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2664744" rtl="0" eaLnBrk="1" latinLnBrk="0" hangingPunct="1">
      <a:defRPr sz="5200" kern="1200">
        <a:solidFill>
          <a:schemeClr val="tx1"/>
        </a:solidFill>
        <a:latin typeface="+mn-lt"/>
        <a:ea typeface="+mn-ea"/>
        <a:cs typeface="+mn-cs"/>
      </a:defRPr>
    </a:lvl1pPr>
    <a:lvl2pPr marL="1332372" algn="l" defTabSz="2664744" rtl="0" eaLnBrk="1" latinLnBrk="0" hangingPunct="1">
      <a:defRPr sz="5200" kern="1200">
        <a:solidFill>
          <a:schemeClr val="tx1"/>
        </a:solidFill>
        <a:latin typeface="+mn-lt"/>
        <a:ea typeface="+mn-ea"/>
        <a:cs typeface="+mn-cs"/>
      </a:defRPr>
    </a:lvl2pPr>
    <a:lvl3pPr marL="2664744" algn="l" defTabSz="2664744" rtl="0" eaLnBrk="1" latinLnBrk="0" hangingPunct="1">
      <a:defRPr sz="5200" kern="1200">
        <a:solidFill>
          <a:schemeClr val="tx1"/>
        </a:solidFill>
        <a:latin typeface="+mn-lt"/>
        <a:ea typeface="+mn-ea"/>
        <a:cs typeface="+mn-cs"/>
      </a:defRPr>
    </a:lvl3pPr>
    <a:lvl4pPr marL="3997117" algn="l" defTabSz="2664744" rtl="0" eaLnBrk="1" latinLnBrk="0" hangingPunct="1">
      <a:defRPr sz="5200" kern="1200">
        <a:solidFill>
          <a:schemeClr val="tx1"/>
        </a:solidFill>
        <a:latin typeface="+mn-lt"/>
        <a:ea typeface="+mn-ea"/>
        <a:cs typeface="+mn-cs"/>
      </a:defRPr>
    </a:lvl4pPr>
    <a:lvl5pPr marL="5329489" algn="l" defTabSz="2664744" rtl="0" eaLnBrk="1" latinLnBrk="0" hangingPunct="1">
      <a:defRPr sz="5200" kern="1200">
        <a:solidFill>
          <a:schemeClr val="tx1"/>
        </a:solidFill>
        <a:latin typeface="+mn-lt"/>
        <a:ea typeface="+mn-ea"/>
        <a:cs typeface="+mn-cs"/>
      </a:defRPr>
    </a:lvl5pPr>
    <a:lvl6pPr marL="6661861" algn="l" defTabSz="2664744" rtl="0" eaLnBrk="1" latinLnBrk="0" hangingPunct="1">
      <a:defRPr sz="5200" kern="1200">
        <a:solidFill>
          <a:schemeClr val="tx1"/>
        </a:solidFill>
        <a:latin typeface="+mn-lt"/>
        <a:ea typeface="+mn-ea"/>
        <a:cs typeface="+mn-cs"/>
      </a:defRPr>
    </a:lvl6pPr>
    <a:lvl7pPr marL="7994233" algn="l" defTabSz="2664744" rtl="0" eaLnBrk="1" latinLnBrk="0" hangingPunct="1">
      <a:defRPr sz="5200" kern="1200">
        <a:solidFill>
          <a:schemeClr val="tx1"/>
        </a:solidFill>
        <a:latin typeface="+mn-lt"/>
        <a:ea typeface="+mn-ea"/>
        <a:cs typeface="+mn-cs"/>
      </a:defRPr>
    </a:lvl7pPr>
    <a:lvl8pPr marL="9326606" algn="l" defTabSz="2664744" rtl="0" eaLnBrk="1" latinLnBrk="0" hangingPunct="1">
      <a:defRPr sz="5200" kern="1200">
        <a:solidFill>
          <a:schemeClr val="tx1"/>
        </a:solidFill>
        <a:latin typeface="+mn-lt"/>
        <a:ea typeface="+mn-ea"/>
        <a:cs typeface="+mn-cs"/>
      </a:defRPr>
    </a:lvl8pPr>
    <a:lvl9pPr marL="10658978" algn="l" defTabSz="2664744" rtl="0" eaLnBrk="1" latinLnBrk="0" hangingPunct="1">
      <a:defRPr sz="5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CC33"/>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0" autoAdjust="0"/>
  </p:normalViewPr>
  <p:slideViewPr>
    <p:cSldViewPr>
      <p:cViewPr>
        <p:scale>
          <a:sx n="25" d="100"/>
          <a:sy n="25" d="100"/>
        </p:scale>
        <p:origin x="-946" y="-58"/>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C3907F-F669-4202-936B-6CECF5AD7CCC}" type="datetimeFigureOut">
              <a:rPr lang="en-US" smtClean="0"/>
              <a:t>8/23/2023</a:t>
            </a:fld>
            <a:endParaRPr lang="en-US"/>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7D1B5C-F9EF-4011-A80A-1FD43FAF5469}" type="slidenum">
              <a:rPr lang="en-US" smtClean="0"/>
              <a:t>‹#›</a:t>
            </a:fld>
            <a:endParaRPr lang="en-US"/>
          </a:p>
        </p:txBody>
      </p:sp>
    </p:spTree>
    <p:extLst>
      <p:ext uri="{BB962C8B-B14F-4D97-AF65-F5344CB8AC3E}">
        <p14:creationId xmlns:p14="http://schemas.microsoft.com/office/powerpoint/2010/main" val="4057414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D1B5C-F9EF-4011-A80A-1FD43FAF5469}" type="slidenum">
              <a:rPr lang="en-US" smtClean="0"/>
              <a:t>1</a:t>
            </a:fld>
            <a:endParaRPr lang="en-US"/>
          </a:p>
        </p:txBody>
      </p:sp>
    </p:spTree>
    <p:extLst>
      <p:ext uri="{BB962C8B-B14F-4D97-AF65-F5344CB8AC3E}">
        <p14:creationId xmlns:p14="http://schemas.microsoft.com/office/powerpoint/2010/main" val="3715758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7"/>
            <a:ext cx="31089600" cy="6272108"/>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332372" indent="0" algn="ctr">
              <a:buNone/>
              <a:defRPr>
                <a:solidFill>
                  <a:schemeClr val="tx1">
                    <a:tint val="75000"/>
                  </a:schemeClr>
                </a:solidFill>
              </a:defRPr>
            </a:lvl2pPr>
            <a:lvl3pPr marL="2664744" indent="0" algn="ctr">
              <a:buNone/>
              <a:defRPr>
                <a:solidFill>
                  <a:schemeClr val="tx1">
                    <a:tint val="75000"/>
                  </a:schemeClr>
                </a:solidFill>
              </a:defRPr>
            </a:lvl3pPr>
            <a:lvl4pPr marL="3997117" indent="0" algn="ctr">
              <a:buNone/>
              <a:defRPr>
                <a:solidFill>
                  <a:schemeClr val="tx1">
                    <a:tint val="75000"/>
                  </a:schemeClr>
                </a:solidFill>
              </a:defRPr>
            </a:lvl4pPr>
            <a:lvl5pPr marL="5329489" indent="0" algn="ctr">
              <a:buNone/>
              <a:defRPr>
                <a:solidFill>
                  <a:schemeClr val="tx1">
                    <a:tint val="75000"/>
                  </a:schemeClr>
                </a:solidFill>
              </a:defRPr>
            </a:lvl5pPr>
            <a:lvl6pPr marL="6661861" indent="0" algn="ctr">
              <a:buNone/>
              <a:defRPr>
                <a:solidFill>
                  <a:schemeClr val="tx1">
                    <a:tint val="75000"/>
                  </a:schemeClr>
                </a:solidFill>
              </a:defRPr>
            </a:lvl6pPr>
            <a:lvl7pPr marL="7994233" indent="0" algn="ctr">
              <a:buNone/>
              <a:defRPr>
                <a:solidFill>
                  <a:schemeClr val="tx1">
                    <a:tint val="75000"/>
                  </a:schemeClr>
                </a:solidFill>
              </a:defRPr>
            </a:lvl7pPr>
            <a:lvl8pPr marL="9326606" indent="0" algn="ctr">
              <a:buNone/>
              <a:defRPr>
                <a:solidFill>
                  <a:schemeClr val="tx1">
                    <a:tint val="75000"/>
                  </a:schemeClr>
                </a:solidFill>
              </a:defRPr>
            </a:lvl8pPr>
            <a:lvl9pPr marL="106589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66E99E-B6C4-478C-82CB-F07A0545AD01}"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223831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6E99E-B6C4-478C-82CB-F07A0545AD01}"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2155304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1720429"/>
            <a:ext cx="32918400" cy="366166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1720429"/>
            <a:ext cx="98145600" cy="366166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6E99E-B6C4-478C-82CB-F07A0545AD01}"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26768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6E99E-B6C4-478C-82CB-F07A0545AD01}"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124293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6"/>
            <a:ext cx="31089600" cy="5811520"/>
          </a:xfrm>
        </p:spPr>
        <p:txBody>
          <a:bodyPr anchor="t"/>
          <a:lstStyle>
            <a:lvl1pPr algn="l">
              <a:defRPr sz="117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81"/>
            <a:ext cx="31089600" cy="6400797"/>
          </a:xfrm>
        </p:spPr>
        <p:txBody>
          <a:bodyPr anchor="b"/>
          <a:lstStyle>
            <a:lvl1pPr marL="0" indent="0">
              <a:buNone/>
              <a:defRPr sz="5800">
                <a:solidFill>
                  <a:schemeClr val="tx1">
                    <a:tint val="75000"/>
                  </a:schemeClr>
                </a:solidFill>
              </a:defRPr>
            </a:lvl1pPr>
            <a:lvl2pPr marL="1332372" indent="0">
              <a:buNone/>
              <a:defRPr sz="5200">
                <a:solidFill>
                  <a:schemeClr val="tx1">
                    <a:tint val="75000"/>
                  </a:schemeClr>
                </a:solidFill>
              </a:defRPr>
            </a:lvl2pPr>
            <a:lvl3pPr marL="2664744" indent="0">
              <a:buNone/>
              <a:defRPr sz="4700">
                <a:solidFill>
                  <a:schemeClr val="tx1">
                    <a:tint val="75000"/>
                  </a:schemeClr>
                </a:solidFill>
              </a:defRPr>
            </a:lvl3pPr>
            <a:lvl4pPr marL="3997117" indent="0">
              <a:buNone/>
              <a:defRPr sz="4100">
                <a:solidFill>
                  <a:schemeClr val="tx1">
                    <a:tint val="75000"/>
                  </a:schemeClr>
                </a:solidFill>
              </a:defRPr>
            </a:lvl4pPr>
            <a:lvl5pPr marL="5329489" indent="0">
              <a:buNone/>
              <a:defRPr sz="4100">
                <a:solidFill>
                  <a:schemeClr val="tx1">
                    <a:tint val="75000"/>
                  </a:schemeClr>
                </a:solidFill>
              </a:defRPr>
            </a:lvl5pPr>
            <a:lvl6pPr marL="6661861" indent="0">
              <a:buNone/>
              <a:defRPr sz="4100">
                <a:solidFill>
                  <a:schemeClr val="tx1">
                    <a:tint val="75000"/>
                  </a:schemeClr>
                </a:solidFill>
              </a:defRPr>
            </a:lvl6pPr>
            <a:lvl7pPr marL="7994233" indent="0">
              <a:buNone/>
              <a:defRPr sz="4100">
                <a:solidFill>
                  <a:schemeClr val="tx1">
                    <a:tint val="75000"/>
                  </a:schemeClr>
                </a:solidFill>
              </a:defRPr>
            </a:lvl7pPr>
            <a:lvl8pPr marL="9326606" indent="0">
              <a:buNone/>
              <a:defRPr sz="4100">
                <a:solidFill>
                  <a:schemeClr val="tx1">
                    <a:tint val="75000"/>
                  </a:schemeClr>
                </a:solidFill>
              </a:defRPr>
            </a:lvl8pPr>
            <a:lvl9pPr marL="10658978" indent="0">
              <a:buNone/>
              <a:defRPr sz="4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6E99E-B6C4-478C-82CB-F07A0545AD01}"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335661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10010989"/>
            <a:ext cx="65532000" cy="28326080"/>
          </a:xfrm>
        </p:spPr>
        <p:txBody>
          <a:bodyPr/>
          <a:lstStyle>
            <a:lvl1pPr>
              <a:defRPr sz="8200"/>
            </a:lvl1pPr>
            <a:lvl2pPr>
              <a:defRPr sz="70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10010989"/>
            <a:ext cx="65532000" cy="28326080"/>
          </a:xfrm>
        </p:spPr>
        <p:txBody>
          <a:bodyPr/>
          <a:lstStyle>
            <a:lvl1pPr>
              <a:defRPr sz="8200"/>
            </a:lvl1pPr>
            <a:lvl2pPr>
              <a:defRPr sz="70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66E99E-B6C4-478C-82CB-F07A0545AD01}"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109447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8"/>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2"/>
          </a:xfrm>
        </p:spPr>
        <p:txBody>
          <a:bodyPr anchor="b"/>
          <a:lstStyle>
            <a:lvl1pPr marL="0" indent="0">
              <a:buNone/>
              <a:defRPr sz="7000" b="1"/>
            </a:lvl1pPr>
            <a:lvl2pPr marL="1332372" indent="0">
              <a:buNone/>
              <a:defRPr sz="5800" b="1"/>
            </a:lvl2pPr>
            <a:lvl3pPr marL="2664744" indent="0">
              <a:buNone/>
              <a:defRPr sz="5200" b="1"/>
            </a:lvl3pPr>
            <a:lvl4pPr marL="3997117" indent="0">
              <a:buNone/>
              <a:defRPr sz="4700" b="1"/>
            </a:lvl4pPr>
            <a:lvl5pPr marL="5329489" indent="0">
              <a:buNone/>
              <a:defRPr sz="4700" b="1"/>
            </a:lvl5pPr>
            <a:lvl6pPr marL="6661861" indent="0">
              <a:buNone/>
              <a:defRPr sz="4700" b="1"/>
            </a:lvl6pPr>
            <a:lvl7pPr marL="7994233" indent="0">
              <a:buNone/>
              <a:defRPr sz="4700" b="1"/>
            </a:lvl7pPr>
            <a:lvl8pPr marL="9326606" indent="0">
              <a:buNone/>
              <a:defRPr sz="4700" b="1"/>
            </a:lvl8pPr>
            <a:lvl9pPr marL="10658978" indent="0">
              <a:buNone/>
              <a:defRPr sz="4700" b="1"/>
            </a:lvl9pPr>
          </a:lstStyle>
          <a:p>
            <a:pPr lvl="0"/>
            <a:r>
              <a:rPr lang="en-US" smtClean="0"/>
              <a:t>Click to edit Master text styles</a:t>
            </a:r>
          </a:p>
        </p:txBody>
      </p:sp>
      <p:sp>
        <p:nvSpPr>
          <p:cNvPr id="4" name="Content Placeholder 3"/>
          <p:cNvSpPr>
            <a:spLocks noGrp="1"/>
          </p:cNvSpPr>
          <p:nvPr>
            <p:ph sz="half" idx="2"/>
          </p:nvPr>
        </p:nvSpPr>
        <p:spPr>
          <a:xfrm>
            <a:off x="1828800" y="9279468"/>
            <a:ext cx="16160752" cy="16858828"/>
          </a:xfrm>
        </p:spPr>
        <p:txBody>
          <a:bodyPr/>
          <a:lstStyle>
            <a:lvl1pPr>
              <a:defRPr sz="7000"/>
            </a:lvl1pPr>
            <a:lvl2pPr>
              <a:defRPr sz="5800"/>
            </a:lvl2pPr>
            <a:lvl3pPr>
              <a:defRPr sz="5200"/>
            </a:lvl3pPr>
            <a:lvl4pPr>
              <a:defRPr sz="4700"/>
            </a:lvl4pPr>
            <a:lvl5pPr>
              <a:defRPr sz="4700"/>
            </a:lvl5pPr>
            <a:lvl6pPr>
              <a:defRPr sz="4700"/>
            </a:lvl6pPr>
            <a:lvl7pPr>
              <a:defRPr sz="4700"/>
            </a:lvl7pPr>
            <a:lvl8pPr>
              <a:defRPr sz="4700"/>
            </a:lvl8pPr>
            <a:lvl9pPr>
              <a:defRPr sz="4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2"/>
          </a:xfrm>
        </p:spPr>
        <p:txBody>
          <a:bodyPr anchor="b"/>
          <a:lstStyle>
            <a:lvl1pPr marL="0" indent="0">
              <a:buNone/>
              <a:defRPr sz="7000" b="1"/>
            </a:lvl1pPr>
            <a:lvl2pPr marL="1332372" indent="0">
              <a:buNone/>
              <a:defRPr sz="5800" b="1"/>
            </a:lvl2pPr>
            <a:lvl3pPr marL="2664744" indent="0">
              <a:buNone/>
              <a:defRPr sz="5200" b="1"/>
            </a:lvl3pPr>
            <a:lvl4pPr marL="3997117" indent="0">
              <a:buNone/>
              <a:defRPr sz="4700" b="1"/>
            </a:lvl4pPr>
            <a:lvl5pPr marL="5329489" indent="0">
              <a:buNone/>
              <a:defRPr sz="4700" b="1"/>
            </a:lvl5pPr>
            <a:lvl6pPr marL="6661861" indent="0">
              <a:buNone/>
              <a:defRPr sz="4700" b="1"/>
            </a:lvl6pPr>
            <a:lvl7pPr marL="7994233" indent="0">
              <a:buNone/>
              <a:defRPr sz="4700" b="1"/>
            </a:lvl7pPr>
            <a:lvl8pPr marL="9326606" indent="0">
              <a:buNone/>
              <a:defRPr sz="4700" b="1"/>
            </a:lvl8pPr>
            <a:lvl9pPr marL="10658978" indent="0">
              <a:buNone/>
              <a:defRPr sz="4700" b="1"/>
            </a:lvl9pPr>
          </a:lstStyle>
          <a:p>
            <a:pPr lvl="0"/>
            <a:r>
              <a:rPr lang="en-US" smtClean="0"/>
              <a:t>Click to edit Master text styles</a:t>
            </a:r>
          </a:p>
        </p:txBody>
      </p:sp>
      <p:sp>
        <p:nvSpPr>
          <p:cNvPr id="6" name="Content Placeholder 5"/>
          <p:cNvSpPr>
            <a:spLocks noGrp="1"/>
          </p:cNvSpPr>
          <p:nvPr>
            <p:ph sz="quarter" idx="4"/>
          </p:nvPr>
        </p:nvSpPr>
        <p:spPr>
          <a:xfrm>
            <a:off x="18580102" y="9279468"/>
            <a:ext cx="16167100" cy="16858828"/>
          </a:xfrm>
        </p:spPr>
        <p:txBody>
          <a:bodyPr/>
          <a:lstStyle>
            <a:lvl1pPr>
              <a:defRPr sz="7000"/>
            </a:lvl1pPr>
            <a:lvl2pPr>
              <a:defRPr sz="5800"/>
            </a:lvl2pPr>
            <a:lvl3pPr>
              <a:defRPr sz="5200"/>
            </a:lvl3pPr>
            <a:lvl4pPr>
              <a:defRPr sz="4700"/>
            </a:lvl4pPr>
            <a:lvl5pPr>
              <a:defRPr sz="4700"/>
            </a:lvl5pPr>
            <a:lvl6pPr>
              <a:defRPr sz="4700"/>
            </a:lvl6pPr>
            <a:lvl7pPr>
              <a:defRPr sz="4700"/>
            </a:lvl7pPr>
            <a:lvl8pPr>
              <a:defRPr sz="4700"/>
            </a:lvl8pPr>
            <a:lvl9pPr>
              <a:defRPr sz="4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66E99E-B6C4-478C-82CB-F07A0545AD01}"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3547229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66E99E-B6C4-478C-82CB-F07A0545AD01}"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410874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6E99E-B6C4-478C-82CB-F07A0545AD01}"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149513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2"/>
            <a:ext cx="12033252" cy="4958080"/>
          </a:xfrm>
        </p:spPr>
        <p:txBody>
          <a:bodyPr anchor="b"/>
          <a:lstStyle>
            <a:lvl1pPr algn="l">
              <a:defRPr sz="5800" b="1"/>
            </a:lvl1pPr>
          </a:lstStyle>
          <a:p>
            <a:r>
              <a:rPr lang="en-US" smtClean="0"/>
              <a:t>Click to edit Master title style</a:t>
            </a:r>
            <a:endParaRPr lang="en-US"/>
          </a:p>
        </p:txBody>
      </p:sp>
      <p:sp>
        <p:nvSpPr>
          <p:cNvPr id="3" name="Content Placeholder 2"/>
          <p:cNvSpPr>
            <a:spLocks noGrp="1"/>
          </p:cNvSpPr>
          <p:nvPr>
            <p:ph idx="1"/>
          </p:nvPr>
        </p:nvSpPr>
        <p:spPr>
          <a:xfrm>
            <a:off x="14300200" y="1165018"/>
            <a:ext cx="20447000" cy="24973283"/>
          </a:xfrm>
        </p:spPr>
        <p:txBody>
          <a:bodyPr/>
          <a:lstStyle>
            <a:lvl1pPr>
              <a:defRPr sz="9300"/>
            </a:lvl1pPr>
            <a:lvl2pPr>
              <a:defRPr sz="8200"/>
            </a:lvl2pPr>
            <a:lvl3pPr>
              <a:defRPr sz="70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8"/>
            <a:ext cx="12033252" cy="20015203"/>
          </a:xfrm>
        </p:spPr>
        <p:txBody>
          <a:bodyPr/>
          <a:lstStyle>
            <a:lvl1pPr marL="0" indent="0">
              <a:buNone/>
              <a:defRPr sz="4100"/>
            </a:lvl1pPr>
            <a:lvl2pPr marL="1332372" indent="0">
              <a:buNone/>
              <a:defRPr sz="3500"/>
            </a:lvl2pPr>
            <a:lvl3pPr marL="2664744" indent="0">
              <a:buNone/>
              <a:defRPr sz="2900"/>
            </a:lvl3pPr>
            <a:lvl4pPr marL="3997117" indent="0">
              <a:buNone/>
              <a:defRPr sz="2600"/>
            </a:lvl4pPr>
            <a:lvl5pPr marL="5329489" indent="0">
              <a:buNone/>
              <a:defRPr sz="2600"/>
            </a:lvl5pPr>
            <a:lvl6pPr marL="6661861" indent="0">
              <a:buNone/>
              <a:defRPr sz="2600"/>
            </a:lvl6pPr>
            <a:lvl7pPr marL="7994233" indent="0">
              <a:buNone/>
              <a:defRPr sz="2600"/>
            </a:lvl7pPr>
            <a:lvl8pPr marL="9326606" indent="0">
              <a:buNone/>
              <a:defRPr sz="2600"/>
            </a:lvl8pPr>
            <a:lvl9pPr marL="10658978"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66E99E-B6C4-478C-82CB-F07A0545AD01}"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19295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2"/>
            <a:ext cx="21945600" cy="2418083"/>
          </a:xfrm>
        </p:spPr>
        <p:txBody>
          <a:bodyPr anchor="b"/>
          <a:lstStyle>
            <a:lvl1pPr algn="l">
              <a:defRPr sz="58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8"/>
            <a:ext cx="21945600" cy="17556480"/>
          </a:xfrm>
        </p:spPr>
        <p:txBody>
          <a:bodyPr/>
          <a:lstStyle>
            <a:lvl1pPr marL="0" indent="0">
              <a:buNone/>
              <a:defRPr sz="9300"/>
            </a:lvl1pPr>
            <a:lvl2pPr marL="1332372" indent="0">
              <a:buNone/>
              <a:defRPr sz="8200"/>
            </a:lvl2pPr>
            <a:lvl3pPr marL="2664744" indent="0">
              <a:buNone/>
              <a:defRPr sz="7000"/>
            </a:lvl3pPr>
            <a:lvl4pPr marL="3997117" indent="0">
              <a:buNone/>
              <a:defRPr sz="5800"/>
            </a:lvl4pPr>
            <a:lvl5pPr marL="5329489" indent="0">
              <a:buNone/>
              <a:defRPr sz="5800"/>
            </a:lvl5pPr>
            <a:lvl6pPr marL="6661861" indent="0">
              <a:buNone/>
              <a:defRPr sz="5800"/>
            </a:lvl6pPr>
            <a:lvl7pPr marL="7994233" indent="0">
              <a:buNone/>
              <a:defRPr sz="5800"/>
            </a:lvl7pPr>
            <a:lvl8pPr marL="9326606" indent="0">
              <a:buNone/>
              <a:defRPr sz="5800"/>
            </a:lvl8pPr>
            <a:lvl9pPr marL="10658978" indent="0">
              <a:buNone/>
              <a:defRPr sz="5800"/>
            </a:lvl9pPr>
          </a:lstStyle>
          <a:p>
            <a:endParaRPr lang="en-US"/>
          </a:p>
        </p:txBody>
      </p:sp>
      <p:sp>
        <p:nvSpPr>
          <p:cNvPr id="4" name="Text Placeholder 3"/>
          <p:cNvSpPr>
            <a:spLocks noGrp="1"/>
          </p:cNvSpPr>
          <p:nvPr>
            <p:ph type="body" sz="half" idx="2"/>
          </p:nvPr>
        </p:nvSpPr>
        <p:spPr>
          <a:xfrm>
            <a:off x="7169152" y="22900645"/>
            <a:ext cx="21945600" cy="3434077"/>
          </a:xfrm>
        </p:spPr>
        <p:txBody>
          <a:bodyPr/>
          <a:lstStyle>
            <a:lvl1pPr marL="0" indent="0">
              <a:buNone/>
              <a:defRPr sz="4100"/>
            </a:lvl1pPr>
            <a:lvl2pPr marL="1332372" indent="0">
              <a:buNone/>
              <a:defRPr sz="3500"/>
            </a:lvl2pPr>
            <a:lvl3pPr marL="2664744" indent="0">
              <a:buNone/>
              <a:defRPr sz="2900"/>
            </a:lvl3pPr>
            <a:lvl4pPr marL="3997117" indent="0">
              <a:buNone/>
              <a:defRPr sz="2600"/>
            </a:lvl4pPr>
            <a:lvl5pPr marL="5329489" indent="0">
              <a:buNone/>
              <a:defRPr sz="2600"/>
            </a:lvl5pPr>
            <a:lvl6pPr marL="6661861" indent="0">
              <a:buNone/>
              <a:defRPr sz="2600"/>
            </a:lvl6pPr>
            <a:lvl7pPr marL="7994233" indent="0">
              <a:buNone/>
              <a:defRPr sz="2600"/>
            </a:lvl7pPr>
            <a:lvl8pPr marL="9326606" indent="0">
              <a:buNone/>
              <a:defRPr sz="2600"/>
            </a:lvl8pPr>
            <a:lvl9pPr marL="10658978"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66E99E-B6C4-478C-82CB-F07A0545AD01}"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1A056-B993-47CE-B19F-96FAFCD91C0E}" type="slidenum">
              <a:rPr lang="en-US" smtClean="0"/>
              <a:t>‹#›</a:t>
            </a:fld>
            <a:endParaRPr lang="en-US"/>
          </a:p>
        </p:txBody>
      </p:sp>
    </p:spTree>
    <p:extLst>
      <p:ext uri="{BB962C8B-B14F-4D97-AF65-F5344CB8AC3E}">
        <p14:creationId xmlns:p14="http://schemas.microsoft.com/office/powerpoint/2010/main" val="142263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8"/>
            <a:ext cx="32918400" cy="4876800"/>
          </a:xfrm>
          <a:prstGeom prst="rect">
            <a:avLst/>
          </a:prstGeom>
        </p:spPr>
        <p:txBody>
          <a:bodyPr vert="horz" lIns="266474" tIns="133237" rIns="266474" bIns="13323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7"/>
            <a:ext cx="32918400" cy="19310775"/>
          </a:xfrm>
          <a:prstGeom prst="rect">
            <a:avLst/>
          </a:prstGeom>
        </p:spPr>
        <p:txBody>
          <a:bodyPr vert="horz" lIns="266474" tIns="133237" rIns="266474" bIns="1332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8"/>
          </a:xfrm>
          <a:prstGeom prst="rect">
            <a:avLst/>
          </a:prstGeom>
        </p:spPr>
        <p:txBody>
          <a:bodyPr vert="horz" lIns="266474" tIns="133237" rIns="266474" bIns="133237" rtlCol="0" anchor="ctr"/>
          <a:lstStyle>
            <a:lvl1pPr algn="l">
              <a:defRPr sz="3500">
                <a:solidFill>
                  <a:schemeClr val="tx1">
                    <a:tint val="75000"/>
                  </a:schemeClr>
                </a:solidFill>
              </a:defRPr>
            </a:lvl1pPr>
          </a:lstStyle>
          <a:p>
            <a:fld id="{A566E99E-B6C4-478C-82CB-F07A0545AD01}" type="datetimeFigureOut">
              <a:rPr lang="en-US" smtClean="0"/>
              <a:t>8/23/2023</a:t>
            </a:fld>
            <a:endParaRPr lang="en-US"/>
          </a:p>
        </p:txBody>
      </p:sp>
      <p:sp>
        <p:nvSpPr>
          <p:cNvPr id="5" name="Footer Placeholder 4"/>
          <p:cNvSpPr>
            <a:spLocks noGrp="1"/>
          </p:cNvSpPr>
          <p:nvPr>
            <p:ph type="ftr" sz="quarter" idx="3"/>
          </p:nvPr>
        </p:nvSpPr>
        <p:spPr>
          <a:xfrm>
            <a:off x="12496800" y="27120429"/>
            <a:ext cx="11582400" cy="1557868"/>
          </a:xfrm>
          <a:prstGeom prst="rect">
            <a:avLst/>
          </a:prstGeom>
        </p:spPr>
        <p:txBody>
          <a:bodyPr vert="horz" lIns="266474" tIns="133237" rIns="266474" bIns="133237" rtlCol="0" anchor="ctr"/>
          <a:lstStyle>
            <a:lvl1pPr algn="ctr">
              <a:defRPr sz="3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8"/>
          </a:xfrm>
          <a:prstGeom prst="rect">
            <a:avLst/>
          </a:prstGeom>
        </p:spPr>
        <p:txBody>
          <a:bodyPr vert="horz" lIns="266474" tIns="133237" rIns="266474" bIns="133237" rtlCol="0" anchor="ctr"/>
          <a:lstStyle>
            <a:lvl1pPr algn="r">
              <a:defRPr sz="3500">
                <a:solidFill>
                  <a:schemeClr val="tx1">
                    <a:tint val="75000"/>
                  </a:schemeClr>
                </a:solidFill>
              </a:defRPr>
            </a:lvl1pPr>
          </a:lstStyle>
          <a:p>
            <a:fld id="{C5C1A056-B993-47CE-B19F-96FAFCD91C0E}" type="slidenum">
              <a:rPr lang="en-US" smtClean="0"/>
              <a:t>‹#›</a:t>
            </a:fld>
            <a:endParaRPr lang="en-US"/>
          </a:p>
        </p:txBody>
      </p:sp>
    </p:spTree>
    <p:extLst>
      <p:ext uri="{BB962C8B-B14F-4D97-AF65-F5344CB8AC3E}">
        <p14:creationId xmlns:p14="http://schemas.microsoft.com/office/powerpoint/2010/main" val="233727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64744" rtl="0" eaLnBrk="1" latinLnBrk="0" hangingPunct="1">
        <a:spcBef>
          <a:spcPct val="0"/>
        </a:spcBef>
        <a:buNone/>
        <a:defRPr sz="12800" kern="1200">
          <a:solidFill>
            <a:schemeClr val="tx1"/>
          </a:solidFill>
          <a:latin typeface="+mj-lt"/>
          <a:ea typeface="+mj-ea"/>
          <a:cs typeface="+mj-cs"/>
        </a:defRPr>
      </a:lvl1pPr>
    </p:titleStyle>
    <p:bodyStyle>
      <a:lvl1pPr marL="999279" indent="-999279" algn="l" defTabSz="2664744" rtl="0" eaLnBrk="1" latinLnBrk="0" hangingPunct="1">
        <a:spcBef>
          <a:spcPct val="20000"/>
        </a:spcBef>
        <a:buFont typeface="Arial" pitchFamily="34" charset="0"/>
        <a:buChar char="•"/>
        <a:defRPr sz="9300" kern="1200">
          <a:solidFill>
            <a:schemeClr val="tx1"/>
          </a:solidFill>
          <a:latin typeface="+mn-lt"/>
          <a:ea typeface="+mn-ea"/>
          <a:cs typeface="+mn-cs"/>
        </a:defRPr>
      </a:lvl1pPr>
      <a:lvl2pPr marL="2165105" indent="-832733" algn="l" defTabSz="2664744" rtl="0" eaLnBrk="1" latinLnBrk="0" hangingPunct="1">
        <a:spcBef>
          <a:spcPct val="20000"/>
        </a:spcBef>
        <a:buFont typeface="Arial" pitchFamily="34" charset="0"/>
        <a:buChar char="–"/>
        <a:defRPr sz="8200" kern="1200">
          <a:solidFill>
            <a:schemeClr val="tx1"/>
          </a:solidFill>
          <a:latin typeface="+mn-lt"/>
          <a:ea typeface="+mn-ea"/>
          <a:cs typeface="+mn-cs"/>
        </a:defRPr>
      </a:lvl2pPr>
      <a:lvl3pPr marL="3330931" indent="-666186" algn="l" defTabSz="2664744" rtl="0" eaLnBrk="1" latinLnBrk="0" hangingPunct="1">
        <a:spcBef>
          <a:spcPct val="20000"/>
        </a:spcBef>
        <a:buFont typeface="Arial" pitchFamily="34" charset="0"/>
        <a:buChar char="•"/>
        <a:defRPr sz="7000" kern="1200">
          <a:solidFill>
            <a:schemeClr val="tx1"/>
          </a:solidFill>
          <a:latin typeface="+mn-lt"/>
          <a:ea typeface="+mn-ea"/>
          <a:cs typeface="+mn-cs"/>
        </a:defRPr>
      </a:lvl3pPr>
      <a:lvl4pPr marL="4663303" indent="-666186" algn="l" defTabSz="2664744" rtl="0" eaLnBrk="1" latinLnBrk="0" hangingPunct="1">
        <a:spcBef>
          <a:spcPct val="20000"/>
        </a:spcBef>
        <a:buFont typeface="Arial" pitchFamily="34" charset="0"/>
        <a:buChar char="–"/>
        <a:defRPr sz="5800" kern="1200">
          <a:solidFill>
            <a:schemeClr val="tx1"/>
          </a:solidFill>
          <a:latin typeface="+mn-lt"/>
          <a:ea typeface="+mn-ea"/>
          <a:cs typeface="+mn-cs"/>
        </a:defRPr>
      </a:lvl4pPr>
      <a:lvl5pPr marL="5995675" indent="-666186" algn="l" defTabSz="2664744" rtl="0" eaLnBrk="1" latinLnBrk="0" hangingPunct="1">
        <a:spcBef>
          <a:spcPct val="20000"/>
        </a:spcBef>
        <a:buFont typeface="Arial" pitchFamily="34" charset="0"/>
        <a:buChar char="»"/>
        <a:defRPr sz="5800" kern="1200">
          <a:solidFill>
            <a:schemeClr val="tx1"/>
          </a:solidFill>
          <a:latin typeface="+mn-lt"/>
          <a:ea typeface="+mn-ea"/>
          <a:cs typeface="+mn-cs"/>
        </a:defRPr>
      </a:lvl5pPr>
      <a:lvl6pPr marL="7328047" indent="-666186" algn="l" defTabSz="2664744" rtl="0" eaLnBrk="1" latinLnBrk="0" hangingPunct="1">
        <a:spcBef>
          <a:spcPct val="20000"/>
        </a:spcBef>
        <a:buFont typeface="Arial" pitchFamily="34" charset="0"/>
        <a:buChar char="•"/>
        <a:defRPr sz="5800" kern="1200">
          <a:solidFill>
            <a:schemeClr val="tx1"/>
          </a:solidFill>
          <a:latin typeface="+mn-lt"/>
          <a:ea typeface="+mn-ea"/>
          <a:cs typeface="+mn-cs"/>
        </a:defRPr>
      </a:lvl6pPr>
      <a:lvl7pPr marL="8660420" indent="-666186" algn="l" defTabSz="2664744" rtl="0" eaLnBrk="1" latinLnBrk="0" hangingPunct="1">
        <a:spcBef>
          <a:spcPct val="20000"/>
        </a:spcBef>
        <a:buFont typeface="Arial" pitchFamily="34" charset="0"/>
        <a:buChar char="•"/>
        <a:defRPr sz="5800" kern="1200">
          <a:solidFill>
            <a:schemeClr val="tx1"/>
          </a:solidFill>
          <a:latin typeface="+mn-lt"/>
          <a:ea typeface="+mn-ea"/>
          <a:cs typeface="+mn-cs"/>
        </a:defRPr>
      </a:lvl7pPr>
      <a:lvl8pPr marL="9992792" indent="-666186" algn="l" defTabSz="2664744" rtl="0" eaLnBrk="1" latinLnBrk="0" hangingPunct="1">
        <a:spcBef>
          <a:spcPct val="20000"/>
        </a:spcBef>
        <a:buFont typeface="Arial" pitchFamily="34" charset="0"/>
        <a:buChar char="•"/>
        <a:defRPr sz="5800" kern="1200">
          <a:solidFill>
            <a:schemeClr val="tx1"/>
          </a:solidFill>
          <a:latin typeface="+mn-lt"/>
          <a:ea typeface="+mn-ea"/>
          <a:cs typeface="+mn-cs"/>
        </a:defRPr>
      </a:lvl8pPr>
      <a:lvl9pPr marL="11325164" indent="-666186" algn="l" defTabSz="2664744" rtl="0" eaLnBrk="1" latinLnBrk="0" hangingPunct="1">
        <a:spcBef>
          <a:spcPct val="20000"/>
        </a:spcBef>
        <a:buFont typeface="Arial" pitchFamily="34" charset="0"/>
        <a:buChar char="•"/>
        <a:defRPr sz="5800" kern="1200">
          <a:solidFill>
            <a:schemeClr val="tx1"/>
          </a:solidFill>
          <a:latin typeface="+mn-lt"/>
          <a:ea typeface="+mn-ea"/>
          <a:cs typeface="+mn-cs"/>
        </a:defRPr>
      </a:lvl9pPr>
    </p:bodyStyle>
    <p:otherStyle>
      <a:defPPr>
        <a:defRPr lang="en-US"/>
      </a:defPPr>
      <a:lvl1pPr marL="0" algn="l" defTabSz="2664744" rtl="0" eaLnBrk="1" latinLnBrk="0" hangingPunct="1">
        <a:defRPr sz="5200" kern="1200">
          <a:solidFill>
            <a:schemeClr val="tx1"/>
          </a:solidFill>
          <a:latin typeface="+mn-lt"/>
          <a:ea typeface="+mn-ea"/>
          <a:cs typeface="+mn-cs"/>
        </a:defRPr>
      </a:lvl1pPr>
      <a:lvl2pPr marL="1332372" algn="l" defTabSz="2664744" rtl="0" eaLnBrk="1" latinLnBrk="0" hangingPunct="1">
        <a:defRPr sz="5200" kern="1200">
          <a:solidFill>
            <a:schemeClr val="tx1"/>
          </a:solidFill>
          <a:latin typeface="+mn-lt"/>
          <a:ea typeface="+mn-ea"/>
          <a:cs typeface="+mn-cs"/>
        </a:defRPr>
      </a:lvl2pPr>
      <a:lvl3pPr marL="2664744" algn="l" defTabSz="2664744" rtl="0" eaLnBrk="1" latinLnBrk="0" hangingPunct="1">
        <a:defRPr sz="5200" kern="1200">
          <a:solidFill>
            <a:schemeClr val="tx1"/>
          </a:solidFill>
          <a:latin typeface="+mn-lt"/>
          <a:ea typeface="+mn-ea"/>
          <a:cs typeface="+mn-cs"/>
        </a:defRPr>
      </a:lvl3pPr>
      <a:lvl4pPr marL="3997117" algn="l" defTabSz="2664744" rtl="0" eaLnBrk="1" latinLnBrk="0" hangingPunct="1">
        <a:defRPr sz="5200" kern="1200">
          <a:solidFill>
            <a:schemeClr val="tx1"/>
          </a:solidFill>
          <a:latin typeface="+mn-lt"/>
          <a:ea typeface="+mn-ea"/>
          <a:cs typeface="+mn-cs"/>
        </a:defRPr>
      </a:lvl4pPr>
      <a:lvl5pPr marL="5329489" algn="l" defTabSz="2664744" rtl="0" eaLnBrk="1" latinLnBrk="0" hangingPunct="1">
        <a:defRPr sz="5200" kern="1200">
          <a:solidFill>
            <a:schemeClr val="tx1"/>
          </a:solidFill>
          <a:latin typeface="+mn-lt"/>
          <a:ea typeface="+mn-ea"/>
          <a:cs typeface="+mn-cs"/>
        </a:defRPr>
      </a:lvl5pPr>
      <a:lvl6pPr marL="6661861" algn="l" defTabSz="2664744" rtl="0" eaLnBrk="1" latinLnBrk="0" hangingPunct="1">
        <a:defRPr sz="5200" kern="1200">
          <a:solidFill>
            <a:schemeClr val="tx1"/>
          </a:solidFill>
          <a:latin typeface="+mn-lt"/>
          <a:ea typeface="+mn-ea"/>
          <a:cs typeface="+mn-cs"/>
        </a:defRPr>
      </a:lvl6pPr>
      <a:lvl7pPr marL="7994233" algn="l" defTabSz="2664744" rtl="0" eaLnBrk="1" latinLnBrk="0" hangingPunct="1">
        <a:defRPr sz="5200" kern="1200">
          <a:solidFill>
            <a:schemeClr val="tx1"/>
          </a:solidFill>
          <a:latin typeface="+mn-lt"/>
          <a:ea typeface="+mn-ea"/>
          <a:cs typeface="+mn-cs"/>
        </a:defRPr>
      </a:lvl7pPr>
      <a:lvl8pPr marL="9326606" algn="l" defTabSz="2664744" rtl="0" eaLnBrk="1" latinLnBrk="0" hangingPunct="1">
        <a:defRPr sz="5200" kern="1200">
          <a:solidFill>
            <a:schemeClr val="tx1"/>
          </a:solidFill>
          <a:latin typeface="+mn-lt"/>
          <a:ea typeface="+mn-ea"/>
          <a:cs typeface="+mn-cs"/>
        </a:defRPr>
      </a:lvl8pPr>
      <a:lvl9pPr marL="10658978" algn="l" defTabSz="2664744" rtl="0" eaLnBrk="1" latinLnBrk="0" hangingPunct="1">
        <a:defRPr sz="5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jpeg"/><Relationship Id="rId3" Type="http://schemas.openxmlformats.org/officeDocument/2006/relationships/image" Target="../media/image1.png"/><Relationship Id="rId21" Type="http://schemas.openxmlformats.org/officeDocument/2006/relationships/image" Target="../media/image19.emf"/><Relationship Id="rId7" Type="http://schemas.openxmlformats.org/officeDocument/2006/relationships/image" Target="../media/image5.pn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2"/>
          <p:cNvSpPr txBox="1">
            <a:spLocks noChangeArrowheads="1"/>
          </p:cNvSpPr>
          <p:nvPr/>
        </p:nvSpPr>
        <p:spPr bwMode="auto">
          <a:xfrm>
            <a:off x="1167589" y="8718455"/>
            <a:ext cx="6654008" cy="4803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spcBef>
                <a:spcPct val="0"/>
              </a:spcBef>
              <a:defRPr sz="2400">
                <a:solidFill>
                  <a:schemeClr val="tx1"/>
                </a:solidFill>
                <a:latin typeface="Times New Roman" pitchFamily="18" charset="0"/>
              </a:defRPr>
            </a:lvl1pPr>
            <a:lvl2pPr marL="742950" indent="-285750" eaLnBrk="0" hangingPunct="0">
              <a:spcBef>
                <a:spcPct val="0"/>
              </a:spcBef>
              <a:defRPr sz="2400">
                <a:solidFill>
                  <a:schemeClr val="tx1"/>
                </a:solidFill>
                <a:latin typeface="Times New Roman" pitchFamily="18" charset="0"/>
              </a:defRPr>
            </a:lvl2pPr>
            <a:lvl3pPr marL="1143000" indent="-228600" eaLnBrk="0" hangingPunct="0">
              <a:spcBef>
                <a:spcPct val="0"/>
              </a:spcBef>
              <a:defRPr sz="2400">
                <a:solidFill>
                  <a:schemeClr val="tx1"/>
                </a:solidFill>
                <a:latin typeface="Times New Roman" pitchFamily="18" charset="0"/>
              </a:defRPr>
            </a:lvl3pPr>
            <a:lvl4pPr marL="1600200" indent="-228600" eaLnBrk="0" hangingPunct="0">
              <a:spcBef>
                <a:spcPct val="0"/>
              </a:spcBef>
              <a:defRPr sz="2400">
                <a:solidFill>
                  <a:schemeClr val="tx1"/>
                </a:solidFill>
                <a:latin typeface="Times New Roman" pitchFamily="18" charset="0"/>
              </a:defRPr>
            </a:lvl4pPr>
            <a:lvl5pPr marL="2057400" indent="-228600"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eaLnBrk="1" hangingPunct="1">
              <a:spcBef>
                <a:spcPct val="20000"/>
              </a:spcBef>
              <a:buClr>
                <a:schemeClr val="tx1"/>
              </a:buClr>
              <a:buSzPct val="110000"/>
            </a:pPr>
            <a:r>
              <a:rPr lang="en-US" sz="3200" b="1" i="1" dirty="0" smtClean="0">
                <a:solidFill>
                  <a:schemeClr val="accent6">
                    <a:lumMod val="75000"/>
                  </a:schemeClr>
                </a:solidFill>
                <a:effectLst>
                  <a:outerShdw blurRad="38100" dist="38100" dir="2700000" algn="tl">
                    <a:srgbClr val="000000">
                      <a:alpha val="43137"/>
                    </a:srgbClr>
                  </a:outerShdw>
                </a:effectLst>
                <a:cs typeface="Times New Roman" pitchFamily="18" charset="0"/>
              </a:rPr>
              <a:t>OBJECTIVE</a:t>
            </a:r>
            <a:endParaRPr lang="en-US" sz="3200" b="1" i="1" dirty="0">
              <a:solidFill>
                <a:schemeClr val="accent6">
                  <a:lumMod val="75000"/>
                </a:schemeClr>
              </a:solidFill>
              <a:effectLst>
                <a:outerShdw blurRad="38100" dist="38100" dir="2700000" algn="tl">
                  <a:srgbClr val="000000">
                    <a:alpha val="43137"/>
                  </a:srgbClr>
                </a:outerShdw>
              </a:effectLst>
              <a:cs typeface="Times New Roman" pitchFamily="18" charset="0"/>
            </a:endParaRPr>
          </a:p>
          <a:p>
            <a:pPr marL="285750" indent="-285750" algn="just" eaLnBrk="1" hangingPunct="1">
              <a:spcBef>
                <a:spcPct val="20000"/>
              </a:spcBef>
              <a:buClr>
                <a:schemeClr val="tx1"/>
              </a:buClr>
              <a:buSzPct val="110000"/>
              <a:buFont typeface="Wingdings" pitchFamily="2" charset="2"/>
              <a:buChar char="q"/>
            </a:pPr>
            <a:r>
              <a:rPr lang="en-US" dirty="0" smtClean="0"/>
              <a:t>Characterized </a:t>
            </a:r>
            <a:r>
              <a:rPr lang="en-US" dirty="0"/>
              <a:t>by </a:t>
            </a:r>
            <a:r>
              <a:rPr lang="en-US" dirty="0" smtClean="0"/>
              <a:t>the </a:t>
            </a:r>
            <a:r>
              <a:rPr lang="en-US" dirty="0"/>
              <a:t>use of thin semiconductor layers to absorb and convert sunlight into </a:t>
            </a:r>
            <a:r>
              <a:rPr lang="en-US" dirty="0" smtClean="0"/>
              <a:t>electricity.</a:t>
            </a:r>
          </a:p>
          <a:p>
            <a:pPr marL="285750" indent="-285750" algn="just" eaLnBrk="1" hangingPunct="1">
              <a:spcBef>
                <a:spcPct val="20000"/>
              </a:spcBef>
              <a:buClr>
                <a:schemeClr val="tx1"/>
              </a:buClr>
              <a:buSzPct val="110000"/>
              <a:buFont typeface="Wingdings" pitchFamily="2" charset="2"/>
              <a:buChar char="q"/>
            </a:pPr>
            <a:r>
              <a:rPr lang="en-US" dirty="0"/>
              <a:t>CCZTSe is a type of semiconductor material that has shown promise for photovoltaic applications due to its potential for efficient light absorption and energy conversion</a:t>
            </a:r>
            <a:r>
              <a:rPr lang="en-US" dirty="0" smtClean="0"/>
              <a:t>.</a:t>
            </a:r>
          </a:p>
          <a:p>
            <a:pPr marL="285750" indent="-285750" algn="just" eaLnBrk="1" hangingPunct="1">
              <a:spcBef>
                <a:spcPct val="20000"/>
              </a:spcBef>
              <a:buClr>
                <a:schemeClr val="tx1"/>
              </a:buClr>
              <a:buSzPct val="110000"/>
              <a:buFont typeface="Wingdings" pitchFamily="2" charset="2"/>
              <a:buChar char="q"/>
            </a:pPr>
            <a:r>
              <a:rPr lang="en-US" dirty="0" smtClean="0"/>
              <a:t>The </a:t>
            </a:r>
            <a:r>
              <a:rPr lang="en-US" dirty="0"/>
              <a:t>aim to achieve the high efficiency photovoltaic cell by manipulating the absorber layer thickness and defect density, exploring their influence on the overall performance of the solar cell</a:t>
            </a:r>
            <a:r>
              <a:rPr lang="en-US" dirty="0" smtClean="0"/>
              <a:t>.</a:t>
            </a:r>
          </a:p>
        </p:txBody>
      </p:sp>
      <p:sp>
        <p:nvSpPr>
          <p:cNvPr id="19" name="Line 2"/>
          <p:cNvSpPr>
            <a:spLocks noChangeShapeType="1"/>
          </p:cNvSpPr>
          <p:nvPr/>
        </p:nvSpPr>
        <p:spPr bwMode="auto">
          <a:xfrm>
            <a:off x="1143000" y="1147763"/>
            <a:ext cx="34594800" cy="2"/>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3"/>
          <p:cNvSpPr>
            <a:spLocks noChangeShapeType="1"/>
          </p:cNvSpPr>
          <p:nvPr/>
        </p:nvSpPr>
        <p:spPr bwMode="auto">
          <a:xfrm>
            <a:off x="1117047" y="28651200"/>
            <a:ext cx="34620753" cy="0"/>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4"/>
          <p:cNvSpPr>
            <a:spLocks noChangeShapeType="1"/>
          </p:cNvSpPr>
          <p:nvPr/>
        </p:nvSpPr>
        <p:spPr bwMode="auto">
          <a:xfrm flipH="1">
            <a:off x="1091094" y="1147766"/>
            <a:ext cx="51906" cy="27503434"/>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5"/>
          <p:cNvSpPr>
            <a:spLocks noChangeShapeType="1"/>
          </p:cNvSpPr>
          <p:nvPr/>
        </p:nvSpPr>
        <p:spPr bwMode="auto">
          <a:xfrm>
            <a:off x="35737800" y="1147765"/>
            <a:ext cx="0" cy="27503434"/>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6"/>
          <p:cNvSpPr>
            <a:spLocks noChangeShapeType="1"/>
          </p:cNvSpPr>
          <p:nvPr/>
        </p:nvSpPr>
        <p:spPr bwMode="auto">
          <a:xfrm>
            <a:off x="1143000" y="4338640"/>
            <a:ext cx="34594800" cy="9077"/>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757"/>
          <p:cNvSpPr>
            <a:spLocks noChangeArrowheads="1"/>
          </p:cNvSpPr>
          <p:nvPr/>
        </p:nvSpPr>
        <p:spPr bwMode="auto">
          <a:xfrm>
            <a:off x="14252576" y="12015791"/>
            <a:ext cx="65"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25" name="Line 2427"/>
          <p:cNvSpPr>
            <a:spLocks noChangeShapeType="1"/>
          </p:cNvSpPr>
          <p:nvPr/>
        </p:nvSpPr>
        <p:spPr bwMode="auto">
          <a:xfrm flipH="1">
            <a:off x="7909626" y="4320738"/>
            <a:ext cx="19762" cy="24330461"/>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530" y="1147767"/>
            <a:ext cx="3713077" cy="2413500"/>
          </a:xfrm>
          <a:prstGeom prst="rect">
            <a:avLst/>
          </a:prstGeom>
        </p:spPr>
      </p:pic>
      <p:sp>
        <p:nvSpPr>
          <p:cNvPr id="72" name="TextBox 71"/>
          <p:cNvSpPr txBox="1"/>
          <p:nvPr/>
        </p:nvSpPr>
        <p:spPr>
          <a:xfrm>
            <a:off x="1143000" y="3489019"/>
            <a:ext cx="5638800" cy="1569660"/>
          </a:xfrm>
          <a:prstGeom prst="rect">
            <a:avLst/>
          </a:prstGeom>
          <a:noFill/>
          <a:ln>
            <a:noFill/>
          </a:ln>
        </p:spPr>
        <p:txBody>
          <a:bodyPr wrap="square" rtlCol="0">
            <a:spAutoFit/>
          </a:bodyPr>
          <a:lstStyle/>
          <a:p>
            <a:pPr>
              <a:buNone/>
            </a:pPr>
            <a:r>
              <a:rPr lang="en-US" sz="4800" b="1"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Department Of EEE</a:t>
            </a:r>
          </a:p>
          <a:p>
            <a:endParaRPr lang="en-US" sz="4800" b="1" dirty="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4" name="Rounded Rectangle 73"/>
          <p:cNvSpPr/>
          <p:nvPr/>
        </p:nvSpPr>
        <p:spPr>
          <a:xfrm>
            <a:off x="6781800" y="1273157"/>
            <a:ext cx="16900121" cy="2841644"/>
          </a:xfrm>
          <a:prstGeom prst="roundRect">
            <a:avLst/>
          </a:prstGeom>
          <a:ln/>
        </p:spPr>
        <p:style>
          <a:lnRef idx="0">
            <a:schemeClr val="accent6"/>
          </a:lnRef>
          <a:fillRef idx="1003">
            <a:schemeClr val="lt1"/>
          </a:fillRef>
          <a:effectRef idx="3">
            <a:schemeClr val="accent6"/>
          </a:effectRef>
          <a:fontRef idx="minor">
            <a:schemeClr val="lt1"/>
          </a:fontRef>
        </p:style>
        <p:txBody>
          <a:bodyPr rtlCol="0" anchor="ctr"/>
          <a:lstStyle/>
          <a:p>
            <a:pPr algn="ctr">
              <a:buNone/>
            </a:pPr>
            <a:r>
              <a:rPr lang="en-US" sz="6600" b="1" i="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Simulation of Thin-Film Solar Cells based on (CCZTSe) Using (SCAPS-1D) Program</a:t>
            </a:r>
            <a:endParaRPr lang="en-US" sz="6600" b="1" i="1" dirty="0">
              <a:solidFill>
                <a:srgbClr val="000000"/>
              </a:solidFill>
              <a:latin typeface="Times New Roman" pitchFamily="18" charset="0"/>
              <a:cs typeface="Times New Roman" pitchFamily="18" charset="0"/>
            </a:endParaRPr>
          </a:p>
        </p:txBody>
      </p:sp>
      <p:sp>
        <p:nvSpPr>
          <p:cNvPr id="75" name="Rounded Rectangle 74"/>
          <p:cNvSpPr/>
          <p:nvPr/>
        </p:nvSpPr>
        <p:spPr>
          <a:xfrm>
            <a:off x="24077181" y="1273160"/>
            <a:ext cx="11485201" cy="1420821"/>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sz="4000" b="1" i="1" dirty="0" smtClean="0">
                <a:solidFill>
                  <a:srgbClr val="000000"/>
                </a:solidFill>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SUPERVISOR’S NAME: </a:t>
            </a:r>
            <a:r>
              <a:rPr lang="en-US" sz="4800" b="1" i="1" dirty="0" err="1">
                <a:solidFill>
                  <a:srgbClr val="000000"/>
                </a:solidFill>
                <a:effectLst>
                  <a:outerShdw blurRad="50800" dist="38100" dir="5400000" algn="t">
                    <a:srgbClr val="000000">
                      <a:alpha val="40000"/>
                    </a:srgbClr>
                  </a:outerShdw>
                </a:effectLst>
                <a:latin typeface="Times New Roman" pitchFamily="18" charset="0"/>
                <a:ea typeface="Tahoma" pitchFamily="34" charset="0"/>
                <a:cs typeface="Times New Roman" pitchFamily="18" charset="0"/>
              </a:rPr>
              <a:t>Shovon</a:t>
            </a:r>
            <a:r>
              <a:rPr lang="en-US" sz="4800" b="1" i="1" dirty="0">
                <a:solidFill>
                  <a:srgbClr val="000000"/>
                </a:solidFill>
                <a:effectLst>
                  <a:outerShdw blurRad="50800" dist="38100" dir="5400000" algn="t">
                    <a:srgbClr val="000000">
                      <a:alpha val="40000"/>
                    </a:srgbClr>
                  </a:outerShdw>
                </a:effectLst>
                <a:latin typeface="Times New Roman" pitchFamily="18" charset="0"/>
                <a:ea typeface="Tahoma" pitchFamily="34" charset="0"/>
                <a:cs typeface="Times New Roman" pitchFamily="18" charset="0"/>
              </a:rPr>
              <a:t> </a:t>
            </a:r>
            <a:r>
              <a:rPr lang="en-US" sz="4800" b="1" i="1" dirty="0" err="1">
                <a:solidFill>
                  <a:srgbClr val="000000"/>
                </a:solidFill>
                <a:effectLst>
                  <a:outerShdw blurRad="50800" dist="38100" dir="5400000" algn="t">
                    <a:srgbClr val="000000">
                      <a:alpha val="40000"/>
                    </a:srgbClr>
                  </a:outerShdw>
                </a:effectLst>
                <a:latin typeface="Times New Roman" pitchFamily="18" charset="0"/>
                <a:ea typeface="Tahoma" pitchFamily="34" charset="0"/>
                <a:cs typeface="Times New Roman" pitchFamily="18" charset="0"/>
              </a:rPr>
              <a:t>Talukder</a:t>
            </a:r>
            <a:r>
              <a:rPr lang="en-US" sz="4800" b="1" i="1" dirty="0">
                <a:solidFill>
                  <a:srgbClr val="000000"/>
                </a:solidFill>
                <a:effectLst>
                  <a:outerShdw blurRad="50800" dist="38100" dir="5400000" algn="t">
                    <a:srgbClr val="000000">
                      <a:alpha val="40000"/>
                    </a:srgbClr>
                  </a:outerShdw>
                </a:effectLst>
                <a:latin typeface="Times New Roman" pitchFamily="18" charset="0"/>
                <a:ea typeface="Tahoma" pitchFamily="34" charset="0"/>
                <a:cs typeface="Times New Roman" pitchFamily="18" charset="0"/>
              </a:rPr>
              <a:t>, Lecturer, EEE, </a:t>
            </a:r>
            <a:r>
              <a:rPr lang="en-US" sz="4800" b="1" i="1" dirty="0" smtClean="0">
                <a:solidFill>
                  <a:srgbClr val="000000"/>
                </a:solidFill>
                <a:effectLst>
                  <a:outerShdw blurRad="50800" dist="38100" dir="5400000" algn="t">
                    <a:srgbClr val="000000">
                      <a:alpha val="40000"/>
                    </a:srgbClr>
                  </a:outerShdw>
                </a:effectLst>
                <a:latin typeface="Times New Roman" pitchFamily="18" charset="0"/>
                <a:ea typeface="Tahoma" pitchFamily="34" charset="0"/>
                <a:cs typeface="Times New Roman" pitchFamily="18" charset="0"/>
              </a:rPr>
              <a:t>EWU</a:t>
            </a:r>
            <a:endParaRPr lang="en-US" sz="4800" b="1" dirty="0">
              <a:solidFill>
                <a:srgbClr val="000000"/>
              </a:solidFill>
              <a:latin typeface="Times New Roman" pitchFamily="18" charset="0"/>
              <a:ea typeface="Tahoma" pitchFamily="34" charset="0"/>
              <a:cs typeface="Times New Roman" pitchFamily="18" charset="0"/>
            </a:endParaRPr>
          </a:p>
        </p:txBody>
      </p:sp>
      <p:sp>
        <p:nvSpPr>
          <p:cNvPr id="76" name="Rounded Rectangle 75"/>
          <p:cNvSpPr/>
          <p:nvPr/>
        </p:nvSpPr>
        <p:spPr>
          <a:xfrm>
            <a:off x="27273449" y="2778608"/>
            <a:ext cx="6542484" cy="14208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buNone/>
            </a:pPr>
            <a:r>
              <a:rPr lang="en-US" sz="4400" b="1" i="1" dirty="0" smtClean="0">
                <a:solidFill>
                  <a:srgbClr val="000000"/>
                </a:solidFill>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Rohit Bhowmick</a:t>
            </a:r>
            <a:br>
              <a:rPr lang="en-US" sz="4400" b="1" i="1" dirty="0" smtClean="0">
                <a:solidFill>
                  <a:srgbClr val="000000"/>
                </a:solidFill>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br>
            <a:r>
              <a:rPr lang="en-US" sz="4400" b="1" i="1" dirty="0" smtClean="0">
                <a:solidFill>
                  <a:srgbClr val="000000"/>
                </a:solidFill>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ID: 2020-1-80-006</a:t>
            </a:r>
            <a:endParaRPr lang="en-US" sz="4400" b="1" dirty="0">
              <a:solidFill>
                <a:srgbClr val="000000"/>
              </a:solidFill>
              <a:latin typeface="Times New Roman" pitchFamily="18" charset="0"/>
              <a:ea typeface="Tahoma" pitchFamily="34" charset="0"/>
              <a:cs typeface="Times New Roman" pitchFamily="18" charset="0"/>
            </a:endParaRPr>
          </a:p>
        </p:txBody>
      </p:sp>
      <p:sp>
        <p:nvSpPr>
          <p:cNvPr id="3" name="TextBox 2"/>
          <p:cNvSpPr txBox="1"/>
          <p:nvPr/>
        </p:nvSpPr>
        <p:spPr>
          <a:xfrm>
            <a:off x="1215364" y="4347718"/>
            <a:ext cx="6711158" cy="4278094"/>
          </a:xfrm>
          <a:prstGeom prst="rect">
            <a:avLst/>
          </a:prstGeom>
          <a:noFill/>
          <a:ln>
            <a:solidFill>
              <a:schemeClr val="accent5">
                <a:lumMod val="75000"/>
              </a:schemeClr>
            </a:solidFill>
          </a:ln>
        </p:spPr>
        <p:txBody>
          <a:bodyPr wrap="square" rtlCol="0">
            <a:spAutoFit/>
          </a:bodyPr>
          <a:lstStyle/>
          <a:p>
            <a:r>
              <a:rPr lang="en-US" sz="3200" b="1" i="1" dirty="0" smtClean="0">
                <a:solidFill>
                  <a:schemeClr val="accent6">
                    <a:lumMod val="75000"/>
                  </a:schemeClr>
                </a:solidFill>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ABSTRACT</a:t>
            </a:r>
          </a:p>
          <a:p>
            <a:pPr marL="342900" indent="-342900" algn="just">
              <a:buFont typeface="Wingdings" pitchFamily="2" charset="2"/>
              <a:buChar char="ü"/>
            </a:pPr>
            <a:r>
              <a:rPr lang="en-US" sz="2400" dirty="0" smtClean="0">
                <a:latin typeface="Times New Roman" pitchFamily="18" charset="0"/>
                <a:ea typeface="Tahoma" pitchFamily="34" charset="0"/>
                <a:cs typeface="Times New Roman" pitchFamily="18" charset="0"/>
              </a:rPr>
              <a:t>Demonstrated </a:t>
            </a:r>
            <a:r>
              <a:rPr lang="en-US" sz="2400" dirty="0">
                <a:latin typeface="Times New Roman" pitchFamily="18" charset="0"/>
                <a:ea typeface="Tahoma" pitchFamily="34" charset="0"/>
                <a:cs typeface="Times New Roman" pitchFamily="18" charset="0"/>
              </a:rPr>
              <a:t>that altering the CCZTSe layer thickness led to an enhancement in the conversion efficiency (η</a:t>
            </a:r>
            <a:r>
              <a:rPr lang="en-US" sz="2400" dirty="0" smtClean="0">
                <a:latin typeface="Times New Roman" pitchFamily="18" charset="0"/>
                <a:ea typeface="Tahoma" pitchFamily="34" charset="0"/>
                <a:cs typeface="Times New Roman" pitchFamily="18" charset="0"/>
              </a:rPr>
              <a:t>).</a:t>
            </a:r>
          </a:p>
          <a:p>
            <a:pPr marL="342900" indent="-342900" algn="just">
              <a:buFont typeface="Wingdings" pitchFamily="2" charset="2"/>
              <a:buChar char="ü"/>
            </a:pPr>
            <a:r>
              <a:rPr lang="en-US" sz="2400" dirty="0" smtClean="0">
                <a:latin typeface="Times New Roman" pitchFamily="18" charset="0"/>
                <a:ea typeface="Tahoma" pitchFamily="34" charset="0"/>
                <a:cs typeface="Times New Roman" pitchFamily="18" charset="0"/>
              </a:rPr>
              <a:t>Increasing </a:t>
            </a:r>
            <a:r>
              <a:rPr lang="en-US" sz="2400" dirty="0">
                <a:latin typeface="Times New Roman" pitchFamily="18" charset="0"/>
                <a:ea typeface="Tahoma" pitchFamily="34" charset="0"/>
                <a:cs typeface="Times New Roman" pitchFamily="18" charset="0"/>
              </a:rPr>
              <a:t>the acceptor </a:t>
            </a:r>
            <a:r>
              <a:rPr lang="en-US" sz="2400" dirty="0" smtClean="0">
                <a:latin typeface="Times New Roman" pitchFamily="18" charset="0"/>
                <a:ea typeface="Tahoma" pitchFamily="34" charset="0"/>
                <a:cs typeface="Times New Roman" pitchFamily="18" charset="0"/>
              </a:rPr>
              <a:t>concentration (N</a:t>
            </a:r>
            <a:r>
              <a:rPr lang="en-US" sz="2400" baseline="-25000" dirty="0" smtClean="0">
                <a:latin typeface="Times New Roman" pitchFamily="18" charset="0"/>
                <a:ea typeface="Tahoma" pitchFamily="34" charset="0"/>
                <a:cs typeface="Times New Roman" pitchFamily="18" charset="0"/>
              </a:rPr>
              <a:t>A</a:t>
            </a:r>
            <a:r>
              <a:rPr lang="en-US" sz="2400" dirty="0" smtClean="0">
                <a:latin typeface="Times New Roman" pitchFamily="18" charset="0"/>
                <a:ea typeface="Tahoma" pitchFamily="34" charset="0"/>
                <a:cs typeface="Times New Roman" pitchFamily="18" charset="0"/>
              </a:rPr>
              <a:t>) </a:t>
            </a:r>
            <a:r>
              <a:rPr lang="en-US" sz="2400" dirty="0">
                <a:latin typeface="Times New Roman" pitchFamily="18" charset="0"/>
                <a:ea typeface="Tahoma" pitchFamily="34" charset="0"/>
                <a:cs typeface="Times New Roman" pitchFamily="18" charset="0"/>
              </a:rPr>
              <a:t>in the CCZTSe absorption </a:t>
            </a:r>
            <a:r>
              <a:rPr lang="en-US" sz="2400" dirty="0" smtClean="0">
                <a:latin typeface="Times New Roman" pitchFamily="18" charset="0"/>
                <a:ea typeface="Tahoma" pitchFamily="34" charset="0"/>
                <a:cs typeface="Times New Roman" pitchFamily="18" charset="0"/>
              </a:rPr>
              <a:t>layer leads </a:t>
            </a:r>
            <a:r>
              <a:rPr lang="en-US" sz="2400" dirty="0">
                <a:latin typeface="Times New Roman" pitchFamily="18" charset="0"/>
                <a:ea typeface="Tahoma" pitchFamily="34" charset="0"/>
                <a:cs typeface="Times New Roman" pitchFamily="18" charset="0"/>
              </a:rPr>
              <a:t>to efficiency (η) improvement from </a:t>
            </a:r>
            <a:r>
              <a:rPr lang="en-US" sz="2400" dirty="0" smtClean="0">
                <a:latin typeface="Times New Roman" pitchFamily="18" charset="0"/>
                <a:ea typeface="Tahoma" pitchFamily="34" charset="0"/>
                <a:cs typeface="Times New Roman" pitchFamily="18" charset="0"/>
              </a:rPr>
              <a:t>roughly.</a:t>
            </a:r>
          </a:p>
          <a:p>
            <a:pPr marL="342900" indent="-342900" algn="just">
              <a:buFont typeface="Wingdings" pitchFamily="2" charset="2"/>
              <a:buChar char="ü"/>
            </a:pPr>
            <a:r>
              <a:rPr lang="en-US" sz="2400" dirty="0" smtClean="0">
                <a:latin typeface="Times New Roman" pitchFamily="18" charset="0"/>
                <a:ea typeface="Tahoma" pitchFamily="34" charset="0"/>
                <a:cs typeface="Times New Roman" pitchFamily="18" charset="0"/>
              </a:rPr>
              <a:t>The </a:t>
            </a:r>
            <a:r>
              <a:rPr lang="en-US" sz="2400" dirty="0">
                <a:latin typeface="Times New Roman" pitchFamily="18" charset="0"/>
                <a:ea typeface="Tahoma" pitchFamily="34" charset="0"/>
                <a:cs typeface="Times New Roman" pitchFamily="18" charset="0"/>
              </a:rPr>
              <a:t>donor density </a:t>
            </a:r>
            <a:r>
              <a:rPr lang="en-US" sz="2400" dirty="0" smtClean="0">
                <a:latin typeface="Times New Roman" pitchFamily="18" charset="0"/>
                <a:ea typeface="Tahoma" pitchFamily="34" charset="0"/>
                <a:cs typeface="Times New Roman" pitchFamily="18" charset="0"/>
              </a:rPr>
              <a:t>(N</a:t>
            </a:r>
            <a:r>
              <a:rPr lang="en-US" sz="2400" baseline="-25000" dirty="0" smtClean="0">
                <a:latin typeface="Times New Roman" pitchFamily="18" charset="0"/>
                <a:ea typeface="Tahoma" pitchFamily="34" charset="0"/>
                <a:cs typeface="Times New Roman" pitchFamily="18" charset="0"/>
              </a:rPr>
              <a:t>D</a:t>
            </a:r>
            <a:r>
              <a:rPr lang="en-US" sz="2400" dirty="0" smtClean="0">
                <a:latin typeface="Times New Roman" pitchFamily="18" charset="0"/>
                <a:ea typeface="Tahoma" pitchFamily="34" charset="0"/>
                <a:cs typeface="Times New Roman" pitchFamily="18" charset="0"/>
              </a:rPr>
              <a:t>) </a:t>
            </a:r>
            <a:r>
              <a:rPr lang="en-US" sz="2400" dirty="0">
                <a:latin typeface="Times New Roman" pitchFamily="18" charset="0"/>
                <a:ea typeface="Tahoma" pitchFamily="34" charset="0"/>
                <a:cs typeface="Times New Roman" pitchFamily="18" charset="0"/>
              </a:rPr>
              <a:t>in the </a:t>
            </a:r>
            <a:r>
              <a:rPr lang="en-US" sz="2400" dirty="0" err="1">
                <a:latin typeface="Times New Roman" pitchFamily="18" charset="0"/>
                <a:ea typeface="Tahoma" pitchFamily="34" charset="0"/>
                <a:cs typeface="Times New Roman" pitchFamily="18" charset="0"/>
              </a:rPr>
              <a:t>CdS</a:t>
            </a:r>
            <a:r>
              <a:rPr lang="en-US" sz="2400" dirty="0">
                <a:latin typeface="Times New Roman" pitchFamily="18" charset="0"/>
                <a:ea typeface="Tahoma" pitchFamily="34" charset="0"/>
                <a:cs typeface="Times New Roman" pitchFamily="18" charset="0"/>
              </a:rPr>
              <a:t> buffer </a:t>
            </a:r>
            <a:r>
              <a:rPr lang="en-US" sz="2400" dirty="0" smtClean="0">
                <a:latin typeface="Times New Roman" pitchFamily="18" charset="0"/>
                <a:ea typeface="Tahoma" pitchFamily="34" charset="0"/>
                <a:cs typeface="Times New Roman" pitchFamily="18" charset="0"/>
              </a:rPr>
              <a:t>layer didn’t </a:t>
            </a:r>
            <a:r>
              <a:rPr lang="en-US" sz="2400" dirty="0">
                <a:latin typeface="Times New Roman" pitchFamily="18" charset="0"/>
                <a:ea typeface="Tahoma" pitchFamily="34" charset="0"/>
                <a:cs typeface="Times New Roman" pitchFamily="18" charset="0"/>
              </a:rPr>
              <a:t>induce any noticeable </a:t>
            </a:r>
            <a:r>
              <a:rPr lang="en-US" sz="2400" dirty="0" smtClean="0">
                <a:latin typeface="Times New Roman" pitchFamily="18" charset="0"/>
                <a:ea typeface="Tahoma" pitchFamily="34" charset="0"/>
                <a:cs typeface="Times New Roman" pitchFamily="18" charset="0"/>
              </a:rPr>
              <a:t>changes.</a:t>
            </a:r>
          </a:p>
          <a:p>
            <a:pPr marL="342900" indent="-342900" algn="just">
              <a:buFont typeface="Wingdings" pitchFamily="2" charset="2"/>
              <a:buChar char="ü"/>
            </a:pPr>
            <a:r>
              <a:rPr lang="en-US" sz="2400" dirty="0" smtClean="0">
                <a:latin typeface="Times New Roman" pitchFamily="18" charset="0"/>
                <a:ea typeface="Tahoma" pitchFamily="34" charset="0"/>
                <a:cs typeface="Times New Roman" pitchFamily="18" charset="0"/>
              </a:rPr>
              <a:t>The temperature &amp; defects </a:t>
            </a:r>
            <a:r>
              <a:rPr lang="en-US" sz="2400" dirty="0">
                <a:latin typeface="Times New Roman" pitchFamily="18" charset="0"/>
                <a:ea typeface="Tahoma" pitchFamily="34" charset="0"/>
                <a:cs typeface="Times New Roman" pitchFamily="18" charset="0"/>
              </a:rPr>
              <a:t>densities </a:t>
            </a:r>
            <a:r>
              <a:rPr lang="en-US" sz="2400" dirty="0" smtClean="0">
                <a:latin typeface="Times New Roman" pitchFamily="18" charset="0"/>
                <a:ea typeface="Tahoma" pitchFamily="34" charset="0"/>
                <a:cs typeface="Times New Roman" pitchFamily="18" charset="0"/>
              </a:rPr>
              <a:t>(</a:t>
            </a:r>
            <a:r>
              <a:rPr lang="en-US" sz="2400" dirty="0" err="1" smtClean="0">
                <a:latin typeface="Times New Roman" pitchFamily="18" charset="0"/>
                <a:ea typeface="Tahoma" pitchFamily="34" charset="0"/>
                <a:cs typeface="Times New Roman" pitchFamily="18" charset="0"/>
              </a:rPr>
              <a:t>N</a:t>
            </a:r>
            <a:r>
              <a:rPr lang="en-US" sz="2400" baseline="-25000" dirty="0" err="1" smtClean="0">
                <a:latin typeface="Times New Roman" pitchFamily="18" charset="0"/>
                <a:ea typeface="Tahoma" pitchFamily="34" charset="0"/>
                <a:cs typeface="Times New Roman" pitchFamily="18" charset="0"/>
              </a:rPr>
              <a:t>def</a:t>
            </a:r>
            <a:r>
              <a:rPr lang="en-US" sz="2400" dirty="0" smtClean="0">
                <a:latin typeface="Times New Roman" pitchFamily="18" charset="0"/>
                <a:ea typeface="Tahoma" pitchFamily="34" charset="0"/>
                <a:cs typeface="Times New Roman" pitchFamily="18" charset="0"/>
              </a:rPr>
              <a:t>) ranging lead </a:t>
            </a:r>
            <a:r>
              <a:rPr lang="en-US" sz="2400" dirty="0">
                <a:latin typeface="Times New Roman" pitchFamily="18" charset="0"/>
                <a:ea typeface="Tahoma" pitchFamily="34" charset="0"/>
                <a:cs typeface="Times New Roman" pitchFamily="18" charset="0"/>
              </a:rPr>
              <a:t>to an efficiency </a:t>
            </a:r>
            <a:r>
              <a:rPr lang="en-US" sz="2400" dirty="0" smtClean="0">
                <a:latin typeface="Times New Roman" pitchFamily="18" charset="0"/>
                <a:ea typeface="Tahoma" pitchFamily="34" charset="0"/>
                <a:cs typeface="Times New Roman" pitchFamily="18" charset="0"/>
              </a:rPr>
              <a:t>drop</a:t>
            </a:r>
            <a:r>
              <a:rPr lang="en-US" sz="1800" dirty="0" smtClean="0">
                <a:latin typeface="Times New Roman" pitchFamily="18" charset="0"/>
                <a:ea typeface="Tahoma" pitchFamily="34" charset="0"/>
                <a:cs typeface="Times New Roman" pitchFamily="18" charset="0"/>
              </a:rPr>
              <a:t>.</a:t>
            </a:r>
          </a:p>
        </p:txBody>
      </p:sp>
      <p:sp>
        <p:nvSpPr>
          <p:cNvPr id="77" name="Line 4"/>
          <p:cNvSpPr>
            <a:spLocks noChangeShapeType="1"/>
          </p:cNvSpPr>
          <p:nvPr/>
        </p:nvSpPr>
        <p:spPr bwMode="auto">
          <a:xfrm flipH="1" flipV="1">
            <a:off x="1153160" y="8699663"/>
            <a:ext cx="6776229" cy="0"/>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TextBox 3"/>
          <p:cNvSpPr txBox="1"/>
          <p:nvPr/>
        </p:nvSpPr>
        <p:spPr>
          <a:xfrm>
            <a:off x="1153160" y="13887899"/>
            <a:ext cx="6634958" cy="4647426"/>
          </a:xfrm>
          <a:prstGeom prst="rect">
            <a:avLst/>
          </a:prstGeom>
          <a:noFill/>
        </p:spPr>
        <p:txBody>
          <a:bodyPr wrap="square" rtlCol="0">
            <a:spAutoFit/>
          </a:bodyPr>
          <a:lstStyle/>
          <a:p>
            <a:pPr algn="just"/>
            <a:r>
              <a:rPr lang="en-US" sz="3200" b="1" i="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INTRODUCTION</a:t>
            </a:r>
          </a:p>
          <a:p>
            <a:pPr marL="342900" indent="-342900" algn="just">
              <a:buFont typeface="Wingdings" pitchFamily="2" charset="2"/>
              <a:buChar char="q"/>
            </a:pP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olar </a:t>
            </a:r>
            <a:r>
              <a:rPr lang="en-US" sz="2400" dirty="0">
                <a:latin typeface="Times New Roman" pitchFamily="18" charset="0"/>
                <a:cs typeface="Times New Roman" pitchFamily="18" charset="0"/>
              </a:rPr>
              <a:t>cells play a crucial role by directly converting sunlight into electrical </a:t>
            </a:r>
            <a:r>
              <a:rPr lang="en-US" sz="2400" dirty="0" smtClean="0">
                <a:latin typeface="Times New Roman" pitchFamily="18" charset="0"/>
                <a:cs typeface="Times New Roman" pitchFamily="18" charset="0"/>
              </a:rPr>
              <a:t>energy.</a:t>
            </a:r>
          </a:p>
          <a:p>
            <a:pPr marL="342900" indent="-342900" algn="just">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use of a Thin-Film (CCZTSe) solar cell </a:t>
            </a:r>
            <a:r>
              <a:rPr lang="en-US" sz="2400" dirty="0" smtClean="0">
                <a:latin typeface="Times New Roman" pitchFamily="18" charset="0"/>
                <a:cs typeface="Times New Roman" pitchFamily="18" charset="0"/>
              </a:rPr>
              <a:t>to achieve </a:t>
            </a:r>
            <a:r>
              <a:rPr lang="en-US" sz="2400" dirty="0">
                <a:latin typeface="Times New Roman" pitchFamily="18" charset="0"/>
                <a:cs typeface="Times New Roman" pitchFamily="18" charset="0"/>
              </a:rPr>
              <a:t>both high efficiency and cost-effectiveness</a:t>
            </a:r>
            <a:r>
              <a:rPr lang="en-US" sz="2400" dirty="0" smtClean="0">
                <a:latin typeface="Times New Roman" pitchFamily="18" charset="0"/>
                <a:cs typeface="Times New Roman" pitchFamily="18" charset="0"/>
              </a:rPr>
              <a:t>.</a:t>
            </a:r>
          </a:p>
          <a:p>
            <a:pPr marL="342900" indent="-342900" algn="just">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presence of impurities can potentially lower the conversion efficiency of the solar cell</a:t>
            </a:r>
            <a:r>
              <a:rPr lang="en-US" sz="2400" dirty="0" smtClean="0">
                <a:latin typeface="Times New Roman" pitchFamily="18" charset="0"/>
                <a:cs typeface="Times New Roman" pitchFamily="18" charset="0"/>
              </a:rPr>
              <a:t>.</a:t>
            </a:r>
          </a:p>
          <a:p>
            <a:pPr marL="342900" indent="-342900" algn="just">
              <a:buFont typeface="Wingdings" pitchFamily="2" charset="2"/>
              <a:buChar char="q"/>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simulation software (SCAPS-1D) to investigate a photovoltaic cell composed of a (ZNO) window layer, a (CCZTSe) absorption layer, and a (</a:t>
            </a:r>
            <a:r>
              <a:rPr lang="en-US" sz="2400" dirty="0" err="1">
                <a:latin typeface="Times New Roman" pitchFamily="18" charset="0"/>
                <a:cs typeface="Times New Roman" pitchFamily="18" charset="0"/>
              </a:rPr>
              <a:t>CdS</a:t>
            </a:r>
            <a:r>
              <a:rPr lang="en-US" sz="2400" dirty="0">
                <a:latin typeface="Times New Roman" pitchFamily="18" charset="0"/>
                <a:cs typeface="Times New Roman" pitchFamily="18" charset="0"/>
              </a:rPr>
              <a:t>) buffer </a:t>
            </a:r>
            <a:r>
              <a:rPr lang="en-US" sz="2400" dirty="0" smtClean="0">
                <a:latin typeface="Times New Roman" pitchFamily="18" charset="0"/>
                <a:cs typeface="Times New Roman" pitchFamily="18" charset="0"/>
              </a:rPr>
              <a:t>layer</a:t>
            </a:r>
            <a:r>
              <a:rPr lang="en-US" sz="2400" dirty="0">
                <a:latin typeface="Times New Roman" pitchFamily="18" charset="0"/>
                <a:cs typeface="Times New Roman" pitchFamily="18" charset="0"/>
              </a:rPr>
              <a:t>.</a:t>
            </a:r>
            <a:endParaRPr lang="en-US" sz="2400" b="1" i="1" dirty="0" smtClean="0">
              <a:latin typeface="Times New Roman" pitchFamily="18" charset="0"/>
              <a:cs typeface="Times New Roman" pitchFamily="18" charset="0"/>
            </a:endParaRPr>
          </a:p>
        </p:txBody>
      </p:sp>
      <p:pic>
        <p:nvPicPr>
          <p:cNvPr id="78" name="Picture 77"/>
          <p:cNvPicPr/>
          <p:nvPr/>
        </p:nvPicPr>
        <p:blipFill>
          <a:blip r:embed="rId4">
            <a:extLst>
              <a:ext uri="{28A0092B-C50C-407E-A947-70E740481C1C}">
                <a14:useLocalDpi xmlns:a14="http://schemas.microsoft.com/office/drawing/2010/main" val="0"/>
              </a:ext>
            </a:extLst>
          </a:blip>
          <a:srcRect/>
          <a:stretch>
            <a:fillRect/>
          </a:stretch>
        </p:blipFill>
        <p:spPr bwMode="auto">
          <a:xfrm>
            <a:off x="1300981" y="18535325"/>
            <a:ext cx="3316188" cy="4248476"/>
          </a:xfrm>
          <a:prstGeom prst="rect">
            <a:avLst/>
          </a:prstGeom>
          <a:noFill/>
          <a:ln>
            <a:noFill/>
          </a:ln>
        </p:spPr>
      </p:pic>
      <p:sp>
        <p:nvSpPr>
          <p:cNvPr id="5" name="TextBox 4"/>
          <p:cNvSpPr txBox="1"/>
          <p:nvPr/>
        </p:nvSpPr>
        <p:spPr>
          <a:xfrm>
            <a:off x="1218168" y="23265538"/>
            <a:ext cx="6603430" cy="1077218"/>
          </a:xfrm>
          <a:prstGeom prst="rect">
            <a:avLst/>
          </a:prstGeom>
          <a:noFill/>
        </p:spPr>
        <p:txBody>
          <a:bodyPr wrap="square" rtlCol="0">
            <a:spAutoFit/>
          </a:bodyPr>
          <a:lstStyle/>
          <a:p>
            <a:r>
              <a:rPr lang="en-US" sz="3200" b="1" i="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INSTRUCTION TO SIMULATE </a:t>
            </a:r>
            <a:r>
              <a:rPr lang="en-US" sz="3200" b="1" i="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SCAPS-1D</a:t>
            </a:r>
            <a:endParaRPr lang="en-US" sz="3200" b="1" i="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0" name="Picture 9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9883" y="23804147"/>
            <a:ext cx="3253532" cy="4788346"/>
          </a:xfrm>
          <a:prstGeom prst="rect">
            <a:avLst/>
          </a:prstGeom>
          <a:noFill/>
          <a:ln>
            <a:noFill/>
          </a:ln>
        </p:spPr>
      </p:pic>
      <p:sp>
        <p:nvSpPr>
          <p:cNvPr id="6" name="TextBox 5"/>
          <p:cNvSpPr txBox="1"/>
          <p:nvPr/>
        </p:nvSpPr>
        <p:spPr>
          <a:xfrm>
            <a:off x="4045527" y="20138675"/>
            <a:ext cx="3498273" cy="1200329"/>
          </a:xfrm>
          <a:prstGeom prst="rect">
            <a:avLst/>
          </a:prstGeom>
          <a:noFill/>
        </p:spPr>
        <p:txBody>
          <a:bodyPr wrap="square" rtlCol="0">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01:</a:t>
            </a:r>
            <a:r>
              <a:rPr lang="en-US" sz="2400" b="1" i="1" dirty="0">
                <a:solidFill>
                  <a:srgbClr val="FF0066"/>
                </a:solidFill>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Solar cell installation construction </a:t>
            </a:r>
            <a:r>
              <a:rPr lang="en-US" sz="2400" dirty="0" smtClean="0">
                <a:solidFill>
                  <a:srgbClr val="FF0066"/>
                </a:solidFill>
                <a:latin typeface="Times New Roman" pitchFamily="18" charset="0"/>
                <a:cs typeface="Times New Roman" pitchFamily="18" charset="0"/>
              </a:rPr>
              <a:t>WS</a:t>
            </a:r>
            <a:r>
              <a:rPr lang="en-US" sz="2400" baseline="-25000" dirty="0" smtClean="0">
                <a:solidFill>
                  <a:srgbClr val="FF0066"/>
                </a:solidFill>
                <a:latin typeface="Times New Roman" pitchFamily="18" charset="0"/>
                <a:cs typeface="Times New Roman" pitchFamily="18" charset="0"/>
              </a:rPr>
              <a:t>2</a:t>
            </a:r>
            <a:r>
              <a:rPr lang="en-US" sz="2400" dirty="0" smtClean="0">
                <a:solidFill>
                  <a:srgbClr val="FF0066"/>
                </a:solidFill>
                <a:latin typeface="Times New Roman" pitchFamily="18" charset="0"/>
                <a:cs typeface="Times New Roman" pitchFamily="18" charset="0"/>
              </a:rPr>
              <a:t>+CCZTSe+CdS+ITO</a:t>
            </a:r>
            <a:endParaRPr lang="en-US" sz="2400" dirty="0">
              <a:solidFill>
                <a:srgbClr val="FF0066"/>
              </a:solidFill>
              <a:latin typeface="Times New Roman" pitchFamily="18" charset="0"/>
              <a:cs typeface="Times New Roman" pitchFamily="18" charset="0"/>
            </a:endParaRPr>
          </a:p>
        </p:txBody>
      </p:sp>
      <p:sp>
        <p:nvSpPr>
          <p:cNvPr id="7" name="TextBox 6"/>
          <p:cNvSpPr txBox="1"/>
          <p:nvPr/>
        </p:nvSpPr>
        <p:spPr>
          <a:xfrm>
            <a:off x="1152349" y="25858422"/>
            <a:ext cx="3299748" cy="1200329"/>
          </a:xfrm>
          <a:prstGeom prst="rect">
            <a:avLst/>
          </a:prstGeom>
          <a:noFill/>
        </p:spPr>
        <p:txBody>
          <a:bodyPr wrap="square" rtlCol="0">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02: </a:t>
            </a:r>
            <a:r>
              <a:rPr lang="en-US" sz="2400" dirty="0">
                <a:solidFill>
                  <a:srgbClr val="FF0066"/>
                </a:solidFill>
                <a:latin typeface="Times New Roman" pitchFamily="18" charset="0"/>
                <a:cs typeface="Times New Roman" pitchFamily="18" charset="0"/>
              </a:rPr>
              <a:t>Steps to build and simulate a solar cell in SCAPS -1D</a:t>
            </a:r>
          </a:p>
        </p:txBody>
      </p:sp>
      <mc:AlternateContent xmlns:mc="http://schemas.openxmlformats.org/markup-compatibility/2006">
        <mc:Choice xmlns:a14="http://schemas.microsoft.com/office/drawing/2010/main" Requires="a14">
          <p:sp>
            <p:nvSpPr>
              <p:cNvPr id="8" name="TextBox 7"/>
              <p:cNvSpPr txBox="1"/>
              <p:nvPr/>
            </p:nvSpPr>
            <p:spPr>
              <a:xfrm>
                <a:off x="7964740" y="4436005"/>
                <a:ext cx="8174622" cy="3934731"/>
              </a:xfrm>
              <a:prstGeom prst="rect">
                <a:avLst/>
              </a:prstGeom>
              <a:noFill/>
            </p:spPr>
            <p:txBody>
              <a:bodyPr wrap="square" rtlCol="0">
                <a:spAutoFit/>
              </a:bodyPr>
              <a:lstStyle/>
              <a:p>
                <a:r>
                  <a:rPr lang="en-US" sz="3200" b="1" i="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NUMERICAL MODELING &amp; MATERIAL PARAMETERS</a:t>
                </a:r>
              </a:p>
              <a:p>
                <a:pPr marL="742950" indent="-742950">
                  <a:buFont typeface="Wingdings" pitchFamily="2" charset="2"/>
                  <a:buChar char="q"/>
                </a:pPr>
                <a14:m>
                  <m:oMath xmlns:m="http://schemas.openxmlformats.org/officeDocument/2006/math">
                    <m:sSub>
                      <m:sSubPr>
                        <m:ctrlPr>
                          <a:rPr lang="en-US" sz="2400" i="1">
                            <a:latin typeface="Cambria Math"/>
                          </a:rPr>
                        </m:ctrlPr>
                      </m:sSubPr>
                      <m:e>
                        <m:r>
                          <m:rPr>
                            <m:sty m:val="p"/>
                          </m:rPr>
                          <a:rPr lang="en-US" sz="2400">
                            <a:latin typeface="Cambria Math"/>
                          </a:rPr>
                          <m:t>V</m:t>
                        </m:r>
                      </m:e>
                      <m:sub>
                        <m:r>
                          <m:rPr>
                            <m:sty m:val="p"/>
                          </m:rPr>
                          <a:rPr lang="en-US" sz="2400">
                            <a:latin typeface="Cambria Math"/>
                          </a:rPr>
                          <m:t>OC</m:t>
                        </m:r>
                      </m:sub>
                    </m:sSub>
                    <m:r>
                      <a:rPr lang="en-US" sz="2400">
                        <a:latin typeface="Cambria Math"/>
                      </a:rPr>
                      <m:t>=</m:t>
                    </m:r>
                    <m:f>
                      <m:fPr>
                        <m:ctrlPr>
                          <a:rPr lang="en-US" sz="2400" i="1">
                            <a:latin typeface="Cambria Math"/>
                          </a:rPr>
                        </m:ctrlPr>
                      </m:fPr>
                      <m:num>
                        <m:r>
                          <m:rPr>
                            <m:sty m:val="p"/>
                          </m:rPr>
                          <a:rPr lang="en-US" sz="2400">
                            <a:latin typeface="Cambria Math"/>
                          </a:rPr>
                          <m:t>nKT</m:t>
                        </m:r>
                      </m:num>
                      <m:den>
                        <m:r>
                          <m:rPr>
                            <m:sty m:val="p"/>
                          </m:rPr>
                          <a:rPr lang="en-US" sz="2400">
                            <a:latin typeface="Cambria Math"/>
                          </a:rPr>
                          <m:t>q</m:t>
                        </m:r>
                      </m:den>
                    </m:f>
                    <m:func>
                      <m:funcPr>
                        <m:ctrlPr>
                          <a:rPr lang="en-US" sz="2400" i="1">
                            <a:latin typeface="Cambria Math"/>
                          </a:rPr>
                        </m:ctrlPr>
                      </m:funcPr>
                      <m:fName>
                        <m:r>
                          <m:rPr>
                            <m:sty m:val="p"/>
                          </m:rPr>
                          <a:rPr lang="en-US" sz="2400">
                            <a:latin typeface="Cambria Math"/>
                          </a:rPr>
                          <m:t>ln</m:t>
                        </m:r>
                      </m:fName>
                      <m:e>
                        <m:d>
                          <m:dPr>
                            <m:ctrlPr>
                              <a:rPr lang="en-US" sz="2400" i="1">
                                <a:latin typeface="Cambria Math"/>
                              </a:rPr>
                            </m:ctrlPr>
                          </m:dPr>
                          <m:e>
                            <m:f>
                              <m:fPr>
                                <m:ctrlPr>
                                  <a:rPr lang="en-US" sz="2400" i="1">
                                    <a:latin typeface="Cambria Math"/>
                                  </a:rPr>
                                </m:ctrlPr>
                              </m:fPr>
                              <m:num>
                                <m:sSub>
                                  <m:sSubPr>
                                    <m:ctrlPr>
                                      <a:rPr lang="en-US" sz="2400" i="1">
                                        <a:latin typeface="Cambria Math"/>
                                      </a:rPr>
                                    </m:ctrlPr>
                                  </m:sSubPr>
                                  <m:e>
                                    <m:r>
                                      <m:rPr>
                                        <m:sty m:val="p"/>
                                      </m:rPr>
                                      <a:rPr lang="en-US" sz="2400">
                                        <a:latin typeface="Cambria Math"/>
                                      </a:rPr>
                                      <m:t>I</m:t>
                                    </m:r>
                                  </m:e>
                                  <m:sub>
                                    <m:r>
                                      <m:rPr>
                                        <m:sty m:val="p"/>
                                      </m:rPr>
                                      <a:rPr lang="en-US" sz="2400">
                                        <a:latin typeface="Cambria Math"/>
                                      </a:rPr>
                                      <m:t>L</m:t>
                                    </m:r>
                                  </m:sub>
                                </m:sSub>
                              </m:num>
                              <m:den>
                                <m:sSub>
                                  <m:sSubPr>
                                    <m:ctrlPr>
                                      <a:rPr lang="en-US" sz="2400" i="1">
                                        <a:latin typeface="Cambria Math"/>
                                      </a:rPr>
                                    </m:ctrlPr>
                                  </m:sSubPr>
                                  <m:e>
                                    <m:r>
                                      <m:rPr>
                                        <m:sty m:val="p"/>
                                      </m:rPr>
                                      <a:rPr lang="en-US" sz="2400">
                                        <a:latin typeface="Cambria Math"/>
                                      </a:rPr>
                                      <m:t>I</m:t>
                                    </m:r>
                                  </m:e>
                                  <m:sub>
                                    <m:r>
                                      <m:rPr>
                                        <m:sty m:val="p"/>
                                      </m:rPr>
                                      <a:rPr lang="en-US" sz="2400">
                                        <a:latin typeface="Cambria Math"/>
                                      </a:rPr>
                                      <m:t>O</m:t>
                                    </m:r>
                                  </m:sub>
                                </m:sSub>
                              </m:den>
                            </m:f>
                            <m:r>
                              <a:rPr lang="en-US" sz="2400">
                                <a:latin typeface="Cambria Math"/>
                              </a:rPr>
                              <m:t>+1</m:t>
                            </m:r>
                          </m:e>
                        </m:d>
                      </m:e>
                    </m:func>
                  </m:oMath>
                </a14:m>
                <a:r>
                  <a:rPr lang="en-US" sz="2400" dirty="0">
                    <a:latin typeface="Times New Roman" pitchFamily="18" charset="0"/>
                    <a:cs typeface="Times New Roman" pitchFamily="18" charset="0"/>
                  </a:rPr>
                  <a:t>  at </a:t>
                </a:r>
                <a:r>
                  <a:rPr lang="en-US" sz="2400" dirty="0" smtClean="0">
                    <a:latin typeface="Times New Roman" pitchFamily="18" charset="0"/>
                    <a:cs typeface="Times New Roman" pitchFamily="18" charset="0"/>
                  </a:rPr>
                  <a:t>I=0</a:t>
                </a:r>
              </a:p>
              <a:p>
                <a:pPr marL="742950" indent="-742950">
                  <a:buFont typeface="Wingdings" pitchFamily="2" charset="2"/>
                  <a:buChar char="q"/>
                </a:pPr>
                <a14:m>
                  <m:oMath xmlns:m="http://schemas.openxmlformats.org/officeDocument/2006/math">
                    <m:sSub>
                      <m:sSubPr>
                        <m:ctrlPr>
                          <a:rPr lang="en-US" sz="2400" i="1">
                            <a:latin typeface="Cambria Math"/>
                          </a:rPr>
                        </m:ctrlPr>
                      </m:sSubPr>
                      <m:e>
                        <m:r>
                          <m:rPr>
                            <m:sty m:val="p"/>
                          </m:rPr>
                          <a:rPr lang="en-US" sz="2400">
                            <a:latin typeface="Cambria Math"/>
                          </a:rPr>
                          <m:t>J</m:t>
                        </m:r>
                      </m:e>
                      <m:sub>
                        <m:r>
                          <m:rPr>
                            <m:sty m:val="p"/>
                          </m:rPr>
                          <a:rPr lang="en-US" sz="2400">
                            <a:latin typeface="Cambria Math"/>
                          </a:rPr>
                          <m:t>SC</m:t>
                        </m:r>
                      </m:sub>
                    </m:sSub>
                    <m:d>
                      <m:dPr>
                        <m:ctrlPr>
                          <a:rPr lang="en-US" sz="2400" i="1">
                            <a:latin typeface="Cambria Math"/>
                          </a:rPr>
                        </m:ctrlPr>
                      </m:dPr>
                      <m:e>
                        <m:r>
                          <m:rPr>
                            <m:sty m:val="p"/>
                          </m:rPr>
                          <a:rPr lang="en-US" sz="2400">
                            <a:latin typeface="Cambria Math"/>
                          </a:rPr>
                          <m:t>V</m:t>
                        </m:r>
                      </m:e>
                    </m:d>
                    <m:r>
                      <a:rPr lang="en-US" sz="2400">
                        <a:latin typeface="Cambria Math"/>
                      </a:rPr>
                      <m:t>=</m:t>
                    </m:r>
                    <m:sSub>
                      <m:sSubPr>
                        <m:ctrlPr>
                          <a:rPr lang="en-US" sz="2400" i="1">
                            <a:latin typeface="Cambria Math"/>
                          </a:rPr>
                        </m:ctrlPr>
                      </m:sSubPr>
                      <m:e>
                        <m:r>
                          <m:rPr>
                            <m:sty m:val="p"/>
                          </m:rPr>
                          <a:rPr lang="en-US" sz="2400">
                            <a:latin typeface="Cambria Math"/>
                          </a:rPr>
                          <m:t>J</m:t>
                        </m:r>
                      </m:e>
                      <m:sub>
                        <m:r>
                          <m:rPr>
                            <m:sty m:val="p"/>
                          </m:rPr>
                          <a:rPr lang="en-US" sz="2400">
                            <a:latin typeface="Cambria Math"/>
                          </a:rPr>
                          <m:t>O</m:t>
                        </m:r>
                      </m:sub>
                    </m:sSub>
                    <m:r>
                      <a:rPr lang="en-US" sz="2400">
                        <a:latin typeface="Cambria Math"/>
                      </a:rPr>
                      <m:t>(</m:t>
                    </m:r>
                    <m:sSup>
                      <m:sSupPr>
                        <m:ctrlPr>
                          <a:rPr lang="en-US" sz="2400" i="1">
                            <a:latin typeface="Cambria Math"/>
                          </a:rPr>
                        </m:ctrlPr>
                      </m:sSupPr>
                      <m:e>
                        <m:r>
                          <m:rPr>
                            <m:sty m:val="p"/>
                          </m:rPr>
                          <a:rPr lang="en-US" sz="2400">
                            <a:latin typeface="Cambria Math"/>
                          </a:rPr>
                          <m:t>e</m:t>
                        </m:r>
                      </m:e>
                      <m:sup>
                        <m:r>
                          <m:rPr>
                            <m:sty m:val="p"/>
                          </m:rPr>
                          <a:rPr lang="en-US" sz="2400">
                            <a:latin typeface="Cambria Math"/>
                          </a:rPr>
                          <m:t>qV</m:t>
                        </m:r>
                        <m:r>
                          <a:rPr lang="en-US" sz="2400">
                            <a:latin typeface="Cambria Math"/>
                          </a:rPr>
                          <m:t>/</m:t>
                        </m:r>
                        <m:r>
                          <m:rPr>
                            <m:sty m:val="p"/>
                          </m:rPr>
                          <a:rPr lang="en-US" sz="2400">
                            <a:latin typeface="Cambria Math"/>
                          </a:rPr>
                          <m:t>n</m:t>
                        </m:r>
                        <m:sSub>
                          <m:sSubPr>
                            <m:ctrlPr>
                              <a:rPr lang="en-US" sz="2400" i="1">
                                <a:latin typeface="Cambria Math"/>
                              </a:rPr>
                            </m:ctrlPr>
                          </m:sSubPr>
                          <m:e>
                            <m:r>
                              <m:rPr>
                                <m:sty m:val="p"/>
                              </m:rPr>
                              <a:rPr lang="en-US" sz="2400">
                                <a:latin typeface="Cambria Math"/>
                              </a:rPr>
                              <m:t>K</m:t>
                            </m:r>
                          </m:e>
                          <m:sub>
                            <m:r>
                              <m:rPr>
                                <m:sty m:val="p"/>
                              </m:rPr>
                              <a:rPr lang="en-US" sz="2400">
                                <a:latin typeface="Cambria Math"/>
                              </a:rPr>
                              <m:t>B</m:t>
                            </m:r>
                          </m:sub>
                        </m:sSub>
                        <m:r>
                          <m:rPr>
                            <m:sty m:val="p"/>
                          </m:rPr>
                          <a:rPr lang="en-US" sz="2400">
                            <a:latin typeface="Cambria Math"/>
                          </a:rPr>
                          <m:t>T</m:t>
                        </m:r>
                      </m:sup>
                    </m:sSup>
                    <m:r>
                      <a:rPr lang="en-US" sz="2400" i="1">
                        <a:latin typeface="Cambria Math"/>
                      </a:rPr>
                      <m:t>−</m:t>
                    </m:r>
                    <m:r>
                      <a:rPr lang="en-US" sz="2400">
                        <a:latin typeface="Cambria Math"/>
                      </a:rPr>
                      <m:t>1)</m:t>
                    </m:r>
                  </m:oMath>
                </a14:m>
                <a:endParaRPr lang="en-US" sz="2400" b="1" i="1" dirty="0" smtClean="0">
                  <a:latin typeface="Times New Roman" pitchFamily="18" charset="0"/>
                  <a:cs typeface="Times New Roman" pitchFamily="18" charset="0"/>
                </a:endParaRPr>
              </a:p>
              <a:p>
                <a:pPr marL="742950" indent="-742950">
                  <a:buFont typeface="Wingdings" pitchFamily="2" charset="2"/>
                  <a:buChar char="q"/>
                </a:pPr>
                <a14:m>
                  <m:oMath xmlns:m="http://schemas.openxmlformats.org/officeDocument/2006/math">
                    <m:r>
                      <a:rPr lang="en-US" sz="2400" i="1">
                        <a:latin typeface="Cambria Math"/>
                      </a:rPr>
                      <m:t>𝐹𝐹</m:t>
                    </m:r>
                    <m:r>
                      <a:rPr lang="en-US" sz="2400" i="1">
                        <a:latin typeface="Cambria Math"/>
                      </a:rPr>
                      <m:t>=</m:t>
                    </m:r>
                    <m:f>
                      <m:fPr>
                        <m:ctrlPr>
                          <a:rPr lang="en-US" sz="2400" i="1">
                            <a:latin typeface="Cambria Math"/>
                          </a:rPr>
                        </m:ctrlPr>
                      </m:fPr>
                      <m:num>
                        <m:sSub>
                          <m:sSubPr>
                            <m:ctrlPr>
                              <a:rPr lang="en-US" sz="2400" i="1">
                                <a:latin typeface="Cambria Math"/>
                              </a:rPr>
                            </m:ctrlPr>
                          </m:sSubPr>
                          <m:e>
                            <m:r>
                              <a:rPr lang="en-US" sz="2400" i="1">
                                <a:latin typeface="Cambria Math"/>
                              </a:rPr>
                              <m:t>𝑉</m:t>
                            </m:r>
                          </m:e>
                          <m:sub>
                            <m:r>
                              <a:rPr lang="en-US" sz="2400" i="1">
                                <a:latin typeface="Cambria Math"/>
                              </a:rPr>
                              <m:t>𝑚𝑝</m:t>
                            </m:r>
                          </m:sub>
                        </m:sSub>
                        <m:r>
                          <a:rPr lang="en-US" sz="2400" i="1">
                            <a:latin typeface="Cambria Math"/>
                          </a:rPr>
                          <m:t>.</m:t>
                        </m:r>
                        <m:sSub>
                          <m:sSubPr>
                            <m:ctrlPr>
                              <a:rPr lang="en-US" sz="2400" i="1">
                                <a:latin typeface="Cambria Math"/>
                              </a:rPr>
                            </m:ctrlPr>
                          </m:sSubPr>
                          <m:e>
                            <m:r>
                              <a:rPr lang="en-US" sz="2400" i="1">
                                <a:latin typeface="Cambria Math"/>
                              </a:rPr>
                              <m:t>𝐽</m:t>
                            </m:r>
                          </m:e>
                          <m:sub>
                            <m:r>
                              <a:rPr lang="en-US" sz="2400" i="1">
                                <a:latin typeface="Cambria Math"/>
                              </a:rPr>
                              <m:t>𝑚𝑝</m:t>
                            </m:r>
                          </m:sub>
                        </m:sSub>
                      </m:num>
                      <m:den>
                        <m:sSub>
                          <m:sSubPr>
                            <m:ctrlPr>
                              <a:rPr lang="en-US" sz="2400" i="1">
                                <a:latin typeface="Cambria Math"/>
                              </a:rPr>
                            </m:ctrlPr>
                          </m:sSubPr>
                          <m:e>
                            <m:r>
                              <a:rPr lang="en-US" sz="2400" i="1">
                                <a:latin typeface="Cambria Math"/>
                              </a:rPr>
                              <m:t>𝐽</m:t>
                            </m:r>
                          </m:e>
                          <m:sub>
                            <m:r>
                              <a:rPr lang="en-US" sz="2400" i="1">
                                <a:latin typeface="Cambria Math"/>
                              </a:rPr>
                              <m:t>𝑂𝐶</m:t>
                            </m:r>
                          </m:sub>
                        </m:sSub>
                        <m:r>
                          <a:rPr lang="en-US" sz="2400" i="1">
                            <a:latin typeface="Cambria Math"/>
                          </a:rPr>
                          <m:t>.</m:t>
                        </m:r>
                        <m:sSub>
                          <m:sSubPr>
                            <m:ctrlPr>
                              <a:rPr lang="en-US" sz="2400" i="1">
                                <a:latin typeface="Cambria Math"/>
                              </a:rPr>
                            </m:ctrlPr>
                          </m:sSubPr>
                          <m:e>
                            <m:r>
                              <a:rPr lang="en-US" sz="2400" i="1">
                                <a:latin typeface="Cambria Math"/>
                              </a:rPr>
                              <m:t>𝑉</m:t>
                            </m:r>
                          </m:e>
                          <m:sub>
                            <m:r>
                              <a:rPr lang="en-US" sz="2400" i="1">
                                <a:latin typeface="Cambria Math"/>
                              </a:rPr>
                              <m:t>𝑂𝐶</m:t>
                            </m:r>
                          </m:sub>
                        </m:sSub>
                      </m:den>
                    </m:f>
                  </m:oMath>
                </a14:m>
                <a:endParaRPr lang="en-US" sz="2400" b="1" i="1" dirty="0" smtClean="0">
                  <a:latin typeface="Times New Roman" pitchFamily="18" charset="0"/>
                  <a:cs typeface="Times New Roman" pitchFamily="18" charset="0"/>
                </a:endParaRPr>
              </a:p>
              <a:p>
                <a:pPr marL="742950" indent="-742950">
                  <a:buFont typeface="Wingdings" pitchFamily="2" charset="2"/>
                  <a:buChar char="q"/>
                </a:pPr>
                <a14:m>
                  <m:oMath xmlns:m="http://schemas.openxmlformats.org/officeDocument/2006/math">
                    <m:r>
                      <m:rPr>
                        <m:sty m:val="p"/>
                      </m:rPr>
                      <a:rPr lang="en-US" sz="2400">
                        <a:latin typeface="Cambria Math"/>
                      </a:rPr>
                      <m:t>η</m:t>
                    </m:r>
                    <m:r>
                      <a:rPr lang="en-US" sz="2400">
                        <a:latin typeface="Cambria Math"/>
                      </a:rPr>
                      <m:t>=</m:t>
                    </m:r>
                    <m:f>
                      <m:fPr>
                        <m:ctrlPr>
                          <a:rPr lang="en-US" sz="2400" i="1">
                            <a:latin typeface="Cambria Math"/>
                          </a:rPr>
                        </m:ctrlPr>
                      </m:fPr>
                      <m:num>
                        <m:sSub>
                          <m:sSubPr>
                            <m:ctrlPr>
                              <a:rPr lang="en-US" sz="2400" i="1">
                                <a:latin typeface="Cambria Math"/>
                              </a:rPr>
                            </m:ctrlPr>
                          </m:sSubPr>
                          <m:e>
                            <m:r>
                              <m:rPr>
                                <m:sty m:val="p"/>
                              </m:rPr>
                              <a:rPr lang="en-US" sz="2400">
                                <a:latin typeface="Cambria Math"/>
                              </a:rPr>
                              <m:t>P</m:t>
                            </m:r>
                          </m:e>
                          <m:sub>
                            <m:r>
                              <m:rPr>
                                <m:sty m:val="p"/>
                              </m:rPr>
                              <a:rPr lang="en-US" sz="2400">
                                <a:latin typeface="Cambria Math"/>
                              </a:rPr>
                              <m:t>mp</m:t>
                            </m:r>
                          </m:sub>
                        </m:sSub>
                      </m:num>
                      <m:den>
                        <m:sSub>
                          <m:sSubPr>
                            <m:ctrlPr>
                              <a:rPr lang="en-US" sz="2400" i="1">
                                <a:latin typeface="Cambria Math"/>
                              </a:rPr>
                            </m:ctrlPr>
                          </m:sSubPr>
                          <m:e>
                            <m:r>
                              <m:rPr>
                                <m:sty m:val="p"/>
                              </m:rPr>
                              <a:rPr lang="en-US" sz="2400">
                                <a:latin typeface="Cambria Math"/>
                              </a:rPr>
                              <m:t>P</m:t>
                            </m:r>
                          </m:e>
                          <m:sub>
                            <m:r>
                              <m:rPr>
                                <m:sty m:val="p"/>
                              </m:rPr>
                              <a:rPr lang="en-US" sz="2400">
                                <a:latin typeface="Cambria Math"/>
                              </a:rPr>
                              <m:t>in</m:t>
                            </m:r>
                          </m:sub>
                        </m:sSub>
                      </m:den>
                    </m:f>
                    <m:r>
                      <a:rPr lang="en-US" sz="2400">
                        <a:latin typeface="Cambria Math"/>
                      </a:rPr>
                      <m:t>=</m:t>
                    </m:r>
                    <m:f>
                      <m:fPr>
                        <m:ctrlPr>
                          <a:rPr lang="en-US" sz="2400" i="1">
                            <a:latin typeface="Cambria Math"/>
                          </a:rPr>
                        </m:ctrlPr>
                      </m:fPr>
                      <m:num>
                        <m:sSub>
                          <m:sSubPr>
                            <m:ctrlPr>
                              <a:rPr lang="en-US" sz="2400" i="1">
                                <a:latin typeface="Cambria Math"/>
                              </a:rPr>
                            </m:ctrlPr>
                          </m:sSubPr>
                          <m:e>
                            <m:r>
                              <m:rPr>
                                <m:sty m:val="p"/>
                              </m:rPr>
                              <a:rPr lang="en-US" sz="2400">
                                <a:latin typeface="Cambria Math"/>
                              </a:rPr>
                              <m:t>V</m:t>
                            </m:r>
                          </m:e>
                          <m:sub>
                            <m:r>
                              <m:rPr>
                                <m:sty m:val="p"/>
                              </m:rPr>
                              <a:rPr lang="en-US" sz="2400">
                                <a:latin typeface="Cambria Math"/>
                              </a:rPr>
                              <m:t>OC</m:t>
                            </m:r>
                          </m:sub>
                        </m:sSub>
                        <m:r>
                          <a:rPr lang="en-US" sz="2400">
                            <a:latin typeface="Cambria Math"/>
                          </a:rPr>
                          <m:t>.</m:t>
                        </m:r>
                        <m:sSub>
                          <m:sSubPr>
                            <m:ctrlPr>
                              <a:rPr lang="en-US" sz="2400" i="1">
                                <a:latin typeface="Cambria Math"/>
                              </a:rPr>
                            </m:ctrlPr>
                          </m:sSubPr>
                          <m:e>
                            <m:r>
                              <m:rPr>
                                <m:sty m:val="p"/>
                              </m:rPr>
                              <a:rPr lang="en-US" sz="2400">
                                <a:latin typeface="Cambria Math"/>
                              </a:rPr>
                              <m:t>J</m:t>
                            </m:r>
                          </m:e>
                          <m:sub>
                            <m:r>
                              <m:rPr>
                                <m:sty m:val="p"/>
                              </m:rPr>
                              <a:rPr lang="en-US" sz="2400">
                                <a:latin typeface="Cambria Math"/>
                              </a:rPr>
                              <m:t>SC</m:t>
                            </m:r>
                          </m:sub>
                        </m:sSub>
                        <m:r>
                          <a:rPr lang="en-US" sz="2400">
                            <a:latin typeface="Cambria Math"/>
                          </a:rPr>
                          <m:t>.</m:t>
                        </m:r>
                        <m:r>
                          <m:rPr>
                            <m:sty m:val="p"/>
                          </m:rPr>
                          <a:rPr lang="en-US" sz="2400">
                            <a:latin typeface="Cambria Math"/>
                          </a:rPr>
                          <m:t>FF</m:t>
                        </m:r>
                      </m:num>
                      <m:den>
                        <m:sSub>
                          <m:sSubPr>
                            <m:ctrlPr>
                              <a:rPr lang="en-US" sz="2400" i="1">
                                <a:latin typeface="Cambria Math"/>
                              </a:rPr>
                            </m:ctrlPr>
                          </m:sSubPr>
                          <m:e>
                            <m:r>
                              <m:rPr>
                                <m:sty m:val="p"/>
                              </m:rPr>
                              <a:rPr lang="en-US" sz="2400">
                                <a:latin typeface="Cambria Math"/>
                              </a:rPr>
                              <m:t>P</m:t>
                            </m:r>
                          </m:e>
                          <m:sub>
                            <m:r>
                              <m:rPr>
                                <m:sty m:val="p"/>
                              </m:rPr>
                              <a:rPr lang="en-US" sz="2400">
                                <a:latin typeface="Cambria Math"/>
                              </a:rPr>
                              <m:t>in</m:t>
                            </m:r>
                          </m:sub>
                        </m:sSub>
                      </m:den>
                    </m:f>
                  </m:oMath>
                </a14:m>
                <a:endParaRPr lang="en-US" sz="2400" b="1" i="1" dirty="0" smtClean="0">
                  <a:latin typeface="Times New Roman" pitchFamily="18" charset="0"/>
                  <a:cs typeface="Times New Roman" pitchFamily="18" charset="0"/>
                </a:endParaRPr>
              </a:p>
              <a:p>
                <a:pPr marL="742950" indent="-742950">
                  <a:buFont typeface="Wingdings" pitchFamily="2" charset="2"/>
                  <a:buChar char="q"/>
                </a:pPr>
                <a14:m>
                  <m:oMath xmlns:m="http://schemas.openxmlformats.org/officeDocument/2006/math">
                    <m:r>
                      <m:rPr>
                        <m:sty m:val="p"/>
                      </m:rPr>
                      <a:rPr lang="en-US" sz="2400">
                        <a:latin typeface="Cambria Math"/>
                      </a:rPr>
                      <m:t>QE</m:t>
                    </m:r>
                    <m:r>
                      <a:rPr lang="en-US" sz="2400">
                        <a:latin typeface="Cambria Math"/>
                      </a:rPr>
                      <m:t>=</m:t>
                    </m:r>
                    <m:f>
                      <m:fPr>
                        <m:ctrlPr>
                          <a:rPr lang="en-US" sz="2400" i="1">
                            <a:latin typeface="Cambria Math"/>
                          </a:rPr>
                        </m:ctrlPr>
                      </m:fPr>
                      <m:num>
                        <m:r>
                          <m:rPr>
                            <m:sty m:val="p"/>
                          </m:rPr>
                          <a:rPr lang="en-US" sz="2400">
                            <a:latin typeface="Cambria Math"/>
                          </a:rPr>
                          <m:t>hc</m:t>
                        </m:r>
                        <m:sSub>
                          <m:sSubPr>
                            <m:ctrlPr>
                              <a:rPr lang="en-US" sz="2400" i="1">
                                <a:latin typeface="Cambria Math"/>
                              </a:rPr>
                            </m:ctrlPr>
                          </m:sSubPr>
                          <m:e>
                            <m:r>
                              <m:rPr>
                                <m:sty m:val="p"/>
                              </m:rPr>
                              <a:rPr lang="en-US" sz="2400">
                                <a:latin typeface="Cambria Math"/>
                              </a:rPr>
                              <m:t>R</m:t>
                            </m:r>
                          </m:e>
                          <m:sub>
                            <m:r>
                              <m:rPr>
                                <m:sty m:val="p"/>
                              </m:rPr>
                              <a:rPr lang="en-US" sz="2400">
                                <a:latin typeface="Cambria Math"/>
                              </a:rPr>
                              <m:t>λ</m:t>
                            </m:r>
                          </m:sub>
                        </m:sSub>
                      </m:num>
                      <m:den>
                        <m:r>
                          <m:rPr>
                            <m:sty m:val="p"/>
                          </m:rPr>
                          <a:rPr lang="en-US" sz="2400">
                            <a:latin typeface="Cambria Math"/>
                          </a:rPr>
                          <m:t>qλ</m:t>
                        </m:r>
                      </m:den>
                    </m:f>
                    <m:r>
                      <a:rPr lang="en-US" sz="2400" b="1" i="1" smtClean="0">
                        <a:latin typeface="Cambria Math"/>
                      </a:rPr>
                      <m:t>         [</m:t>
                    </m:r>
                    <m:f>
                      <m:fPr>
                        <m:ctrlPr>
                          <a:rPr lang="en-US" sz="2400" i="1">
                            <a:latin typeface="Cambria Math"/>
                          </a:rPr>
                        </m:ctrlPr>
                      </m:fPr>
                      <m:num>
                        <m:r>
                          <m:rPr>
                            <m:sty m:val="p"/>
                          </m:rPr>
                          <a:rPr lang="en-US" sz="2400">
                            <a:latin typeface="Cambria Math"/>
                          </a:rPr>
                          <m:t>hc</m:t>
                        </m:r>
                      </m:num>
                      <m:den>
                        <m:r>
                          <m:rPr>
                            <m:sty m:val="p"/>
                          </m:rPr>
                          <a:rPr lang="en-US" sz="2400">
                            <a:latin typeface="Cambria Math"/>
                          </a:rPr>
                          <m:t>q</m:t>
                        </m:r>
                      </m:den>
                    </m:f>
                    <m:r>
                      <a:rPr lang="en-US" sz="2400">
                        <a:latin typeface="Cambria Math"/>
                      </a:rPr>
                      <m:t>=1.24</m:t>
                    </m:r>
                    <m:r>
                      <a:rPr lang="en-US" sz="2400" b="0" i="0" smtClean="0">
                        <a:latin typeface="Cambria Math"/>
                      </a:rPr>
                      <m:t>]</m:t>
                    </m:r>
                  </m:oMath>
                </a14:m>
                <a:endParaRPr lang="en-US" sz="2400" b="1" i="1" dirty="0">
                  <a:latin typeface="Times New Roman" pitchFamily="18" charset="0"/>
                  <a:cs typeface="Times New Roman"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7964740" y="4436005"/>
                <a:ext cx="8174622" cy="3934731"/>
              </a:xfrm>
              <a:prstGeom prst="rect">
                <a:avLst/>
              </a:prstGeom>
              <a:blipFill rotWithShape="1">
                <a:blip r:embed="rId6"/>
                <a:stretch>
                  <a:fillRect l="-2013" t="-2326"/>
                </a:stretch>
              </a:blipFill>
            </p:spPr>
            <p:txBody>
              <a:bodyPr/>
              <a:lstStyle/>
              <a:p>
                <a:r>
                  <a:rPr lang="en-US">
                    <a:noFill/>
                  </a:rPr>
                  <a:t> </a:t>
                </a:r>
              </a:p>
            </p:txBody>
          </p:sp>
        </mc:Fallback>
      </mc:AlternateContent>
      <p:sp>
        <p:nvSpPr>
          <p:cNvPr id="9" name="TextBox 8"/>
          <p:cNvSpPr txBox="1"/>
          <p:nvPr/>
        </p:nvSpPr>
        <p:spPr>
          <a:xfrm>
            <a:off x="8067759" y="8663077"/>
            <a:ext cx="2664512" cy="1200329"/>
          </a:xfrm>
          <a:prstGeom prst="rect">
            <a:avLst/>
          </a:prstGeom>
          <a:noFill/>
        </p:spPr>
        <p:txBody>
          <a:bodyPr wrap="none" rtlCol="0">
            <a:spAutoFit/>
          </a:bodyPr>
          <a:lstStyle/>
          <a:p>
            <a:r>
              <a:rPr lang="en-US" sz="3200" b="1" i="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PARAMETER</a:t>
            </a:r>
          </a:p>
          <a:p>
            <a:endParaRPr lang="en-US" sz="40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 name="TextBox 9"/>
          <p:cNvSpPr txBox="1"/>
          <p:nvPr/>
        </p:nvSpPr>
        <p:spPr>
          <a:xfrm>
            <a:off x="8098436" y="9227851"/>
            <a:ext cx="7834462" cy="461665"/>
          </a:xfrm>
          <a:prstGeom prst="rect">
            <a:avLst/>
          </a:prstGeom>
          <a:noFill/>
        </p:spPr>
        <p:txBody>
          <a:bodyPr wrap="square" rtlCol="0">
            <a:spAutoFit/>
          </a:bodyPr>
          <a:lstStyle/>
          <a:p>
            <a:pPr algn="ctr"/>
            <a:r>
              <a:rPr lang="en-US" sz="2400" b="1" i="1" u="sng" dirty="0">
                <a:solidFill>
                  <a:srgbClr val="CC00CC"/>
                </a:solidFill>
                <a:effectLst>
                  <a:outerShdw blurRad="38100" dist="38100" dir="2700000" algn="tl">
                    <a:srgbClr val="000000">
                      <a:alpha val="43137"/>
                    </a:srgbClr>
                  </a:outerShdw>
                </a:effectLst>
                <a:latin typeface="Times New Roman" pitchFamily="18" charset="0"/>
                <a:cs typeface="Times New Roman" pitchFamily="18" charset="0"/>
              </a:rPr>
              <a:t>Table 01</a:t>
            </a:r>
            <a:r>
              <a:rPr lang="en-US" sz="2400" b="1" i="1" dirty="0">
                <a:solidFill>
                  <a:srgbClr val="CC00CC"/>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a:solidFill>
                  <a:srgbClr val="CC00CC"/>
                </a:solidFill>
                <a:latin typeface="Times New Roman" pitchFamily="18" charset="0"/>
                <a:cs typeface="Times New Roman" pitchFamily="18" charset="0"/>
              </a:rPr>
              <a:t>The main parameters of the solar cell (CCZTSe)</a:t>
            </a: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992976435"/>
                  </p:ext>
                </p:extLst>
              </p:nvPr>
            </p:nvGraphicFramePr>
            <p:xfrm>
              <a:off x="8232778" y="9717592"/>
              <a:ext cx="7848598" cy="7936548"/>
            </p:xfrm>
            <a:graphic>
              <a:graphicData uri="http://schemas.openxmlformats.org/drawingml/2006/table">
                <a:tbl>
                  <a:tblPr firstRow="1" firstCol="1" bandRow="1">
                    <a:tableStyleId>{35758FB7-9AC5-4552-8A53-C91805E547FA}</a:tableStyleId>
                  </a:tblPr>
                  <a:tblGrid>
                    <a:gridCol w="2362199"/>
                    <a:gridCol w="987379"/>
                    <a:gridCol w="1124755"/>
                    <a:gridCol w="1124755"/>
                    <a:gridCol w="1124755"/>
                    <a:gridCol w="1124755"/>
                  </a:tblGrid>
                  <a:tr h="493904">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Parameters</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Symbol (Unit)</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CCZTSe</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WS2</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err="1">
                              <a:effectLst>
                                <a:outerShdw blurRad="38100" dist="38100" dir="2700000" algn="tl">
                                  <a:srgbClr val="000000">
                                    <a:alpha val="43137"/>
                                  </a:srgbClr>
                                </a:outerShdw>
                              </a:effectLst>
                              <a:latin typeface="Times New Roman" pitchFamily="18" charset="0"/>
                              <a:cs typeface="Times New Roman" pitchFamily="18" charset="0"/>
                            </a:rPr>
                            <a:t>CdS</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ITO</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r>
                  <a:tr h="311023">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Thickness</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d (µm )</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Variable</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0.1</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0.02</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0.02</a:t>
                          </a:r>
                          <a:endParaRPr lang="en-US" sz="1300">
                            <a:effectLst/>
                            <a:latin typeface="Times New Roman" pitchFamily="18" charset="0"/>
                            <a:ea typeface="Calibri"/>
                            <a:cs typeface="Times New Roman" pitchFamily="18" charset="0"/>
                          </a:endParaRPr>
                        </a:p>
                      </a:txBody>
                      <a:tcPr marL="73025" marR="73025" marT="18415" marB="0" anchor="ctr"/>
                    </a:tc>
                  </a:tr>
                  <a:tr h="311023">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Band Gap</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Eg (eV)</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0.9</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1.29</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2.4</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3.6</a:t>
                          </a:r>
                          <a:endParaRPr lang="en-US" sz="1300">
                            <a:effectLst/>
                            <a:latin typeface="Times New Roman" pitchFamily="18" charset="0"/>
                            <a:ea typeface="Calibri"/>
                            <a:cs typeface="Times New Roman" pitchFamily="18" charset="0"/>
                          </a:endParaRPr>
                        </a:p>
                      </a:txBody>
                      <a:tcPr marL="73025" marR="73025" marT="18415" marB="0" anchor="ctr"/>
                    </a:tc>
                  </a:tr>
                  <a:tr h="311023">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affinity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χ (</a:t>
                          </a:r>
                          <a:r>
                            <a:rPr lang="en-US" sz="1300" dirty="0" err="1">
                              <a:effectLst/>
                              <a:latin typeface="Times New Roman" pitchFamily="18" charset="0"/>
                              <a:cs typeface="Times New Roman" pitchFamily="18" charset="0"/>
                            </a:rPr>
                            <a:t>eV</a:t>
                          </a:r>
                          <a:r>
                            <a:rPr lang="en-US" sz="1300" dirty="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4.4</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4.05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4.2</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4.1</a:t>
                          </a:r>
                          <a:endParaRPr lang="en-US" sz="1300">
                            <a:effectLst/>
                            <a:latin typeface="Times New Roman" pitchFamily="18" charset="0"/>
                            <a:ea typeface="Calibri"/>
                            <a:cs typeface="Times New Roman" pitchFamily="18" charset="0"/>
                          </a:endParaRPr>
                        </a:p>
                      </a:txBody>
                      <a:tcPr marL="73025" marR="73025" marT="18415" marB="0" anchor="ctr"/>
                    </a:tc>
                  </a:tr>
                  <a:tr h="311023">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Dielectric permittivity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rϵ/ϵ</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13.6</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endParaRPr lang="en-US" sz="1300">
                            <a:effectLst/>
                            <a:latin typeface="Times New Roman" pitchFamily="18" charset="0"/>
                            <a:ea typeface="Calibri"/>
                            <a:cs typeface="Times New Roman" pitchFamily="18" charset="0"/>
                          </a:endParaRPr>
                        </a:p>
                      </a:txBody>
                      <a:tcPr marL="73025" marR="73025" marT="18415" marB="0" anchor="ctr"/>
                    </a:tc>
                  </a:tr>
                  <a:tr h="610286">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CB effective density of states</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14:m>
                            <m:oMath xmlns:m="http://schemas.openxmlformats.org/officeDocument/2006/math">
                              <m:sSub>
                                <m:sSubPr>
                                  <m:ctrlPr>
                                    <a:rPr lang="en-US" sz="1300" i="1">
                                      <a:effectLst/>
                                      <a:latin typeface="Cambria Math"/>
                                    </a:rPr>
                                  </m:ctrlPr>
                                </m:sSubPr>
                                <m:e>
                                  <m:r>
                                    <a:rPr lang="en-US" sz="1300">
                                      <a:effectLst/>
                                      <a:latin typeface="Cambria Math"/>
                                    </a:rPr>
                                    <m:t>𝑁</m:t>
                                  </m:r>
                                </m:e>
                                <m:sub>
                                  <m:r>
                                    <a:rPr lang="en-US" sz="1300">
                                      <a:effectLst/>
                                      <a:latin typeface="Cambria Math"/>
                                    </a:rPr>
                                    <m:t>𝑎</m:t>
                                  </m:r>
                                </m:sub>
                              </m:sSub>
                              <m:r>
                                <a:rPr lang="en-US" sz="1300">
                                  <a:effectLst/>
                                  <a:latin typeface="Cambria Math"/>
                                </a:rPr>
                                <m:t>(</m:t>
                              </m:r>
                              <m:sSup>
                                <m:sSupPr>
                                  <m:ctrlPr>
                                    <a:rPr lang="en-US" sz="1300" i="1">
                                      <a:effectLst/>
                                      <a:latin typeface="Cambria Math"/>
                                    </a:rPr>
                                  </m:ctrlPr>
                                </m:sSupPr>
                                <m:e>
                                  <m:r>
                                    <a:rPr lang="en-US" sz="1300">
                                      <a:effectLst/>
                                      <a:latin typeface="Cambria Math"/>
                                    </a:rPr>
                                    <m:t>𝑐𝑚</m:t>
                                  </m:r>
                                </m:e>
                                <m:sup>
                                  <m:r>
                                    <a:rPr lang="en-US" sz="1300">
                                      <a:effectLst/>
                                      <a:latin typeface="Cambria Math"/>
                                    </a:rPr>
                                    <m:t>−3</m:t>
                                  </m:r>
                                </m:sup>
                              </m:sSup>
                            </m:oMath>
                          </a14:m>
                          <a:r>
                            <a:rPr lang="en-US" sz="1300">
                              <a:effectLst/>
                              <a:latin typeface="Times New Roman" pitchFamily="18" charset="0"/>
                              <a:cs typeface="Times New Roman" pitchFamily="18" charset="0"/>
                            </a:rPr>
                            <a:t>)</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2.2×10</a:t>
                          </a:r>
                          <a:r>
                            <a:rPr lang="en-US" sz="1300" baseline="30000" dirty="0">
                              <a:effectLst/>
                              <a:latin typeface="Times New Roman" pitchFamily="18" charset="0"/>
                              <a:cs typeface="Times New Roman" pitchFamily="18" charset="0"/>
                            </a:rPr>
                            <a:t>18</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2.2×10</a:t>
                          </a:r>
                          <a:r>
                            <a:rPr lang="en-US" sz="1300" baseline="30000" dirty="0">
                              <a:effectLst/>
                              <a:latin typeface="Times New Roman" pitchFamily="18" charset="0"/>
                              <a:cs typeface="Times New Roman" pitchFamily="18" charset="0"/>
                            </a:rPr>
                            <a:t>18</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2.2×10</a:t>
                          </a:r>
                          <a:r>
                            <a:rPr lang="en-US" sz="1300" baseline="30000">
                              <a:effectLst/>
                              <a:latin typeface="Times New Roman" pitchFamily="18" charset="0"/>
                              <a:cs typeface="Times New Roman" pitchFamily="18" charset="0"/>
                            </a:rPr>
                            <a:t>18</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2×10</a:t>
                          </a:r>
                          <a:r>
                            <a:rPr lang="en-US" sz="1300" baseline="30000" dirty="0">
                              <a:effectLst/>
                              <a:latin typeface="Times New Roman" pitchFamily="18" charset="0"/>
                              <a:cs typeface="Times New Roman" pitchFamily="18" charset="0"/>
                            </a:rPr>
                            <a:t>18</a:t>
                          </a:r>
                          <a:endParaRPr lang="en-US" sz="1300" dirty="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VB effective density of states</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00" i="1">
                                        <a:effectLst/>
                                        <a:latin typeface="Cambria Math"/>
                                      </a:rPr>
                                    </m:ctrlPr>
                                  </m:sSubPr>
                                  <m:e>
                                    <m:r>
                                      <a:rPr lang="en-US" sz="1300">
                                        <a:effectLst/>
                                        <a:latin typeface="Cambria Math"/>
                                      </a:rPr>
                                      <m:t>𝑁</m:t>
                                    </m:r>
                                  </m:e>
                                  <m:sub>
                                    <m:r>
                                      <a:rPr lang="en-US" sz="1300">
                                        <a:effectLst/>
                                        <a:latin typeface="Cambria Math"/>
                                      </a:rPr>
                                      <m:t>𝑉</m:t>
                                    </m:r>
                                  </m:sub>
                                </m:sSub>
                                <m:r>
                                  <a:rPr lang="en-US" sz="1300">
                                    <a:effectLst/>
                                    <a:latin typeface="Cambria Math"/>
                                  </a:rPr>
                                  <m:t>(</m:t>
                                </m:r>
                                <m:sSup>
                                  <m:sSupPr>
                                    <m:ctrlPr>
                                      <a:rPr lang="en-US" sz="1300" i="1">
                                        <a:effectLst/>
                                        <a:latin typeface="Cambria Math"/>
                                      </a:rPr>
                                    </m:ctrlPr>
                                  </m:sSupPr>
                                  <m:e>
                                    <m:r>
                                      <a:rPr lang="en-US" sz="1300">
                                        <a:effectLst/>
                                        <a:latin typeface="Cambria Math"/>
                                      </a:rPr>
                                      <m:t>𝑐𝑚</m:t>
                                    </m:r>
                                  </m:e>
                                  <m:sup>
                                    <m:r>
                                      <a:rPr lang="en-US" sz="1300">
                                        <a:effectLst/>
                                        <a:latin typeface="Cambria Math"/>
                                      </a:rPr>
                                      <m:t>−3</m:t>
                                    </m:r>
                                  </m:sup>
                                </m:sSup>
                                <m:r>
                                  <a:rPr lang="en-US" sz="1300">
                                    <a:effectLst/>
                                    <a:latin typeface="Cambria Math"/>
                                  </a:rPr>
                                  <m:t>)</m:t>
                                </m:r>
                              </m:oMath>
                            </m:oMathPara>
                          </a14:m>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1.8×10</a:t>
                          </a:r>
                          <a:r>
                            <a:rPr lang="en-US" sz="1300" baseline="30000">
                              <a:effectLst/>
                              <a:latin typeface="Times New Roman" pitchFamily="18" charset="0"/>
                              <a:cs typeface="Times New Roman" pitchFamily="18" charset="0"/>
                            </a:rPr>
                            <a:t>19</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1.8×10</a:t>
                          </a:r>
                          <a:r>
                            <a:rPr lang="en-US" sz="1300" baseline="30000" dirty="0">
                              <a:effectLst/>
                              <a:latin typeface="Times New Roman" pitchFamily="18" charset="0"/>
                              <a:cs typeface="Times New Roman" pitchFamily="18" charset="0"/>
                            </a:rPr>
                            <a:t>19</a:t>
                          </a:r>
                          <a:endParaRPr lang="en-US" sz="1300" dirty="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1.8×10</a:t>
                          </a:r>
                          <a:r>
                            <a:rPr lang="en-US" sz="1300" baseline="30000" dirty="0">
                              <a:effectLst/>
                              <a:latin typeface="Times New Roman" pitchFamily="18" charset="0"/>
                              <a:cs typeface="Times New Roman" pitchFamily="18" charset="0"/>
                            </a:rPr>
                            <a:t>19</a:t>
                          </a:r>
                          <a:endParaRPr lang="en-US" sz="1300" dirty="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1.8×10</a:t>
                          </a:r>
                          <a:r>
                            <a:rPr lang="en-US" sz="1300" baseline="30000" dirty="0">
                              <a:effectLst/>
                              <a:latin typeface="Times New Roman" pitchFamily="18" charset="0"/>
                              <a:cs typeface="Times New Roman" pitchFamily="18" charset="0"/>
                            </a:rPr>
                            <a:t>19</a:t>
                          </a:r>
                          <a:endParaRPr lang="en-US" sz="1300" dirty="0">
                            <a:effectLst/>
                            <a:latin typeface="Times New Roman" pitchFamily="18" charset="0"/>
                            <a:ea typeface="Calibri"/>
                            <a:cs typeface="Times New Roman" pitchFamily="18" charset="0"/>
                          </a:endParaRPr>
                        </a:p>
                      </a:txBody>
                      <a:tcPr marL="73025" marR="73025" marT="18415" marB="0" anchor="ctr"/>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thermal velocity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00" i="1">
                                        <a:effectLst/>
                                        <a:latin typeface="Cambria Math"/>
                                      </a:rPr>
                                    </m:ctrlPr>
                                  </m:sSubPr>
                                  <m:e>
                                    <m:r>
                                      <a:rPr lang="en-US" sz="1300">
                                        <a:effectLst/>
                                        <a:latin typeface="Cambria Math"/>
                                      </a:rPr>
                                      <m:t>𝑉</m:t>
                                    </m:r>
                                  </m:e>
                                  <m:sub>
                                    <m:r>
                                      <a:rPr lang="en-US" sz="1300">
                                        <a:effectLst/>
                                        <a:latin typeface="Cambria Math"/>
                                      </a:rPr>
                                      <m:t>𝑛</m:t>
                                    </m:r>
                                  </m:sub>
                                </m:sSub>
                                <m:r>
                                  <a:rPr lang="en-US" sz="1300">
                                    <a:effectLst/>
                                    <a:latin typeface="Cambria Math"/>
                                  </a:rPr>
                                  <m:t>(</m:t>
                                </m:r>
                                <m:r>
                                  <m:rPr>
                                    <m:sty m:val="p"/>
                                  </m:rPr>
                                  <a:rPr lang="en-US" sz="1300">
                                    <a:effectLst/>
                                    <a:latin typeface="Cambria Math"/>
                                  </a:rPr>
                                  <m:t>cm</m:t>
                                </m:r>
                                <m:r>
                                  <a:rPr lang="en-US" sz="1300">
                                    <a:effectLst/>
                                    <a:latin typeface="Cambria Math"/>
                                  </a:rPr>
                                  <m:t>/</m:t>
                                </m:r>
                                <m:r>
                                  <m:rPr>
                                    <m:sty m:val="p"/>
                                  </m:rPr>
                                  <a:rPr lang="en-US" sz="1300">
                                    <a:effectLst/>
                                    <a:latin typeface="Cambria Math"/>
                                  </a:rPr>
                                  <m:t>s</m:t>
                                </m:r>
                                <m:r>
                                  <a:rPr lang="en-US" sz="1300">
                                    <a:effectLst/>
                                    <a:latin typeface="Cambria Math"/>
                                  </a:rPr>
                                  <m:t>)</m:t>
                                </m:r>
                              </m:oMath>
                            </m:oMathPara>
                          </a14:m>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1×10</a:t>
                          </a:r>
                          <a:r>
                            <a:rPr lang="en-US" sz="1300" baseline="30000" dirty="0">
                              <a:effectLst/>
                              <a:latin typeface="Times New Roman" pitchFamily="18" charset="0"/>
                              <a:cs typeface="Times New Roman" pitchFamily="18" charset="0"/>
                            </a:rPr>
                            <a:t>7</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Hole thermal velocity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00" i="1">
                                        <a:effectLst/>
                                        <a:latin typeface="Cambria Math"/>
                                      </a:rPr>
                                    </m:ctrlPr>
                                  </m:sSubPr>
                                  <m:e>
                                    <m:r>
                                      <m:rPr>
                                        <m:sty m:val="p"/>
                                      </m:rPr>
                                      <a:rPr lang="en-US" sz="1300">
                                        <a:effectLst/>
                                        <a:latin typeface="Cambria Math"/>
                                      </a:rPr>
                                      <m:t>V</m:t>
                                    </m:r>
                                  </m:e>
                                  <m:sub>
                                    <m:r>
                                      <a:rPr lang="en-US" sz="1300">
                                        <a:effectLst/>
                                        <a:latin typeface="Cambria Math"/>
                                      </a:rPr>
                                      <m:t>𝑃</m:t>
                                    </m:r>
                                  </m:sub>
                                </m:sSub>
                                <m:r>
                                  <a:rPr lang="en-US" sz="1300">
                                    <a:effectLst/>
                                    <a:latin typeface="Cambria Math"/>
                                  </a:rPr>
                                  <m:t>(</m:t>
                                </m:r>
                                <m:r>
                                  <m:rPr>
                                    <m:sty m:val="p"/>
                                  </m:rPr>
                                  <a:rPr lang="en-US" sz="1300">
                                    <a:effectLst/>
                                    <a:latin typeface="Cambria Math"/>
                                  </a:rPr>
                                  <m:t>cm</m:t>
                                </m:r>
                                <m:r>
                                  <a:rPr lang="en-US" sz="1300">
                                    <a:effectLst/>
                                    <a:latin typeface="Cambria Math"/>
                                  </a:rPr>
                                  <m:t>/</m:t>
                                </m:r>
                                <m:r>
                                  <m:rPr>
                                    <m:sty m:val="p"/>
                                  </m:rPr>
                                  <a:rPr lang="en-US" sz="1300">
                                    <a:effectLst/>
                                    <a:latin typeface="Cambria Math"/>
                                  </a:rPr>
                                  <m:t>s</m:t>
                                </m:r>
                                <m:r>
                                  <a:rPr lang="en-US" sz="1300">
                                    <a:effectLst/>
                                    <a:latin typeface="Cambria Math"/>
                                  </a:rPr>
                                  <m:t>)</m:t>
                                </m:r>
                              </m:oMath>
                            </m:oMathPara>
                          </a14:m>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r>
                  <a:tr h="629996">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mobility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14:m>
                            <m:oMath xmlns:m="http://schemas.openxmlformats.org/officeDocument/2006/math">
                              <m:sSub>
                                <m:sSubPr>
                                  <m:ctrlPr>
                                    <a:rPr lang="en-US" sz="1300" i="1">
                                      <a:effectLst/>
                                      <a:latin typeface="Cambria Math"/>
                                    </a:rPr>
                                  </m:ctrlPr>
                                </m:sSubPr>
                                <m:e>
                                  <m:r>
                                    <a:rPr lang="en-US" sz="1300">
                                      <a:effectLst/>
                                      <a:latin typeface="Cambria Math"/>
                                    </a:rPr>
                                    <m:t>µ</m:t>
                                  </m:r>
                                </m:e>
                                <m:sub>
                                  <m:r>
                                    <a:rPr lang="en-US" sz="1300">
                                      <a:effectLst/>
                                      <a:latin typeface="Cambria Math"/>
                                    </a:rPr>
                                    <m:t>𝑛</m:t>
                                  </m:r>
                                </m:sub>
                              </m:sSub>
                            </m:oMath>
                          </a14:m>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2</a:t>
                          </a:r>
                          <a:r>
                            <a:rPr lang="en-US" sz="1300">
                              <a:effectLst/>
                              <a:latin typeface="Times New Roman" pitchFamily="18" charset="0"/>
                              <a:cs typeface="Times New Roman" pitchFamily="18" charset="0"/>
                            </a:rPr>
                            <a:t>/v.s)</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60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50</a:t>
                          </a:r>
                          <a:endParaRPr lang="en-US" sz="1300" dirty="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Hole mobility</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µ</a:t>
                          </a:r>
                          <a:r>
                            <a:rPr lang="en-US" sz="1300" baseline="-25000">
                              <a:effectLst/>
                              <a:latin typeface="Times New Roman" pitchFamily="18" charset="0"/>
                              <a:cs typeface="Times New Roman" pitchFamily="18" charset="0"/>
                            </a:rPr>
                            <a:t>p</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2</a:t>
                          </a:r>
                          <a:r>
                            <a:rPr lang="en-US" sz="1300">
                              <a:effectLst/>
                              <a:latin typeface="Times New Roman" pitchFamily="18" charset="0"/>
                              <a:cs typeface="Times New Roman" pitchFamily="18" charset="0"/>
                            </a:rPr>
                            <a:t>/v.s)</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20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25</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75</a:t>
                          </a:r>
                          <a:endParaRPr lang="en-US" sz="1300">
                            <a:effectLst/>
                            <a:latin typeface="Times New Roman" pitchFamily="18" charset="0"/>
                            <a:ea typeface="Calibri"/>
                            <a:cs typeface="Times New Roman" pitchFamily="18" charset="0"/>
                          </a:endParaRPr>
                        </a:p>
                      </a:txBody>
                      <a:tcPr marL="73025" marR="73025" marT="18415" marB="0" anchor="ctr"/>
                    </a:tc>
                  </a:tr>
                  <a:tr h="311023">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donor density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N</a:t>
                          </a:r>
                          <a:r>
                            <a:rPr lang="en-US" sz="1300" baseline="-25000">
                              <a:effectLst/>
                              <a:latin typeface="Times New Roman" pitchFamily="18" charset="0"/>
                              <a:cs typeface="Times New Roman" pitchFamily="18" charset="0"/>
                            </a:rPr>
                            <a:t>D</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-3</a:t>
                          </a:r>
                          <a:r>
                            <a:rPr lang="en-US" sz="1300">
                              <a:effectLst/>
                              <a:latin typeface="Times New Roman" pitchFamily="18" charset="0"/>
                              <a:cs typeface="Times New Roman" pitchFamily="18" charset="0"/>
                            </a:rPr>
                            <a:t>)</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Variable</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18</a:t>
                          </a:r>
                          <a:endParaRPr lang="en-US" sz="1300">
                            <a:effectLst/>
                            <a:latin typeface="Times New Roman" pitchFamily="18" charset="0"/>
                            <a:ea typeface="Calibri"/>
                            <a:cs typeface="Times New Roman" pitchFamily="18" charset="0"/>
                          </a:endParaRPr>
                        </a:p>
                      </a:txBody>
                      <a:tcPr marL="73025" marR="73025" marT="18415" marB="0" anchor="ctr"/>
                    </a:tc>
                  </a:tr>
                  <a:tr h="311023">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acceptor density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N</a:t>
                          </a:r>
                          <a:r>
                            <a:rPr lang="en-US" sz="1300" baseline="-25000">
                              <a:effectLst/>
                              <a:latin typeface="Times New Roman" pitchFamily="18" charset="0"/>
                              <a:cs typeface="Times New Roman" pitchFamily="18" charset="0"/>
                            </a:rPr>
                            <a:t>A</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-3</a:t>
                          </a:r>
                          <a:r>
                            <a:rPr lang="en-US" sz="1300">
                              <a:effectLst/>
                              <a:latin typeface="Times New Roman" pitchFamily="18" charset="0"/>
                              <a:cs typeface="Times New Roman" pitchFamily="18" charset="0"/>
                            </a:rPr>
                            <a:t>)</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Variable</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1×10</a:t>
                          </a:r>
                          <a:r>
                            <a:rPr lang="en-US" sz="1300" baseline="30000" dirty="0">
                              <a:effectLst/>
                              <a:latin typeface="Times New Roman" pitchFamily="18" charset="0"/>
                              <a:cs typeface="Times New Roman" pitchFamily="18" charset="0"/>
                            </a:rPr>
                            <a:t>18</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a:t>
                          </a:r>
                          <a:endParaRPr lang="en-US" sz="1300">
                            <a:effectLst/>
                            <a:latin typeface="Times New Roman" pitchFamily="18" charset="0"/>
                            <a:ea typeface="Calibri"/>
                            <a:cs typeface="Times New Roman" pitchFamily="18" charset="0"/>
                          </a:endParaRPr>
                        </a:p>
                      </a:txBody>
                      <a:tcPr marL="73025" marR="73025" marT="18415" marB="0" anchor="ctr"/>
                    </a:tc>
                  </a:tr>
                  <a:tr h="896239">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Characteristic energy in a Gauss defect distribution</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W</a:t>
                          </a:r>
                          <a:r>
                            <a:rPr lang="en-US" sz="1300" baseline="-25000" dirty="0">
                              <a:effectLst/>
                              <a:latin typeface="Times New Roman" pitchFamily="18" charset="0"/>
                              <a:cs typeface="Times New Roman" pitchFamily="18" charset="0"/>
                            </a:rPr>
                            <a:t>G</a:t>
                          </a:r>
                          <a:r>
                            <a:rPr lang="en-US" sz="1300" dirty="0">
                              <a:effectLst/>
                              <a:latin typeface="Times New Roman" pitchFamily="18" charset="0"/>
                              <a:cs typeface="Times New Roman" pitchFamily="18" charset="0"/>
                            </a:rPr>
                            <a:t>(</a:t>
                          </a:r>
                          <a:r>
                            <a:rPr lang="en-US" sz="1300" dirty="0" err="1">
                              <a:effectLst/>
                              <a:latin typeface="Times New Roman" pitchFamily="18" charset="0"/>
                              <a:cs typeface="Times New Roman" pitchFamily="18" charset="0"/>
                            </a:rPr>
                            <a:t>eV</a:t>
                          </a:r>
                          <a:r>
                            <a:rPr lang="en-US" sz="1300" dirty="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0.1</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0.1</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0.1</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0.1</a:t>
                          </a:r>
                          <a:endParaRPr lang="en-US" sz="1300">
                            <a:effectLst/>
                            <a:latin typeface="Times New Roman" pitchFamily="18" charset="0"/>
                            <a:ea typeface="Calibri"/>
                            <a:cs typeface="Times New Roman" pitchFamily="18" charset="0"/>
                          </a:endParaRPr>
                        </a:p>
                      </a:txBody>
                      <a:tcPr marL="73025" marR="73025" marT="18415" marB="0" anchor="ctr"/>
                    </a:tc>
                  </a:tr>
                  <a:tr h="311023">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Defect Density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N</a:t>
                          </a:r>
                          <a:r>
                            <a:rPr lang="en-US" sz="1300" baseline="-25000">
                              <a:effectLst/>
                              <a:latin typeface="Times New Roman" pitchFamily="18" charset="0"/>
                              <a:cs typeface="Times New Roman" pitchFamily="18" charset="0"/>
                            </a:rPr>
                            <a:t>def</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-3</a:t>
                          </a:r>
                          <a:r>
                            <a:rPr lang="en-US" sz="1300">
                              <a:effectLst/>
                              <a:latin typeface="Times New Roman" pitchFamily="18" charset="0"/>
                              <a:cs typeface="Times New Roman" pitchFamily="18" charset="0"/>
                            </a:rPr>
                            <a:t>)</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Variable</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2×10</a:t>
                          </a:r>
                          <a:r>
                            <a:rPr lang="en-US" sz="1300" baseline="30000">
                              <a:effectLst/>
                              <a:latin typeface="Times New Roman" pitchFamily="18" charset="0"/>
                              <a:cs typeface="Times New Roman" pitchFamily="18" charset="0"/>
                            </a:rPr>
                            <a:t>12</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5×10</a:t>
                          </a:r>
                          <a:r>
                            <a:rPr lang="en-US" sz="1300" baseline="30000" dirty="0">
                              <a:effectLst/>
                              <a:latin typeface="Times New Roman" pitchFamily="18" charset="0"/>
                              <a:cs typeface="Times New Roman" pitchFamily="18" charset="0"/>
                            </a:rPr>
                            <a:t>17</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15</a:t>
                          </a:r>
                          <a:endParaRPr lang="en-US" sz="130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capture cross section</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𝜎</a:t>
                          </a:r>
                          <a:r>
                            <a:rPr lang="en-US" sz="1300" baseline="-25000" dirty="0">
                              <a:effectLst/>
                              <a:latin typeface="Times New Roman" pitchFamily="18" charset="0"/>
                              <a:cs typeface="Times New Roman" pitchFamily="18" charset="0"/>
                            </a:rPr>
                            <a:t>e</a:t>
                          </a:r>
                          <a:r>
                            <a:rPr lang="en-US" sz="1300" dirty="0">
                              <a:effectLst/>
                              <a:latin typeface="Times New Roman" pitchFamily="18" charset="0"/>
                              <a:cs typeface="Times New Roman" pitchFamily="18" charset="0"/>
                            </a:rPr>
                            <a:t>(cm</a:t>
                          </a:r>
                          <a:r>
                            <a:rPr lang="en-US" sz="1300" baseline="30000" dirty="0">
                              <a:effectLst/>
                              <a:latin typeface="Times New Roman" pitchFamily="18" charset="0"/>
                              <a:cs typeface="Times New Roman" pitchFamily="18" charset="0"/>
                            </a:rPr>
                            <a:t>2</a:t>
                          </a:r>
                          <a:r>
                            <a:rPr lang="en-US" sz="1300" dirty="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r>
                            <a:rPr lang="en-US" sz="1300" baseline="30000">
                              <a:effectLst/>
                              <a:latin typeface="Times New Roman" pitchFamily="18" charset="0"/>
                              <a:cs typeface="Times New Roman" pitchFamily="18" charset="0"/>
                            </a:rPr>
                            <a:t>-12</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r>
                            <a:rPr lang="en-US" sz="1300" baseline="30000">
                              <a:effectLst/>
                              <a:latin typeface="Times New Roman" pitchFamily="18" charset="0"/>
                              <a:cs typeface="Times New Roman" pitchFamily="18" charset="0"/>
                            </a:rPr>
                            <a:t>-12</a:t>
                          </a:r>
                          <a:endParaRPr lang="en-US" sz="130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Hole capture cross section</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𝜎</a:t>
                          </a:r>
                          <a:r>
                            <a:rPr lang="en-US" sz="1300" baseline="-25000">
                              <a:effectLst/>
                              <a:latin typeface="Times New Roman" pitchFamily="18" charset="0"/>
                              <a:cs typeface="Times New Roman" pitchFamily="18" charset="0"/>
                            </a:rPr>
                            <a:t>h</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2</a:t>
                          </a:r>
                          <a:r>
                            <a:rPr lang="en-US" sz="1300">
                              <a:effectLst/>
                              <a:latin typeface="Times New Roman" pitchFamily="18" charset="0"/>
                              <a:cs typeface="Times New Roman" pitchFamily="18" charset="0"/>
                            </a:rPr>
                            <a:t>)</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992976435"/>
                  </p:ext>
                </p:extLst>
              </p:nvPr>
            </p:nvGraphicFramePr>
            <p:xfrm>
              <a:off x="8232778" y="9717592"/>
              <a:ext cx="7848598" cy="8004175"/>
            </p:xfrm>
            <a:graphic>
              <a:graphicData uri="http://schemas.openxmlformats.org/drawingml/2006/table">
                <a:tbl>
                  <a:tblPr firstRow="1" firstCol="1" bandRow="1">
                    <a:tableStyleId>{35758FB7-9AC5-4552-8A53-C91805E547FA}</a:tableStyleId>
                  </a:tblPr>
                  <a:tblGrid>
                    <a:gridCol w="2362199"/>
                    <a:gridCol w="987379"/>
                    <a:gridCol w="1124755"/>
                    <a:gridCol w="1124755"/>
                    <a:gridCol w="1124755"/>
                    <a:gridCol w="1124755"/>
                  </a:tblGrid>
                  <a:tr h="612775">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Parameters</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Symbol (Unit)</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CCZTSe</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WS2</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err="1">
                              <a:effectLst>
                                <a:outerShdw blurRad="38100" dist="38100" dir="2700000" algn="tl">
                                  <a:srgbClr val="000000">
                                    <a:alpha val="43137"/>
                                  </a:srgbClr>
                                </a:outerShdw>
                              </a:effectLst>
                              <a:latin typeface="Times New Roman" pitchFamily="18" charset="0"/>
                              <a:cs typeface="Times New Roman" pitchFamily="18" charset="0"/>
                            </a:rPr>
                            <a:t>CdS</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outerShdw blurRad="38100" dist="38100" dir="2700000" algn="tl">
                                  <a:srgbClr val="000000">
                                    <a:alpha val="43137"/>
                                  </a:srgbClr>
                                </a:outerShdw>
                              </a:effectLst>
                              <a:latin typeface="Times New Roman" pitchFamily="18" charset="0"/>
                              <a:cs typeface="Times New Roman" pitchFamily="18" charset="0"/>
                            </a:rPr>
                            <a:t>ITO</a:t>
                          </a:r>
                          <a:endParaRPr lang="en-US" sz="1300" i="0"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73025" marR="73025" marT="18415" marB="0" anchor="ctr"/>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Thickness</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d (µm )</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Variable</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0.1</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0.02</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0.02</a:t>
                          </a:r>
                          <a:endParaRPr lang="en-US" sz="1300">
                            <a:effectLst/>
                            <a:latin typeface="Times New Roman" pitchFamily="18" charset="0"/>
                            <a:ea typeface="Calibri"/>
                            <a:cs typeface="Times New Roman" pitchFamily="18" charset="0"/>
                          </a:endParaRPr>
                        </a:p>
                      </a:txBody>
                      <a:tcPr marL="73025" marR="73025" marT="18415" marB="0" anchor="ctr"/>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Band Gap</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Eg (eV)</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0.9</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1.29</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2.4</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3.6</a:t>
                          </a:r>
                          <a:endParaRPr lang="en-US" sz="1300">
                            <a:effectLst/>
                            <a:latin typeface="Times New Roman" pitchFamily="18" charset="0"/>
                            <a:ea typeface="Calibri"/>
                            <a:cs typeface="Times New Roman" pitchFamily="18" charset="0"/>
                          </a:endParaRPr>
                        </a:p>
                      </a:txBody>
                      <a:tcPr marL="73025" marR="73025" marT="18415" marB="0" anchor="ctr"/>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affinity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χ (</a:t>
                          </a:r>
                          <a:r>
                            <a:rPr lang="en-US" sz="1300" dirty="0" err="1">
                              <a:effectLst/>
                              <a:latin typeface="Times New Roman" pitchFamily="18" charset="0"/>
                              <a:cs typeface="Times New Roman" pitchFamily="18" charset="0"/>
                            </a:rPr>
                            <a:t>eV</a:t>
                          </a:r>
                          <a:r>
                            <a:rPr lang="en-US" sz="1300" dirty="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4.4</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4.05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4.2</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4.1</a:t>
                          </a:r>
                          <a:endParaRPr lang="en-US" sz="1300">
                            <a:effectLst/>
                            <a:latin typeface="Times New Roman" pitchFamily="18" charset="0"/>
                            <a:ea typeface="Calibri"/>
                            <a:cs typeface="Times New Roman" pitchFamily="18" charset="0"/>
                          </a:endParaRPr>
                        </a:p>
                      </a:txBody>
                      <a:tcPr marL="73025" marR="73025" marT="18415" marB="0" anchor="ctr"/>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Dielectric permittivity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rϵ/ϵ</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13.6</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endParaRPr lang="en-US" sz="1300">
                            <a:effectLst/>
                            <a:latin typeface="Times New Roman" pitchFamily="18" charset="0"/>
                            <a:ea typeface="Calibri"/>
                            <a:cs typeface="Times New Roman" pitchFamily="18" charset="0"/>
                          </a:endParaRPr>
                        </a:p>
                      </a:txBody>
                      <a:tcPr marL="73025" marR="73025" marT="18415" marB="0" anchor="ctr"/>
                    </a:tc>
                  </a:tr>
                  <a:tr h="610286">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CB effective density of states</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endParaRPr lang="en-US"/>
                        </a:p>
                      </a:txBody>
                      <a:tcPr marL="73025" marR="73025" marT="18415" marB="0" anchor="ctr">
                        <a:blipFill rotWithShape="1">
                          <a:blip r:embed="rId7"/>
                          <a:stretch>
                            <a:fillRect l="-243827" t="-312000" r="-459877" b="-915000"/>
                          </a:stretch>
                        </a:blipFill>
                      </a:tcP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2.2×10</a:t>
                          </a:r>
                          <a:r>
                            <a:rPr lang="en-US" sz="1300" baseline="30000" dirty="0">
                              <a:effectLst/>
                              <a:latin typeface="Times New Roman" pitchFamily="18" charset="0"/>
                              <a:cs typeface="Times New Roman" pitchFamily="18" charset="0"/>
                            </a:rPr>
                            <a:t>18</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2.2×10</a:t>
                          </a:r>
                          <a:r>
                            <a:rPr lang="en-US" sz="1300" baseline="30000" dirty="0">
                              <a:effectLst/>
                              <a:latin typeface="Times New Roman" pitchFamily="18" charset="0"/>
                              <a:cs typeface="Times New Roman" pitchFamily="18" charset="0"/>
                            </a:rPr>
                            <a:t>18</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2.2×10</a:t>
                          </a:r>
                          <a:r>
                            <a:rPr lang="en-US" sz="1300" baseline="30000">
                              <a:effectLst/>
                              <a:latin typeface="Times New Roman" pitchFamily="18" charset="0"/>
                              <a:cs typeface="Times New Roman" pitchFamily="18" charset="0"/>
                            </a:rPr>
                            <a:t>18</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2×10</a:t>
                          </a:r>
                          <a:r>
                            <a:rPr lang="en-US" sz="1300" baseline="30000" dirty="0">
                              <a:effectLst/>
                              <a:latin typeface="Times New Roman" pitchFamily="18" charset="0"/>
                              <a:cs typeface="Times New Roman" pitchFamily="18" charset="0"/>
                            </a:rPr>
                            <a:t>18</a:t>
                          </a:r>
                          <a:endParaRPr lang="en-US" sz="1300" dirty="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VB effective density of states</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endParaRPr lang="en-US"/>
                        </a:p>
                      </a:txBody>
                      <a:tcPr marL="73025" marR="73025" marT="18415" marB="0" anchor="ctr">
                        <a:blipFill rotWithShape="1">
                          <a:blip r:embed="rId7"/>
                          <a:stretch>
                            <a:fillRect l="-243827" t="-416162" r="-459877" b="-824242"/>
                          </a:stretch>
                        </a:blipFill>
                      </a:tcP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1.8×10</a:t>
                          </a:r>
                          <a:r>
                            <a:rPr lang="en-US" sz="1300" baseline="30000">
                              <a:effectLst/>
                              <a:latin typeface="Times New Roman" pitchFamily="18" charset="0"/>
                              <a:cs typeface="Times New Roman" pitchFamily="18" charset="0"/>
                            </a:rPr>
                            <a:t>19</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1.8×10</a:t>
                          </a:r>
                          <a:r>
                            <a:rPr lang="en-US" sz="1300" baseline="30000" dirty="0">
                              <a:effectLst/>
                              <a:latin typeface="Times New Roman" pitchFamily="18" charset="0"/>
                              <a:cs typeface="Times New Roman" pitchFamily="18" charset="0"/>
                            </a:rPr>
                            <a:t>19</a:t>
                          </a:r>
                          <a:endParaRPr lang="en-US" sz="1300" dirty="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1.8×10</a:t>
                          </a:r>
                          <a:r>
                            <a:rPr lang="en-US" sz="1300" baseline="30000" dirty="0">
                              <a:effectLst/>
                              <a:latin typeface="Times New Roman" pitchFamily="18" charset="0"/>
                              <a:cs typeface="Times New Roman" pitchFamily="18" charset="0"/>
                            </a:rPr>
                            <a:t>19</a:t>
                          </a:r>
                          <a:endParaRPr lang="en-US" sz="1300" dirty="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1.8×10</a:t>
                          </a:r>
                          <a:r>
                            <a:rPr lang="en-US" sz="1300" baseline="30000" dirty="0">
                              <a:effectLst/>
                              <a:latin typeface="Times New Roman" pitchFamily="18" charset="0"/>
                              <a:cs typeface="Times New Roman" pitchFamily="18" charset="0"/>
                            </a:rPr>
                            <a:t>19</a:t>
                          </a:r>
                          <a:endParaRPr lang="en-US" sz="1300" dirty="0">
                            <a:effectLst/>
                            <a:latin typeface="Times New Roman" pitchFamily="18" charset="0"/>
                            <a:ea typeface="Calibri"/>
                            <a:cs typeface="Times New Roman" pitchFamily="18" charset="0"/>
                          </a:endParaRPr>
                        </a:p>
                      </a:txBody>
                      <a:tcPr marL="73025" marR="73025" marT="18415" marB="0" anchor="ctr"/>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thermal velocity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endParaRPr lang="en-US"/>
                        </a:p>
                      </a:txBody>
                      <a:tcPr marL="73025" marR="73025" marT="18415" marB="0" anchor="ctr">
                        <a:blipFill rotWithShape="1">
                          <a:blip r:embed="rId7"/>
                          <a:stretch>
                            <a:fillRect l="-243827" t="-1001961" r="-459877" b="-1500000"/>
                          </a:stretch>
                        </a:blipFill>
                      </a:tcP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1×10</a:t>
                          </a:r>
                          <a:r>
                            <a:rPr lang="en-US" sz="1300" baseline="30000" dirty="0">
                              <a:effectLst/>
                              <a:latin typeface="Times New Roman" pitchFamily="18" charset="0"/>
                              <a:cs typeface="Times New Roman" pitchFamily="18" charset="0"/>
                            </a:rPr>
                            <a:t>7</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Hole thermal velocity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endParaRPr lang="en-US"/>
                        </a:p>
                      </a:txBody>
                      <a:tcPr marL="73025" marR="73025" marT="18415" marB="0" anchor="ctr">
                        <a:blipFill rotWithShape="1">
                          <a:blip r:embed="rId7"/>
                          <a:stretch>
                            <a:fillRect l="-243827" t="-1080769" r="-459877" b="-1371154"/>
                          </a:stretch>
                        </a:blipFill>
                      </a:tcP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7</a:t>
                          </a:r>
                          <a:endParaRPr lang="en-US" sz="1300">
                            <a:effectLst/>
                            <a:latin typeface="Times New Roman" pitchFamily="18" charset="0"/>
                            <a:ea typeface="Calibri"/>
                            <a:cs typeface="Times New Roman" pitchFamily="18" charset="0"/>
                          </a:endParaRPr>
                        </a:p>
                      </a:txBody>
                      <a:tcPr marL="73025" marR="73025" marT="18415" marB="0"/>
                    </a:tc>
                  </a:tr>
                  <a:tr h="629996">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mobility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endParaRPr lang="en-US"/>
                        </a:p>
                      </a:txBody>
                      <a:tcPr marL="73025" marR="73025" marT="18415" marB="0" anchor="ctr">
                        <a:blipFill rotWithShape="1">
                          <a:blip r:embed="rId7"/>
                          <a:stretch>
                            <a:fillRect l="-243827" t="-590385" r="-459877" b="-585577"/>
                          </a:stretch>
                        </a:blipFill>
                      </a:tcP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60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50</a:t>
                          </a:r>
                          <a:endParaRPr lang="en-US" sz="130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Hole mobility</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µ</a:t>
                          </a:r>
                          <a:r>
                            <a:rPr lang="en-US" sz="1300" baseline="-25000">
                              <a:effectLst/>
                              <a:latin typeface="Times New Roman" pitchFamily="18" charset="0"/>
                              <a:cs typeface="Times New Roman" pitchFamily="18" charset="0"/>
                            </a:rPr>
                            <a:t>p</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2</a:t>
                          </a:r>
                          <a:r>
                            <a:rPr lang="en-US" sz="1300">
                              <a:effectLst/>
                              <a:latin typeface="Times New Roman" pitchFamily="18" charset="0"/>
                              <a:cs typeface="Times New Roman" pitchFamily="18" charset="0"/>
                            </a:rPr>
                            <a:t>/v.s)</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20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25</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75</a:t>
                          </a:r>
                          <a:endParaRPr lang="en-US" sz="1300">
                            <a:effectLst/>
                            <a:latin typeface="Times New Roman" pitchFamily="18" charset="0"/>
                            <a:ea typeface="Calibri"/>
                            <a:cs typeface="Times New Roman" pitchFamily="18" charset="0"/>
                          </a:endParaRPr>
                        </a:p>
                      </a:txBody>
                      <a:tcPr marL="73025" marR="73025" marT="18415" marB="0" anchor="ctr"/>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donor density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N</a:t>
                          </a:r>
                          <a:r>
                            <a:rPr lang="en-US" sz="1300" baseline="-25000">
                              <a:effectLst/>
                              <a:latin typeface="Times New Roman" pitchFamily="18" charset="0"/>
                              <a:cs typeface="Times New Roman" pitchFamily="18" charset="0"/>
                            </a:rPr>
                            <a:t>D</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-3</a:t>
                          </a:r>
                          <a:r>
                            <a:rPr lang="en-US" sz="1300">
                              <a:effectLst/>
                              <a:latin typeface="Times New Roman" pitchFamily="18" charset="0"/>
                              <a:cs typeface="Times New Roman" pitchFamily="18" charset="0"/>
                            </a:rPr>
                            <a:t>)</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0</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Variable</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18</a:t>
                          </a:r>
                          <a:endParaRPr lang="en-US" sz="1300">
                            <a:effectLst/>
                            <a:latin typeface="Times New Roman" pitchFamily="18" charset="0"/>
                            <a:ea typeface="Calibri"/>
                            <a:cs typeface="Times New Roman" pitchFamily="18" charset="0"/>
                          </a:endParaRPr>
                        </a:p>
                      </a:txBody>
                      <a:tcPr marL="73025" marR="73025" marT="18415" marB="0" anchor="ctr"/>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acceptor density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N</a:t>
                          </a:r>
                          <a:r>
                            <a:rPr lang="en-US" sz="1300" baseline="-25000">
                              <a:effectLst/>
                              <a:latin typeface="Times New Roman" pitchFamily="18" charset="0"/>
                              <a:cs typeface="Times New Roman" pitchFamily="18" charset="0"/>
                            </a:rPr>
                            <a:t>A</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-3</a:t>
                          </a:r>
                          <a:r>
                            <a:rPr lang="en-US" sz="1300">
                              <a:effectLst/>
                              <a:latin typeface="Times New Roman" pitchFamily="18" charset="0"/>
                              <a:cs typeface="Times New Roman" pitchFamily="18" charset="0"/>
                            </a:rPr>
                            <a:t>)</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Variable</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1×10</a:t>
                          </a:r>
                          <a:r>
                            <a:rPr lang="en-US" sz="1300" baseline="30000" dirty="0">
                              <a:effectLst/>
                              <a:latin typeface="Times New Roman" pitchFamily="18" charset="0"/>
                              <a:cs typeface="Times New Roman" pitchFamily="18" charset="0"/>
                            </a:rPr>
                            <a:t>18</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a:t>
                          </a:r>
                          <a:endParaRPr lang="en-US" sz="1300">
                            <a:effectLst/>
                            <a:latin typeface="Times New Roman" pitchFamily="18" charset="0"/>
                            <a:ea typeface="Calibri"/>
                            <a:cs typeface="Times New Roman" pitchFamily="18" charset="0"/>
                          </a:endParaRPr>
                        </a:p>
                      </a:txBody>
                      <a:tcPr marL="73025" marR="73025" marT="18415" marB="0" anchor="ctr"/>
                    </a:tc>
                  </a:tr>
                  <a:tr h="896239">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Characteristic energy in a Gauss defect distribution</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W</a:t>
                          </a:r>
                          <a:r>
                            <a:rPr lang="en-US" sz="1300" baseline="-25000" dirty="0">
                              <a:effectLst/>
                              <a:latin typeface="Times New Roman" pitchFamily="18" charset="0"/>
                              <a:cs typeface="Times New Roman" pitchFamily="18" charset="0"/>
                            </a:rPr>
                            <a:t>G</a:t>
                          </a:r>
                          <a:r>
                            <a:rPr lang="en-US" sz="1300" dirty="0">
                              <a:effectLst/>
                              <a:latin typeface="Times New Roman" pitchFamily="18" charset="0"/>
                              <a:cs typeface="Times New Roman" pitchFamily="18" charset="0"/>
                            </a:rPr>
                            <a:t>(</a:t>
                          </a:r>
                          <a:r>
                            <a:rPr lang="en-US" sz="1300" dirty="0" err="1">
                              <a:effectLst/>
                              <a:latin typeface="Times New Roman" pitchFamily="18" charset="0"/>
                              <a:cs typeface="Times New Roman" pitchFamily="18" charset="0"/>
                            </a:rPr>
                            <a:t>eV</a:t>
                          </a:r>
                          <a:r>
                            <a:rPr lang="en-US" sz="1300" dirty="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0.1</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0.1</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0.1</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0.1</a:t>
                          </a:r>
                          <a:endParaRPr lang="en-US" sz="1300">
                            <a:effectLst/>
                            <a:latin typeface="Times New Roman" pitchFamily="18" charset="0"/>
                            <a:ea typeface="Calibri"/>
                            <a:cs typeface="Times New Roman" pitchFamily="18" charset="0"/>
                          </a:endParaRPr>
                        </a:p>
                      </a:txBody>
                      <a:tcPr marL="73025" marR="73025" marT="18415" marB="0" anchor="ctr"/>
                    </a:tc>
                  </a:tr>
                  <a:tr h="315595">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Defect Density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N</a:t>
                          </a:r>
                          <a:r>
                            <a:rPr lang="en-US" sz="1300" baseline="-25000">
                              <a:effectLst/>
                              <a:latin typeface="Times New Roman" pitchFamily="18" charset="0"/>
                              <a:cs typeface="Times New Roman" pitchFamily="18" charset="0"/>
                            </a:rPr>
                            <a:t>def</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-3</a:t>
                          </a:r>
                          <a:r>
                            <a:rPr lang="en-US" sz="1300">
                              <a:effectLst/>
                              <a:latin typeface="Times New Roman" pitchFamily="18" charset="0"/>
                              <a:cs typeface="Times New Roman" pitchFamily="18" charset="0"/>
                            </a:rPr>
                            <a:t>)</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Variable</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2×10</a:t>
                          </a:r>
                          <a:r>
                            <a:rPr lang="en-US" sz="1300" baseline="30000">
                              <a:effectLst/>
                              <a:latin typeface="Times New Roman" pitchFamily="18" charset="0"/>
                              <a:cs typeface="Times New Roman" pitchFamily="18" charset="0"/>
                            </a:rPr>
                            <a:t>12</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5×10</a:t>
                          </a:r>
                          <a:r>
                            <a:rPr lang="en-US" sz="1300" baseline="30000" dirty="0">
                              <a:effectLst/>
                              <a:latin typeface="Times New Roman" pitchFamily="18" charset="0"/>
                              <a:cs typeface="Times New Roman" pitchFamily="18" charset="0"/>
                            </a:rPr>
                            <a:t>17</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15</a:t>
                          </a:r>
                          <a:endParaRPr lang="en-US" sz="130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capture cross section</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𝜎</a:t>
                          </a:r>
                          <a:r>
                            <a:rPr lang="en-US" sz="1300" baseline="-25000" dirty="0">
                              <a:effectLst/>
                              <a:latin typeface="Times New Roman" pitchFamily="18" charset="0"/>
                              <a:cs typeface="Times New Roman" pitchFamily="18" charset="0"/>
                            </a:rPr>
                            <a:t>e</a:t>
                          </a:r>
                          <a:r>
                            <a:rPr lang="en-US" sz="1300" dirty="0">
                              <a:effectLst/>
                              <a:latin typeface="Times New Roman" pitchFamily="18" charset="0"/>
                              <a:cs typeface="Times New Roman" pitchFamily="18" charset="0"/>
                            </a:rPr>
                            <a:t>(cm</a:t>
                          </a:r>
                          <a:r>
                            <a:rPr lang="en-US" sz="1300" baseline="30000" dirty="0">
                              <a:effectLst/>
                              <a:latin typeface="Times New Roman" pitchFamily="18" charset="0"/>
                              <a:cs typeface="Times New Roman" pitchFamily="18" charset="0"/>
                            </a:rPr>
                            <a:t>2</a:t>
                          </a:r>
                          <a:r>
                            <a:rPr lang="en-US" sz="1300" dirty="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r>
                            <a:rPr lang="en-US" sz="1300" baseline="30000">
                              <a:effectLst/>
                              <a:latin typeface="Times New Roman" pitchFamily="18" charset="0"/>
                              <a:cs typeface="Times New Roman" pitchFamily="18" charset="0"/>
                            </a:rPr>
                            <a:t>-12</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10</a:t>
                          </a:r>
                          <a:r>
                            <a:rPr lang="en-US" sz="1300" baseline="30000">
                              <a:effectLst/>
                              <a:latin typeface="Times New Roman" pitchFamily="18" charset="0"/>
                              <a:cs typeface="Times New Roman" pitchFamily="18" charset="0"/>
                            </a:rPr>
                            <a:t>-12</a:t>
                          </a:r>
                          <a:endParaRPr lang="en-US" sz="130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Hole capture cross section</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𝜎</a:t>
                          </a:r>
                          <a:r>
                            <a:rPr lang="en-US" sz="1300" baseline="-25000">
                              <a:effectLst/>
                              <a:latin typeface="Times New Roman" pitchFamily="18" charset="0"/>
                              <a:cs typeface="Times New Roman" pitchFamily="18" charset="0"/>
                            </a:rPr>
                            <a:t>h</a:t>
                          </a:r>
                          <a:r>
                            <a:rPr lang="en-US" sz="1300">
                              <a:effectLst/>
                              <a:latin typeface="Times New Roman" pitchFamily="18" charset="0"/>
                              <a:cs typeface="Times New Roman" pitchFamily="18" charset="0"/>
                            </a:rPr>
                            <a:t>(cm</a:t>
                          </a:r>
                          <a:r>
                            <a:rPr lang="en-US" sz="1300" baseline="30000">
                              <a:effectLst/>
                              <a:latin typeface="Times New Roman" pitchFamily="18" charset="0"/>
                              <a:cs typeface="Times New Roman" pitchFamily="18" charset="0"/>
                            </a:rPr>
                            <a:t>2</a:t>
                          </a:r>
                          <a:r>
                            <a:rPr lang="en-US" sz="1300">
                              <a:effectLst/>
                              <a:latin typeface="Times New Roman" pitchFamily="18" charset="0"/>
                              <a:cs typeface="Times New Roman" pitchFamily="18" charset="0"/>
                            </a:rPr>
                            <a:t>)</a:t>
                          </a:r>
                          <a:endParaRPr lang="en-US" sz="130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r>
                </a:tbl>
              </a:graphicData>
            </a:graphic>
          </p:graphicFrame>
        </mc:Fallback>
      </mc:AlternateContent>
      <p:sp>
        <p:nvSpPr>
          <p:cNvPr id="12" name="TextBox 11"/>
          <p:cNvSpPr txBox="1"/>
          <p:nvPr/>
        </p:nvSpPr>
        <p:spPr>
          <a:xfrm>
            <a:off x="8027838" y="17851672"/>
            <a:ext cx="8140697" cy="830997"/>
          </a:xfrm>
          <a:prstGeom prst="rect">
            <a:avLst/>
          </a:prstGeom>
          <a:noFill/>
        </p:spPr>
        <p:txBody>
          <a:bodyPr wrap="square" rtlCol="0">
            <a:spAutoFit/>
          </a:bodyPr>
          <a:lstStyle/>
          <a:p>
            <a:pPr algn="ctr"/>
            <a:r>
              <a:rPr lang="en-US" sz="2400" b="1" i="1" u="sng" dirty="0">
                <a:solidFill>
                  <a:srgbClr val="CC00CC"/>
                </a:solidFill>
                <a:effectLst>
                  <a:outerShdw blurRad="38100" dist="38100" dir="2700000" algn="tl">
                    <a:srgbClr val="000000">
                      <a:alpha val="43137"/>
                    </a:srgbClr>
                  </a:outerShdw>
                </a:effectLst>
                <a:latin typeface="Times New Roman" pitchFamily="18" charset="0"/>
                <a:cs typeface="Times New Roman" pitchFamily="18" charset="0"/>
              </a:rPr>
              <a:t>Table 2</a:t>
            </a:r>
            <a:r>
              <a:rPr lang="en-US" sz="2400" b="1" i="1" dirty="0">
                <a:solidFill>
                  <a:srgbClr val="CC00CC"/>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a:solidFill>
                  <a:srgbClr val="CC00CC"/>
                </a:solidFill>
                <a:latin typeface="Times New Roman" pitchFamily="18" charset="0"/>
                <a:cs typeface="Times New Roman" pitchFamily="18" charset="0"/>
              </a:rPr>
              <a:t>Interface Gaussian Defect States of the solar </a:t>
            </a:r>
            <a:r>
              <a:rPr lang="en-US" sz="2400" b="1" dirty="0" smtClean="0">
                <a:solidFill>
                  <a:srgbClr val="CC00CC"/>
                </a:solidFill>
                <a:latin typeface="Times New Roman" pitchFamily="18" charset="0"/>
                <a:cs typeface="Times New Roman" pitchFamily="18" charset="0"/>
              </a:rPr>
              <a:t>cell (CCZTSe)</a:t>
            </a:r>
            <a:endParaRPr lang="en-US" sz="2400" b="1" dirty="0">
              <a:solidFill>
                <a:srgbClr val="CC00CC"/>
              </a:solidFill>
              <a:latin typeface="Times New Roman" pitchFamily="18" charset="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848822337"/>
              </p:ext>
            </p:extLst>
          </p:nvPr>
        </p:nvGraphicFramePr>
        <p:xfrm>
          <a:off x="8229601" y="18353582"/>
          <a:ext cx="7815555" cy="1829308"/>
        </p:xfrm>
        <a:graphic>
          <a:graphicData uri="http://schemas.openxmlformats.org/drawingml/2006/table">
            <a:tbl>
              <a:tblPr firstRow="1" firstCol="1" bandRow="1">
                <a:tableStyleId>{35758FB7-9AC5-4552-8A53-C91805E547FA}</a:tableStyleId>
              </a:tblPr>
              <a:tblGrid>
                <a:gridCol w="2605185"/>
                <a:gridCol w="2605185"/>
                <a:gridCol w="2605185"/>
              </a:tblGrid>
              <a:tr h="311023">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Parameters</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Symbol (Unit)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CCZTSe/</a:t>
                      </a:r>
                      <a:r>
                        <a:rPr lang="en-US" sz="1300" dirty="0" err="1">
                          <a:effectLst/>
                          <a:latin typeface="Times New Roman" pitchFamily="18" charset="0"/>
                          <a:cs typeface="Times New Roman" pitchFamily="18" charset="0"/>
                        </a:rPr>
                        <a:t>CdS</a:t>
                      </a:r>
                      <a:endParaRPr lang="en-US" sz="1300" dirty="0">
                        <a:effectLst/>
                        <a:latin typeface="Times New Roman" pitchFamily="18" charset="0"/>
                        <a:ea typeface="Calibri"/>
                        <a:cs typeface="Times New Roman" pitchFamily="18" charset="0"/>
                      </a:endParaRPr>
                    </a:p>
                  </a:txBody>
                  <a:tcPr marL="73025" marR="73025" marT="18415" marB="0" anchor="ctr"/>
                </a:tc>
              </a:tr>
              <a:tr h="311023">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Gaussian defect density</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err="1">
                          <a:effectLst/>
                          <a:latin typeface="Times New Roman" pitchFamily="18" charset="0"/>
                          <a:cs typeface="Times New Roman" pitchFamily="18" charset="0"/>
                        </a:rPr>
                        <a:t>N</a:t>
                      </a:r>
                      <a:r>
                        <a:rPr lang="en-US" sz="1300" baseline="-25000" dirty="0" err="1">
                          <a:effectLst/>
                          <a:latin typeface="Times New Roman" pitchFamily="18" charset="0"/>
                          <a:cs typeface="Times New Roman" pitchFamily="18" charset="0"/>
                        </a:rPr>
                        <a:t>t</a:t>
                      </a:r>
                      <a:r>
                        <a:rPr lang="en-US" sz="1300" dirty="0">
                          <a:effectLst/>
                          <a:latin typeface="Times New Roman" pitchFamily="18" charset="0"/>
                          <a:cs typeface="Times New Roman" pitchFamily="18" charset="0"/>
                        </a:rPr>
                        <a:t>(cm</a:t>
                      </a:r>
                      <a:r>
                        <a:rPr lang="en-US" sz="1300" baseline="30000" dirty="0">
                          <a:effectLst/>
                          <a:latin typeface="Times New Roman" pitchFamily="18" charset="0"/>
                          <a:cs typeface="Times New Roman" pitchFamily="18" charset="0"/>
                        </a:rPr>
                        <a:t>-3</a:t>
                      </a:r>
                      <a:r>
                        <a:rPr lang="en-US" sz="1300" dirty="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15</a:t>
                      </a:r>
                      <a:endParaRPr lang="en-US" sz="130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capture cross section</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𝜎</a:t>
                      </a:r>
                      <a:r>
                        <a:rPr lang="en-US" sz="1300" baseline="-25000" dirty="0">
                          <a:effectLst/>
                          <a:latin typeface="Times New Roman" pitchFamily="18" charset="0"/>
                          <a:cs typeface="Times New Roman" pitchFamily="18" charset="0"/>
                        </a:rPr>
                        <a:t>e</a:t>
                      </a:r>
                      <a:r>
                        <a:rPr lang="en-US" sz="1300" dirty="0">
                          <a:effectLst/>
                          <a:latin typeface="Times New Roman" pitchFamily="18" charset="0"/>
                          <a:cs typeface="Times New Roman" pitchFamily="18" charset="0"/>
                        </a:rPr>
                        <a:t>(cm</a:t>
                      </a:r>
                      <a:r>
                        <a:rPr lang="en-US" sz="1300" baseline="30000" dirty="0">
                          <a:effectLst/>
                          <a:latin typeface="Times New Roman" pitchFamily="18" charset="0"/>
                          <a:cs typeface="Times New Roman" pitchFamily="18" charset="0"/>
                        </a:rPr>
                        <a:t>2</a:t>
                      </a:r>
                      <a:r>
                        <a:rPr lang="en-US" sz="1300" dirty="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a:effectLst/>
                          <a:latin typeface="Times New Roman" pitchFamily="18" charset="0"/>
                          <a:cs typeface="Times New Roman" pitchFamily="18" charset="0"/>
                        </a:rPr>
                        <a:t>1×10</a:t>
                      </a:r>
                      <a:r>
                        <a:rPr lang="en-US" sz="1300" baseline="30000">
                          <a:effectLst/>
                          <a:latin typeface="Times New Roman" pitchFamily="18" charset="0"/>
                          <a:cs typeface="Times New Roman" pitchFamily="18" charset="0"/>
                        </a:rPr>
                        <a:t>-16</a:t>
                      </a:r>
                      <a:endParaRPr lang="en-US" sz="1300">
                        <a:effectLst/>
                        <a:latin typeface="Times New Roman" pitchFamily="18" charset="0"/>
                        <a:ea typeface="Calibri"/>
                        <a:cs typeface="Times New Roman" pitchFamily="18" charset="0"/>
                      </a:endParaRPr>
                    </a:p>
                  </a:txBody>
                  <a:tcPr marL="73025" marR="73025" marT="18415" marB="0" anchor="ctr"/>
                </a:tc>
              </a:tr>
              <a:tr h="603631">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Electron capture cross section</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𝜎</a:t>
                      </a:r>
                      <a:r>
                        <a:rPr lang="en-US" sz="1300" baseline="-25000" dirty="0">
                          <a:effectLst/>
                          <a:latin typeface="Times New Roman" pitchFamily="18" charset="0"/>
                          <a:cs typeface="Times New Roman" pitchFamily="18" charset="0"/>
                        </a:rPr>
                        <a:t>h</a:t>
                      </a:r>
                      <a:r>
                        <a:rPr lang="en-US" sz="1300" dirty="0">
                          <a:effectLst/>
                          <a:latin typeface="Times New Roman" pitchFamily="18" charset="0"/>
                          <a:cs typeface="Times New Roman" pitchFamily="18" charset="0"/>
                        </a:rPr>
                        <a:t>(cm</a:t>
                      </a:r>
                      <a:r>
                        <a:rPr lang="en-US" sz="1300" baseline="30000" dirty="0">
                          <a:effectLst/>
                          <a:latin typeface="Times New Roman" pitchFamily="18" charset="0"/>
                          <a:cs typeface="Times New Roman" pitchFamily="18" charset="0"/>
                        </a:rPr>
                        <a:t>2</a:t>
                      </a:r>
                      <a:r>
                        <a:rPr lang="en-US" sz="1300" dirty="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73025" marR="73025" marT="18415" marB="0" anchor="ctr"/>
                </a:tc>
                <a:tc>
                  <a:txBody>
                    <a:bodyPr/>
                    <a:lstStyle/>
                    <a:p>
                      <a:pPr marL="0" marR="0" algn="ctr">
                        <a:lnSpc>
                          <a:spcPct val="150000"/>
                        </a:lnSpc>
                        <a:spcBef>
                          <a:spcPts val="0"/>
                        </a:spcBef>
                        <a:spcAft>
                          <a:spcPts val="0"/>
                        </a:spcAft>
                      </a:pPr>
                      <a:r>
                        <a:rPr lang="en-US" sz="1300" dirty="0">
                          <a:effectLst/>
                          <a:latin typeface="Times New Roman" pitchFamily="18" charset="0"/>
                          <a:cs typeface="Times New Roman" pitchFamily="18" charset="0"/>
                        </a:rPr>
                        <a:t>1×10</a:t>
                      </a:r>
                      <a:r>
                        <a:rPr lang="en-US" sz="1300" baseline="30000" dirty="0">
                          <a:effectLst/>
                          <a:latin typeface="Times New Roman" pitchFamily="18" charset="0"/>
                          <a:cs typeface="Times New Roman" pitchFamily="18" charset="0"/>
                        </a:rPr>
                        <a:t>-15</a:t>
                      </a:r>
                      <a:endParaRPr lang="en-US" sz="1300" dirty="0">
                        <a:effectLst/>
                        <a:latin typeface="Times New Roman" pitchFamily="18" charset="0"/>
                        <a:ea typeface="Calibri"/>
                        <a:cs typeface="Times New Roman" pitchFamily="18" charset="0"/>
                      </a:endParaRPr>
                    </a:p>
                  </a:txBody>
                  <a:tcPr marL="73025" marR="73025" marT="18415" marB="0" anchor="ctr"/>
                </a:tc>
              </a:tr>
            </a:tbl>
          </a:graphicData>
        </a:graphic>
      </p:graphicFrame>
      <p:sp>
        <p:nvSpPr>
          <p:cNvPr id="14" name="TextBox 13"/>
          <p:cNvSpPr txBox="1"/>
          <p:nvPr/>
        </p:nvSpPr>
        <p:spPr>
          <a:xfrm>
            <a:off x="8027838" y="20646499"/>
            <a:ext cx="5634619" cy="584775"/>
          </a:xfrm>
          <a:prstGeom prst="rect">
            <a:avLst/>
          </a:prstGeom>
          <a:noFill/>
        </p:spPr>
        <p:txBody>
          <a:bodyPr wrap="none" rtlCol="0">
            <a:spAutoFit/>
          </a:bodyPr>
          <a:lstStyle/>
          <a:p>
            <a:r>
              <a:rPr lang="en-US" sz="3200" b="1" i="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RESULTS AND DISCUSSION</a:t>
            </a:r>
            <a:r>
              <a:rPr lang="en-US" sz="3200" b="1" i="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sz="3200"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5" name="TextBox 14"/>
          <p:cNvSpPr txBox="1"/>
          <p:nvPr/>
        </p:nvSpPr>
        <p:spPr>
          <a:xfrm>
            <a:off x="8155260" y="21250668"/>
            <a:ext cx="8060821" cy="954107"/>
          </a:xfrm>
          <a:prstGeom prst="rect">
            <a:avLst/>
          </a:prstGeom>
          <a:noFill/>
        </p:spPr>
        <p:txBody>
          <a:bodyPr wrap="square" rtlCol="0">
            <a:spAutoFit/>
          </a:bodyPr>
          <a:lstStyle/>
          <a:p>
            <a:pPr marL="457200" lvl="0" indent="-457200">
              <a:buFont typeface="Wingdings" pitchFamily="2" charset="2"/>
              <a:buChar char="Ø"/>
            </a:pPr>
            <a:r>
              <a:rPr lang="en-US" sz="2800" b="1" i="1" dirty="0">
                <a:solidFill>
                  <a:schemeClr val="accent2">
                    <a:lumMod val="75000"/>
                  </a:schemeClr>
                </a:solidFill>
                <a:latin typeface="Times New Roman" pitchFamily="18" charset="0"/>
                <a:cs typeface="Times New Roman" pitchFamily="18" charset="0"/>
              </a:rPr>
              <a:t>Effect of changing the thickness of the absorbent </a:t>
            </a:r>
            <a:r>
              <a:rPr lang="en-US" sz="2800" b="1" i="1" dirty="0" smtClean="0">
                <a:solidFill>
                  <a:schemeClr val="accent2">
                    <a:lumMod val="75000"/>
                  </a:schemeClr>
                </a:solidFill>
                <a:latin typeface="Times New Roman" pitchFamily="18" charset="0"/>
                <a:cs typeface="Times New Roman" pitchFamily="18" charset="0"/>
              </a:rPr>
              <a:t>layer</a:t>
            </a:r>
            <a:endParaRPr lang="en-US" sz="2800" dirty="0">
              <a:solidFill>
                <a:schemeClr val="accent2">
                  <a:lumMod val="75000"/>
                </a:schemeClr>
              </a:solidFill>
              <a:latin typeface="Times New Roman" pitchFamily="18" charset="0"/>
              <a:cs typeface="Times New Roman" pitchFamily="18" charset="0"/>
            </a:endParaRPr>
          </a:p>
        </p:txBody>
      </p:sp>
      <p:pic>
        <p:nvPicPr>
          <p:cNvPr id="108" name="Picture 107" descr="https://lh6.googleusercontent.com/hqSuJZYG9xh1esoZJu_Mm5zE00xP1w3unE7_KqFBkO6jLh_Xmfy6jRjdcRcnNFNNXcSlEil4it0C_WplctpeMTktBT-aPp0lK9wDjz560e8zVSejdfPlVzCw9pP--wWIMBDfPBZRIwJV33eZsREVqN4"/>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67759" y="22308493"/>
            <a:ext cx="4572000" cy="3657600"/>
          </a:xfrm>
          <a:prstGeom prst="rect">
            <a:avLst/>
          </a:prstGeom>
          <a:noFill/>
          <a:ln>
            <a:noFill/>
          </a:ln>
        </p:spPr>
      </p:pic>
      <p:pic>
        <p:nvPicPr>
          <p:cNvPr id="110" name="Picture 109" descr="https://lh5.googleusercontent.com/Qeop0igpMK6yzcOmx63jzbsgVaHeppyksXKK3BBHZl06QCC5t47b_chpGUw4UduTo5M3oroBYXll_rQZ9LVXE1a7CHVoobdTw7D9O9pPG0Na_qooUd0r4s064FpiSrs_2PL5nXChNc7nDrKal9_ehNo"/>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496800" y="22346111"/>
            <a:ext cx="4572000" cy="3657600"/>
          </a:xfrm>
          <a:prstGeom prst="rect">
            <a:avLst/>
          </a:prstGeom>
          <a:noFill/>
          <a:ln>
            <a:noFill/>
          </a:ln>
        </p:spPr>
      </p:pic>
      <p:sp>
        <p:nvSpPr>
          <p:cNvPr id="116" name="Line 4"/>
          <p:cNvSpPr>
            <a:spLocks noChangeShapeType="1"/>
          </p:cNvSpPr>
          <p:nvPr/>
        </p:nvSpPr>
        <p:spPr bwMode="auto">
          <a:xfrm flipH="1" flipV="1">
            <a:off x="1167588" y="13927143"/>
            <a:ext cx="6767743" cy="0"/>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4"/>
          <p:cNvSpPr>
            <a:spLocks noChangeShapeType="1"/>
          </p:cNvSpPr>
          <p:nvPr/>
        </p:nvSpPr>
        <p:spPr bwMode="auto">
          <a:xfrm flipH="1">
            <a:off x="7935332" y="20513041"/>
            <a:ext cx="8360353" cy="15242"/>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4"/>
          <p:cNvSpPr>
            <a:spLocks noChangeShapeType="1"/>
          </p:cNvSpPr>
          <p:nvPr/>
        </p:nvSpPr>
        <p:spPr bwMode="auto">
          <a:xfrm flipH="1" flipV="1">
            <a:off x="7926521" y="8542344"/>
            <a:ext cx="8289559" cy="0"/>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Line 4"/>
          <p:cNvSpPr>
            <a:spLocks noChangeShapeType="1"/>
          </p:cNvSpPr>
          <p:nvPr/>
        </p:nvSpPr>
        <p:spPr bwMode="auto">
          <a:xfrm flipH="1">
            <a:off x="1091093" y="23024520"/>
            <a:ext cx="6780151" cy="30482"/>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Line 4"/>
          <p:cNvSpPr>
            <a:spLocks noChangeShapeType="1"/>
          </p:cNvSpPr>
          <p:nvPr/>
        </p:nvSpPr>
        <p:spPr bwMode="auto">
          <a:xfrm flipH="1" flipV="1">
            <a:off x="16168530" y="4343397"/>
            <a:ext cx="105541" cy="16184886"/>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Line 4"/>
          <p:cNvSpPr>
            <a:spLocks noChangeShapeType="1"/>
          </p:cNvSpPr>
          <p:nvPr/>
        </p:nvSpPr>
        <p:spPr bwMode="auto">
          <a:xfrm>
            <a:off x="16295686" y="20513041"/>
            <a:ext cx="865099" cy="0"/>
          </a:xfrm>
          <a:prstGeom prst="line">
            <a:avLst/>
          </a:prstGeom>
          <a:noFill/>
          <a:ln w="82550">
            <a:solidFill>
              <a:schemeClr val="accent5">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TextBox 186"/>
          <p:cNvSpPr txBox="1"/>
          <p:nvPr/>
        </p:nvSpPr>
        <p:spPr>
          <a:xfrm>
            <a:off x="26487523" y="19969399"/>
            <a:ext cx="1893467" cy="954107"/>
          </a:xfrm>
          <a:prstGeom prst="rect">
            <a:avLst/>
          </a:prstGeom>
          <a:noFill/>
        </p:spPr>
        <p:txBody>
          <a:bodyPr wrap="none" rtlCol="0">
            <a:spAutoFit/>
          </a:bodyPr>
          <a:lstStyle/>
          <a:p>
            <a:r>
              <a:rPr lang="en-US" sz="3200" b="1" i="1" u="sng"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PHYSICS</a:t>
            </a:r>
            <a:endParaRPr lang="en-US" sz="3200" i="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 typeface="Wingdings" pitchFamily="2" charset="2"/>
              <a:buChar char="q"/>
            </a:pPr>
            <a:r>
              <a:rPr lang="en-US" sz="2400" b="1" i="1" dirty="0" smtClean="0">
                <a:solidFill>
                  <a:srgbClr val="33CC33"/>
                </a:solidFill>
                <a:latin typeface="Times New Roman" pitchFamily="18" charset="0"/>
                <a:cs typeface="Times New Roman" pitchFamily="18" charset="0"/>
              </a:rPr>
              <a:t>Defects</a:t>
            </a:r>
          </a:p>
        </p:txBody>
      </p:sp>
      <p:sp>
        <p:nvSpPr>
          <p:cNvPr id="188" name="TextBox 187"/>
          <p:cNvSpPr txBox="1"/>
          <p:nvPr/>
        </p:nvSpPr>
        <p:spPr>
          <a:xfrm>
            <a:off x="26502763" y="20921437"/>
            <a:ext cx="5424335" cy="4524315"/>
          </a:xfrm>
          <a:prstGeom prst="rect">
            <a:avLst/>
          </a:prstGeom>
          <a:noFill/>
        </p:spPr>
        <p:txBody>
          <a:bodyPr wrap="square" rtlCol="0">
            <a:spAutoFit/>
          </a:bodyPr>
          <a:lstStyle/>
          <a:p>
            <a:pPr marL="285750" indent="-285750" algn="just">
              <a:buFont typeface="Wingdings" pitchFamily="2" charset="2"/>
              <a:buChar char="v"/>
            </a:pPr>
            <a:r>
              <a:rPr lang="en-US" sz="2400" dirty="0" smtClean="0">
                <a:latin typeface="Times New Roman" pitchFamily="18" charset="0"/>
                <a:cs typeface="Times New Roman" pitchFamily="18" charset="0"/>
              </a:rPr>
              <a:t>Increasing defects means a reduction in the diffusion length of the charge carriers and the addition of recombination carriers in the absorber layer</a:t>
            </a:r>
          </a:p>
          <a:p>
            <a:pPr marL="285750" indent="-285750" algn="just">
              <a:buFont typeface="Wingdings" pitchFamily="2" charset="2"/>
              <a:buChar char="v"/>
            </a:pPr>
            <a:r>
              <a:rPr lang="en-US" sz="2400" dirty="0" smtClean="0">
                <a:latin typeface="Times New Roman" pitchFamily="18" charset="0"/>
                <a:cs typeface="Times New Roman" pitchFamily="18" charset="0"/>
              </a:rPr>
              <a:t>Elevated </a:t>
            </a:r>
            <a:r>
              <a:rPr lang="en-US" sz="2400" dirty="0">
                <a:latin typeface="Times New Roman" pitchFamily="18" charset="0"/>
                <a:cs typeface="Times New Roman" pitchFamily="18" charset="0"/>
              </a:rPr>
              <a:t>defect density within the absorber layer of solar cells has been identified as a leading cause for reduced cell performance. As defect density rises, the quantum efficiency of the cells diminishes</a:t>
            </a:r>
            <a:endParaRPr lang="en-US" sz="2400" dirty="0" smtClean="0">
              <a:latin typeface="Times New Roman" pitchFamily="18" charset="0"/>
              <a:cs typeface="Times New Roman" pitchFamily="18" charset="0"/>
            </a:endParaRPr>
          </a:p>
          <a:p>
            <a:pPr marL="285750" indent="-285750" algn="just">
              <a:buFont typeface="Wingdings" pitchFamily="2" charset="2"/>
              <a:buChar char="v"/>
            </a:pPr>
            <a:endParaRPr lang="en-US" sz="2400" dirty="0">
              <a:latin typeface="Times New Roman" pitchFamily="18" charset="0"/>
              <a:cs typeface="Times New Roman" pitchFamily="18" charset="0"/>
            </a:endParaRPr>
          </a:p>
        </p:txBody>
      </p:sp>
      <p:sp>
        <p:nvSpPr>
          <p:cNvPr id="189" name="TextBox 188"/>
          <p:cNvSpPr txBox="1"/>
          <p:nvPr/>
        </p:nvSpPr>
        <p:spPr>
          <a:xfrm>
            <a:off x="26431754" y="25045642"/>
            <a:ext cx="2143246" cy="461665"/>
          </a:xfrm>
          <a:prstGeom prst="rect">
            <a:avLst/>
          </a:prstGeom>
          <a:noFill/>
        </p:spPr>
        <p:txBody>
          <a:bodyPr wrap="square" rtlCol="0">
            <a:spAutoFit/>
          </a:bodyPr>
          <a:lstStyle/>
          <a:p>
            <a:pPr marL="342900" indent="-342900">
              <a:buFont typeface="Wingdings" pitchFamily="2" charset="2"/>
              <a:buChar char="q"/>
            </a:pPr>
            <a:r>
              <a:rPr lang="en-US" sz="2400" b="1" i="1" dirty="0" smtClean="0">
                <a:solidFill>
                  <a:srgbClr val="33CC33"/>
                </a:solidFill>
                <a:latin typeface="Times New Roman" pitchFamily="18" charset="0"/>
                <a:cs typeface="Times New Roman" pitchFamily="18" charset="0"/>
              </a:rPr>
              <a:t>Temperature</a:t>
            </a:r>
            <a:endParaRPr lang="en-US" sz="2400" b="1" i="1" dirty="0">
              <a:solidFill>
                <a:srgbClr val="33CC33"/>
              </a:solidFill>
              <a:latin typeface="Times New Roman" pitchFamily="18" charset="0"/>
              <a:cs typeface="Times New Roman" pitchFamily="18" charset="0"/>
            </a:endParaRPr>
          </a:p>
        </p:txBody>
      </p:sp>
      <p:sp>
        <p:nvSpPr>
          <p:cNvPr id="190" name="TextBox 189"/>
          <p:cNvSpPr txBox="1"/>
          <p:nvPr/>
        </p:nvSpPr>
        <p:spPr>
          <a:xfrm>
            <a:off x="26502763" y="25445752"/>
            <a:ext cx="5424336" cy="2677656"/>
          </a:xfrm>
          <a:prstGeom prst="rect">
            <a:avLst/>
          </a:prstGeom>
          <a:noFill/>
        </p:spPr>
        <p:txBody>
          <a:bodyPr wrap="square" rtlCol="0">
            <a:spAutoFit/>
          </a:bodyPr>
          <a:lstStyle/>
          <a:p>
            <a:pPr marL="285750" indent="-285750" algn="just">
              <a:buFont typeface="Wingdings" pitchFamily="2" charset="2"/>
              <a:buChar char="v"/>
            </a:pPr>
            <a:r>
              <a:rPr lang="en-US" sz="2400" dirty="0">
                <a:latin typeface="Times New Roman" pitchFamily="18" charset="0"/>
                <a:cs typeface="Times New Roman" pitchFamily="18" charset="0"/>
              </a:rPr>
              <a:t>Increase in </a:t>
            </a:r>
            <a:r>
              <a:rPr lang="en-US" sz="2400" dirty="0">
                <a:latin typeface="Times New Roman" pitchFamily="18" charset="0"/>
                <a:cs typeface="Times New Roman" pitchFamily="18" charset="0"/>
              </a:rPr>
              <a:t>temperature </a:t>
            </a:r>
            <a:r>
              <a:rPr lang="en-US" sz="2400" dirty="0">
                <a:latin typeface="Times New Roman" pitchFamily="18" charset="0"/>
                <a:cs typeface="Times New Roman" pitchFamily="18" charset="0"/>
              </a:rPr>
              <a:t>affects the semiconductor material parameters by increasing the energy of bound electrons. This means that the energy difference to achieve the exited state is smaller, which results in reduced power output and efficiency of solar panels</a:t>
            </a:r>
          </a:p>
        </p:txBody>
      </p:sp>
      <p:sp>
        <p:nvSpPr>
          <p:cNvPr id="201" name="Rectangle 3"/>
          <p:cNvSpPr>
            <a:spLocks noChangeArrowheads="1"/>
          </p:cNvSpPr>
          <p:nvPr/>
        </p:nvSpPr>
        <p:spPr bwMode="auto">
          <a:xfrm>
            <a:off x="0" y="0"/>
            <a:ext cx="3657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9" name="TextBox 208"/>
          <p:cNvSpPr txBox="1"/>
          <p:nvPr/>
        </p:nvSpPr>
        <p:spPr>
          <a:xfrm>
            <a:off x="7900974" y="26198617"/>
            <a:ext cx="4738786" cy="1200329"/>
          </a:xfrm>
          <a:prstGeom prst="rect">
            <a:avLst/>
          </a:prstGeom>
          <a:noFill/>
        </p:spPr>
        <p:txBody>
          <a:bodyPr wrap="square" rtlCol="0">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03:</a:t>
            </a:r>
            <a:r>
              <a:rPr lang="en-US" sz="2400" b="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the Thickness of the p-CCZTSe absorption layer on the (I-V) curve</a:t>
            </a:r>
          </a:p>
        </p:txBody>
      </p:sp>
      <p:sp>
        <p:nvSpPr>
          <p:cNvPr id="210" name="TextBox 209"/>
          <p:cNvSpPr txBox="1"/>
          <p:nvPr/>
        </p:nvSpPr>
        <p:spPr>
          <a:xfrm>
            <a:off x="12741185" y="26181586"/>
            <a:ext cx="4419600" cy="830997"/>
          </a:xfrm>
          <a:prstGeom prst="rect">
            <a:avLst/>
          </a:prstGeom>
          <a:noFill/>
        </p:spPr>
        <p:txBody>
          <a:bodyPr wrap="square" rtlCol="0">
            <a:spAutoFit/>
          </a:bodyPr>
          <a:lstStyle/>
          <a:p>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04:</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Thickness on Quantum-efficiency (QE) </a:t>
            </a:r>
            <a:r>
              <a:rPr lang="en-US" sz="2400" dirty="0" smtClean="0">
                <a:solidFill>
                  <a:srgbClr val="FF0066"/>
                </a:solidFill>
                <a:latin typeface="Times New Roman" pitchFamily="18" charset="0"/>
                <a:cs typeface="Times New Roman" pitchFamily="18" charset="0"/>
              </a:rPr>
              <a:t>Curve</a:t>
            </a:r>
            <a:endParaRPr lang="en-US" sz="2400" dirty="0">
              <a:solidFill>
                <a:srgbClr val="FF0066"/>
              </a:solidFill>
              <a:latin typeface="Times New Roman" pitchFamily="18" charset="0"/>
              <a:cs typeface="Times New Roman" pitchFamily="18" charset="0"/>
            </a:endParaRPr>
          </a:p>
        </p:txBody>
      </p:sp>
      <p:pic>
        <p:nvPicPr>
          <p:cNvPr id="273" name="Picture 272" descr="https://lh6.googleusercontent.com/1YdiASBVSkNEP39jil7nn_su-jBgGsbZf2NKDfQ_WIv4mKGjPx9rN73JSvM0HCvq9Arcn6cLmf4ibf_4GpSCzfav3mGFBCWnkNUlaKbvtkKTv_yiasE2aZUwK8HjuhPxaPLN_wCXUE8xqlcMe5gnktw"/>
          <p:cNvPicPr/>
          <p:nvPr/>
        </p:nvPicPr>
        <p:blipFill>
          <a:blip r:embed="rId10">
            <a:extLst>
              <a:ext uri="{28A0092B-C50C-407E-A947-70E740481C1C}">
                <a14:useLocalDpi xmlns:a14="http://schemas.microsoft.com/office/drawing/2010/main" val="0"/>
              </a:ext>
            </a:extLst>
          </a:blip>
          <a:srcRect/>
          <a:stretch>
            <a:fillRect/>
          </a:stretch>
        </p:blipFill>
        <p:spPr bwMode="auto">
          <a:xfrm>
            <a:off x="16295686" y="4436005"/>
            <a:ext cx="4572000" cy="3657600"/>
          </a:xfrm>
          <a:prstGeom prst="rect">
            <a:avLst/>
          </a:prstGeom>
          <a:noFill/>
          <a:ln>
            <a:noFill/>
          </a:ln>
        </p:spPr>
      </p:pic>
      <p:pic>
        <p:nvPicPr>
          <p:cNvPr id="274" name="Picture 273" descr="https://lh5.googleusercontent.com/gBJQqFuJ0rptKzo2pFKlLOyFWTdxKlyWGqG7fkbDWTQIL9I8XsF1T3TtxzNIDwTvfXYQGmAGuBZ-ukXByL6hbh94Ayj_kgHG1YkmTDIKKEaaWr2nRd2SOHFbJGsq7SEzIIQZdVYmmmsOUIJ_6bCz71M"/>
          <p:cNvPicPr/>
          <p:nvPr/>
        </p:nvPicPr>
        <p:blipFill>
          <a:blip r:embed="rId11">
            <a:extLst>
              <a:ext uri="{28A0092B-C50C-407E-A947-70E740481C1C}">
                <a14:useLocalDpi xmlns:a14="http://schemas.microsoft.com/office/drawing/2010/main" val="0"/>
              </a:ext>
            </a:extLst>
          </a:blip>
          <a:srcRect/>
          <a:stretch>
            <a:fillRect/>
          </a:stretch>
        </p:blipFill>
        <p:spPr bwMode="auto">
          <a:xfrm>
            <a:off x="20574000" y="4436005"/>
            <a:ext cx="4572000" cy="3657600"/>
          </a:xfrm>
          <a:prstGeom prst="rect">
            <a:avLst/>
          </a:prstGeom>
          <a:noFill/>
          <a:ln>
            <a:noFill/>
          </a:ln>
        </p:spPr>
      </p:pic>
      <p:sp>
        <p:nvSpPr>
          <p:cNvPr id="213" name="TextBox 212"/>
          <p:cNvSpPr txBox="1"/>
          <p:nvPr/>
        </p:nvSpPr>
        <p:spPr>
          <a:xfrm>
            <a:off x="16459200" y="8370736"/>
            <a:ext cx="4114801" cy="2308324"/>
          </a:xfrm>
          <a:prstGeom prst="rect">
            <a:avLst/>
          </a:prstGeom>
          <a:noFill/>
        </p:spPr>
        <p:txBody>
          <a:bodyPr wrap="square" rtlCol="0">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05:</a:t>
            </a:r>
            <a:r>
              <a:rPr lang="en-US" sz="2400" dirty="0">
                <a:solidFill>
                  <a:srgbClr val="FF0066"/>
                </a:solidFill>
                <a:latin typeface="Times New Roman" pitchFamily="18" charset="0"/>
                <a:cs typeface="Times New Roman" pitchFamily="18" charset="0"/>
              </a:rPr>
              <a:t>  Effect of the Thickness of the p-CCZTSe absorption layer on the open circuit voltage (V</a:t>
            </a:r>
            <a:r>
              <a:rPr lang="en-US" sz="2400" baseline="-25000" dirty="0">
                <a:solidFill>
                  <a:srgbClr val="FF0066"/>
                </a:solidFill>
                <a:latin typeface="Times New Roman" pitchFamily="18" charset="0"/>
                <a:cs typeface="Times New Roman" pitchFamily="18" charset="0"/>
              </a:rPr>
              <a:t>OC</a:t>
            </a:r>
            <a:r>
              <a:rPr lang="en-US" sz="2400" dirty="0">
                <a:solidFill>
                  <a:srgbClr val="FF0066"/>
                </a:solidFill>
                <a:latin typeface="Times New Roman" pitchFamily="18" charset="0"/>
                <a:cs typeface="Times New Roman" pitchFamily="18" charset="0"/>
              </a:rPr>
              <a:t>) and current density (J</a:t>
            </a:r>
            <a:r>
              <a:rPr lang="en-US" sz="2400" baseline="-25000" dirty="0">
                <a:solidFill>
                  <a:srgbClr val="FF0066"/>
                </a:solidFill>
                <a:latin typeface="Times New Roman" pitchFamily="18" charset="0"/>
                <a:cs typeface="Times New Roman" pitchFamily="18" charset="0"/>
              </a:rPr>
              <a:t>SC</a:t>
            </a:r>
            <a:r>
              <a:rPr lang="en-US" sz="2400" dirty="0">
                <a:solidFill>
                  <a:srgbClr val="FF0066"/>
                </a:solidFill>
                <a:latin typeface="Times New Roman" pitchFamily="18" charset="0"/>
                <a:cs typeface="Times New Roman" pitchFamily="18" charset="0"/>
              </a:rPr>
              <a:t>)</a:t>
            </a:r>
          </a:p>
          <a:p>
            <a:endParaRPr lang="en-US" sz="2400" dirty="0">
              <a:solidFill>
                <a:srgbClr val="FF0066"/>
              </a:solidFill>
              <a:latin typeface="Times New Roman" pitchFamily="18" charset="0"/>
              <a:cs typeface="Times New Roman" pitchFamily="18" charset="0"/>
            </a:endParaRPr>
          </a:p>
        </p:txBody>
      </p:sp>
      <p:sp>
        <p:nvSpPr>
          <p:cNvPr id="216" name="TextBox 215"/>
          <p:cNvSpPr txBox="1"/>
          <p:nvPr/>
        </p:nvSpPr>
        <p:spPr>
          <a:xfrm>
            <a:off x="20867686" y="8370736"/>
            <a:ext cx="4114800" cy="1938992"/>
          </a:xfrm>
          <a:prstGeom prst="rect">
            <a:avLst/>
          </a:prstGeom>
          <a:noFill/>
        </p:spPr>
        <p:txBody>
          <a:bodyPr wrap="square" rtlCol="0">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06: </a:t>
            </a:r>
            <a:r>
              <a:rPr lang="en-US" sz="2400" dirty="0">
                <a:solidFill>
                  <a:srgbClr val="FF0066"/>
                </a:solidFill>
                <a:latin typeface="Times New Roman" pitchFamily="18" charset="0"/>
                <a:cs typeface="Times New Roman" pitchFamily="18" charset="0"/>
              </a:rPr>
              <a:t> Effect of the Thickness of the p-CCZTSe absorption layer on the efficiency value (Ƞ) and fill factor (FF</a:t>
            </a:r>
            <a:r>
              <a:rPr lang="en-US" sz="2400" dirty="0" smtClean="0">
                <a:solidFill>
                  <a:srgbClr val="FF0066"/>
                </a:solidFill>
                <a:latin typeface="Times New Roman" pitchFamily="18" charset="0"/>
                <a:cs typeface="Times New Roman" pitchFamily="18" charset="0"/>
              </a:rPr>
              <a:t>)</a:t>
            </a:r>
            <a:endParaRPr lang="en-US" sz="2400" dirty="0">
              <a:solidFill>
                <a:srgbClr val="FF0066"/>
              </a:solidFill>
              <a:latin typeface="Times New Roman" pitchFamily="18" charset="0"/>
              <a:cs typeface="Times New Roman" pitchFamily="18" charset="0"/>
            </a:endParaRPr>
          </a:p>
        </p:txBody>
      </p:sp>
      <p:sp>
        <p:nvSpPr>
          <p:cNvPr id="1024" name="TextBox 1023"/>
          <p:cNvSpPr txBox="1"/>
          <p:nvPr/>
        </p:nvSpPr>
        <p:spPr>
          <a:xfrm>
            <a:off x="16459200" y="10896600"/>
            <a:ext cx="5538119" cy="523220"/>
          </a:xfrm>
          <a:prstGeom prst="rect">
            <a:avLst/>
          </a:prstGeom>
          <a:noFill/>
        </p:spPr>
        <p:txBody>
          <a:bodyPr wrap="none" rtlCol="0">
            <a:spAutoFit/>
          </a:bodyPr>
          <a:lstStyle/>
          <a:p>
            <a:pPr marL="457200" lvl="0" indent="-457200">
              <a:buFont typeface="Wingdings" pitchFamily="2" charset="2"/>
              <a:buChar char="Ø"/>
            </a:pPr>
            <a:r>
              <a:rPr lang="en-US" sz="2800" b="1" i="1" dirty="0">
                <a:solidFill>
                  <a:schemeClr val="accent2">
                    <a:lumMod val="75000"/>
                  </a:schemeClr>
                </a:solidFill>
                <a:latin typeface="Times New Roman" pitchFamily="18" charset="0"/>
                <a:cs typeface="Times New Roman" pitchFamily="18" charset="0"/>
              </a:rPr>
              <a:t>Effect of Acceptor </a:t>
            </a:r>
            <a:r>
              <a:rPr lang="en-US" sz="2800" b="1" i="1" dirty="0" smtClean="0">
                <a:solidFill>
                  <a:schemeClr val="accent2">
                    <a:lumMod val="75000"/>
                  </a:schemeClr>
                </a:solidFill>
                <a:latin typeface="Times New Roman" pitchFamily="18" charset="0"/>
                <a:cs typeface="Times New Roman" pitchFamily="18" charset="0"/>
              </a:rPr>
              <a:t>Concentration</a:t>
            </a:r>
            <a:endParaRPr lang="en-US" sz="2800" b="1" i="1" dirty="0">
              <a:solidFill>
                <a:schemeClr val="accent2">
                  <a:lumMod val="75000"/>
                </a:schemeClr>
              </a:solidFill>
              <a:latin typeface="Times New Roman" pitchFamily="18" charset="0"/>
              <a:cs typeface="Times New Roman" pitchFamily="18" charset="0"/>
            </a:endParaRPr>
          </a:p>
        </p:txBody>
      </p:sp>
      <p:sp>
        <p:nvSpPr>
          <p:cNvPr id="278" name="Line 4"/>
          <p:cNvSpPr>
            <a:spLocks noChangeShapeType="1"/>
          </p:cNvSpPr>
          <p:nvPr/>
        </p:nvSpPr>
        <p:spPr bwMode="auto">
          <a:xfrm flipV="1">
            <a:off x="17160785" y="20513040"/>
            <a:ext cx="0" cy="7947869"/>
          </a:xfrm>
          <a:prstGeom prst="line">
            <a:avLst/>
          </a:prstGeom>
          <a:noFill/>
          <a:ln w="82550">
            <a:solidFill>
              <a:schemeClr val="accent5">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Line 4"/>
          <p:cNvSpPr>
            <a:spLocks noChangeShapeType="1"/>
          </p:cNvSpPr>
          <p:nvPr/>
        </p:nvSpPr>
        <p:spPr bwMode="auto">
          <a:xfrm>
            <a:off x="16417606" y="10633208"/>
            <a:ext cx="8728394" cy="0"/>
          </a:xfrm>
          <a:prstGeom prst="line">
            <a:avLst/>
          </a:prstGeom>
          <a:noFill/>
          <a:ln w="82550">
            <a:solidFill>
              <a:schemeClr val="accent5">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0" name="Picture 279" descr="https://lh5.googleusercontent.com/3qJzeITaNjvqH5dOx7eQOSIglK_IHMzrOzJvcNISoM630cfInfLJYwk3QLaSVQ7DImZP_OIPJqyuxEAnkgEcBD_5jYHqenS0S7vddNdP_1OcS8p_E4iadDEiA_HYRH5qeepc7A6Bm93ACPFy9lx-jjw"/>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295686" y="11558319"/>
            <a:ext cx="4572000" cy="3657600"/>
          </a:xfrm>
          <a:prstGeom prst="rect">
            <a:avLst/>
          </a:prstGeom>
          <a:noFill/>
          <a:ln>
            <a:noFill/>
          </a:ln>
        </p:spPr>
      </p:pic>
      <p:pic>
        <p:nvPicPr>
          <p:cNvPr id="281" name="Picture 280" descr="https://lh6.googleusercontent.com/fG0Fd8nUzXZzhNPzuxR6CTM3eixzwsTh0EMB_xaDP-c8bp6Lp5RBpc5xZ_C4BwUuSuslK3xlFDZ2aILl1ItI9xQDlO8DvGMhtgxuSdNzeTV-Hgn9YhbeSliuqqWtZRHNHEBeTJe7uGU_92Vr-9gsXrQ"/>
          <p:cNvPicPr/>
          <p:nvPr/>
        </p:nvPicPr>
        <p:blipFill>
          <a:blip r:embed="rId13">
            <a:extLst>
              <a:ext uri="{28A0092B-C50C-407E-A947-70E740481C1C}">
                <a14:useLocalDpi xmlns:a14="http://schemas.microsoft.com/office/drawing/2010/main" val="0"/>
              </a:ext>
            </a:extLst>
          </a:blip>
          <a:srcRect/>
          <a:stretch>
            <a:fillRect/>
          </a:stretch>
        </p:blipFill>
        <p:spPr bwMode="auto">
          <a:xfrm>
            <a:off x="20861899" y="11549546"/>
            <a:ext cx="4572000" cy="3657600"/>
          </a:xfrm>
          <a:prstGeom prst="rect">
            <a:avLst/>
          </a:prstGeom>
          <a:noFill/>
          <a:ln>
            <a:noFill/>
          </a:ln>
        </p:spPr>
      </p:pic>
      <p:sp>
        <p:nvSpPr>
          <p:cNvPr id="1027" name="TextBox 1026"/>
          <p:cNvSpPr txBox="1"/>
          <p:nvPr/>
        </p:nvSpPr>
        <p:spPr>
          <a:xfrm>
            <a:off x="16417606" y="15215919"/>
            <a:ext cx="4156395" cy="1938992"/>
          </a:xfrm>
          <a:prstGeom prst="rect">
            <a:avLst/>
          </a:prstGeom>
          <a:noFill/>
        </p:spPr>
        <p:txBody>
          <a:bodyPr wrap="square" rtlCol="0">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07:</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Acceptor Concentration in the absorption layer on the current density (J</a:t>
            </a:r>
            <a:r>
              <a:rPr lang="en-US" sz="2400" baseline="-25000" dirty="0">
                <a:solidFill>
                  <a:srgbClr val="FF0066"/>
                </a:solidFill>
                <a:latin typeface="Times New Roman" pitchFamily="18" charset="0"/>
                <a:cs typeface="Times New Roman" pitchFamily="18" charset="0"/>
              </a:rPr>
              <a:t>SC</a:t>
            </a:r>
            <a:r>
              <a:rPr lang="en-US" sz="2400" dirty="0">
                <a:solidFill>
                  <a:srgbClr val="FF0066"/>
                </a:solidFill>
                <a:latin typeface="Times New Roman" pitchFamily="18" charset="0"/>
                <a:cs typeface="Times New Roman" pitchFamily="18" charset="0"/>
              </a:rPr>
              <a:t>) and open circuit voltage (V</a:t>
            </a:r>
            <a:r>
              <a:rPr lang="en-US" sz="2400" baseline="-25000" dirty="0">
                <a:solidFill>
                  <a:srgbClr val="FF0066"/>
                </a:solidFill>
                <a:latin typeface="Times New Roman" pitchFamily="18" charset="0"/>
                <a:cs typeface="Times New Roman" pitchFamily="18" charset="0"/>
              </a:rPr>
              <a:t>OC</a:t>
            </a:r>
            <a:r>
              <a:rPr lang="en-US" sz="2400" dirty="0" smtClean="0">
                <a:solidFill>
                  <a:srgbClr val="FF0066"/>
                </a:solidFill>
                <a:latin typeface="Times New Roman" pitchFamily="18" charset="0"/>
                <a:cs typeface="Times New Roman" pitchFamily="18" charset="0"/>
              </a:rPr>
              <a:t>)</a:t>
            </a:r>
            <a:endParaRPr lang="en-US" sz="2400" dirty="0">
              <a:solidFill>
                <a:srgbClr val="FF0066"/>
              </a:solidFill>
              <a:latin typeface="Times New Roman" pitchFamily="18" charset="0"/>
              <a:cs typeface="Times New Roman" pitchFamily="18" charset="0"/>
            </a:endParaRPr>
          </a:p>
        </p:txBody>
      </p:sp>
      <p:sp>
        <p:nvSpPr>
          <p:cNvPr id="1028" name="TextBox 1027"/>
          <p:cNvSpPr txBox="1"/>
          <p:nvPr/>
        </p:nvSpPr>
        <p:spPr>
          <a:xfrm>
            <a:off x="20861900" y="15207146"/>
            <a:ext cx="4572000" cy="1569660"/>
          </a:xfrm>
          <a:prstGeom prst="rect">
            <a:avLst/>
          </a:prstGeom>
          <a:noFill/>
        </p:spPr>
        <p:txBody>
          <a:bodyPr wrap="square" rtlCol="0">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08:</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Acceptor Concentration in the absorption layer on cell efficiency (Ƞ) and filling factor (FF</a:t>
            </a:r>
            <a:r>
              <a:rPr lang="en-US" sz="2400" dirty="0" smtClean="0">
                <a:solidFill>
                  <a:srgbClr val="FF0066"/>
                </a:solidFill>
                <a:latin typeface="Times New Roman" pitchFamily="18" charset="0"/>
                <a:cs typeface="Times New Roman" pitchFamily="18" charset="0"/>
              </a:rPr>
              <a:t>)</a:t>
            </a:r>
            <a:endParaRPr lang="en-US" sz="2400" dirty="0">
              <a:solidFill>
                <a:srgbClr val="FF0066"/>
              </a:solidFill>
              <a:latin typeface="Times New Roman" pitchFamily="18" charset="0"/>
              <a:cs typeface="Times New Roman" pitchFamily="18" charset="0"/>
            </a:endParaRPr>
          </a:p>
        </p:txBody>
      </p:sp>
      <p:sp>
        <p:nvSpPr>
          <p:cNvPr id="284" name="Line 4"/>
          <p:cNvSpPr>
            <a:spLocks noChangeShapeType="1"/>
          </p:cNvSpPr>
          <p:nvPr/>
        </p:nvSpPr>
        <p:spPr bwMode="auto">
          <a:xfrm flipV="1">
            <a:off x="16417605" y="17524242"/>
            <a:ext cx="9915525" cy="1"/>
          </a:xfrm>
          <a:prstGeom prst="line">
            <a:avLst/>
          </a:prstGeom>
          <a:noFill/>
          <a:ln w="82550">
            <a:solidFill>
              <a:schemeClr val="accent5">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TextBox 1030"/>
          <p:cNvSpPr txBox="1"/>
          <p:nvPr/>
        </p:nvSpPr>
        <p:spPr>
          <a:xfrm>
            <a:off x="16459200" y="17840980"/>
            <a:ext cx="5197192" cy="523220"/>
          </a:xfrm>
          <a:prstGeom prst="rect">
            <a:avLst/>
          </a:prstGeom>
          <a:noFill/>
        </p:spPr>
        <p:txBody>
          <a:bodyPr wrap="none" rtlCol="0">
            <a:spAutoFit/>
          </a:bodyPr>
          <a:lstStyle/>
          <a:p>
            <a:pPr marL="457200" lvl="0" indent="-457200">
              <a:buFont typeface="Wingdings" pitchFamily="2" charset="2"/>
              <a:buChar char="Ø"/>
            </a:pPr>
            <a:r>
              <a:rPr lang="en-US" sz="2800" b="1" i="1" dirty="0">
                <a:solidFill>
                  <a:schemeClr val="accent2">
                    <a:lumMod val="75000"/>
                  </a:schemeClr>
                </a:solidFill>
                <a:latin typeface="Times New Roman" pitchFamily="18" charset="0"/>
                <a:cs typeface="Times New Roman" pitchFamily="18" charset="0"/>
              </a:rPr>
              <a:t>Effect of Donor </a:t>
            </a:r>
            <a:r>
              <a:rPr lang="en-US" sz="2800" b="1" i="1" dirty="0" smtClean="0">
                <a:solidFill>
                  <a:schemeClr val="accent2">
                    <a:lumMod val="75000"/>
                  </a:schemeClr>
                </a:solidFill>
                <a:latin typeface="Times New Roman" pitchFamily="18" charset="0"/>
                <a:cs typeface="Times New Roman" pitchFamily="18" charset="0"/>
              </a:rPr>
              <a:t>Concentration</a:t>
            </a:r>
            <a:endParaRPr lang="en-US" sz="2800" dirty="0">
              <a:solidFill>
                <a:schemeClr val="accent2">
                  <a:lumMod val="75000"/>
                </a:schemeClr>
              </a:solidFill>
              <a:latin typeface="Times New Roman" pitchFamily="18" charset="0"/>
              <a:cs typeface="Times New Roman" pitchFamily="18" charset="0"/>
            </a:endParaRPr>
          </a:p>
        </p:txBody>
      </p:sp>
      <p:pic>
        <p:nvPicPr>
          <p:cNvPr id="286" name="Picture 285" descr="https://lh4.googleusercontent.com/k3Hx_R1kck9PHTQrRjH4P-AQgkGZkqOr48qx5yB0WhfzJtYpWNcizq_8ggnnfcZJ0yfBPJ88jwt6JbvpajYMVZJ5OdeBEvwH56NdFKftnXVxhPdXbukpSe5Y2_GJjhumXRbDhFwL41IpXdvwba4j3Oc"/>
          <p:cNvPicPr/>
          <p:nvPr/>
        </p:nvPicPr>
        <p:blipFill>
          <a:blip r:embed="rId14">
            <a:extLst>
              <a:ext uri="{28A0092B-C50C-407E-A947-70E740481C1C}">
                <a14:useLocalDpi xmlns:a14="http://schemas.microsoft.com/office/drawing/2010/main" val="0"/>
              </a:ext>
            </a:extLst>
          </a:blip>
          <a:srcRect/>
          <a:stretch>
            <a:fillRect/>
          </a:stretch>
        </p:blipFill>
        <p:spPr bwMode="auto">
          <a:xfrm>
            <a:off x="17198403" y="18682669"/>
            <a:ext cx="4572000" cy="3657600"/>
          </a:xfrm>
          <a:prstGeom prst="rect">
            <a:avLst/>
          </a:prstGeom>
          <a:noFill/>
          <a:ln>
            <a:noFill/>
          </a:ln>
        </p:spPr>
      </p:pic>
      <p:sp>
        <p:nvSpPr>
          <p:cNvPr id="1032" name="Rectangle 1031"/>
          <p:cNvSpPr/>
          <p:nvPr/>
        </p:nvSpPr>
        <p:spPr>
          <a:xfrm>
            <a:off x="17297400" y="22454837"/>
            <a:ext cx="4714599" cy="1200329"/>
          </a:xfrm>
          <a:prstGeom prst="rect">
            <a:avLst/>
          </a:prstGeom>
        </p:spPr>
        <p:txBody>
          <a:bodyPr wrap="square">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09:</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donor concentration (N</a:t>
            </a:r>
            <a:r>
              <a:rPr lang="en-US" sz="2400" baseline="-25000" dirty="0">
                <a:solidFill>
                  <a:srgbClr val="FF0066"/>
                </a:solidFill>
                <a:latin typeface="Times New Roman" pitchFamily="18" charset="0"/>
                <a:cs typeface="Times New Roman" pitchFamily="18" charset="0"/>
              </a:rPr>
              <a:t>D</a:t>
            </a:r>
            <a:r>
              <a:rPr lang="en-US" sz="2400" dirty="0">
                <a:solidFill>
                  <a:srgbClr val="FF0066"/>
                </a:solidFill>
                <a:latin typeface="Times New Roman" pitchFamily="18" charset="0"/>
                <a:cs typeface="Times New Roman" pitchFamily="18" charset="0"/>
              </a:rPr>
              <a:t>) in the n-</a:t>
            </a:r>
            <a:r>
              <a:rPr lang="en-US" sz="2400" dirty="0" err="1">
                <a:solidFill>
                  <a:srgbClr val="FF0066"/>
                </a:solidFill>
                <a:latin typeface="Times New Roman" pitchFamily="18" charset="0"/>
                <a:cs typeface="Times New Roman" pitchFamily="18" charset="0"/>
              </a:rPr>
              <a:t>CdS</a:t>
            </a:r>
            <a:r>
              <a:rPr lang="en-US" sz="2400" dirty="0">
                <a:solidFill>
                  <a:srgbClr val="FF0066"/>
                </a:solidFill>
                <a:latin typeface="Times New Roman" pitchFamily="18" charset="0"/>
                <a:cs typeface="Times New Roman" pitchFamily="18" charset="0"/>
              </a:rPr>
              <a:t> layer on V</a:t>
            </a:r>
            <a:r>
              <a:rPr lang="en-US" sz="2400" baseline="-25000" dirty="0">
                <a:solidFill>
                  <a:srgbClr val="FF0066"/>
                </a:solidFill>
                <a:latin typeface="Times New Roman" pitchFamily="18" charset="0"/>
                <a:cs typeface="Times New Roman" pitchFamily="18" charset="0"/>
              </a:rPr>
              <a:t>OC</a:t>
            </a:r>
            <a:r>
              <a:rPr lang="en-US" sz="2400" dirty="0">
                <a:solidFill>
                  <a:srgbClr val="FF0066"/>
                </a:solidFill>
                <a:latin typeface="Times New Roman" pitchFamily="18" charset="0"/>
                <a:cs typeface="Times New Roman" pitchFamily="18" charset="0"/>
              </a:rPr>
              <a:t> and J</a:t>
            </a:r>
            <a:r>
              <a:rPr lang="en-US" sz="2400" baseline="-25000" dirty="0">
                <a:solidFill>
                  <a:srgbClr val="FF0066"/>
                </a:solidFill>
                <a:latin typeface="Times New Roman" pitchFamily="18" charset="0"/>
                <a:cs typeface="Times New Roman" pitchFamily="18" charset="0"/>
              </a:rPr>
              <a:t>SC</a:t>
            </a:r>
            <a:endParaRPr lang="en-US" sz="2400" dirty="0">
              <a:solidFill>
                <a:srgbClr val="FF0066"/>
              </a:solidFill>
              <a:latin typeface="Times New Roman" pitchFamily="18" charset="0"/>
              <a:cs typeface="Times New Roman" pitchFamily="18" charset="0"/>
            </a:endParaRPr>
          </a:p>
        </p:txBody>
      </p:sp>
      <p:pic>
        <p:nvPicPr>
          <p:cNvPr id="288" name="Picture 287" descr="https://lh6.googleusercontent.com/Fc7_xN3Db2w-Q4jaEUa8T7GWib1ip-3su62KK27dbXfyInIaqA_sHkwjwAcV7j74c8A_itr5JKq-GlfOB78udjzBzL3bLMmHtFbw_mbhvx3sXn25bYWok-dEmY9IGOgIjzkwchARwit9_MXde4dYTRY"/>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761130" y="18630136"/>
            <a:ext cx="4572000" cy="3657600"/>
          </a:xfrm>
          <a:prstGeom prst="rect">
            <a:avLst/>
          </a:prstGeom>
          <a:noFill/>
          <a:ln>
            <a:noFill/>
          </a:ln>
        </p:spPr>
      </p:pic>
      <p:sp>
        <p:nvSpPr>
          <p:cNvPr id="1033" name="Rectangle 1032"/>
          <p:cNvSpPr/>
          <p:nvPr/>
        </p:nvSpPr>
        <p:spPr>
          <a:xfrm>
            <a:off x="22199469" y="22381435"/>
            <a:ext cx="4133661" cy="1569660"/>
          </a:xfrm>
          <a:prstGeom prst="rect">
            <a:avLst/>
          </a:prstGeom>
        </p:spPr>
        <p:txBody>
          <a:bodyPr wrap="square">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10:</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the donor concentration    (ND) in the n-</a:t>
            </a:r>
            <a:r>
              <a:rPr lang="en-US" sz="2400" dirty="0" err="1">
                <a:solidFill>
                  <a:srgbClr val="FF0066"/>
                </a:solidFill>
                <a:latin typeface="Times New Roman" pitchFamily="18" charset="0"/>
                <a:cs typeface="Times New Roman" pitchFamily="18" charset="0"/>
              </a:rPr>
              <a:t>CdS</a:t>
            </a:r>
            <a:r>
              <a:rPr lang="en-US" sz="2400" dirty="0">
                <a:solidFill>
                  <a:srgbClr val="FF0066"/>
                </a:solidFill>
                <a:latin typeface="Times New Roman" pitchFamily="18" charset="0"/>
                <a:cs typeface="Times New Roman" pitchFamily="18" charset="0"/>
              </a:rPr>
              <a:t> layer on the cell efficiency (Ƞ) and the filling factor (FF)</a:t>
            </a:r>
          </a:p>
        </p:txBody>
      </p:sp>
      <p:sp>
        <p:nvSpPr>
          <p:cNvPr id="290" name="Line 4"/>
          <p:cNvSpPr>
            <a:spLocks noChangeShapeType="1"/>
          </p:cNvSpPr>
          <p:nvPr/>
        </p:nvSpPr>
        <p:spPr bwMode="auto">
          <a:xfrm>
            <a:off x="17198403" y="24137293"/>
            <a:ext cx="9134727" cy="0"/>
          </a:xfrm>
          <a:prstGeom prst="line">
            <a:avLst/>
          </a:prstGeom>
          <a:noFill/>
          <a:ln w="82550">
            <a:solidFill>
              <a:schemeClr val="accent5">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Rectangle 1033"/>
          <p:cNvSpPr/>
          <p:nvPr/>
        </p:nvSpPr>
        <p:spPr>
          <a:xfrm>
            <a:off x="17160785" y="24225364"/>
            <a:ext cx="7874631" cy="523220"/>
          </a:xfrm>
          <a:prstGeom prst="rect">
            <a:avLst/>
          </a:prstGeom>
        </p:spPr>
        <p:txBody>
          <a:bodyPr wrap="square">
            <a:spAutoFit/>
          </a:bodyPr>
          <a:lstStyle/>
          <a:p>
            <a:pPr marL="457200" lvl="0" indent="-457200">
              <a:buFont typeface="Wingdings" pitchFamily="2" charset="2"/>
              <a:buChar char="Ø"/>
            </a:pPr>
            <a:r>
              <a:rPr lang="en-US" sz="2800" b="1" i="1" dirty="0">
                <a:solidFill>
                  <a:schemeClr val="accent2">
                    <a:lumMod val="75000"/>
                  </a:schemeClr>
                </a:solidFill>
                <a:latin typeface="Times New Roman" pitchFamily="18" charset="0"/>
                <a:cs typeface="Times New Roman" pitchFamily="18" charset="0"/>
              </a:rPr>
              <a:t>Effect of defects density in the absorbent layer</a:t>
            </a:r>
            <a:endParaRPr lang="en-US" sz="2800" i="1" dirty="0">
              <a:solidFill>
                <a:schemeClr val="accent2">
                  <a:lumMod val="75000"/>
                </a:schemeClr>
              </a:solidFill>
              <a:latin typeface="Times New Roman" pitchFamily="18" charset="0"/>
              <a:cs typeface="Times New Roman" pitchFamily="18" charset="0"/>
            </a:endParaRPr>
          </a:p>
        </p:txBody>
      </p:sp>
      <p:pic>
        <p:nvPicPr>
          <p:cNvPr id="292" name="Picture 291" descr="https://lh3.googleusercontent.com/kbyeHDaCEgOaQZVY_YU4TPcODV9s3ugg7tdbkhhoMIJFiQBPKS4EAGC7Za6c9OdFe1f_csP1UD4HxWPbu43o6FqU_c6sQwsEEi96DnJbeJW0NtLNw4dk3v5rVUn_2-bJGgDFa74Pje8AlixcCyReHXs"/>
          <p:cNvPicPr/>
          <p:nvPr/>
        </p:nvPicPr>
        <p:blipFill>
          <a:blip r:embed="rId16">
            <a:extLst>
              <a:ext uri="{28A0092B-C50C-407E-A947-70E740481C1C}">
                <a14:useLocalDpi xmlns:a14="http://schemas.microsoft.com/office/drawing/2010/main" val="0"/>
              </a:ext>
            </a:extLst>
          </a:blip>
          <a:srcRect/>
          <a:stretch>
            <a:fillRect/>
          </a:stretch>
        </p:blipFill>
        <p:spPr bwMode="auto">
          <a:xfrm>
            <a:off x="17297400" y="24748584"/>
            <a:ext cx="4572000" cy="3657600"/>
          </a:xfrm>
          <a:prstGeom prst="rect">
            <a:avLst/>
          </a:prstGeom>
          <a:noFill/>
          <a:ln>
            <a:noFill/>
          </a:ln>
        </p:spPr>
      </p:pic>
      <p:sp>
        <p:nvSpPr>
          <p:cNvPr id="1035" name="Rectangle 1034"/>
          <p:cNvSpPr/>
          <p:nvPr/>
        </p:nvSpPr>
        <p:spPr>
          <a:xfrm>
            <a:off x="21888767" y="25377055"/>
            <a:ext cx="4444364" cy="1200329"/>
          </a:xfrm>
          <a:prstGeom prst="rect">
            <a:avLst/>
          </a:prstGeom>
        </p:spPr>
        <p:txBody>
          <a:bodyPr wrap="square">
            <a:spAutoFit/>
          </a:bodyPr>
          <a:lstStyle/>
          <a:p>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11</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defect density in p-CCZTSe absorption layer on the I-V curve</a:t>
            </a:r>
          </a:p>
        </p:txBody>
      </p:sp>
      <p:sp>
        <p:nvSpPr>
          <p:cNvPr id="296" name="Line 4"/>
          <p:cNvSpPr>
            <a:spLocks noChangeShapeType="1"/>
          </p:cNvSpPr>
          <p:nvPr/>
        </p:nvSpPr>
        <p:spPr bwMode="auto">
          <a:xfrm flipH="1" flipV="1">
            <a:off x="25361924" y="4320738"/>
            <a:ext cx="71975" cy="13203504"/>
          </a:xfrm>
          <a:prstGeom prst="line">
            <a:avLst/>
          </a:prstGeom>
          <a:noFill/>
          <a:ln w="82550">
            <a:solidFill>
              <a:schemeClr val="accent5">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97" name="Picture 296" descr="https://lh4.googleusercontent.com/renuhQt9m1QJFw8t091Dkzqywo88RCu6-f1ywb7kIi9eodjR4JarQ1HGwBa02QYEjZeSPekGEl7JKNk6AW7MYarDQbCUfIpTSMsDG-bqODti4SvkAJ8HuuDQEmDEUkFKJOTMpx-aRin9CcquXBgmNQw"/>
          <p:cNvPicPr/>
          <p:nvPr/>
        </p:nvPicPr>
        <p:blipFill>
          <a:blip r:embed="rId17">
            <a:extLst>
              <a:ext uri="{28A0092B-C50C-407E-A947-70E740481C1C}">
                <a14:useLocalDpi xmlns:a14="http://schemas.microsoft.com/office/drawing/2010/main" val="0"/>
              </a:ext>
            </a:extLst>
          </a:blip>
          <a:srcRect/>
          <a:stretch>
            <a:fillRect/>
          </a:stretch>
        </p:blipFill>
        <p:spPr bwMode="auto">
          <a:xfrm>
            <a:off x="25721491" y="4664605"/>
            <a:ext cx="4572000" cy="3657600"/>
          </a:xfrm>
          <a:prstGeom prst="rect">
            <a:avLst/>
          </a:prstGeom>
          <a:noFill/>
          <a:ln>
            <a:noFill/>
          </a:ln>
        </p:spPr>
      </p:pic>
      <p:sp>
        <p:nvSpPr>
          <p:cNvPr id="298" name="Line 4"/>
          <p:cNvSpPr>
            <a:spLocks noChangeShapeType="1"/>
          </p:cNvSpPr>
          <p:nvPr/>
        </p:nvSpPr>
        <p:spPr bwMode="auto">
          <a:xfrm flipH="1" flipV="1">
            <a:off x="26333130" y="17480552"/>
            <a:ext cx="35987" cy="10980358"/>
          </a:xfrm>
          <a:prstGeom prst="line">
            <a:avLst/>
          </a:prstGeom>
          <a:noFill/>
          <a:ln w="82550">
            <a:solidFill>
              <a:schemeClr val="accent5">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99" name="Picture 298" descr="https://lh3.googleusercontent.com/R-GPwbtWfxXs0jwrEbYm-BvcoTTjPdfe8T_EzAHsQrhyNIy7sOUrt16JLeN8iKFpdJuRglRxAIy-k-Mnn4zRPVIrbpBAduD4_r6vEm-m9uQEHMHsxyv84gejNwCCArNuSqzm7pULSHbxcZINTqEAlEU"/>
          <p:cNvPicPr/>
          <p:nvPr/>
        </p:nvPicPr>
        <p:blipFill>
          <a:blip r:embed="rId18">
            <a:extLst>
              <a:ext uri="{28A0092B-C50C-407E-A947-70E740481C1C}">
                <a14:useLocalDpi xmlns:a14="http://schemas.microsoft.com/office/drawing/2010/main" val="0"/>
              </a:ext>
            </a:extLst>
          </a:blip>
          <a:srcRect/>
          <a:stretch>
            <a:fillRect/>
          </a:stretch>
        </p:blipFill>
        <p:spPr bwMode="auto">
          <a:xfrm>
            <a:off x="31043007" y="4803170"/>
            <a:ext cx="4572000" cy="3657600"/>
          </a:xfrm>
          <a:prstGeom prst="rect">
            <a:avLst/>
          </a:prstGeom>
          <a:noFill/>
          <a:ln>
            <a:noFill/>
          </a:ln>
        </p:spPr>
      </p:pic>
      <p:sp>
        <p:nvSpPr>
          <p:cNvPr id="1036" name="Rectangle 1035"/>
          <p:cNvSpPr/>
          <p:nvPr/>
        </p:nvSpPr>
        <p:spPr>
          <a:xfrm>
            <a:off x="25433900" y="8460770"/>
            <a:ext cx="4859591" cy="1200329"/>
          </a:xfrm>
          <a:prstGeom prst="rect">
            <a:avLst/>
          </a:prstGeom>
        </p:spPr>
        <p:txBody>
          <a:bodyPr wrap="square">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12:</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the defect density in the p-CCZTSe absorption layer on V</a:t>
            </a:r>
            <a:r>
              <a:rPr lang="en-US" sz="2400" baseline="-25000" dirty="0">
                <a:solidFill>
                  <a:srgbClr val="FF0066"/>
                </a:solidFill>
                <a:latin typeface="Times New Roman" pitchFamily="18" charset="0"/>
                <a:cs typeface="Times New Roman" pitchFamily="18" charset="0"/>
              </a:rPr>
              <a:t>OC</a:t>
            </a:r>
            <a:r>
              <a:rPr lang="en-US" sz="2400" dirty="0">
                <a:solidFill>
                  <a:srgbClr val="FF0066"/>
                </a:solidFill>
                <a:latin typeface="Times New Roman" pitchFamily="18" charset="0"/>
                <a:cs typeface="Times New Roman" pitchFamily="18" charset="0"/>
              </a:rPr>
              <a:t> and J</a:t>
            </a:r>
            <a:r>
              <a:rPr lang="en-US" sz="2400" baseline="-25000" dirty="0">
                <a:solidFill>
                  <a:srgbClr val="FF0066"/>
                </a:solidFill>
                <a:latin typeface="Times New Roman" pitchFamily="18" charset="0"/>
                <a:cs typeface="Times New Roman" pitchFamily="18" charset="0"/>
              </a:rPr>
              <a:t>SC</a:t>
            </a:r>
            <a:endParaRPr lang="en-US" sz="2400" dirty="0">
              <a:solidFill>
                <a:srgbClr val="FF0066"/>
              </a:solidFill>
              <a:latin typeface="Times New Roman" pitchFamily="18" charset="0"/>
              <a:cs typeface="Times New Roman" pitchFamily="18" charset="0"/>
            </a:endParaRPr>
          </a:p>
        </p:txBody>
      </p:sp>
      <p:sp>
        <p:nvSpPr>
          <p:cNvPr id="1037" name="Rectangle 1036"/>
          <p:cNvSpPr/>
          <p:nvPr/>
        </p:nvSpPr>
        <p:spPr>
          <a:xfrm>
            <a:off x="30784801" y="8513962"/>
            <a:ext cx="4777582" cy="1569660"/>
          </a:xfrm>
          <a:prstGeom prst="rect">
            <a:avLst/>
          </a:prstGeom>
        </p:spPr>
        <p:txBody>
          <a:bodyPr wrap="square">
            <a:spAutoFit/>
          </a:bodyPr>
          <a:lstStyle/>
          <a:p>
            <a:pPr algn="just"/>
            <a:r>
              <a:rPr lang="en-US" sz="2400" b="1" i="1" dirty="0" smtClean="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13: </a:t>
            </a:r>
            <a:r>
              <a:rPr lang="en-US" sz="2400" dirty="0" smtClean="0">
                <a:solidFill>
                  <a:srgbClr val="FF0066"/>
                </a:solidFill>
                <a:latin typeface="Times New Roman" pitchFamily="18" charset="0"/>
                <a:cs typeface="Times New Roman" pitchFamily="18" charset="0"/>
              </a:rPr>
              <a:t> Effect of the defect density of the p-CCZTSe adsorption layer on the efficiency value (Ƞ) and fill factor (FF) </a:t>
            </a:r>
            <a:endParaRPr lang="en-US" sz="2400" dirty="0">
              <a:solidFill>
                <a:srgbClr val="FF0066"/>
              </a:solidFill>
              <a:latin typeface="Times New Roman" pitchFamily="18" charset="0"/>
              <a:cs typeface="Times New Roman" pitchFamily="18" charset="0"/>
            </a:endParaRPr>
          </a:p>
        </p:txBody>
      </p:sp>
      <p:pic>
        <p:nvPicPr>
          <p:cNvPr id="302" name="Picture 301" descr="https://lh5.googleusercontent.com/MxrtKgmSEZ1URLn5cNxAHrRZsQ71xeDQanHgEo4OzNNKjV3-lP8XGfkNAkN4CHpEMebBXHDmIkff4Ij1B7wxXC3pcwaVx22vuTcRJJ1eMDhefk9ZSd7S-M_oz3wUCFhbQwbRVUjCiXycxvPMhf8e7Zs"/>
          <p:cNvPicPr/>
          <p:nvPr/>
        </p:nvPicPr>
        <p:blipFill>
          <a:blip r:embed="rId19">
            <a:extLst>
              <a:ext uri="{28A0092B-C50C-407E-A947-70E740481C1C}">
                <a14:useLocalDpi xmlns:a14="http://schemas.microsoft.com/office/drawing/2010/main" val="0"/>
              </a:ext>
            </a:extLst>
          </a:blip>
          <a:srcRect/>
          <a:stretch>
            <a:fillRect/>
          </a:stretch>
        </p:blipFill>
        <p:spPr bwMode="auto">
          <a:xfrm>
            <a:off x="25721491" y="9994367"/>
            <a:ext cx="4572000" cy="3657600"/>
          </a:xfrm>
          <a:prstGeom prst="rect">
            <a:avLst/>
          </a:prstGeom>
          <a:noFill/>
          <a:ln>
            <a:noFill/>
          </a:ln>
        </p:spPr>
      </p:pic>
      <p:sp>
        <p:nvSpPr>
          <p:cNvPr id="1038" name="Rectangle 1037"/>
          <p:cNvSpPr/>
          <p:nvPr/>
        </p:nvSpPr>
        <p:spPr>
          <a:xfrm>
            <a:off x="30544691" y="11120441"/>
            <a:ext cx="5193109" cy="830997"/>
          </a:xfrm>
          <a:prstGeom prst="rect">
            <a:avLst/>
          </a:prstGeom>
        </p:spPr>
        <p:txBody>
          <a:bodyPr wrap="square">
            <a:spAutoFit/>
          </a:bodyPr>
          <a:lstStyle/>
          <a:p>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14</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defect density (</a:t>
            </a:r>
            <a:r>
              <a:rPr lang="en-US" sz="2400" dirty="0" err="1">
                <a:solidFill>
                  <a:srgbClr val="FF0066"/>
                </a:solidFill>
                <a:latin typeface="Times New Roman" pitchFamily="18" charset="0"/>
                <a:cs typeface="Times New Roman" pitchFamily="18" charset="0"/>
              </a:rPr>
              <a:t>N</a:t>
            </a:r>
            <a:r>
              <a:rPr lang="en-US" sz="2400" baseline="-25000" dirty="0" err="1">
                <a:solidFill>
                  <a:srgbClr val="FF0066"/>
                </a:solidFill>
                <a:latin typeface="Times New Roman" pitchFamily="18" charset="0"/>
                <a:cs typeface="Times New Roman" pitchFamily="18" charset="0"/>
              </a:rPr>
              <a:t>def</a:t>
            </a:r>
            <a:r>
              <a:rPr lang="en-US" sz="2400" dirty="0">
                <a:solidFill>
                  <a:srgbClr val="FF0066"/>
                </a:solidFill>
                <a:latin typeface="Times New Roman" pitchFamily="18" charset="0"/>
                <a:cs typeface="Times New Roman" pitchFamily="18" charset="0"/>
              </a:rPr>
              <a:t>) on the Quantum efficiency (QE)</a:t>
            </a:r>
          </a:p>
        </p:txBody>
      </p:sp>
      <p:sp>
        <p:nvSpPr>
          <p:cNvPr id="304" name="Line 4"/>
          <p:cNvSpPr>
            <a:spLocks noChangeShapeType="1"/>
          </p:cNvSpPr>
          <p:nvPr/>
        </p:nvSpPr>
        <p:spPr bwMode="auto">
          <a:xfrm>
            <a:off x="25455584" y="13693375"/>
            <a:ext cx="10282216" cy="0"/>
          </a:xfrm>
          <a:prstGeom prst="line">
            <a:avLst/>
          </a:prstGeom>
          <a:noFill/>
          <a:ln w="82550">
            <a:solidFill>
              <a:schemeClr val="accent1">
                <a:lumMod val="75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Rectangle 1038"/>
          <p:cNvSpPr/>
          <p:nvPr/>
        </p:nvSpPr>
        <p:spPr>
          <a:xfrm>
            <a:off x="25574772" y="13836942"/>
            <a:ext cx="5294976" cy="523220"/>
          </a:xfrm>
          <a:prstGeom prst="rect">
            <a:avLst/>
          </a:prstGeom>
        </p:spPr>
        <p:txBody>
          <a:bodyPr wrap="none">
            <a:spAutoFit/>
          </a:bodyPr>
          <a:lstStyle/>
          <a:p>
            <a:pPr marL="457200" lvl="0" indent="-457200">
              <a:buFont typeface="Wingdings" pitchFamily="2" charset="2"/>
              <a:buChar char="Ø"/>
            </a:pPr>
            <a:r>
              <a:rPr lang="en-US" sz="2800" b="1" i="1" dirty="0" smtClean="0">
                <a:solidFill>
                  <a:schemeClr val="accent2">
                    <a:lumMod val="75000"/>
                  </a:schemeClr>
                </a:solidFill>
                <a:latin typeface="Times New Roman" pitchFamily="18" charset="0"/>
                <a:cs typeface="Times New Roman" pitchFamily="18" charset="0"/>
              </a:rPr>
              <a:t>Effect of changing </a:t>
            </a:r>
            <a:r>
              <a:rPr lang="en-US" sz="2800" b="1" i="1" dirty="0">
                <a:solidFill>
                  <a:schemeClr val="accent2">
                    <a:lumMod val="75000"/>
                  </a:schemeClr>
                </a:solidFill>
                <a:latin typeface="Times New Roman" pitchFamily="18" charset="0"/>
                <a:cs typeface="Times New Roman" pitchFamily="18" charset="0"/>
              </a:rPr>
              <a:t>temperature</a:t>
            </a:r>
            <a:endParaRPr lang="en-US" sz="2800" dirty="0">
              <a:solidFill>
                <a:schemeClr val="accent2">
                  <a:lumMod val="75000"/>
                </a:schemeClr>
              </a:solidFill>
              <a:latin typeface="Times New Roman" pitchFamily="18" charset="0"/>
              <a:cs typeface="Times New Roman" pitchFamily="18" charset="0"/>
            </a:endParaRPr>
          </a:p>
        </p:txBody>
      </p:sp>
      <p:pic>
        <p:nvPicPr>
          <p:cNvPr id="306" name="Picture 305"/>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5710986" y="14360162"/>
            <a:ext cx="4572000" cy="3657600"/>
          </a:xfrm>
          <a:prstGeom prst="rect">
            <a:avLst/>
          </a:prstGeom>
          <a:noFill/>
          <a:ln>
            <a:noFill/>
          </a:ln>
        </p:spPr>
      </p:pic>
      <p:sp>
        <p:nvSpPr>
          <p:cNvPr id="1040" name="Rectangle 1039"/>
          <p:cNvSpPr/>
          <p:nvPr/>
        </p:nvSpPr>
        <p:spPr>
          <a:xfrm>
            <a:off x="26416514" y="18082504"/>
            <a:ext cx="3866472" cy="1569660"/>
          </a:xfrm>
          <a:prstGeom prst="rect">
            <a:avLst/>
          </a:prstGeom>
        </p:spPr>
        <p:txBody>
          <a:bodyPr wrap="square">
            <a:spAutoFit/>
          </a:bodyPr>
          <a:lstStyle/>
          <a:p>
            <a:pPr algn="just"/>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15:</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the Temperature in the p-CCZTSe based solar cell on V</a:t>
            </a:r>
            <a:r>
              <a:rPr lang="en-US" sz="2400" baseline="-25000" dirty="0">
                <a:solidFill>
                  <a:srgbClr val="FF0066"/>
                </a:solidFill>
                <a:latin typeface="Times New Roman" pitchFamily="18" charset="0"/>
                <a:cs typeface="Times New Roman" pitchFamily="18" charset="0"/>
              </a:rPr>
              <a:t>OC</a:t>
            </a:r>
            <a:r>
              <a:rPr lang="en-US" sz="2400" dirty="0">
                <a:solidFill>
                  <a:srgbClr val="FF0066"/>
                </a:solidFill>
                <a:latin typeface="Times New Roman" pitchFamily="18" charset="0"/>
                <a:cs typeface="Times New Roman" pitchFamily="18" charset="0"/>
              </a:rPr>
              <a:t> and J</a:t>
            </a:r>
            <a:r>
              <a:rPr lang="en-US" sz="2400" baseline="-25000" dirty="0">
                <a:solidFill>
                  <a:srgbClr val="FF0066"/>
                </a:solidFill>
                <a:latin typeface="Times New Roman" pitchFamily="18" charset="0"/>
                <a:cs typeface="Times New Roman" pitchFamily="18" charset="0"/>
              </a:rPr>
              <a:t>SC</a:t>
            </a:r>
            <a:endParaRPr lang="en-US" sz="2400" dirty="0">
              <a:solidFill>
                <a:srgbClr val="FF0066"/>
              </a:solidFill>
              <a:latin typeface="Times New Roman" pitchFamily="18" charset="0"/>
              <a:cs typeface="Times New Roman" pitchFamily="18" charset="0"/>
            </a:endParaRPr>
          </a:p>
        </p:txBody>
      </p:sp>
      <p:pic>
        <p:nvPicPr>
          <p:cNvPr id="308" name="Picture 307" descr="Project Path: UNTITLED.opju&#10;PE Folder: /UNTITLED/Folder1/&#10;Short Name: Graph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0990383" y="14183380"/>
            <a:ext cx="4572000" cy="3657600"/>
          </a:xfrm>
          <a:prstGeom prst="rect">
            <a:avLst/>
          </a:prstGeom>
          <a:noFill/>
          <a:ln>
            <a:noFill/>
          </a:ln>
        </p:spPr>
      </p:pic>
      <p:sp>
        <p:nvSpPr>
          <p:cNvPr id="1041" name="Rectangle 1040"/>
          <p:cNvSpPr/>
          <p:nvPr/>
        </p:nvSpPr>
        <p:spPr>
          <a:xfrm>
            <a:off x="30869748" y="17750494"/>
            <a:ext cx="4830206" cy="1569660"/>
          </a:xfrm>
          <a:prstGeom prst="rect">
            <a:avLst/>
          </a:prstGeom>
        </p:spPr>
        <p:txBody>
          <a:bodyPr wrap="square">
            <a:spAutoFit/>
          </a:bodyPr>
          <a:lstStyle/>
          <a:p>
            <a:r>
              <a:rPr lang="en-US" sz="2400" b="1" i="1"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Figure 16:</a:t>
            </a:r>
            <a:r>
              <a:rPr lang="en-US" sz="2400" dirty="0">
                <a:solidFill>
                  <a:srgbClr val="FF006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solidFill>
                  <a:srgbClr val="FF0066"/>
                </a:solidFill>
                <a:latin typeface="Times New Roman" pitchFamily="18" charset="0"/>
                <a:cs typeface="Times New Roman" pitchFamily="18" charset="0"/>
              </a:rPr>
              <a:t>Effect of the Temperature in the p-CCZTSe based solar cell on the efficiency value (Ƞ) and fill factor (FF)</a:t>
            </a:r>
          </a:p>
        </p:txBody>
      </p:sp>
      <p:sp>
        <p:nvSpPr>
          <p:cNvPr id="310" name="Line 4"/>
          <p:cNvSpPr>
            <a:spLocks noChangeShapeType="1"/>
          </p:cNvSpPr>
          <p:nvPr/>
        </p:nvSpPr>
        <p:spPr bwMode="auto">
          <a:xfrm flipH="1">
            <a:off x="26369117" y="19790011"/>
            <a:ext cx="9321285" cy="0"/>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Line 4"/>
          <p:cNvSpPr>
            <a:spLocks noChangeShapeType="1"/>
          </p:cNvSpPr>
          <p:nvPr/>
        </p:nvSpPr>
        <p:spPr bwMode="auto">
          <a:xfrm flipH="1" flipV="1">
            <a:off x="31927097" y="19790009"/>
            <a:ext cx="2" cy="8861189"/>
          </a:xfrm>
          <a:prstGeom prst="line">
            <a:avLst/>
          </a:prstGeom>
          <a:noFill/>
          <a:ln w="825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TextBox 311"/>
          <p:cNvSpPr txBox="1"/>
          <p:nvPr/>
        </p:nvSpPr>
        <p:spPr>
          <a:xfrm>
            <a:off x="31922466" y="19874905"/>
            <a:ext cx="3815334" cy="6124754"/>
          </a:xfrm>
          <a:prstGeom prst="rect">
            <a:avLst/>
          </a:prstGeom>
          <a:noFill/>
        </p:spPr>
        <p:txBody>
          <a:bodyPr wrap="square" rtlCol="0">
            <a:spAutoFit/>
          </a:bodyPr>
          <a:lstStyle/>
          <a:p>
            <a:r>
              <a:rPr lang="en-US" sz="3200" b="1" i="1" u="sng"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CONCLUSION</a:t>
            </a:r>
          </a:p>
          <a:p>
            <a:pPr marL="457200" indent="-457200" algn="just">
              <a:buFont typeface="Wingdings" pitchFamily="2" charset="2"/>
              <a:buChar char="ü"/>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study highlights </a:t>
            </a:r>
            <a:r>
              <a:rPr lang="en-US" sz="2400" dirty="0" err="1">
                <a:latin typeface="Times New Roman" pitchFamily="18" charset="0"/>
                <a:cs typeface="Times New Roman" pitchFamily="18" charset="0"/>
              </a:rPr>
              <a:t>CCZTSe's</a:t>
            </a:r>
            <a:r>
              <a:rPr lang="en-US" sz="2400" dirty="0">
                <a:latin typeface="Times New Roman" pitchFamily="18" charset="0"/>
                <a:cs typeface="Times New Roman" pitchFamily="18" charset="0"/>
              </a:rPr>
              <a:t> potential for solar cells while emphasizing the importance of optimizing material properties to enhance performance</a:t>
            </a:r>
            <a:r>
              <a:rPr lang="en-US" sz="2400" dirty="0" smtClean="0">
                <a:latin typeface="Times New Roman" pitchFamily="18" charset="0"/>
                <a:cs typeface="Times New Roman" pitchFamily="18" charset="0"/>
              </a:rPr>
              <a:t>.</a:t>
            </a:r>
          </a:p>
          <a:p>
            <a:pPr marL="457200" indent="-457200" algn="just">
              <a:buFont typeface="Wingdings" pitchFamily="2" charset="2"/>
              <a:buChar char="ü"/>
            </a:pPr>
            <a:r>
              <a:rPr lang="en-US" sz="2400" dirty="0">
                <a:latin typeface="Times New Roman" pitchFamily="18" charset="0"/>
                <a:cs typeface="Times New Roman" pitchFamily="18" charset="0"/>
              </a:rPr>
              <a:t>Efficiency was found to be promising under certain conditions. However, challenges like material quality and interface engineering need attention for practical application</a:t>
            </a:r>
            <a:r>
              <a:rPr lang="en-US" sz="2400" dirty="0" smtClean="0">
                <a:latin typeface="Times New Roman" pitchFamily="18" charset="0"/>
                <a:cs typeface="Times New Roman" pitchFamily="18" charset="0"/>
              </a:rPr>
              <a:t>.</a:t>
            </a:r>
          </a:p>
        </p:txBody>
      </p:sp>
      <p:sp>
        <p:nvSpPr>
          <p:cNvPr id="1042" name="Rectangle 1041"/>
          <p:cNvSpPr/>
          <p:nvPr/>
        </p:nvSpPr>
        <p:spPr>
          <a:xfrm>
            <a:off x="31957579" y="26161058"/>
            <a:ext cx="3780221" cy="2431435"/>
          </a:xfrm>
          <a:prstGeom prst="rect">
            <a:avLst/>
          </a:prstGeom>
        </p:spPr>
        <p:txBody>
          <a:bodyPr wrap="square">
            <a:spAutoFit/>
          </a:bodyPr>
          <a:lstStyle/>
          <a:p>
            <a:r>
              <a:rPr lang="en-US" sz="3200" b="1" i="1" u="sng"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FUTURE PLANS</a:t>
            </a:r>
          </a:p>
          <a:p>
            <a:r>
              <a:rPr lang="en-US" sz="2400" dirty="0">
                <a:latin typeface="Times New Roman" pitchFamily="18" charset="0"/>
                <a:cs typeface="Times New Roman" pitchFamily="18" charset="0"/>
              </a:rPr>
              <a:t>We'll try to figure </a:t>
            </a:r>
            <a:r>
              <a:rPr lang="en-US" sz="2400" dirty="0" smtClean="0">
                <a:latin typeface="Times New Roman" pitchFamily="18" charset="0"/>
                <a:cs typeface="Times New Roman" pitchFamily="18" charset="0"/>
              </a:rPr>
              <a:t>out </a:t>
            </a:r>
            <a:r>
              <a:rPr lang="en-US" sz="2400" dirty="0">
                <a:latin typeface="Times New Roman" pitchFamily="18" charset="0"/>
                <a:cs typeface="Times New Roman" pitchFamily="18" charset="0"/>
              </a:rPr>
              <a:t>the acceptor </a:t>
            </a:r>
            <a:r>
              <a:rPr lang="en-US" sz="2400" dirty="0" smtClean="0">
                <a:latin typeface="Times New Roman" pitchFamily="18" charset="0"/>
                <a:cs typeface="Times New Roman" pitchFamily="18" charset="0"/>
              </a:rPr>
              <a:t>density, </a:t>
            </a:r>
            <a:r>
              <a:rPr lang="en-US" sz="2400" dirty="0">
                <a:latin typeface="Times New Roman" pitchFamily="18" charset="0"/>
                <a:cs typeface="Times New Roman" pitchFamily="18" charset="0"/>
              </a:rPr>
              <a:t>donor density, temperature, defect density for different </a:t>
            </a:r>
            <a:r>
              <a:rPr lang="en-US" sz="2400" dirty="0" smtClean="0">
                <a:latin typeface="Times New Roman" pitchFamily="18" charset="0"/>
                <a:cs typeface="Times New Roman" pitchFamily="18" charset="0"/>
              </a:rPr>
              <a:t>layers for better efficiency</a:t>
            </a:r>
            <a:endParaRPr 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15" name="Line 4"/>
          <p:cNvSpPr>
            <a:spLocks noChangeShapeType="1"/>
          </p:cNvSpPr>
          <p:nvPr/>
        </p:nvSpPr>
        <p:spPr bwMode="auto">
          <a:xfrm flipH="1" flipV="1">
            <a:off x="31957578" y="26095039"/>
            <a:ext cx="3780221" cy="0"/>
          </a:xfrm>
          <a:prstGeom prst="line">
            <a:avLst/>
          </a:prstGeom>
          <a:noFill/>
          <a:ln w="825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98930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994</Words>
  <Application>Microsoft Office PowerPoint</Application>
  <PresentationFormat>Custom</PresentationFormat>
  <Paragraphs>176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43</cp:revision>
  <dcterms:created xsi:type="dcterms:W3CDTF">2023-08-22T12:10:04Z</dcterms:created>
  <dcterms:modified xsi:type="dcterms:W3CDTF">2023-08-22T20:53:58Z</dcterms:modified>
</cp:coreProperties>
</file>