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46"/>
  </p:normalViewPr>
  <p:slideViewPr>
    <p:cSldViewPr snapToGrid="0" snapToObjects="1">
      <p:cViewPr>
        <p:scale>
          <a:sx n="96" d="100"/>
          <a:sy n="96" d="100"/>
        </p:scale>
        <p:origin x="62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8411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13990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6276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653468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079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23903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884661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60590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96070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621F5-7AA2-6F40-ADA9-37AEF6DA5590}"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76028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D621F5-7AA2-6F40-ADA9-37AEF6DA5590}"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77115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D621F5-7AA2-6F40-ADA9-37AEF6DA5590}" type="datetimeFigureOut">
              <a:rPr lang="en-US" smtClean="0"/>
              <a:t>1/23/17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18645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D621F5-7AA2-6F40-ADA9-37AEF6DA5590}" type="datetimeFigureOut">
              <a:rPr lang="en-US" smtClean="0"/>
              <a:t>1/23/17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24431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621F5-7AA2-6F40-ADA9-37AEF6DA5590}" type="datetimeFigureOut">
              <a:rPr lang="en-US" smtClean="0"/>
              <a:t>1/23/17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97189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621F5-7AA2-6F40-ADA9-37AEF6DA5590}"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147615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621F5-7AA2-6F40-ADA9-37AEF6DA5590}"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8675F-A91F-8F41-858A-588C45BC3E20}" type="slidenum">
              <a:rPr lang="en-US" smtClean="0"/>
              <a:t>‹#›</a:t>
            </a:fld>
            <a:endParaRPr lang="en-US"/>
          </a:p>
        </p:txBody>
      </p:sp>
    </p:spTree>
    <p:extLst>
      <p:ext uri="{BB962C8B-B14F-4D97-AF65-F5344CB8AC3E}">
        <p14:creationId xmlns:p14="http://schemas.microsoft.com/office/powerpoint/2010/main" val="2139754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D621F5-7AA2-6F40-ADA9-37AEF6DA5590}" type="datetimeFigureOut">
              <a:rPr lang="en-US" smtClean="0"/>
              <a:t>1/23/17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48675F-A91F-8F41-858A-588C45BC3E20}" type="slidenum">
              <a:rPr lang="en-US" smtClean="0"/>
              <a:t>‹#›</a:t>
            </a:fld>
            <a:endParaRPr lang="en-US"/>
          </a:p>
        </p:txBody>
      </p:sp>
    </p:spTree>
    <p:extLst>
      <p:ext uri="{BB962C8B-B14F-4D97-AF65-F5344CB8AC3E}">
        <p14:creationId xmlns:p14="http://schemas.microsoft.com/office/powerpoint/2010/main" val="350322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ournaldev.com/1392/factory-design-pattern-in-java" TargetMode="External"/><Relationship Id="rId3" Type="http://schemas.openxmlformats.org/officeDocument/2006/relationships/hyperlink" Target="http://www.journaldev.com/1754/strategy-design-pattern-in-java-example-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- 8</a:t>
            </a:r>
            <a:endParaRPr lang="en-US" dirty="0"/>
          </a:p>
        </p:txBody>
      </p:sp>
      <p:sp>
        <p:nvSpPr>
          <p:cNvPr id="3" name="Subtitle 2"/>
          <p:cNvSpPr>
            <a:spLocks noGrp="1"/>
          </p:cNvSpPr>
          <p:nvPr>
            <p:ph type="subTitle" idx="1"/>
          </p:nvPr>
        </p:nvSpPr>
        <p:spPr/>
        <p:txBody>
          <a:bodyPr/>
          <a:lstStyle/>
          <a:p>
            <a:r>
              <a:rPr lang="en-US" dirty="0" smtClean="0"/>
              <a:t>Exciting features at both the JVM and language level.</a:t>
            </a:r>
            <a:endParaRPr lang="en-US" dirty="0"/>
          </a:p>
        </p:txBody>
      </p:sp>
    </p:spTree>
    <p:extLst>
      <p:ext uri="{BB962C8B-B14F-4D97-AF65-F5344CB8AC3E}">
        <p14:creationId xmlns:p14="http://schemas.microsoft.com/office/powerpoint/2010/main" val="61051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do we need Lambda </a:t>
            </a:r>
            <a:r>
              <a:rPr lang="en-US" b="1" dirty="0" smtClean="0"/>
              <a:t>Expression.. Continue</a:t>
            </a:r>
            <a:r>
              <a:rPr lang="mr-IN" b="1" dirty="0" smtClean="0"/>
              <a:t>…</a:t>
            </a:r>
            <a:r>
              <a:rPr lang="en-US" b="1" dirty="0"/>
              <a:t/>
            </a:r>
            <a:br>
              <a:rPr lang="en-US" b="1"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Sequential and Parallel Execution Support - </a:t>
            </a:r>
            <a:r>
              <a:rPr lang="en-US" dirty="0"/>
              <a:t>Stream API sequential and parallel operations support.</a:t>
            </a:r>
          </a:p>
          <a:p>
            <a:r>
              <a:rPr lang="en-US" b="1" dirty="0">
                <a:solidFill>
                  <a:srgbClr val="333333"/>
                </a:solidFill>
                <a:latin typeface="Menlo" charset="0"/>
              </a:rPr>
              <a:t>Problem 2</a:t>
            </a:r>
            <a:r>
              <a:rPr lang="en-US" dirty="0">
                <a:solidFill>
                  <a:srgbClr val="333333"/>
                </a:solidFill>
                <a:latin typeface="Menlo" charset="0"/>
              </a:rPr>
              <a:t> </a:t>
            </a:r>
            <a:r>
              <a:rPr lang="en-US" dirty="0" smtClean="0">
                <a:solidFill>
                  <a:srgbClr val="333333"/>
                </a:solidFill>
                <a:latin typeface="Menlo" charset="0"/>
              </a:rPr>
              <a:t>: Given a stream integers we have to double it and then sum it. But there is slight delay in getting data from upstream.</a:t>
            </a:r>
          </a:p>
          <a:p>
            <a:r>
              <a:rPr lang="en-US" b="1" dirty="0"/>
              <a:t>Passing Behaviors into </a:t>
            </a:r>
            <a:r>
              <a:rPr lang="en-US" b="1" dirty="0" smtClean="0"/>
              <a:t>methods </a:t>
            </a:r>
            <a:r>
              <a:rPr lang="mr-IN" b="1" dirty="0" smtClean="0"/>
              <a:t>–</a:t>
            </a:r>
            <a:r>
              <a:rPr lang="en-US" b="1" dirty="0" smtClean="0"/>
              <a:t> </a:t>
            </a:r>
            <a:r>
              <a:rPr lang="en-US" dirty="0" smtClean="0"/>
              <a:t>Using Predicate.</a:t>
            </a:r>
          </a:p>
          <a:p>
            <a:r>
              <a:rPr lang="en-US" b="1" dirty="0"/>
              <a:t>Higher Efficiency with </a:t>
            </a:r>
            <a:r>
              <a:rPr lang="en-US" b="1" dirty="0" smtClean="0"/>
              <a:t>Laziness - </a:t>
            </a:r>
            <a:r>
              <a:rPr lang="en-US" dirty="0"/>
              <a:t>One more advantage of using lambda expression is the lazy </a:t>
            </a:r>
            <a:r>
              <a:rPr lang="en-US" dirty="0" smtClean="0"/>
              <a:t>evaluation</a:t>
            </a:r>
            <a:r>
              <a:rPr lang="en-US" dirty="0"/>
              <a:t>.</a:t>
            </a:r>
            <a:endParaRPr lang="en-US" dirty="0">
              <a:solidFill>
                <a:srgbClr val="333333"/>
              </a:solidFill>
              <a:latin typeface="Menlo" charset="0"/>
            </a:endParaRPr>
          </a:p>
          <a:p>
            <a:endParaRPr lang="en-US" dirty="0"/>
          </a:p>
        </p:txBody>
      </p:sp>
    </p:spTree>
    <p:extLst>
      <p:ext uri="{BB962C8B-B14F-4D97-AF65-F5344CB8AC3E}">
        <p14:creationId xmlns:p14="http://schemas.microsoft.com/office/powerpoint/2010/main" val="148551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 API.</a:t>
            </a:r>
            <a:br>
              <a:rPr lang="en-US" dirty="0"/>
            </a:br>
            <a:endParaRPr lang="en-US" dirty="0"/>
          </a:p>
        </p:txBody>
      </p:sp>
      <p:sp>
        <p:nvSpPr>
          <p:cNvPr id="3" name="Content Placeholder 2"/>
          <p:cNvSpPr>
            <a:spLocks noGrp="1"/>
          </p:cNvSpPr>
          <p:nvPr>
            <p:ph idx="1"/>
          </p:nvPr>
        </p:nvSpPr>
        <p:spPr>
          <a:xfrm>
            <a:off x="677334" y="1590261"/>
            <a:ext cx="8596668" cy="4451101"/>
          </a:xfrm>
        </p:spPr>
        <p:txBody>
          <a:bodyPr>
            <a:normAutofit fontScale="92500" lnSpcReduction="10000"/>
          </a:bodyPr>
          <a:lstStyle/>
          <a:p>
            <a:r>
              <a:rPr lang="en-US" b="1" dirty="0"/>
              <a:t>Why do we need new Java Date Time API?</a:t>
            </a:r>
          </a:p>
          <a:p>
            <a:pPr>
              <a:buFont typeface="+mj-lt"/>
              <a:buAutoNum type="arabicPeriod"/>
            </a:pPr>
            <a:r>
              <a:rPr lang="en-US" dirty="0" smtClean="0"/>
              <a:t>Java </a:t>
            </a:r>
            <a:r>
              <a:rPr lang="en-US" dirty="0"/>
              <a:t>Date Time classes are not defined consistently, we have Date Class in both </a:t>
            </a:r>
            <a:r>
              <a:rPr lang="en-US" dirty="0" err="1"/>
              <a:t>java.util</a:t>
            </a:r>
            <a:r>
              <a:rPr lang="en-US" dirty="0"/>
              <a:t> as well as </a:t>
            </a:r>
            <a:r>
              <a:rPr lang="en-US" dirty="0" err="1"/>
              <a:t>java.sql</a:t>
            </a:r>
            <a:r>
              <a:rPr lang="en-US" dirty="0"/>
              <a:t> packages. Again formatting and parsing classes are defined in </a:t>
            </a:r>
            <a:r>
              <a:rPr lang="en-US" dirty="0" err="1"/>
              <a:t>java.text</a:t>
            </a:r>
            <a:r>
              <a:rPr lang="en-US" dirty="0"/>
              <a:t> package</a:t>
            </a:r>
            <a:r>
              <a:rPr lang="en-US" dirty="0" smtClean="0"/>
              <a:t>.</a:t>
            </a:r>
          </a:p>
          <a:p>
            <a:pPr>
              <a:buFont typeface="+mj-lt"/>
              <a:buAutoNum type="arabicPeriod"/>
            </a:pPr>
            <a:r>
              <a:rPr lang="en-US" dirty="0" err="1"/>
              <a:t>java.util.Date</a:t>
            </a:r>
            <a:r>
              <a:rPr lang="en-US" dirty="0"/>
              <a:t> contains both date and time, whereas </a:t>
            </a:r>
            <a:r>
              <a:rPr lang="en-US" dirty="0" err="1"/>
              <a:t>java.sql.Date</a:t>
            </a:r>
            <a:r>
              <a:rPr lang="en-US" dirty="0"/>
              <a:t> contains only date. Having this in </a:t>
            </a:r>
            <a:r>
              <a:rPr lang="en-US" dirty="0" err="1"/>
              <a:t>java.sql</a:t>
            </a:r>
            <a:r>
              <a:rPr lang="en-US" dirty="0"/>
              <a:t> package doesn’t make sense. Also both the classes have same name, that is a very bad design itself.</a:t>
            </a:r>
          </a:p>
          <a:p>
            <a:pPr>
              <a:buFont typeface="+mj-lt"/>
              <a:buAutoNum type="arabicPeriod"/>
            </a:pPr>
            <a:r>
              <a:rPr lang="en-US" dirty="0"/>
              <a:t>There are no clearly defined classes for time, timestamp, formatting and parsing. We have </a:t>
            </a:r>
            <a:r>
              <a:rPr lang="en-US" dirty="0" err="1"/>
              <a:t>java.text.DateFormat</a:t>
            </a:r>
            <a:r>
              <a:rPr lang="en-US" dirty="0"/>
              <a:t> abstract class for parsing and formatting need. Usually </a:t>
            </a:r>
            <a:r>
              <a:rPr lang="en-US" dirty="0" err="1"/>
              <a:t>SimpleDateFormat</a:t>
            </a:r>
            <a:r>
              <a:rPr lang="en-US" dirty="0"/>
              <a:t> class is used for parsing and formatting.</a:t>
            </a:r>
          </a:p>
          <a:p>
            <a:pPr>
              <a:buFont typeface="+mj-lt"/>
              <a:buAutoNum type="arabicPeriod"/>
            </a:pPr>
            <a:r>
              <a:rPr lang="en-US" dirty="0"/>
              <a:t>All the Date classes are mutable, so they are </a:t>
            </a:r>
            <a:r>
              <a:rPr lang="en-US" b="1" dirty="0"/>
              <a:t>not thread safe</a:t>
            </a:r>
            <a:r>
              <a:rPr lang="en-US" dirty="0"/>
              <a:t>. It’s one of the biggest problem with Java Date and Calendar classes.</a:t>
            </a:r>
          </a:p>
          <a:p>
            <a:pPr>
              <a:buFont typeface="+mj-lt"/>
              <a:buAutoNum type="arabicPeriod"/>
            </a:pPr>
            <a:r>
              <a:rPr lang="en-US" dirty="0"/>
              <a:t>Date class doesn’t provide internationalization, there is no </a:t>
            </a:r>
            <a:r>
              <a:rPr lang="en-US" dirty="0" err="1"/>
              <a:t>timezone</a:t>
            </a:r>
            <a:r>
              <a:rPr lang="en-US" dirty="0"/>
              <a:t> support. So </a:t>
            </a:r>
            <a:r>
              <a:rPr lang="en-US" dirty="0" err="1"/>
              <a:t>java.util.Calendar</a:t>
            </a:r>
            <a:r>
              <a:rPr lang="en-US" dirty="0"/>
              <a:t> and </a:t>
            </a:r>
            <a:r>
              <a:rPr lang="en-US" dirty="0" err="1"/>
              <a:t>java.util.TimeZone</a:t>
            </a:r>
            <a:r>
              <a:rPr lang="en-US" dirty="0"/>
              <a:t> classes were introduced, but they also have all the problems listed above.</a:t>
            </a:r>
          </a:p>
          <a:p>
            <a:pPr>
              <a:buFont typeface="+mj-lt"/>
              <a:buAutoNum type="arabicPeriod"/>
            </a:pPr>
            <a:endParaRPr lang="en-US" dirty="0"/>
          </a:p>
        </p:txBody>
      </p:sp>
    </p:spTree>
    <p:extLst>
      <p:ext uri="{BB962C8B-B14F-4D97-AF65-F5344CB8AC3E}">
        <p14:creationId xmlns:p14="http://schemas.microsoft.com/office/powerpoint/2010/main" val="31382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Time API  continue..</a:t>
            </a:r>
            <a:endParaRPr lang="en-US" dirty="0"/>
          </a:p>
        </p:txBody>
      </p:sp>
      <p:sp>
        <p:nvSpPr>
          <p:cNvPr id="3" name="Content Placeholder 2"/>
          <p:cNvSpPr>
            <a:spLocks noGrp="1"/>
          </p:cNvSpPr>
          <p:nvPr>
            <p:ph idx="1"/>
          </p:nvPr>
        </p:nvSpPr>
        <p:spPr>
          <a:xfrm>
            <a:off x="677334" y="1470991"/>
            <a:ext cx="8596668" cy="4570371"/>
          </a:xfrm>
        </p:spPr>
        <p:txBody>
          <a:bodyPr>
            <a:normAutofit fontScale="92500" lnSpcReduction="10000"/>
          </a:bodyPr>
          <a:lstStyle/>
          <a:p>
            <a:r>
              <a:rPr lang="en-US" b="1" dirty="0"/>
              <a:t>Immutability</a:t>
            </a:r>
            <a:r>
              <a:rPr lang="en-US" dirty="0"/>
              <a:t>: All the classes in the new Date Time API are immutable and good for multithreaded environments.</a:t>
            </a:r>
          </a:p>
          <a:p>
            <a:r>
              <a:rPr lang="en-US" b="1" dirty="0"/>
              <a:t>Separation of Concerns</a:t>
            </a:r>
            <a:r>
              <a:rPr lang="en-US" dirty="0"/>
              <a:t>: The new API separates clearly between human readable date time and machine time (</a:t>
            </a:r>
            <a:r>
              <a:rPr lang="en-US" dirty="0" err="1"/>
              <a:t>unix</a:t>
            </a:r>
            <a:r>
              <a:rPr lang="en-US" dirty="0"/>
              <a:t> timestamp). It defines separate classes for Date, Time, </a:t>
            </a:r>
            <a:r>
              <a:rPr lang="en-US" dirty="0" err="1"/>
              <a:t>DateTime</a:t>
            </a:r>
            <a:r>
              <a:rPr lang="en-US" dirty="0"/>
              <a:t>, Timestamp, </a:t>
            </a:r>
            <a:r>
              <a:rPr lang="en-US" dirty="0" err="1"/>
              <a:t>Timezone</a:t>
            </a:r>
            <a:r>
              <a:rPr lang="en-US" dirty="0"/>
              <a:t> etc.</a:t>
            </a:r>
          </a:p>
          <a:p>
            <a:r>
              <a:rPr lang="en-US" b="1" dirty="0"/>
              <a:t>Clarity</a:t>
            </a:r>
            <a:r>
              <a:rPr lang="en-US" dirty="0"/>
              <a:t>: The methods are clearly defined and perform the same action in all the classes. For example, to get the current instance we have now()method. There are format() and parse() methods defined in all these classes rather than having a separate class for them</a:t>
            </a:r>
            <a:r>
              <a:rPr lang="en-US" dirty="0" smtClean="0"/>
              <a:t>. All </a:t>
            </a:r>
            <a:r>
              <a:rPr lang="en-US" dirty="0"/>
              <a:t>the classes use </a:t>
            </a:r>
            <a:r>
              <a:rPr lang="en-US" dirty="0">
                <a:hlinkClick r:id="rId2" tooltip="Factory Design Pattern in Java"/>
              </a:rPr>
              <a:t>Factory Pattern</a:t>
            </a:r>
            <a:r>
              <a:rPr lang="en-US" dirty="0"/>
              <a:t> and </a:t>
            </a:r>
            <a:r>
              <a:rPr lang="en-US" dirty="0">
                <a:hlinkClick r:id="rId3"/>
              </a:rPr>
              <a:t>Strategy Pattern</a:t>
            </a:r>
            <a:r>
              <a:rPr lang="en-US" dirty="0"/>
              <a:t> for better handling. Once you have used the methods in one of the class, working with other classes won’t be hard</a:t>
            </a:r>
            <a:r>
              <a:rPr lang="en-US" dirty="0" smtClean="0"/>
              <a:t>.</a:t>
            </a:r>
          </a:p>
          <a:p>
            <a:r>
              <a:rPr lang="en-US" b="1" dirty="0"/>
              <a:t>Utility operations</a:t>
            </a:r>
            <a:r>
              <a:rPr lang="en-US" dirty="0"/>
              <a:t>: All the new Date Time API classes comes with methods to perform common tasks, such as plus, minus, format, parsing, getting separate part in date/time etc.</a:t>
            </a:r>
          </a:p>
          <a:p>
            <a:r>
              <a:rPr lang="en-US" b="1" dirty="0"/>
              <a:t>Extendable</a:t>
            </a:r>
            <a:r>
              <a:rPr lang="en-US" dirty="0"/>
              <a:t>: The new Date Time API works on ISO-8601 calendar system but we can use it with other non ISO calendars as well.</a:t>
            </a:r>
          </a:p>
          <a:p>
            <a:endParaRPr lang="en-US" dirty="0"/>
          </a:p>
          <a:p>
            <a:endParaRPr lang="en-US" dirty="0"/>
          </a:p>
        </p:txBody>
      </p:sp>
    </p:spTree>
    <p:extLst>
      <p:ext uri="{BB962C8B-B14F-4D97-AF65-F5344CB8AC3E}">
        <p14:creationId xmlns:p14="http://schemas.microsoft.com/office/powerpoint/2010/main" val="105140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mr-IN" dirty="0" smtClean="0"/>
              <a:t>–</a:t>
            </a:r>
            <a:r>
              <a:rPr lang="en-US" dirty="0" smtClean="0"/>
              <a:t> 8 Features</a:t>
            </a:r>
            <a:endParaRPr lang="en-US" dirty="0"/>
          </a:p>
        </p:txBody>
      </p:sp>
      <p:sp>
        <p:nvSpPr>
          <p:cNvPr id="3" name="Content Placeholder 2"/>
          <p:cNvSpPr>
            <a:spLocks noGrp="1"/>
          </p:cNvSpPr>
          <p:nvPr>
            <p:ph idx="1"/>
          </p:nvPr>
        </p:nvSpPr>
        <p:spPr/>
        <p:txBody>
          <a:bodyPr>
            <a:normAutofit lnSpcReduction="10000"/>
          </a:bodyPr>
          <a:lstStyle/>
          <a:p>
            <a:pPr>
              <a:buFont typeface="+mj-lt"/>
              <a:buAutoNum type="arabicPeriod"/>
            </a:pPr>
            <a:r>
              <a:rPr lang="en-US" dirty="0" err="1"/>
              <a:t>f</a:t>
            </a:r>
            <a:r>
              <a:rPr lang="en-US" dirty="0" err="1" smtClean="0"/>
              <a:t>oreach</a:t>
            </a:r>
            <a:r>
              <a:rPr lang="en-US" dirty="0" smtClean="0"/>
              <a:t>() method in </a:t>
            </a:r>
            <a:r>
              <a:rPr lang="en-US" dirty="0" err="1" smtClean="0"/>
              <a:t>Iterable</a:t>
            </a:r>
            <a:r>
              <a:rPr lang="en-US" dirty="0" smtClean="0"/>
              <a:t> Interface.</a:t>
            </a:r>
          </a:p>
          <a:p>
            <a:pPr>
              <a:buFont typeface="+mj-lt"/>
              <a:buAutoNum type="arabicPeriod"/>
            </a:pPr>
            <a:r>
              <a:rPr lang="en-US" dirty="0" smtClean="0"/>
              <a:t>Default and static methods in Interfaces.</a:t>
            </a:r>
          </a:p>
          <a:p>
            <a:pPr>
              <a:buFont typeface="+mj-lt"/>
              <a:buAutoNum type="arabicPeriod"/>
            </a:pPr>
            <a:r>
              <a:rPr lang="en-US" dirty="0" smtClean="0"/>
              <a:t>Functional Interface and Lambda Expressions.</a:t>
            </a:r>
          </a:p>
          <a:p>
            <a:pPr>
              <a:buFont typeface="+mj-lt"/>
              <a:buAutoNum type="arabicPeriod"/>
            </a:pPr>
            <a:r>
              <a:rPr lang="en-US" dirty="0" smtClean="0"/>
              <a:t>Java Stream API for Bulk Data Operations on Collections.</a:t>
            </a:r>
          </a:p>
          <a:p>
            <a:pPr>
              <a:buFont typeface="+mj-lt"/>
              <a:buAutoNum type="arabicPeriod"/>
            </a:pPr>
            <a:r>
              <a:rPr lang="en-US" dirty="0" smtClean="0"/>
              <a:t>Java Time API.</a:t>
            </a:r>
          </a:p>
          <a:p>
            <a:pPr>
              <a:buFont typeface="+mj-lt"/>
              <a:buAutoNum type="arabicPeriod"/>
            </a:pPr>
            <a:r>
              <a:rPr lang="en-US" dirty="0" smtClean="0"/>
              <a:t>Collection API improvements.</a:t>
            </a:r>
          </a:p>
          <a:p>
            <a:pPr>
              <a:buFont typeface="+mj-lt"/>
              <a:buAutoNum type="arabicPeriod"/>
            </a:pPr>
            <a:r>
              <a:rPr lang="en-US" dirty="0" smtClean="0"/>
              <a:t>Concurrency API improvements.</a:t>
            </a:r>
          </a:p>
          <a:p>
            <a:pPr>
              <a:buFont typeface="+mj-lt"/>
              <a:buAutoNum type="arabicPeriod"/>
            </a:pPr>
            <a:r>
              <a:rPr lang="en-US" dirty="0" smtClean="0"/>
              <a:t>Java IO improvements.</a:t>
            </a:r>
          </a:p>
          <a:p>
            <a:pPr>
              <a:buFont typeface="+mj-lt"/>
              <a:buAutoNum type="arabicPeriod"/>
            </a:pPr>
            <a:r>
              <a:rPr lang="en-US" dirty="0" smtClean="0"/>
              <a:t>Miscellaneous Core API improvements.</a:t>
            </a:r>
          </a:p>
          <a:p>
            <a:pPr>
              <a:buFont typeface="+mj-lt"/>
              <a:buAutoNum type="arabicPeriod"/>
            </a:pPr>
            <a:r>
              <a:rPr lang="en-US" dirty="0" smtClean="0"/>
              <a:t>Java + JavaScript = </a:t>
            </a:r>
            <a:r>
              <a:rPr lang="en-US" dirty="0" err="1" smtClean="0"/>
              <a:t>Nashorn</a:t>
            </a:r>
            <a:endParaRPr lang="en-US" dirty="0" smtClean="0"/>
          </a:p>
        </p:txBody>
      </p:sp>
    </p:spTree>
    <p:extLst>
      <p:ext uri="{BB962C8B-B14F-4D97-AF65-F5344CB8AC3E}">
        <p14:creationId xmlns:p14="http://schemas.microsoft.com/office/powerpoint/2010/main" val="160589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foreach</a:t>
            </a:r>
            <a:r>
              <a:rPr lang="en-US" dirty="0"/>
              <a:t>() method in </a:t>
            </a:r>
            <a:r>
              <a:rPr lang="en-US" dirty="0" err="1"/>
              <a:t>Iterable</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r>
              <a:rPr lang="en-US" b="1" dirty="0"/>
              <a:t>default void </a:t>
            </a:r>
            <a:r>
              <a:rPr lang="en-US" dirty="0" err="1"/>
              <a:t>forEach</a:t>
            </a:r>
            <a:r>
              <a:rPr lang="en-US" dirty="0"/>
              <a:t>(Consumer&lt;? </a:t>
            </a:r>
            <a:r>
              <a:rPr lang="en-US" b="1" dirty="0"/>
              <a:t>super </a:t>
            </a:r>
            <a:r>
              <a:rPr lang="en-US" dirty="0"/>
              <a:t>T</a:t>
            </a:r>
            <a:r>
              <a:rPr lang="en-US" dirty="0"/>
              <a:t>&gt; action</a:t>
            </a:r>
            <a:r>
              <a:rPr lang="en-US" dirty="0" smtClean="0"/>
              <a:t>) </a:t>
            </a:r>
            <a:r>
              <a:rPr lang="mr-IN" dirty="0" smtClean="0"/>
              <a:t>–</a:t>
            </a:r>
            <a:r>
              <a:rPr lang="en-US" dirty="0" smtClean="0"/>
              <a:t> </a:t>
            </a:r>
          </a:p>
          <a:p>
            <a:pPr marL="0" indent="0">
              <a:buNone/>
            </a:pPr>
            <a:r>
              <a:rPr lang="en-US" dirty="0" err="1" smtClean="0"/>
              <a:t>foreach</a:t>
            </a:r>
            <a:r>
              <a:rPr lang="en-US" dirty="0" smtClean="0"/>
              <a:t> method takes Consumer object as argument, so it helps in having our business logic at a separate location that we can reuse. </a:t>
            </a:r>
          </a:p>
          <a:p>
            <a:pPr marL="0" indent="0">
              <a:buNone/>
            </a:pPr>
            <a:r>
              <a:rPr lang="en-US" dirty="0"/>
              <a:t>The number of lines might increase but </a:t>
            </a:r>
            <a:r>
              <a:rPr lang="en-US" dirty="0" err="1"/>
              <a:t>forEach</a:t>
            </a:r>
            <a:r>
              <a:rPr lang="en-US" dirty="0"/>
              <a:t> method helps in having the logic for iteration and business logic at separate place resulting in higher </a:t>
            </a:r>
            <a:r>
              <a:rPr lang="en-US" dirty="0" smtClean="0"/>
              <a:t>“</a:t>
            </a:r>
            <a:r>
              <a:rPr lang="en-US" b="1" i="1" u="sng" dirty="0" smtClean="0"/>
              <a:t>separation </a:t>
            </a:r>
            <a:r>
              <a:rPr lang="en-US" b="1" i="1" u="sng" dirty="0"/>
              <a:t>of concern and cleaner </a:t>
            </a:r>
            <a:r>
              <a:rPr lang="en-US" b="1" i="1" u="sng" dirty="0" smtClean="0"/>
              <a:t>code”</a:t>
            </a:r>
            <a:r>
              <a:rPr lang="en-US" i="1" u="sng" dirty="0" smtClean="0"/>
              <a:t>.</a:t>
            </a:r>
          </a:p>
        </p:txBody>
      </p:sp>
    </p:spTree>
    <p:extLst>
      <p:ext uri="{BB962C8B-B14F-4D97-AF65-F5344CB8AC3E}">
        <p14:creationId xmlns:p14="http://schemas.microsoft.com/office/powerpoint/2010/main" val="185903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4157"/>
          </a:xfrm>
        </p:spPr>
        <p:txBody>
          <a:bodyPr>
            <a:normAutofit fontScale="90000"/>
          </a:bodyPr>
          <a:lstStyle/>
          <a:p>
            <a:r>
              <a:rPr lang="en-US" dirty="0"/>
              <a:t>Default and static methods in Interfaces.</a:t>
            </a:r>
            <a:br>
              <a:rPr lang="en-US" dirty="0"/>
            </a:br>
            <a:endParaRPr lang="en-US" dirty="0"/>
          </a:p>
        </p:txBody>
      </p:sp>
      <p:sp>
        <p:nvSpPr>
          <p:cNvPr id="3" name="Content Placeholder 2"/>
          <p:cNvSpPr>
            <a:spLocks noGrp="1"/>
          </p:cNvSpPr>
          <p:nvPr>
            <p:ph idx="1"/>
          </p:nvPr>
        </p:nvSpPr>
        <p:spPr>
          <a:xfrm>
            <a:off x="677334" y="1895061"/>
            <a:ext cx="8596668" cy="4146301"/>
          </a:xfrm>
        </p:spPr>
        <p:txBody>
          <a:bodyPr>
            <a:normAutofit fontScale="92500"/>
          </a:bodyPr>
          <a:lstStyle/>
          <a:p>
            <a:r>
              <a:rPr lang="en-US" dirty="0"/>
              <a:t>From Java 8, interfaces are enhanced to have method with </a:t>
            </a:r>
            <a:r>
              <a:rPr lang="en-US" dirty="0" smtClean="0"/>
              <a:t>implementation.</a:t>
            </a:r>
            <a:endParaRPr lang="en-US" dirty="0"/>
          </a:p>
          <a:p>
            <a:r>
              <a:rPr lang="en-US" dirty="0" smtClean="0"/>
              <a:t>We </a:t>
            </a:r>
            <a:r>
              <a:rPr lang="en-US" dirty="0"/>
              <a:t>can use </a:t>
            </a:r>
            <a:r>
              <a:rPr lang="en-US" dirty="0"/>
              <a:t>default</a:t>
            </a:r>
            <a:r>
              <a:rPr lang="en-US" dirty="0"/>
              <a:t> and </a:t>
            </a:r>
            <a:r>
              <a:rPr lang="en-US" dirty="0"/>
              <a:t>static</a:t>
            </a:r>
            <a:r>
              <a:rPr lang="en-US" dirty="0"/>
              <a:t> keyword to create interfaces with method implementation. </a:t>
            </a:r>
            <a:endParaRPr lang="en-US" dirty="0" smtClean="0"/>
          </a:p>
          <a:p>
            <a:r>
              <a:rPr lang="en-US" dirty="0" err="1" smtClean="0"/>
              <a:t>forEach</a:t>
            </a:r>
            <a:r>
              <a:rPr lang="en-US" dirty="0" smtClean="0"/>
              <a:t> </a:t>
            </a:r>
            <a:r>
              <a:rPr lang="en-US" dirty="0"/>
              <a:t>method </a:t>
            </a:r>
            <a:r>
              <a:rPr lang="en-US" dirty="0" smtClean="0"/>
              <a:t>implementation </a:t>
            </a:r>
            <a:r>
              <a:rPr lang="en-US" dirty="0"/>
              <a:t>in </a:t>
            </a:r>
            <a:r>
              <a:rPr lang="en-US" dirty="0" err="1"/>
              <a:t>Iterable</a:t>
            </a:r>
            <a:r>
              <a:rPr lang="en-US" dirty="0"/>
              <a:t> interface is</a:t>
            </a:r>
            <a:r>
              <a:rPr lang="en-US" dirty="0" smtClean="0"/>
              <a:t>:</a:t>
            </a:r>
          </a:p>
          <a:p>
            <a:r>
              <a:rPr lang="en-US" b="1" dirty="0">
                <a:solidFill>
                  <a:srgbClr val="000080"/>
                </a:solidFill>
              </a:rPr>
              <a:t>default void </a:t>
            </a:r>
            <a:r>
              <a:rPr lang="en-US" dirty="0" err="1"/>
              <a:t>forEach</a:t>
            </a:r>
            <a:r>
              <a:rPr lang="en-US" dirty="0"/>
              <a:t>(Consumer&lt;? </a:t>
            </a:r>
            <a:r>
              <a:rPr lang="en-US" b="1" dirty="0">
                <a:solidFill>
                  <a:srgbClr val="000080"/>
                </a:solidFill>
              </a:rPr>
              <a:t>super </a:t>
            </a:r>
            <a:r>
              <a:rPr lang="en-US" dirty="0">
                <a:solidFill>
                  <a:srgbClr val="20999D"/>
                </a:solidFill>
              </a:rPr>
              <a:t>T</a:t>
            </a:r>
            <a:r>
              <a:rPr lang="en-US" dirty="0"/>
              <a:t>&gt; action) {</a:t>
            </a:r>
            <a:br>
              <a:rPr lang="en-US" dirty="0"/>
            </a:br>
            <a:r>
              <a:rPr lang="en-US" dirty="0"/>
              <a:t>    </a:t>
            </a:r>
            <a:r>
              <a:rPr lang="en-US" dirty="0" err="1"/>
              <a:t>Objects.</a:t>
            </a:r>
            <a:r>
              <a:rPr lang="en-US" i="1" dirty="0" err="1"/>
              <a:t>requireNonNull</a:t>
            </a:r>
            <a:r>
              <a:rPr lang="en-US" dirty="0"/>
              <a:t>(action);</a:t>
            </a:r>
            <a:br>
              <a:rPr lang="en-US" dirty="0"/>
            </a:br>
            <a:r>
              <a:rPr lang="en-US" dirty="0"/>
              <a:t>    </a:t>
            </a:r>
            <a:r>
              <a:rPr lang="en-US" b="1" dirty="0">
                <a:solidFill>
                  <a:srgbClr val="000080"/>
                </a:solidFill>
              </a:rPr>
              <a:t>for </a:t>
            </a:r>
            <a:r>
              <a:rPr lang="en-US" dirty="0"/>
              <a:t>(</a:t>
            </a:r>
            <a:r>
              <a:rPr lang="en-US" dirty="0">
                <a:solidFill>
                  <a:srgbClr val="20999D"/>
                </a:solidFill>
              </a:rPr>
              <a:t>T </a:t>
            </a:r>
            <a:r>
              <a:rPr lang="en-US" dirty="0"/>
              <a:t>t : </a:t>
            </a:r>
            <a:r>
              <a:rPr lang="en-US" b="1" dirty="0">
                <a:solidFill>
                  <a:srgbClr val="000080"/>
                </a:solidFill>
              </a:rPr>
              <a:t>this</a:t>
            </a:r>
            <a:r>
              <a:rPr lang="en-US" dirty="0"/>
              <a:t>) {</a:t>
            </a:r>
            <a:br>
              <a:rPr lang="en-US" dirty="0"/>
            </a:br>
            <a:r>
              <a:rPr lang="en-US" dirty="0"/>
              <a:t>        </a:t>
            </a:r>
            <a:r>
              <a:rPr lang="en-US" dirty="0" err="1"/>
              <a:t>action.accept</a:t>
            </a:r>
            <a:r>
              <a:rPr lang="en-US" dirty="0"/>
              <a:t>(t);</a:t>
            </a:r>
            <a:br>
              <a:rPr lang="en-US" dirty="0"/>
            </a:br>
            <a:r>
              <a:rPr lang="en-US" dirty="0"/>
              <a:t>    }</a:t>
            </a:r>
            <a:br>
              <a:rPr lang="en-US" dirty="0"/>
            </a:br>
            <a:r>
              <a:rPr lang="en-US" dirty="0" smtClean="0"/>
              <a:t>}</a:t>
            </a:r>
          </a:p>
          <a:p>
            <a:r>
              <a:rPr lang="en-US" dirty="0"/>
              <a:t>I</a:t>
            </a:r>
            <a:r>
              <a:rPr lang="en-US" dirty="0" smtClean="0"/>
              <a:t>t </a:t>
            </a:r>
            <a:r>
              <a:rPr lang="en-US" dirty="0"/>
              <a:t>is not mandatory to provide implementation for default methods of interface. </a:t>
            </a:r>
            <a:endParaRPr lang="en-US" dirty="0" smtClean="0"/>
          </a:p>
          <a:p>
            <a:r>
              <a:rPr lang="en-US" dirty="0"/>
              <a:t>I</a:t>
            </a:r>
            <a:r>
              <a:rPr lang="en-US" dirty="0" smtClean="0"/>
              <a:t>t’s </a:t>
            </a:r>
            <a:r>
              <a:rPr lang="en-US" dirty="0"/>
              <a:t>made mandatory to provide implementation for common default methods of </a:t>
            </a:r>
            <a:r>
              <a:rPr lang="en-US" dirty="0" smtClean="0"/>
              <a:t>interfaces.</a:t>
            </a:r>
            <a:endParaRPr lang="en-US" dirty="0"/>
          </a:p>
        </p:txBody>
      </p:sp>
    </p:spTree>
    <p:extLst>
      <p:ext uri="{BB962C8B-B14F-4D97-AF65-F5344CB8AC3E}">
        <p14:creationId xmlns:p14="http://schemas.microsoft.com/office/powerpoint/2010/main" val="197901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0661"/>
          </a:xfrm>
        </p:spPr>
        <p:txBody>
          <a:bodyPr>
            <a:normAutofit fontScale="90000"/>
          </a:bodyPr>
          <a:lstStyle/>
          <a:p>
            <a:r>
              <a:rPr lang="en-US" dirty="0" smtClean="0"/>
              <a:t>Advantages of Default methods </a:t>
            </a:r>
            <a:r>
              <a:rPr lang="en-US" dirty="0"/>
              <a:t>in </a:t>
            </a:r>
            <a:r>
              <a:rPr lang="en-US" dirty="0" smtClean="0"/>
              <a:t>Interfaces </a:t>
            </a:r>
            <a:endParaRPr lang="en-US" dirty="0"/>
          </a:p>
        </p:txBody>
      </p:sp>
      <p:sp>
        <p:nvSpPr>
          <p:cNvPr id="3" name="Content Placeholder 2"/>
          <p:cNvSpPr>
            <a:spLocks noGrp="1"/>
          </p:cNvSpPr>
          <p:nvPr>
            <p:ph idx="1"/>
          </p:nvPr>
        </p:nvSpPr>
        <p:spPr>
          <a:xfrm>
            <a:off x="677334" y="1868557"/>
            <a:ext cx="8596668" cy="4172805"/>
          </a:xfrm>
        </p:spPr>
        <p:txBody>
          <a:bodyPr>
            <a:normAutofit/>
          </a:bodyPr>
          <a:lstStyle/>
          <a:p>
            <a:r>
              <a:rPr lang="en-US" dirty="0"/>
              <a:t>Java 8 interface default methods will help us in avoiding utility classes, such as all the Collections class method can be provided in the interfaces itself.</a:t>
            </a:r>
          </a:p>
          <a:p>
            <a:r>
              <a:rPr lang="en-US" dirty="0"/>
              <a:t>Java interface default methods will help us in removing base implementation classes, we can provide default implementation and the implementation classes can chose which one to override.</a:t>
            </a:r>
          </a:p>
          <a:p>
            <a:r>
              <a:rPr lang="en-US" dirty="0"/>
              <a:t>One of the major reason for introducing default methods in interfaces is to enhance the Collections API in Java 8 to support lambda expressions</a:t>
            </a:r>
            <a:r>
              <a:rPr lang="en-US" dirty="0" smtClean="0"/>
              <a:t>.</a:t>
            </a:r>
          </a:p>
          <a:p>
            <a:r>
              <a:rPr lang="en-US" dirty="0"/>
              <a:t>Java interface default methods are also referred to as Defender Methods or Virtual extension methods</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135153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smtClean="0"/>
              <a:t>static </a:t>
            </a:r>
            <a:r>
              <a:rPr lang="en-US" dirty="0"/>
              <a:t>methods in Interfaces </a:t>
            </a:r>
          </a:p>
        </p:txBody>
      </p:sp>
      <p:sp>
        <p:nvSpPr>
          <p:cNvPr id="3" name="Content Placeholder 2"/>
          <p:cNvSpPr>
            <a:spLocks noGrp="1"/>
          </p:cNvSpPr>
          <p:nvPr>
            <p:ph idx="1"/>
          </p:nvPr>
        </p:nvSpPr>
        <p:spPr/>
        <p:txBody>
          <a:bodyPr/>
          <a:lstStyle/>
          <a:p>
            <a:r>
              <a:rPr lang="en-US" dirty="0"/>
              <a:t>Java interface static method is similar to default method except that we can’t override them in the implementation classes.</a:t>
            </a:r>
          </a:p>
          <a:p>
            <a:r>
              <a:rPr lang="en-US" dirty="0"/>
              <a:t>Java interface static methods are good for providing utility methods, for example null check, collection sorting etc.</a:t>
            </a:r>
          </a:p>
          <a:p>
            <a:r>
              <a:rPr lang="en-US" dirty="0"/>
              <a:t>Java interface static method helps us in providing security by not allowing implementation classes to override them.</a:t>
            </a:r>
          </a:p>
          <a:p>
            <a:r>
              <a:rPr lang="en-US" dirty="0"/>
              <a:t>We can use java interface static methods to remove utility classes such as Collections and move all of it’s static methods to the corresponding interface, that would be easy to find and use</a:t>
            </a:r>
            <a:r>
              <a:rPr lang="en-US" dirty="0" smtClean="0"/>
              <a:t>.</a:t>
            </a:r>
            <a:endParaRPr lang="en-US" dirty="0"/>
          </a:p>
        </p:txBody>
      </p:sp>
    </p:spTree>
    <p:extLst>
      <p:ext uri="{BB962C8B-B14F-4D97-AF65-F5344CB8AC3E}">
        <p14:creationId xmlns:p14="http://schemas.microsoft.com/office/powerpoint/2010/main" val="52843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Functional </a:t>
            </a:r>
            <a:r>
              <a:rPr lang="en-US" b="1" dirty="0" smtClean="0"/>
              <a:t>Interfaces</a:t>
            </a:r>
            <a:r>
              <a:rPr lang="en-US" b="1" dirty="0"/>
              <a:t/>
            </a:r>
            <a:br>
              <a:rPr lang="en-US" b="1" dirty="0"/>
            </a:br>
            <a:endParaRPr lang="en-US" dirty="0"/>
          </a:p>
        </p:txBody>
      </p:sp>
      <p:sp>
        <p:nvSpPr>
          <p:cNvPr id="3" name="Content Placeholder 2"/>
          <p:cNvSpPr>
            <a:spLocks noGrp="1"/>
          </p:cNvSpPr>
          <p:nvPr>
            <p:ph idx="1"/>
          </p:nvPr>
        </p:nvSpPr>
        <p:spPr>
          <a:xfrm>
            <a:off x="677334" y="2160589"/>
            <a:ext cx="8596668" cy="4558263"/>
          </a:xfrm>
        </p:spPr>
        <p:txBody>
          <a:bodyPr>
            <a:normAutofit fontScale="92500" lnSpcReduction="20000"/>
          </a:bodyPr>
          <a:lstStyle/>
          <a:p>
            <a:r>
              <a:rPr lang="en-US" dirty="0"/>
              <a:t>@</a:t>
            </a:r>
            <a:r>
              <a:rPr lang="en-US" dirty="0" err="1" smtClean="0"/>
              <a:t>FunctionalInterface</a:t>
            </a:r>
            <a:r>
              <a:rPr lang="en-US" dirty="0"/>
              <a:t> </a:t>
            </a:r>
            <a:r>
              <a:rPr lang="en-US" dirty="0" smtClean="0"/>
              <a:t>annotation - </a:t>
            </a:r>
            <a:r>
              <a:rPr lang="en-US" dirty="0"/>
              <a:t>An interface with exactly one abstract method becomes Functional </a:t>
            </a:r>
            <a:r>
              <a:rPr lang="en-US" dirty="0" smtClean="0"/>
              <a:t>Interface.</a:t>
            </a:r>
          </a:p>
          <a:p>
            <a:r>
              <a:rPr lang="en-US" dirty="0"/>
              <a:t>We don’t need to use @</a:t>
            </a:r>
            <a:r>
              <a:rPr lang="en-US" dirty="0" err="1"/>
              <a:t>FunctionalInterface</a:t>
            </a:r>
            <a:r>
              <a:rPr lang="en-US" dirty="0"/>
              <a:t> annotation to mark an interface as Functional Interface. @</a:t>
            </a:r>
            <a:r>
              <a:rPr lang="en-US" dirty="0" err="1"/>
              <a:t>FunctionalInterface</a:t>
            </a:r>
            <a:r>
              <a:rPr lang="en-US" dirty="0"/>
              <a:t> annotation is a facility to avoid accidental addition of abstract methods in the functional </a:t>
            </a:r>
            <a:r>
              <a:rPr lang="en-US" dirty="0" smtClean="0"/>
              <a:t>interfaces.</a:t>
            </a:r>
          </a:p>
          <a:p>
            <a:r>
              <a:rPr lang="en-US" dirty="0" smtClean="0"/>
              <a:t>One </a:t>
            </a:r>
            <a:r>
              <a:rPr lang="en-US" dirty="0"/>
              <a:t>of the major benefits of functional interface is the possibility to use </a:t>
            </a:r>
            <a:r>
              <a:rPr lang="en-US" b="1" dirty="0"/>
              <a:t>lambda expressions</a:t>
            </a:r>
            <a:r>
              <a:rPr lang="en-US" dirty="0"/>
              <a:t> to instantiate </a:t>
            </a:r>
            <a:r>
              <a:rPr lang="en-US" dirty="0" smtClean="0"/>
              <a:t>them.</a:t>
            </a:r>
          </a:p>
          <a:p>
            <a:pPr marL="0" indent="0">
              <a:buNone/>
            </a:pPr>
            <a:r>
              <a:rPr lang="en-US" dirty="0">
                <a:solidFill>
                  <a:srgbClr val="660066"/>
                </a:solidFill>
              </a:rPr>
              <a:t>	</a:t>
            </a:r>
            <a:r>
              <a:rPr lang="en-US" dirty="0" smtClean="0">
                <a:solidFill>
                  <a:srgbClr val="660066"/>
                </a:solidFill>
              </a:rPr>
              <a:t>Runnable</a:t>
            </a:r>
            <a:r>
              <a:rPr lang="en-US" dirty="0" smtClean="0">
                <a:solidFill>
                  <a:srgbClr val="000000"/>
                </a:solidFill>
              </a:rPr>
              <a:t> </a:t>
            </a:r>
            <a:r>
              <a:rPr lang="en-US" dirty="0">
                <a:solidFill>
                  <a:srgbClr val="000000"/>
                </a:solidFill>
              </a:rPr>
              <a:t>r </a:t>
            </a:r>
            <a:r>
              <a:rPr lang="en-US" dirty="0">
                <a:solidFill>
                  <a:srgbClr val="666600"/>
                </a:solidFill>
              </a:rPr>
              <a:t>=</a:t>
            </a:r>
            <a:r>
              <a:rPr lang="en-US" dirty="0">
                <a:solidFill>
                  <a:srgbClr val="000000"/>
                </a:solidFill>
              </a:rPr>
              <a:t> </a:t>
            </a:r>
            <a:r>
              <a:rPr lang="en-US" dirty="0">
                <a:solidFill>
                  <a:srgbClr val="000088"/>
                </a:solidFill>
              </a:rPr>
              <a:t>new</a:t>
            </a:r>
            <a:r>
              <a:rPr lang="en-US" dirty="0">
                <a:solidFill>
                  <a:srgbClr val="000000"/>
                </a:solidFill>
              </a:rPr>
              <a:t> </a:t>
            </a:r>
            <a:r>
              <a:rPr lang="en-US" dirty="0">
                <a:solidFill>
                  <a:srgbClr val="660066"/>
                </a:solidFill>
              </a:rPr>
              <a:t>Runnable</a:t>
            </a:r>
            <a:r>
              <a:rPr lang="en-US" dirty="0" smtClean="0">
                <a:solidFill>
                  <a:srgbClr val="666600"/>
                </a:solidFill>
              </a:rPr>
              <a:t>() {</a:t>
            </a:r>
          </a:p>
          <a:p>
            <a:pPr marL="400050" lvl="1" indent="0">
              <a:buNone/>
            </a:pPr>
            <a:r>
              <a:rPr lang="en-US" dirty="0" smtClean="0">
                <a:solidFill>
                  <a:srgbClr val="000000"/>
                </a:solidFill>
              </a:rPr>
              <a:t> 	</a:t>
            </a:r>
            <a:r>
              <a:rPr lang="en-US" dirty="0" smtClean="0">
                <a:solidFill>
                  <a:srgbClr val="006666"/>
                </a:solidFill>
              </a:rPr>
              <a:t>@</a:t>
            </a:r>
            <a:r>
              <a:rPr lang="en-US" dirty="0">
                <a:solidFill>
                  <a:srgbClr val="006666"/>
                </a:solidFill>
              </a:rPr>
              <a:t>Override</a:t>
            </a:r>
            <a:r>
              <a:rPr lang="en-US" dirty="0">
                <a:solidFill>
                  <a:srgbClr val="000000"/>
                </a:solidFill>
              </a:rPr>
              <a:t> </a:t>
            </a:r>
            <a:r>
              <a:rPr lang="en-US" dirty="0">
                <a:solidFill>
                  <a:srgbClr val="000088"/>
                </a:solidFill>
              </a:rPr>
              <a:t>public</a:t>
            </a:r>
            <a:r>
              <a:rPr lang="en-US" dirty="0">
                <a:solidFill>
                  <a:srgbClr val="000000"/>
                </a:solidFill>
              </a:rPr>
              <a:t> </a:t>
            </a:r>
            <a:r>
              <a:rPr lang="en-US" dirty="0">
                <a:solidFill>
                  <a:srgbClr val="000088"/>
                </a:solidFill>
              </a:rPr>
              <a:t>void</a:t>
            </a:r>
            <a:r>
              <a:rPr lang="en-US" dirty="0">
                <a:solidFill>
                  <a:srgbClr val="000000"/>
                </a:solidFill>
              </a:rPr>
              <a:t> run</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pPr marL="400050" lvl="1" indent="0">
              <a:buNone/>
            </a:pPr>
            <a:r>
              <a:rPr lang="en-US" dirty="0" smtClean="0">
                <a:solidFill>
                  <a:srgbClr val="660066"/>
                </a:solidFill>
              </a:rPr>
              <a:t>			</a:t>
            </a:r>
            <a:r>
              <a:rPr lang="en-US" dirty="0" err="1" smtClean="0">
                <a:solidFill>
                  <a:srgbClr val="660066"/>
                </a:solidFill>
              </a:rPr>
              <a:t>System</a:t>
            </a:r>
            <a:r>
              <a:rPr lang="en-US" dirty="0" err="1" smtClean="0">
                <a:solidFill>
                  <a:srgbClr val="666600"/>
                </a:solidFill>
              </a:rPr>
              <a:t>.</a:t>
            </a:r>
            <a:r>
              <a:rPr lang="en-US" dirty="0" err="1" smtClean="0">
                <a:solidFill>
                  <a:srgbClr val="000088"/>
                </a:solidFill>
              </a:rPr>
              <a:t>out</a:t>
            </a:r>
            <a:r>
              <a:rPr lang="en-US" dirty="0" err="1" smtClean="0">
                <a:solidFill>
                  <a:srgbClr val="666600"/>
                </a:solidFill>
              </a:rPr>
              <a:t>.</a:t>
            </a:r>
            <a:r>
              <a:rPr lang="en-US" dirty="0" err="1" smtClean="0">
                <a:solidFill>
                  <a:srgbClr val="000000"/>
                </a:solidFill>
              </a:rPr>
              <a:t>println</a:t>
            </a:r>
            <a:r>
              <a:rPr lang="en-US" dirty="0">
                <a:solidFill>
                  <a:srgbClr val="666600"/>
                </a:solidFill>
              </a:rPr>
              <a:t>(</a:t>
            </a:r>
            <a:r>
              <a:rPr lang="en-US" dirty="0">
                <a:solidFill>
                  <a:srgbClr val="008800"/>
                </a:solidFill>
              </a:rPr>
              <a:t>"My Runnable"</a:t>
            </a:r>
            <a:r>
              <a:rPr lang="en-US" dirty="0">
                <a:solidFill>
                  <a:srgbClr val="666600"/>
                </a:solidFill>
              </a:rPr>
              <a:t>);</a:t>
            </a:r>
            <a:r>
              <a:rPr lang="en-US" dirty="0">
                <a:solidFill>
                  <a:srgbClr val="000000"/>
                </a:solidFill>
              </a:rPr>
              <a:t> </a:t>
            </a:r>
          </a:p>
          <a:p>
            <a:pPr marL="400050" lvl="1" indent="0">
              <a:buNone/>
            </a:pPr>
            <a:r>
              <a:rPr lang="en-US" dirty="0" smtClean="0">
                <a:solidFill>
                  <a:srgbClr val="666600"/>
                </a:solidFill>
              </a:rPr>
              <a:t>		}</a:t>
            </a:r>
          </a:p>
          <a:p>
            <a:pPr marL="0" indent="0">
              <a:buNone/>
            </a:pPr>
            <a:r>
              <a:rPr lang="en-US" dirty="0" smtClean="0">
                <a:solidFill>
                  <a:srgbClr val="666600"/>
                </a:solidFill>
              </a:rPr>
              <a:t>	};</a:t>
            </a:r>
          </a:p>
          <a:p>
            <a:r>
              <a:rPr lang="en-US" dirty="0"/>
              <a:t>A new package </a:t>
            </a:r>
            <a:r>
              <a:rPr lang="en-US" dirty="0" err="1"/>
              <a:t>java.util.function</a:t>
            </a:r>
            <a:r>
              <a:rPr lang="en-US" dirty="0"/>
              <a:t> has been added with bunch of functional interfaces to provide target types for lambda expressions and method </a:t>
            </a:r>
            <a:r>
              <a:rPr lang="en-US" dirty="0" smtClean="0"/>
              <a:t>references.</a:t>
            </a:r>
          </a:p>
          <a:p>
            <a:r>
              <a:rPr lang="en-US" dirty="0"/>
              <a:t>If the interface is annotated with </a:t>
            </a:r>
            <a:r>
              <a:rPr lang="en-US" dirty="0"/>
              <a:t>@</a:t>
            </a:r>
            <a:r>
              <a:rPr lang="en-US" dirty="0" err="1"/>
              <a:t>FunctionalInterface</a:t>
            </a:r>
            <a:r>
              <a:rPr lang="en-US" dirty="0"/>
              <a:t> annotation and we try to have more than one abstract method, it throws compiler error.</a:t>
            </a:r>
            <a:endParaRPr lang="en-US" dirty="0" smtClean="0">
              <a:solidFill>
                <a:srgbClr val="666600"/>
              </a:solidFill>
            </a:endParaRPr>
          </a:p>
          <a:p>
            <a:pPr marL="0" indent="0">
              <a:buNone/>
            </a:pPr>
            <a:endParaRPr lang="en-US" dirty="0">
              <a:solidFill>
                <a:srgbClr val="666600"/>
              </a:solidFill>
            </a:endParaRPr>
          </a:p>
        </p:txBody>
      </p:sp>
    </p:spTree>
    <p:extLst>
      <p:ext uri="{BB962C8B-B14F-4D97-AF65-F5344CB8AC3E}">
        <p14:creationId xmlns:p14="http://schemas.microsoft.com/office/powerpoint/2010/main" val="62008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Lamda</a:t>
            </a:r>
            <a:r>
              <a:rPr lang="en-US" dirty="0" smtClean="0"/>
              <a:t> Expression </a:t>
            </a:r>
            <a:r>
              <a:rPr lang="en-US" dirty="0" smtClean="0">
                <a:sym typeface="Wingdings"/>
              </a:rPr>
              <a:t> Functional Programming..</a:t>
            </a:r>
            <a:endParaRPr lang="en-US" dirty="0"/>
          </a:p>
        </p:txBody>
      </p:sp>
      <p:sp>
        <p:nvSpPr>
          <p:cNvPr id="3" name="Content Placeholder 2"/>
          <p:cNvSpPr>
            <a:spLocks noGrp="1"/>
          </p:cNvSpPr>
          <p:nvPr>
            <p:ph idx="1"/>
          </p:nvPr>
        </p:nvSpPr>
        <p:spPr/>
        <p:txBody>
          <a:bodyPr/>
          <a:lstStyle/>
          <a:p>
            <a:r>
              <a:rPr lang="en-US" dirty="0"/>
              <a:t>Lambda Expression are the way through which we can visualize </a:t>
            </a:r>
            <a:r>
              <a:rPr lang="en-US" b="1" dirty="0"/>
              <a:t>functional programming</a:t>
            </a:r>
            <a:r>
              <a:rPr lang="en-US" dirty="0"/>
              <a:t> in the java object oriented world</a:t>
            </a:r>
            <a:r>
              <a:rPr lang="en-US" dirty="0" smtClean="0"/>
              <a:t>.</a:t>
            </a:r>
          </a:p>
          <a:p>
            <a:r>
              <a:rPr lang="en-US" dirty="0"/>
              <a:t> Lambda Expressions syntax is </a:t>
            </a:r>
            <a:r>
              <a:rPr lang="en-US" b="1" dirty="0"/>
              <a:t>(argument) -&gt; (body)</a:t>
            </a:r>
            <a:r>
              <a:rPr lang="en-US" dirty="0"/>
              <a:t>. </a:t>
            </a:r>
            <a:endParaRPr lang="en-US" dirty="0" smtClean="0"/>
          </a:p>
          <a:p>
            <a:pPr marL="0" indent="0">
              <a:buNone/>
            </a:pPr>
            <a:r>
              <a:rPr lang="en-US" dirty="0">
                <a:solidFill>
                  <a:srgbClr val="660066"/>
                </a:solidFill>
              </a:rPr>
              <a:t>	</a:t>
            </a:r>
            <a:r>
              <a:rPr lang="en-US" dirty="0" smtClean="0">
                <a:solidFill>
                  <a:srgbClr val="660066"/>
                </a:solidFill>
              </a:rPr>
              <a:t>Runnable</a:t>
            </a:r>
            <a:r>
              <a:rPr lang="en-US" dirty="0" smtClean="0">
                <a:solidFill>
                  <a:srgbClr val="000000"/>
                </a:solidFill>
              </a:rPr>
              <a:t> </a:t>
            </a:r>
            <a:r>
              <a:rPr lang="en-US" dirty="0">
                <a:solidFill>
                  <a:srgbClr val="000000"/>
                </a:solidFill>
              </a:rPr>
              <a:t>r1 </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-&gt;</a:t>
            </a:r>
            <a:r>
              <a:rPr lang="en-US" dirty="0">
                <a:solidFill>
                  <a:srgbClr val="000000"/>
                </a:solidFill>
              </a:rPr>
              <a:t> </a:t>
            </a:r>
            <a:r>
              <a:rPr lang="en-US" dirty="0" err="1">
                <a:solidFill>
                  <a:srgbClr val="660066"/>
                </a:solidFill>
              </a:rPr>
              <a:t>System</a:t>
            </a:r>
            <a:r>
              <a:rPr lang="en-US" dirty="0" err="1">
                <a:solidFill>
                  <a:srgbClr val="666600"/>
                </a:solidFill>
              </a:rPr>
              <a:t>.</a:t>
            </a:r>
            <a:r>
              <a:rPr lang="en-US" dirty="0" err="1">
                <a:solidFill>
                  <a:srgbClr val="000088"/>
                </a:solidFill>
              </a:rPr>
              <a:t>out</a:t>
            </a:r>
            <a:r>
              <a:rPr lang="en-US" dirty="0" err="1">
                <a:solidFill>
                  <a:srgbClr val="666600"/>
                </a:solidFill>
              </a:rPr>
              <a:t>.</a:t>
            </a:r>
            <a:r>
              <a:rPr lang="en-US" dirty="0" err="1">
                <a:solidFill>
                  <a:srgbClr val="000000"/>
                </a:solidFill>
              </a:rPr>
              <a:t>println</a:t>
            </a:r>
            <a:r>
              <a:rPr lang="en-US" dirty="0">
                <a:solidFill>
                  <a:srgbClr val="666600"/>
                </a:solidFill>
              </a:rPr>
              <a:t>(</a:t>
            </a:r>
            <a:r>
              <a:rPr lang="en-US" dirty="0">
                <a:solidFill>
                  <a:srgbClr val="008800"/>
                </a:solidFill>
              </a:rPr>
              <a:t>"My Runnable</a:t>
            </a:r>
            <a:r>
              <a:rPr lang="en-US" dirty="0" smtClean="0">
                <a:solidFill>
                  <a:srgbClr val="008800"/>
                </a:solidFill>
              </a:rPr>
              <a:t>"</a:t>
            </a:r>
            <a:r>
              <a:rPr lang="en-US" dirty="0" smtClean="0">
                <a:solidFill>
                  <a:srgbClr val="666600"/>
                </a:solidFill>
              </a:rPr>
              <a:t>);</a:t>
            </a:r>
          </a:p>
          <a:p>
            <a:r>
              <a:rPr lang="en-US" dirty="0"/>
              <a:t>Runnable is a functional interface, that’s why we can use lambda expression to create it’s instance.</a:t>
            </a:r>
          </a:p>
          <a:p>
            <a:r>
              <a:rPr lang="en-US" dirty="0"/>
              <a:t>Since run() method takes no argument, our lambda expression also have no argument.</a:t>
            </a:r>
          </a:p>
          <a:p>
            <a:r>
              <a:rPr lang="en-US" dirty="0"/>
              <a:t>Just like if-else blocks, we can avoid curly braces ({}) since we have a single statement in the method body. For multiple statements, we would have to use curly braces like any other methods.</a:t>
            </a:r>
          </a:p>
          <a:p>
            <a:endParaRPr lang="en-US" dirty="0" smtClean="0"/>
          </a:p>
        </p:txBody>
      </p:sp>
    </p:spTree>
    <p:extLst>
      <p:ext uri="{BB962C8B-B14F-4D97-AF65-F5344CB8AC3E}">
        <p14:creationId xmlns:p14="http://schemas.microsoft.com/office/powerpoint/2010/main" val="206706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21" y="609600"/>
            <a:ext cx="8596668" cy="1320800"/>
          </a:xfrm>
        </p:spPr>
        <p:txBody>
          <a:bodyPr>
            <a:normAutofit fontScale="90000"/>
          </a:bodyPr>
          <a:lstStyle/>
          <a:p>
            <a:r>
              <a:rPr lang="en-US" b="1" dirty="0"/>
              <a:t>Why do we need Lambda Expression</a:t>
            </a:r>
            <a:br>
              <a:rPr lang="en-US" b="1"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Declarative rather being Imperative.</a:t>
            </a:r>
            <a:endParaRPr lang="en-US" b="1" dirty="0"/>
          </a:p>
          <a:p>
            <a:r>
              <a:rPr lang="en-US" b="1" dirty="0" smtClean="0"/>
              <a:t>Reduced </a:t>
            </a:r>
            <a:r>
              <a:rPr lang="en-US" b="1" dirty="0"/>
              <a:t>Lines of </a:t>
            </a:r>
            <a:r>
              <a:rPr lang="en-US" b="1" dirty="0" smtClean="0"/>
              <a:t>Code - </a:t>
            </a:r>
            <a:r>
              <a:rPr lang="en-US" dirty="0"/>
              <a:t>One of the clear benefit of using lambda expression is that the amount of code is reduced, we have already seen that how easily we can create instance of a functional interface using lambda expression rather than using anonymous class.</a:t>
            </a:r>
          </a:p>
          <a:p>
            <a:r>
              <a:rPr lang="en-US" b="1" dirty="0" smtClean="0"/>
              <a:t>Problem 1 : Find the double of the first even number greater then 3.</a:t>
            </a:r>
          </a:p>
          <a:p>
            <a:r>
              <a:rPr lang="en-US" b="1" dirty="0" smtClean="0"/>
              <a:t>Method Reference - </a:t>
            </a:r>
            <a:r>
              <a:rPr lang="en-US" dirty="0"/>
              <a:t>A method reference is the shorthand syntax for a lambda expression that executes just </a:t>
            </a:r>
            <a:r>
              <a:rPr lang="en-US" b="1" dirty="0"/>
              <a:t>ONE</a:t>
            </a:r>
            <a:r>
              <a:rPr lang="en-US" dirty="0"/>
              <a:t> </a:t>
            </a:r>
            <a:r>
              <a:rPr lang="en-US" dirty="0" smtClean="0"/>
              <a:t>method.</a:t>
            </a:r>
          </a:p>
          <a:p>
            <a:pPr marL="0" indent="0">
              <a:buNone/>
            </a:pPr>
            <a:r>
              <a:rPr lang="en-US" dirty="0" smtClean="0">
                <a:solidFill>
                  <a:srgbClr val="990073"/>
                </a:solidFill>
                <a:latin typeface="Menlo" charset="0"/>
              </a:rPr>
              <a:t>	Object </a:t>
            </a:r>
            <a:r>
              <a:rPr lang="en-US" dirty="0">
                <a:solidFill>
                  <a:srgbClr val="990073"/>
                </a:solidFill>
                <a:latin typeface="Menlo" charset="0"/>
              </a:rPr>
              <a:t>:: </a:t>
            </a:r>
            <a:r>
              <a:rPr lang="en-US" dirty="0" err="1" smtClean="0">
                <a:solidFill>
                  <a:srgbClr val="333333"/>
                </a:solidFill>
                <a:latin typeface="Menlo" charset="0"/>
              </a:rPr>
              <a:t>methodName</a:t>
            </a:r>
            <a:r>
              <a:rPr lang="en-US" dirty="0" smtClean="0">
                <a:solidFill>
                  <a:srgbClr val="333333"/>
                </a:solidFill>
                <a:latin typeface="Menlo" charset="0"/>
              </a:rPr>
              <a:t> and </a:t>
            </a:r>
            <a:r>
              <a:rPr lang="en-US" b="1" dirty="0">
                <a:solidFill>
                  <a:srgbClr val="333333"/>
                </a:solidFill>
                <a:latin typeface="Menlo" charset="0"/>
              </a:rPr>
              <a:t>Class</a:t>
            </a:r>
            <a:r>
              <a:rPr lang="en-US" dirty="0">
                <a:solidFill>
                  <a:srgbClr val="333333"/>
                </a:solidFill>
                <a:latin typeface="Menlo" charset="0"/>
              </a:rPr>
              <a:t>::</a:t>
            </a:r>
            <a:r>
              <a:rPr lang="en-US" b="1" dirty="0" err="1">
                <a:solidFill>
                  <a:srgbClr val="445588"/>
                </a:solidFill>
                <a:latin typeface="Menlo" charset="0"/>
              </a:rPr>
              <a:t>staticMethod</a:t>
            </a:r>
            <a:endParaRPr lang="en-US" dirty="0" smtClean="0">
              <a:solidFill>
                <a:srgbClr val="333333"/>
              </a:solidFill>
              <a:latin typeface="Menlo" charset="0"/>
            </a:endParaRPr>
          </a:p>
          <a:p>
            <a:pPr marL="0" indent="0">
              <a:buNone/>
            </a:pPr>
            <a:r>
              <a:rPr lang="en-US" dirty="0" smtClean="0">
                <a:solidFill>
                  <a:srgbClr val="333333"/>
                </a:solidFill>
                <a:latin typeface="Menlo" charset="0"/>
              </a:rPr>
              <a:t>	Consumer&lt;</a:t>
            </a:r>
            <a:r>
              <a:rPr lang="en-US" b="1" dirty="0" smtClean="0">
                <a:solidFill>
                  <a:srgbClr val="333333"/>
                </a:solidFill>
                <a:latin typeface="Menlo" charset="0"/>
              </a:rPr>
              <a:t>String</a:t>
            </a:r>
            <a:r>
              <a:rPr lang="en-US" dirty="0">
                <a:solidFill>
                  <a:srgbClr val="333333"/>
                </a:solidFill>
                <a:latin typeface="Menlo" charset="0"/>
              </a:rPr>
              <a:t>&gt; c = s -&gt; </a:t>
            </a:r>
            <a:r>
              <a:rPr lang="en-US" dirty="0" err="1">
                <a:solidFill>
                  <a:srgbClr val="333333"/>
                </a:solidFill>
                <a:latin typeface="Menlo" charset="0"/>
              </a:rPr>
              <a:t>System.out.</a:t>
            </a:r>
            <a:r>
              <a:rPr lang="en-US" dirty="0" err="1">
                <a:solidFill>
                  <a:srgbClr val="0086B3"/>
                </a:solidFill>
                <a:latin typeface="Menlo" charset="0"/>
              </a:rPr>
              <a:t>println</a:t>
            </a:r>
            <a:r>
              <a:rPr lang="en-US" dirty="0">
                <a:solidFill>
                  <a:srgbClr val="333333"/>
                </a:solidFill>
                <a:latin typeface="Menlo" charset="0"/>
              </a:rPr>
              <a:t>(s</a:t>
            </a:r>
            <a:r>
              <a:rPr lang="en-US" dirty="0" smtClean="0">
                <a:solidFill>
                  <a:srgbClr val="333333"/>
                </a:solidFill>
                <a:latin typeface="Menlo" charset="0"/>
              </a:rPr>
              <a:t>);</a:t>
            </a:r>
          </a:p>
          <a:p>
            <a:r>
              <a:rPr lang="en-US" dirty="0"/>
              <a:t>To make the code clearer, you can turn that lambda expression into a method reference</a:t>
            </a:r>
            <a:r>
              <a:rPr lang="en-US" dirty="0" smtClean="0"/>
              <a:t>:</a:t>
            </a:r>
          </a:p>
          <a:p>
            <a:pPr marL="0" indent="0">
              <a:buNone/>
            </a:pPr>
            <a:r>
              <a:rPr lang="en-US" dirty="0" smtClean="0">
                <a:solidFill>
                  <a:srgbClr val="333333"/>
                </a:solidFill>
                <a:latin typeface="Menlo" charset="0"/>
              </a:rPr>
              <a:t>	Consumer&lt;</a:t>
            </a:r>
            <a:r>
              <a:rPr lang="en-US" b="1" dirty="0" smtClean="0">
                <a:solidFill>
                  <a:srgbClr val="333333"/>
                </a:solidFill>
                <a:latin typeface="Menlo" charset="0"/>
              </a:rPr>
              <a:t>String</a:t>
            </a:r>
            <a:r>
              <a:rPr lang="en-US" dirty="0">
                <a:solidFill>
                  <a:srgbClr val="333333"/>
                </a:solidFill>
                <a:latin typeface="Menlo" charset="0"/>
              </a:rPr>
              <a:t>&gt; c = </a:t>
            </a:r>
            <a:r>
              <a:rPr lang="en-US" dirty="0" err="1">
                <a:solidFill>
                  <a:srgbClr val="333333"/>
                </a:solidFill>
                <a:latin typeface="Menlo" charset="0"/>
              </a:rPr>
              <a:t>System.out</a:t>
            </a:r>
            <a:r>
              <a:rPr lang="en-US" dirty="0">
                <a:solidFill>
                  <a:srgbClr val="333333"/>
                </a:solidFill>
                <a:latin typeface="Menlo" charset="0"/>
              </a:rPr>
              <a:t>::</a:t>
            </a:r>
            <a:r>
              <a:rPr lang="en-US" dirty="0" err="1">
                <a:solidFill>
                  <a:srgbClr val="0086B3"/>
                </a:solidFill>
                <a:latin typeface="Menlo" charset="0"/>
              </a:rPr>
              <a:t>println</a:t>
            </a:r>
            <a:r>
              <a:rPr lang="en-US" dirty="0" smtClean="0">
                <a:solidFill>
                  <a:srgbClr val="333333"/>
                </a:solidFill>
                <a:latin typeface="Menlo" charset="0"/>
              </a:rPr>
              <a:t>;</a:t>
            </a:r>
            <a:r>
              <a:rPr lang="en-US" dirty="0"/>
              <a:t/>
            </a:r>
            <a:br>
              <a:rPr lang="en-US" dirty="0"/>
            </a:br>
            <a:endParaRPr lang="en-US" dirty="0"/>
          </a:p>
        </p:txBody>
      </p:sp>
    </p:spTree>
    <p:extLst>
      <p:ext uri="{BB962C8B-B14F-4D97-AF65-F5344CB8AC3E}">
        <p14:creationId xmlns:p14="http://schemas.microsoft.com/office/powerpoint/2010/main" val="20532324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954</TotalTime>
  <Words>737</Words>
  <Application>Microsoft Macintosh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Mangal</vt:lpstr>
      <vt:lpstr>Menlo</vt:lpstr>
      <vt:lpstr>Trebuchet MS</vt:lpstr>
      <vt:lpstr>Wingdings</vt:lpstr>
      <vt:lpstr>Wingdings 3</vt:lpstr>
      <vt:lpstr>Arial</vt:lpstr>
      <vt:lpstr>Facet</vt:lpstr>
      <vt:lpstr>Java - 8</vt:lpstr>
      <vt:lpstr>Java – 8 Features</vt:lpstr>
      <vt:lpstr>foreach() method in Iterable Interface.</vt:lpstr>
      <vt:lpstr>Default and static methods in Interfaces. </vt:lpstr>
      <vt:lpstr>Advantages of Default methods in Interfaces </vt:lpstr>
      <vt:lpstr>Advantages of static methods in Interfaces </vt:lpstr>
      <vt:lpstr>Functional Interfaces </vt:lpstr>
      <vt:lpstr>Lamda Expression  Functional Programming..</vt:lpstr>
      <vt:lpstr>Why do we need Lambda Expression   </vt:lpstr>
      <vt:lpstr>Why do we need Lambda Expression.. Continue…   </vt:lpstr>
      <vt:lpstr>Java Time API. </vt:lpstr>
      <vt:lpstr>Java Time API  continue..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- 8</dc:title>
  <dc:creator>Microsoft Office User</dc:creator>
  <cp:lastModifiedBy>Microsoft Office User</cp:lastModifiedBy>
  <cp:revision>76</cp:revision>
  <dcterms:created xsi:type="dcterms:W3CDTF">2017-01-23T10:35:20Z</dcterms:created>
  <dcterms:modified xsi:type="dcterms:W3CDTF">2017-01-24T02:29:51Z</dcterms:modified>
</cp:coreProperties>
</file>