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9" r:id="rId9"/>
    <p:sldId id="262" r:id="rId10"/>
    <p:sldId id="271" r:id="rId11"/>
    <p:sldId id="263" r:id="rId12"/>
    <p:sldId id="268" r:id="rId13"/>
    <p:sldId id="264" r:id="rId14"/>
    <p:sldId id="272" r:id="rId15"/>
    <p:sldId id="265" r:id="rId16"/>
    <p:sldId id="273" r:id="rId17"/>
    <p:sldId id="27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98A9E7-AE0C-4D79-84D9-D295FD3DA83E}" type="datetimeFigureOut">
              <a:rPr lang="es-AR" smtClean="0"/>
              <a:t>5/3/2024</a:t>
            </a:fld>
            <a:endParaRPr lang="es-A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AC7CB8-6FF8-4324-B7FA-D8B743D2BC14}" type="slidenum">
              <a:rPr lang="es-AR" smtClean="0"/>
              <a:t>‹Nº›</a:t>
            </a:fld>
            <a:endParaRPr lang="es-A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3269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98A9E7-AE0C-4D79-84D9-D295FD3DA83E}" type="datetimeFigureOut">
              <a:rPr lang="es-AR" smtClean="0"/>
              <a:t>5/3/2024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333410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98A9E7-AE0C-4D79-84D9-D295FD3DA83E}" type="datetimeFigureOut">
              <a:rPr lang="es-AR" smtClean="0"/>
              <a:t>5/3/2024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95972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98A9E7-AE0C-4D79-84D9-D295FD3DA83E}" type="datetimeFigureOut">
              <a:rPr lang="es-AR" smtClean="0"/>
              <a:t>5/3/2024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131183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98A9E7-AE0C-4D79-84D9-D295FD3DA83E}" type="datetimeFigureOut">
              <a:rPr lang="es-AR" smtClean="0"/>
              <a:t>5/3/2024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2AC7CB8-6FF8-4324-B7FA-D8B743D2BC14}" type="slidenum">
              <a:rPr lang="es-AR" smtClean="0"/>
              <a:t>‹Nº›</a:t>
            </a:fld>
            <a:endParaRPr lang="es-A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116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98A9E7-AE0C-4D79-84D9-D295FD3DA83E}" type="datetimeFigureOut">
              <a:rPr lang="es-AR" smtClean="0"/>
              <a:t>5/3/2024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309512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98A9E7-AE0C-4D79-84D9-D295FD3DA83E}" type="datetimeFigureOut">
              <a:rPr lang="es-AR" smtClean="0"/>
              <a:t>5/3/2024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194599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98A9E7-AE0C-4D79-84D9-D295FD3DA83E}" type="datetimeFigureOut">
              <a:rPr lang="es-AR" smtClean="0"/>
              <a:t>5/3/2024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327500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8A9E7-AE0C-4D79-84D9-D295FD3DA83E}" type="datetimeFigureOut">
              <a:rPr lang="es-AR" smtClean="0"/>
              <a:t>5/3/2024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228276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98A9E7-AE0C-4D79-84D9-D295FD3DA83E}" type="datetimeFigureOut">
              <a:rPr lang="es-AR" smtClean="0"/>
              <a:t>5/3/2024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168428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98A9E7-AE0C-4D79-84D9-D295FD3DA83E}" type="datetimeFigureOut">
              <a:rPr lang="es-AR" smtClean="0"/>
              <a:t>5/3/2024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2AC7CB8-6FF8-4324-B7FA-D8B743D2BC14}" type="slidenum">
              <a:rPr lang="es-AR" smtClean="0"/>
              <a:t>‹Nº›</a:t>
            </a:fld>
            <a:endParaRPr lang="es-AR"/>
          </a:p>
        </p:txBody>
      </p:sp>
    </p:spTree>
    <p:extLst>
      <p:ext uri="{BB962C8B-B14F-4D97-AF65-F5344CB8AC3E}">
        <p14:creationId xmlns:p14="http://schemas.microsoft.com/office/powerpoint/2010/main" val="387315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98A9E7-AE0C-4D79-84D9-D295FD3DA83E}" type="datetimeFigureOut">
              <a:rPr lang="es-AR" smtClean="0"/>
              <a:t>5/3/2024</a:t>
            </a:fld>
            <a:endParaRPr lang="es-A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AC7CB8-6FF8-4324-B7FA-D8B743D2BC14}" type="slidenum">
              <a:rPr lang="es-AR" smtClean="0"/>
              <a:t>‹Nº›</a:t>
            </a:fld>
            <a:endParaRPr lang="es-AR"/>
          </a:p>
        </p:txBody>
      </p:sp>
    </p:spTree>
    <p:extLst>
      <p:ext uri="{BB962C8B-B14F-4D97-AF65-F5344CB8AC3E}">
        <p14:creationId xmlns:p14="http://schemas.microsoft.com/office/powerpoint/2010/main" val="4236071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romanca/DataScience-Proyecto-Final-CoderHouse-46275-Rodrigo-Roman-Cassano.git" TargetMode="External"/><Relationship Id="rId2" Type="http://schemas.openxmlformats.org/officeDocument/2006/relationships/hyperlink" Target="https://www.kaggle.com/datasets/maharshipandya/-spotify-tracks-dataset"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rigen Del Nombre Y El Logo De Spotify">
            <a:extLst>
              <a:ext uri="{FF2B5EF4-FFF2-40B4-BE49-F238E27FC236}">
                <a16:creationId xmlns:a16="http://schemas.microsoft.com/office/drawing/2014/main" id="{39B9E488-6034-74B0-EFC1-C04CC0084A15}"/>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a:stretch/>
        </p:blipFill>
        <p:spPr bwMode="auto">
          <a:xfrm>
            <a:off x="83574" y="0"/>
            <a:ext cx="12024851" cy="6763979"/>
          </a:xfrm>
          <a:prstGeom prst="rect">
            <a:avLst/>
          </a:prstGeom>
          <a:noFill/>
          <a:effectLst>
            <a:reflection stA="5300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8BE7F71-4733-8298-13EB-72F8C926422F}"/>
              </a:ext>
            </a:extLst>
          </p:cNvPr>
          <p:cNvSpPr>
            <a:spLocks noGrp="1"/>
          </p:cNvSpPr>
          <p:nvPr>
            <p:ph type="ctrTitle"/>
          </p:nvPr>
        </p:nvSpPr>
        <p:spPr>
          <a:xfrm>
            <a:off x="157315" y="2276474"/>
            <a:ext cx="11533239" cy="2524125"/>
          </a:xfrm>
        </p:spPr>
        <p:txBody>
          <a:bodyPr>
            <a:normAutofit/>
          </a:bodyPr>
          <a:lstStyle/>
          <a:p>
            <a:r>
              <a:rPr lang="es-AR" sz="6000" dirty="0">
                <a:latin typeface="Arial Narrow" panose="020B0606020202030204" pitchFamily="34" charset="0"/>
              </a:rPr>
              <a:t>Curso Data </a:t>
            </a:r>
            <a:r>
              <a:rPr lang="es-AR" sz="6000" dirty="0" err="1">
                <a:latin typeface="Arial Narrow" panose="020B0606020202030204" pitchFamily="34" charset="0"/>
              </a:rPr>
              <a:t>Science</a:t>
            </a:r>
            <a:r>
              <a:rPr lang="es-AR" sz="6000" dirty="0">
                <a:latin typeface="Arial Narrow" panose="020B0606020202030204" pitchFamily="34" charset="0"/>
              </a:rPr>
              <a:t>: </a:t>
            </a:r>
            <a:br>
              <a:rPr lang="es-AR" sz="6000" dirty="0">
                <a:latin typeface="Arial Narrow" panose="020B0606020202030204" pitchFamily="34" charset="0"/>
              </a:rPr>
            </a:br>
            <a:r>
              <a:rPr lang="es-AR" sz="5400" dirty="0" err="1">
                <a:latin typeface="Arial Narrow" panose="020B0606020202030204" pitchFamily="34" charset="0"/>
              </a:rPr>
              <a:t>Comision</a:t>
            </a:r>
            <a:r>
              <a:rPr lang="es-AR" sz="5400" dirty="0">
                <a:latin typeface="Arial Narrow" panose="020B0606020202030204" pitchFamily="34" charset="0"/>
              </a:rPr>
              <a:t> 46275 – Proyecto Final</a:t>
            </a:r>
            <a:endParaRPr lang="es-AR" sz="6000" dirty="0">
              <a:latin typeface="Arial Narrow" panose="020B0606020202030204" pitchFamily="34" charset="0"/>
            </a:endParaRPr>
          </a:p>
        </p:txBody>
      </p:sp>
      <p:sp>
        <p:nvSpPr>
          <p:cNvPr id="3" name="Subtítulo 2">
            <a:extLst>
              <a:ext uri="{FF2B5EF4-FFF2-40B4-BE49-F238E27FC236}">
                <a16:creationId xmlns:a16="http://schemas.microsoft.com/office/drawing/2014/main" id="{3E318152-6ADD-0771-AE7D-06F651F32504}"/>
              </a:ext>
            </a:extLst>
          </p:cNvPr>
          <p:cNvSpPr>
            <a:spLocks noGrp="1"/>
          </p:cNvSpPr>
          <p:nvPr>
            <p:ph type="subTitle" idx="1"/>
          </p:nvPr>
        </p:nvSpPr>
        <p:spPr>
          <a:xfrm>
            <a:off x="1261872" y="4800600"/>
            <a:ext cx="9418320" cy="1691640"/>
          </a:xfrm>
        </p:spPr>
        <p:txBody>
          <a:bodyPr>
            <a:normAutofit fontScale="92500" lnSpcReduction="20000"/>
          </a:bodyPr>
          <a:lstStyle/>
          <a:p>
            <a:r>
              <a:rPr lang="es-AR" dirty="0">
                <a:solidFill>
                  <a:schemeClr val="tx1"/>
                </a:solidFill>
              </a:rPr>
              <a:t>Alumno: Rodrigo </a:t>
            </a:r>
            <a:r>
              <a:rPr lang="es-AR" dirty="0" err="1">
                <a:solidFill>
                  <a:schemeClr val="tx1"/>
                </a:solidFill>
              </a:rPr>
              <a:t>Roman</a:t>
            </a:r>
            <a:r>
              <a:rPr lang="es-AR" dirty="0">
                <a:solidFill>
                  <a:schemeClr val="tx1"/>
                </a:solidFill>
              </a:rPr>
              <a:t> Cassano</a:t>
            </a:r>
          </a:p>
          <a:p>
            <a:r>
              <a:rPr lang="es-AR" dirty="0">
                <a:solidFill>
                  <a:schemeClr val="tx1"/>
                </a:solidFill>
              </a:rPr>
              <a:t>Profesor: Daniel Galeano</a:t>
            </a:r>
          </a:p>
          <a:p>
            <a:r>
              <a:rPr lang="es-AR" dirty="0">
                <a:solidFill>
                  <a:schemeClr val="tx1"/>
                </a:solidFill>
              </a:rPr>
              <a:t>Tutor: Luciano </a:t>
            </a:r>
            <a:r>
              <a:rPr lang="es-AR" dirty="0" err="1">
                <a:solidFill>
                  <a:schemeClr val="tx1"/>
                </a:solidFill>
              </a:rPr>
              <a:t>Lisachi</a:t>
            </a:r>
            <a:endParaRPr lang="es-AR" dirty="0">
              <a:solidFill>
                <a:schemeClr val="tx1"/>
              </a:solidFill>
            </a:endParaRPr>
          </a:p>
          <a:p>
            <a:r>
              <a:rPr lang="es-AR" sz="1900" dirty="0">
                <a:solidFill>
                  <a:schemeClr val="tx1"/>
                </a:solidFill>
              </a:rPr>
              <a:t>Marzo 2024</a:t>
            </a:r>
            <a:endParaRPr lang="es-AR" dirty="0">
              <a:solidFill>
                <a:schemeClr val="tx1"/>
              </a:solidFill>
            </a:endParaRPr>
          </a:p>
        </p:txBody>
      </p:sp>
      <p:pic>
        <p:nvPicPr>
          <p:cNvPr id="4" name="Picture 2" descr="Coderhouse | Aprendé haciendo">
            <a:extLst>
              <a:ext uri="{FF2B5EF4-FFF2-40B4-BE49-F238E27FC236}">
                <a16:creationId xmlns:a16="http://schemas.microsoft.com/office/drawing/2014/main" id="{0686F046-A285-C1FB-9540-127B22CFD3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18" t="37255" r="26818" b="35621"/>
          <a:stretch/>
        </p:blipFill>
        <p:spPr bwMode="auto">
          <a:xfrm>
            <a:off x="9193775" y="5935304"/>
            <a:ext cx="291465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84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12AF7-E175-DE4C-01BB-B1E91A38D40E}"/>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142C21BB-70E1-653E-2AAD-9655E14E0AC6}"/>
              </a:ext>
            </a:extLst>
          </p:cNvPr>
          <p:cNvSpPr txBox="1"/>
          <p:nvPr/>
        </p:nvSpPr>
        <p:spPr>
          <a:xfrm>
            <a:off x="156210" y="117455"/>
            <a:ext cx="11029950" cy="830997"/>
          </a:xfrm>
          <a:prstGeom prst="rect">
            <a:avLst/>
          </a:prstGeom>
          <a:noFill/>
        </p:spPr>
        <p:txBody>
          <a:bodyPr wrap="square">
            <a:spAutoFit/>
          </a:bodyPr>
          <a:lstStyle/>
          <a:p>
            <a:r>
              <a:rPr lang="es-AR" sz="2400" b="1"/>
              <a:t>Pregunta de investigación 2: </a:t>
            </a:r>
            <a:r>
              <a:rPr lang="es-AR" sz="2400"/>
              <a:t>¿Cómo varía la popularidad de las canciones en diferentes tonalidades musicales?</a:t>
            </a:r>
            <a:endParaRPr lang="es-AR" sz="2400" dirty="0"/>
          </a:p>
        </p:txBody>
      </p:sp>
      <p:sp>
        <p:nvSpPr>
          <p:cNvPr id="9" name="CuadroTexto 8">
            <a:extLst>
              <a:ext uri="{FF2B5EF4-FFF2-40B4-BE49-F238E27FC236}">
                <a16:creationId xmlns:a16="http://schemas.microsoft.com/office/drawing/2014/main" id="{A1349609-C4FB-82B5-C61B-A008A318A00E}"/>
              </a:ext>
            </a:extLst>
          </p:cNvPr>
          <p:cNvSpPr txBox="1"/>
          <p:nvPr/>
        </p:nvSpPr>
        <p:spPr>
          <a:xfrm>
            <a:off x="285750" y="5141357"/>
            <a:ext cx="10770870" cy="1477328"/>
          </a:xfrm>
          <a:prstGeom prst="rect">
            <a:avLst/>
          </a:prstGeom>
          <a:noFill/>
        </p:spPr>
        <p:txBody>
          <a:bodyPr wrap="square">
            <a:spAutoFit/>
          </a:bodyPr>
          <a:lstStyle/>
          <a:p>
            <a:pPr algn="just"/>
            <a:r>
              <a:rPr lang="es-AR" b="0" i="0" dirty="0">
                <a:solidFill>
                  <a:schemeClr val="tx2"/>
                </a:solidFill>
                <a:effectLst/>
                <a:latin typeface="+mj-lt"/>
              </a:rPr>
              <a:t>En el análisis de las tonalidades más populares para el género Pop, se observa que C♯/D♭, F♯/G♭ y B destacan con las medianas más altas de popularidad, alrededor de 70. Esto sugiere que las canciones en estas tonalidades tienden a ser más populares en comparación con otras. Además, la consistencia en las puntuaciones de popularidad, evidenciada por desviaciones estándar relativamente bajas, sugiere una estabilidad en el atractivo de las canciones en cada tonalidad.</a:t>
            </a:r>
            <a:endParaRPr lang="es-AR" dirty="0">
              <a:solidFill>
                <a:schemeClr val="tx2"/>
              </a:solidFill>
              <a:latin typeface="+mj-lt"/>
            </a:endParaRPr>
          </a:p>
        </p:txBody>
      </p:sp>
      <p:pic>
        <p:nvPicPr>
          <p:cNvPr id="2" name="Imagen 1">
            <a:extLst>
              <a:ext uri="{FF2B5EF4-FFF2-40B4-BE49-F238E27FC236}">
                <a16:creationId xmlns:a16="http://schemas.microsoft.com/office/drawing/2014/main" id="{A0BF132D-B48F-9196-26F1-DA9A0FE8F45B}"/>
              </a:ext>
            </a:extLst>
          </p:cNvPr>
          <p:cNvPicPr>
            <a:picLocks noChangeAspect="1"/>
          </p:cNvPicPr>
          <p:nvPr/>
        </p:nvPicPr>
        <p:blipFill>
          <a:blip r:embed="rId2"/>
          <a:stretch>
            <a:fillRect/>
          </a:stretch>
        </p:blipFill>
        <p:spPr>
          <a:xfrm>
            <a:off x="10648602" y="6248400"/>
            <a:ext cx="609600" cy="609600"/>
          </a:xfrm>
          <a:prstGeom prst="rect">
            <a:avLst/>
          </a:prstGeom>
        </p:spPr>
      </p:pic>
      <p:pic>
        <p:nvPicPr>
          <p:cNvPr id="5" name="Imagen 4">
            <a:extLst>
              <a:ext uri="{FF2B5EF4-FFF2-40B4-BE49-F238E27FC236}">
                <a16:creationId xmlns:a16="http://schemas.microsoft.com/office/drawing/2014/main" id="{456C4DAC-4943-AC9F-E251-2D17DE1584B5}"/>
              </a:ext>
            </a:extLst>
          </p:cNvPr>
          <p:cNvPicPr>
            <a:picLocks noChangeAspect="1"/>
          </p:cNvPicPr>
          <p:nvPr/>
        </p:nvPicPr>
        <p:blipFill>
          <a:blip r:embed="rId3"/>
          <a:stretch>
            <a:fillRect/>
          </a:stretch>
        </p:blipFill>
        <p:spPr>
          <a:xfrm>
            <a:off x="2081213" y="1038225"/>
            <a:ext cx="6757988" cy="4024330"/>
          </a:xfrm>
          <a:prstGeom prst="rect">
            <a:avLst/>
          </a:prstGeom>
        </p:spPr>
      </p:pic>
    </p:spTree>
    <p:extLst>
      <p:ext uri="{BB962C8B-B14F-4D97-AF65-F5344CB8AC3E}">
        <p14:creationId xmlns:p14="http://schemas.microsoft.com/office/powerpoint/2010/main" val="31166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CuadroTexto 2">
            <a:extLst>
              <a:ext uri="{FF2B5EF4-FFF2-40B4-BE49-F238E27FC236}">
                <a16:creationId xmlns:a16="http://schemas.microsoft.com/office/drawing/2014/main" id="{496DA8AC-4C6D-91BA-6172-D646AC523723}"/>
              </a:ext>
            </a:extLst>
          </p:cNvPr>
          <p:cNvSpPr txBox="1"/>
          <p:nvPr/>
        </p:nvSpPr>
        <p:spPr>
          <a:xfrm>
            <a:off x="1320617" y="150552"/>
            <a:ext cx="3075836"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1500" b="1" spc="-50" dirty="0" err="1">
                <a:latin typeface="+mj-lt"/>
                <a:ea typeface="+mj-ea"/>
                <a:cs typeface="+mj-cs"/>
              </a:rPr>
              <a:t>Pregunta</a:t>
            </a:r>
            <a:r>
              <a:rPr lang="en-US" sz="1500" b="1" spc="-50" dirty="0">
                <a:latin typeface="+mj-lt"/>
                <a:ea typeface="+mj-ea"/>
                <a:cs typeface="+mj-cs"/>
              </a:rPr>
              <a:t> de </a:t>
            </a:r>
            <a:r>
              <a:rPr lang="en-US" sz="1500" b="1" spc="-50" dirty="0" err="1">
                <a:latin typeface="+mj-lt"/>
                <a:ea typeface="+mj-ea"/>
                <a:cs typeface="+mj-cs"/>
              </a:rPr>
              <a:t>investigación</a:t>
            </a:r>
            <a:r>
              <a:rPr lang="en-US" sz="1500" b="1" spc="-50" dirty="0">
                <a:latin typeface="+mj-lt"/>
                <a:ea typeface="+mj-ea"/>
                <a:cs typeface="+mj-cs"/>
              </a:rPr>
              <a:t> 3: </a:t>
            </a:r>
            <a:r>
              <a:rPr lang="en-US" sz="1500" spc="-50" dirty="0">
                <a:latin typeface="+mj-lt"/>
                <a:ea typeface="+mj-ea"/>
                <a:cs typeface="+mj-cs"/>
              </a:rPr>
              <a:t>¿</a:t>
            </a:r>
            <a:r>
              <a:rPr lang="en-US" sz="1500" spc="-50" dirty="0" err="1">
                <a:latin typeface="+mj-lt"/>
                <a:ea typeface="+mj-ea"/>
                <a:cs typeface="+mj-cs"/>
              </a:rPr>
              <a:t>Cuáles</a:t>
            </a:r>
            <a:r>
              <a:rPr lang="en-US" sz="1500" spc="-50" dirty="0">
                <a:latin typeface="+mj-lt"/>
                <a:ea typeface="+mj-ea"/>
                <a:cs typeface="+mj-cs"/>
              </a:rPr>
              <a:t> son las </a:t>
            </a:r>
            <a:r>
              <a:rPr lang="en-US" sz="1500" spc="-50" dirty="0" err="1">
                <a:latin typeface="+mj-lt"/>
                <a:ea typeface="+mj-ea"/>
                <a:cs typeface="+mj-cs"/>
              </a:rPr>
              <a:t>características</a:t>
            </a:r>
            <a:r>
              <a:rPr lang="en-US" sz="1500" spc="-50" dirty="0">
                <a:latin typeface="+mj-lt"/>
                <a:ea typeface="+mj-ea"/>
                <a:cs typeface="+mj-cs"/>
              </a:rPr>
              <a:t> de audio que </a:t>
            </a:r>
            <a:r>
              <a:rPr lang="en-US" sz="1500" spc="-50" dirty="0" err="1">
                <a:latin typeface="+mj-lt"/>
                <a:ea typeface="+mj-ea"/>
                <a:cs typeface="+mj-cs"/>
              </a:rPr>
              <a:t>tienen</a:t>
            </a:r>
            <a:r>
              <a:rPr lang="en-US" sz="1500" spc="-50" dirty="0">
                <a:latin typeface="+mj-lt"/>
                <a:ea typeface="+mj-ea"/>
                <a:cs typeface="+mj-cs"/>
              </a:rPr>
              <a:t> </a:t>
            </a:r>
            <a:r>
              <a:rPr lang="en-US" sz="1500" spc="-50" dirty="0" err="1">
                <a:latin typeface="+mj-lt"/>
                <a:ea typeface="+mj-ea"/>
                <a:cs typeface="+mj-cs"/>
              </a:rPr>
              <a:t>una</a:t>
            </a:r>
            <a:r>
              <a:rPr lang="en-US" sz="1500" spc="-50" dirty="0">
                <a:latin typeface="+mj-lt"/>
                <a:ea typeface="+mj-ea"/>
                <a:cs typeface="+mj-cs"/>
              </a:rPr>
              <a:t> mayor </a:t>
            </a:r>
            <a:r>
              <a:rPr lang="en-US" sz="1500" spc="-50" dirty="0" err="1">
                <a:latin typeface="+mj-lt"/>
                <a:ea typeface="+mj-ea"/>
                <a:cs typeface="+mj-cs"/>
              </a:rPr>
              <a:t>influencia</a:t>
            </a:r>
            <a:r>
              <a:rPr lang="en-US" sz="1500" spc="-50" dirty="0">
                <a:latin typeface="+mj-lt"/>
                <a:ea typeface="+mj-ea"/>
                <a:cs typeface="+mj-cs"/>
              </a:rPr>
              <a:t> </a:t>
            </a:r>
            <a:r>
              <a:rPr lang="en-US" sz="1500" spc="-50" dirty="0" err="1">
                <a:latin typeface="+mj-lt"/>
                <a:ea typeface="+mj-ea"/>
                <a:cs typeface="+mj-cs"/>
              </a:rPr>
              <a:t>en</a:t>
            </a:r>
            <a:r>
              <a:rPr lang="en-US" sz="1500" spc="-50" dirty="0">
                <a:latin typeface="+mj-lt"/>
                <a:ea typeface="+mj-ea"/>
                <a:cs typeface="+mj-cs"/>
              </a:rPr>
              <a:t> la </a:t>
            </a:r>
            <a:r>
              <a:rPr lang="en-US" sz="1500" spc="-50" dirty="0" err="1">
                <a:latin typeface="+mj-lt"/>
                <a:ea typeface="+mj-ea"/>
                <a:cs typeface="+mj-cs"/>
              </a:rPr>
              <a:t>popularidad</a:t>
            </a:r>
            <a:r>
              <a:rPr lang="en-US" sz="1500" spc="-50" dirty="0">
                <a:latin typeface="+mj-lt"/>
                <a:ea typeface="+mj-ea"/>
                <a:cs typeface="+mj-cs"/>
              </a:rPr>
              <a:t> de </a:t>
            </a:r>
            <a:r>
              <a:rPr lang="en-US" sz="1500" spc="-50" dirty="0" err="1">
                <a:latin typeface="+mj-lt"/>
                <a:ea typeface="+mj-ea"/>
                <a:cs typeface="+mj-cs"/>
              </a:rPr>
              <a:t>una</a:t>
            </a:r>
            <a:r>
              <a:rPr lang="en-US" sz="1500" spc="-50" dirty="0">
                <a:latin typeface="+mj-lt"/>
                <a:ea typeface="+mj-ea"/>
                <a:cs typeface="+mj-cs"/>
              </a:rPr>
              <a:t> canción?</a:t>
            </a:r>
          </a:p>
        </p:txBody>
      </p:sp>
      <p:sp>
        <p:nvSpPr>
          <p:cNvPr id="16" name="Rectangle 15">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9" name="CuadroTexto 8">
            <a:extLst>
              <a:ext uri="{FF2B5EF4-FFF2-40B4-BE49-F238E27FC236}">
                <a16:creationId xmlns:a16="http://schemas.microsoft.com/office/drawing/2014/main" id="{67250E56-4828-6E33-E954-EEF1EF2C062D}"/>
              </a:ext>
            </a:extLst>
          </p:cNvPr>
          <p:cNvSpPr txBox="1"/>
          <p:nvPr/>
        </p:nvSpPr>
        <p:spPr>
          <a:xfrm>
            <a:off x="975360" y="1784318"/>
            <a:ext cx="3338021" cy="4210081"/>
          </a:xfrm>
          <a:prstGeom prst="rect">
            <a:avLst/>
          </a:prstGeom>
        </p:spPr>
        <p:txBody>
          <a:bodyPr vert="horz" lIns="91440" tIns="45720" rIns="91440" bIns="45720" rtlCol="0">
            <a:normAutofit fontScale="92500" lnSpcReduction="10000"/>
          </a:bodyPr>
          <a:lstStyle/>
          <a:p>
            <a:pPr indent="-182880" defTabSz="914400">
              <a:spcAft>
                <a:spcPts val="600"/>
              </a:spcAft>
              <a:buClr>
                <a:schemeClr val="accent1"/>
              </a:buClr>
            </a:pPr>
            <a:r>
              <a:rPr lang="es-AR" sz="1000" dirty="0"/>
              <a:t>En el análisis de regresión lineal ordinaria (OLS) para predecir la popularidad de las canciones, se encontraron los siguientes resultados:</a:t>
            </a:r>
          </a:p>
          <a:p>
            <a:pPr indent="-182880" defTabSz="914400">
              <a:spcAft>
                <a:spcPts val="600"/>
              </a:spcAft>
              <a:buClr>
                <a:schemeClr val="accent1"/>
              </a:buClr>
            </a:pPr>
            <a:endParaRPr lang="es-AR" sz="1000" dirty="0"/>
          </a:p>
          <a:p>
            <a:pPr indent="-182880" defTabSz="914400">
              <a:spcAft>
                <a:spcPts val="600"/>
              </a:spcAft>
              <a:buClr>
                <a:schemeClr val="accent1"/>
              </a:buClr>
            </a:pPr>
            <a:r>
              <a:rPr lang="es-AR" sz="1000" dirty="0"/>
              <a:t>R-cuadrado: El modelo explica aproximadamente el 6% de la variabilidad en la popularidad.</a:t>
            </a:r>
          </a:p>
          <a:p>
            <a:pPr indent="-182880" defTabSz="914400">
              <a:spcAft>
                <a:spcPts val="600"/>
              </a:spcAft>
              <a:buClr>
                <a:schemeClr val="accent1"/>
              </a:buClr>
            </a:pPr>
            <a:endParaRPr lang="es-AR" sz="1000" dirty="0"/>
          </a:p>
          <a:p>
            <a:pPr indent="-182880" defTabSz="914400">
              <a:spcAft>
                <a:spcPts val="600"/>
              </a:spcAft>
              <a:buClr>
                <a:schemeClr val="accent1"/>
              </a:buClr>
            </a:pPr>
            <a:r>
              <a:rPr lang="es-AR" sz="1000" dirty="0"/>
              <a:t>F-estadística: Sugiere que al menos una variable independiente tiene un efecto significativo en la popularidad.</a:t>
            </a:r>
          </a:p>
          <a:p>
            <a:pPr indent="-182880" defTabSz="914400">
              <a:spcAft>
                <a:spcPts val="600"/>
              </a:spcAft>
              <a:buClr>
                <a:schemeClr val="accent1"/>
              </a:buClr>
            </a:pPr>
            <a:endParaRPr lang="es-AR" sz="1000" dirty="0"/>
          </a:p>
          <a:p>
            <a:pPr indent="-182880" defTabSz="914400">
              <a:spcAft>
                <a:spcPts val="600"/>
              </a:spcAft>
              <a:buClr>
                <a:schemeClr val="accent1"/>
              </a:buClr>
            </a:pPr>
            <a:r>
              <a:rPr lang="es-AR" sz="1000" dirty="0"/>
              <a:t>Coeficientes: Las características como la </a:t>
            </a:r>
            <a:r>
              <a:rPr lang="es-AR" sz="1000" dirty="0" err="1"/>
              <a:t>bailabilidad</a:t>
            </a:r>
            <a:r>
              <a:rPr lang="es-AR" sz="1000" dirty="0"/>
              <a:t>, energía, volumen, hablado, </a:t>
            </a:r>
            <a:r>
              <a:rPr lang="es-AR" sz="1000" dirty="0" err="1"/>
              <a:t>acusticidad</a:t>
            </a:r>
            <a:r>
              <a:rPr lang="es-AR" sz="1000" dirty="0"/>
              <a:t>, instrumentalidad, valencia, tempo y firma de tiempo tienen un efecto significativo en la popularidad.</a:t>
            </a:r>
          </a:p>
          <a:p>
            <a:pPr indent="-182880" defTabSz="914400">
              <a:spcAft>
                <a:spcPts val="600"/>
              </a:spcAft>
              <a:buClr>
                <a:schemeClr val="accent1"/>
              </a:buClr>
            </a:pPr>
            <a:endParaRPr lang="es-AR" sz="1000" dirty="0"/>
          </a:p>
          <a:p>
            <a:pPr indent="-182880" defTabSz="914400">
              <a:spcAft>
                <a:spcPts val="600"/>
              </a:spcAft>
              <a:buClr>
                <a:schemeClr val="accent1"/>
              </a:buClr>
            </a:pPr>
            <a:r>
              <a:rPr lang="es-AR" sz="1000" dirty="0"/>
              <a:t>Errores estándar y intervalos de confianza: Proporcionan precisión en las estimaciones de los coeficientes.</a:t>
            </a:r>
          </a:p>
          <a:p>
            <a:pPr indent="-182880" defTabSz="914400">
              <a:spcAft>
                <a:spcPts val="600"/>
              </a:spcAft>
              <a:buClr>
                <a:schemeClr val="accent1"/>
              </a:buClr>
            </a:pPr>
            <a:endParaRPr lang="es-AR" sz="1000" dirty="0"/>
          </a:p>
          <a:p>
            <a:pPr indent="-182880" defTabSz="914400">
              <a:spcAft>
                <a:spcPts val="600"/>
              </a:spcAft>
              <a:buClr>
                <a:schemeClr val="accent1"/>
              </a:buClr>
            </a:pPr>
            <a:r>
              <a:rPr lang="es-AR" sz="1000" dirty="0"/>
              <a:t>En resumen, aunque algunas características acústicas influyen en la popularidad, el modelo tiene un bajo poder explicativo. Las variables de tonalidad no resultaron significativas, lo que sugiere que otros factores no incluidos en el modelo pueden tener un impacto significativo en la popularidad. Se recomienda realizar análisis más detallados e incorporar otros factores para mejorar la capacidad predictiva del modelo.</a:t>
            </a:r>
            <a:endParaRPr lang="en-US" sz="1000" dirty="0"/>
          </a:p>
        </p:txBody>
      </p:sp>
      <p:pic>
        <p:nvPicPr>
          <p:cNvPr id="5" name="Imagen 4" descr="Tabla&#10;&#10;Descripción generada automáticamente">
            <a:extLst>
              <a:ext uri="{FF2B5EF4-FFF2-40B4-BE49-F238E27FC236}">
                <a16:creationId xmlns:a16="http://schemas.microsoft.com/office/drawing/2014/main" id="{7B045FA5-1DCC-600B-2297-8517B9F0DD22}"/>
              </a:ext>
            </a:extLst>
          </p:cNvPr>
          <p:cNvPicPr>
            <a:picLocks noChangeAspect="1"/>
          </p:cNvPicPr>
          <p:nvPr/>
        </p:nvPicPr>
        <p:blipFill rotWithShape="1">
          <a:blip r:embed="rId2"/>
          <a:srcRect r="8591" b="2"/>
          <a:stretch/>
        </p:blipFill>
        <p:spPr>
          <a:xfrm>
            <a:off x="4639057" y="10"/>
            <a:ext cx="7552944" cy="6857990"/>
          </a:xfrm>
          <a:prstGeom prst="rect">
            <a:avLst/>
          </a:prstGeom>
        </p:spPr>
      </p:pic>
      <p:pic>
        <p:nvPicPr>
          <p:cNvPr id="2" name="Imagen 1" descr="Forma&#10;&#10;Descripción generada automáticamente con confianza baja">
            <a:extLst>
              <a:ext uri="{FF2B5EF4-FFF2-40B4-BE49-F238E27FC236}">
                <a16:creationId xmlns:a16="http://schemas.microsoft.com/office/drawing/2014/main" id="{18E3D7EA-129A-0E68-CC0F-3222ED43588A}"/>
              </a:ext>
            </a:extLst>
          </p:cNvPr>
          <p:cNvPicPr>
            <a:picLocks noChangeAspect="1"/>
          </p:cNvPicPr>
          <p:nvPr/>
        </p:nvPicPr>
        <p:blipFill>
          <a:blip r:embed="rId3"/>
          <a:stretch>
            <a:fillRect/>
          </a:stretch>
        </p:blipFill>
        <p:spPr>
          <a:xfrm>
            <a:off x="10622279" y="6163614"/>
            <a:ext cx="609600" cy="609600"/>
          </a:xfrm>
          <a:prstGeom prst="rect">
            <a:avLst/>
          </a:prstGeom>
        </p:spPr>
      </p:pic>
    </p:spTree>
    <p:extLst>
      <p:ext uri="{BB962C8B-B14F-4D97-AF65-F5344CB8AC3E}">
        <p14:creationId xmlns:p14="http://schemas.microsoft.com/office/powerpoint/2010/main" val="200919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CuadroTexto 2">
            <a:extLst>
              <a:ext uri="{FF2B5EF4-FFF2-40B4-BE49-F238E27FC236}">
                <a16:creationId xmlns:a16="http://schemas.microsoft.com/office/drawing/2014/main" id="{496DA8AC-4C6D-91BA-6172-D646AC523723}"/>
              </a:ext>
            </a:extLst>
          </p:cNvPr>
          <p:cNvSpPr txBox="1"/>
          <p:nvPr/>
        </p:nvSpPr>
        <p:spPr>
          <a:xfrm>
            <a:off x="7697699" y="173355"/>
            <a:ext cx="3256811" cy="187452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b="1" spc="-50" dirty="0" err="1">
                <a:latin typeface="+mj-lt"/>
                <a:ea typeface="+mj-ea"/>
                <a:cs typeface="+mj-cs"/>
              </a:rPr>
              <a:t>Pregunta</a:t>
            </a:r>
            <a:r>
              <a:rPr lang="en-US" b="1" spc="-50" dirty="0">
                <a:latin typeface="+mj-lt"/>
                <a:ea typeface="+mj-ea"/>
                <a:cs typeface="+mj-cs"/>
              </a:rPr>
              <a:t> de </a:t>
            </a:r>
            <a:r>
              <a:rPr lang="en-US" b="1" spc="-50" dirty="0" err="1">
                <a:latin typeface="+mj-lt"/>
                <a:ea typeface="+mj-ea"/>
                <a:cs typeface="+mj-cs"/>
              </a:rPr>
              <a:t>investigación</a:t>
            </a:r>
            <a:r>
              <a:rPr lang="en-US" b="1" spc="-50" dirty="0">
                <a:latin typeface="+mj-lt"/>
                <a:ea typeface="+mj-ea"/>
                <a:cs typeface="+mj-cs"/>
              </a:rPr>
              <a:t> 3: </a:t>
            </a:r>
            <a:r>
              <a:rPr lang="en-US" spc="-50" dirty="0">
                <a:latin typeface="+mj-lt"/>
                <a:ea typeface="+mj-ea"/>
                <a:cs typeface="+mj-cs"/>
              </a:rPr>
              <a:t>¿</a:t>
            </a:r>
            <a:r>
              <a:rPr lang="en-US" spc="-50" dirty="0" err="1">
                <a:latin typeface="+mj-lt"/>
                <a:ea typeface="+mj-ea"/>
                <a:cs typeface="+mj-cs"/>
              </a:rPr>
              <a:t>Cuáles</a:t>
            </a:r>
            <a:r>
              <a:rPr lang="en-US" spc="-50" dirty="0">
                <a:latin typeface="+mj-lt"/>
                <a:ea typeface="+mj-ea"/>
                <a:cs typeface="+mj-cs"/>
              </a:rPr>
              <a:t> son las </a:t>
            </a:r>
            <a:r>
              <a:rPr lang="en-US" spc="-50" dirty="0" err="1">
                <a:latin typeface="+mj-lt"/>
                <a:ea typeface="+mj-ea"/>
                <a:cs typeface="+mj-cs"/>
              </a:rPr>
              <a:t>características</a:t>
            </a:r>
            <a:r>
              <a:rPr lang="en-US" spc="-50" dirty="0">
                <a:latin typeface="+mj-lt"/>
                <a:ea typeface="+mj-ea"/>
                <a:cs typeface="+mj-cs"/>
              </a:rPr>
              <a:t> de audio que </a:t>
            </a:r>
            <a:r>
              <a:rPr lang="en-US" spc="-50" dirty="0" err="1">
                <a:latin typeface="+mj-lt"/>
                <a:ea typeface="+mj-ea"/>
                <a:cs typeface="+mj-cs"/>
              </a:rPr>
              <a:t>tienen</a:t>
            </a:r>
            <a:r>
              <a:rPr lang="en-US" spc="-50" dirty="0">
                <a:latin typeface="+mj-lt"/>
                <a:ea typeface="+mj-ea"/>
                <a:cs typeface="+mj-cs"/>
              </a:rPr>
              <a:t> </a:t>
            </a:r>
            <a:r>
              <a:rPr lang="en-US" spc="-50" dirty="0" err="1">
                <a:latin typeface="+mj-lt"/>
                <a:ea typeface="+mj-ea"/>
                <a:cs typeface="+mj-cs"/>
              </a:rPr>
              <a:t>una</a:t>
            </a:r>
            <a:r>
              <a:rPr lang="en-US" spc="-50" dirty="0">
                <a:latin typeface="+mj-lt"/>
                <a:ea typeface="+mj-ea"/>
                <a:cs typeface="+mj-cs"/>
              </a:rPr>
              <a:t> mayor </a:t>
            </a:r>
            <a:r>
              <a:rPr lang="en-US" spc="-50" dirty="0" err="1">
                <a:latin typeface="+mj-lt"/>
                <a:ea typeface="+mj-ea"/>
                <a:cs typeface="+mj-cs"/>
              </a:rPr>
              <a:t>influencia</a:t>
            </a:r>
            <a:r>
              <a:rPr lang="en-US" spc="-50" dirty="0">
                <a:latin typeface="+mj-lt"/>
                <a:ea typeface="+mj-ea"/>
                <a:cs typeface="+mj-cs"/>
              </a:rPr>
              <a:t> </a:t>
            </a:r>
            <a:r>
              <a:rPr lang="en-US" spc="-50" dirty="0" err="1">
                <a:latin typeface="+mj-lt"/>
                <a:ea typeface="+mj-ea"/>
                <a:cs typeface="+mj-cs"/>
              </a:rPr>
              <a:t>en</a:t>
            </a:r>
            <a:r>
              <a:rPr lang="en-US" spc="-50" dirty="0">
                <a:latin typeface="+mj-lt"/>
                <a:ea typeface="+mj-ea"/>
                <a:cs typeface="+mj-cs"/>
              </a:rPr>
              <a:t> la </a:t>
            </a:r>
            <a:r>
              <a:rPr lang="en-US" spc="-50" dirty="0" err="1">
                <a:latin typeface="+mj-lt"/>
                <a:ea typeface="+mj-ea"/>
                <a:cs typeface="+mj-cs"/>
              </a:rPr>
              <a:t>popularidad</a:t>
            </a:r>
            <a:r>
              <a:rPr lang="en-US" spc="-50" dirty="0">
                <a:latin typeface="+mj-lt"/>
                <a:ea typeface="+mj-ea"/>
                <a:cs typeface="+mj-cs"/>
              </a:rPr>
              <a:t> de </a:t>
            </a:r>
            <a:r>
              <a:rPr lang="en-US" spc="-50" dirty="0" err="1">
                <a:latin typeface="+mj-lt"/>
                <a:ea typeface="+mj-ea"/>
                <a:cs typeface="+mj-cs"/>
              </a:rPr>
              <a:t>una</a:t>
            </a:r>
            <a:r>
              <a:rPr lang="en-US" spc="-50" dirty="0">
                <a:latin typeface="+mj-lt"/>
                <a:ea typeface="+mj-ea"/>
                <a:cs typeface="+mj-cs"/>
              </a:rPr>
              <a:t> canción?</a:t>
            </a:r>
          </a:p>
        </p:txBody>
      </p:sp>
      <p:pic>
        <p:nvPicPr>
          <p:cNvPr id="5" name="Imagen 4">
            <a:extLst>
              <a:ext uri="{FF2B5EF4-FFF2-40B4-BE49-F238E27FC236}">
                <a16:creationId xmlns:a16="http://schemas.microsoft.com/office/drawing/2014/main" id="{CBFBA5D2-1641-A258-5EB5-72C4F1BE9375}"/>
              </a:ext>
            </a:extLst>
          </p:cNvPr>
          <p:cNvPicPr>
            <a:picLocks noChangeAspect="1"/>
          </p:cNvPicPr>
          <p:nvPr/>
        </p:nvPicPr>
        <p:blipFill rotWithShape="1">
          <a:blip r:embed="rId2"/>
          <a:srcRect l="20" r="4989" b="-1"/>
          <a:stretch/>
        </p:blipFill>
        <p:spPr>
          <a:xfrm>
            <a:off x="20" y="10"/>
            <a:ext cx="7552924" cy="6857990"/>
          </a:xfrm>
          <a:prstGeom prst="rect">
            <a:avLst/>
          </a:prstGeom>
        </p:spPr>
      </p:pic>
      <p:sp>
        <p:nvSpPr>
          <p:cNvPr id="6" name="CuadroTexto 5">
            <a:extLst>
              <a:ext uri="{FF2B5EF4-FFF2-40B4-BE49-F238E27FC236}">
                <a16:creationId xmlns:a16="http://schemas.microsoft.com/office/drawing/2014/main" id="{3F9D51AD-AD28-D70D-CBF2-B49F78FBE2DE}"/>
              </a:ext>
            </a:extLst>
          </p:cNvPr>
          <p:cNvSpPr txBox="1"/>
          <p:nvPr/>
        </p:nvSpPr>
        <p:spPr>
          <a:xfrm>
            <a:off x="7878675" y="2301555"/>
            <a:ext cx="3075836" cy="3878581"/>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buClr>
            </a:pPr>
            <a:r>
              <a:rPr lang="en-US" sz="1400" dirty="0"/>
              <a:t>El </a:t>
            </a:r>
            <a:r>
              <a:rPr lang="en-US" sz="1400" dirty="0" err="1"/>
              <a:t>análisis</a:t>
            </a:r>
            <a:r>
              <a:rPr lang="en-US" sz="1400" dirty="0"/>
              <a:t> de </a:t>
            </a:r>
            <a:r>
              <a:rPr lang="en-US" sz="1400" dirty="0" err="1"/>
              <a:t>correlación</a:t>
            </a:r>
            <a:r>
              <a:rPr lang="en-US" sz="1400" dirty="0"/>
              <a:t> entre la variable "</a:t>
            </a:r>
            <a:r>
              <a:rPr lang="en-US" sz="1400" dirty="0" err="1"/>
              <a:t>Bailabilidad</a:t>
            </a:r>
            <a:r>
              <a:rPr lang="en-US" sz="1400" dirty="0"/>
              <a:t>" y la "</a:t>
            </a:r>
            <a:r>
              <a:rPr lang="en-US" sz="1400" dirty="0" err="1"/>
              <a:t>Popularidad</a:t>
            </a:r>
            <a:r>
              <a:rPr lang="en-US" sz="1400" dirty="0"/>
              <a:t>" </a:t>
            </a:r>
            <a:r>
              <a:rPr lang="en-US" sz="1400" dirty="0" err="1"/>
              <a:t>en</a:t>
            </a:r>
            <a:r>
              <a:rPr lang="en-US" sz="1400" dirty="0"/>
              <a:t> canciones del </a:t>
            </a:r>
            <a:r>
              <a:rPr lang="en-US" sz="1400" dirty="0" err="1"/>
              <a:t>género</a:t>
            </a:r>
            <a:r>
              <a:rPr lang="en-US" sz="1400" dirty="0"/>
              <a:t> pop y </a:t>
            </a:r>
            <a:r>
              <a:rPr lang="en-US" sz="1400" dirty="0" err="1"/>
              <a:t>tonalidades</a:t>
            </a:r>
            <a:r>
              <a:rPr lang="en-US" sz="1400" dirty="0"/>
              <a:t> 1, 6 y 8 </a:t>
            </a:r>
            <a:r>
              <a:rPr lang="en-US" sz="1400" dirty="0" err="1"/>
              <a:t>revela</a:t>
            </a:r>
            <a:r>
              <a:rPr lang="en-US" sz="1400" dirty="0"/>
              <a:t> </a:t>
            </a:r>
            <a:r>
              <a:rPr lang="en-US" sz="1400" dirty="0" err="1"/>
              <a:t>una</a:t>
            </a:r>
            <a:r>
              <a:rPr lang="en-US" sz="1400" dirty="0"/>
              <a:t> </a:t>
            </a:r>
            <a:r>
              <a:rPr lang="en-US" sz="1400" dirty="0" err="1"/>
              <a:t>relación</a:t>
            </a:r>
            <a:r>
              <a:rPr lang="en-US" sz="1400" dirty="0"/>
              <a:t> </a:t>
            </a:r>
            <a:r>
              <a:rPr lang="en-US" sz="1400" dirty="0" err="1"/>
              <a:t>negativa</a:t>
            </a:r>
            <a:r>
              <a:rPr lang="en-US" sz="1400" dirty="0"/>
              <a:t> </a:t>
            </a:r>
            <a:r>
              <a:rPr lang="en-US" sz="1400" dirty="0" err="1"/>
              <a:t>moderada</a:t>
            </a:r>
            <a:r>
              <a:rPr lang="en-US" sz="1400" dirty="0"/>
              <a:t>, con un </a:t>
            </a:r>
            <a:r>
              <a:rPr lang="en-US" sz="1400" dirty="0" err="1"/>
              <a:t>coeficiente</a:t>
            </a:r>
            <a:r>
              <a:rPr lang="en-US" sz="1400" dirty="0"/>
              <a:t> de </a:t>
            </a:r>
            <a:r>
              <a:rPr lang="en-US" sz="1400" dirty="0" err="1"/>
              <a:t>correlación</a:t>
            </a:r>
            <a:r>
              <a:rPr lang="en-US" sz="1400" dirty="0"/>
              <a:t> de -0.51. </a:t>
            </a:r>
            <a:r>
              <a:rPr lang="en-US" sz="1400" dirty="0" err="1"/>
              <a:t>Esto</a:t>
            </a:r>
            <a:r>
              <a:rPr lang="en-US" sz="1400" dirty="0"/>
              <a:t> </a:t>
            </a:r>
            <a:r>
              <a:rPr lang="en-US" sz="1400" dirty="0" err="1"/>
              <a:t>sugiere</a:t>
            </a:r>
            <a:r>
              <a:rPr lang="en-US" sz="1400" dirty="0"/>
              <a:t> que, </a:t>
            </a:r>
            <a:r>
              <a:rPr lang="en-US" sz="1400" dirty="0" err="1"/>
              <a:t>en</a:t>
            </a:r>
            <a:r>
              <a:rPr lang="en-US" sz="1400" dirty="0"/>
              <a:t> </a:t>
            </a:r>
            <a:r>
              <a:rPr lang="en-US" sz="1400" dirty="0" err="1"/>
              <a:t>este</a:t>
            </a:r>
            <a:r>
              <a:rPr lang="en-US" sz="1400" dirty="0"/>
              <a:t> conjunto de </a:t>
            </a:r>
            <a:r>
              <a:rPr lang="en-US" sz="1400" dirty="0" err="1"/>
              <a:t>datos</a:t>
            </a:r>
            <a:r>
              <a:rPr lang="en-US" sz="1400" dirty="0"/>
              <a:t> </a:t>
            </a:r>
            <a:r>
              <a:rPr lang="en-US" sz="1400" dirty="0" err="1"/>
              <a:t>específico</a:t>
            </a:r>
            <a:r>
              <a:rPr lang="en-US" sz="1400" dirty="0"/>
              <a:t>, </a:t>
            </a:r>
            <a:r>
              <a:rPr lang="en-US" sz="1400" dirty="0" err="1"/>
              <a:t>existe</a:t>
            </a:r>
            <a:r>
              <a:rPr lang="en-US" sz="1400" dirty="0"/>
              <a:t> </a:t>
            </a:r>
            <a:r>
              <a:rPr lang="en-US" sz="1400" dirty="0" err="1"/>
              <a:t>una</a:t>
            </a:r>
            <a:r>
              <a:rPr lang="en-US" sz="1400" dirty="0"/>
              <a:t> </a:t>
            </a:r>
            <a:r>
              <a:rPr lang="en-US" sz="1400" dirty="0" err="1"/>
              <a:t>tendencia</a:t>
            </a:r>
            <a:r>
              <a:rPr lang="en-US" sz="1400" dirty="0"/>
              <a:t> de que las canciones con </a:t>
            </a:r>
            <a:r>
              <a:rPr lang="en-US" sz="1400" dirty="0" err="1"/>
              <a:t>menor</a:t>
            </a:r>
            <a:r>
              <a:rPr lang="en-US" sz="1400" dirty="0"/>
              <a:t> </a:t>
            </a:r>
            <a:r>
              <a:rPr lang="en-US" sz="1400" dirty="0" err="1"/>
              <a:t>bailabilidad</a:t>
            </a:r>
            <a:r>
              <a:rPr lang="en-US" sz="1400" dirty="0"/>
              <a:t> </a:t>
            </a:r>
            <a:r>
              <a:rPr lang="en-US" sz="1400" dirty="0" err="1"/>
              <a:t>tiendan</a:t>
            </a:r>
            <a:r>
              <a:rPr lang="en-US" sz="1400" dirty="0"/>
              <a:t> a </a:t>
            </a:r>
            <a:r>
              <a:rPr lang="en-US" sz="1400" dirty="0" err="1"/>
              <a:t>tener</a:t>
            </a:r>
            <a:r>
              <a:rPr lang="en-US" sz="1400" dirty="0"/>
              <a:t> </a:t>
            </a:r>
            <a:r>
              <a:rPr lang="en-US" sz="1400" dirty="0" err="1"/>
              <a:t>una</a:t>
            </a:r>
            <a:r>
              <a:rPr lang="en-US" sz="1400" dirty="0"/>
              <a:t> mayor </a:t>
            </a:r>
            <a:r>
              <a:rPr lang="en-US" sz="1400" dirty="0" err="1"/>
              <a:t>popularidad</a:t>
            </a:r>
            <a:r>
              <a:rPr lang="en-US" sz="1400" dirty="0"/>
              <a:t> y </a:t>
            </a:r>
            <a:r>
              <a:rPr lang="en-US" sz="1400" dirty="0" err="1"/>
              <a:t>viceversa</a:t>
            </a:r>
            <a:r>
              <a:rPr lang="en-US" sz="1400" dirty="0"/>
              <a:t>. </a:t>
            </a:r>
            <a:r>
              <a:rPr lang="en-US" sz="1400" dirty="0" err="1"/>
              <a:t>Aunque</a:t>
            </a:r>
            <a:r>
              <a:rPr lang="en-US" sz="1400" dirty="0"/>
              <a:t> la </a:t>
            </a:r>
            <a:r>
              <a:rPr lang="en-US" sz="1400" dirty="0" err="1"/>
              <a:t>relación</a:t>
            </a:r>
            <a:r>
              <a:rPr lang="en-US" sz="1400" dirty="0"/>
              <a:t> es </a:t>
            </a:r>
            <a:r>
              <a:rPr lang="en-US" sz="1400" dirty="0" err="1"/>
              <a:t>estadísticamente</a:t>
            </a:r>
            <a:r>
              <a:rPr lang="en-US" sz="1400" dirty="0"/>
              <a:t> </a:t>
            </a:r>
            <a:r>
              <a:rPr lang="en-US" sz="1400" dirty="0" err="1"/>
              <a:t>significativa</a:t>
            </a:r>
            <a:r>
              <a:rPr lang="en-US" sz="1400" dirty="0"/>
              <a:t>, la </a:t>
            </a:r>
            <a:r>
              <a:rPr lang="en-US" sz="1400" dirty="0" err="1"/>
              <a:t>magnitud</a:t>
            </a:r>
            <a:r>
              <a:rPr lang="en-US" sz="1400" dirty="0"/>
              <a:t> del </a:t>
            </a:r>
            <a:r>
              <a:rPr lang="en-US" sz="1400" dirty="0" err="1"/>
              <a:t>coeficiente</a:t>
            </a:r>
            <a:r>
              <a:rPr lang="en-US" sz="1400" dirty="0"/>
              <a:t> indica </a:t>
            </a:r>
            <a:r>
              <a:rPr lang="en-US" sz="1400" dirty="0" err="1"/>
              <a:t>una</a:t>
            </a:r>
            <a:r>
              <a:rPr lang="en-US" sz="1400" dirty="0"/>
              <a:t> </a:t>
            </a:r>
            <a:r>
              <a:rPr lang="en-US" sz="1400" dirty="0" err="1"/>
              <a:t>asociación</a:t>
            </a:r>
            <a:r>
              <a:rPr lang="en-US" sz="1400" dirty="0"/>
              <a:t> </a:t>
            </a:r>
            <a:r>
              <a:rPr lang="en-US" sz="1400" dirty="0" err="1"/>
              <a:t>moderada</a:t>
            </a:r>
            <a:r>
              <a:rPr lang="en-US" sz="1400" dirty="0"/>
              <a:t>, lo que </a:t>
            </a:r>
            <a:r>
              <a:rPr lang="en-US" sz="1400" dirty="0" err="1"/>
              <a:t>implica</a:t>
            </a:r>
            <a:r>
              <a:rPr lang="en-US" sz="1400" dirty="0"/>
              <a:t> que </a:t>
            </a:r>
            <a:r>
              <a:rPr lang="en-US" sz="1400" dirty="0" err="1"/>
              <a:t>otros</a:t>
            </a:r>
            <a:r>
              <a:rPr lang="en-US" sz="1400" dirty="0"/>
              <a:t> </a:t>
            </a:r>
            <a:r>
              <a:rPr lang="en-US" sz="1400" dirty="0" err="1"/>
              <a:t>factores</a:t>
            </a:r>
            <a:r>
              <a:rPr lang="en-US" sz="1400" dirty="0"/>
              <a:t> </a:t>
            </a:r>
            <a:r>
              <a:rPr lang="en-US" sz="1400" dirty="0" err="1"/>
              <a:t>también</a:t>
            </a:r>
            <a:r>
              <a:rPr lang="en-US" sz="1400" dirty="0"/>
              <a:t> </a:t>
            </a:r>
            <a:r>
              <a:rPr lang="en-US" sz="1400" dirty="0" err="1"/>
              <a:t>pueden</a:t>
            </a:r>
            <a:r>
              <a:rPr lang="en-US" sz="1400" dirty="0"/>
              <a:t> </a:t>
            </a:r>
            <a:r>
              <a:rPr lang="en-US" sz="1400" dirty="0" err="1"/>
              <a:t>influir</a:t>
            </a:r>
            <a:r>
              <a:rPr lang="en-US" sz="1400" dirty="0"/>
              <a:t> </a:t>
            </a:r>
            <a:r>
              <a:rPr lang="en-US" sz="1400" dirty="0" err="1"/>
              <a:t>significativamente</a:t>
            </a:r>
            <a:r>
              <a:rPr lang="en-US" sz="1400" dirty="0"/>
              <a:t> </a:t>
            </a:r>
            <a:r>
              <a:rPr lang="en-US" sz="1400" dirty="0" err="1"/>
              <a:t>en</a:t>
            </a:r>
            <a:r>
              <a:rPr lang="en-US" sz="1400" dirty="0"/>
              <a:t> la </a:t>
            </a:r>
            <a:r>
              <a:rPr lang="en-US" sz="1400" dirty="0" err="1"/>
              <a:t>popularidad</a:t>
            </a:r>
            <a:r>
              <a:rPr lang="en-US" sz="1400" dirty="0"/>
              <a:t> de </a:t>
            </a:r>
            <a:r>
              <a:rPr lang="en-US" sz="1400" dirty="0" err="1"/>
              <a:t>una</a:t>
            </a:r>
            <a:r>
              <a:rPr lang="en-US" sz="1400" dirty="0"/>
              <a:t> canción.</a:t>
            </a:r>
          </a:p>
        </p:txBody>
      </p:sp>
      <p:pic>
        <p:nvPicPr>
          <p:cNvPr id="8" name="Imagen 7">
            <a:extLst>
              <a:ext uri="{FF2B5EF4-FFF2-40B4-BE49-F238E27FC236}">
                <a16:creationId xmlns:a16="http://schemas.microsoft.com/office/drawing/2014/main" id="{57995F80-6E2B-38AA-7BF2-9795DB4675D2}"/>
              </a:ext>
            </a:extLst>
          </p:cNvPr>
          <p:cNvPicPr>
            <a:picLocks noChangeAspect="1"/>
          </p:cNvPicPr>
          <p:nvPr/>
        </p:nvPicPr>
        <p:blipFill>
          <a:blip r:embed="rId3"/>
          <a:stretch>
            <a:fillRect/>
          </a:stretch>
        </p:blipFill>
        <p:spPr>
          <a:xfrm>
            <a:off x="143162" y="6276296"/>
            <a:ext cx="486758" cy="486758"/>
          </a:xfrm>
          <a:prstGeom prst="rect">
            <a:avLst/>
          </a:prstGeom>
        </p:spPr>
      </p:pic>
    </p:spTree>
    <p:extLst>
      <p:ext uri="{BB962C8B-B14F-4D97-AF65-F5344CB8AC3E}">
        <p14:creationId xmlns:p14="http://schemas.microsoft.com/office/powerpoint/2010/main" val="164357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4E3818-9843-9DF5-F19A-60CBE30D6375}"/>
              </a:ext>
            </a:extLst>
          </p:cNvPr>
          <p:cNvSpPr txBox="1"/>
          <p:nvPr/>
        </p:nvSpPr>
        <p:spPr>
          <a:xfrm>
            <a:off x="124691" y="152553"/>
            <a:ext cx="11134436" cy="830997"/>
          </a:xfrm>
          <a:prstGeom prst="rect">
            <a:avLst/>
          </a:prstGeom>
          <a:noFill/>
        </p:spPr>
        <p:txBody>
          <a:bodyPr wrap="square">
            <a:spAutoFit/>
          </a:bodyPr>
          <a:lstStyle/>
          <a:p>
            <a:r>
              <a:rPr lang="es-AR" sz="2400" b="1" dirty="0"/>
              <a:t>Pregunta de investigación 4: </a:t>
            </a:r>
            <a:r>
              <a:rPr lang="es-AR" sz="2400" dirty="0"/>
              <a:t>¿Las canciones explícitas tienden a tener una mayor o menor popularidad que las no explícitas?</a:t>
            </a:r>
          </a:p>
        </p:txBody>
      </p:sp>
      <p:pic>
        <p:nvPicPr>
          <p:cNvPr id="5" name="Imagen 4">
            <a:extLst>
              <a:ext uri="{FF2B5EF4-FFF2-40B4-BE49-F238E27FC236}">
                <a16:creationId xmlns:a16="http://schemas.microsoft.com/office/drawing/2014/main" id="{9A7857A0-1C97-7241-A00D-B6FEA28BF38B}"/>
              </a:ext>
            </a:extLst>
          </p:cNvPr>
          <p:cNvPicPr>
            <a:picLocks noChangeAspect="1"/>
          </p:cNvPicPr>
          <p:nvPr/>
        </p:nvPicPr>
        <p:blipFill>
          <a:blip r:embed="rId2"/>
          <a:stretch>
            <a:fillRect/>
          </a:stretch>
        </p:blipFill>
        <p:spPr>
          <a:xfrm>
            <a:off x="2541732" y="1063461"/>
            <a:ext cx="5981700" cy="3600450"/>
          </a:xfrm>
          <a:prstGeom prst="rect">
            <a:avLst/>
          </a:prstGeom>
        </p:spPr>
      </p:pic>
      <p:sp>
        <p:nvSpPr>
          <p:cNvPr id="8" name="CuadroTexto 7">
            <a:extLst>
              <a:ext uri="{FF2B5EF4-FFF2-40B4-BE49-F238E27FC236}">
                <a16:creationId xmlns:a16="http://schemas.microsoft.com/office/drawing/2014/main" id="{E7CC89A1-1BAC-6832-D669-7324FF7032C0}"/>
              </a:ext>
            </a:extLst>
          </p:cNvPr>
          <p:cNvSpPr txBox="1"/>
          <p:nvPr/>
        </p:nvSpPr>
        <p:spPr>
          <a:xfrm>
            <a:off x="124691" y="4743823"/>
            <a:ext cx="11134436" cy="1815882"/>
          </a:xfrm>
          <a:prstGeom prst="rect">
            <a:avLst/>
          </a:prstGeom>
          <a:noFill/>
        </p:spPr>
        <p:txBody>
          <a:bodyPr wrap="square">
            <a:spAutoFit/>
          </a:bodyPr>
          <a:lstStyle/>
          <a:p>
            <a:pPr algn="just"/>
            <a:r>
              <a:rPr lang="es-AR" sz="1600" dirty="0"/>
              <a:t>En conclusión, al comparar la popularidad de canciones explícitas y no explícitas, se observa que, aunque comparten un rango considerable de popularidades, las no explícitas tienen una presencia dominante en las categorías de popularidades más bajas, especialmente por debajo de 20. No obstante, en el rango de popularidades más altas, las canciones explícitas muestran una probabilidad ligeramente mayor de estar presentes. Este hallazgo sugiere que las preferencias del público pueden variar según la explicitud de las letras, con las canciones no explícitas siendo más prominentes en las categorías de menor popularidad y las explícitas ganando terreno en el espectro de popularidades más altas.</a:t>
            </a:r>
          </a:p>
        </p:txBody>
      </p:sp>
      <p:pic>
        <p:nvPicPr>
          <p:cNvPr id="9" name="Imagen 8">
            <a:extLst>
              <a:ext uri="{FF2B5EF4-FFF2-40B4-BE49-F238E27FC236}">
                <a16:creationId xmlns:a16="http://schemas.microsoft.com/office/drawing/2014/main" id="{A4CD0EE3-FBAF-8A78-4F8B-E89F608D6ADE}"/>
              </a:ext>
            </a:extLst>
          </p:cNvPr>
          <p:cNvPicPr>
            <a:picLocks noChangeAspect="1"/>
          </p:cNvPicPr>
          <p:nvPr/>
        </p:nvPicPr>
        <p:blipFill>
          <a:blip r:embed="rId3"/>
          <a:stretch>
            <a:fillRect/>
          </a:stretch>
        </p:blipFill>
        <p:spPr>
          <a:xfrm>
            <a:off x="10649527" y="6254905"/>
            <a:ext cx="609600" cy="609600"/>
          </a:xfrm>
          <a:prstGeom prst="rect">
            <a:avLst/>
          </a:prstGeom>
        </p:spPr>
      </p:pic>
    </p:spTree>
    <p:extLst>
      <p:ext uri="{BB962C8B-B14F-4D97-AF65-F5344CB8AC3E}">
        <p14:creationId xmlns:p14="http://schemas.microsoft.com/office/powerpoint/2010/main" val="353498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7DC8C-2E72-3071-2934-A75DE1C216E9}"/>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FCC3BA39-0C8A-CD47-41AB-5F2AF1B01688}"/>
              </a:ext>
            </a:extLst>
          </p:cNvPr>
          <p:cNvSpPr txBox="1"/>
          <p:nvPr/>
        </p:nvSpPr>
        <p:spPr>
          <a:xfrm>
            <a:off x="124691" y="152553"/>
            <a:ext cx="11134436" cy="830997"/>
          </a:xfrm>
          <a:prstGeom prst="rect">
            <a:avLst/>
          </a:prstGeom>
          <a:noFill/>
        </p:spPr>
        <p:txBody>
          <a:bodyPr wrap="square">
            <a:spAutoFit/>
          </a:bodyPr>
          <a:lstStyle/>
          <a:p>
            <a:r>
              <a:rPr lang="es-AR" sz="2400" b="1" dirty="0"/>
              <a:t>Pregunta de investigación 4: </a:t>
            </a:r>
            <a:r>
              <a:rPr lang="es-AR" sz="2400" dirty="0"/>
              <a:t>¿Las canciones explícitas tienden a tener una mayor o menor popularidad que las no explícitas?</a:t>
            </a:r>
          </a:p>
        </p:txBody>
      </p:sp>
      <p:sp>
        <p:nvSpPr>
          <p:cNvPr id="8" name="CuadroTexto 7">
            <a:extLst>
              <a:ext uri="{FF2B5EF4-FFF2-40B4-BE49-F238E27FC236}">
                <a16:creationId xmlns:a16="http://schemas.microsoft.com/office/drawing/2014/main" id="{09CE5D9C-EF5C-51CE-FA42-7BD50FB29AFA}"/>
              </a:ext>
            </a:extLst>
          </p:cNvPr>
          <p:cNvSpPr txBox="1"/>
          <p:nvPr/>
        </p:nvSpPr>
        <p:spPr>
          <a:xfrm>
            <a:off x="124691" y="5574820"/>
            <a:ext cx="11134436" cy="584775"/>
          </a:xfrm>
          <a:prstGeom prst="rect">
            <a:avLst/>
          </a:prstGeom>
          <a:noFill/>
        </p:spPr>
        <p:txBody>
          <a:bodyPr wrap="square">
            <a:spAutoFit/>
          </a:bodyPr>
          <a:lstStyle/>
          <a:p>
            <a:pPr algn="just"/>
            <a:r>
              <a:rPr lang="es-AR" sz="1600" dirty="0"/>
              <a:t>Se sigue observando que, para canciones con altas puntuaciones de popularidad para el genero pop y las tonalidades 1,6 y 8, las canciones explícitas continúan siendo las más populares</a:t>
            </a:r>
          </a:p>
        </p:txBody>
      </p:sp>
      <p:pic>
        <p:nvPicPr>
          <p:cNvPr id="9" name="Imagen 8">
            <a:extLst>
              <a:ext uri="{FF2B5EF4-FFF2-40B4-BE49-F238E27FC236}">
                <a16:creationId xmlns:a16="http://schemas.microsoft.com/office/drawing/2014/main" id="{966EDC9E-8FE5-0725-081C-52DE8BE51D43}"/>
              </a:ext>
            </a:extLst>
          </p:cNvPr>
          <p:cNvPicPr>
            <a:picLocks noChangeAspect="1"/>
          </p:cNvPicPr>
          <p:nvPr/>
        </p:nvPicPr>
        <p:blipFill>
          <a:blip r:embed="rId2"/>
          <a:stretch>
            <a:fillRect/>
          </a:stretch>
        </p:blipFill>
        <p:spPr>
          <a:xfrm>
            <a:off x="10649527" y="6254905"/>
            <a:ext cx="609600" cy="609600"/>
          </a:xfrm>
          <a:prstGeom prst="rect">
            <a:avLst/>
          </a:prstGeom>
        </p:spPr>
      </p:pic>
      <p:pic>
        <p:nvPicPr>
          <p:cNvPr id="4" name="Imagen 3">
            <a:extLst>
              <a:ext uri="{FF2B5EF4-FFF2-40B4-BE49-F238E27FC236}">
                <a16:creationId xmlns:a16="http://schemas.microsoft.com/office/drawing/2014/main" id="{C619D40C-2CF2-D176-BB27-C25557D2A706}"/>
              </a:ext>
            </a:extLst>
          </p:cNvPr>
          <p:cNvPicPr>
            <a:picLocks noChangeAspect="1"/>
          </p:cNvPicPr>
          <p:nvPr/>
        </p:nvPicPr>
        <p:blipFill rotWithShape="1">
          <a:blip r:embed="rId3"/>
          <a:srcRect t="3284"/>
          <a:stretch/>
        </p:blipFill>
        <p:spPr>
          <a:xfrm>
            <a:off x="2297807" y="1071595"/>
            <a:ext cx="6788204" cy="4415179"/>
          </a:xfrm>
          <a:prstGeom prst="rect">
            <a:avLst/>
          </a:prstGeom>
        </p:spPr>
      </p:pic>
    </p:spTree>
    <p:extLst>
      <p:ext uri="{BB962C8B-B14F-4D97-AF65-F5344CB8AC3E}">
        <p14:creationId xmlns:p14="http://schemas.microsoft.com/office/powerpoint/2010/main" val="351795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5" name="CuadroTexto 4">
            <a:extLst>
              <a:ext uri="{FF2B5EF4-FFF2-40B4-BE49-F238E27FC236}">
                <a16:creationId xmlns:a16="http://schemas.microsoft.com/office/drawing/2014/main" id="{173DBB54-A34B-BE94-A1F7-E7A5F53C8D45}"/>
              </a:ext>
            </a:extLst>
          </p:cNvPr>
          <p:cNvSpPr txBox="1"/>
          <p:nvPr/>
        </p:nvSpPr>
        <p:spPr>
          <a:xfrm>
            <a:off x="7878675" y="640080"/>
            <a:ext cx="3075836"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1500" b="1" spc="-50">
                <a:latin typeface="+mj-lt"/>
                <a:ea typeface="+mj-ea"/>
                <a:cs typeface="+mj-cs"/>
              </a:rPr>
              <a:t>Pregunta de investigación 5: </a:t>
            </a:r>
            <a:r>
              <a:rPr lang="en-US" sz="1500" spc="-50">
                <a:latin typeface="+mj-lt"/>
                <a:ea typeface="+mj-ea"/>
                <a:cs typeface="+mj-cs"/>
              </a:rPr>
              <a:t>¿Hay una relación entre la duración de una canción y su popularidad?</a:t>
            </a:r>
          </a:p>
        </p:txBody>
      </p:sp>
      <p:pic>
        <p:nvPicPr>
          <p:cNvPr id="3" name="Imagen 2" descr="Gráfico, Gráfico de dispersión&#10;&#10;Descripción generada automáticamente">
            <a:extLst>
              <a:ext uri="{FF2B5EF4-FFF2-40B4-BE49-F238E27FC236}">
                <a16:creationId xmlns:a16="http://schemas.microsoft.com/office/drawing/2014/main" id="{907AA131-D4E6-5836-241E-2EDB90BEFE8A}"/>
              </a:ext>
            </a:extLst>
          </p:cNvPr>
          <p:cNvPicPr>
            <a:picLocks noChangeAspect="1"/>
          </p:cNvPicPr>
          <p:nvPr/>
        </p:nvPicPr>
        <p:blipFill rotWithShape="1">
          <a:blip r:embed="rId2"/>
          <a:srcRect r="31717" b="-1"/>
          <a:stretch/>
        </p:blipFill>
        <p:spPr>
          <a:xfrm>
            <a:off x="20" y="10"/>
            <a:ext cx="7552924" cy="6857990"/>
          </a:xfrm>
          <a:prstGeom prst="rect">
            <a:avLst/>
          </a:prstGeom>
        </p:spPr>
      </p:pic>
      <p:sp>
        <p:nvSpPr>
          <p:cNvPr id="9" name="CuadroTexto 8">
            <a:extLst>
              <a:ext uri="{FF2B5EF4-FFF2-40B4-BE49-F238E27FC236}">
                <a16:creationId xmlns:a16="http://schemas.microsoft.com/office/drawing/2014/main" id="{5558071A-6B8E-ED14-0CE1-C1EF95EBF549}"/>
              </a:ext>
            </a:extLst>
          </p:cNvPr>
          <p:cNvSpPr txBox="1"/>
          <p:nvPr/>
        </p:nvSpPr>
        <p:spPr>
          <a:xfrm>
            <a:off x="7878675" y="2301555"/>
            <a:ext cx="3075836" cy="3878581"/>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buClr>
            </a:pPr>
            <a:r>
              <a:rPr lang="en-US" sz="1400"/>
              <a:t>No existe una correlación significativa entre la duración de la canción y su popularidad, dado que el valor del R cuadrado es muy bajo (0.003). A medida que aumenta el tiempo de la canción (mayor duración en segundos), no se observa una tendencia clara a que la canción sea más popular. De hecho, parece haber una tendencia a que las canciones más largas tienden a ser menos populares. Esta conclusión está respaldada por el bajo valor del R cuadrado, que indica que la duración de la canción no explica de manera significativa las variaciones en la popularidad. </a:t>
            </a:r>
          </a:p>
        </p:txBody>
      </p:sp>
      <p:pic>
        <p:nvPicPr>
          <p:cNvPr id="10" name="Imagen 9" descr="Forma&#10;&#10;Descripción generada automáticamente con confianza baja">
            <a:extLst>
              <a:ext uri="{FF2B5EF4-FFF2-40B4-BE49-F238E27FC236}">
                <a16:creationId xmlns:a16="http://schemas.microsoft.com/office/drawing/2014/main" id="{86EE809F-D474-CB42-15E8-60C60AF8071D}"/>
              </a:ext>
            </a:extLst>
          </p:cNvPr>
          <p:cNvPicPr>
            <a:picLocks noChangeAspect="1"/>
          </p:cNvPicPr>
          <p:nvPr/>
        </p:nvPicPr>
        <p:blipFill>
          <a:blip r:embed="rId3"/>
          <a:stretch>
            <a:fillRect/>
          </a:stretch>
        </p:blipFill>
        <p:spPr>
          <a:xfrm>
            <a:off x="10612582" y="6222139"/>
            <a:ext cx="609600" cy="609600"/>
          </a:xfrm>
          <a:prstGeom prst="rect">
            <a:avLst/>
          </a:prstGeom>
        </p:spPr>
      </p:pic>
    </p:spTree>
    <p:extLst>
      <p:ext uri="{BB962C8B-B14F-4D97-AF65-F5344CB8AC3E}">
        <p14:creationId xmlns:p14="http://schemas.microsoft.com/office/powerpoint/2010/main" val="858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D8F01A-76A0-EC73-EDB0-5BB2A7EAE2FB}"/>
            </a:ext>
          </a:extLst>
        </p:cNvPr>
        <p:cNvGrpSpPr/>
        <p:nvPr/>
      </p:nvGrpSpPr>
      <p:grpSpPr>
        <a:xfrm>
          <a:off x="0" y="0"/>
          <a:ext cx="0" cy="0"/>
          <a:chOff x="0" y="0"/>
          <a:chExt cx="0" cy="0"/>
        </a:xfrm>
      </p:grpSpPr>
      <p:sp>
        <p:nvSpPr>
          <p:cNvPr id="33" name="Rectangle 24">
            <a:extLst>
              <a:ext uri="{FF2B5EF4-FFF2-40B4-BE49-F238E27FC236}">
                <a16:creationId xmlns:a16="http://schemas.microsoft.com/office/drawing/2014/main" id="{FB58F153-2C05-4057-8926-C19588EB9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useBgFill="1">
        <p:nvSpPr>
          <p:cNvPr id="34" name="Rectangle 26">
            <a:extLst>
              <a:ext uri="{FF2B5EF4-FFF2-40B4-BE49-F238E27FC236}">
                <a16:creationId xmlns:a16="http://schemas.microsoft.com/office/drawing/2014/main" id="{39558715-67AA-43A1-94C0-3B58C8257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5"/>
            <a:ext cx="11292840" cy="68642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154A9202-A99E-8D81-99DC-452CED8751B6}"/>
              </a:ext>
            </a:extLst>
          </p:cNvPr>
          <p:cNvSpPr txBox="1"/>
          <p:nvPr/>
        </p:nvSpPr>
        <p:spPr>
          <a:xfrm>
            <a:off x="7275283" y="152400"/>
            <a:ext cx="3946899" cy="1538922"/>
          </a:xfrm>
          <a:prstGeom prst="rect">
            <a:avLst/>
          </a:prstGeom>
        </p:spPr>
        <p:txBody>
          <a:bodyPr vert="horz" lIns="91440" tIns="45720" rIns="91440" bIns="45720" rtlCol="0" anchor="b">
            <a:normAutofit fontScale="92500"/>
          </a:bodyPr>
          <a:lstStyle/>
          <a:p>
            <a:pPr defTabSz="914400">
              <a:lnSpc>
                <a:spcPct val="90000"/>
              </a:lnSpc>
              <a:spcBef>
                <a:spcPct val="0"/>
              </a:spcBef>
              <a:spcAft>
                <a:spcPts val="600"/>
              </a:spcAft>
            </a:pPr>
            <a:r>
              <a:rPr lang="en-US" sz="2400" b="1" spc="-50" dirty="0" err="1">
                <a:latin typeface="+mj-lt"/>
                <a:ea typeface="+mj-ea"/>
                <a:cs typeface="+mj-cs"/>
              </a:rPr>
              <a:t>Pregunta</a:t>
            </a:r>
            <a:r>
              <a:rPr lang="en-US" sz="2400" b="1" spc="-50" dirty="0">
                <a:latin typeface="+mj-lt"/>
                <a:ea typeface="+mj-ea"/>
                <a:cs typeface="+mj-cs"/>
              </a:rPr>
              <a:t> de </a:t>
            </a:r>
            <a:r>
              <a:rPr lang="en-US" sz="2400" b="1" spc="-50" dirty="0" err="1">
                <a:latin typeface="+mj-lt"/>
                <a:ea typeface="+mj-ea"/>
                <a:cs typeface="+mj-cs"/>
              </a:rPr>
              <a:t>investigación</a:t>
            </a:r>
            <a:r>
              <a:rPr lang="en-US" sz="2400" b="1" spc="-50" dirty="0">
                <a:latin typeface="+mj-lt"/>
                <a:ea typeface="+mj-ea"/>
                <a:cs typeface="+mj-cs"/>
              </a:rPr>
              <a:t> 5: </a:t>
            </a:r>
            <a:r>
              <a:rPr lang="en-US" sz="2400" spc="-50" dirty="0">
                <a:latin typeface="+mj-lt"/>
                <a:ea typeface="+mj-ea"/>
                <a:cs typeface="+mj-cs"/>
              </a:rPr>
              <a:t>¿Hay </a:t>
            </a:r>
            <a:r>
              <a:rPr lang="en-US" sz="2400" spc="-50" dirty="0" err="1">
                <a:latin typeface="+mj-lt"/>
                <a:ea typeface="+mj-ea"/>
                <a:cs typeface="+mj-cs"/>
              </a:rPr>
              <a:t>una</a:t>
            </a:r>
            <a:r>
              <a:rPr lang="en-US" sz="2400" spc="-50" dirty="0">
                <a:latin typeface="+mj-lt"/>
                <a:ea typeface="+mj-ea"/>
                <a:cs typeface="+mj-cs"/>
              </a:rPr>
              <a:t> </a:t>
            </a:r>
            <a:r>
              <a:rPr lang="en-US" sz="2400" spc="-50" dirty="0" err="1">
                <a:latin typeface="+mj-lt"/>
                <a:ea typeface="+mj-ea"/>
                <a:cs typeface="+mj-cs"/>
              </a:rPr>
              <a:t>relación</a:t>
            </a:r>
            <a:r>
              <a:rPr lang="en-US" sz="2400" spc="-50" dirty="0">
                <a:latin typeface="+mj-lt"/>
                <a:ea typeface="+mj-ea"/>
                <a:cs typeface="+mj-cs"/>
              </a:rPr>
              <a:t> entre la </a:t>
            </a:r>
            <a:r>
              <a:rPr lang="en-US" sz="2400" spc="-50" dirty="0" err="1">
                <a:latin typeface="+mj-lt"/>
                <a:ea typeface="+mj-ea"/>
                <a:cs typeface="+mj-cs"/>
              </a:rPr>
              <a:t>duración</a:t>
            </a:r>
            <a:r>
              <a:rPr lang="en-US" sz="2400" spc="-50" dirty="0">
                <a:latin typeface="+mj-lt"/>
                <a:ea typeface="+mj-ea"/>
                <a:cs typeface="+mj-cs"/>
              </a:rPr>
              <a:t> de </a:t>
            </a:r>
            <a:r>
              <a:rPr lang="en-US" sz="2400" spc="-50" dirty="0" err="1">
                <a:latin typeface="+mj-lt"/>
                <a:ea typeface="+mj-ea"/>
                <a:cs typeface="+mj-cs"/>
              </a:rPr>
              <a:t>una</a:t>
            </a:r>
            <a:r>
              <a:rPr lang="en-US" sz="2400" spc="-50" dirty="0">
                <a:latin typeface="+mj-lt"/>
                <a:ea typeface="+mj-ea"/>
                <a:cs typeface="+mj-cs"/>
              </a:rPr>
              <a:t> canción y </a:t>
            </a:r>
            <a:r>
              <a:rPr lang="en-US" sz="2400" spc="-50" dirty="0" err="1">
                <a:latin typeface="+mj-lt"/>
                <a:ea typeface="+mj-ea"/>
                <a:cs typeface="+mj-cs"/>
              </a:rPr>
              <a:t>su</a:t>
            </a:r>
            <a:r>
              <a:rPr lang="en-US" sz="2400" spc="-50" dirty="0">
                <a:latin typeface="+mj-lt"/>
                <a:ea typeface="+mj-ea"/>
                <a:cs typeface="+mj-cs"/>
              </a:rPr>
              <a:t> </a:t>
            </a:r>
            <a:r>
              <a:rPr lang="en-US" sz="2400" spc="-50" dirty="0" err="1">
                <a:latin typeface="+mj-lt"/>
                <a:ea typeface="+mj-ea"/>
                <a:cs typeface="+mj-cs"/>
              </a:rPr>
              <a:t>popularidad</a:t>
            </a:r>
            <a:r>
              <a:rPr lang="en-US" sz="2400" spc="-50" dirty="0">
                <a:latin typeface="+mj-lt"/>
                <a:ea typeface="+mj-ea"/>
                <a:cs typeface="+mj-cs"/>
              </a:rPr>
              <a:t>?</a:t>
            </a:r>
          </a:p>
        </p:txBody>
      </p:sp>
      <p:pic>
        <p:nvPicPr>
          <p:cNvPr id="4" name="Imagen 3">
            <a:extLst>
              <a:ext uri="{FF2B5EF4-FFF2-40B4-BE49-F238E27FC236}">
                <a16:creationId xmlns:a16="http://schemas.microsoft.com/office/drawing/2014/main" id="{C21A8732-C68D-5572-7709-BCEF91677A71}"/>
              </a:ext>
            </a:extLst>
          </p:cNvPr>
          <p:cNvPicPr>
            <a:picLocks noChangeAspect="1"/>
          </p:cNvPicPr>
          <p:nvPr/>
        </p:nvPicPr>
        <p:blipFill rotWithShape="1">
          <a:blip r:embed="rId2"/>
          <a:srcRect t="5779" r="-2" b="-2"/>
          <a:stretch/>
        </p:blipFill>
        <p:spPr>
          <a:xfrm>
            <a:off x="-8296" y="-6"/>
            <a:ext cx="7212921" cy="4162622"/>
          </a:xfrm>
          <a:prstGeom prst="rect">
            <a:avLst/>
          </a:prstGeom>
        </p:spPr>
      </p:pic>
      <p:sp>
        <p:nvSpPr>
          <p:cNvPr id="11" name="CuadroTexto 10">
            <a:extLst>
              <a:ext uri="{FF2B5EF4-FFF2-40B4-BE49-F238E27FC236}">
                <a16:creationId xmlns:a16="http://schemas.microsoft.com/office/drawing/2014/main" id="{54D63C3B-6F93-7D14-3D6F-76FED8400B05}"/>
              </a:ext>
            </a:extLst>
          </p:cNvPr>
          <p:cNvSpPr txBox="1"/>
          <p:nvPr/>
        </p:nvSpPr>
        <p:spPr>
          <a:xfrm>
            <a:off x="7534655" y="1828800"/>
            <a:ext cx="3457810" cy="4476750"/>
          </a:xfrm>
          <a:prstGeom prst="rect">
            <a:avLst/>
          </a:prstGeom>
        </p:spPr>
        <p:txBody>
          <a:bodyPr vert="horz" lIns="91440" tIns="45720" rIns="91440" bIns="45720" rtlCol="0">
            <a:normAutofit/>
          </a:bodyPr>
          <a:lstStyle/>
          <a:p>
            <a:pPr indent="-182880" defTabSz="914400">
              <a:spcAft>
                <a:spcPts val="600"/>
              </a:spcAft>
              <a:buClr>
                <a:schemeClr val="accent1"/>
              </a:buClr>
            </a:pPr>
            <a:r>
              <a:rPr lang="en-US" dirty="0"/>
              <a:t>Al realizar un filtrado exhaustivo que abarca diversas dimensiones, incluyendo la restricción al género pista pop y la selección de las tonalidades más populares, los resultados no revelan una correlación evidente entre la duración de una canción y su nivel de popularidad. Agrupando las canciones por su duracion, vemos que las duraciones cortas, tienden a ser centrarse a ser mas populares.</a:t>
            </a:r>
          </a:p>
        </p:txBody>
      </p:sp>
      <p:pic>
        <p:nvPicPr>
          <p:cNvPr id="13" name="Imagen 12">
            <a:extLst>
              <a:ext uri="{FF2B5EF4-FFF2-40B4-BE49-F238E27FC236}">
                <a16:creationId xmlns:a16="http://schemas.microsoft.com/office/drawing/2014/main" id="{07236A06-6128-BAB8-AC87-086D658F17C2}"/>
              </a:ext>
            </a:extLst>
          </p:cNvPr>
          <p:cNvPicPr>
            <a:picLocks noChangeAspect="1"/>
          </p:cNvPicPr>
          <p:nvPr/>
        </p:nvPicPr>
        <p:blipFill rotWithShape="1">
          <a:blip r:embed="rId3"/>
          <a:srcRect l="6965" r="6205" b="3"/>
          <a:stretch/>
        </p:blipFill>
        <p:spPr>
          <a:xfrm>
            <a:off x="-8297" y="4254061"/>
            <a:ext cx="3560741" cy="2603939"/>
          </a:xfrm>
          <a:prstGeom prst="rect">
            <a:avLst/>
          </a:prstGeom>
        </p:spPr>
      </p:pic>
      <p:pic>
        <p:nvPicPr>
          <p:cNvPr id="7" name="Imagen 6">
            <a:extLst>
              <a:ext uri="{FF2B5EF4-FFF2-40B4-BE49-F238E27FC236}">
                <a16:creationId xmlns:a16="http://schemas.microsoft.com/office/drawing/2014/main" id="{120831FA-E8AC-9DA3-5188-EA4C2A50C1C6}"/>
              </a:ext>
            </a:extLst>
          </p:cNvPr>
          <p:cNvPicPr>
            <a:picLocks noChangeAspect="1"/>
          </p:cNvPicPr>
          <p:nvPr/>
        </p:nvPicPr>
        <p:blipFill rotWithShape="1">
          <a:blip r:embed="rId4"/>
          <a:srcRect r="13507" b="-2"/>
          <a:stretch/>
        </p:blipFill>
        <p:spPr>
          <a:xfrm>
            <a:off x="3643883" y="4254067"/>
            <a:ext cx="3560741" cy="2603939"/>
          </a:xfrm>
          <a:prstGeom prst="rect">
            <a:avLst/>
          </a:prstGeom>
        </p:spPr>
      </p:pic>
      <p:pic>
        <p:nvPicPr>
          <p:cNvPr id="10" name="Imagen 9">
            <a:extLst>
              <a:ext uri="{FF2B5EF4-FFF2-40B4-BE49-F238E27FC236}">
                <a16:creationId xmlns:a16="http://schemas.microsoft.com/office/drawing/2014/main" id="{3B0FD3E5-806A-02AD-8A08-69D5119E51DC}"/>
              </a:ext>
            </a:extLst>
          </p:cNvPr>
          <p:cNvPicPr>
            <a:picLocks noChangeAspect="1"/>
          </p:cNvPicPr>
          <p:nvPr/>
        </p:nvPicPr>
        <p:blipFill>
          <a:blip r:embed="rId5"/>
          <a:stretch>
            <a:fillRect/>
          </a:stretch>
        </p:blipFill>
        <p:spPr>
          <a:xfrm>
            <a:off x="10612582" y="6222139"/>
            <a:ext cx="609600" cy="609600"/>
          </a:xfrm>
          <a:prstGeom prst="rect">
            <a:avLst/>
          </a:prstGeom>
        </p:spPr>
      </p:pic>
    </p:spTree>
    <p:extLst>
      <p:ext uri="{BB962C8B-B14F-4D97-AF65-F5344CB8AC3E}">
        <p14:creationId xmlns:p14="http://schemas.microsoft.com/office/powerpoint/2010/main" val="99330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3DD01E9-A339-F458-49A6-40C50C49A9D2}"/>
              </a:ext>
            </a:extLst>
          </p:cNvPr>
          <p:cNvPicPr>
            <a:picLocks noChangeAspect="1"/>
          </p:cNvPicPr>
          <p:nvPr/>
        </p:nvPicPr>
        <p:blipFill>
          <a:blip r:embed="rId2"/>
          <a:stretch>
            <a:fillRect/>
          </a:stretch>
        </p:blipFill>
        <p:spPr>
          <a:xfrm>
            <a:off x="2209800" y="983550"/>
            <a:ext cx="6740236" cy="4191044"/>
          </a:xfrm>
          <a:prstGeom prst="rect">
            <a:avLst/>
          </a:prstGeom>
        </p:spPr>
      </p:pic>
      <p:sp>
        <p:nvSpPr>
          <p:cNvPr id="4" name="CuadroTexto 3">
            <a:extLst>
              <a:ext uri="{FF2B5EF4-FFF2-40B4-BE49-F238E27FC236}">
                <a16:creationId xmlns:a16="http://schemas.microsoft.com/office/drawing/2014/main" id="{FCE1C41B-3086-496A-EF4B-CC811A59F514}"/>
              </a:ext>
            </a:extLst>
          </p:cNvPr>
          <p:cNvSpPr txBox="1"/>
          <p:nvPr/>
        </p:nvSpPr>
        <p:spPr>
          <a:xfrm>
            <a:off x="124691" y="152553"/>
            <a:ext cx="11134436" cy="830997"/>
          </a:xfrm>
          <a:prstGeom prst="rect">
            <a:avLst/>
          </a:prstGeom>
          <a:noFill/>
        </p:spPr>
        <p:txBody>
          <a:bodyPr wrap="square">
            <a:spAutoFit/>
          </a:bodyPr>
          <a:lstStyle/>
          <a:p>
            <a:pPr marL="285750" indent="-285750">
              <a:buFont typeface="Arial" panose="020B0604020202020204" pitchFamily="34" charset="0"/>
              <a:buChar char="•"/>
            </a:pPr>
            <a:r>
              <a:rPr lang="es-AR" sz="2400" b="1" dirty="0"/>
              <a:t>Pregunta adicional en base a ingeniería de datos: </a:t>
            </a:r>
            <a:r>
              <a:rPr lang="es-AR" sz="2400" dirty="0"/>
              <a:t>¿La </a:t>
            </a:r>
            <a:r>
              <a:rPr lang="es-AR" sz="2400" dirty="0" err="1"/>
              <a:t>colaboracion</a:t>
            </a:r>
            <a:r>
              <a:rPr lang="es-AR" sz="2400" dirty="0"/>
              <a:t> entre artistas hace la </a:t>
            </a:r>
            <a:r>
              <a:rPr lang="es-AR" sz="2400" dirty="0" err="1"/>
              <a:t>cancion</a:t>
            </a:r>
            <a:r>
              <a:rPr lang="es-AR" sz="2400" dirty="0"/>
              <a:t> mas popular?</a:t>
            </a:r>
          </a:p>
        </p:txBody>
      </p:sp>
      <p:sp>
        <p:nvSpPr>
          <p:cNvPr id="6" name="CuadroTexto 5">
            <a:extLst>
              <a:ext uri="{FF2B5EF4-FFF2-40B4-BE49-F238E27FC236}">
                <a16:creationId xmlns:a16="http://schemas.microsoft.com/office/drawing/2014/main" id="{1F927841-A3CC-402A-14B9-3FA59A9F3050}"/>
              </a:ext>
            </a:extLst>
          </p:cNvPr>
          <p:cNvSpPr txBox="1"/>
          <p:nvPr/>
        </p:nvSpPr>
        <p:spPr>
          <a:xfrm>
            <a:off x="360217" y="5405426"/>
            <a:ext cx="10898910" cy="923330"/>
          </a:xfrm>
          <a:prstGeom prst="rect">
            <a:avLst/>
          </a:prstGeom>
          <a:noFill/>
        </p:spPr>
        <p:txBody>
          <a:bodyPr wrap="square">
            <a:spAutoFit/>
          </a:bodyPr>
          <a:lstStyle/>
          <a:p>
            <a:r>
              <a:rPr lang="es-AR" b="0" i="0" dirty="0">
                <a:solidFill>
                  <a:schemeClr val="tx2"/>
                </a:solidFill>
                <a:effectLst/>
                <a:latin typeface="+mj-lt"/>
              </a:rPr>
              <a:t>Calculamos la popularidad promedio para ambas categorías y muestra que las canciones que son colaboraciones tienden a tener una popularidad ligeramente más alta en comparación con las que no lo son. </a:t>
            </a:r>
            <a:endParaRPr lang="es-AR" dirty="0">
              <a:solidFill>
                <a:schemeClr val="tx2"/>
              </a:solidFill>
              <a:latin typeface="+mj-lt"/>
            </a:endParaRPr>
          </a:p>
        </p:txBody>
      </p:sp>
    </p:spTree>
    <p:extLst>
      <p:ext uri="{BB962C8B-B14F-4D97-AF65-F5344CB8AC3E}">
        <p14:creationId xmlns:p14="http://schemas.microsoft.com/office/powerpoint/2010/main" val="42630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6086D95-8041-6BCA-D33B-EDAAFB9FB250}"/>
              </a:ext>
            </a:extLst>
          </p:cNvPr>
          <p:cNvSpPr txBox="1"/>
          <p:nvPr/>
        </p:nvSpPr>
        <p:spPr>
          <a:xfrm>
            <a:off x="355598" y="161638"/>
            <a:ext cx="10541002" cy="461665"/>
          </a:xfrm>
          <a:prstGeom prst="rect">
            <a:avLst/>
          </a:prstGeom>
          <a:noFill/>
        </p:spPr>
        <p:txBody>
          <a:bodyPr wrap="square" rtlCol="0">
            <a:spAutoFit/>
          </a:bodyPr>
          <a:lstStyle/>
          <a:p>
            <a:r>
              <a:rPr lang="es-AR" sz="2400" b="1" u="sng" dirty="0" err="1"/>
              <a:t>Insights</a:t>
            </a:r>
            <a:r>
              <a:rPr lang="es-AR" sz="2400" b="1" u="sng" dirty="0"/>
              <a:t>:</a:t>
            </a:r>
          </a:p>
        </p:txBody>
      </p:sp>
      <p:sp>
        <p:nvSpPr>
          <p:cNvPr id="6" name="CuadroTexto 5">
            <a:extLst>
              <a:ext uri="{FF2B5EF4-FFF2-40B4-BE49-F238E27FC236}">
                <a16:creationId xmlns:a16="http://schemas.microsoft.com/office/drawing/2014/main" id="{FD5E22CC-4AB1-28AD-834A-8E5CCD5AE275}"/>
              </a:ext>
            </a:extLst>
          </p:cNvPr>
          <p:cNvSpPr txBox="1"/>
          <p:nvPr/>
        </p:nvSpPr>
        <p:spPr>
          <a:xfrm>
            <a:off x="243838" y="733246"/>
            <a:ext cx="10834718" cy="6186309"/>
          </a:xfrm>
          <a:prstGeom prst="rect">
            <a:avLst/>
          </a:prstGeom>
          <a:noFill/>
        </p:spPr>
        <p:txBody>
          <a:bodyPr wrap="square">
            <a:spAutoFit/>
          </a:bodyPr>
          <a:lstStyle/>
          <a:p>
            <a:pPr algn="just"/>
            <a:r>
              <a:rPr lang="es-AR" sz="1200" dirty="0"/>
              <a:t>Basándonos en el Análisis Exploratorio de Datos (EDA) realizado, se concluye que varios factores inciden en la popularidad de las canciones alojadas en la plataforma Spotify. A continuación:</a:t>
            </a:r>
          </a:p>
          <a:p>
            <a:pPr algn="just"/>
            <a:endParaRPr lang="es-AR" sz="1200" dirty="0"/>
          </a:p>
          <a:p>
            <a:pPr marL="285750" indent="-285750" algn="just">
              <a:buFont typeface="Arial" panose="020B0604020202020204" pitchFamily="34" charset="0"/>
              <a:buChar char="•"/>
            </a:pPr>
            <a:r>
              <a:rPr lang="es-AR" sz="1200" b="1" dirty="0"/>
              <a:t>Pregunta de Investigación 1: </a:t>
            </a:r>
            <a:r>
              <a:rPr lang="es-AR" sz="1200" dirty="0"/>
              <a:t>¿Existe una correlación entre la popularidad de una canción y su género musical?</a:t>
            </a:r>
          </a:p>
          <a:p>
            <a:pPr marL="285750" indent="-285750" algn="just">
              <a:buFont typeface="Arial" panose="020B0604020202020204" pitchFamily="34" charset="0"/>
              <a:buChar char="•"/>
            </a:pPr>
            <a:endParaRPr lang="es-AR" sz="1200" dirty="0"/>
          </a:p>
          <a:p>
            <a:pPr lvl="1" algn="just"/>
            <a:r>
              <a:rPr lang="es-AR" sz="1200" i="1" dirty="0"/>
              <a:t>Se observa que géneros como 'pop', 'dance' y 'electro' suelen tener una alta popularidad, aunque la consistencia en la popularidad varía entre diferentes géneros musicales.</a:t>
            </a:r>
          </a:p>
          <a:p>
            <a:pPr marL="285750" indent="-285750" algn="just">
              <a:buFont typeface="Arial" panose="020B0604020202020204" pitchFamily="34" charset="0"/>
              <a:buChar char="•"/>
            </a:pPr>
            <a:endParaRPr lang="es-AR" sz="1200" dirty="0"/>
          </a:p>
          <a:p>
            <a:pPr marL="285750" indent="-285750" algn="just">
              <a:buFont typeface="Arial" panose="020B0604020202020204" pitchFamily="34" charset="0"/>
              <a:buChar char="•"/>
            </a:pPr>
            <a:r>
              <a:rPr lang="es-AR" sz="1200" b="1" dirty="0"/>
              <a:t>Pregunta de Investigación 2: </a:t>
            </a:r>
            <a:r>
              <a:rPr lang="es-AR" sz="1200" dirty="0"/>
              <a:t>¿Cómo varía la popularidad de las canciones en diferentes tonalidades musicales?</a:t>
            </a:r>
          </a:p>
          <a:p>
            <a:pPr marL="285750" indent="-285750" algn="just">
              <a:buFont typeface="Arial" panose="020B0604020202020204" pitchFamily="34" charset="0"/>
              <a:buChar char="•"/>
            </a:pPr>
            <a:endParaRPr lang="es-AR" sz="1200" dirty="0"/>
          </a:p>
          <a:p>
            <a:pPr lvl="1" algn="just"/>
            <a:r>
              <a:rPr lang="es-AR" sz="1200" i="1" dirty="0"/>
              <a:t>No se encontró variación significativa en la popularidad de las canciones según su tonalidad musical en general, pero se identificaron algunas tonalidades más populares dentro del género pop, como C♯/D♭, F♯/G♭ y B.</a:t>
            </a:r>
          </a:p>
          <a:p>
            <a:pPr marL="285750" indent="-285750" algn="just">
              <a:buFont typeface="Arial" panose="020B0604020202020204" pitchFamily="34" charset="0"/>
              <a:buChar char="•"/>
            </a:pPr>
            <a:endParaRPr lang="es-AR" sz="1200" dirty="0"/>
          </a:p>
          <a:p>
            <a:pPr marL="285750" indent="-285750" algn="just">
              <a:buFont typeface="Arial" panose="020B0604020202020204" pitchFamily="34" charset="0"/>
              <a:buChar char="•"/>
            </a:pPr>
            <a:r>
              <a:rPr lang="es-AR" sz="1200" b="1" dirty="0"/>
              <a:t>Pregunta de Investigación 3: </a:t>
            </a:r>
            <a:r>
              <a:rPr lang="es-AR" sz="1200" dirty="0"/>
              <a:t>¿Cuáles son las características de audio que tienen una mayor influencia en la popularidad de una canción?</a:t>
            </a:r>
          </a:p>
          <a:p>
            <a:pPr marL="285750" indent="-285750" algn="just">
              <a:buFont typeface="Arial" panose="020B0604020202020204" pitchFamily="34" charset="0"/>
              <a:buChar char="•"/>
            </a:pPr>
            <a:endParaRPr lang="es-AR" sz="1200" dirty="0"/>
          </a:p>
          <a:p>
            <a:pPr lvl="1" algn="just"/>
            <a:r>
              <a:rPr lang="es-AR" sz="1200" i="1" dirty="0"/>
              <a:t>No se halló una correlación clara entre las características de audio y la popularidad de las canciones en general. Sin embargo, para el género pop, se observó que las canciones menos bailables tienden a ser más populares.</a:t>
            </a:r>
          </a:p>
          <a:p>
            <a:pPr marL="285750" indent="-285750" algn="just">
              <a:buFont typeface="Arial" panose="020B0604020202020204" pitchFamily="34" charset="0"/>
              <a:buChar char="•"/>
            </a:pPr>
            <a:endParaRPr lang="es-AR" sz="1200" dirty="0"/>
          </a:p>
          <a:p>
            <a:pPr marL="285750" indent="-285750" algn="just">
              <a:buFont typeface="Arial" panose="020B0604020202020204" pitchFamily="34" charset="0"/>
              <a:buChar char="•"/>
            </a:pPr>
            <a:r>
              <a:rPr lang="es-AR" sz="1200" b="1" dirty="0"/>
              <a:t>Pregunta de Investigación 4: </a:t>
            </a:r>
            <a:r>
              <a:rPr lang="es-AR" sz="1200" dirty="0"/>
              <a:t>¿Las canciones explícitas tienden a tener una mayor o menor popularidad que las no explícitas?</a:t>
            </a:r>
          </a:p>
          <a:p>
            <a:pPr marL="285750" indent="-285750" algn="just">
              <a:buFont typeface="Arial" panose="020B0604020202020204" pitchFamily="34" charset="0"/>
              <a:buChar char="•"/>
            </a:pPr>
            <a:endParaRPr lang="es-AR" sz="1200" dirty="0"/>
          </a:p>
          <a:p>
            <a:pPr lvl="1" algn="just"/>
            <a:r>
              <a:rPr lang="es-AR" sz="1200" i="1" dirty="0"/>
              <a:t>Aunque existe cierta superposición en popularidad, se encontró que las canciones no explícitas tienden a ser más populares en ciertos rangos. Sin embargo, para popularidades más altas, las canciones explícitas tienen una probabilidad ligeramente mayor de ser populares.</a:t>
            </a:r>
          </a:p>
          <a:p>
            <a:pPr marL="285750" indent="-285750" algn="just">
              <a:buFont typeface="Arial" panose="020B0604020202020204" pitchFamily="34" charset="0"/>
              <a:buChar char="•"/>
            </a:pPr>
            <a:endParaRPr lang="es-AR" sz="1200" dirty="0"/>
          </a:p>
          <a:p>
            <a:pPr marL="285750" indent="-285750" algn="just">
              <a:buFont typeface="Arial" panose="020B0604020202020204" pitchFamily="34" charset="0"/>
              <a:buChar char="•"/>
            </a:pPr>
            <a:r>
              <a:rPr lang="es-AR" sz="1200" b="1" dirty="0"/>
              <a:t>Pregunta de Investigación 5</a:t>
            </a:r>
            <a:r>
              <a:rPr lang="es-AR" sz="1200" dirty="0"/>
              <a:t>: ¿Hay una relación entre la duración de una canción y su popularidad?</a:t>
            </a:r>
          </a:p>
          <a:p>
            <a:pPr marL="285750" indent="-285750" algn="just">
              <a:buFont typeface="Arial" panose="020B0604020202020204" pitchFamily="34" charset="0"/>
              <a:buChar char="•"/>
            </a:pPr>
            <a:endParaRPr lang="es-AR" sz="1200" dirty="0"/>
          </a:p>
          <a:p>
            <a:pPr lvl="1" algn="just"/>
            <a:r>
              <a:rPr lang="es-AR" sz="1200" i="1" dirty="0"/>
              <a:t>No se encontró una correlación significativa entre la duración de la canción y su popularidad en general. Sin embargo, se observó que las canciones con duraciones más cortas tienden a tener popularidades más altas.</a:t>
            </a:r>
          </a:p>
          <a:p>
            <a:pPr lvl="1" algn="just"/>
            <a:endParaRPr lang="es-AR" sz="1200" i="1" dirty="0"/>
          </a:p>
          <a:p>
            <a:pPr marL="285750" indent="-285750" algn="just">
              <a:buFont typeface="Arial" panose="020B0604020202020204" pitchFamily="34" charset="0"/>
              <a:buChar char="•"/>
            </a:pPr>
            <a:r>
              <a:rPr lang="es-AR" sz="1200" b="1" dirty="0"/>
              <a:t>2nd </a:t>
            </a:r>
            <a:r>
              <a:rPr lang="es-AR" sz="1200" b="1" dirty="0" err="1"/>
              <a:t>Featuring</a:t>
            </a:r>
            <a:r>
              <a:rPr lang="es-AR" sz="1200" b="1" dirty="0"/>
              <a:t> </a:t>
            </a:r>
            <a:r>
              <a:rPr lang="es-AR" sz="1200" b="1" dirty="0" err="1"/>
              <a:t>Engineering</a:t>
            </a:r>
            <a:r>
              <a:rPr lang="es-AR" sz="1200" b="1" dirty="0"/>
              <a:t>: </a:t>
            </a:r>
            <a:r>
              <a:rPr lang="es-AR" sz="1200" dirty="0"/>
              <a:t>¿La </a:t>
            </a:r>
            <a:r>
              <a:rPr lang="es-AR" sz="1200" dirty="0" err="1"/>
              <a:t>colaboracion</a:t>
            </a:r>
            <a:r>
              <a:rPr lang="es-AR" sz="1200" dirty="0"/>
              <a:t> entre artistas hace la </a:t>
            </a:r>
            <a:r>
              <a:rPr lang="es-AR" sz="1200" dirty="0" err="1"/>
              <a:t>cancion</a:t>
            </a:r>
            <a:r>
              <a:rPr lang="es-AR" sz="1200" dirty="0"/>
              <a:t> mas popular?</a:t>
            </a:r>
          </a:p>
          <a:p>
            <a:pPr marL="285750" indent="-285750" algn="just">
              <a:buFont typeface="Arial" panose="020B0604020202020204" pitchFamily="34" charset="0"/>
              <a:buChar char="•"/>
            </a:pPr>
            <a:endParaRPr lang="es-AR" sz="1200" dirty="0"/>
          </a:p>
          <a:p>
            <a:pPr lvl="1" algn="just"/>
            <a:r>
              <a:rPr lang="es-AR" sz="1200" i="1" dirty="0"/>
              <a:t>Se concluyó que las colaboraciones entre artistas no producen un aumento significativo en la popularidad de las canciones en general, aunque puede haber cierta influencia en algunos casos.</a:t>
            </a:r>
          </a:p>
        </p:txBody>
      </p:sp>
      <p:pic>
        <p:nvPicPr>
          <p:cNvPr id="7" name="Imagen 6">
            <a:extLst>
              <a:ext uri="{FF2B5EF4-FFF2-40B4-BE49-F238E27FC236}">
                <a16:creationId xmlns:a16="http://schemas.microsoft.com/office/drawing/2014/main" id="{05FC70B6-2B1F-FF50-81BC-C18310415238}"/>
              </a:ext>
            </a:extLst>
          </p:cNvPr>
          <p:cNvPicPr>
            <a:picLocks noChangeAspect="1"/>
          </p:cNvPicPr>
          <p:nvPr/>
        </p:nvPicPr>
        <p:blipFill>
          <a:blip r:embed="rId2"/>
          <a:stretch>
            <a:fillRect/>
          </a:stretch>
        </p:blipFill>
        <p:spPr>
          <a:xfrm>
            <a:off x="1921162" y="123646"/>
            <a:ext cx="609600" cy="609600"/>
          </a:xfrm>
          <a:prstGeom prst="rect">
            <a:avLst/>
          </a:prstGeom>
        </p:spPr>
      </p:pic>
    </p:spTree>
    <p:extLst>
      <p:ext uri="{BB962C8B-B14F-4D97-AF65-F5344CB8AC3E}">
        <p14:creationId xmlns:p14="http://schemas.microsoft.com/office/powerpoint/2010/main" val="45267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016F9-FD09-A02D-4A3F-A824F511B8EB}"/>
              </a:ext>
            </a:extLst>
          </p:cNvPr>
          <p:cNvSpPr>
            <a:spLocks noGrp="1"/>
          </p:cNvSpPr>
          <p:nvPr>
            <p:ph type="title"/>
          </p:nvPr>
        </p:nvSpPr>
        <p:spPr>
          <a:xfrm>
            <a:off x="774190" y="82392"/>
            <a:ext cx="9286056" cy="742604"/>
          </a:xfrm>
        </p:spPr>
        <p:txBody>
          <a:bodyPr/>
          <a:lstStyle/>
          <a:p>
            <a:r>
              <a:rPr lang="es-AR" dirty="0" err="1"/>
              <a:t>Indice</a:t>
            </a:r>
            <a:r>
              <a:rPr lang="es-AR" dirty="0"/>
              <a:t>:</a:t>
            </a:r>
          </a:p>
        </p:txBody>
      </p:sp>
      <p:sp>
        <p:nvSpPr>
          <p:cNvPr id="4" name="CuadroTexto 3">
            <a:extLst>
              <a:ext uri="{FF2B5EF4-FFF2-40B4-BE49-F238E27FC236}">
                <a16:creationId xmlns:a16="http://schemas.microsoft.com/office/drawing/2014/main" id="{0A5827B8-A044-2175-8483-A5EC37AE77C8}"/>
              </a:ext>
            </a:extLst>
          </p:cNvPr>
          <p:cNvSpPr txBox="1"/>
          <p:nvPr/>
        </p:nvSpPr>
        <p:spPr>
          <a:xfrm>
            <a:off x="101600" y="1717040"/>
            <a:ext cx="11104880" cy="2215991"/>
          </a:xfrm>
          <a:prstGeom prst="rect">
            <a:avLst/>
          </a:prstGeom>
          <a:noFill/>
        </p:spPr>
        <p:txBody>
          <a:bodyPr wrap="square" rtlCol="0">
            <a:spAutoFit/>
          </a:bodyPr>
          <a:lstStyle/>
          <a:p>
            <a:pPr algn="just"/>
            <a:r>
              <a:rPr lang="es-AR" sz="2400" u="sng" dirty="0"/>
              <a:t>Filmina 3:</a:t>
            </a:r>
            <a:r>
              <a:rPr lang="es-AR" sz="2400" dirty="0"/>
              <a:t> ……………..……………………………………</a:t>
            </a:r>
            <a:r>
              <a:rPr lang="es-AR" sz="2400" b="1" dirty="0"/>
              <a:t>Contexto y Audiencia</a:t>
            </a:r>
          </a:p>
          <a:p>
            <a:pPr algn="just"/>
            <a:r>
              <a:rPr lang="es-AR" sz="2400" u="sng" dirty="0"/>
              <a:t>Filmina 4:</a:t>
            </a:r>
            <a:r>
              <a:rPr lang="es-AR" sz="2400" dirty="0"/>
              <a:t> …………………………………….</a:t>
            </a:r>
            <a:r>
              <a:rPr lang="es-AR" sz="2400" b="1" dirty="0"/>
              <a:t>Objetivo y preguntas de interés</a:t>
            </a:r>
          </a:p>
          <a:p>
            <a:pPr algn="just"/>
            <a:r>
              <a:rPr lang="es-AR" sz="2400" u="sng" dirty="0"/>
              <a:t>Filmina 5:</a:t>
            </a:r>
            <a:r>
              <a:rPr lang="es-AR" sz="2400" dirty="0"/>
              <a:t> …………..</a:t>
            </a:r>
            <a:r>
              <a:rPr lang="es-AR" sz="2000" b="1" dirty="0"/>
              <a:t>Descripción de la base de datos y principales características</a:t>
            </a:r>
          </a:p>
          <a:p>
            <a:pPr algn="just"/>
            <a:r>
              <a:rPr lang="es-AR" sz="2400" u="sng" dirty="0"/>
              <a:t>Filminas 6-17</a:t>
            </a:r>
            <a:r>
              <a:rPr lang="es-AR" sz="2400" dirty="0"/>
              <a:t>: ………………….</a:t>
            </a:r>
            <a:r>
              <a:rPr lang="es-AR" sz="2400" b="1" dirty="0"/>
              <a:t>Desarrollo de preguntas de </a:t>
            </a:r>
            <a:r>
              <a:rPr lang="es-AR" sz="2400" b="1" dirty="0" err="1"/>
              <a:t>investigacion</a:t>
            </a:r>
            <a:r>
              <a:rPr lang="es-AR" sz="2400" b="1" dirty="0"/>
              <a:t> </a:t>
            </a:r>
          </a:p>
          <a:p>
            <a:pPr algn="just"/>
            <a:r>
              <a:rPr lang="es-AR" sz="2400" u="sng" dirty="0"/>
              <a:t>Filmina 18:</a:t>
            </a:r>
            <a:r>
              <a:rPr lang="es-AR" sz="2400" dirty="0"/>
              <a:t> ……………………………………………………………………</a:t>
            </a:r>
            <a:r>
              <a:rPr lang="es-AR" sz="2400" b="1" dirty="0" err="1"/>
              <a:t>Insights</a:t>
            </a:r>
            <a:endParaRPr lang="es-AR" sz="2400" b="1" dirty="0"/>
          </a:p>
          <a:p>
            <a:endParaRPr lang="es-AR" sz="1800" b="1" u="sng" dirty="0"/>
          </a:p>
        </p:txBody>
      </p:sp>
      <p:pic>
        <p:nvPicPr>
          <p:cNvPr id="6" name="Imagen 5">
            <a:extLst>
              <a:ext uri="{FF2B5EF4-FFF2-40B4-BE49-F238E27FC236}">
                <a16:creationId xmlns:a16="http://schemas.microsoft.com/office/drawing/2014/main" id="{3CD63E3B-B888-4CD9-FCF4-0556FDE37BAB}"/>
              </a:ext>
            </a:extLst>
          </p:cNvPr>
          <p:cNvPicPr>
            <a:picLocks noChangeAspect="1"/>
          </p:cNvPicPr>
          <p:nvPr/>
        </p:nvPicPr>
        <p:blipFill>
          <a:blip r:embed="rId2"/>
          <a:stretch>
            <a:fillRect/>
          </a:stretch>
        </p:blipFill>
        <p:spPr>
          <a:xfrm>
            <a:off x="10060246" y="5567679"/>
            <a:ext cx="1146233" cy="1146233"/>
          </a:xfrm>
          <a:prstGeom prst="rect">
            <a:avLst/>
          </a:prstGeom>
        </p:spPr>
      </p:pic>
      <p:pic>
        <p:nvPicPr>
          <p:cNvPr id="7" name="Imagen 6">
            <a:extLst>
              <a:ext uri="{FF2B5EF4-FFF2-40B4-BE49-F238E27FC236}">
                <a16:creationId xmlns:a16="http://schemas.microsoft.com/office/drawing/2014/main" id="{8B4B8E91-379C-39DC-81E0-FAF736FB501E}"/>
              </a:ext>
            </a:extLst>
          </p:cNvPr>
          <p:cNvPicPr>
            <a:picLocks noChangeAspect="1"/>
          </p:cNvPicPr>
          <p:nvPr/>
        </p:nvPicPr>
        <p:blipFill>
          <a:blip r:embed="rId2"/>
          <a:stretch>
            <a:fillRect/>
          </a:stretch>
        </p:blipFill>
        <p:spPr>
          <a:xfrm>
            <a:off x="164590" y="148894"/>
            <a:ext cx="609600" cy="609600"/>
          </a:xfrm>
          <a:prstGeom prst="rect">
            <a:avLst/>
          </a:prstGeom>
        </p:spPr>
      </p:pic>
    </p:spTree>
    <p:extLst>
      <p:ext uri="{BB962C8B-B14F-4D97-AF65-F5344CB8AC3E}">
        <p14:creationId xmlns:p14="http://schemas.microsoft.com/office/powerpoint/2010/main" val="316803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16D498B-0903-DA94-A27A-4E8ADAEA5371}"/>
              </a:ext>
            </a:extLst>
          </p:cNvPr>
          <p:cNvSpPr txBox="1"/>
          <p:nvPr/>
        </p:nvSpPr>
        <p:spPr>
          <a:xfrm>
            <a:off x="883918" y="222861"/>
            <a:ext cx="4225637" cy="461665"/>
          </a:xfrm>
          <a:prstGeom prst="rect">
            <a:avLst/>
          </a:prstGeom>
          <a:noFill/>
        </p:spPr>
        <p:txBody>
          <a:bodyPr wrap="square" rtlCol="0">
            <a:spAutoFit/>
          </a:bodyPr>
          <a:lstStyle/>
          <a:p>
            <a:r>
              <a:rPr lang="es-AR" sz="2400" b="1" u="sng" dirty="0"/>
              <a:t>Contexto y Audiencia:</a:t>
            </a:r>
          </a:p>
        </p:txBody>
      </p:sp>
      <p:sp>
        <p:nvSpPr>
          <p:cNvPr id="5" name="CuadroTexto 4">
            <a:extLst>
              <a:ext uri="{FF2B5EF4-FFF2-40B4-BE49-F238E27FC236}">
                <a16:creationId xmlns:a16="http://schemas.microsoft.com/office/drawing/2014/main" id="{3DB31B1B-27AD-0BC3-CF73-A3676373F787}"/>
              </a:ext>
            </a:extLst>
          </p:cNvPr>
          <p:cNvSpPr txBox="1"/>
          <p:nvPr/>
        </p:nvSpPr>
        <p:spPr>
          <a:xfrm>
            <a:off x="355598" y="886539"/>
            <a:ext cx="10755747" cy="3693319"/>
          </a:xfrm>
          <a:prstGeom prst="rect">
            <a:avLst/>
          </a:prstGeom>
          <a:noFill/>
        </p:spPr>
        <p:txBody>
          <a:bodyPr wrap="square">
            <a:spAutoFit/>
          </a:bodyPr>
          <a:lstStyle/>
          <a:p>
            <a:pPr algn="just"/>
            <a:r>
              <a:rPr lang="es-AR" dirty="0"/>
              <a:t>El proyecto de análisis de popularidad de canciones en Spotify se enfoca en examinar y comprender las tendencias y factores que influyen en la popularidad de las canciones en la plataforma de </a:t>
            </a:r>
            <a:r>
              <a:rPr lang="es-AR" dirty="0" err="1"/>
              <a:t>streaming</a:t>
            </a:r>
            <a:r>
              <a:rPr lang="es-AR" dirty="0"/>
              <a:t> de música Spotify. La música es una parte integral de la vida cotidiana de muchas personas y un elemento fundamental en la industria del entretenimiento. La motivación detrás de esta iniciativa radica en la necesidad de desvelar los secretos que rodean a las canciones populares y en entender los componentes clave que impulsan su éxito en el competitivo mundo de la música digital.</a:t>
            </a:r>
          </a:p>
          <a:p>
            <a:pPr algn="just"/>
            <a:endParaRPr lang="es-AR" dirty="0"/>
          </a:p>
          <a:p>
            <a:pPr algn="just"/>
            <a:r>
              <a:rPr lang="es-AR" dirty="0"/>
              <a:t>Este análisis se dirige a una amplia audiencia que abarca desde músicos y compositores que buscan mejorar sus creaciones y aumentar sus posibilidades de destacarse en Spotify, hasta productores, gerentes de artistas y profesionales de la música que desean respaldar y promover las carreras de artistas. Asimismo, atrae la atención de oyentes apasionados y curiosos que desean explorar las tendencias musicales contemporáneas y comprender qué hace que una canción sea popular.</a:t>
            </a:r>
          </a:p>
        </p:txBody>
      </p:sp>
      <p:sp>
        <p:nvSpPr>
          <p:cNvPr id="7" name="CuadroTexto 6">
            <a:extLst>
              <a:ext uri="{FF2B5EF4-FFF2-40B4-BE49-F238E27FC236}">
                <a16:creationId xmlns:a16="http://schemas.microsoft.com/office/drawing/2014/main" id="{9883CE6B-5245-338D-0A3E-797AD449578F}"/>
              </a:ext>
            </a:extLst>
          </p:cNvPr>
          <p:cNvSpPr txBox="1"/>
          <p:nvPr/>
        </p:nvSpPr>
        <p:spPr>
          <a:xfrm>
            <a:off x="621143" y="4915693"/>
            <a:ext cx="10224655" cy="769441"/>
          </a:xfrm>
          <a:prstGeom prst="rect">
            <a:avLst/>
          </a:prstGeom>
          <a:ln>
            <a:solidFill>
              <a:schemeClr val="tx2"/>
            </a:solid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AR" sz="1100" dirty="0"/>
              <a:t>Los datos utilizados en este proyecto fueron extraídos de </a:t>
            </a:r>
            <a:r>
              <a:rPr lang="es-AR" sz="1100" dirty="0" err="1"/>
              <a:t>Kaggle</a:t>
            </a:r>
            <a:r>
              <a:rPr lang="es-AR" sz="1100" dirty="0"/>
              <a:t>,  </a:t>
            </a:r>
            <a:r>
              <a:rPr lang="es-AR" sz="1100" dirty="0">
                <a:hlinkClick r:id="rId2"/>
              </a:rPr>
              <a:t>https://www.kaggle.com/datasets/maharshipandya/-spotify-tracks-dataset</a:t>
            </a:r>
            <a:endParaRPr lang="es-AR" sz="1100" dirty="0"/>
          </a:p>
          <a:p>
            <a:pPr algn="ctr"/>
            <a:endParaRPr lang="es-AR" sz="1100" dirty="0"/>
          </a:p>
          <a:p>
            <a:pPr algn="ctr"/>
            <a:r>
              <a:rPr lang="es-AR" sz="1100" dirty="0"/>
              <a:t>Una vez descargados los datos de </a:t>
            </a:r>
            <a:r>
              <a:rPr lang="es-AR" sz="1100" dirty="0" err="1"/>
              <a:t>Kaggle</a:t>
            </a:r>
            <a:r>
              <a:rPr lang="es-AR" sz="1100" dirty="0"/>
              <a:t>, se procedió a su carga en un repositorio en GitHub. Esto facilita su acceso y utilización desde un entorno de desarrollo como </a:t>
            </a:r>
            <a:r>
              <a:rPr lang="es-AR" sz="1100" dirty="0" err="1"/>
              <a:t>Jupyter</a:t>
            </a:r>
            <a:r>
              <a:rPr lang="es-AR" sz="1100" dirty="0"/>
              <a:t> Notebook. </a:t>
            </a:r>
          </a:p>
        </p:txBody>
      </p:sp>
      <p:sp>
        <p:nvSpPr>
          <p:cNvPr id="8" name="CuadroTexto 7">
            <a:extLst>
              <a:ext uri="{FF2B5EF4-FFF2-40B4-BE49-F238E27FC236}">
                <a16:creationId xmlns:a16="http://schemas.microsoft.com/office/drawing/2014/main" id="{629C3DED-B48F-DE1F-B2B0-E7A2799DD571}"/>
              </a:ext>
            </a:extLst>
          </p:cNvPr>
          <p:cNvSpPr txBox="1"/>
          <p:nvPr/>
        </p:nvSpPr>
        <p:spPr>
          <a:xfrm>
            <a:off x="621144" y="6174630"/>
            <a:ext cx="7479148" cy="369332"/>
          </a:xfrm>
          <a:prstGeom prst="rect">
            <a:avLst/>
          </a:prstGeom>
          <a:noFill/>
        </p:spPr>
        <p:txBody>
          <a:bodyPr wrap="square" rtlCol="0">
            <a:spAutoFit/>
          </a:bodyPr>
          <a:lstStyle/>
          <a:p>
            <a:r>
              <a:rPr lang="es-AR" dirty="0">
                <a:solidFill>
                  <a:schemeClr val="accent5"/>
                </a:solidFill>
              </a:rPr>
              <a:t>Para visualizar el completo notebook </a:t>
            </a:r>
            <a:r>
              <a:rPr lang="es-AR" dirty="0" err="1">
                <a:solidFill>
                  <a:schemeClr val="accent5"/>
                </a:solidFill>
              </a:rPr>
              <a:t>clickear</a:t>
            </a:r>
            <a:r>
              <a:rPr lang="es-AR" dirty="0">
                <a:solidFill>
                  <a:schemeClr val="accent5"/>
                </a:solidFill>
              </a:rPr>
              <a:t> en el icono de GitHub: </a:t>
            </a:r>
          </a:p>
        </p:txBody>
      </p:sp>
      <p:pic>
        <p:nvPicPr>
          <p:cNvPr id="10" name="Imagen 9">
            <a:hlinkClick r:id="rId3"/>
            <a:extLst>
              <a:ext uri="{FF2B5EF4-FFF2-40B4-BE49-F238E27FC236}">
                <a16:creationId xmlns:a16="http://schemas.microsoft.com/office/drawing/2014/main" id="{563BF530-B045-5A5A-5FFF-C5C34A0D72D4}"/>
              </a:ext>
            </a:extLst>
          </p:cNvPr>
          <p:cNvPicPr>
            <a:picLocks noChangeAspect="1"/>
          </p:cNvPicPr>
          <p:nvPr/>
        </p:nvPicPr>
        <p:blipFill>
          <a:blip r:embed="rId4"/>
          <a:stretch>
            <a:fillRect/>
          </a:stretch>
        </p:blipFill>
        <p:spPr>
          <a:xfrm>
            <a:off x="8017165" y="5971461"/>
            <a:ext cx="757381" cy="757381"/>
          </a:xfrm>
          <a:prstGeom prst="rect">
            <a:avLst/>
          </a:prstGeom>
        </p:spPr>
      </p:pic>
      <p:pic>
        <p:nvPicPr>
          <p:cNvPr id="3" name="Imagen 2">
            <a:extLst>
              <a:ext uri="{FF2B5EF4-FFF2-40B4-BE49-F238E27FC236}">
                <a16:creationId xmlns:a16="http://schemas.microsoft.com/office/drawing/2014/main" id="{276735D3-70A2-6EEA-94C6-A63A0832F190}"/>
              </a:ext>
            </a:extLst>
          </p:cNvPr>
          <p:cNvPicPr>
            <a:picLocks noChangeAspect="1"/>
          </p:cNvPicPr>
          <p:nvPr/>
        </p:nvPicPr>
        <p:blipFill>
          <a:blip r:embed="rId5"/>
          <a:stretch>
            <a:fillRect/>
          </a:stretch>
        </p:blipFill>
        <p:spPr>
          <a:xfrm>
            <a:off x="164590" y="148894"/>
            <a:ext cx="609600" cy="609600"/>
          </a:xfrm>
          <a:prstGeom prst="rect">
            <a:avLst/>
          </a:prstGeom>
        </p:spPr>
      </p:pic>
    </p:spTree>
    <p:extLst>
      <p:ext uri="{BB962C8B-B14F-4D97-AF65-F5344CB8AC3E}">
        <p14:creationId xmlns:p14="http://schemas.microsoft.com/office/powerpoint/2010/main" val="102725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30A69D1-6193-118E-1038-D974E93E2773}"/>
              </a:ext>
            </a:extLst>
          </p:cNvPr>
          <p:cNvSpPr txBox="1"/>
          <p:nvPr/>
        </p:nvSpPr>
        <p:spPr>
          <a:xfrm>
            <a:off x="774190" y="222861"/>
            <a:ext cx="6470075" cy="461665"/>
          </a:xfrm>
          <a:prstGeom prst="rect">
            <a:avLst/>
          </a:prstGeom>
          <a:noFill/>
        </p:spPr>
        <p:txBody>
          <a:bodyPr wrap="square" rtlCol="0">
            <a:spAutoFit/>
          </a:bodyPr>
          <a:lstStyle/>
          <a:p>
            <a:r>
              <a:rPr lang="es-AR" sz="2400" b="1" u="sng" dirty="0"/>
              <a:t>Objetivo y preguntas de interés:</a:t>
            </a:r>
          </a:p>
        </p:txBody>
      </p:sp>
      <p:sp>
        <p:nvSpPr>
          <p:cNvPr id="3" name="CuadroTexto 2">
            <a:extLst>
              <a:ext uri="{FF2B5EF4-FFF2-40B4-BE49-F238E27FC236}">
                <a16:creationId xmlns:a16="http://schemas.microsoft.com/office/drawing/2014/main" id="{EA589CC3-F6CA-D0D6-B9EE-2996D76FFB4C}"/>
              </a:ext>
            </a:extLst>
          </p:cNvPr>
          <p:cNvSpPr txBox="1"/>
          <p:nvPr/>
        </p:nvSpPr>
        <p:spPr>
          <a:xfrm>
            <a:off x="355598" y="886539"/>
            <a:ext cx="10755747" cy="923330"/>
          </a:xfrm>
          <a:prstGeom prst="rect">
            <a:avLst/>
          </a:prstGeom>
          <a:noFill/>
        </p:spPr>
        <p:txBody>
          <a:bodyPr wrap="square">
            <a:spAutoFit/>
          </a:bodyPr>
          <a:lstStyle/>
          <a:p>
            <a:pPr algn="just"/>
            <a:r>
              <a:rPr lang="es-AR" b="1" dirty="0"/>
              <a:t>Predicción de Popularidad: </a:t>
            </a:r>
            <a:r>
              <a:rPr lang="es-AR" dirty="0">
                <a:solidFill>
                  <a:srgbClr val="FFFFFF"/>
                </a:solidFill>
              </a:rPr>
              <a:t>El objetivo principal de este proyecto es analizar las características del audio de canciones en Spotify y su relación con la popularidad. Se busca clasificar si una canción estará entre las más populares o no</a:t>
            </a:r>
            <a:r>
              <a:rPr lang="es-AR" dirty="0"/>
              <a:t>.</a:t>
            </a:r>
          </a:p>
        </p:txBody>
      </p:sp>
      <p:sp>
        <p:nvSpPr>
          <p:cNvPr id="5" name="CuadroTexto 4">
            <a:extLst>
              <a:ext uri="{FF2B5EF4-FFF2-40B4-BE49-F238E27FC236}">
                <a16:creationId xmlns:a16="http://schemas.microsoft.com/office/drawing/2014/main" id="{F886C336-7205-5243-FF65-82DB1236E7BC}"/>
              </a:ext>
            </a:extLst>
          </p:cNvPr>
          <p:cNvSpPr txBox="1"/>
          <p:nvPr/>
        </p:nvSpPr>
        <p:spPr>
          <a:xfrm>
            <a:off x="651162" y="2009614"/>
            <a:ext cx="10164618" cy="4247317"/>
          </a:xfrm>
          <a:prstGeom prst="rect">
            <a:avLst/>
          </a:prstGeom>
          <a:noFill/>
        </p:spPr>
        <p:txBody>
          <a:bodyPr wrap="square">
            <a:spAutoFit/>
          </a:bodyPr>
          <a:lstStyle/>
          <a:p>
            <a:pPr marL="285750" indent="-285750">
              <a:buFont typeface="Arial" panose="020B0604020202020204" pitchFamily="34" charset="0"/>
              <a:buChar char="•"/>
            </a:pPr>
            <a:r>
              <a:rPr lang="es-AR" b="1" dirty="0"/>
              <a:t>Pregunta de investigación 1:</a:t>
            </a:r>
          </a:p>
          <a:p>
            <a:r>
              <a:rPr lang="es-AR" dirty="0"/>
              <a:t>¿Existe una correlación entre la popularidad de una canción y su género musical?</a:t>
            </a:r>
          </a:p>
          <a:p>
            <a:pPr marL="285750" indent="-285750">
              <a:buFont typeface="Arial" panose="020B0604020202020204" pitchFamily="34" charset="0"/>
              <a:buChar char="•"/>
            </a:pPr>
            <a:r>
              <a:rPr lang="es-AR" b="1" dirty="0"/>
              <a:t>Pregunta de investigación 2:</a:t>
            </a:r>
          </a:p>
          <a:p>
            <a:r>
              <a:rPr lang="es-AR" dirty="0"/>
              <a:t>¿Cómo varía la popularidad de las canciones en diferentes tonalidades musicales?</a:t>
            </a:r>
          </a:p>
          <a:p>
            <a:pPr marL="285750" indent="-285750">
              <a:buFont typeface="Arial" panose="020B0604020202020204" pitchFamily="34" charset="0"/>
              <a:buChar char="•"/>
            </a:pPr>
            <a:r>
              <a:rPr lang="es-AR" b="1" dirty="0"/>
              <a:t>Pregunta de investigación 3: </a:t>
            </a:r>
          </a:p>
          <a:p>
            <a:r>
              <a:rPr lang="es-AR" dirty="0"/>
              <a:t>¿Cuáles son las características de audio que tienen una mayor influencia en la popularidad de una canción?</a:t>
            </a:r>
          </a:p>
          <a:p>
            <a:pPr marL="285750" indent="-285750">
              <a:buFont typeface="Arial" panose="020B0604020202020204" pitchFamily="34" charset="0"/>
              <a:buChar char="•"/>
            </a:pPr>
            <a:r>
              <a:rPr lang="es-AR" b="1" dirty="0"/>
              <a:t>Pregunta de investigación 4:</a:t>
            </a:r>
          </a:p>
          <a:p>
            <a:r>
              <a:rPr lang="es-AR" dirty="0"/>
              <a:t>¿Las canciones explícitas tienden a tener una mayor o menor popularidad que las no explícitas?</a:t>
            </a:r>
          </a:p>
          <a:p>
            <a:pPr marL="285750" indent="-285750">
              <a:buFont typeface="Arial" panose="020B0604020202020204" pitchFamily="34" charset="0"/>
              <a:buChar char="•"/>
            </a:pPr>
            <a:r>
              <a:rPr lang="es-AR" b="1" dirty="0"/>
              <a:t>Pregunta de investigación 5:</a:t>
            </a:r>
          </a:p>
          <a:p>
            <a:r>
              <a:rPr lang="es-AR" dirty="0"/>
              <a:t>¿Hay una relación entre la duración de una canción y su popularidad?</a:t>
            </a:r>
          </a:p>
          <a:p>
            <a:pPr marL="285750" indent="-285750">
              <a:buFont typeface="Arial" panose="020B0604020202020204" pitchFamily="34" charset="0"/>
              <a:buChar char="•"/>
            </a:pPr>
            <a:r>
              <a:rPr lang="es-AR" b="1" dirty="0"/>
              <a:t>Pregunta adicional en base a ingeniería de datos:</a:t>
            </a:r>
          </a:p>
          <a:p>
            <a:r>
              <a:rPr lang="es-AR" dirty="0"/>
              <a:t>¿La </a:t>
            </a:r>
            <a:r>
              <a:rPr lang="es-AR" dirty="0" err="1"/>
              <a:t>colaboracion</a:t>
            </a:r>
            <a:r>
              <a:rPr lang="es-AR" dirty="0"/>
              <a:t> entre artistas hace la </a:t>
            </a:r>
            <a:r>
              <a:rPr lang="es-AR" dirty="0" err="1"/>
              <a:t>cancion</a:t>
            </a:r>
            <a:r>
              <a:rPr lang="es-AR" dirty="0"/>
              <a:t> mas popular?</a:t>
            </a:r>
          </a:p>
          <a:p>
            <a:endParaRPr lang="es-AR" dirty="0"/>
          </a:p>
        </p:txBody>
      </p:sp>
      <p:pic>
        <p:nvPicPr>
          <p:cNvPr id="4" name="Imagen 3">
            <a:extLst>
              <a:ext uri="{FF2B5EF4-FFF2-40B4-BE49-F238E27FC236}">
                <a16:creationId xmlns:a16="http://schemas.microsoft.com/office/drawing/2014/main" id="{8485BCB6-52D6-37E7-BC1B-848282FDDF3A}"/>
              </a:ext>
            </a:extLst>
          </p:cNvPr>
          <p:cNvPicPr>
            <a:picLocks noChangeAspect="1"/>
          </p:cNvPicPr>
          <p:nvPr/>
        </p:nvPicPr>
        <p:blipFill>
          <a:blip r:embed="rId2"/>
          <a:stretch>
            <a:fillRect/>
          </a:stretch>
        </p:blipFill>
        <p:spPr>
          <a:xfrm>
            <a:off x="164590" y="148894"/>
            <a:ext cx="609600" cy="609600"/>
          </a:xfrm>
          <a:prstGeom prst="rect">
            <a:avLst/>
          </a:prstGeom>
        </p:spPr>
      </p:pic>
    </p:spTree>
    <p:extLst>
      <p:ext uri="{BB962C8B-B14F-4D97-AF65-F5344CB8AC3E}">
        <p14:creationId xmlns:p14="http://schemas.microsoft.com/office/powerpoint/2010/main" val="31582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C74C92D-6EB3-C94C-EC1B-1418847984FE}"/>
              </a:ext>
            </a:extLst>
          </p:cNvPr>
          <p:cNvSpPr txBox="1"/>
          <p:nvPr/>
        </p:nvSpPr>
        <p:spPr>
          <a:xfrm>
            <a:off x="825499" y="221891"/>
            <a:ext cx="10541002" cy="461665"/>
          </a:xfrm>
          <a:prstGeom prst="rect">
            <a:avLst/>
          </a:prstGeom>
          <a:noFill/>
        </p:spPr>
        <p:txBody>
          <a:bodyPr wrap="square" rtlCol="0">
            <a:spAutoFit/>
          </a:bodyPr>
          <a:lstStyle/>
          <a:p>
            <a:r>
              <a:rPr lang="es-AR" sz="2400" b="1" u="sng" dirty="0" err="1"/>
              <a:t>Descripcion</a:t>
            </a:r>
            <a:r>
              <a:rPr lang="es-AR" sz="2400" b="1" u="sng" dirty="0"/>
              <a:t> de la base de datos y principales </a:t>
            </a:r>
            <a:r>
              <a:rPr lang="es-AR" sz="2400" b="1" u="sng" dirty="0" err="1"/>
              <a:t>caracteristicas</a:t>
            </a:r>
            <a:r>
              <a:rPr lang="es-AR" sz="2400" b="1" u="sng" dirty="0"/>
              <a:t>:</a:t>
            </a:r>
          </a:p>
        </p:txBody>
      </p:sp>
      <p:sp>
        <p:nvSpPr>
          <p:cNvPr id="5" name="CuadroTexto 4">
            <a:extLst>
              <a:ext uri="{FF2B5EF4-FFF2-40B4-BE49-F238E27FC236}">
                <a16:creationId xmlns:a16="http://schemas.microsoft.com/office/drawing/2014/main" id="{F899DCB3-74B5-CC05-2597-E6FFE2C98F0C}"/>
              </a:ext>
            </a:extLst>
          </p:cNvPr>
          <p:cNvSpPr txBox="1"/>
          <p:nvPr/>
        </p:nvSpPr>
        <p:spPr>
          <a:xfrm>
            <a:off x="355598" y="842529"/>
            <a:ext cx="10541001" cy="646331"/>
          </a:xfrm>
          <a:prstGeom prst="rect">
            <a:avLst/>
          </a:prstGeom>
          <a:noFill/>
        </p:spPr>
        <p:txBody>
          <a:bodyPr wrap="square" rtlCol="0">
            <a:spAutoFit/>
          </a:bodyPr>
          <a:lstStyle/>
          <a:p>
            <a:pPr algn="just"/>
            <a:r>
              <a:rPr lang="es-AR" dirty="0"/>
              <a:t>Se examinaron más de 97 mil canciones de diversos artistas y géneros, evaluando sus características de audio como la </a:t>
            </a:r>
            <a:r>
              <a:rPr lang="es-AR" dirty="0" err="1"/>
              <a:t>bailabilidad</a:t>
            </a:r>
            <a:r>
              <a:rPr lang="es-AR" dirty="0"/>
              <a:t>, valencia, volumen, acústica, entre otras.</a:t>
            </a:r>
          </a:p>
        </p:txBody>
      </p:sp>
      <p:sp>
        <p:nvSpPr>
          <p:cNvPr id="7" name="CuadroTexto 6">
            <a:extLst>
              <a:ext uri="{FF2B5EF4-FFF2-40B4-BE49-F238E27FC236}">
                <a16:creationId xmlns:a16="http://schemas.microsoft.com/office/drawing/2014/main" id="{003AC2DB-BD26-666A-24B3-CAAEECC275FC}"/>
              </a:ext>
            </a:extLst>
          </p:cNvPr>
          <p:cNvSpPr txBox="1"/>
          <p:nvPr/>
        </p:nvSpPr>
        <p:spPr>
          <a:xfrm>
            <a:off x="6437744" y="1806805"/>
            <a:ext cx="3773055" cy="3416320"/>
          </a:xfrm>
          <a:prstGeom prst="rect">
            <a:avLst/>
          </a:prstGeom>
          <a:noFill/>
        </p:spPr>
        <p:txBody>
          <a:bodyPr wrap="square">
            <a:spAutoFit/>
          </a:bodyPr>
          <a:lstStyle/>
          <a:p>
            <a:pPr algn="just"/>
            <a:r>
              <a:rPr lang="es-AR" dirty="0"/>
              <a:t>Se puede notar que el histograma exhibe una distribución asimétrica, con una mayor concentración de valores hacia la izquierda en lugar de hacia la derecha. Esto indica que la plataforma de Spotify cuenta con más canciones de menor popularidad que con canciones de gran popularidad. En su mayoría, las canciones de popularidad media son predominantes.</a:t>
            </a:r>
          </a:p>
        </p:txBody>
      </p:sp>
      <p:pic>
        <p:nvPicPr>
          <p:cNvPr id="3" name="Imagen 2">
            <a:extLst>
              <a:ext uri="{FF2B5EF4-FFF2-40B4-BE49-F238E27FC236}">
                <a16:creationId xmlns:a16="http://schemas.microsoft.com/office/drawing/2014/main" id="{C9DA2A38-0A59-D1DA-6380-016AB0D114F1}"/>
              </a:ext>
            </a:extLst>
          </p:cNvPr>
          <p:cNvPicPr>
            <a:picLocks noChangeAspect="1"/>
          </p:cNvPicPr>
          <p:nvPr/>
        </p:nvPicPr>
        <p:blipFill>
          <a:blip r:embed="rId2"/>
          <a:stretch>
            <a:fillRect/>
          </a:stretch>
        </p:blipFill>
        <p:spPr>
          <a:xfrm>
            <a:off x="164590" y="148894"/>
            <a:ext cx="609600" cy="609600"/>
          </a:xfrm>
          <a:prstGeom prst="rect">
            <a:avLst/>
          </a:prstGeom>
        </p:spPr>
      </p:pic>
      <p:pic>
        <p:nvPicPr>
          <p:cNvPr id="8" name="Imagen 7">
            <a:extLst>
              <a:ext uri="{FF2B5EF4-FFF2-40B4-BE49-F238E27FC236}">
                <a16:creationId xmlns:a16="http://schemas.microsoft.com/office/drawing/2014/main" id="{041A9DB4-42C0-B1E6-127D-40E2D86A9838}"/>
              </a:ext>
            </a:extLst>
          </p:cNvPr>
          <p:cNvPicPr>
            <a:picLocks noChangeAspect="1"/>
          </p:cNvPicPr>
          <p:nvPr/>
        </p:nvPicPr>
        <p:blipFill>
          <a:blip r:embed="rId3"/>
          <a:stretch>
            <a:fillRect/>
          </a:stretch>
        </p:blipFill>
        <p:spPr>
          <a:xfrm>
            <a:off x="258593" y="1806805"/>
            <a:ext cx="5775808" cy="4032983"/>
          </a:xfrm>
          <a:prstGeom prst="rect">
            <a:avLst/>
          </a:prstGeom>
        </p:spPr>
      </p:pic>
    </p:spTree>
    <p:extLst>
      <p:ext uri="{BB962C8B-B14F-4D97-AF65-F5344CB8AC3E}">
        <p14:creationId xmlns:p14="http://schemas.microsoft.com/office/powerpoint/2010/main" val="122887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19662C-67CD-4039-3FD4-0986E6E22835}"/>
              </a:ext>
            </a:extLst>
          </p:cNvPr>
          <p:cNvSpPr txBox="1"/>
          <p:nvPr/>
        </p:nvSpPr>
        <p:spPr>
          <a:xfrm>
            <a:off x="143162" y="177484"/>
            <a:ext cx="11032837" cy="830997"/>
          </a:xfrm>
          <a:prstGeom prst="rect">
            <a:avLst/>
          </a:prstGeom>
          <a:noFill/>
        </p:spPr>
        <p:txBody>
          <a:bodyPr wrap="square">
            <a:spAutoFit/>
          </a:bodyPr>
          <a:lstStyle/>
          <a:p>
            <a:r>
              <a:rPr lang="es-AR" sz="2400" b="1" dirty="0"/>
              <a:t>Pregunta de investigación 1: </a:t>
            </a:r>
            <a:r>
              <a:rPr lang="es-AR" sz="2400" dirty="0"/>
              <a:t>¿Existe una correlación entre la popularidad de una canción y su género musical?</a:t>
            </a:r>
          </a:p>
        </p:txBody>
      </p:sp>
      <p:pic>
        <p:nvPicPr>
          <p:cNvPr id="2" name="Imagen 1">
            <a:extLst>
              <a:ext uri="{FF2B5EF4-FFF2-40B4-BE49-F238E27FC236}">
                <a16:creationId xmlns:a16="http://schemas.microsoft.com/office/drawing/2014/main" id="{1208C545-7BFB-6E8E-BAD7-D405547E6D17}"/>
              </a:ext>
            </a:extLst>
          </p:cNvPr>
          <p:cNvPicPr>
            <a:picLocks noChangeAspect="1"/>
          </p:cNvPicPr>
          <p:nvPr/>
        </p:nvPicPr>
        <p:blipFill>
          <a:blip r:embed="rId2"/>
          <a:stretch>
            <a:fillRect/>
          </a:stretch>
        </p:blipFill>
        <p:spPr>
          <a:xfrm>
            <a:off x="143162" y="6153454"/>
            <a:ext cx="609600" cy="609600"/>
          </a:xfrm>
          <a:prstGeom prst="rect">
            <a:avLst/>
          </a:prstGeom>
        </p:spPr>
      </p:pic>
      <p:pic>
        <p:nvPicPr>
          <p:cNvPr id="6" name="Imagen 5">
            <a:extLst>
              <a:ext uri="{FF2B5EF4-FFF2-40B4-BE49-F238E27FC236}">
                <a16:creationId xmlns:a16="http://schemas.microsoft.com/office/drawing/2014/main" id="{AE038D75-1A95-B923-9DA0-C50C7CE15736}"/>
              </a:ext>
            </a:extLst>
          </p:cNvPr>
          <p:cNvPicPr>
            <a:picLocks noChangeAspect="1"/>
          </p:cNvPicPr>
          <p:nvPr/>
        </p:nvPicPr>
        <p:blipFill>
          <a:blip r:embed="rId3"/>
          <a:stretch>
            <a:fillRect/>
          </a:stretch>
        </p:blipFill>
        <p:spPr>
          <a:xfrm>
            <a:off x="143162" y="1171568"/>
            <a:ext cx="6105508" cy="4514863"/>
          </a:xfrm>
          <a:prstGeom prst="rect">
            <a:avLst/>
          </a:prstGeom>
        </p:spPr>
      </p:pic>
      <p:sp>
        <p:nvSpPr>
          <p:cNvPr id="10" name="CuadroTexto 9">
            <a:extLst>
              <a:ext uri="{FF2B5EF4-FFF2-40B4-BE49-F238E27FC236}">
                <a16:creationId xmlns:a16="http://schemas.microsoft.com/office/drawing/2014/main" id="{932976FF-1B5E-2293-F4BB-EDB228B97D1C}"/>
              </a:ext>
            </a:extLst>
          </p:cNvPr>
          <p:cNvSpPr txBox="1"/>
          <p:nvPr/>
        </p:nvSpPr>
        <p:spPr>
          <a:xfrm>
            <a:off x="6398763" y="2126978"/>
            <a:ext cx="4777236" cy="2031325"/>
          </a:xfrm>
          <a:prstGeom prst="rect">
            <a:avLst/>
          </a:prstGeom>
          <a:noFill/>
        </p:spPr>
        <p:txBody>
          <a:bodyPr wrap="square">
            <a:spAutoFit/>
          </a:bodyPr>
          <a:lstStyle/>
          <a:p>
            <a:pPr algn="just"/>
            <a:r>
              <a:rPr lang="es-AR" dirty="0"/>
              <a:t>El gráfico muestra los géneros con la mayor cantidad de canciones. El análisis de los resultados destaca que entre los 20 géneros musicales más frecuentes en el conjunto de datos, varios de ellos carecen de canciones con una popularidad igual o superior a 70. </a:t>
            </a:r>
          </a:p>
        </p:txBody>
      </p:sp>
      <p:sp>
        <p:nvSpPr>
          <p:cNvPr id="11" name="CuadroTexto 10">
            <a:extLst>
              <a:ext uri="{FF2B5EF4-FFF2-40B4-BE49-F238E27FC236}">
                <a16:creationId xmlns:a16="http://schemas.microsoft.com/office/drawing/2014/main" id="{A1218163-10BD-F438-3D81-1AB3EC669C5C}"/>
              </a:ext>
            </a:extLst>
          </p:cNvPr>
          <p:cNvSpPr txBox="1"/>
          <p:nvPr/>
        </p:nvSpPr>
        <p:spPr>
          <a:xfrm>
            <a:off x="979055" y="6088922"/>
            <a:ext cx="9845964" cy="369332"/>
          </a:xfrm>
          <a:prstGeom prst="rect">
            <a:avLst/>
          </a:prstGeom>
          <a:noFill/>
        </p:spPr>
        <p:txBody>
          <a:bodyPr wrap="square">
            <a:spAutoFit/>
          </a:bodyPr>
          <a:lstStyle/>
          <a:p>
            <a:pPr algn="ctr"/>
            <a:r>
              <a:rPr lang="es-AR" dirty="0">
                <a:highlight>
                  <a:srgbClr val="FFFF00"/>
                </a:highlight>
              </a:rPr>
              <a:t>Se demuestra que los géneros más abundantes no necesariamente son los más populares</a:t>
            </a:r>
          </a:p>
        </p:txBody>
      </p:sp>
    </p:spTree>
    <p:extLst>
      <p:ext uri="{BB962C8B-B14F-4D97-AF65-F5344CB8AC3E}">
        <p14:creationId xmlns:p14="http://schemas.microsoft.com/office/powerpoint/2010/main" val="354588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877E-BB87-7319-458E-D8889E184B82}"/>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C7992527-A78E-D5F7-6ABA-7F5D686CBEB2}"/>
              </a:ext>
            </a:extLst>
          </p:cNvPr>
          <p:cNvSpPr txBox="1"/>
          <p:nvPr/>
        </p:nvSpPr>
        <p:spPr>
          <a:xfrm>
            <a:off x="143162" y="177484"/>
            <a:ext cx="11032837" cy="830997"/>
          </a:xfrm>
          <a:prstGeom prst="rect">
            <a:avLst/>
          </a:prstGeom>
          <a:noFill/>
        </p:spPr>
        <p:txBody>
          <a:bodyPr wrap="square">
            <a:spAutoFit/>
          </a:bodyPr>
          <a:lstStyle/>
          <a:p>
            <a:r>
              <a:rPr lang="es-AR" sz="2400" b="1" dirty="0"/>
              <a:t>Pregunta de investigación 1: </a:t>
            </a:r>
            <a:r>
              <a:rPr lang="es-AR" sz="2400" dirty="0"/>
              <a:t>¿Existe una correlación entre la popularidad de una canción y su género musical?</a:t>
            </a:r>
          </a:p>
        </p:txBody>
      </p:sp>
      <p:pic>
        <p:nvPicPr>
          <p:cNvPr id="2" name="Imagen 1">
            <a:extLst>
              <a:ext uri="{FF2B5EF4-FFF2-40B4-BE49-F238E27FC236}">
                <a16:creationId xmlns:a16="http://schemas.microsoft.com/office/drawing/2014/main" id="{AC229102-E68E-5927-CE34-1C6202C20CC8}"/>
              </a:ext>
            </a:extLst>
          </p:cNvPr>
          <p:cNvPicPr>
            <a:picLocks noChangeAspect="1"/>
          </p:cNvPicPr>
          <p:nvPr/>
        </p:nvPicPr>
        <p:blipFill>
          <a:blip r:embed="rId2"/>
          <a:stretch>
            <a:fillRect/>
          </a:stretch>
        </p:blipFill>
        <p:spPr>
          <a:xfrm>
            <a:off x="143162" y="6153454"/>
            <a:ext cx="609600" cy="609600"/>
          </a:xfrm>
          <a:prstGeom prst="rect">
            <a:avLst/>
          </a:prstGeom>
        </p:spPr>
      </p:pic>
      <p:pic>
        <p:nvPicPr>
          <p:cNvPr id="5" name="Imagen 4">
            <a:extLst>
              <a:ext uri="{FF2B5EF4-FFF2-40B4-BE49-F238E27FC236}">
                <a16:creationId xmlns:a16="http://schemas.microsoft.com/office/drawing/2014/main" id="{F4423D82-FBF6-E83F-DD40-71686E8F502D}"/>
              </a:ext>
            </a:extLst>
          </p:cNvPr>
          <p:cNvPicPr>
            <a:picLocks noChangeAspect="1"/>
          </p:cNvPicPr>
          <p:nvPr/>
        </p:nvPicPr>
        <p:blipFill>
          <a:blip r:embed="rId3"/>
          <a:stretch>
            <a:fillRect/>
          </a:stretch>
        </p:blipFill>
        <p:spPr>
          <a:xfrm>
            <a:off x="143162" y="1185284"/>
            <a:ext cx="6658264" cy="4352306"/>
          </a:xfrm>
          <a:prstGeom prst="rect">
            <a:avLst/>
          </a:prstGeom>
        </p:spPr>
      </p:pic>
      <p:sp>
        <p:nvSpPr>
          <p:cNvPr id="14" name="CuadroTexto 13">
            <a:extLst>
              <a:ext uri="{FF2B5EF4-FFF2-40B4-BE49-F238E27FC236}">
                <a16:creationId xmlns:a16="http://schemas.microsoft.com/office/drawing/2014/main" id="{A994A2C1-116F-EB1B-EA62-65C820DC0D3F}"/>
              </a:ext>
            </a:extLst>
          </p:cNvPr>
          <p:cNvSpPr txBox="1"/>
          <p:nvPr/>
        </p:nvSpPr>
        <p:spPr>
          <a:xfrm>
            <a:off x="6894079" y="1641158"/>
            <a:ext cx="4355811" cy="3139321"/>
          </a:xfrm>
          <a:prstGeom prst="rect">
            <a:avLst/>
          </a:prstGeom>
          <a:noFill/>
        </p:spPr>
        <p:txBody>
          <a:bodyPr wrap="square">
            <a:spAutoFit/>
          </a:bodyPr>
          <a:lstStyle/>
          <a:p>
            <a:pPr algn="just"/>
            <a:r>
              <a:rPr lang="es-AR" b="0" i="0" dirty="0">
                <a:solidFill>
                  <a:schemeClr val="tx2"/>
                </a:solidFill>
                <a:effectLst/>
                <a:latin typeface="+mj-lt"/>
              </a:rPr>
              <a:t>El objetivo de este análisis es presentar cómo varía la popularidad de las canciones en Spotify en función de su género musical. Para ello, se realiza un filtro para seleccionar los géneros que tienen canciones con una popularidad destacada (mayor o igual a 85). Luego, se calculan estadísticas descriptivas para estos géneros, como la mediana y el rango intercuartílico (IQR)</a:t>
            </a:r>
            <a:endParaRPr lang="es-AR" dirty="0">
              <a:solidFill>
                <a:schemeClr val="tx2"/>
              </a:solidFill>
              <a:latin typeface="+mj-lt"/>
            </a:endParaRPr>
          </a:p>
        </p:txBody>
      </p:sp>
      <p:sp>
        <p:nvSpPr>
          <p:cNvPr id="16" name="CuadroTexto 15">
            <a:extLst>
              <a:ext uri="{FF2B5EF4-FFF2-40B4-BE49-F238E27FC236}">
                <a16:creationId xmlns:a16="http://schemas.microsoft.com/office/drawing/2014/main" id="{72CCF9F3-02DF-9C12-892F-305E9F640E7D}"/>
              </a:ext>
            </a:extLst>
          </p:cNvPr>
          <p:cNvSpPr txBox="1"/>
          <p:nvPr/>
        </p:nvSpPr>
        <p:spPr>
          <a:xfrm>
            <a:off x="1073581" y="5714393"/>
            <a:ext cx="9889982" cy="1077218"/>
          </a:xfrm>
          <a:prstGeom prst="rect">
            <a:avLst/>
          </a:prstGeom>
          <a:noFill/>
        </p:spPr>
        <p:txBody>
          <a:bodyPr wrap="square">
            <a:spAutoFit/>
          </a:bodyPr>
          <a:lstStyle/>
          <a:p>
            <a:pPr algn="just"/>
            <a:r>
              <a:rPr lang="es-AR" sz="1600" dirty="0">
                <a:highlight>
                  <a:srgbClr val="FFFFFF"/>
                </a:highlight>
              </a:rPr>
              <a:t>El análisis de los géneros musicales revela una amplia variabilidad en la popularidad de las canciones. Se observa que algunos géneros, como "dance", "rock" y "alternative", exhiben una dispersión significativa. Por otro lado, géneros como "reggae", "</a:t>
            </a:r>
            <a:r>
              <a:rPr lang="es-AR" sz="1600" dirty="0" err="1">
                <a:highlight>
                  <a:srgbClr val="FFFFFF"/>
                </a:highlight>
              </a:rPr>
              <a:t>reggaeton</a:t>
            </a:r>
            <a:r>
              <a:rPr lang="es-AR" sz="1600" dirty="0">
                <a:highlight>
                  <a:srgbClr val="FFFFFF"/>
                </a:highlight>
              </a:rPr>
              <a:t>" y "latino" presentan una alta variabilidad y una mediana más baja.</a:t>
            </a:r>
          </a:p>
        </p:txBody>
      </p:sp>
    </p:spTree>
    <p:extLst>
      <p:ext uri="{BB962C8B-B14F-4D97-AF65-F5344CB8AC3E}">
        <p14:creationId xmlns:p14="http://schemas.microsoft.com/office/powerpoint/2010/main" val="255627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4D6322-C419-7E7A-1E4B-4C712AC2760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CuadroTexto 2">
            <a:extLst>
              <a:ext uri="{FF2B5EF4-FFF2-40B4-BE49-F238E27FC236}">
                <a16:creationId xmlns:a16="http://schemas.microsoft.com/office/drawing/2014/main" id="{6AE64797-2DAF-EEFF-50A8-C0A426BA6E29}"/>
              </a:ext>
            </a:extLst>
          </p:cNvPr>
          <p:cNvSpPr txBox="1"/>
          <p:nvPr/>
        </p:nvSpPr>
        <p:spPr>
          <a:xfrm>
            <a:off x="6420464" y="539087"/>
            <a:ext cx="4534047" cy="158489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50">
                <a:latin typeface="+mj-lt"/>
                <a:ea typeface="+mj-ea"/>
                <a:cs typeface="+mj-cs"/>
              </a:rPr>
              <a:t>Pregunta de investigación 1: </a:t>
            </a:r>
            <a:r>
              <a:rPr lang="en-US" sz="2400" spc="-50">
                <a:latin typeface="+mj-lt"/>
                <a:ea typeface="+mj-ea"/>
                <a:cs typeface="+mj-cs"/>
              </a:rPr>
              <a:t>¿Existe una correlación entre la popularidad de una canción y su género musical?</a:t>
            </a:r>
          </a:p>
        </p:txBody>
      </p:sp>
      <p:pic>
        <p:nvPicPr>
          <p:cNvPr id="6" name="Imagen 5">
            <a:extLst>
              <a:ext uri="{FF2B5EF4-FFF2-40B4-BE49-F238E27FC236}">
                <a16:creationId xmlns:a16="http://schemas.microsoft.com/office/drawing/2014/main" id="{512A7EF4-A5AC-E9F9-BC5E-0FFA6E02E8CC}"/>
              </a:ext>
            </a:extLst>
          </p:cNvPr>
          <p:cNvPicPr>
            <a:picLocks noChangeAspect="1"/>
          </p:cNvPicPr>
          <p:nvPr/>
        </p:nvPicPr>
        <p:blipFill rotWithShape="1">
          <a:blip r:embed="rId2"/>
          <a:srcRect l="2181" r="1271"/>
          <a:stretch/>
        </p:blipFill>
        <p:spPr>
          <a:xfrm>
            <a:off x="218696" y="343600"/>
            <a:ext cx="6201767" cy="5652645"/>
          </a:xfrm>
          <a:prstGeom prst="rect">
            <a:avLst/>
          </a:prstGeom>
        </p:spPr>
      </p:pic>
      <p:sp>
        <p:nvSpPr>
          <p:cNvPr id="7" name="CuadroTexto 6">
            <a:extLst>
              <a:ext uri="{FF2B5EF4-FFF2-40B4-BE49-F238E27FC236}">
                <a16:creationId xmlns:a16="http://schemas.microsoft.com/office/drawing/2014/main" id="{5BE391FD-63CC-8D46-6274-033754008B1F}"/>
              </a:ext>
            </a:extLst>
          </p:cNvPr>
          <p:cNvSpPr txBox="1"/>
          <p:nvPr/>
        </p:nvSpPr>
        <p:spPr>
          <a:xfrm>
            <a:off x="6420463" y="2438399"/>
            <a:ext cx="4572002" cy="3880514"/>
          </a:xfrm>
          <a:prstGeom prst="rect">
            <a:avLst/>
          </a:prstGeom>
        </p:spPr>
        <p:txBody>
          <a:bodyPr vert="horz" lIns="91440" tIns="45720" rIns="91440" bIns="45720" rtlCol="0">
            <a:normAutofit lnSpcReduction="10000"/>
          </a:bodyPr>
          <a:lstStyle/>
          <a:p>
            <a:pPr indent="-182880" defTabSz="914400">
              <a:lnSpc>
                <a:spcPct val="90000"/>
              </a:lnSpc>
              <a:spcAft>
                <a:spcPts val="600"/>
              </a:spcAft>
              <a:buClr>
                <a:schemeClr val="accent1"/>
              </a:buClr>
            </a:pPr>
            <a:r>
              <a:rPr lang="en-US" sz="1300" dirty="0"/>
              <a:t>El </a:t>
            </a:r>
            <a:r>
              <a:rPr lang="en-US" sz="1300" dirty="0" err="1"/>
              <a:t>gráfico</a:t>
            </a:r>
            <a:r>
              <a:rPr lang="en-US" sz="1300" dirty="0"/>
              <a:t> </a:t>
            </a:r>
            <a:r>
              <a:rPr lang="en-US" sz="1300" dirty="0" err="1"/>
              <a:t>muestra</a:t>
            </a:r>
            <a:r>
              <a:rPr lang="en-US" sz="1300" dirty="0"/>
              <a:t> la </a:t>
            </a:r>
            <a:r>
              <a:rPr lang="en-US" sz="1300" dirty="0" err="1"/>
              <a:t>cantidad</a:t>
            </a:r>
            <a:r>
              <a:rPr lang="en-US" sz="1300" dirty="0"/>
              <a:t> de canciones </a:t>
            </a:r>
            <a:r>
              <a:rPr lang="en-US" sz="1300" dirty="0" err="1"/>
              <a:t>populares</a:t>
            </a:r>
            <a:r>
              <a:rPr lang="en-US" sz="1300" dirty="0"/>
              <a:t> </a:t>
            </a:r>
            <a:r>
              <a:rPr lang="en-US" sz="1300" dirty="0" err="1"/>
              <a:t>por</a:t>
            </a:r>
            <a:r>
              <a:rPr lang="en-US" sz="1300" dirty="0"/>
              <a:t> </a:t>
            </a:r>
            <a:r>
              <a:rPr lang="en-US" sz="1300" dirty="0" err="1"/>
              <a:t>género</a:t>
            </a:r>
            <a:r>
              <a:rPr lang="en-US" sz="1300" dirty="0"/>
              <a:t> </a:t>
            </a:r>
            <a:r>
              <a:rPr lang="en-US" sz="1300" dirty="0" err="1"/>
              <a:t>en</a:t>
            </a:r>
            <a:r>
              <a:rPr lang="en-US" sz="1300" dirty="0"/>
              <a:t> </a:t>
            </a:r>
            <a:r>
              <a:rPr lang="en-US" sz="1300" dirty="0" err="1"/>
              <a:t>el</a:t>
            </a:r>
            <a:r>
              <a:rPr lang="en-US" sz="1300" dirty="0"/>
              <a:t> conjunto total de canciones:</a:t>
            </a:r>
          </a:p>
          <a:p>
            <a:pPr indent="-182880" defTabSz="914400">
              <a:lnSpc>
                <a:spcPct val="90000"/>
              </a:lnSpc>
              <a:spcAft>
                <a:spcPts val="600"/>
              </a:spcAft>
              <a:buClr>
                <a:schemeClr val="accent1"/>
              </a:buClr>
            </a:pPr>
            <a:endParaRPr lang="en-US" sz="1300" dirty="0"/>
          </a:p>
          <a:p>
            <a:pPr indent="-182880" defTabSz="914400">
              <a:lnSpc>
                <a:spcPct val="90000"/>
              </a:lnSpc>
              <a:spcAft>
                <a:spcPts val="600"/>
              </a:spcAft>
              <a:buClr>
                <a:schemeClr val="accent1"/>
              </a:buClr>
            </a:pPr>
            <a:r>
              <a:rPr lang="en-US" sz="1300" dirty="0"/>
              <a:t>1. La </a:t>
            </a:r>
            <a:r>
              <a:rPr lang="en-US" sz="1300" dirty="0" err="1"/>
              <a:t>categoría</a:t>
            </a:r>
            <a:r>
              <a:rPr lang="en-US" sz="1300" dirty="0"/>
              <a:t> </a:t>
            </a:r>
            <a:r>
              <a:rPr lang="en-US" sz="1300" b="1" dirty="0"/>
              <a:t>'pop</a:t>
            </a:r>
            <a:r>
              <a:rPr lang="en-US" sz="1300" dirty="0"/>
              <a:t>' </a:t>
            </a:r>
            <a:r>
              <a:rPr lang="en-US" sz="1300" dirty="0" err="1"/>
              <a:t>presenta</a:t>
            </a:r>
            <a:r>
              <a:rPr lang="en-US" sz="1300" dirty="0"/>
              <a:t> </a:t>
            </a:r>
            <a:r>
              <a:rPr lang="en-US" sz="1300" dirty="0" err="1"/>
              <a:t>una</a:t>
            </a:r>
            <a:r>
              <a:rPr lang="en-US" sz="1300" dirty="0"/>
              <a:t> </a:t>
            </a:r>
            <a:r>
              <a:rPr lang="en-US" sz="1300" dirty="0" err="1"/>
              <a:t>cantidad</a:t>
            </a:r>
            <a:r>
              <a:rPr lang="en-US" sz="1300" dirty="0"/>
              <a:t> </a:t>
            </a:r>
            <a:r>
              <a:rPr lang="en-US" sz="1300" dirty="0" err="1"/>
              <a:t>significativa</a:t>
            </a:r>
            <a:r>
              <a:rPr lang="en-US" sz="1300" dirty="0"/>
              <a:t> de canciones con </a:t>
            </a:r>
            <a:r>
              <a:rPr lang="en-US" sz="1300" dirty="0" err="1"/>
              <a:t>una</a:t>
            </a:r>
            <a:r>
              <a:rPr lang="en-US" sz="1300" dirty="0"/>
              <a:t> </a:t>
            </a:r>
            <a:r>
              <a:rPr lang="en-US" sz="1300" dirty="0" err="1"/>
              <a:t>popularidad</a:t>
            </a:r>
            <a:r>
              <a:rPr lang="en-US" sz="1300" dirty="0"/>
              <a:t> media </a:t>
            </a:r>
            <a:r>
              <a:rPr lang="en-US" sz="1300" dirty="0" err="1"/>
              <a:t>cercana</a:t>
            </a:r>
            <a:r>
              <a:rPr lang="en-US" sz="1300" dirty="0"/>
              <a:t> a 90. La </a:t>
            </a:r>
            <a:r>
              <a:rPr lang="en-US" sz="1300" dirty="0" err="1"/>
              <a:t>desviación</a:t>
            </a:r>
            <a:r>
              <a:rPr lang="en-US" sz="1300" dirty="0"/>
              <a:t> </a:t>
            </a:r>
            <a:r>
              <a:rPr lang="en-US" sz="1300" dirty="0" err="1"/>
              <a:t>estándar</a:t>
            </a:r>
            <a:r>
              <a:rPr lang="en-US" sz="1300" dirty="0"/>
              <a:t> es </a:t>
            </a:r>
            <a:r>
              <a:rPr lang="en-US" sz="1300" dirty="0" err="1"/>
              <a:t>relativamente</a:t>
            </a:r>
            <a:r>
              <a:rPr lang="en-US" sz="1300" dirty="0"/>
              <a:t> </a:t>
            </a:r>
            <a:r>
              <a:rPr lang="en-US" sz="1300" dirty="0" err="1"/>
              <a:t>baja</a:t>
            </a:r>
            <a:r>
              <a:rPr lang="en-US" sz="1300" dirty="0"/>
              <a:t>, </a:t>
            </a:r>
            <a:r>
              <a:rPr lang="en-US" sz="1300" dirty="0" err="1"/>
              <a:t>indicando</a:t>
            </a:r>
            <a:r>
              <a:rPr lang="en-US" sz="1300" dirty="0"/>
              <a:t> </a:t>
            </a:r>
            <a:r>
              <a:rPr lang="en-US" sz="1300" dirty="0" err="1"/>
              <a:t>una</a:t>
            </a:r>
            <a:r>
              <a:rPr lang="en-US" sz="1300" dirty="0"/>
              <a:t> </a:t>
            </a:r>
            <a:r>
              <a:rPr lang="en-US" sz="1300" dirty="0" err="1"/>
              <a:t>consistencia</a:t>
            </a:r>
            <a:r>
              <a:rPr lang="en-US" sz="1300" dirty="0"/>
              <a:t> </a:t>
            </a:r>
            <a:r>
              <a:rPr lang="en-US" sz="1300" dirty="0" err="1"/>
              <a:t>en</a:t>
            </a:r>
            <a:r>
              <a:rPr lang="en-US" sz="1300" dirty="0"/>
              <a:t> la </a:t>
            </a:r>
            <a:r>
              <a:rPr lang="en-US" sz="1300" dirty="0" err="1"/>
              <a:t>popularidad</a:t>
            </a:r>
            <a:r>
              <a:rPr lang="en-US" sz="1300" dirty="0"/>
              <a:t> de </a:t>
            </a:r>
            <a:r>
              <a:rPr lang="en-US" sz="1300" dirty="0" err="1"/>
              <a:t>estas</a:t>
            </a:r>
            <a:r>
              <a:rPr lang="en-US" sz="1300" dirty="0"/>
              <a:t> canciones. </a:t>
            </a:r>
            <a:r>
              <a:rPr lang="en-US" sz="1300" dirty="0">
                <a:highlight>
                  <a:srgbClr val="FFFFFF"/>
                </a:highlight>
              </a:rPr>
              <a:t>Sera </a:t>
            </a:r>
            <a:r>
              <a:rPr lang="en-US" sz="1300" dirty="0" err="1">
                <a:highlight>
                  <a:srgbClr val="FFFFFF"/>
                </a:highlight>
              </a:rPr>
              <a:t>el</a:t>
            </a:r>
            <a:r>
              <a:rPr lang="en-US" sz="1300" dirty="0">
                <a:highlight>
                  <a:srgbClr val="FFFFFF"/>
                </a:highlight>
              </a:rPr>
              <a:t> </a:t>
            </a:r>
            <a:r>
              <a:rPr lang="en-US" sz="1300" dirty="0" err="1">
                <a:highlight>
                  <a:srgbClr val="FFFFFF"/>
                </a:highlight>
              </a:rPr>
              <a:t>genero</a:t>
            </a:r>
            <a:r>
              <a:rPr lang="en-US" sz="1300" dirty="0">
                <a:highlight>
                  <a:srgbClr val="FFFFFF"/>
                </a:highlight>
              </a:rPr>
              <a:t> a </a:t>
            </a:r>
            <a:r>
              <a:rPr lang="en-US" sz="1300" dirty="0" err="1">
                <a:highlight>
                  <a:srgbClr val="FFFFFF"/>
                </a:highlight>
              </a:rPr>
              <a:t>elegir</a:t>
            </a:r>
            <a:r>
              <a:rPr lang="en-US" sz="1300" dirty="0">
                <a:highlight>
                  <a:srgbClr val="FFFFFF"/>
                </a:highlight>
              </a:rPr>
              <a:t> para </a:t>
            </a:r>
            <a:r>
              <a:rPr lang="en-US" sz="1300" dirty="0" err="1">
                <a:highlight>
                  <a:srgbClr val="FFFFFF"/>
                </a:highlight>
              </a:rPr>
              <a:t>desarrollar</a:t>
            </a:r>
            <a:r>
              <a:rPr lang="en-US" sz="1300" dirty="0">
                <a:highlight>
                  <a:srgbClr val="FFFFFF"/>
                </a:highlight>
              </a:rPr>
              <a:t> </a:t>
            </a:r>
            <a:r>
              <a:rPr lang="en-US" sz="1300" dirty="0" err="1">
                <a:highlight>
                  <a:srgbClr val="FFFFFF"/>
                </a:highlight>
              </a:rPr>
              <a:t>el</a:t>
            </a:r>
            <a:r>
              <a:rPr lang="en-US" sz="1300" dirty="0">
                <a:highlight>
                  <a:srgbClr val="FFFFFF"/>
                </a:highlight>
              </a:rPr>
              <a:t> resto delas </a:t>
            </a:r>
            <a:r>
              <a:rPr lang="en-US" sz="1300" dirty="0" err="1">
                <a:highlight>
                  <a:srgbClr val="FFFFFF"/>
                </a:highlight>
              </a:rPr>
              <a:t>preguntas</a:t>
            </a:r>
            <a:r>
              <a:rPr lang="en-US" sz="1300" dirty="0">
                <a:highlight>
                  <a:srgbClr val="FFFFFF"/>
                </a:highlight>
              </a:rPr>
              <a:t>.</a:t>
            </a:r>
          </a:p>
          <a:p>
            <a:pPr indent="-182880" defTabSz="914400">
              <a:lnSpc>
                <a:spcPct val="90000"/>
              </a:lnSpc>
              <a:spcAft>
                <a:spcPts val="600"/>
              </a:spcAft>
              <a:buClr>
                <a:schemeClr val="accent1"/>
              </a:buClr>
            </a:pPr>
            <a:endParaRPr lang="en-US" sz="1300" dirty="0"/>
          </a:p>
          <a:p>
            <a:pPr indent="-182880" defTabSz="914400">
              <a:lnSpc>
                <a:spcPct val="90000"/>
              </a:lnSpc>
              <a:spcAft>
                <a:spcPts val="600"/>
              </a:spcAft>
              <a:buClr>
                <a:schemeClr val="accent1"/>
              </a:buClr>
            </a:pPr>
            <a:r>
              <a:rPr lang="en-US" sz="1300" dirty="0"/>
              <a:t>2. Las canciones </a:t>
            </a:r>
            <a:r>
              <a:rPr lang="en-US" sz="1300" dirty="0" err="1"/>
              <a:t>clasificadas</a:t>
            </a:r>
            <a:r>
              <a:rPr lang="en-US" sz="1300" dirty="0"/>
              <a:t> </a:t>
            </a:r>
            <a:r>
              <a:rPr lang="en-US" sz="1300" dirty="0" err="1"/>
              <a:t>como</a:t>
            </a:r>
            <a:r>
              <a:rPr lang="en-US" sz="1300" dirty="0"/>
              <a:t> </a:t>
            </a:r>
            <a:r>
              <a:rPr lang="en-US" sz="1300" b="1" dirty="0"/>
              <a:t>'</a:t>
            </a:r>
            <a:r>
              <a:rPr lang="en-US" sz="1300" b="1" dirty="0" err="1"/>
              <a:t>latino</a:t>
            </a:r>
            <a:r>
              <a:rPr lang="en-US" sz="1300" dirty="0"/>
              <a:t>' </a:t>
            </a:r>
            <a:r>
              <a:rPr lang="en-US" sz="1300" dirty="0" err="1"/>
              <a:t>también</a:t>
            </a:r>
            <a:r>
              <a:rPr lang="en-US" sz="1300" dirty="0"/>
              <a:t> </a:t>
            </a:r>
            <a:r>
              <a:rPr lang="en-US" sz="1300" dirty="0" err="1"/>
              <a:t>tienen</a:t>
            </a:r>
            <a:r>
              <a:rPr lang="en-US" sz="1300" dirty="0"/>
              <a:t> </a:t>
            </a:r>
            <a:r>
              <a:rPr lang="en-US" sz="1300" dirty="0" err="1"/>
              <a:t>una</a:t>
            </a:r>
            <a:r>
              <a:rPr lang="en-US" sz="1300" dirty="0"/>
              <a:t> </a:t>
            </a:r>
            <a:r>
              <a:rPr lang="en-US" sz="1300" dirty="0" err="1"/>
              <a:t>popularidad</a:t>
            </a:r>
            <a:r>
              <a:rPr lang="en-US" sz="1300" dirty="0"/>
              <a:t> </a:t>
            </a:r>
            <a:r>
              <a:rPr lang="en-US" sz="1300" dirty="0" err="1"/>
              <a:t>promedio</a:t>
            </a:r>
            <a:r>
              <a:rPr lang="en-US" sz="1300" dirty="0"/>
              <a:t> </a:t>
            </a:r>
            <a:r>
              <a:rPr lang="en-US" sz="1300" dirty="0" err="1"/>
              <a:t>alta</a:t>
            </a:r>
            <a:r>
              <a:rPr lang="en-US" sz="1300" dirty="0"/>
              <a:t>, con </a:t>
            </a:r>
            <a:r>
              <a:rPr lang="en-US" sz="1300" dirty="0" err="1"/>
              <a:t>una</a:t>
            </a:r>
            <a:r>
              <a:rPr lang="en-US" sz="1300" dirty="0"/>
              <a:t> </a:t>
            </a:r>
            <a:r>
              <a:rPr lang="en-US" sz="1300" dirty="0" err="1"/>
              <a:t>desviación</a:t>
            </a:r>
            <a:r>
              <a:rPr lang="en-US" sz="1300" dirty="0"/>
              <a:t> </a:t>
            </a:r>
            <a:r>
              <a:rPr lang="en-US" sz="1300" dirty="0" err="1"/>
              <a:t>estándar</a:t>
            </a:r>
            <a:r>
              <a:rPr lang="en-US" sz="1300" dirty="0"/>
              <a:t> </a:t>
            </a:r>
            <a:r>
              <a:rPr lang="en-US" sz="1300" dirty="0" err="1"/>
              <a:t>moderada</a:t>
            </a:r>
            <a:r>
              <a:rPr lang="en-US" sz="1300" dirty="0"/>
              <a:t>. </a:t>
            </a:r>
            <a:r>
              <a:rPr lang="en-US" sz="1300" dirty="0" err="1"/>
              <a:t>Esto</a:t>
            </a:r>
            <a:r>
              <a:rPr lang="en-US" sz="1300" dirty="0"/>
              <a:t> </a:t>
            </a:r>
            <a:r>
              <a:rPr lang="en-US" sz="1300" dirty="0" err="1"/>
              <a:t>sugiere</a:t>
            </a:r>
            <a:r>
              <a:rPr lang="en-US" sz="1300" dirty="0"/>
              <a:t> </a:t>
            </a:r>
            <a:r>
              <a:rPr lang="en-US" sz="1300" dirty="0" err="1"/>
              <a:t>cierta</a:t>
            </a:r>
            <a:r>
              <a:rPr lang="en-US" sz="1300" dirty="0"/>
              <a:t> </a:t>
            </a:r>
            <a:r>
              <a:rPr lang="en-US" sz="1300" dirty="0" err="1"/>
              <a:t>consistencia</a:t>
            </a:r>
            <a:r>
              <a:rPr lang="en-US" sz="1300" dirty="0"/>
              <a:t> </a:t>
            </a:r>
            <a:r>
              <a:rPr lang="en-US" sz="1300" dirty="0" err="1"/>
              <a:t>en</a:t>
            </a:r>
            <a:r>
              <a:rPr lang="en-US" sz="1300" dirty="0"/>
              <a:t> la </a:t>
            </a:r>
            <a:r>
              <a:rPr lang="en-US" sz="1300" dirty="0" err="1"/>
              <a:t>popularidad</a:t>
            </a:r>
            <a:r>
              <a:rPr lang="en-US" sz="1300" dirty="0"/>
              <a:t> de las canciones </a:t>
            </a:r>
            <a:r>
              <a:rPr lang="en-US" sz="1300" dirty="0" err="1"/>
              <a:t>latinas</a:t>
            </a:r>
            <a:r>
              <a:rPr lang="en-US" sz="1300" dirty="0"/>
              <a:t>.</a:t>
            </a:r>
          </a:p>
          <a:p>
            <a:pPr indent="-182880" defTabSz="914400">
              <a:lnSpc>
                <a:spcPct val="90000"/>
              </a:lnSpc>
              <a:spcAft>
                <a:spcPts val="600"/>
              </a:spcAft>
              <a:buClr>
                <a:schemeClr val="accent1"/>
              </a:buClr>
            </a:pPr>
            <a:endParaRPr lang="en-US" sz="1300" dirty="0"/>
          </a:p>
          <a:p>
            <a:pPr indent="-182880" defTabSz="914400">
              <a:lnSpc>
                <a:spcPct val="90000"/>
              </a:lnSpc>
              <a:spcAft>
                <a:spcPts val="600"/>
              </a:spcAft>
              <a:buClr>
                <a:schemeClr val="accent1"/>
              </a:buClr>
            </a:pPr>
            <a:r>
              <a:rPr lang="en-US" sz="1300" dirty="0"/>
              <a:t>3. El </a:t>
            </a:r>
            <a:r>
              <a:rPr lang="en-US" sz="1300" dirty="0" err="1"/>
              <a:t>género</a:t>
            </a:r>
            <a:r>
              <a:rPr lang="en-US" sz="1300" dirty="0"/>
              <a:t> </a:t>
            </a:r>
            <a:r>
              <a:rPr lang="en-US" sz="1300" b="1" dirty="0"/>
              <a:t>'reggaeton</a:t>
            </a:r>
            <a:r>
              <a:rPr lang="en-US" sz="1300" dirty="0"/>
              <a:t>' </a:t>
            </a:r>
            <a:r>
              <a:rPr lang="en-US" sz="1300" dirty="0" err="1"/>
              <a:t>exhibe</a:t>
            </a:r>
            <a:r>
              <a:rPr lang="en-US" sz="1300" dirty="0"/>
              <a:t> </a:t>
            </a:r>
            <a:r>
              <a:rPr lang="en-US" sz="1300" dirty="0" err="1"/>
              <a:t>una</a:t>
            </a:r>
            <a:r>
              <a:rPr lang="en-US" sz="1300" dirty="0"/>
              <a:t> </a:t>
            </a:r>
            <a:r>
              <a:rPr lang="en-US" sz="1300" dirty="0" err="1"/>
              <a:t>popularidad</a:t>
            </a:r>
            <a:r>
              <a:rPr lang="en-US" sz="1300" dirty="0"/>
              <a:t> media </a:t>
            </a:r>
            <a:r>
              <a:rPr lang="en-US" sz="1300" dirty="0" err="1"/>
              <a:t>elevada</a:t>
            </a:r>
            <a:r>
              <a:rPr lang="en-US" sz="1300" dirty="0"/>
              <a:t>, similar a '</a:t>
            </a:r>
            <a:r>
              <a:rPr lang="en-US" sz="1300" dirty="0" err="1"/>
              <a:t>latino</a:t>
            </a:r>
            <a:r>
              <a:rPr lang="en-US" sz="1300" dirty="0"/>
              <a:t>', y </a:t>
            </a:r>
            <a:r>
              <a:rPr lang="en-US" sz="1300" dirty="0" err="1"/>
              <a:t>una</a:t>
            </a:r>
            <a:r>
              <a:rPr lang="en-US" sz="1300" dirty="0"/>
              <a:t> </a:t>
            </a:r>
            <a:r>
              <a:rPr lang="en-US" sz="1300" dirty="0" err="1"/>
              <a:t>desviación</a:t>
            </a:r>
            <a:r>
              <a:rPr lang="en-US" sz="1300" dirty="0"/>
              <a:t> </a:t>
            </a:r>
            <a:r>
              <a:rPr lang="en-US" sz="1300" dirty="0" err="1"/>
              <a:t>estándar</a:t>
            </a:r>
            <a:r>
              <a:rPr lang="en-US" sz="1300" dirty="0"/>
              <a:t> </a:t>
            </a:r>
            <a:r>
              <a:rPr lang="en-US" sz="1300" dirty="0" err="1"/>
              <a:t>moderada</a:t>
            </a:r>
            <a:r>
              <a:rPr lang="en-US" sz="1300" dirty="0"/>
              <a:t>, </a:t>
            </a:r>
            <a:r>
              <a:rPr lang="en-US" sz="1300" dirty="0" err="1"/>
              <a:t>indicando</a:t>
            </a:r>
            <a:r>
              <a:rPr lang="en-US" sz="1300" dirty="0"/>
              <a:t> </a:t>
            </a:r>
            <a:r>
              <a:rPr lang="en-US" sz="1300" dirty="0" err="1"/>
              <a:t>cierta</a:t>
            </a:r>
            <a:r>
              <a:rPr lang="en-US" sz="1300" dirty="0"/>
              <a:t> </a:t>
            </a:r>
            <a:r>
              <a:rPr lang="en-US" sz="1300" dirty="0" err="1"/>
              <a:t>consistencia</a:t>
            </a:r>
            <a:r>
              <a:rPr lang="en-US" sz="1300" dirty="0"/>
              <a:t> </a:t>
            </a:r>
            <a:r>
              <a:rPr lang="en-US" sz="1300" dirty="0" err="1"/>
              <a:t>en</a:t>
            </a:r>
            <a:r>
              <a:rPr lang="en-US" sz="1300" dirty="0"/>
              <a:t> la </a:t>
            </a:r>
            <a:r>
              <a:rPr lang="en-US" sz="1300" dirty="0" err="1"/>
              <a:t>popularidad</a:t>
            </a:r>
            <a:r>
              <a:rPr lang="en-US" sz="1300" dirty="0"/>
              <a:t> de las canciones de </a:t>
            </a:r>
            <a:r>
              <a:rPr lang="en-US" sz="1300" dirty="0" err="1"/>
              <a:t>este</a:t>
            </a:r>
            <a:r>
              <a:rPr lang="en-US" sz="1300" dirty="0"/>
              <a:t> </a:t>
            </a:r>
            <a:r>
              <a:rPr lang="en-US" sz="1300" dirty="0" err="1"/>
              <a:t>género</a:t>
            </a:r>
            <a:r>
              <a:rPr lang="en-US" sz="1300" dirty="0"/>
              <a:t>.</a:t>
            </a:r>
          </a:p>
        </p:txBody>
      </p:sp>
      <p:pic>
        <p:nvPicPr>
          <p:cNvPr id="2" name="Imagen 1">
            <a:extLst>
              <a:ext uri="{FF2B5EF4-FFF2-40B4-BE49-F238E27FC236}">
                <a16:creationId xmlns:a16="http://schemas.microsoft.com/office/drawing/2014/main" id="{5C99D2E0-7FC0-A6F5-152B-BEC870ABDCCB}"/>
              </a:ext>
            </a:extLst>
          </p:cNvPr>
          <p:cNvPicPr>
            <a:picLocks noChangeAspect="1"/>
          </p:cNvPicPr>
          <p:nvPr/>
        </p:nvPicPr>
        <p:blipFill>
          <a:blip r:embed="rId3"/>
          <a:stretch>
            <a:fillRect/>
          </a:stretch>
        </p:blipFill>
        <p:spPr>
          <a:xfrm>
            <a:off x="143162" y="6153454"/>
            <a:ext cx="609600" cy="609600"/>
          </a:xfrm>
          <a:prstGeom prst="rect">
            <a:avLst/>
          </a:prstGeom>
        </p:spPr>
      </p:pic>
    </p:spTree>
    <p:extLst>
      <p:ext uri="{BB962C8B-B14F-4D97-AF65-F5344CB8AC3E}">
        <p14:creationId xmlns:p14="http://schemas.microsoft.com/office/powerpoint/2010/main" val="40344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8B8FDD3-50FD-F698-32FD-77869C3AA559}"/>
              </a:ext>
            </a:extLst>
          </p:cNvPr>
          <p:cNvSpPr txBox="1"/>
          <p:nvPr/>
        </p:nvSpPr>
        <p:spPr>
          <a:xfrm>
            <a:off x="156210" y="117455"/>
            <a:ext cx="11029950" cy="830997"/>
          </a:xfrm>
          <a:prstGeom prst="rect">
            <a:avLst/>
          </a:prstGeom>
          <a:noFill/>
        </p:spPr>
        <p:txBody>
          <a:bodyPr wrap="square">
            <a:spAutoFit/>
          </a:bodyPr>
          <a:lstStyle/>
          <a:p>
            <a:r>
              <a:rPr lang="es-AR" sz="2400" b="1"/>
              <a:t>Pregunta de investigación 2: </a:t>
            </a:r>
            <a:r>
              <a:rPr lang="es-AR" sz="2400"/>
              <a:t>¿Cómo varía la popularidad de las canciones en diferentes tonalidades musicales?</a:t>
            </a:r>
            <a:endParaRPr lang="es-AR" sz="2400" dirty="0"/>
          </a:p>
        </p:txBody>
      </p:sp>
      <p:sp>
        <p:nvSpPr>
          <p:cNvPr id="9" name="CuadroTexto 8">
            <a:extLst>
              <a:ext uri="{FF2B5EF4-FFF2-40B4-BE49-F238E27FC236}">
                <a16:creationId xmlns:a16="http://schemas.microsoft.com/office/drawing/2014/main" id="{95F6E175-862B-5458-1416-C91506D568A0}"/>
              </a:ext>
            </a:extLst>
          </p:cNvPr>
          <p:cNvSpPr txBox="1"/>
          <p:nvPr/>
        </p:nvSpPr>
        <p:spPr>
          <a:xfrm>
            <a:off x="285750" y="5344417"/>
            <a:ext cx="10770870" cy="1200329"/>
          </a:xfrm>
          <a:prstGeom prst="rect">
            <a:avLst/>
          </a:prstGeom>
          <a:noFill/>
        </p:spPr>
        <p:txBody>
          <a:bodyPr wrap="square">
            <a:spAutoFit/>
          </a:bodyPr>
          <a:lstStyle/>
          <a:p>
            <a:pPr algn="just"/>
            <a:r>
              <a:rPr lang="es-AR" b="0" i="0" dirty="0">
                <a:solidFill>
                  <a:schemeClr val="tx2"/>
                </a:solidFill>
                <a:effectLst/>
                <a:latin typeface="+mj-lt"/>
              </a:rPr>
              <a:t>Las estadísticas de popularidad por tonalidad revelan una aceptación generalizada de las canciones, sin diferencias notables entre tonos. La variabilidad en la popularidad dentro de cada tono es moderada, con una ligera tendencia hacia valores más altos. En resumen, la tonalidad parece tener un impacto limitado en la popularidad de las canciones.</a:t>
            </a:r>
            <a:endParaRPr lang="es-AR" dirty="0">
              <a:solidFill>
                <a:schemeClr val="tx2"/>
              </a:solidFill>
              <a:latin typeface="+mj-lt"/>
            </a:endParaRPr>
          </a:p>
        </p:txBody>
      </p:sp>
      <p:pic>
        <p:nvPicPr>
          <p:cNvPr id="2" name="Imagen 1">
            <a:extLst>
              <a:ext uri="{FF2B5EF4-FFF2-40B4-BE49-F238E27FC236}">
                <a16:creationId xmlns:a16="http://schemas.microsoft.com/office/drawing/2014/main" id="{3A68224E-C27A-B3B9-A84D-3C81F3EA559B}"/>
              </a:ext>
            </a:extLst>
          </p:cNvPr>
          <p:cNvPicPr>
            <a:picLocks noChangeAspect="1"/>
          </p:cNvPicPr>
          <p:nvPr/>
        </p:nvPicPr>
        <p:blipFill>
          <a:blip r:embed="rId2"/>
          <a:stretch>
            <a:fillRect/>
          </a:stretch>
        </p:blipFill>
        <p:spPr>
          <a:xfrm>
            <a:off x="10648602" y="6248400"/>
            <a:ext cx="609600" cy="609600"/>
          </a:xfrm>
          <a:prstGeom prst="rect">
            <a:avLst/>
          </a:prstGeom>
        </p:spPr>
      </p:pic>
      <p:pic>
        <p:nvPicPr>
          <p:cNvPr id="6" name="Imagen 5">
            <a:extLst>
              <a:ext uri="{FF2B5EF4-FFF2-40B4-BE49-F238E27FC236}">
                <a16:creationId xmlns:a16="http://schemas.microsoft.com/office/drawing/2014/main" id="{D64EC814-4A41-BEF3-B1DD-773EE3C5E39E}"/>
              </a:ext>
            </a:extLst>
          </p:cNvPr>
          <p:cNvPicPr>
            <a:picLocks noChangeAspect="1"/>
          </p:cNvPicPr>
          <p:nvPr/>
        </p:nvPicPr>
        <p:blipFill>
          <a:blip r:embed="rId3"/>
          <a:stretch>
            <a:fillRect/>
          </a:stretch>
        </p:blipFill>
        <p:spPr>
          <a:xfrm>
            <a:off x="2335068" y="913418"/>
            <a:ext cx="6048375" cy="3790950"/>
          </a:xfrm>
          <a:prstGeom prst="rect">
            <a:avLst/>
          </a:prstGeom>
        </p:spPr>
      </p:pic>
      <p:pic>
        <p:nvPicPr>
          <p:cNvPr id="12" name="Imagen 11">
            <a:extLst>
              <a:ext uri="{FF2B5EF4-FFF2-40B4-BE49-F238E27FC236}">
                <a16:creationId xmlns:a16="http://schemas.microsoft.com/office/drawing/2014/main" id="{84BADB37-B742-41F8-BC09-CB5CE16171A3}"/>
              </a:ext>
            </a:extLst>
          </p:cNvPr>
          <p:cNvPicPr>
            <a:picLocks noChangeAspect="1"/>
          </p:cNvPicPr>
          <p:nvPr/>
        </p:nvPicPr>
        <p:blipFill rotWithShape="1">
          <a:blip r:embed="rId4"/>
          <a:srcRect l="6648"/>
          <a:stretch/>
        </p:blipFill>
        <p:spPr>
          <a:xfrm>
            <a:off x="3847666" y="4704368"/>
            <a:ext cx="3023178" cy="581025"/>
          </a:xfrm>
          <a:prstGeom prst="rect">
            <a:avLst/>
          </a:prstGeom>
        </p:spPr>
      </p:pic>
    </p:spTree>
    <p:extLst>
      <p:ext uri="{BB962C8B-B14F-4D97-AF65-F5344CB8AC3E}">
        <p14:creationId xmlns:p14="http://schemas.microsoft.com/office/powerpoint/2010/main" val="1018969810"/>
      </p:ext>
    </p:extLst>
  </p:cSld>
  <p:clrMapOvr>
    <a:masterClrMapping/>
  </p:clrMapOvr>
</p:sld>
</file>

<file path=ppt/theme/theme1.xml><?xml version="1.0" encoding="utf-8"?>
<a:theme xmlns:a="http://schemas.openxmlformats.org/drawingml/2006/main" name="Vista">
  <a:themeElements>
    <a:clrScheme name="Spotify">
      <a:dk1>
        <a:srgbClr val="000001"/>
      </a:dk1>
      <a:lt1>
        <a:srgbClr val="19D55F"/>
      </a:lt1>
      <a:dk2>
        <a:srgbClr val="031308"/>
      </a:dk2>
      <a:lt2>
        <a:srgbClr val="189948"/>
      </a:lt2>
      <a:accent1>
        <a:srgbClr val="041F0C"/>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813</TotalTime>
  <Words>2318</Words>
  <Application>Microsoft Office PowerPoint</Application>
  <PresentationFormat>Panorámica</PresentationFormat>
  <Paragraphs>104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Arial Narrow</vt:lpstr>
      <vt:lpstr>Century Schoolbook</vt:lpstr>
      <vt:lpstr>Wingdings 2</vt:lpstr>
      <vt:lpstr>Vista</vt:lpstr>
      <vt:lpstr>Curso Data Science:  Comision 46275 – Proyecto Final</vt:lpstr>
      <vt:lpstr>Indice: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CoderHouse Data Science:  Comision 46275 - 9no desafio</dc:title>
  <dc:creator>Rodrigo Román Cassano</dc:creator>
  <cp:lastModifiedBy>Rodrigo Román Cassano</cp:lastModifiedBy>
  <cp:revision>7</cp:revision>
  <dcterms:created xsi:type="dcterms:W3CDTF">2024-01-04T22:31:21Z</dcterms:created>
  <dcterms:modified xsi:type="dcterms:W3CDTF">2024-03-06T00:14:27Z</dcterms:modified>
</cp:coreProperties>
</file>