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83" r:id="rId9"/>
    <p:sldId id="284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1D9774E-ACEF-4E0F-9E7C-F58044C573A1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59A0B21-D688-4C3A-ADB2-66078881B9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676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774E-ACEF-4E0F-9E7C-F58044C573A1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0B21-D688-4C3A-ADB2-66078881B9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37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774E-ACEF-4E0F-9E7C-F58044C573A1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0B21-D688-4C3A-ADB2-66078881B9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5705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774E-ACEF-4E0F-9E7C-F58044C573A1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0B21-D688-4C3A-ADB2-66078881B9A3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8939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774E-ACEF-4E0F-9E7C-F58044C573A1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0B21-D688-4C3A-ADB2-66078881B9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7605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774E-ACEF-4E0F-9E7C-F58044C573A1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0B21-D688-4C3A-ADB2-66078881B9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40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774E-ACEF-4E0F-9E7C-F58044C573A1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0B21-D688-4C3A-ADB2-66078881B9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5608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774E-ACEF-4E0F-9E7C-F58044C573A1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0B21-D688-4C3A-ADB2-66078881B9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6454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774E-ACEF-4E0F-9E7C-F58044C573A1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0B21-D688-4C3A-ADB2-66078881B9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220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774E-ACEF-4E0F-9E7C-F58044C573A1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0B21-D688-4C3A-ADB2-66078881B9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50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774E-ACEF-4E0F-9E7C-F58044C573A1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0B21-D688-4C3A-ADB2-66078881B9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309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774E-ACEF-4E0F-9E7C-F58044C573A1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0B21-D688-4C3A-ADB2-66078881B9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255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774E-ACEF-4E0F-9E7C-F58044C573A1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0B21-D688-4C3A-ADB2-66078881B9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6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774E-ACEF-4E0F-9E7C-F58044C573A1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0B21-D688-4C3A-ADB2-66078881B9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370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774E-ACEF-4E0F-9E7C-F58044C573A1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0B21-D688-4C3A-ADB2-66078881B9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699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774E-ACEF-4E0F-9E7C-F58044C573A1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0B21-D688-4C3A-ADB2-66078881B9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77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774E-ACEF-4E0F-9E7C-F58044C573A1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0B21-D688-4C3A-ADB2-66078881B9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19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9774E-ACEF-4E0F-9E7C-F58044C573A1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A0B21-D688-4C3A-ADB2-66078881B9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95326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6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B8ABE8-6F33-4BC7-A210-51CC92B0DE26}"/>
              </a:ext>
            </a:extLst>
          </p:cNvPr>
          <p:cNvSpPr txBox="1"/>
          <p:nvPr/>
        </p:nvSpPr>
        <p:spPr>
          <a:xfrm>
            <a:off x="3562351" y="399503"/>
            <a:ext cx="91678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Predicting March Madness</a:t>
            </a:r>
            <a:endParaRPr lang="en-CA" sz="4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944013D-9119-443D-BC27-408D0D7C6144}"/>
              </a:ext>
            </a:extLst>
          </p:cNvPr>
          <p:cNvSpPr txBox="1"/>
          <p:nvPr/>
        </p:nvSpPr>
        <p:spPr>
          <a:xfrm>
            <a:off x="3562351" y="1009148"/>
            <a:ext cx="9167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Using Ridge &amp; LASSO Regression to Predict Points Scored</a:t>
            </a:r>
            <a:endParaRPr lang="en-CA" sz="2400" dirty="0"/>
          </a:p>
        </p:txBody>
      </p:sp>
      <p:pic>
        <p:nvPicPr>
          <p:cNvPr id="68" name="Picture 67" descr="Logo&#10;&#10;Description automatically generated">
            <a:extLst>
              <a:ext uri="{FF2B5EF4-FFF2-40B4-BE49-F238E27FC236}">
                <a16:creationId xmlns:a16="http://schemas.microsoft.com/office/drawing/2014/main" id="{CBBB8D3E-A2F2-4F6E-8497-B9851B99D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621" y="2017712"/>
            <a:ext cx="2736033" cy="273603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4BE3E721-179E-442D-B430-B5C3C66B98A9}"/>
              </a:ext>
            </a:extLst>
          </p:cNvPr>
          <p:cNvSpPr txBox="1"/>
          <p:nvPr/>
        </p:nvSpPr>
        <p:spPr>
          <a:xfrm>
            <a:off x="6796285" y="5805324"/>
            <a:ext cx="288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Times New Roman" panose="02020603050405020304" pitchFamily="18" charset="0"/>
              </a:rPr>
              <a:t>By: Raymond Romaniuk</a:t>
            </a:r>
            <a:endParaRPr lang="en-CA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337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BFFEDA-F2D4-4EA0-9AFD-8A4B9D59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5750"/>
            <a:ext cx="9905998" cy="1048036"/>
          </a:xfrm>
        </p:spPr>
        <p:txBody>
          <a:bodyPr>
            <a:normAutofit/>
          </a:bodyPr>
          <a:lstStyle/>
          <a:p>
            <a:pPr algn="ctr"/>
            <a:r>
              <a:rPr lang="en-US" sz="4400" cap="none" dirty="0"/>
              <a:t>Training-Testing Split</a:t>
            </a:r>
            <a:endParaRPr lang="en-CA" sz="44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A0C2B-7C12-4F61-8279-6E3344B6A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3786"/>
            <a:ext cx="9905999" cy="5035264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Performed a random training-testing split to prevent the potential overfitting of our models</a:t>
            </a:r>
          </a:p>
          <a:p>
            <a:pPr lvl="1"/>
            <a:r>
              <a:rPr lang="en-US" sz="2400" dirty="0"/>
              <a:t>Randomly selected 100 games (200 observations) to be our training set</a:t>
            </a:r>
          </a:p>
          <a:p>
            <a:pPr lvl="1"/>
            <a:r>
              <a:rPr lang="en-US" sz="2400" dirty="0"/>
              <a:t>Remaining 34 games (68 observations) to be the test set</a:t>
            </a:r>
          </a:p>
        </p:txBody>
      </p:sp>
      <p:grpSp>
        <p:nvGrpSpPr>
          <p:cNvPr id="52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3942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BFFEDA-F2D4-4EA0-9AFD-8A4B9D59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5750"/>
            <a:ext cx="9905998" cy="1048036"/>
          </a:xfrm>
        </p:spPr>
        <p:txBody>
          <a:bodyPr>
            <a:normAutofit/>
          </a:bodyPr>
          <a:lstStyle/>
          <a:p>
            <a:pPr algn="ctr"/>
            <a:r>
              <a:rPr lang="en-US" sz="4400" cap="none" dirty="0"/>
              <a:t>Model Estimation</a:t>
            </a:r>
            <a:endParaRPr lang="en-CA" sz="44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A0C2B-7C12-4F61-8279-6E3344B6A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3786"/>
            <a:ext cx="9905999" cy="5035264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All models created using Python’s scikit-learn library </a:t>
            </a:r>
          </a:p>
          <a:p>
            <a:pPr lvl="1"/>
            <a:r>
              <a:rPr lang="en-US" sz="2400" dirty="0"/>
              <a:t>All data used is standardized in terms of our training data, since variables are all on different scales</a:t>
            </a:r>
          </a:p>
          <a:p>
            <a:pPr lvl="2"/>
            <a:r>
              <a:rPr lang="en-US" sz="2200" dirty="0"/>
              <a:t>For example, Free Throw Attempts and Offensive Efficiency Margin</a:t>
            </a:r>
          </a:p>
        </p:txBody>
      </p:sp>
      <p:grpSp>
        <p:nvGrpSpPr>
          <p:cNvPr id="52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012031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BFFEDA-F2D4-4EA0-9AFD-8A4B9D59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5750"/>
            <a:ext cx="9905998" cy="1048036"/>
          </a:xfrm>
        </p:spPr>
        <p:txBody>
          <a:bodyPr>
            <a:normAutofit/>
          </a:bodyPr>
          <a:lstStyle/>
          <a:p>
            <a:pPr algn="ctr"/>
            <a:r>
              <a:rPr lang="en-US" sz="4400" cap="none" dirty="0"/>
              <a:t>Linear Regression</a:t>
            </a:r>
            <a:endParaRPr lang="en-CA" sz="44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A0C2B-7C12-4F61-8279-6E3344B6A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3786"/>
            <a:ext cx="9905999" cy="5035264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First fit a simple linear regression as a benchmark for upcoming models</a:t>
            </a:r>
          </a:p>
          <a:p>
            <a:pPr lvl="1"/>
            <a:r>
              <a:rPr lang="en-US" sz="2400" dirty="0"/>
              <a:t>The linear regression model has the following form: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Initial linear regression model predicted 29/34 games, with a mean squared error of approximately 496.64</a:t>
            </a:r>
          </a:p>
          <a:p>
            <a:pPr marL="457200" lvl="1" indent="0" algn="ctr">
              <a:buNone/>
            </a:pPr>
            <a:endParaRPr lang="en-US" sz="2400" dirty="0"/>
          </a:p>
        </p:txBody>
      </p:sp>
      <p:grpSp>
        <p:nvGrpSpPr>
          <p:cNvPr id="52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0AD4E2D-B9D6-4F4E-986E-79BA7C586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239" y="2556588"/>
            <a:ext cx="2675522" cy="99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11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BFFEDA-F2D4-4EA0-9AFD-8A4B9D59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5750"/>
            <a:ext cx="9905998" cy="1048036"/>
          </a:xfrm>
        </p:spPr>
        <p:txBody>
          <a:bodyPr>
            <a:normAutofit/>
          </a:bodyPr>
          <a:lstStyle/>
          <a:p>
            <a:pPr algn="ctr"/>
            <a:r>
              <a:rPr lang="en-US" sz="4400" cap="none" dirty="0"/>
              <a:t>Bias-Variance Trade-Off</a:t>
            </a:r>
            <a:endParaRPr lang="en-CA" sz="44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A0C2B-7C12-4F61-8279-6E3344B6A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3786"/>
            <a:ext cx="9905999" cy="4887628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Next, ridge and LASSO regression will introduce bias into our model allowing the most influential variables to contribute most to the predicted points scored</a:t>
            </a:r>
          </a:p>
          <a:p>
            <a:pPr lvl="1"/>
            <a:r>
              <a:rPr lang="en-US" sz="2400" dirty="0"/>
              <a:t>A model with high variance and low bias will risk overfitting our training data, while a model with low variance and high bias will risk underfitting our data</a:t>
            </a:r>
          </a:p>
          <a:p>
            <a:pPr lvl="1"/>
            <a:r>
              <a:rPr lang="en-US" sz="2400" dirty="0"/>
              <a:t>A model with greater variance has a higher model complexity and more effective degrees of freedom</a:t>
            </a:r>
          </a:p>
        </p:txBody>
      </p:sp>
      <p:grpSp>
        <p:nvGrpSpPr>
          <p:cNvPr id="52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125370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BFFEDA-F2D4-4EA0-9AFD-8A4B9D59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5750"/>
            <a:ext cx="9905998" cy="1048036"/>
          </a:xfrm>
        </p:spPr>
        <p:txBody>
          <a:bodyPr>
            <a:normAutofit/>
          </a:bodyPr>
          <a:lstStyle/>
          <a:p>
            <a:pPr algn="ctr"/>
            <a:r>
              <a:rPr lang="en-US" sz="4400" cap="none" dirty="0"/>
              <a:t>Bias-Variance Trade-Off II</a:t>
            </a:r>
            <a:endParaRPr lang="en-CA" sz="44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A0C2B-7C12-4F61-8279-6E3344B6A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51284"/>
            <a:ext cx="9905999" cy="1244409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We wish to find the model that minimizes the prediction error on our testing data (the red curve below)</a:t>
            </a:r>
          </a:p>
        </p:txBody>
      </p:sp>
      <p:grpSp>
        <p:nvGrpSpPr>
          <p:cNvPr id="52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6BBAFF4-0A79-49D9-B65C-FAA6470FB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990" y="2376627"/>
            <a:ext cx="5314780" cy="405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75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BFFEDA-F2D4-4EA0-9AFD-8A4B9D59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5750"/>
            <a:ext cx="9905998" cy="1048036"/>
          </a:xfrm>
        </p:spPr>
        <p:txBody>
          <a:bodyPr>
            <a:normAutofit/>
          </a:bodyPr>
          <a:lstStyle/>
          <a:p>
            <a:pPr algn="ctr"/>
            <a:r>
              <a:rPr lang="en-US" sz="4400" cap="none" dirty="0"/>
              <a:t>Ridge Regression</a:t>
            </a:r>
            <a:endParaRPr lang="en-CA" sz="4400" cap="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3A0C2B-7C12-4F61-8279-6E3344B6A1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969402"/>
                <a:ext cx="9905999" cy="5754532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400" dirty="0"/>
                  <a:t>Similar to linear regression, ridge regression estimates its coefficients by minimizing the residual sum of squares</a:t>
                </a:r>
              </a:p>
              <a:p>
                <a:pPr lvl="1"/>
                <a:r>
                  <a:rPr lang="en-US" sz="2400" dirty="0"/>
                  <a:t>Ridge regression adds a penalty term that will shrink the magnitudes of our coefficients and allow the more influential variables to have more impact on the prediction of points scored</a:t>
                </a:r>
              </a:p>
              <a:p>
                <a:pPr lvl="1"/>
                <a:r>
                  <a:rPr lang="en-US" sz="2400" dirty="0"/>
                  <a:t>The ridge coefficients are estimated by minimizing the following equation in terms of beta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𝑟𝑖𝑑𝑔𝑒</m:t>
                          </m:r>
                        </m:sup>
                      </m:sSup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C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C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C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C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CA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CA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CA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CA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n-CA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CA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CA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=0</m:t>
                                          </m:r>
                                        </m:sub>
                                        <m:sup>
                                          <m:r>
                                            <a:rPr lang="en-CA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CA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CA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∙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CA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en-CA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CA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C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 sz="18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λ</m:t>
                                  </m:r>
                                  <m:r>
                                    <a:rPr lang="en-CA" sz="18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CA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CA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CA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CA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CA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CA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CA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CA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CA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CA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The ridge regression solution can also be derived by hand findin</a:t>
                </a:r>
                <a:r>
                  <a:rPr lang="en-CA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g the following formula: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0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CA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CA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𝑟𝑖𝑑𝑔𝑒</m:t>
                          </m:r>
                        </m:sup>
                      </m:sSup>
                      <m:r>
                        <a:rPr lang="en-CA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CA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CA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18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CA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CA" sz="1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  <m:r>
                            <a:rPr lang="en-CA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CA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en-CA" sz="1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𝑰</m:t>
                          </m:r>
                          <m:r>
                            <a:rPr lang="en-CA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CA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CA" sz="1800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CA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CA" sz="1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CA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1800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𝒚</m:t>
                      </m:r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 indent="0" algn="ctr">
                  <a:buNone/>
                </a:pPr>
                <a:endParaRPr lang="en-US" sz="2400" dirty="0"/>
              </a:p>
              <a:p>
                <a:pPr lvl="1"/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3A0C2B-7C12-4F61-8279-6E3344B6A1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969402"/>
                <a:ext cx="9905999" cy="5754532"/>
              </a:xfrm>
              <a:blipFill>
                <a:blip r:embed="rId2"/>
                <a:stretch>
                  <a:fillRect t="-13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167914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BFFEDA-F2D4-4EA0-9AFD-8A4B9D59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5750"/>
            <a:ext cx="9905998" cy="1048036"/>
          </a:xfrm>
        </p:spPr>
        <p:txBody>
          <a:bodyPr>
            <a:normAutofit/>
          </a:bodyPr>
          <a:lstStyle/>
          <a:p>
            <a:pPr algn="ctr"/>
            <a:r>
              <a:rPr lang="en-US" sz="4400" cap="none" dirty="0"/>
              <a:t>Ridge Regression II</a:t>
            </a:r>
            <a:endParaRPr lang="en-CA" sz="4400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3A0C2B-7C12-4F61-8279-6E3344B6A1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251284"/>
                <a:ext cx="9905999" cy="4970129"/>
              </a:xfrm>
            </p:spPr>
            <p:txBody>
              <a:bodyPr>
                <a:normAutofit/>
              </a:bodyPr>
              <a:lstStyle/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𝑟𝑖𝑑𝑔𝑒</m:t>
                          </m:r>
                        </m:sup>
                      </m:sSup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C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C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C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C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CA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CA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CA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CA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n-CA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CA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CA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=0</m:t>
                                          </m:r>
                                        </m:sub>
                                        <m:sup>
                                          <m:r>
                                            <a:rPr lang="en-CA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CA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CA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∙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CA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en-CA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CA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C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 sz="18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λ</m:t>
                                  </m:r>
                                  <m:r>
                                    <a:rPr lang="en-CA" sz="18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CA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CA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CA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CA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CA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CA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CA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CA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CA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CA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The last term is our ne</a:t>
                </a:r>
                <a:r>
                  <a:rPr lang="en-CA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w penalty, specifically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CA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CA" sz="2400" dirty="0">
                    <a:effectLst/>
                    <a:ea typeface="Times New Roman" panose="02020603050405020304" pitchFamily="18" charset="0"/>
                  </a:rPr>
                  <a:t>penalty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CA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is a constant adjusting the weight of the penalty</a:t>
                </a:r>
              </a:p>
              <a:p>
                <a:pPr lvl="1"/>
                <a:r>
                  <a:rPr lang="en-CA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A 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CA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provides larger estimations of our coefficients (with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CA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= 0 being our simple linear regression model)</a:t>
                </a:r>
              </a:p>
              <a:p>
                <a:pPr lvl="1"/>
                <a:r>
                  <a:rPr lang="en-CA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A large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CA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provides smaller estimations of our coefficients</a:t>
                </a:r>
              </a:p>
              <a:p>
                <a:pPr lvl="1"/>
                <a:r>
                  <a:rPr lang="en-CA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Want to 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CA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that minimizes the mean squared error of our predictions</a:t>
                </a:r>
              </a:p>
              <a:p>
                <a:pPr marL="457200" lvl="1" indent="0" algn="ctr">
                  <a:buNone/>
                </a:pPr>
                <a:endParaRPr lang="en-US" sz="2400" dirty="0"/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3A0C2B-7C12-4F61-8279-6E3344B6A1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251284"/>
                <a:ext cx="9905999" cy="4970129"/>
              </a:xfrm>
              <a:blipFill>
                <a:blip r:embed="rId2"/>
                <a:stretch>
                  <a:fillRect r="-55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905077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BFFEDA-F2D4-4EA0-9AFD-8A4B9D59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5750"/>
            <a:ext cx="9905998" cy="1048036"/>
          </a:xfrm>
        </p:spPr>
        <p:txBody>
          <a:bodyPr>
            <a:normAutofit/>
          </a:bodyPr>
          <a:lstStyle/>
          <a:p>
            <a:pPr algn="ctr"/>
            <a:r>
              <a:rPr lang="en-US" sz="4400" cap="none" dirty="0"/>
              <a:t>Ridge Regression III</a:t>
            </a:r>
            <a:endParaRPr lang="en-CA" sz="4400" cap="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3A0C2B-7C12-4F61-8279-6E3344B6A1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34408"/>
                <a:ext cx="10026650" cy="5823281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400" dirty="0"/>
                  <a:t>Fit models for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 sz="24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s</m:t>
                    </m:r>
                  </m:oMath>
                </a14:m>
                <a:r>
                  <a:rPr lang="en-US" sz="2400" dirty="0"/>
                  <a:t> in the range 0-20 (3 decimal precision) to find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2400" dirty="0"/>
                  <a:t> that minimizes the mean squared error</a:t>
                </a:r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2400" dirty="0"/>
                  <a:t> = 7.582 minimizes the mean squared error</a:t>
                </a:r>
              </a:p>
              <a:p>
                <a:pPr lvl="1"/>
                <a:r>
                  <a:rPr lang="en-US" sz="2400" dirty="0"/>
                  <a:t>Optimal ridge regression model predicted 27/34 games, with a mean squared error of 84.14</a:t>
                </a:r>
              </a:p>
              <a:p>
                <a:pPr lvl="1"/>
                <a:r>
                  <a:rPr lang="en-US" sz="2400" dirty="0"/>
                  <a:t>Significant improvement in mean squared error from linear model (496.64)</a:t>
                </a:r>
              </a:p>
              <a:p>
                <a:pPr lvl="1"/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3A0C2B-7C12-4F61-8279-6E3344B6A1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34408"/>
                <a:ext cx="10026650" cy="5823281"/>
              </a:xfrm>
              <a:blipFill>
                <a:blip r:embed="rId2"/>
                <a:stretch>
                  <a:fillRect t="-1361" r="-2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BEA64B8-7069-4C81-B45C-58437547E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273" y="2146761"/>
            <a:ext cx="3543482" cy="2298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C0E0A2-F3B2-4111-901C-04AB73831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963" y="2137236"/>
            <a:ext cx="3702240" cy="231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40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BFFEDA-F2D4-4EA0-9AFD-8A4B9D59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5750"/>
            <a:ext cx="9905998" cy="1048036"/>
          </a:xfrm>
        </p:spPr>
        <p:txBody>
          <a:bodyPr>
            <a:normAutofit/>
          </a:bodyPr>
          <a:lstStyle/>
          <a:p>
            <a:pPr algn="ctr"/>
            <a:r>
              <a:rPr lang="en-US" sz="4400" cap="none" dirty="0"/>
              <a:t>LASSO Regression</a:t>
            </a:r>
            <a:endParaRPr lang="en-CA" sz="4400" cap="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3A0C2B-7C12-4F61-8279-6E3344B6A1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96283"/>
                <a:ext cx="10026650" cy="5472649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400" dirty="0"/>
                  <a:t>Estimation of LASSO regression coefficients similar to ridge regression coefficients</a:t>
                </a:r>
              </a:p>
              <a:p>
                <a:pPr lvl="1"/>
                <a:r>
                  <a:rPr lang="en-US" sz="2400" dirty="0"/>
                  <a:t>Difference being the inclusion of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CA" sz="2400" dirty="0">
                    <a:effectLst/>
                    <a:ea typeface="Times New Roman" panose="02020603050405020304" pitchFamily="18" charset="0"/>
                  </a:rPr>
                  <a:t>penalty in the LASSO estimation compare to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sz="2400" dirty="0">
                    <a:effectLst/>
                    <a:ea typeface="Times New Roman" panose="02020603050405020304" pitchFamily="18" charset="0"/>
                  </a:rPr>
                  <a:t> penalty in the ridge regression</a:t>
                </a:r>
                <a:r>
                  <a:rPr lang="en-C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18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CA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CA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𝐿𝐴𝑆𝑆𝑂</m:t>
                          </m:r>
                        </m:sup>
                      </m:sSup>
                      <m:r>
                        <a:rPr lang="en-CA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CA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18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CA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CA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CA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CA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CA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CA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CA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CA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CA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CA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n-CA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CA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CA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=0</m:t>
                                          </m:r>
                                        </m:sub>
                                        <m:sup>
                                          <m:r>
                                            <a:rPr lang="en-CA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CA" sz="18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18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18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CA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∙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CA" sz="18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18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18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CA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  <m:sup>
                                      <m:r>
                                        <a:rPr lang="en-CA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CA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 sz="18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λ</m:t>
                                  </m:r>
                                  <m:r>
                                    <a:rPr lang="en-CA" sz="18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CA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CA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CA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CA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CA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CA" sz="18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18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18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CA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CA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New penalty term allows coefficients to be estimated as zero, since a small change in the derivative of </a:t>
                </a:r>
                <a14:m>
                  <m:oMath xmlns:m="http://schemas.openxmlformats.org/officeDocument/2006/math">
                    <m:r>
                      <a:rPr lang="en-CA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CA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is the same for all </a:t>
                </a: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CA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’s, small </a:t>
                </a: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CA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values receive a large penalty relative to their magnitude</a:t>
                </a:r>
              </a:p>
              <a:p>
                <a:pPr lvl="1"/>
                <a:r>
                  <a:rPr lang="en-CA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Also, due to the absolute value being non-differentiable at zero there exists no simple solution and estimates must be found numerically</a:t>
                </a:r>
                <a:endParaRPr lang="en-CA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 indent="0" algn="ctr">
                  <a:buNone/>
                </a:pPr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3A0C2B-7C12-4F61-8279-6E3344B6A1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96283"/>
                <a:ext cx="10026650" cy="5472649"/>
              </a:xfrm>
              <a:blipFill>
                <a:blip r:embed="rId2"/>
                <a:stretch>
                  <a:fillRect t="-1448" r="-9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115053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BFFEDA-F2D4-4EA0-9AFD-8A4B9D59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5750"/>
            <a:ext cx="9905998" cy="1048036"/>
          </a:xfrm>
        </p:spPr>
        <p:txBody>
          <a:bodyPr>
            <a:normAutofit/>
          </a:bodyPr>
          <a:lstStyle/>
          <a:p>
            <a:pPr algn="ctr"/>
            <a:r>
              <a:rPr lang="en-US" sz="4400" cap="none" dirty="0"/>
              <a:t>LASSO Regression II</a:t>
            </a:r>
            <a:endParaRPr lang="en-CA" sz="4400" cap="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3A0C2B-7C12-4F61-8279-6E3344B6A1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912813"/>
                <a:ext cx="10026650" cy="59309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400" dirty="0"/>
                  <a:t>Like, ridge regression we can find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2400" dirty="0"/>
                  <a:t> that minimizes the mean squared error of our predictions</a:t>
                </a:r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2400" dirty="0"/>
                  <a:t> = 1.246 minimizes the mean squared error, only 12 variables have a non-zero coefficient (approx. 10% of our coefficients are non-zero)</a:t>
                </a:r>
              </a:p>
              <a:p>
                <a:pPr lvl="1"/>
                <a:r>
                  <a:rPr lang="en-US" sz="2400" dirty="0"/>
                  <a:t>Optimal LASSO regression model predicted 29/34 games, with a mean squared error of approximately 75.31</a:t>
                </a:r>
              </a:p>
              <a:p>
                <a:pPr lvl="1"/>
                <a:r>
                  <a:rPr lang="en-US" sz="2400" dirty="0"/>
                  <a:t>Improvement on our optimal ridge regression model</a:t>
                </a:r>
              </a:p>
              <a:p>
                <a:pPr lvl="1"/>
                <a:endParaRPr lang="en-CA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 indent="0" algn="ctr">
                  <a:buNone/>
                </a:pPr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3A0C2B-7C12-4F61-8279-6E3344B6A1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912813"/>
                <a:ext cx="10026650" cy="5930900"/>
              </a:xfrm>
              <a:blipFill>
                <a:blip r:embed="rId2"/>
                <a:stretch>
                  <a:fillRect t="-1439" b="-12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Picture 4" descr="Line chart&#10;&#10;Description automatically generated with medium confidence">
            <a:extLst>
              <a:ext uri="{FF2B5EF4-FFF2-40B4-BE49-F238E27FC236}">
                <a16:creationId xmlns:a16="http://schemas.microsoft.com/office/drawing/2014/main" id="{EAD1DB48-0008-4A65-A040-C2AC170A4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236" y="1941589"/>
            <a:ext cx="4045158" cy="2305168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B79D1E4-1C19-4CEC-B1BA-8D0B0745F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081" y="1934720"/>
            <a:ext cx="4102311" cy="229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2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BFFEDA-F2D4-4EA0-9AFD-8A4B9D59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5750"/>
            <a:ext cx="9905998" cy="1048036"/>
          </a:xfrm>
        </p:spPr>
        <p:txBody>
          <a:bodyPr>
            <a:normAutofit/>
          </a:bodyPr>
          <a:lstStyle/>
          <a:p>
            <a:pPr algn="ctr"/>
            <a:r>
              <a:rPr lang="en-US" sz="4400" cap="none" dirty="0"/>
              <a:t>Introduction</a:t>
            </a:r>
            <a:endParaRPr lang="en-CA" sz="44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A0C2B-7C12-4F61-8279-6E3344B6A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3786"/>
            <a:ext cx="9905999" cy="5082889"/>
          </a:xfrm>
        </p:spPr>
        <p:txBody>
          <a:bodyPr>
            <a:normAutofit/>
          </a:bodyPr>
          <a:lstStyle/>
          <a:p>
            <a:r>
              <a:rPr lang="en-US" dirty="0"/>
              <a:t>March Madness (NCAA Basketball Tournament) is one of the largest sporting events in North America bringing together both sports fans and statistics enthusiasts.</a:t>
            </a:r>
          </a:p>
          <a:p>
            <a:r>
              <a:rPr lang="en-CA" dirty="0"/>
              <a:t>The tournament began in 1939 and the tournament layout has remained the same since 2011 when the First Four play-in round was introduced</a:t>
            </a:r>
          </a:p>
          <a:p>
            <a:r>
              <a:rPr lang="en-CA" dirty="0"/>
              <a:t>The 68 best teams in NCAA compete in the tournament</a:t>
            </a:r>
          </a:p>
          <a:p>
            <a:pPr lvl="1"/>
            <a:r>
              <a:rPr lang="en-CA" dirty="0"/>
              <a:t>32 teams receive an automatic bid as their conference’s champion</a:t>
            </a:r>
          </a:p>
          <a:p>
            <a:pPr lvl="1"/>
            <a:r>
              <a:rPr lang="en-CA" dirty="0"/>
              <a:t>36 teams receive an at-large bid as one of the 36 best remaining teams selected by the selection committee</a:t>
            </a:r>
          </a:p>
          <a:p>
            <a:pPr lvl="1"/>
            <a:r>
              <a:rPr lang="en-CA" dirty="0"/>
              <a:t>The four lowest ranked automatic and at-large bid teams compete in the First Four for a spot in the First Round</a:t>
            </a:r>
          </a:p>
        </p:txBody>
      </p:sp>
      <p:grpSp>
        <p:nvGrpSpPr>
          <p:cNvPr id="52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702105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BFFEDA-F2D4-4EA0-9AFD-8A4B9D59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5750"/>
            <a:ext cx="9905998" cy="1048036"/>
          </a:xfrm>
        </p:spPr>
        <p:txBody>
          <a:bodyPr>
            <a:normAutofit/>
          </a:bodyPr>
          <a:lstStyle/>
          <a:p>
            <a:pPr algn="ctr"/>
            <a:r>
              <a:rPr lang="en-US" sz="4400" i="1" cap="none" dirty="0"/>
              <a:t>K</a:t>
            </a:r>
            <a:r>
              <a:rPr lang="en-US" sz="4400" cap="none" dirty="0"/>
              <a:t>-Fold Cross-Validation</a:t>
            </a:r>
            <a:endParaRPr lang="en-CA" sz="4400" i="1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3A0C2B-7C12-4F61-8279-6E3344B6A1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210033"/>
                <a:ext cx="10026650" cy="5527651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CA" sz="2400" dirty="0">
                    <a:cs typeface="Times New Roman" panose="02020603050405020304" pitchFamily="18" charset="0"/>
                  </a:rPr>
                  <a:t>With only one random split our models potentially suffer from a poor training-testing split</a:t>
                </a:r>
              </a:p>
              <a:p>
                <a:pPr lvl="1"/>
                <a:r>
                  <a:rPr lang="en-CA" sz="2400" dirty="0">
                    <a:cs typeface="Times New Roman" panose="02020603050405020304" pitchFamily="18" charset="0"/>
                  </a:rPr>
                  <a:t>Use </a:t>
                </a:r>
                <a:r>
                  <a:rPr lang="en-CA" sz="2400" i="1" dirty="0">
                    <a:cs typeface="Times New Roman" panose="02020603050405020304" pitchFamily="18" charset="0"/>
                  </a:rPr>
                  <a:t>k</a:t>
                </a:r>
                <a:r>
                  <a:rPr lang="en-CA" sz="2400" dirty="0">
                    <a:cs typeface="Times New Roman" panose="02020603050405020304" pitchFamily="18" charset="0"/>
                  </a:rPr>
                  <a:t>-fold cross-validation to reduce the impact of a poor split</a:t>
                </a:r>
              </a:p>
              <a:p>
                <a:pPr lvl="1"/>
                <a:r>
                  <a:rPr lang="en-CA" sz="2400" dirty="0">
                    <a:cs typeface="Times New Roman" panose="02020603050405020304" pitchFamily="18" charset="0"/>
                  </a:rPr>
                  <a:t>Split data into </a:t>
                </a:r>
                <a:r>
                  <a:rPr lang="en-CA" sz="2400" i="1" dirty="0">
                    <a:cs typeface="Times New Roman" panose="02020603050405020304" pitchFamily="18" charset="0"/>
                  </a:rPr>
                  <a:t>k </a:t>
                </a:r>
                <a:r>
                  <a:rPr lang="en-CA" sz="2400" dirty="0">
                    <a:cs typeface="Times New Roman" panose="02020603050405020304" pitchFamily="18" charset="0"/>
                  </a:rPr>
                  <a:t>folds/samples and estimate models based on the </a:t>
                </a:r>
                <a:r>
                  <a:rPr lang="en-CA" sz="2400" i="1" dirty="0">
                    <a:cs typeface="Times New Roman" panose="02020603050405020304" pitchFamily="18" charset="0"/>
                  </a:rPr>
                  <a:t>k </a:t>
                </a:r>
                <a:r>
                  <a:rPr lang="en-CA" sz="2400" dirty="0">
                    <a:cs typeface="Times New Roman" panose="02020603050405020304" pitchFamily="18" charset="0"/>
                  </a:rPr>
                  <a:t>samples</a:t>
                </a:r>
              </a:p>
              <a:p>
                <a:pPr lvl="1"/>
                <a:r>
                  <a:rPr lang="en-CA" sz="2400" dirty="0">
                    <a:cs typeface="Times New Roman" panose="02020603050405020304" pitchFamily="18" charset="0"/>
                  </a:rPr>
                  <a:t>Each sample holds out one fold for testing and fits model to the remaining </a:t>
                </a:r>
                <a:r>
                  <a:rPr lang="en-CA" sz="2400" i="1" dirty="0">
                    <a:cs typeface="Times New Roman" panose="02020603050405020304" pitchFamily="18" charset="0"/>
                  </a:rPr>
                  <a:t>k</a:t>
                </a:r>
                <a:r>
                  <a:rPr lang="en-CA" sz="2400" dirty="0">
                    <a:cs typeface="Times New Roman" panose="02020603050405020304" pitchFamily="18" charset="0"/>
                  </a:rPr>
                  <a:t>-1 folds</a:t>
                </a:r>
              </a:p>
              <a:p>
                <a:pPr lvl="1"/>
                <a:r>
                  <a:rPr lang="en-CA" sz="2400" dirty="0">
                    <a:cs typeface="Times New Roman" panose="02020603050405020304" pitchFamily="18" charset="0"/>
                  </a:rPr>
                  <a:t>We can then find the 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2400" dirty="0"/>
                  <a:t> that minimizes the average mean squared error over our </a:t>
                </a:r>
                <a:r>
                  <a:rPr lang="en-US" sz="2400" i="1" dirty="0"/>
                  <a:t>k </a:t>
                </a:r>
                <a:r>
                  <a:rPr lang="en-US" sz="2400" dirty="0"/>
                  <a:t>folds and use them for our final ridge and LASSO models</a:t>
                </a:r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3A0C2B-7C12-4F61-8279-6E3344B6A1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210033"/>
                <a:ext cx="10026650" cy="5527651"/>
              </a:xfrm>
              <a:blipFill>
                <a:blip r:embed="rId2"/>
                <a:stretch>
                  <a:fillRect t="-1433" r="-1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2494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BFFEDA-F2D4-4EA0-9AFD-8A4B9D59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5750"/>
            <a:ext cx="9905998" cy="1048036"/>
          </a:xfrm>
        </p:spPr>
        <p:txBody>
          <a:bodyPr>
            <a:normAutofit/>
          </a:bodyPr>
          <a:lstStyle/>
          <a:p>
            <a:pPr algn="ctr"/>
            <a:r>
              <a:rPr lang="en-US" sz="4400" i="1" cap="none" dirty="0"/>
              <a:t>K</a:t>
            </a:r>
            <a:r>
              <a:rPr lang="en-US" sz="4400" cap="none" dirty="0"/>
              <a:t>-Fold Cross-Validation II</a:t>
            </a:r>
            <a:endParaRPr lang="en-CA" sz="4400" i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A0C2B-7C12-4F61-8279-6E3344B6A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10033"/>
            <a:ext cx="10026650" cy="5527651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We will use </a:t>
            </a:r>
            <a:r>
              <a:rPr lang="en-US" sz="2400" i="1" dirty="0"/>
              <a:t>k </a:t>
            </a:r>
            <a:r>
              <a:rPr lang="en-US" sz="2400" dirty="0"/>
              <a:t>= 5 folds to estimate our models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grpSp>
        <p:nvGrpSpPr>
          <p:cNvPr id="52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25E6B3A-85E5-4205-B9B7-E5A39720C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251" y="2261944"/>
            <a:ext cx="5997497" cy="406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63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BFFEDA-F2D4-4EA0-9AFD-8A4B9D59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8874"/>
            <a:ext cx="9905998" cy="1048036"/>
          </a:xfrm>
        </p:spPr>
        <p:txBody>
          <a:bodyPr>
            <a:normAutofit/>
          </a:bodyPr>
          <a:lstStyle/>
          <a:p>
            <a:pPr algn="ctr"/>
            <a:r>
              <a:rPr lang="en-US" sz="4400" cap="none" dirty="0"/>
              <a:t>Ridge Regression (</a:t>
            </a:r>
            <a:r>
              <a:rPr lang="en-US" sz="4400" i="1" cap="none" dirty="0"/>
              <a:t>K-</a:t>
            </a:r>
            <a:r>
              <a:rPr lang="en-US" sz="4400" cap="none" dirty="0"/>
              <a:t>Fold CV)</a:t>
            </a:r>
            <a:endParaRPr lang="en-CA" sz="4400" cap="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3A0C2B-7C12-4F61-8279-6E3344B6A1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893780"/>
                <a:ext cx="10026650" cy="2602696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400" dirty="0"/>
                  <a:t>Use 5-fold cross validation to find our optimal ridge regression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2400" dirty="0"/>
                  <a:t> value</a:t>
                </a:r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3A0C2B-7C12-4F61-8279-6E3344B6A1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893780"/>
                <a:ext cx="10026650" cy="2602696"/>
              </a:xfrm>
              <a:blipFill>
                <a:blip r:embed="rId2"/>
                <a:stretch>
                  <a:fillRect t="-32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36C3A84-4592-4966-8766-A96E9EBAB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33" y="1435101"/>
            <a:ext cx="4784810" cy="2291251"/>
          </a:xfrm>
          <a:prstGeom prst="rect">
            <a:avLst/>
          </a:prstGeom>
        </p:spPr>
      </p:pic>
      <p:pic>
        <p:nvPicPr>
          <p:cNvPr id="10" name="Picture 9" descr="Table&#10;&#10;Description automatically generated with low confidence">
            <a:extLst>
              <a:ext uri="{FF2B5EF4-FFF2-40B4-BE49-F238E27FC236}">
                <a16:creationId xmlns:a16="http://schemas.microsoft.com/office/drawing/2014/main" id="{DAB574F7-1358-4348-8C8B-A5D5D57E1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468" y="1414833"/>
            <a:ext cx="4799098" cy="2311519"/>
          </a:xfrm>
          <a:prstGeom prst="rect">
            <a:avLst/>
          </a:prstGeom>
        </p:spPr>
      </p:pic>
      <p:pic>
        <p:nvPicPr>
          <p:cNvPr id="39" name="Picture 38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947627D0-330E-4C25-88DB-13E3299B92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468" y="3985425"/>
            <a:ext cx="4807568" cy="23115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E4F63B9-DF36-4BA6-9F38-71DBB728B5C2}"/>
                  </a:ext>
                </a:extLst>
              </p:cNvPr>
              <p:cNvSpPr txBox="1"/>
              <p:nvPr/>
            </p:nvSpPr>
            <p:spPr>
              <a:xfrm>
                <a:off x="1227133" y="3891356"/>
                <a:ext cx="48126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optimal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2400" dirty="0"/>
                  <a:t> value for our final ridge regression model is 138.23</a:t>
                </a:r>
                <a:endParaRPr lang="en-CA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E4F63B9-DF36-4BA6-9F38-71DBB728B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133" y="3891356"/>
                <a:ext cx="4812685" cy="830997"/>
              </a:xfrm>
              <a:prstGeom prst="rect">
                <a:avLst/>
              </a:prstGeom>
              <a:blipFill>
                <a:blip r:embed="rId6"/>
                <a:stretch>
                  <a:fillRect l="-1646" t="-5839" b="-1532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536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BFFEDA-F2D4-4EA0-9AFD-8A4B9D59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8874"/>
            <a:ext cx="9905998" cy="1048036"/>
          </a:xfrm>
        </p:spPr>
        <p:txBody>
          <a:bodyPr>
            <a:normAutofit/>
          </a:bodyPr>
          <a:lstStyle/>
          <a:p>
            <a:pPr algn="ctr"/>
            <a:r>
              <a:rPr lang="en-US" sz="4400" cap="none" dirty="0"/>
              <a:t>LASSO Regression (</a:t>
            </a:r>
            <a:r>
              <a:rPr lang="en-US" sz="4400" i="1" cap="none" dirty="0"/>
              <a:t>K-</a:t>
            </a:r>
            <a:r>
              <a:rPr lang="en-US" sz="4400" cap="none" dirty="0"/>
              <a:t>Fold CV)</a:t>
            </a:r>
            <a:endParaRPr lang="en-CA" sz="4400" cap="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3A0C2B-7C12-4F61-8279-6E3344B6A1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893780"/>
                <a:ext cx="10026650" cy="2602696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400" dirty="0"/>
                  <a:t>Use 5-fold cross validation to find our optimal LASSO regression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2400" dirty="0"/>
                  <a:t> value</a:t>
                </a:r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3A0C2B-7C12-4F61-8279-6E3344B6A1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893780"/>
                <a:ext cx="10026650" cy="2602696"/>
              </a:xfrm>
              <a:blipFill>
                <a:blip r:embed="rId2"/>
                <a:stretch>
                  <a:fillRect t="-32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E4F63B9-DF36-4BA6-9F38-71DBB728B5C2}"/>
                  </a:ext>
                </a:extLst>
              </p:cNvPr>
              <p:cNvSpPr txBox="1"/>
              <p:nvPr/>
            </p:nvSpPr>
            <p:spPr>
              <a:xfrm>
                <a:off x="1227133" y="3891356"/>
                <a:ext cx="48126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optimal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2400" dirty="0"/>
                  <a:t> value for our final LASSO regression model is 0.748</a:t>
                </a:r>
                <a:endParaRPr lang="en-CA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E4F63B9-DF36-4BA6-9F38-71DBB728B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133" y="3891356"/>
                <a:ext cx="4812685" cy="830997"/>
              </a:xfrm>
              <a:prstGeom prst="rect">
                <a:avLst/>
              </a:prstGeom>
              <a:blipFill>
                <a:blip r:embed="rId3"/>
                <a:stretch>
                  <a:fillRect l="-1646" t="-5839" b="-1532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5FEA2E8-0A01-46FB-9F09-8B75B58E09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508" y="1417165"/>
            <a:ext cx="4805443" cy="2309188"/>
          </a:xfrm>
          <a:prstGeom prst="rect">
            <a:avLst/>
          </a:prstGeom>
        </p:spPr>
      </p:pic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0DBCF7E9-49DD-458D-8625-7E1A101DF2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801" y="1417165"/>
            <a:ext cx="4861892" cy="2309188"/>
          </a:xfrm>
          <a:prstGeom prst="rect">
            <a:avLst/>
          </a:prstGeom>
        </p:spPr>
      </p:pic>
      <p:pic>
        <p:nvPicPr>
          <p:cNvPr id="38" name="Picture 37" descr="Chart&#10;&#10;Description automatically generated">
            <a:extLst>
              <a:ext uri="{FF2B5EF4-FFF2-40B4-BE49-F238E27FC236}">
                <a16:creationId xmlns:a16="http://schemas.microsoft.com/office/drawing/2014/main" id="{44DA6574-3AA9-4E08-A3F7-8354226832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800" y="3984419"/>
            <a:ext cx="4882761" cy="23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49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BFFEDA-F2D4-4EA0-9AFD-8A4B9D59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8874"/>
            <a:ext cx="9905998" cy="1048036"/>
          </a:xfrm>
        </p:spPr>
        <p:txBody>
          <a:bodyPr>
            <a:normAutofit/>
          </a:bodyPr>
          <a:lstStyle/>
          <a:p>
            <a:pPr algn="ctr"/>
            <a:r>
              <a:rPr lang="en-US" sz="4400" cap="none" dirty="0"/>
              <a:t>Results</a:t>
            </a:r>
            <a:endParaRPr lang="en-CA" sz="44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A0C2B-7C12-4F61-8279-6E3344B6A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93780"/>
            <a:ext cx="10026650" cy="2602696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The complete bracket of the final LASSO regression model predictions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grpSp>
        <p:nvGrpSpPr>
          <p:cNvPr id="52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A6D513F-8AB9-4B25-9931-EFF88EA74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89" y="1435101"/>
            <a:ext cx="9953623" cy="524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56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BFFEDA-F2D4-4EA0-9AFD-8A4B9D59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8874"/>
            <a:ext cx="9905998" cy="1048036"/>
          </a:xfrm>
        </p:spPr>
        <p:txBody>
          <a:bodyPr>
            <a:normAutofit/>
          </a:bodyPr>
          <a:lstStyle/>
          <a:p>
            <a:pPr algn="ctr"/>
            <a:r>
              <a:rPr lang="en-US" sz="4400" cap="none" dirty="0"/>
              <a:t>Results II</a:t>
            </a:r>
            <a:endParaRPr lang="en-CA" sz="44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A0C2B-7C12-4F61-8279-6E3344B6A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93780"/>
            <a:ext cx="10026650" cy="5637649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In addition to the ridge and LASSO regression predictions, I filled out my own predictions</a:t>
            </a:r>
          </a:p>
          <a:p>
            <a:pPr lvl="1"/>
            <a:r>
              <a:rPr lang="en-US" sz="2400" dirty="0"/>
              <a:t>The below table shows how each bracket fared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All three brackets performed well, with the LASSO model even correctly predicting all four First Four games</a:t>
            </a:r>
          </a:p>
          <a:p>
            <a:pPr marL="457200" lvl="1" indent="0">
              <a:buNone/>
            </a:pPr>
            <a:r>
              <a:rPr lang="en-US" sz="1600" dirty="0"/>
              <a:t>* Correct Oregon prediction not included due to game cancellation from VCU COVID-19 case</a:t>
            </a:r>
          </a:p>
        </p:txBody>
      </p:sp>
      <p:grpSp>
        <p:nvGrpSpPr>
          <p:cNvPr id="52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AF7823-3229-4B2F-8C97-681F10BEB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621408"/>
              </p:ext>
            </p:extLst>
          </p:nvPr>
        </p:nvGraphicFramePr>
        <p:xfrm>
          <a:off x="3125788" y="2365920"/>
          <a:ext cx="5937250" cy="2240856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446212">
                  <a:extLst>
                    <a:ext uri="{9D8B030D-6E8A-4147-A177-3AD203B41FA5}">
                      <a16:colId xmlns:a16="http://schemas.microsoft.com/office/drawing/2014/main" val="4007117292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1659640414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329476228"/>
                    </a:ext>
                  </a:extLst>
                </a:gridCol>
                <a:gridCol w="1445209">
                  <a:extLst>
                    <a:ext uri="{9D8B030D-6E8A-4147-A177-3AD203B41FA5}">
                      <a16:colId xmlns:a16="http://schemas.microsoft.com/office/drawing/2014/main" val="4041827784"/>
                    </a:ext>
                  </a:extLst>
                </a:gridCol>
                <a:gridCol w="929691">
                  <a:extLst>
                    <a:ext uri="{9D8B030D-6E8A-4147-A177-3AD203B41FA5}">
                      <a16:colId xmlns:a16="http://schemas.microsoft.com/office/drawing/2014/main" val="10951072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dirty="0">
                          <a:effectLst/>
                        </a:rPr>
                        <a:t>Round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</a:rPr>
                        <a:t>LASSO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</a:rPr>
                        <a:t>Ridge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</a:rPr>
                        <a:t>My Predictions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</a:rPr>
                        <a:t>Games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0256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dirty="0">
                          <a:effectLst/>
                        </a:rPr>
                        <a:t>First Four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</a:rPr>
                        <a:t>4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</a:rPr>
                        <a:t>2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</a:rPr>
                        <a:t>2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b="1" dirty="0">
                          <a:effectLst/>
                        </a:rPr>
                        <a:t>4</a:t>
                      </a:r>
                      <a:endParaRPr lang="en-CA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985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dirty="0">
                          <a:effectLst/>
                        </a:rPr>
                        <a:t>First Round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dirty="0">
                          <a:effectLst/>
                        </a:rPr>
                        <a:t>21*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</a:rPr>
                        <a:t>20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dirty="0">
                          <a:effectLst/>
                        </a:rPr>
                        <a:t>23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b="1" dirty="0">
                          <a:effectLst/>
                        </a:rPr>
                        <a:t>31</a:t>
                      </a:r>
                      <a:endParaRPr lang="en-CA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4881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dirty="0">
                          <a:effectLst/>
                        </a:rPr>
                        <a:t>Second Round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dirty="0">
                          <a:effectLst/>
                        </a:rPr>
                        <a:t>7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</a:rPr>
                        <a:t>8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</a:rPr>
                        <a:t>8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b="1" dirty="0">
                          <a:effectLst/>
                        </a:rPr>
                        <a:t>16</a:t>
                      </a:r>
                      <a:endParaRPr lang="en-CA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5609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</a:rPr>
                        <a:t>Sweet Sixteen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dirty="0">
                          <a:effectLst/>
                        </a:rPr>
                        <a:t>4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dirty="0">
                          <a:effectLst/>
                        </a:rPr>
                        <a:t>4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</a:rPr>
                        <a:t>4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b="1" dirty="0">
                          <a:effectLst/>
                        </a:rPr>
                        <a:t>8</a:t>
                      </a:r>
                      <a:endParaRPr lang="en-CA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1294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</a:rPr>
                        <a:t>Elite Eight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dirty="0">
                          <a:effectLst/>
                        </a:rPr>
                        <a:t>3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dirty="0">
                          <a:effectLst/>
                        </a:rPr>
                        <a:t>3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dirty="0">
                          <a:effectLst/>
                        </a:rPr>
                        <a:t>2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b="1" dirty="0">
                          <a:effectLst/>
                        </a:rPr>
                        <a:t>4</a:t>
                      </a:r>
                      <a:endParaRPr lang="en-CA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8065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</a:rPr>
                        <a:t>Final Four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</a:rPr>
                        <a:t>2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dirty="0">
                          <a:effectLst/>
                        </a:rPr>
                        <a:t>2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dirty="0">
                          <a:effectLst/>
                        </a:rPr>
                        <a:t>2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b="1" dirty="0">
                          <a:effectLst/>
                        </a:rPr>
                        <a:t>2</a:t>
                      </a:r>
                      <a:endParaRPr lang="en-CA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7830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</a:rPr>
                        <a:t>Championship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</a:rPr>
                        <a:t>0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</a:rPr>
                        <a:t>1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dirty="0">
                          <a:effectLst/>
                        </a:rPr>
                        <a:t>0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b="1" dirty="0">
                          <a:effectLst/>
                        </a:rPr>
                        <a:t>1</a:t>
                      </a:r>
                      <a:endParaRPr lang="en-CA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1401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</a:rPr>
                        <a:t>Total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b="1" dirty="0">
                          <a:effectLst/>
                        </a:rPr>
                        <a:t>41</a:t>
                      </a:r>
                      <a:endParaRPr lang="en-CA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b="1">
                          <a:effectLst/>
                        </a:rPr>
                        <a:t>40</a:t>
                      </a:r>
                      <a:endParaRPr lang="en-CA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b="1" dirty="0">
                          <a:effectLst/>
                        </a:rPr>
                        <a:t>41</a:t>
                      </a:r>
                      <a:endParaRPr lang="en-CA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b="1" dirty="0">
                          <a:effectLst/>
                        </a:rPr>
                        <a:t>66</a:t>
                      </a:r>
                      <a:endParaRPr lang="en-CA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3846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450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BFFEDA-F2D4-4EA0-9AFD-8A4B9D59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8874"/>
            <a:ext cx="9905998" cy="1048036"/>
          </a:xfrm>
        </p:spPr>
        <p:txBody>
          <a:bodyPr>
            <a:normAutofit/>
          </a:bodyPr>
          <a:lstStyle/>
          <a:p>
            <a:pPr algn="ctr"/>
            <a:r>
              <a:rPr lang="en-US" sz="4400" cap="none" dirty="0"/>
              <a:t>Results III</a:t>
            </a:r>
            <a:endParaRPr lang="en-CA" sz="44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A0C2B-7C12-4F61-8279-6E3344B6A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93780"/>
            <a:ext cx="10026650" cy="5637649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All three of the brackets were submitted to the CBS Sports Bracket Challenge containing at least 770,000 brackets</a:t>
            </a:r>
          </a:p>
          <a:p>
            <a:pPr lvl="1"/>
            <a:r>
              <a:rPr lang="en-US" sz="2400" dirty="0"/>
              <a:t>Our ridge model correctly predicted the tournament champion and placed very high in the competition</a:t>
            </a:r>
          </a:p>
          <a:p>
            <a:pPr lvl="1"/>
            <a:endParaRPr lang="en-US" sz="2400" dirty="0"/>
          </a:p>
        </p:txBody>
      </p:sp>
      <p:grpSp>
        <p:nvGrpSpPr>
          <p:cNvPr id="52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D66EA9A-54DA-446E-A782-5120A6CF7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74" y="2846328"/>
            <a:ext cx="4598137" cy="3733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999CA5-AFD3-4F13-9153-D7B39961B223}"/>
              </a:ext>
            </a:extLst>
          </p:cNvPr>
          <p:cNvSpPr txBox="1"/>
          <p:nvPr/>
        </p:nvSpPr>
        <p:spPr>
          <a:xfrm>
            <a:off x="6119812" y="3508326"/>
            <a:ext cx="51927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RidgePred</a:t>
            </a:r>
            <a:r>
              <a:rPr lang="en-US" sz="2400" dirty="0"/>
              <a:t> represents the ridge regression predictions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RidgePred</a:t>
            </a:r>
            <a:r>
              <a:rPr lang="en-US" sz="2400" dirty="0"/>
              <a:t> 2 represents the LASSO regression predictions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RidgePred</a:t>
            </a:r>
            <a:r>
              <a:rPr lang="en-US" sz="2400" dirty="0"/>
              <a:t> 3 represents my predictions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264586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BFFEDA-F2D4-4EA0-9AFD-8A4B9D59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8874"/>
            <a:ext cx="9905998" cy="1048036"/>
          </a:xfrm>
        </p:spPr>
        <p:txBody>
          <a:bodyPr>
            <a:normAutofit/>
          </a:bodyPr>
          <a:lstStyle/>
          <a:p>
            <a:pPr algn="ctr"/>
            <a:r>
              <a:rPr lang="en-US" sz="4400" cap="none" dirty="0"/>
              <a:t>Results IV</a:t>
            </a:r>
            <a:endParaRPr lang="en-CA" sz="44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A0C2B-7C12-4F61-8279-6E3344B6A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93780"/>
            <a:ext cx="10026650" cy="6105161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Cannot make an exact comparison between our previous ridge and LASSO predictions, since as tournament progressed models predicted different matchups</a:t>
            </a:r>
          </a:p>
          <a:p>
            <a:pPr lvl="1"/>
            <a:r>
              <a:rPr lang="en-US" sz="2400" dirty="0"/>
              <a:t>Made predictions on the actual matchups that took place in the tournament 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The final LASSO model predicted more games than the ridge regression model and had a lower mean squared error of 223.50 compared to 248.90 </a:t>
            </a:r>
          </a:p>
        </p:txBody>
      </p:sp>
      <p:grpSp>
        <p:nvGrpSpPr>
          <p:cNvPr id="52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B32E8C-D0C9-4235-A06A-90E0CDF16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80149"/>
              </p:ext>
            </p:extLst>
          </p:nvPr>
        </p:nvGraphicFramePr>
        <p:xfrm>
          <a:off x="3135153" y="3005832"/>
          <a:ext cx="5864860" cy="2240856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466215">
                  <a:extLst>
                    <a:ext uri="{9D8B030D-6E8A-4147-A177-3AD203B41FA5}">
                      <a16:colId xmlns:a16="http://schemas.microsoft.com/office/drawing/2014/main" val="1297756914"/>
                    </a:ext>
                  </a:extLst>
                </a:gridCol>
                <a:gridCol w="1466215">
                  <a:extLst>
                    <a:ext uri="{9D8B030D-6E8A-4147-A177-3AD203B41FA5}">
                      <a16:colId xmlns:a16="http://schemas.microsoft.com/office/drawing/2014/main" val="2685414739"/>
                    </a:ext>
                  </a:extLst>
                </a:gridCol>
                <a:gridCol w="1466215">
                  <a:extLst>
                    <a:ext uri="{9D8B030D-6E8A-4147-A177-3AD203B41FA5}">
                      <a16:colId xmlns:a16="http://schemas.microsoft.com/office/drawing/2014/main" val="1272702749"/>
                    </a:ext>
                  </a:extLst>
                </a:gridCol>
                <a:gridCol w="1466215">
                  <a:extLst>
                    <a:ext uri="{9D8B030D-6E8A-4147-A177-3AD203B41FA5}">
                      <a16:colId xmlns:a16="http://schemas.microsoft.com/office/drawing/2014/main" val="3189142513"/>
                    </a:ext>
                  </a:extLst>
                </a:gridCol>
              </a:tblGrid>
              <a:tr h="1644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dirty="0">
                          <a:effectLst/>
                        </a:rPr>
                        <a:t>Round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dirty="0">
                          <a:effectLst/>
                        </a:rPr>
                        <a:t>LASSO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</a:rPr>
                        <a:t>Ridge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</a:rPr>
                        <a:t>Games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6650941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dirty="0">
                          <a:effectLst/>
                        </a:rPr>
                        <a:t>First Four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</a:rPr>
                        <a:t>4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</a:rPr>
                        <a:t>2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b="1" dirty="0">
                          <a:effectLst/>
                        </a:rPr>
                        <a:t>4</a:t>
                      </a:r>
                      <a:endParaRPr lang="en-CA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2161251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dirty="0">
                          <a:effectLst/>
                        </a:rPr>
                        <a:t>First Round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dirty="0">
                          <a:effectLst/>
                        </a:rPr>
                        <a:t>21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</a:rPr>
                        <a:t>20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b="1" dirty="0">
                          <a:effectLst/>
                        </a:rPr>
                        <a:t>31</a:t>
                      </a:r>
                      <a:endParaRPr lang="en-CA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7351806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</a:rPr>
                        <a:t>Second Round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dirty="0">
                          <a:effectLst/>
                        </a:rPr>
                        <a:t>9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</a:rPr>
                        <a:t>9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b="1" dirty="0">
                          <a:effectLst/>
                        </a:rPr>
                        <a:t>16</a:t>
                      </a:r>
                      <a:endParaRPr lang="en-CA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4327298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</a:rPr>
                        <a:t>Sweet Sixteen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dirty="0">
                          <a:effectLst/>
                        </a:rPr>
                        <a:t>6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</a:rPr>
                        <a:t>6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b="1" dirty="0">
                          <a:effectLst/>
                        </a:rPr>
                        <a:t>8</a:t>
                      </a:r>
                      <a:endParaRPr lang="en-CA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2519140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</a:rPr>
                        <a:t>Elite Eight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dirty="0">
                          <a:effectLst/>
                        </a:rPr>
                        <a:t>3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dirty="0">
                          <a:effectLst/>
                        </a:rPr>
                        <a:t>3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b="1" dirty="0">
                          <a:effectLst/>
                        </a:rPr>
                        <a:t>4</a:t>
                      </a:r>
                      <a:endParaRPr lang="en-CA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3836072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</a:rPr>
                        <a:t>Final Four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</a:rPr>
                        <a:t>2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dirty="0">
                          <a:effectLst/>
                        </a:rPr>
                        <a:t>2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b="1" dirty="0">
                          <a:effectLst/>
                        </a:rPr>
                        <a:t>2</a:t>
                      </a:r>
                      <a:endParaRPr lang="en-CA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1914070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</a:rPr>
                        <a:t>Championship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</a:rPr>
                        <a:t>0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dirty="0">
                          <a:effectLst/>
                        </a:rPr>
                        <a:t>1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b="1" dirty="0">
                          <a:effectLst/>
                        </a:rPr>
                        <a:t>1</a:t>
                      </a:r>
                      <a:endParaRPr lang="en-CA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9577311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</a:rPr>
                        <a:t>Total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b="1" dirty="0">
                          <a:effectLst/>
                        </a:rPr>
                        <a:t>45</a:t>
                      </a:r>
                      <a:endParaRPr lang="en-CA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b="1" dirty="0">
                          <a:effectLst/>
                        </a:rPr>
                        <a:t>43</a:t>
                      </a:r>
                      <a:endParaRPr lang="en-CA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b="1" dirty="0">
                          <a:effectLst/>
                        </a:rPr>
                        <a:t>66</a:t>
                      </a:r>
                      <a:endParaRPr lang="en-CA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867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3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BFFEDA-F2D4-4EA0-9AFD-8A4B9D59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8874"/>
            <a:ext cx="9905998" cy="1048036"/>
          </a:xfrm>
        </p:spPr>
        <p:txBody>
          <a:bodyPr>
            <a:normAutofit/>
          </a:bodyPr>
          <a:lstStyle/>
          <a:p>
            <a:pPr algn="ctr"/>
            <a:r>
              <a:rPr lang="en-US" sz="4400" cap="none" dirty="0"/>
              <a:t>Notable Upsets</a:t>
            </a:r>
            <a:endParaRPr lang="en-CA" sz="44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A0C2B-7C12-4F61-8279-6E3344B6A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93780"/>
            <a:ext cx="10026650" cy="5637649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#10 Rutgers against #7 Clemson (LASSO &amp; Ridge)</a:t>
            </a:r>
          </a:p>
          <a:p>
            <a:pPr lvl="1"/>
            <a:r>
              <a:rPr lang="en-US" sz="2400" dirty="0"/>
              <a:t>#6 USC against #3 Kansas (LASSO)</a:t>
            </a:r>
          </a:p>
          <a:p>
            <a:pPr lvl="1"/>
            <a:r>
              <a:rPr lang="en-US" sz="2400" dirty="0"/>
              <a:t>#11 Syracuse against #6 San Diego State (Ridge)</a:t>
            </a:r>
          </a:p>
          <a:p>
            <a:pPr lvl="1"/>
            <a:r>
              <a:rPr lang="en-US" sz="2400" dirty="0"/>
              <a:t>#8 Loyola-Chicago against #1 Illinois (Ridge)</a:t>
            </a:r>
          </a:p>
          <a:p>
            <a:pPr lvl="1"/>
            <a:r>
              <a:rPr lang="en-US" sz="2400" dirty="0"/>
              <a:t>#11 Syracuse against #3 West Virginia (Ridge)</a:t>
            </a:r>
          </a:p>
          <a:p>
            <a:pPr lvl="1"/>
            <a:endParaRPr lang="en-US" sz="2400" dirty="0"/>
          </a:p>
        </p:txBody>
      </p:sp>
      <p:grpSp>
        <p:nvGrpSpPr>
          <p:cNvPr id="52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319658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BFFEDA-F2D4-4EA0-9AFD-8A4B9D59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8874"/>
            <a:ext cx="9905998" cy="1048036"/>
          </a:xfrm>
        </p:spPr>
        <p:txBody>
          <a:bodyPr>
            <a:normAutofit/>
          </a:bodyPr>
          <a:lstStyle/>
          <a:p>
            <a:pPr algn="ctr"/>
            <a:r>
              <a:rPr lang="en-US" sz="4400" cap="none" dirty="0"/>
              <a:t>Conclusion</a:t>
            </a:r>
            <a:endParaRPr lang="en-CA" sz="44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A0C2B-7C12-4F61-8279-6E3344B6A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93780"/>
            <a:ext cx="10026650" cy="5637649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Introduction of bias through ridge and LASSO regression significantly improved the mean squared errors of our predictions</a:t>
            </a:r>
          </a:p>
          <a:p>
            <a:pPr lvl="1"/>
            <a:r>
              <a:rPr lang="en-US" sz="2400" dirty="0"/>
              <a:t>Each of our models outperformed the majority of the general public's brackets</a:t>
            </a:r>
          </a:p>
          <a:p>
            <a:pPr lvl="1"/>
            <a:r>
              <a:rPr lang="en-US" sz="2400" dirty="0"/>
              <a:t>LASSO regression seems to be the better model for </a:t>
            </a:r>
            <a:r>
              <a:rPr lang="en-US" sz="2400"/>
              <a:t>predicting both game </a:t>
            </a:r>
            <a:r>
              <a:rPr lang="en-US" sz="2400" dirty="0"/>
              <a:t>outcomes and the number of points scored</a:t>
            </a:r>
          </a:p>
          <a:p>
            <a:pPr lvl="1"/>
            <a:r>
              <a:rPr lang="en-US" sz="2400" dirty="0"/>
              <a:t>As with any model there is room for improvement in the future, but these models performed well and seem to be good starting points to build from in the future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grpSp>
        <p:nvGrpSpPr>
          <p:cNvPr id="52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4730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BFFEDA-F2D4-4EA0-9AFD-8A4B9D59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5750"/>
            <a:ext cx="9905998" cy="1048036"/>
          </a:xfrm>
        </p:spPr>
        <p:txBody>
          <a:bodyPr>
            <a:normAutofit/>
          </a:bodyPr>
          <a:lstStyle/>
          <a:p>
            <a:pPr algn="ctr"/>
            <a:r>
              <a:rPr lang="en-US" sz="4400" cap="none" dirty="0"/>
              <a:t>Introduction II</a:t>
            </a:r>
            <a:endParaRPr lang="en-CA" sz="44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A0C2B-7C12-4F61-8279-6E3344B6A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3787"/>
            <a:ext cx="9905999" cy="1430338"/>
          </a:xfrm>
        </p:spPr>
        <p:txBody>
          <a:bodyPr>
            <a:normAutofit/>
          </a:bodyPr>
          <a:lstStyle/>
          <a:p>
            <a:r>
              <a:rPr lang="en-CA" dirty="0"/>
              <a:t>Each year millions of people fill out brackets in hopes of being the first person to predict the entire tournament</a:t>
            </a:r>
          </a:p>
        </p:txBody>
      </p:sp>
      <p:grpSp>
        <p:nvGrpSpPr>
          <p:cNvPr id="52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10E315C-8855-493F-A4F0-FB32CA9B2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372" y="2366963"/>
            <a:ext cx="6680092" cy="40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4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BFFEDA-F2D4-4EA0-9AFD-8A4B9D59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5750"/>
            <a:ext cx="9905998" cy="1048036"/>
          </a:xfrm>
        </p:spPr>
        <p:txBody>
          <a:bodyPr>
            <a:normAutofit/>
          </a:bodyPr>
          <a:lstStyle/>
          <a:p>
            <a:pPr algn="ctr"/>
            <a:r>
              <a:rPr lang="en-US" sz="4400" cap="none" dirty="0"/>
              <a:t>Introduction III</a:t>
            </a:r>
            <a:endParaRPr lang="en-CA" sz="44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A0C2B-7C12-4F61-8279-6E3344B6A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3786"/>
            <a:ext cx="9905999" cy="5082889"/>
          </a:xfrm>
        </p:spPr>
        <p:txBody>
          <a:bodyPr>
            <a:normAutofit/>
          </a:bodyPr>
          <a:lstStyle/>
          <a:p>
            <a:r>
              <a:rPr lang="en-CA" dirty="0"/>
              <a:t>The odds of predicting the entire tournament correctly (if each team has an equal probability of winning each game) is: </a:t>
            </a:r>
          </a:p>
          <a:p>
            <a:pPr marL="0" indent="0" algn="ctr">
              <a:buNone/>
            </a:pPr>
            <a:r>
              <a:rPr lang="en-CA" b="1" dirty="0"/>
              <a:t>1</a:t>
            </a:r>
            <a:r>
              <a:rPr lang="en-CA" dirty="0"/>
              <a:t> in </a:t>
            </a:r>
            <a:r>
              <a:rPr lang="en-CA" b="1" dirty="0"/>
              <a:t>9,223,372,036,854,775,808</a:t>
            </a:r>
          </a:p>
          <a:p>
            <a:pPr marL="0" indent="0" algn="ctr">
              <a:buNone/>
            </a:pPr>
            <a:r>
              <a:rPr lang="en-CA" dirty="0"/>
              <a:t>(approx. </a:t>
            </a:r>
            <a:r>
              <a:rPr lang="en-CA" b="1" dirty="0"/>
              <a:t>1 </a:t>
            </a:r>
            <a:r>
              <a:rPr lang="en-CA" dirty="0"/>
              <a:t>in </a:t>
            </a:r>
            <a:r>
              <a:rPr lang="en-CA" b="1" dirty="0"/>
              <a:t>9.2 quintillion</a:t>
            </a:r>
            <a:r>
              <a:rPr lang="en-CA" dirty="0"/>
              <a:t>)</a:t>
            </a:r>
          </a:p>
        </p:txBody>
      </p:sp>
      <p:grpSp>
        <p:nvGrpSpPr>
          <p:cNvPr id="52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622247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BFFEDA-F2D4-4EA0-9AFD-8A4B9D59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5750"/>
            <a:ext cx="9905998" cy="1048036"/>
          </a:xfrm>
        </p:spPr>
        <p:txBody>
          <a:bodyPr>
            <a:normAutofit/>
          </a:bodyPr>
          <a:lstStyle/>
          <a:p>
            <a:pPr algn="ctr"/>
            <a:r>
              <a:rPr lang="en-US" sz="4400" cap="none" dirty="0"/>
              <a:t>Problem</a:t>
            </a:r>
            <a:endParaRPr lang="en-CA" sz="44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A0C2B-7C12-4F61-8279-6E3344B6A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3786"/>
            <a:ext cx="9905999" cy="5082889"/>
          </a:xfrm>
        </p:spPr>
        <p:txBody>
          <a:bodyPr>
            <a:normAutofit/>
          </a:bodyPr>
          <a:lstStyle/>
          <a:p>
            <a:r>
              <a:rPr lang="en-US" b="1" dirty="0"/>
              <a:t>Which model best predicts the results of the 2021 March Madness Tournament?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Ridge Regression (with/without </a:t>
            </a:r>
            <a:r>
              <a:rPr lang="en-US" i="1" dirty="0"/>
              <a:t>k</a:t>
            </a:r>
            <a:r>
              <a:rPr lang="en-US" dirty="0"/>
              <a:t>-fold cross validation)</a:t>
            </a:r>
          </a:p>
          <a:p>
            <a:pPr lvl="1"/>
            <a:r>
              <a:rPr lang="en-US" dirty="0"/>
              <a:t>LASSO Regression (with/without </a:t>
            </a:r>
            <a:r>
              <a:rPr lang="en-US" i="1" dirty="0"/>
              <a:t>k-</a:t>
            </a:r>
            <a:r>
              <a:rPr lang="en-US" dirty="0"/>
              <a:t>fold cross validation)</a:t>
            </a:r>
            <a:endParaRPr lang="en-CA" dirty="0"/>
          </a:p>
        </p:txBody>
      </p:sp>
      <p:grpSp>
        <p:nvGrpSpPr>
          <p:cNvPr id="52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69613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BFFEDA-F2D4-4EA0-9AFD-8A4B9D59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5750"/>
            <a:ext cx="9905998" cy="1048036"/>
          </a:xfrm>
        </p:spPr>
        <p:txBody>
          <a:bodyPr>
            <a:normAutofit/>
          </a:bodyPr>
          <a:lstStyle/>
          <a:p>
            <a:pPr algn="ctr"/>
            <a:r>
              <a:rPr lang="en-US" sz="4400" cap="none" dirty="0"/>
              <a:t>Data</a:t>
            </a:r>
            <a:endParaRPr lang="en-CA" sz="44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A0C2B-7C12-4F61-8279-6E3344B6A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331" y="1178210"/>
            <a:ext cx="9905999" cy="539403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Sources:</a:t>
            </a:r>
          </a:p>
          <a:p>
            <a:pPr lvl="1"/>
            <a:r>
              <a:rPr lang="en-US" dirty="0"/>
              <a:t>ESPN</a:t>
            </a:r>
          </a:p>
          <a:p>
            <a:pPr lvl="1"/>
            <a:r>
              <a:rPr lang="en-US" dirty="0"/>
              <a:t>Fox Sports</a:t>
            </a:r>
          </a:p>
          <a:p>
            <a:pPr lvl="1"/>
            <a:r>
              <a:rPr lang="en-US" dirty="0"/>
              <a:t>NCAA</a:t>
            </a:r>
          </a:p>
          <a:p>
            <a:pPr lvl="1"/>
            <a:r>
              <a:rPr lang="en-US" dirty="0"/>
              <a:t>Associated Press</a:t>
            </a:r>
          </a:p>
          <a:p>
            <a:pPr lvl="1"/>
            <a:r>
              <a:rPr lang="en-US" dirty="0"/>
              <a:t>Pomeroy College Basketball Ratings (by Ken Pomeroy)</a:t>
            </a:r>
          </a:p>
          <a:p>
            <a:endParaRPr lang="en-US" dirty="0"/>
          </a:p>
          <a:p>
            <a:r>
              <a:rPr lang="en-US" b="1" dirty="0"/>
              <a:t>Acquisition:</a:t>
            </a:r>
          </a:p>
          <a:p>
            <a:pPr lvl="1"/>
            <a:r>
              <a:rPr lang="en-US" dirty="0"/>
              <a:t>Data acquired using Python’s </a:t>
            </a:r>
            <a:r>
              <a:rPr lang="en-US" dirty="0" err="1"/>
              <a:t>BeautifulSoup</a:t>
            </a:r>
            <a:r>
              <a:rPr lang="en-US" dirty="0"/>
              <a:t> package to scrape relevant 2018 and 2019 tournament information</a:t>
            </a:r>
          </a:p>
          <a:p>
            <a:pPr lvl="1"/>
            <a:r>
              <a:rPr lang="en-US" dirty="0"/>
              <a:t>Data sets were then manipulated in order to combine the five data sources into one master data set</a:t>
            </a:r>
          </a:p>
          <a:p>
            <a:pPr lvl="1"/>
            <a:endParaRPr lang="en-US" dirty="0"/>
          </a:p>
        </p:txBody>
      </p:sp>
      <p:grpSp>
        <p:nvGrpSpPr>
          <p:cNvPr id="52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798540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BFFEDA-F2D4-4EA0-9AFD-8A4B9D59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5750"/>
            <a:ext cx="9905998" cy="1048036"/>
          </a:xfrm>
        </p:spPr>
        <p:txBody>
          <a:bodyPr>
            <a:normAutofit/>
          </a:bodyPr>
          <a:lstStyle/>
          <a:p>
            <a:pPr algn="ctr"/>
            <a:r>
              <a:rPr lang="en-US" sz="4400" cap="none" dirty="0"/>
              <a:t>Data II</a:t>
            </a:r>
            <a:endParaRPr lang="en-CA" sz="44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A0C2B-7C12-4F61-8279-6E3344B6A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3786"/>
            <a:ext cx="9905999" cy="3134064"/>
          </a:xfrm>
        </p:spPr>
        <p:txBody>
          <a:bodyPr>
            <a:normAutofit/>
          </a:bodyPr>
          <a:lstStyle/>
          <a:p>
            <a:r>
              <a:rPr lang="en-US" b="1" dirty="0"/>
              <a:t>Data Structure:</a:t>
            </a:r>
          </a:p>
          <a:p>
            <a:pPr lvl="1"/>
            <a:r>
              <a:rPr lang="en-US" dirty="0"/>
              <a:t>268 observations in our data set</a:t>
            </a:r>
          </a:p>
          <a:p>
            <a:pPr lvl="2"/>
            <a:r>
              <a:rPr lang="en-US" dirty="0"/>
              <a:t>2 tournaments, 67 games per tournament, 2 observations per game</a:t>
            </a:r>
          </a:p>
          <a:p>
            <a:pPr lvl="1"/>
            <a:r>
              <a:rPr lang="en-US" dirty="0"/>
              <a:t>124 variables </a:t>
            </a:r>
          </a:p>
          <a:p>
            <a:pPr lvl="2"/>
            <a:r>
              <a:rPr lang="en-US" dirty="0"/>
              <a:t>Scoring data, win-loss breakdowns (home, away, neutral site etc.), strength of schedule, advanced analytics from </a:t>
            </a:r>
            <a:r>
              <a:rPr lang="en-US" dirty="0" err="1"/>
              <a:t>KenPom</a:t>
            </a:r>
            <a:endParaRPr lang="en-US" dirty="0"/>
          </a:p>
          <a:p>
            <a:pPr lvl="1"/>
            <a:r>
              <a:rPr lang="en-US" dirty="0"/>
              <a:t>Sample of data structure for an individual game</a:t>
            </a:r>
          </a:p>
          <a:p>
            <a:pPr lvl="1"/>
            <a:endParaRPr lang="en-US" dirty="0"/>
          </a:p>
        </p:txBody>
      </p:sp>
      <p:grpSp>
        <p:nvGrpSpPr>
          <p:cNvPr id="52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06FF52-9F8F-4C60-AC42-692B09F42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254608"/>
              </p:ext>
            </p:extLst>
          </p:nvPr>
        </p:nvGraphicFramePr>
        <p:xfrm>
          <a:off x="2175001" y="4413675"/>
          <a:ext cx="7838819" cy="76373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52286">
                  <a:extLst>
                    <a:ext uri="{9D8B030D-6E8A-4147-A177-3AD203B41FA5}">
                      <a16:colId xmlns:a16="http://schemas.microsoft.com/office/drawing/2014/main" val="935693658"/>
                    </a:ext>
                  </a:extLst>
                </a:gridCol>
                <a:gridCol w="662034">
                  <a:extLst>
                    <a:ext uri="{9D8B030D-6E8A-4147-A177-3AD203B41FA5}">
                      <a16:colId xmlns:a16="http://schemas.microsoft.com/office/drawing/2014/main" val="358816705"/>
                    </a:ext>
                  </a:extLst>
                </a:gridCol>
                <a:gridCol w="807975">
                  <a:extLst>
                    <a:ext uri="{9D8B030D-6E8A-4147-A177-3AD203B41FA5}">
                      <a16:colId xmlns:a16="http://schemas.microsoft.com/office/drawing/2014/main" val="1716555004"/>
                    </a:ext>
                  </a:extLst>
                </a:gridCol>
                <a:gridCol w="923750">
                  <a:extLst>
                    <a:ext uri="{9D8B030D-6E8A-4147-A177-3AD203B41FA5}">
                      <a16:colId xmlns:a16="http://schemas.microsoft.com/office/drawing/2014/main" val="1862404039"/>
                    </a:ext>
                  </a:extLst>
                </a:gridCol>
                <a:gridCol w="1020804">
                  <a:extLst>
                    <a:ext uri="{9D8B030D-6E8A-4147-A177-3AD203B41FA5}">
                      <a16:colId xmlns:a16="http://schemas.microsoft.com/office/drawing/2014/main" val="2026886491"/>
                    </a:ext>
                  </a:extLst>
                </a:gridCol>
                <a:gridCol w="1031278">
                  <a:extLst>
                    <a:ext uri="{9D8B030D-6E8A-4147-A177-3AD203B41FA5}">
                      <a16:colId xmlns:a16="http://schemas.microsoft.com/office/drawing/2014/main" val="3044166123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2060153799"/>
                    </a:ext>
                  </a:extLst>
                </a:gridCol>
                <a:gridCol w="1395664">
                  <a:extLst>
                    <a:ext uri="{9D8B030D-6E8A-4147-A177-3AD203B41FA5}">
                      <a16:colId xmlns:a16="http://schemas.microsoft.com/office/drawing/2014/main" val="1073200127"/>
                    </a:ext>
                  </a:extLst>
                </a:gridCol>
              </a:tblGrid>
              <a:tr h="2534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dirty="0">
                          <a:effectLst/>
                        </a:rPr>
                        <a:t>Team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</a:rPr>
                        <a:t>Wins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</a:rPr>
                        <a:t>Loses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</a:rPr>
                        <a:t>AP Rank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dirty="0">
                          <a:effectLst/>
                        </a:rPr>
                        <a:t>Opponent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dirty="0" err="1">
                          <a:effectLst/>
                        </a:rPr>
                        <a:t>Opp</a:t>
                      </a:r>
                      <a:r>
                        <a:rPr lang="en-CA" sz="1600" dirty="0">
                          <a:effectLst/>
                        </a:rPr>
                        <a:t> Wins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</a:rPr>
                        <a:t>Opp Loses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dirty="0" err="1">
                          <a:effectLst/>
                        </a:rPr>
                        <a:t>Opp</a:t>
                      </a:r>
                      <a:r>
                        <a:rPr lang="en-CA" sz="1600" dirty="0">
                          <a:effectLst/>
                        </a:rPr>
                        <a:t> AP Rank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3390005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dirty="0">
                          <a:effectLst/>
                        </a:rPr>
                        <a:t>Gonzaga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</a:rPr>
                        <a:t>26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</a:rPr>
                        <a:t>0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</a:rPr>
                        <a:t>1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dirty="0">
                          <a:effectLst/>
                        </a:rPr>
                        <a:t>Baylor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</a:rPr>
                        <a:t>22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</a:rPr>
                        <a:t>2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</a:rPr>
                        <a:t>3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7886300"/>
                  </a:ext>
                </a:extLst>
              </a:tr>
              <a:tr h="240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</a:rPr>
                        <a:t>Baylor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</a:rPr>
                        <a:t>22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</a:rPr>
                        <a:t>2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</a:rPr>
                        <a:t>3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dirty="0">
                          <a:effectLst/>
                        </a:rPr>
                        <a:t>Gonzaga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</a:rPr>
                        <a:t>26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>
                          <a:effectLst/>
                        </a:rPr>
                        <a:t>0</a:t>
                      </a:r>
                      <a:endParaRPr lang="en-C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dirty="0">
                          <a:effectLst/>
                        </a:rPr>
                        <a:t>1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7453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05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BFFEDA-F2D4-4EA0-9AFD-8A4B9D59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5750"/>
            <a:ext cx="9905998" cy="1048036"/>
          </a:xfrm>
        </p:spPr>
        <p:txBody>
          <a:bodyPr>
            <a:normAutofit/>
          </a:bodyPr>
          <a:lstStyle/>
          <a:p>
            <a:pPr algn="ctr"/>
            <a:r>
              <a:rPr lang="en-US" sz="4400" cap="none" dirty="0"/>
              <a:t>Data III</a:t>
            </a:r>
            <a:endParaRPr lang="en-CA" sz="44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A0C2B-7C12-4F61-8279-6E3344B6A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3785"/>
            <a:ext cx="9905999" cy="4887627"/>
          </a:xfrm>
        </p:spPr>
        <p:txBody>
          <a:bodyPr>
            <a:normAutofit/>
          </a:bodyPr>
          <a:lstStyle/>
          <a:p>
            <a:r>
              <a:rPr lang="en-US" b="1" dirty="0"/>
              <a:t>Data Manipulation:</a:t>
            </a:r>
          </a:p>
          <a:p>
            <a:pPr lvl="1"/>
            <a:r>
              <a:rPr lang="en-US" sz="2400" dirty="0"/>
              <a:t>Filled blank values in AP Rank &amp; Pre-Season AP Rank, since only Top 25 teams receive a ranking</a:t>
            </a:r>
          </a:p>
          <a:p>
            <a:pPr lvl="1"/>
            <a:endParaRPr lang="en-US" sz="2400" dirty="0"/>
          </a:p>
          <a:p>
            <a:r>
              <a:rPr lang="en-US" b="1" dirty="0"/>
              <a:t>Data Issues:</a:t>
            </a:r>
          </a:p>
          <a:p>
            <a:pPr lvl="1"/>
            <a:r>
              <a:rPr lang="en-US" sz="2400" dirty="0"/>
              <a:t>Due to the pandemic teams played fewer games than previous seasons</a:t>
            </a:r>
          </a:p>
          <a:p>
            <a:pPr lvl="2"/>
            <a:r>
              <a:rPr lang="en-US" sz="2200" dirty="0"/>
              <a:t>Potential for points scored to be underestimated</a:t>
            </a:r>
          </a:p>
          <a:p>
            <a:pPr lvl="2"/>
            <a:r>
              <a:rPr lang="en-US" sz="2200" dirty="0"/>
              <a:t>Adjusted 2021 tournament participant data to be in terms of the average number of games played in previous seasons</a:t>
            </a:r>
          </a:p>
          <a:p>
            <a:pPr lvl="1"/>
            <a:endParaRPr lang="en-US" dirty="0"/>
          </a:p>
        </p:txBody>
      </p:sp>
      <p:grpSp>
        <p:nvGrpSpPr>
          <p:cNvPr id="52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94183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BFFEDA-F2D4-4EA0-9AFD-8A4B9D59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5750"/>
            <a:ext cx="9905998" cy="1048036"/>
          </a:xfrm>
        </p:spPr>
        <p:txBody>
          <a:bodyPr>
            <a:normAutofit/>
          </a:bodyPr>
          <a:lstStyle/>
          <a:p>
            <a:pPr algn="ctr"/>
            <a:r>
              <a:rPr lang="en-US" sz="4400" cap="none" dirty="0"/>
              <a:t>Making Predictions</a:t>
            </a:r>
            <a:endParaRPr lang="en-CA" sz="44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A0C2B-7C12-4F61-8279-6E3344B6A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3785"/>
            <a:ext cx="9905999" cy="4887627"/>
          </a:xfrm>
        </p:spPr>
        <p:txBody>
          <a:bodyPr>
            <a:normAutofit/>
          </a:bodyPr>
          <a:lstStyle/>
          <a:p>
            <a:r>
              <a:rPr lang="en-US" b="1" dirty="0"/>
              <a:t>How are the predictions made?</a:t>
            </a:r>
          </a:p>
          <a:p>
            <a:pPr lvl="1"/>
            <a:r>
              <a:rPr lang="en-US" sz="2400" dirty="0"/>
              <a:t>The dependent variable that the models will be predicting is the points scored in a March Madness game</a:t>
            </a:r>
          </a:p>
          <a:p>
            <a:pPr lvl="1"/>
            <a:r>
              <a:rPr lang="en-US" sz="2400" dirty="0"/>
              <a:t>Each game has two teams, so two predictions of points scored will be made</a:t>
            </a:r>
          </a:p>
          <a:p>
            <a:pPr lvl="1"/>
            <a:r>
              <a:rPr lang="en-US" sz="2400" dirty="0"/>
              <a:t>The team with the higher number of points scored is the predicted winner</a:t>
            </a:r>
            <a:endParaRPr lang="en-US" dirty="0"/>
          </a:p>
        </p:txBody>
      </p:sp>
      <p:grpSp>
        <p:nvGrpSpPr>
          <p:cNvPr id="52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658101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1146</TotalTime>
  <Words>1651</Words>
  <Application>Microsoft Office PowerPoint</Application>
  <PresentationFormat>Widescreen</PresentationFormat>
  <Paragraphs>287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Times New Roman</vt:lpstr>
      <vt:lpstr>Tw Cen MT</vt:lpstr>
      <vt:lpstr>Circuit</vt:lpstr>
      <vt:lpstr>PowerPoint Presentation</vt:lpstr>
      <vt:lpstr>Introduction</vt:lpstr>
      <vt:lpstr>Introduction II</vt:lpstr>
      <vt:lpstr>Introduction III</vt:lpstr>
      <vt:lpstr>Problem</vt:lpstr>
      <vt:lpstr>Data</vt:lpstr>
      <vt:lpstr>Data II</vt:lpstr>
      <vt:lpstr>Data III</vt:lpstr>
      <vt:lpstr>Making Predictions</vt:lpstr>
      <vt:lpstr>Training-Testing Split</vt:lpstr>
      <vt:lpstr>Model Estimation</vt:lpstr>
      <vt:lpstr>Linear Regression</vt:lpstr>
      <vt:lpstr>Bias-Variance Trade-Off</vt:lpstr>
      <vt:lpstr>Bias-Variance Trade-Off II</vt:lpstr>
      <vt:lpstr>Ridge Regression</vt:lpstr>
      <vt:lpstr>Ridge Regression II</vt:lpstr>
      <vt:lpstr>Ridge Regression III</vt:lpstr>
      <vt:lpstr>LASSO Regression</vt:lpstr>
      <vt:lpstr>LASSO Regression II</vt:lpstr>
      <vt:lpstr>K-Fold Cross-Validation</vt:lpstr>
      <vt:lpstr>K-Fold Cross-Validation II</vt:lpstr>
      <vt:lpstr>Ridge Regression (K-Fold CV)</vt:lpstr>
      <vt:lpstr>LASSO Regression (K-Fold CV)</vt:lpstr>
      <vt:lpstr>Results</vt:lpstr>
      <vt:lpstr>Results II</vt:lpstr>
      <vt:lpstr>Results III</vt:lpstr>
      <vt:lpstr>Results IV</vt:lpstr>
      <vt:lpstr>Notable Upsets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Raymond Romaniuk</dc:creator>
  <cp:lastModifiedBy>Raymond Romaniuk</cp:lastModifiedBy>
  <cp:revision>69</cp:revision>
  <dcterms:created xsi:type="dcterms:W3CDTF">2021-04-26T13:14:53Z</dcterms:created>
  <dcterms:modified xsi:type="dcterms:W3CDTF">2021-04-27T16:08:17Z</dcterms:modified>
</cp:coreProperties>
</file>