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4" r:id="rId3"/>
    <p:sldId id="275" r:id="rId4"/>
    <p:sldId id="276" r:id="rId5"/>
    <p:sldId id="270" r:id="rId6"/>
    <p:sldId id="282" r:id="rId7"/>
    <p:sldId id="283" r:id="rId8"/>
    <p:sldId id="284" r:id="rId9"/>
    <p:sldId id="285" r:id="rId10"/>
    <p:sldId id="277" r:id="rId11"/>
    <p:sldId id="271" r:id="rId12"/>
    <p:sldId id="286" r:id="rId13"/>
    <p:sldId id="287" r:id="rId14"/>
    <p:sldId id="288" r:id="rId15"/>
    <p:sldId id="278" r:id="rId16"/>
    <p:sldId id="279" r:id="rId17"/>
    <p:sldId id="289" r:id="rId18"/>
    <p:sldId id="290" r:id="rId19"/>
    <p:sldId id="291" r:id="rId20"/>
    <p:sldId id="292" r:id="rId21"/>
    <p:sldId id="293" r:id="rId22"/>
    <p:sldId id="280" r:id="rId23"/>
    <p:sldId id="281" r:id="rId24"/>
    <p:sldId id="269" r:id="rId25"/>
    <p:sldId id="294" r:id="rId26"/>
    <p:sldId id="295" r:id="rId27"/>
    <p:sldId id="296" r:id="rId28"/>
    <p:sldId id="29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3399FF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93" d="100"/>
          <a:sy n="93" d="100"/>
        </p:scale>
        <p:origin x="96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5/1/2022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5/1/2022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>
                <a:solidFill>
                  <a:srgbClr val="0070C0"/>
                </a:solidFill>
              </a:defRPr>
            </a:lvl1pPr>
          </a:lstStyle>
          <a:p>
            <a:r>
              <a:rPr lang="pt-BR" dirty="0"/>
              <a:t>Titulo principal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err="1"/>
              <a:t>subtitulos</a:t>
            </a:r>
            <a:endParaRPr dirty="0"/>
          </a:p>
        </p:txBody>
      </p:sp>
      <p:sp>
        <p:nvSpPr>
          <p:cNvPr id="9" name="Elipse 8"/>
          <p:cNvSpPr/>
          <p:nvPr userDrawn="1"/>
        </p:nvSpPr>
        <p:spPr>
          <a:xfrm>
            <a:off x="5196000" y="130627"/>
            <a:ext cx="1800000" cy="1800000"/>
          </a:xfrm>
          <a:prstGeom prst="ellipse">
            <a:avLst/>
          </a:prstGeom>
          <a:solidFill>
            <a:srgbClr val="3399F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Editar titulo de slide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70C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70C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rgbClr val="0070C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rgbClr val="0070C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pt-BR" dirty="0"/>
              <a:t>Editar Titulo Principal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Editar </a:t>
            </a:r>
            <a:r>
              <a:rPr lang="pt-BR" dirty="0" err="1"/>
              <a:t>subtitulos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  <a:solidFill>
            <a:srgbClr val="3399FF"/>
          </a:solidFill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  <a:grpFill/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grpFill/>
              <a:ln w="38100" cap="flat">
                <a:solidFill>
                  <a:srgbClr val="3399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grpFill/>
              <a:ln w="12700" cap="flat">
                <a:solidFill>
                  <a:srgbClr val="3399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  <a:grpFill/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grpFill/>
              <a:ln w="38100" cap="flat">
                <a:solidFill>
                  <a:srgbClr val="3399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grpFill/>
              <a:ln w="12700" cap="flat">
                <a:solidFill>
                  <a:srgbClr val="3399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799" y="76200"/>
            <a:ext cx="10800000" cy="772886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pt-BR" dirty="0"/>
              <a:t>Editar titulo de slide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915" y="1164772"/>
            <a:ext cx="10800000" cy="5170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  <a:p>
            <a:pPr lvl="5"/>
            <a:r>
              <a:rPr dirty="0"/>
              <a:t>Sixth level</a:t>
            </a:r>
          </a:p>
          <a:p>
            <a:pPr lvl="6"/>
            <a:r>
              <a:rPr dirty="0"/>
              <a:t>Seventh level</a:t>
            </a:r>
          </a:p>
          <a:p>
            <a:pPr lvl="7"/>
            <a:r>
              <a:rPr dirty="0"/>
              <a:t>Eighth level</a:t>
            </a:r>
          </a:p>
          <a:p>
            <a:pPr lvl="8"/>
            <a:r>
              <a:rPr dirty="0"/>
              <a:t>Ninth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344" y="6492874"/>
            <a:ext cx="1009574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pt-BR"/>
              <a:t>© 2014-2022  Prof. Ausberto S. Castro V.  - SWEBOK  Cap.9 - Modelos e Métodos de Eng. Software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76857" y="6492875"/>
            <a:ext cx="744154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0FF54DE5-C571-48E8-A5BC-B369434E2F44}" type="slidenum">
              <a:rPr/>
              <a:pPr/>
              <a:t>‹nº›</a:t>
            </a:fld>
            <a:endParaRPr/>
          </a:p>
        </p:txBody>
      </p:sp>
      <p:grpSp>
        <p:nvGrpSpPr>
          <p:cNvPr id="15" name="Group 14"/>
          <p:cNvGrpSpPr/>
          <p:nvPr/>
        </p:nvGrpSpPr>
        <p:grpSpPr>
          <a:xfrm>
            <a:off x="678833" y="925286"/>
            <a:ext cx="10800000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rgbClr val="0070C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rgbClr val="0070C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800" b="1" kern="1200">
          <a:solidFill>
            <a:srgbClr val="C0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1" kern="1200">
          <a:solidFill>
            <a:srgbClr val="0066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1" kern="1200">
          <a:solidFill>
            <a:srgbClr val="0000F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pt-BR" dirty="0"/>
              <a:t>Modelos e Métodos de Engenharia de Software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Fulano da Silva</a:t>
            </a:r>
          </a:p>
          <a:p>
            <a:fld id="{9DD18978-B837-495A-8B82-71ADDF4B3945}" type="datetime4">
              <a:rPr lang="pt-BR" smtClean="0"/>
              <a:t>1 de maio de 2022</a:t>
            </a:fld>
            <a:endParaRPr lang="pt-BR" dirty="0"/>
          </a:p>
        </p:txBody>
      </p:sp>
      <p:pic>
        <p:nvPicPr>
          <p:cNvPr id="1026" name="Picture 2" descr="E:\00-ASCV-UENF\UENF (Small).png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51" y="27213"/>
            <a:ext cx="1332497" cy="10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ASCV-Disciplinas\ASCV-EngSoft\ASCV\SWEBOKv3\SWEBOKv3-201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54" y="1246072"/>
            <a:ext cx="2903227" cy="4146777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127000">
            <a:bevelT w="12700" h="12700" prst="angle"/>
            <a:bevelB w="12700" h="1270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9.2 Tipos de Modelos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10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7" y="1076026"/>
            <a:ext cx="5095133" cy="545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E:\00ASCV-Disciplinas\ASCV-EngSoft\ASCV\SWEBOKv3\SWEBOKv3-2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89" y="1819021"/>
            <a:ext cx="2702312" cy="385980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127000">
            <a:bevelT w="12700" h="12700" prst="angle"/>
            <a:bevelB w="12700" h="1270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232748" y="2254208"/>
            <a:ext cx="1038677" cy="694559"/>
          </a:xfrm>
          <a:prstGeom prst="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08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9.2 Tipos de Modelos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r>
              <a:rPr lang="pt-BR" dirty="0"/>
              <a:t>9.2.1 Modelagem da Informação</a:t>
            </a:r>
          </a:p>
          <a:p>
            <a:r>
              <a:rPr lang="pt-BR" dirty="0"/>
              <a:t>9.2.2 Modelagem Comportamental</a:t>
            </a:r>
          </a:p>
          <a:p>
            <a:r>
              <a:rPr lang="pt-BR" dirty="0"/>
              <a:t>9.2.3 Modelagem Estrutural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9.2.1 Modelagem da Informação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9.2.2 Modelagem Comportamental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20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9.2.3 Modelagem Estrutural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0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9.3 Análise de Modelos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15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7" y="1076026"/>
            <a:ext cx="5095133" cy="545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E:\00ASCV-Disciplinas\ASCV-EngSoft\ASCV\SWEBOKv3\SWEBOKv3-2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89" y="1819021"/>
            <a:ext cx="2702312" cy="385980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127000">
            <a:bevelT w="12700" h="12700" prst="angle"/>
            <a:bevelB w="12700" h="1270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3435905" y="2254208"/>
            <a:ext cx="1038677" cy="694559"/>
          </a:xfrm>
          <a:prstGeom prst="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9.3 Análise de Modelos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r>
              <a:rPr lang="pt-BR" dirty="0"/>
              <a:t>9.3.1 Análise de Completeza</a:t>
            </a:r>
          </a:p>
          <a:p>
            <a:r>
              <a:rPr lang="pt-BR" dirty="0"/>
              <a:t>9.3.2 Análise de Consistência</a:t>
            </a:r>
          </a:p>
          <a:p>
            <a:r>
              <a:rPr lang="pt-BR" dirty="0"/>
              <a:t>9.3.3 Análise de Exatidão (Correção)</a:t>
            </a:r>
          </a:p>
          <a:p>
            <a:r>
              <a:rPr lang="pt-BR" dirty="0"/>
              <a:t>9.3.4 Rastreabilidade</a:t>
            </a:r>
          </a:p>
          <a:p>
            <a:r>
              <a:rPr lang="pt-BR" dirty="0"/>
              <a:t>9.3.5 Análise de Interação 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9.3.1 Análise de Completeza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8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9.3.2 Análise de Consistência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92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9.3.3 Análise de Exatidão (Correção)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58143" y="2558142"/>
            <a:ext cx="6713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400" dirty="0"/>
              <a:t>Todo o conteúdo abordado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Apresentação escrita (normas)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Apresentação oral (explicação de conteúdos)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Gráficos e imagens utilizadas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/>
              <a:t>Tempo utilizado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59D7BDF-0A2F-42E4-ADDF-5CC97CAC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586550C-76CD-4151-BADC-A0A55819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6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9.3.4 Rastreabilidade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00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9.3.5 Análise de Interação 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9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9.4 Métodos de Engenharia de Software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22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7" y="1076026"/>
            <a:ext cx="5095133" cy="545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E:\00ASCV-Disciplinas\ASCV-EngSoft\ASCV\SWEBOKv3\SWEBOKv3-2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89" y="1819021"/>
            <a:ext cx="2702312" cy="385980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127000">
            <a:bevelT w="12700" h="12700" prst="angle"/>
            <a:bevelB w="12700" h="1270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4648689" y="2244583"/>
            <a:ext cx="1038677" cy="694559"/>
          </a:xfrm>
          <a:prstGeom prst="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2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9.4 Métodos de Engenharia de Software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r>
              <a:rPr lang="pt-BR" dirty="0"/>
              <a:t>9.4.1 Métodos Heurísticos</a:t>
            </a:r>
          </a:p>
          <a:p>
            <a:r>
              <a:rPr lang="pt-BR" dirty="0"/>
              <a:t>9.4.2 Métodos Formais</a:t>
            </a:r>
          </a:p>
          <a:p>
            <a:r>
              <a:rPr lang="pt-BR" dirty="0"/>
              <a:t>9.4.3 Métodos de Prototipação </a:t>
            </a:r>
          </a:p>
          <a:p>
            <a:r>
              <a:rPr lang="pt-BR" dirty="0"/>
              <a:t>9.4.4 Métodos Ágeis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4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9.4.1 Métodos Heurísticos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71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9.4.2 Métodos Formais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1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9.4.3 Métodos de Prototipação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24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9.4.4 Métodos Ágeis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0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28</a:t>
            </a:fld>
            <a:endParaRPr lang="pt-BR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582618" y="2129321"/>
            <a:ext cx="256672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800" b="1" dirty="0">
                <a:latin typeface="Bebas" pitchFamily="2" charset="0"/>
              </a:rPr>
              <a:t>Fulano da Silva</a:t>
            </a:r>
          </a:p>
          <a:p>
            <a:pPr algn="l"/>
            <a:r>
              <a:rPr lang="pt-BR" sz="2000" b="1" dirty="0">
                <a:latin typeface="Arial Narrow" pitchFamily="34" charset="0"/>
              </a:rPr>
              <a:t>Ciência da Computação</a:t>
            </a:r>
          </a:p>
          <a:p>
            <a:pPr algn="l"/>
            <a:r>
              <a:rPr lang="pt-BR" sz="2000" b="1" dirty="0">
                <a:latin typeface="Arial Narrow" pitchFamily="34" charset="0"/>
              </a:rPr>
              <a:t>UENF-CCT-LCMAT</a:t>
            </a:r>
          </a:p>
          <a:p>
            <a:pPr algn="l"/>
            <a:r>
              <a:rPr lang="pt-BR" sz="2000" b="1" dirty="0">
                <a:latin typeface="Arial Narrow" pitchFamily="34" charset="0"/>
              </a:rPr>
              <a:t>Campos, RJ</a:t>
            </a:r>
          </a:p>
          <a:p>
            <a:pPr algn="l"/>
            <a:endParaRPr lang="pt-BR" sz="2000" b="1" dirty="0">
              <a:solidFill>
                <a:srgbClr val="00B050"/>
              </a:solidFill>
              <a:latin typeface="Arial Narrow" pitchFamily="34" charset="0"/>
            </a:endParaRPr>
          </a:p>
          <a:p>
            <a:pPr algn="l"/>
            <a:r>
              <a:rPr lang="pt-BR" sz="2000" b="1" dirty="0">
                <a:solidFill>
                  <a:srgbClr val="00B050"/>
                </a:solidFill>
                <a:latin typeface="Arial Narrow" pitchFamily="34" charset="0"/>
              </a:rPr>
              <a:t>Fulano@gmail.com</a:t>
            </a:r>
          </a:p>
          <a:p>
            <a:pPr algn="l"/>
            <a:r>
              <a:rPr lang="pt-BR" sz="2000" b="1" dirty="0">
                <a:solidFill>
                  <a:srgbClr val="00B050"/>
                </a:solidFill>
                <a:latin typeface="Arial Narrow" pitchFamily="34" charset="0"/>
              </a:rPr>
              <a:t>fulano@uenf.br</a:t>
            </a:r>
          </a:p>
          <a:p>
            <a:pPr algn="l"/>
            <a:endParaRPr lang="pt-BR" sz="2000" b="1" dirty="0">
              <a:solidFill>
                <a:srgbClr val="00B050"/>
              </a:solidFill>
              <a:latin typeface="Arial Narrow" pitchFamily="34" charset="0"/>
            </a:endParaRPr>
          </a:p>
        </p:txBody>
      </p:sp>
      <p:pic>
        <p:nvPicPr>
          <p:cNvPr id="1026" name="Picture 2" descr="E:\ASCV-Icons\Pessoa-User\aa-us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18" y="22489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9: Software Engineering Models and Methods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900" dirty="0"/>
              <a:t>1. </a:t>
            </a:r>
            <a:r>
              <a:rPr lang="pt-BR" sz="1900" dirty="0" err="1"/>
              <a:t>Modeling</a:t>
            </a:r>
            <a:endParaRPr lang="pt-BR" sz="1900" dirty="0"/>
          </a:p>
          <a:p>
            <a:pPr lvl="1"/>
            <a:r>
              <a:rPr lang="pt-BR" sz="1600" dirty="0"/>
              <a:t>1.1. </a:t>
            </a:r>
            <a:r>
              <a:rPr lang="pt-BR" sz="1600" dirty="0" err="1"/>
              <a:t>Modeling</a:t>
            </a:r>
            <a:r>
              <a:rPr lang="pt-BR" sz="1600" dirty="0"/>
              <a:t> </a:t>
            </a:r>
            <a:r>
              <a:rPr lang="pt-BR" sz="1600" dirty="0" err="1"/>
              <a:t>Principles</a:t>
            </a:r>
            <a:endParaRPr lang="pt-BR" sz="1600" dirty="0"/>
          </a:p>
          <a:p>
            <a:pPr lvl="1"/>
            <a:r>
              <a:rPr lang="pt-BR" sz="1600" dirty="0"/>
              <a:t>1.2. </a:t>
            </a:r>
            <a:r>
              <a:rPr lang="pt-BR" sz="1600" dirty="0" err="1"/>
              <a:t>Properties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Expression </a:t>
            </a:r>
            <a:r>
              <a:rPr lang="pt-BR" sz="1600" dirty="0" err="1"/>
              <a:t>of</a:t>
            </a:r>
            <a:r>
              <a:rPr lang="pt-BR" sz="1600" dirty="0"/>
              <a:t> </a:t>
            </a:r>
            <a:r>
              <a:rPr lang="pt-BR" sz="1600" dirty="0" err="1"/>
              <a:t>Models</a:t>
            </a:r>
            <a:endParaRPr lang="pt-BR" sz="1600" dirty="0"/>
          </a:p>
          <a:p>
            <a:pPr lvl="1"/>
            <a:r>
              <a:rPr lang="pt-BR" sz="1600" dirty="0"/>
              <a:t>1.3. </a:t>
            </a:r>
            <a:r>
              <a:rPr lang="pt-BR" sz="1600" dirty="0" err="1"/>
              <a:t>Syntax</a:t>
            </a:r>
            <a:r>
              <a:rPr lang="pt-BR" sz="1600" dirty="0"/>
              <a:t>, </a:t>
            </a:r>
            <a:r>
              <a:rPr lang="pt-BR" sz="1600" dirty="0" err="1"/>
              <a:t>Semantics</a:t>
            </a:r>
            <a:r>
              <a:rPr lang="pt-BR" sz="1600" dirty="0"/>
              <a:t>,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Pragmatics</a:t>
            </a:r>
            <a:endParaRPr lang="pt-BR" sz="1600" dirty="0"/>
          </a:p>
          <a:p>
            <a:pPr lvl="1"/>
            <a:r>
              <a:rPr lang="pt-BR" sz="1600" dirty="0"/>
              <a:t>1.4. </a:t>
            </a:r>
            <a:r>
              <a:rPr lang="pt-BR" sz="1600" dirty="0" err="1"/>
              <a:t>Preconditions</a:t>
            </a:r>
            <a:r>
              <a:rPr lang="pt-BR" sz="1600" dirty="0"/>
              <a:t>, </a:t>
            </a:r>
            <a:r>
              <a:rPr lang="pt-BR" sz="1600" dirty="0" err="1"/>
              <a:t>Postconditions</a:t>
            </a:r>
            <a:r>
              <a:rPr lang="pt-BR" sz="1600" dirty="0"/>
              <a:t>,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Invariants</a:t>
            </a:r>
            <a:endParaRPr lang="pt-BR" sz="1600" dirty="0"/>
          </a:p>
          <a:p>
            <a:r>
              <a:rPr lang="pt-BR" sz="1900" dirty="0"/>
              <a:t>2. </a:t>
            </a:r>
            <a:r>
              <a:rPr lang="pt-BR" sz="1900" dirty="0" err="1"/>
              <a:t>Types</a:t>
            </a:r>
            <a:r>
              <a:rPr lang="pt-BR" sz="1900" dirty="0"/>
              <a:t> </a:t>
            </a:r>
            <a:r>
              <a:rPr lang="pt-BR" sz="1900" dirty="0" err="1"/>
              <a:t>of</a:t>
            </a:r>
            <a:r>
              <a:rPr lang="pt-BR" sz="1900" dirty="0"/>
              <a:t> </a:t>
            </a:r>
            <a:r>
              <a:rPr lang="pt-BR" sz="1900" dirty="0" err="1"/>
              <a:t>Models</a:t>
            </a:r>
            <a:endParaRPr lang="pt-BR" sz="1900" dirty="0"/>
          </a:p>
          <a:p>
            <a:pPr lvl="1"/>
            <a:r>
              <a:rPr lang="pt-BR" sz="1600" dirty="0"/>
              <a:t>2.1. </a:t>
            </a:r>
            <a:r>
              <a:rPr lang="pt-BR" sz="1600" dirty="0" err="1"/>
              <a:t>Information</a:t>
            </a:r>
            <a:r>
              <a:rPr lang="pt-BR" sz="1600" dirty="0"/>
              <a:t> </a:t>
            </a:r>
            <a:r>
              <a:rPr lang="pt-BR" sz="1600" dirty="0" err="1"/>
              <a:t>Modeling</a:t>
            </a:r>
            <a:endParaRPr lang="pt-BR" sz="1600" dirty="0"/>
          </a:p>
          <a:p>
            <a:pPr lvl="1"/>
            <a:r>
              <a:rPr lang="pt-BR" sz="1600" dirty="0"/>
              <a:t>2.2. </a:t>
            </a:r>
            <a:r>
              <a:rPr lang="pt-BR" sz="1600" dirty="0" err="1"/>
              <a:t>Behavioral</a:t>
            </a:r>
            <a:r>
              <a:rPr lang="pt-BR" sz="1600" dirty="0"/>
              <a:t> </a:t>
            </a:r>
            <a:r>
              <a:rPr lang="pt-BR" sz="1600" dirty="0" err="1"/>
              <a:t>Modeling</a:t>
            </a:r>
            <a:endParaRPr lang="pt-BR" sz="1600" dirty="0"/>
          </a:p>
          <a:p>
            <a:pPr lvl="1"/>
            <a:r>
              <a:rPr lang="pt-BR" sz="1600" dirty="0"/>
              <a:t>2.3. </a:t>
            </a:r>
            <a:r>
              <a:rPr lang="pt-BR" sz="1600" dirty="0" err="1"/>
              <a:t>Structure</a:t>
            </a:r>
            <a:r>
              <a:rPr lang="pt-BR" sz="1600" dirty="0"/>
              <a:t> </a:t>
            </a:r>
            <a:r>
              <a:rPr lang="pt-BR" sz="1600" dirty="0" err="1"/>
              <a:t>Modeling</a:t>
            </a:r>
            <a:endParaRPr lang="pt-BR" sz="1600" dirty="0"/>
          </a:p>
          <a:p>
            <a:r>
              <a:rPr lang="pt-BR" sz="1900" dirty="0"/>
              <a:t>3. </a:t>
            </a:r>
            <a:r>
              <a:rPr lang="pt-BR" sz="1900" dirty="0" err="1"/>
              <a:t>Analysis</a:t>
            </a:r>
            <a:r>
              <a:rPr lang="pt-BR" sz="1900" dirty="0"/>
              <a:t> </a:t>
            </a:r>
            <a:r>
              <a:rPr lang="pt-BR" sz="1900" dirty="0" err="1"/>
              <a:t>of</a:t>
            </a:r>
            <a:r>
              <a:rPr lang="pt-BR" sz="1900" dirty="0"/>
              <a:t> </a:t>
            </a:r>
            <a:r>
              <a:rPr lang="pt-BR" sz="1900" dirty="0" err="1"/>
              <a:t>Models</a:t>
            </a:r>
            <a:endParaRPr lang="pt-BR" sz="1900" dirty="0"/>
          </a:p>
          <a:p>
            <a:pPr lvl="1"/>
            <a:r>
              <a:rPr lang="pt-BR" sz="1600" dirty="0"/>
              <a:t>3.1. </a:t>
            </a:r>
            <a:r>
              <a:rPr lang="pt-BR" sz="1600" dirty="0" err="1"/>
              <a:t>Analyzing</a:t>
            </a:r>
            <a:r>
              <a:rPr lang="pt-BR" sz="1600" dirty="0"/>
              <a:t> for </a:t>
            </a:r>
            <a:r>
              <a:rPr lang="pt-BR" sz="1600" dirty="0" err="1"/>
              <a:t>Completeness</a:t>
            </a:r>
            <a:endParaRPr lang="pt-BR" sz="1600" dirty="0"/>
          </a:p>
          <a:p>
            <a:pPr lvl="1"/>
            <a:r>
              <a:rPr lang="pt-BR" sz="1600" dirty="0"/>
              <a:t>3.2. </a:t>
            </a:r>
            <a:r>
              <a:rPr lang="pt-BR" sz="1600" dirty="0" err="1"/>
              <a:t>Analyzing</a:t>
            </a:r>
            <a:r>
              <a:rPr lang="pt-BR" sz="1600" dirty="0"/>
              <a:t> for </a:t>
            </a:r>
            <a:r>
              <a:rPr lang="pt-BR" sz="1600" dirty="0" err="1"/>
              <a:t>Consistency</a:t>
            </a:r>
            <a:endParaRPr lang="pt-BR" sz="1600" dirty="0"/>
          </a:p>
          <a:p>
            <a:pPr lvl="1"/>
            <a:r>
              <a:rPr lang="pt-BR" sz="1600" dirty="0"/>
              <a:t>3.3. </a:t>
            </a:r>
            <a:r>
              <a:rPr lang="pt-BR" sz="1600" dirty="0" err="1"/>
              <a:t>Analyzing</a:t>
            </a:r>
            <a:r>
              <a:rPr lang="pt-BR" sz="1600" dirty="0"/>
              <a:t> for </a:t>
            </a:r>
            <a:r>
              <a:rPr lang="pt-BR" sz="1600" dirty="0" err="1"/>
              <a:t>Correctness</a:t>
            </a:r>
            <a:endParaRPr lang="pt-BR" sz="1600" dirty="0"/>
          </a:p>
          <a:p>
            <a:pPr lvl="1"/>
            <a:r>
              <a:rPr lang="pt-BR" sz="1600" dirty="0"/>
              <a:t>3.4. </a:t>
            </a:r>
            <a:r>
              <a:rPr lang="pt-BR" sz="1600" dirty="0" err="1"/>
              <a:t>Traceability</a:t>
            </a:r>
            <a:endParaRPr lang="pt-BR" sz="1600" dirty="0"/>
          </a:p>
          <a:p>
            <a:pPr lvl="1"/>
            <a:r>
              <a:rPr lang="pt-BR" sz="1600" dirty="0"/>
              <a:t>3.5. </a:t>
            </a:r>
            <a:r>
              <a:rPr lang="pt-BR" sz="1600" dirty="0" err="1"/>
              <a:t>Interaction</a:t>
            </a:r>
            <a:r>
              <a:rPr lang="pt-BR" sz="1600" dirty="0"/>
              <a:t> </a:t>
            </a:r>
            <a:r>
              <a:rPr lang="pt-BR" sz="1600" dirty="0" err="1"/>
              <a:t>Analysis</a:t>
            </a:r>
            <a:endParaRPr lang="pt-BR" sz="1600" dirty="0"/>
          </a:p>
          <a:p>
            <a:endParaRPr lang="pt-BR" sz="190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pt-BR"/>
              <a:t>© 2014-2022  Prof. Ausberto S. Castro V.  - SWEBOK  Cap.9 - Modelos e Métodos de Eng. Software</a:t>
            </a: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75109-E9BE-42AA-81F1-D61B3E23E7A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4294967295"/>
          </p:nvPr>
        </p:nvSpPr>
        <p:spPr>
          <a:xfrm>
            <a:off x="7277100" y="1600200"/>
            <a:ext cx="4914900" cy="4572000"/>
          </a:xfrm>
        </p:spPr>
        <p:txBody>
          <a:bodyPr/>
          <a:lstStyle/>
          <a:p>
            <a:r>
              <a:rPr lang="en-US" sz="1900" dirty="0"/>
              <a:t>4. Software Engineering Methods</a:t>
            </a:r>
          </a:p>
          <a:p>
            <a:pPr lvl="1"/>
            <a:r>
              <a:rPr lang="en-US" sz="1600" dirty="0"/>
              <a:t>4.1. Heuristic Methods</a:t>
            </a:r>
          </a:p>
          <a:p>
            <a:pPr lvl="1"/>
            <a:r>
              <a:rPr lang="en-US" sz="1600" dirty="0"/>
              <a:t>4.2. Formal Methods</a:t>
            </a:r>
          </a:p>
          <a:p>
            <a:pPr lvl="1"/>
            <a:r>
              <a:rPr lang="en-US" sz="1600" dirty="0"/>
              <a:t>4.3. Prototyping Methods</a:t>
            </a:r>
          </a:p>
          <a:p>
            <a:pPr lvl="1"/>
            <a:r>
              <a:rPr lang="en-US" sz="1600" dirty="0"/>
              <a:t>4.4. Agile Methods</a:t>
            </a:r>
          </a:p>
          <a:p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7191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9.1 Modelagem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97" y="1076026"/>
            <a:ext cx="5095133" cy="5459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E:\00ASCV-Disciplinas\ASCV-EngSoft\ASCV\SWEBOKv3\SWEBOKv3-2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089" y="1819021"/>
            <a:ext cx="2702312" cy="385980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127000">
            <a:bevelT w="12700" h="12700" prst="angle"/>
            <a:bevelB w="12700" h="1270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991089" y="2244583"/>
            <a:ext cx="1038677" cy="694559"/>
          </a:xfrm>
          <a:prstGeom prst="rect">
            <a:avLst/>
          </a:prstGeom>
          <a:solidFill>
            <a:srgbClr val="3399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6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9.1 Modelagem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solidFill>
            <a:srgbClr val="CCECFF"/>
          </a:solidFill>
        </p:spPr>
        <p:txBody>
          <a:bodyPr/>
          <a:lstStyle/>
          <a:p>
            <a:r>
              <a:rPr lang="pt-BR" dirty="0"/>
              <a:t>9.1.1 Princípios de Modelagem</a:t>
            </a:r>
          </a:p>
          <a:p>
            <a:r>
              <a:rPr lang="pt-BR" dirty="0"/>
              <a:t>9.1.2 Propriedades e Expressão de Modelos</a:t>
            </a:r>
          </a:p>
          <a:p>
            <a:r>
              <a:rPr lang="pt-BR" dirty="0"/>
              <a:t>9.1.3 Sintaxe, Semântica e Pragmatismo</a:t>
            </a:r>
          </a:p>
          <a:p>
            <a:r>
              <a:rPr lang="pt-BR" dirty="0"/>
              <a:t>9.1.4 Precondições, </a:t>
            </a:r>
            <a:r>
              <a:rPr lang="pt-BR" dirty="0" err="1"/>
              <a:t>Poscondições</a:t>
            </a:r>
            <a:r>
              <a:rPr lang="pt-BR" dirty="0"/>
              <a:t> e Invariantes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6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9.1.1 Princípios de Modelagem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16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9.1.2 Propriedades e Expressão de Modelos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56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9.1.3 Sintaxe, Semântica e Pragmatismo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60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9.1.4 Precondições, </a:t>
            </a:r>
            <a:r>
              <a:rPr lang="pt-BR" dirty="0" err="1"/>
              <a:t>Poscondições</a:t>
            </a:r>
            <a:r>
              <a:rPr lang="pt-BR" dirty="0"/>
              <a:t> e Invariantes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2014-2022  Prof. Ausberto S. Castro V.  - SWEBOK  Cap.9 - Modelos e Métodos de Eng. Software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1001</Words>
  <Application>Microsoft Office PowerPoint</Application>
  <PresentationFormat>Widescreen</PresentationFormat>
  <Paragraphs>133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 Narrow</vt:lpstr>
      <vt:lpstr>Bebas</vt:lpstr>
      <vt:lpstr>Euphemia</vt:lpstr>
      <vt:lpstr>Plantagenet Cherokee</vt:lpstr>
      <vt:lpstr>Times New Roman</vt:lpstr>
      <vt:lpstr>Wingdings</vt:lpstr>
      <vt:lpstr>Academic Literature 16x9</vt:lpstr>
      <vt:lpstr>Modelos e Métodos de Engenharia de Software</vt:lpstr>
      <vt:lpstr>Avaliação</vt:lpstr>
      <vt:lpstr>Chapter 9: Software Engineering Models and Methods</vt:lpstr>
      <vt:lpstr>9.1 Modelagem</vt:lpstr>
      <vt:lpstr>9.1 Modelagem</vt:lpstr>
      <vt:lpstr>9.1.1 Princípios de Modelagem</vt:lpstr>
      <vt:lpstr>9.1.2 Propriedades e Expressão de Modelos</vt:lpstr>
      <vt:lpstr>9.1.3 Sintaxe, Semântica e Pragmatismo</vt:lpstr>
      <vt:lpstr>9.1.4 Precondições, Poscondições e Invariantes</vt:lpstr>
      <vt:lpstr>9.2 Tipos de Modelos</vt:lpstr>
      <vt:lpstr>9.2 Tipos de Modelos</vt:lpstr>
      <vt:lpstr>9.2.1 Modelagem da Informação</vt:lpstr>
      <vt:lpstr>9.2.2 Modelagem Comportamental</vt:lpstr>
      <vt:lpstr>9.2.3 Modelagem Estrutural</vt:lpstr>
      <vt:lpstr>9.3 Análise de Modelos</vt:lpstr>
      <vt:lpstr>9.3 Análise de Modelos</vt:lpstr>
      <vt:lpstr>9.3.1 Análise de Completeza</vt:lpstr>
      <vt:lpstr>9.3.2 Análise de Consistência</vt:lpstr>
      <vt:lpstr>9.3.3 Análise de Exatidão (Correção)</vt:lpstr>
      <vt:lpstr>9.3.4 Rastreabilidade </vt:lpstr>
      <vt:lpstr>9.3.5 Análise de Interação  </vt:lpstr>
      <vt:lpstr>9.4 Métodos de Engenharia de Software</vt:lpstr>
      <vt:lpstr>9.4 Métodos de Engenharia de Software</vt:lpstr>
      <vt:lpstr>9.4.1 Métodos Heurísticos</vt:lpstr>
      <vt:lpstr>9.4.2 Métodos Formais</vt:lpstr>
      <vt:lpstr>9.4.3 Métodos de Prototipação </vt:lpstr>
      <vt:lpstr>9.4.4 Métodos Ágeis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Ausberto S. Castro Vera</dc:creator>
  <cp:lastModifiedBy>Ausberto Silverio Castro Vera</cp:lastModifiedBy>
  <cp:revision>19</cp:revision>
  <dcterms:created xsi:type="dcterms:W3CDTF">2014-04-17T22:28:38Z</dcterms:created>
  <dcterms:modified xsi:type="dcterms:W3CDTF">2022-05-01T11:17:37Z</dcterms:modified>
</cp:coreProperties>
</file>