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04"/>
    <a:srgbClr val="C9002D"/>
    <a:srgbClr val="C74664"/>
    <a:srgbClr val="D64C6B"/>
    <a:srgbClr val="F15375"/>
    <a:srgbClr val="F22F3B"/>
    <a:srgbClr val="008AD7"/>
    <a:srgbClr val="BD0A08"/>
    <a:srgbClr val="005CBC"/>
    <a:srgbClr val="054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/>
    <p:restoredTop sz="94649"/>
  </p:normalViewPr>
  <p:slideViewPr>
    <p:cSldViewPr snapToGrid="0">
      <p:cViewPr>
        <p:scale>
          <a:sx n="81" d="100"/>
          <a:sy n="81" d="100"/>
        </p:scale>
        <p:origin x="488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8:41:5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0E8D6-0470-AC4F-B25E-89700CCEF6ED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36A97-3369-574F-A4D8-A0E01332D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36A97-3369-574F-A4D8-A0E01332D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36A97-3369-574F-A4D8-A0E01332D3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36A97-3369-574F-A4D8-A0E01332D3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86AE-4227-812D-AC36-2EE52F19C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1E8AB-4D2B-BFA3-7CF0-03F0EF88F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D08E-5552-864B-7575-C70DF50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C3A1-6A55-0A40-C38B-C47291C1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E0DB-60A0-AC20-9B0C-8FBB2531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96C0-E647-BC12-F624-82C0FB9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08EAA-DD78-233D-5596-BC1A756F8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3626-BFE4-D657-AF66-2683BA17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E11B-A606-60C4-285D-6F77B1A4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9AC6-9563-DA1F-6A8D-4000E710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F5216-9930-F3B9-D93F-8912C6893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6DD73-6AC7-0888-6E87-3B62BDB7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47A4-8946-5A66-0AD8-E9FBEC7E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50C1-E3CB-EEDD-C3CE-4749901F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502F-83A7-1792-3E2A-DCCA2133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2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52C6-4488-F7D8-94BF-FD07F928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23FF-A0F1-F107-FFF0-6A6B8964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C8BB-3753-B7F1-D842-3323DC0E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AE66-2D70-6394-9758-73400C1D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5AD2-9146-4CC6-1187-C4AD66BE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5708-C99D-0321-97CB-432DEDA5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A84BB-A0AE-2AAF-C6F5-AB8CAE70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C433-E8A4-E219-C889-FF58D87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6FDA-0FA1-825F-AD90-1F7E6E99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8D50-95A7-767B-51CD-7001E07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5EB-FBDF-4DB7-567D-538E52A2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A492-C9C7-27D6-C0A9-71A91322E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C20DA-44AC-B670-72B9-6C97B42C2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459DC-7203-A33F-EE55-4F4005B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A9B1C-5BC3-1B92-5BA6-8846680A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A5A64-2366-3475-74F0-24A24822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7ED8-3BEB-0AE3-8586-20ACE09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05838-91A0-2D78-799F-E750A183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FDF36-A3B6-4796-A4BA-7B100A06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E4010-3A1E-77D9-89DE-DB8226DA6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414D0-12F9-109E-750E-D0BF69D5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1292F-BDED-F1CF-770A-ED8DCBA1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2D9C4-4016-6460-5E9A-A164B21B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5E235-9542-A574-895E-B9D6612D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1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275E-14C4-89DC-0A1C-B149CE02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F941C-3F2E-DB4F-A13C-44EAEBC2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FDFA1-016E-8092-90BE-164B4D65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05383-5F44-6587-06E3-CF9F0BB0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D6381-D587-82D7-DEBA-57C1FF30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F6B5F-32DA-2E9E-B71B-A96F4C5D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2C385-39E1-DC7E-1FA1-68EC721B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7998-4126-EF6E-4B8A-CA832470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201C-EAB5-D9A4-7309-51B436C9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28B4-7057-E762-D693-3E2403DD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649B-C9DB-CD07-4EFB-FEF25F63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3F747-8AD0-7EFB-4CB0-382CAAB5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5C4C3-B808-8466-C5EE-5F4337FE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977E-6A95-D7BB-7254-FCCC4719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164D3-509A-D3F7-8ECD-D3CA00F40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B89D8-BF1A-4AF7-ABF5-9D845EDE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01ED-716F-34C3-30C5-FA43454B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D80B9-0362-B9FD-66B1-39633EF1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43492-56FB-5C38-B6E7-917205D0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9DDCD-F46D-3122-087C-2512CCCF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2E3A-9E3E-2AAC-692D-D5721568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0717-1D90-18AD-7EC1-AA99A743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1F11-C89A-9342-A73D-A342787C017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8F76C-7A3C-49E2-BFBB-CC5863C0B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5269-47DE-E48B-3D0B-85E7940D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90A8-A9C6-5842-B925-A67B3AFD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78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4DF073B-10AF-DBA9-3E28-0C57AF3BDE52}"/>
              </a:ext>
            </a:extLst>
          </p:cNvPr>
          <p:cNvSpPr txBox="1"/>
          <p:nvPr/>
        </p:nvSpPr>
        <p:spPr>
          <a:xfrm>
            <a:off x="700041" y="379185"/>
            <a:ext cx="3044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utura Medium" panose="020B0602020204020303" pitchFamily="34" charset="-79"/>
                <a:ea typeface="BM DoHyeon OTF" panose="020B0600000101010101" pitchFamily="34" charset="-127"/>
                <a:cs typeface="Futura Medium" panose="020B0602020204020303" pitchFamily="34" charset="-79"/>
              </a:rPr>
              <a:t>Longboard</a:t>
            </a:r>
            <a:endParaRPr lang="en-US" sz="3600" dirty="0">
              <a:latin typeface="Futura Medium" panose="020B0602020204020303" pitchFamily="34" charset="-79"/>
              <a:ea typeface="BM DoHyeon OTF" panose="020B0600000101010101" pitchFamily="34" charset="-127"/>
              <a:cs typeface="Futura Medium" panose="020B0602020204020303" pitchFamily="34" charset="-79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DCAA60-F2F4-7ADA-BC8F-D6FF481F0FF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1598238" y="379185"/>
            <a:ext cx="87586" cy="883162"/>
            <a:chOff x="11734800" y="2819395"/>
            <a:chExt cx="144000" cy="1452009"/>
          </a:xfrm>
          <a:solidFill>
            <a:schemeClr val="bg2">
              <a:lumMod val="9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C2E014-58B1-C1AA-E2C4-5A5589923B28}"/>
                </a:ext>
              </a:extLst>
            </p:cNvPr>
            <p:cNvSpPr/>
            <p:nvPr/>
          </p:nvSpPr>
          <p:spPr>
            <a:xfrm>
              <a:off x="11734800" y="3691401"/>
              <a:ext cx="144000" cy="14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6E6A1C-5538-2B1B-B78C-C90FAFB4D480}"/>
                </a:ext>
              </a:extLst>
            </p:cNvPr>
            <p:cNvSpPr/>
            <p:nvPr/>
          </p:nvSpPr>
          <p:spPr>
            <a:xfrm>
              <a:off x="11734800" y="3255398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FA75F2-A00A-82DF-5DF0-DCB76064B1A5}"/>
                </a:ext>
              </a:extLst>
            </p:cNvPr>
            <p:cNvSpPr/>
            <p:nvPr/>
          </p:nvSpPr>
          <p:spPr>
            <a:xfrm>
              <a:off x="11734800" y="2819395"/>
              <a:ext cx="144000" cy="14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9A2CC2-ED4F-5647-0229-87DA05D0382E}"/>
                </a:ext>
              </a:extLst>
            </p:cNvPr>
            <p:cNvSpPr/>
            <p:nvPr/>
          </p:nvSpPr>
          <p:spPr>
            <a:xfrm>
              <a:off x="11734800" y="4127404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AAB724A-F82F-3CDB-EEC5-A7FA168F579B}"/>
              </a:ext>
            </a:extLst>
          </p:cNvPr>
          <p:cNvSpPr txBox="1"/>
          <p:nvPr/>
        </p:nvSpPr>
        <p:spPr>
          <a:xfrm>
            <a:off x="675155" y="1517958"/>
            <a:ext cx="6918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As the name suggests, longboards are long surfboards.</a:t>
            </a:r>
          </a:p>
          <a:p>
            <a:br>
              <a:rPr lang="en-AU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Longboards are typically </a:t>
            </a:r>
            <a:r>
              <a:rPr lang="en-US" dirty="0">
                <a:solidFill>
                  <a:srgbClr val="0077B6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over 9' </a:t>
            </a:r>
            <a:r>
              <a:rPr 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and feature a rounded or blunt nose, plenty of forward width, and wide tails.</a:t>
            </a:r>
          </a:p>
          <a:p>
            <a:br>
              <a:rPr 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Longboards have a lot of foam volume and are </a:t>
            </a:r>
            <a:r>
              <a:rPr lang="en-AU" dirty="0">
                <a:solidFill>
                  <a:srgbClr val="0077B6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highly buoyant.</a:t>
            </a:r>
            <a:endParaRPr lang="en-US" dirty="0">
              <a:solidFill>
                <a:srgbClr val="0077B6"/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E3A017-F3F1-072C-2C40-1D6BEADABB06}"/>
              </a:ext>
            </a:extLst>
          </p:cNvPr>
          <p:cNvSpPr txBox="1"/>
          <p:nvPr/>
        </p:nvSpPr>
        <p:spPr>
          <a:xfrm>
            <a:off x="10514515" y="3737581"/>
            <a:ext cx="9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E7D"/>
                </a:solidFill>
                <a:latin typeface="Bradley Hand" pitchFamily="2" charset="77"/>
              </a:rPr>
              <a:t>Over 9’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22EB7038-209A-9B62-8C6A-48521B6B5E6A}"/>
              </a:ext>
            </a:extLst>
          </p:cNvPr>
          <p:cNvSpPr/>
          <p:nvPr/>
        </p:nvSpPr>
        <p:spPr>
          <a:xfrm>
            <a:off x="10402001" y="5180286"/>
            <a:ext cx="1789999" cy="1692229"/>
          </a:xfrm>
          <a:prstGeom prst="triangle">
            <a:avLst>
              <a:gd name="adj" fmla="val 100000"/>
            </a:avLst>
          </a:prstGeom>
          <a:solidFill>
            <a:srgbClr val="2EA6F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3930EA22-40A3-CD47-B5FC-AA15BF5C733D}"/>
              </a:ext>
            </a:extLst>
          </p:cNvPr>
          <p:cNvSpPr>
            <a:spLocks noChangeAspect="1"/>
          </p:cNvSpPr>
          <p:nvPr/>
        </p:nvSpPr>
        <p:spPr>
          <a:xfrm>
            <a:off x="11028898" y="5796031"/>
            <a:ext cx="1138679" cy="1076484"/>
          </a:xfrm>
          <a:prstGeom prst="triangle">
            <a:avLst>
              <a:gd name="adj" fmla="val 100000"/>
            </a:avLst>
          </a:prstGeom>
          <a:solidFill>
            <a:srgbClr val="0E6DE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A12B5-A7FF-CBE0-6FC9-28493466D83A}"/>
              </a:ext>
            </a:extLst>
          </p:cNvPr>
          <p:cNvGrpSpPr/>
          <p:nvPr/>
        </p:nvGrpSpPr>
        <p:grpSpPr>
          <a:xfrm>
            <a:off x="4134244" y="4106913"/>
            <a:ext cx="2121317" cy="2148539"/>
            <a:chOff x="4134244" y="4106913"/>
            <a:chExt cx="2121317" cy="21485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BAADE6-AB59-2DAB-CF32-1A437CF90631}"/>
                </a:ext>
              </a:extLst>
            </p:cNvPr>
            <p:cNvSpPr txBox="1"/>
            <p:nvPr/>
          </p:nvSpPr>
          <p:spPr>
            <a:xfrm>
              <a:off x="4134244" y="4106913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7E7D"/>
                  </a:solidFill>
                  <a:latin typeface="Bradley Hand" pitchFamily="2" charset="77"/>
                </a:rPr>
                <a:t>Tail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13779F-023C-5E88-D91A-6F6B3BF31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783" b="1174"/>
            <a:stretch/>
          </p:blipFill>
          <p:spPr>
            <a:xfrm rot="10800000">
              <a:off x="4564372" y="4476245"/>
              <a:ext cx="1691189" cy="1779207"/>
            </a:xfrm>
            <a:prstGeom prst="rect">
              <a:avLst/>
            </a:prstGeom>
            <a:effectLst>
              <a:outerShdw blurRad="50800" dist="38100" dir="5400000" algn="t" rotWithShape="0">
                <a:schemeClr val="bg2">
                  <a:lumMod val="75000"/>
                  <a:alpha val="40000"/>
                </a:scheme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6D1E02-DCD5-51A9-627E-C319F20652F5}"/>
              </a:ext>
            </a:extLst>
          </p:cNvPr>
          <p:cNvGrpSpPr/>
          <p:nvPr/>
        </p:nvGrpSpPr>
        <p:grpSpPr>
          <a:xfrm>
            <a:off x="1437472" y="4106913"/>
            <a:ext cx="1785393" cy="2148539"/>
            <a:chOff x="1437472" y="4106913"/>
            <a:chExt cx="1785393" cy="2148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81D0-84F9-CF01-588F-F76C99EDC097}"/>
                </a:ext>
              </a:extLst>
            </p:cNvPr>
            <p:cNvSpPr txBox="1"/>
            <p:nvPr/>
          </p:nvSpPr>
          <p:spPr>
            <a:xfrm>
              <a:off x="1437472" y="4106913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7E7D"/>
                  </a:solidFill>
                  <a:latin typeface="Bradley Hand" pitchFamily="2" charset="77"/>
                </a:rPr>
                <a:t>Nose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B436F9-4054-E189-8108-2A2BFB089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2957"/>
            <a:stretch/>
          </p:blipFill>
          <p:spPr>
            <a:xfrm>
              <a:off x="1531676" y="4476245"/>
              <a:ext cx="1691189" cy="1779207"/>
            </a:xfrm>
            <a:prstGeom prst="rect">
              <a:avLst/>
            </a:prstGeom>
            <a:effectLst>
              <a:outerShdw blurRad="50800" dist="38100" dir="5400000" algn="t" rotWithShape="0">
                <a:schemeClr val="bg2">
                  <a:lumMod val="75000"/>
                  <a:alpha val="40000"/>
                </a:schemeClr>
              </a:outerShdw>
            </a:effec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CF2E61D-F848-755E-8C32-0FFD4395D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4"/>
          <a:stretch/>
        </p:blipFill>
        <p:spPr>
          <a:xfrm>
            <a:off x="8442661" y="178064"/>
            <a:ext cx="1691189" cy="65018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74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A240191-23F7-0020-A6A0-BDA834646DEE}"/>
              </a:ext>
            </a:extLst>
          </p:cNvPr>
          <p:cNvSpPr txBox="1"/>
          <p:nvPr/>
        </p:nvSpPr>
        <p:spPr>
          <a:xfrm>
            <a:off x="700041" y="379185"/>
            <a:ext cx="3298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utura Medium" panose="020B0602020204020303" pitchFamily="34" charset="-79"/>
                <a:ea typeface="BM DoHyeon OTF" panose="020B0600000101010101" pitchFamily="34" charset="-127"/>
                <a:cs typeface="Futura Medium" panose="020B0602020204020303" pitchFamily="34" charset="-79"/>
              </a:rPr>
              <a:t>Mini Malibu</a:t>
            </a:r>
            <a:endParaRPr lang="en-US" sz="3600" dirty="0">
              <a:latin typeface="Futura Medium" panose="020B0602020204020303" pitchFamily="34" charset="-79"/>
              <a:ea typeface="BM DoHyeon OTF" panose="020B0600000101010101" pitchFamily="34" charset="-127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A242C7-2EC8-246F-64CE-9ED0BE828D52}"/>
              </a:ext>
            </a:extLst>
          </p:cNvPr>
          <p:cNvSpPr txBox="1"/>
          <p:nvPr/>
        </p:nvSpPr>
        <p:spPr>
          <a:xfrm>
            <a:off x="700041" y="1505117"/>
            <a:ext cx="6918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 Malibu is a blend between a longboard and a shortboard.</a:t>
            </a:r>
          </a:p>
          <a:p>
            <a:pPr algn="l"/>
            <a:endParaRPr lang="en-AU" dirty="0">
              <a:solidFill>
                <a:srgbClr val="333333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They are a popular type of board between </a:t>
            </a:r>
            <a:r>
              <a:rPr lang="en-AU" dirty="0">
                <a:solidFill>
                  <a:srgbClr val="A0A300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beginners and heavier surfers.</a:t>
            </a:r>
          </a:p>
          <a:p>
            <a:pPr algn="l"/>
            <a:endParaRPr lang="en-AU" dirty="0">
              <a:solidFill>
                <a:srgbClr val="333333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Malibu’s typically range from </a:t>
            </a:r>
            <a:r>
              <a:rPr lang="en-AU" dirty="0">
                <a:solidFill>
                  <a:srgbClr val="A0A300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6' to 8' </a:t>
            </a:r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and are forgiving boards in ankle-to-waist high waves.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39EF0B-F347-44D6-F9F4-B4F784F89D01}"/>
              </a:ext>
            </a:extLst>
          </p:cNvPr>
          <p:cNvSpPr txBox="1"/>
          <p:nvPr/>
        </p:nvSpPr>
        <p:spPr>
          <a:xfrm>
            <a:off x="7155579" y="1033888"/>
            <a:ext cx="92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ED8"/>
                </a:solidFill>
                <a:latin typeface="Bradley Hand" pitchFamily="2" charset="77"/>
              </a:rPr>
              <a:t>Over 9’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9A56DB-D8D0-477A-38AC-00A1105C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522" y="452650"/>
            <a:ext cx="1531310" cy="59526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D0ED3E9-E67D-493B-2AA3-D6C1A4BF7AE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1598238" y="379185"/>
            <a:ext cx="87586" cy="883161"/>
            <a:chOff x="11734800" y="2819396"/>
            <a:chExt cx="144000" cy="1452008"/>
          </a:xfrm>
          <a:solidFill>
            <a:schemeClr val="bg2">
              <a:lumMod val="9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42595-C0D8-5678-D44A-1316E45C2D1F}"/>
                </a:ext>
              </a:extLst>
            </p:cNvPr>
            <p:cNvSpPr/>
            <p:nvPr/>
          </p:nvSpPr>
          <p:spPr>
            <a:xfrm>
              <a:off x="11734800" y="3691401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364E16-7656-BD32-BEC9-EA4749B3F7A2}"/>
                </a:ext>
              </a:extLst>
            </p:cNvPr>
            <p:cNvSpPr/>
            <p:nvPr/>
          </p:nvSpPr>
          <p:spPr>
            <a:xfrm>
              <a:off x="11734800" y="2819396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816E35-7111-3E55-2BE3-0C001C790A47}"/>
                </a:ext>
              </a:extLst>
            </p:cNvPr>
            <p:cNvSpPr/>
            <p:nvPr/>
          </p:nvSpPr>
          <p:spPr>
            <a:xfrm>
              <a:off x="11734800" y="3255398"/>
              <a:ext cx="144000" cy="14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327CBD-0D9E-04A6-E45D-0340F6060538}"/>
                </a:ext>
              </a:extLst>
            </p:cNvPr>
            <p:cNvSpPr/>
            <p:nvPr/>
          </p:nvSpPr>
          <p:spPr>
            <a:xfrm>
              <a:off x="11734800" y="4127404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riangle 14">
            <a:extLst>
              <a:ext uri="{FF2B5EF4-FFF2-40B4-BE49-F238E27FC236}">
                <a16:creationId xmlns:a16="http://schemas.microsoft.com/office/drawing/2014/main" id="{DC8F01AF-0A39-EB4D-B5F5-A091A9BA657A}"/>
              </a:ext>
            </a:extLst>
          </p:cNvPr>
          <p:cNvSpPr/>
          <p:nvPr/>
        </p:nvSpPr>
        <p:spPr>
          <a:xfrm>
            <a:off x="10402001" y="5180286"/>
            <a:ext cx="1789999" cy="1692229"/>
          </a:xfrm>
          <a:prstGeom prst="triangle">
            <a:avLst>
              <a:gd name="adj" fmla="val 100000"/>
            </a:avLst>
          </a:prstGeom>
          <a:solidFill>
            <a:srgbClr val="DEEB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A9EC4FDA-3508-62B3-7C30-44D3B05AEAD4}"/>
              </a:ext>
            </a:extLst>
          </p:cNvPr>
          <p:cNvSpPr>
            <a:spLocks noChangeAspect="1"/>
          </p:cNvSpPr>
          <p:nvPr/>
        </p:nvSpPr>
        <p:spPr>
          <a:xfrm>
            <a:off x="11028898" y="5796031"/>
            <a:ext cx="1138679" cy="1076484"/>
          </a:xfrm>
          <a:prstGeom prst="triangle">
            <a:avLst>
              <a:gd name="adj" fmla="val 100000"/>
            </a:avLst>
          </a:prstGeom>
          <a:solidFill>
            <a:srgbClr val="DFC8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41ED62-2D73-1750-43EE-91EFEFFBF44F}"/>
              </a:ext>
            </a:extLst>
          </p:cNvPr>
          <p:cNvGrpSpPr/>
          <p:nvPr/>
        </p:nvGrpSpPr>
        <p:grpSpPr>
          <a:xfrm>
            <a:off x="4474018" y="4087402"/>
            <a:ext cx="1769103" cy="2148539"/>
            <a:chOff x="3744480" y="4106913"/>
            <a:chExt cx="1769103" cy="21485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D37794-9426-AFF4-A6DB-5C903D4272D6}"/>
                </a:ext>
              </a:extLst>
            </p:cNvPr>
            <p:cNvSpPr txBox="1"/>
            <p:nvPr/>
          </p:nvSpPr>
          <p:spPr>
            <a:xfrm>
              <a:off x="3744480" y="4106913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95ED8"/>
                  </a:solidFill>
                  <a:latin typeface="Bradley Hand" pitchFamily="2" charset="77"/>
                </a:rPr>
                <a:t>Tail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A6086D9-4348-9DAC-2CFE-F15B7DC3A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111"/>
            <a:stretch/>
          </p:blipFill>
          <p:spPr>
            <a:xfrm rot="10800000">
              <a:off x="3982273" y="4476245"/>
              <a:ext cx="1531310" cy="1779207"/>
            </a:xfrm>
            <a:prstGeom prst="rect">
              <a:avLst/>
            </a:prstGeom>
            <a:effectLst>
              <a:outerShdw blurRad="50800" dist="38100" dir="5400000" algn="t" rotWithShape="0">
                <a:schemeClr val="bg2">
                  <a:lumMod val="75000"/>
                  <a:alpha val="40000"/>
                </a:schemeClr>
              </a:outerShdw>
            </a:effec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218EDB-A3E8-A12E-1253-AB8CA1E45141}"/>
              </a:ext>
            </a:extLst>
          </p:cNvPr>
          <p:cNvGrpSpPr/>
          <p:nvPr/>
        </p:nvGrpSpPr>
        <p:grpSpPr>
          <a:xfrm>
            <a:off x="1444929" y="4106914"/>
            <a:ext cx="1649376" cy="2129028"/>
            <a:chOff x="700041" y="4106913"/>
            <a:chExt cx="1649376" cy="2129028"/>
          </a:xfrm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74375F-1907-B605-8050-68A73CA9D678}"/>
                </a:ext>
              </a:extLst>
            </p:cNvPr>
            <p:cNvSpPr txBox="1"/>
            <p:nvPr/>
          </p:nvSpPr>
          <p:spPr>
            <a:xfrm>
              <a:off x="700041" y="4106913"/>
              <a:ext cx="9398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95ED8"/>
                  </a:solidFill>
                  <a:latin typeface="Bradley Hand" pitchFamily="2" charset="77"/>
                </a:rPr>
                <a:t>Nose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9B70FCF-5AF7-740B-C47F-D78701D28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" b="70040"/>
            <a:stretch/>
          </p:blipFill>
          <p:spPr>
            <a:xfrm>
              <a:off x="818107" y="4456734"/>
              <a:ext cx="1531310" cy="1779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88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53B4B4A-D350-E042-1622-585C284883D4}"/>
                  </a:ext>
                </a:extLst>
              </p14:cNvPr>
              <p14:cNvContentPartPr/>
              <p14:nvPr/>
            </p14:nvContentPartPr>
            <p14:xfrm>
              <a:off x="949827" y="-2336268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53B4B4A-D350-E042-1622-585C28488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827" y="-234526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FC3BED5-6FA3-BF04-ACEB-BFA3B6BC094A}"/>
              </a:ext>
            </a:extLst>
          </p:cNvPr>
          <p:cNvSpPr txBox="1"/>
          <p:nvPr/>
        </p:nvSpPr>
        <p:spPr>
          <a:xfrm>
            <a:off x="700041" y="379185"/>
            <a:ext cx="3433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utura Medium" panose="020B0602020204020303" pitchFamily="34" charset="-79"/>
                <a:ea typeface="BM DoHyeon OTF" panose="020B0600000101010101" pitchFamily="34" charset="-127"/>
                <a:cs typeface="Futura Medium" panose="020B0602020204020303" pitchFamily="34" charset="-79"/>
              </a:rPr>
              <a:t>Short board</a:t>
            </a:r>
            <a:endParaRPr lang="en-US" sz="3600" dirty="0">
              <a:latin typeface="Futura Medium" panose="020B0602020204020303" pitchFamily="34" charset="-79"/>
              <a:ea typeface="BM DoHyeon OTF" panose="020B0600000101010101" pitchFamily="34" charset="-127"/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8EB1D-6840-5164-5545-6E945EE1833F}"/>
              </a:ext>
            </a:extLst>
          </p:cNvPr>
          <p:cNvSpPr txBox="1"/>
          <p:nvPr/>
        </p:nvSpPr>
        <p:spPr>
          <a:xfrm>
            <a:off x="675155" y="1517958"/>
            <a:ext cx="6918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 shortboard can be </a:t>
            </a:r>
            <a:r>
              <a:rPr lang="en-AU" dirty="0">
                <a:solidFill>
                  <a:srgbClr val="005CBC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difficult to paddle</a:t>
            </a:r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but it is easier to </a:t>
            </a:r>
            <a:r>
              <a:rPr lang="en-AU" dirty="0">
                <a:solidFill>
                  <a:srgbClr val="005CBC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duck dive </a:t>
            </a:r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than a longboard.</a:t>
            </a:r>
          </a:p>
          <a:p>
            <a:pPr algn="l"/>
            <a:endParaRPr lang="en-AU" dirty="0">
              <a:solidFill>
                <a:srgbClr val="333333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Shortboards are also easier to </a:t>
            </a:r>
            <a:r>
              <a:rPr lang="en-AU" dirty="0">
                <a:solidFill>
                  <a:srgbClr val="005CBC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turn</a:t>
            </a:r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and will respond </a:t>
            </a:r>
            <a:r>
              <a:rPr lang="en-AU" dirty="0">
                <a:solidFill>
                  <a:srgbClr val="005CBC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quickly</a:t>
            </a:r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in critical moments and sections of the wave.</a:t>
            </a:r>
          </a:p>
          <a:p>
            <a:pPr algn="l"/>
            <a:endParaRPr lang="en-AU" dirty="0">
              <a:solidFill>
                <a:srgbClr val="333333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The most common fin setup used in shortboards is the thruster (tri-fin) system.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51B01-683F-63C7-3CCA-A654B5FE67C6}"/>
              </a:ext>
            </a:extLst>
          </p:cNvPr>
          <p:cNvSpPr txBox="1"/>
          <p:nvPr/>
        </p:nvSpPr>
        <p:spPr>
          <a:xfrm>
            <a:off x="10514515" y="3737581"/>
            <a:ext cx="9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0A08"/>
                </a:solidFill>
                <a:latin typeface="Bradley Hand" pitchFamily="2" charset="77"/>
              </a:rPr>
              <a:t>Over 9’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FC8F536-80B2-6FB9-4D39-FEF4C39CC8EE}"/>
              </a:ext>
            </a:extLst>
          </p:cNvPr>
          <p:cNvSpPr/>
          <p:nvPr/>
        </p:nvSpPr>
        <p:spPr>
          <a:xfrm>
            <a:off x="10402001" y="5180286"/>
            <a:ext cx="1789999" cy="1692229"/>
          </a:xfrm>
          <a:prstGeom prst="triangle">
            <a:avLst>
              <a:gd name="adj" fmla="val 100000"/>
            </a:avLst>
          </a:prstGeom>
          <a:solidFill>
            <a:srgbClr val="0073D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6CC6712-4A2C-B14C-FFA9-3F1A86627EAE}"/>
              </a:ext>
            </a:extLst>
          </p:cNvPr>
          <p:cNvSpPr>
            <a:spLocks noChangeAspect="1"/>
          </p:cNvSpPr>
          <p:nvPr/>
        </p:nvSpPr>
        <p:spPr>
          <a:xfrm>
            <a:off x="11028898" y="5796031"/>
            <a:ext cx="1138679" cy="1076484"/>
          </a:xfrm>
          <a:prstGeom prst="triangle">
            <a:avLst>
              <a:gd name="adj" fmla="val 100000"/>
            </a:avLst>
          </a:prstGeom>
          <a:solidFill>
            <a:srgbClr val="05428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22EAE-52F4-51EA-EA3B-2A8BFFF67D0C}"/>
              </a:ext>
            </a:extLst>
          </p:cNvPr>
          <p:cNvSpPr txBox="1"/>
          <p:nvPr/>
        </p:nvSpPr>
        <p:spPr>
          <a:xfrm>
            <a:off x="4134244" y="4106913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0A08"/>
                </a:solidFill>
                <a:latin typeface="Bradley Hand" pitchFamily="2" charset="77"/>
              </a:rPr>
              <a:t>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B10EE-233E-A80A-276D-B049D79265AE}"/>
              </a:ext>
            </a:extLst>
          </p:cNvPr>
          <p:cNvSpPr txBox="1"/>
          <p:nvPr/>
        </p:nvSpPr>
        <p:spPr>
          <a:xfrm>
            <a:off x="1437472" y="4106913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0A08"/>
                </a:solidFill>
                <a:latin typeface="Bradley Hand" pitchFamily="2" charset="77"/>
              </a:rPr>
              <a:t>Nose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ED3175-D51B-96D0-1B3F-6D3422185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045" y="829142"/>
            <a:ext cx="1276417" cy="48862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32566A6-4359-B7F9-9BF3-D041B49B51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3588"/>
          <a:stretch/>
        </p:blipFill>
        <p:spPr>
          <a:xfrm>
            <a:off x="1691613" y="4476246"/>
            <a:ext cx="1276417" cy="1779207"/>
          </a:xfrm>
          <a:prstGeom prst="rect">
            <a:avLst/>
          </a:prstGeom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EF2230-0475-CBE0-E7E7-098763788A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" t="63302" r="-107" b="286"/>
          <a:stretch/>
        </p:blipFill>
        <p:spPr>
          <a:xfrm rot="10800000">
            <a:off x="4771757" y="4476245"/>
            <a:ext cx="1276417" cy="1779207"/>
          </a:xfrm>
          <a:prstGeom prst="rect">
            <a:avLst/>
          </a:prstGeom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F72532F-80B7-1445-61A6-1EFACD3422D9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11598238" y="379185"/>
            <a:ext cx="87586" cy="883161"/>
            <a:chOff x="11734800" y="2819396"/>
            <a:chExt cx="144000" cy="1452008"/>
          </a:xfrm>
          <a:solidFill>
            <a:schemeClr val="bg2">
              <a:lumMod val="9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D2B8C91-393D-1AE3-1875-A294A73BDB94}"/>
                </a:ext>
              </a:extLst>
            </p:cNvPr>
            <p:cNvSpPr/>
            <p:nvPr/>
          </p:nvSpPr>
          <p:spPr>
            <a:xfrm>
              <a:off x="11734800" y="3691401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6B53E2-C799-63AE-E622-7141AC6EE5FB}"/>
                </a:ext>
              </a:extLst>
            </p:cNvPr>
            <p:cNvSpPr/>
            <p:nvPr/>
          </p:nvSpPr>
          <p:spPr>
            <a:xfrm>
              <a:off x="11734800" y="2819396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F152E6-26AE-EC2C-512E-256C1666105A}"/>
                </a:ext>
              </a:extLst>
            </p:cNvPr>
            <p:cNvSpPr/>
            <p:nvPr/>
          </p:nvSpPr>
          <p:spPr>
            <a:xfrm>
              <a:off x="11734800" y="3255398"/>
              <a:ext cx="144000" cy="14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C6C4629-FEE8-925B-AFE2-A7F7D5AA8193}"/>
                </a:ext>
              </a:extLst>
            </p:cNvPr>
            <p:cNvSpPr/>
            <p:nvPr/>
          </p:nvSpPr>
          <p:spPr>
            <a:xfrm>
              <a:off x="11734800" y="4127404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74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946366B-4590-5AB5-AA6E-8CAA9D3A9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" t="67491" r="-1630" b="-93"/>
          <a:stretch/>
        </p:blipFill>
        <p:spPr>
          <a:xfrm rot="10800000">
            <a:off x="4604144" y="4501127"/>
            <a:ext cx="1691190" cy="1754326"/>
          </a:xfrm>
          <a:prstGeom prst="rect">
            <a:avLst/>
          </a:prstGeom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7C7CFD-1EC6-EB1F-7CB2-AB6B55325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398"/>
          <a:stretch/>
        </p:blipFill>
        <p:spPr>
          <a:xfrm>
            <a:off x="1531676" y="4476245"/>
            <a:ext cx="1691190" cy="1754326"/>
          </a:xfrm>
          <a:prstGeom prst="rect">
            <a:avLst/>
          </a:prstGeom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3AC4C-EAF8-8C4F-E03B-9166C25024F1}"/>
              </a:ext>
            </a:extLst>
          </p:cNvPr>
          <p:cNvSpPr txBox="1"/>
          <p:nvPr/>
        </p:nvSpPr>
        <p:spPr>
          <a:xfrm>
            <a:off x="700041" y="379185"/>
            <a:ext cx="3044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utura Medium" panose="020B0602020204020303" pitchFamily="34" charset="-79"/>
                <a:ea typeface="BM DoHyeon OTF" panose="020B0600000101010101" pitchFamily="34" charset="-127"/>
                <a:cs typeface="Futura Medium" panose="020B0602020204020303" pitchFamily="34" charset="-79"/>
              </a:rPr>
              <a:t>Fish board</a:t>
            </a:r>
            <a:endParaRPr lang="en-US" sz="3600" dirty="0">
              <a:latin typeface="Futura Medium" panose="020B0602020204020303" pitchFamily="34" charset="-79"/>
              <a:ea typeface="BM DoHyeon OTF" panose="020B0600000101010101" pitchFamily="34" charset="-127"/>
              <a:cs typeface="Futura Medium" panose="020B0602020204020303" pitchFamily="34" charset="-79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9116D4-89BC-50DB-EA9C-04CADAC4C9FD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11598238" y="379185"/>
            <a:ext cx="87586" cy="883162"/>
            <a:chOff x="11734800" y="2819395"/>
            <a:chExt cx="144000" cy="1452009"/>
          </a:xfrm>
          <a:solidFill>
            <a:schemeClr val="bg2">
              <a:lumMod val="9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E0E865-7AE7-208C-DA7F-3243AA5770F4}"/>
                </a:ext>
              </a:extLst>
            </p:cNvPr>
            <p:cNvSpPr/>
            <p:nvPr/>
          </p:nvSpPr>
          <p:spPr>
            <a:xfrm>
              <a:off x="11734800" y="3691401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9BFF88-D179-2F09-A527-ED0BCF2A0111}"/>
                </a:ext>
              </a:extLst>
            </p:cNvPr>
            <p:cNvSpPr/>
            <p:nvPr/>
          </p:nvSpPr>
          <p:spPr>
            <a:xfrm>
              <a:off x="11734800" y="3255398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644D4-4237-8E5B-DB35-73744277F2B6}"/>
                </a:ext>
              </a:extLst>
            </p:cNvPr>
            <p:cNvSpPr/>
            <p:nvPr/>
          </p:nvSpPr>
          <p:spPr>
            <a:xfrm>
              <a:off x="11734800" y="2819395"/>
              <a:ext cx="144000" cy="14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EF19A1-91C5-594D-F5A2-3248C0674C3E}"/>
                </a:ext>
              </a:extLst>
            </p:cNvPr>
            <p:cNvSpPr/>
            <p:nvPr/>
          </p:nvSpPr>
          <p:spPr>
            <a:xfrm>
              <a:off x="11734800" y="4127404"/>
              <a:ext cx="144000" cy="1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DDF694B-1998-417A-58DC-005A1083BAB1}"/>
              </a:ext>
            </a:extLst>
          </p:cNvPr>
          <p:cNvSpPr txBox="1"/>
          <p:nvPr/>
        </p:nvSpPr>
        <p:spPr>
          <a:xfrm>
            <a:off x="675155" y="1517958"/>
            <a:ext cx="6918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Fish surfboards are similar to shortboards, but they tend to be </a:t>
            </a:r>
            <a:r>
              <a:rPr lang="en-AU" dirty="0">
                <a:solidFill>
                  <a:srgbClr val="C9002D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wider from nose to tail and smaller in length.</a:t>
            </a:r>
          </a:p>
          <a:p>
            <a:pPr algn="l"/>
            <a:endParaRPr lang="en-AU" dirty="0">
              <a:solidFill>
                <a:srgbClr val="333333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Because of their width and low rocker, they plane better and generate a lot of speed in </a:t>
            </a:r>
            <a:r>
              <a:rPr lang="en-AU" dirty="0">
                <a:solidFill>
                  <a:srgbClr val="C9002D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small-to-medium waves.</a:t>
            </a:r>
          </a:p>
          <a:p>
            <a:pPr algn="l"/>
            <a:endParaRPr lang="en-AU" dirty="0">
              <a:solidFill>
                <a:srgbClr val="333333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/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These small and fast surfboards also feature a </a:t>
            </a:r>
            <a:r>
              <a:rPr lang="en-AU" dirty="0">
                <a:solidFill>
                  <a:srgbClr val="C9002D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fish-inspired tail </a:t>
            </a:r>
            <a:r>
              <a:rPr lang="en-AU" dirty="0">
                <a:solidFill>
                  <a:srgbClr val="333333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and are frequently ridden with a twin-fin setup.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27AB4B-BEB3-3E5C-CFCC-6806589B3D1E}"/>
              </a:ext>
            </a:extLst>
          </p:cNvPr>
          <p:cNvSpPr txBox="1"/>
          <p:nvPr/>
        </p:nvSpPr>
        <p:spPr>
          <a:xfrm>
            <a:off x="10514515" y="3737581"/>
            <a:ext cx="9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AD7"/>
                </a:solidFill>
                <a:latin typeface="Bradley Hand" pitchFamily="2" charset="77"/>
              </a:rPr>
              <a:t>Over 9’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4EA0893-ED86-6A35-0E2E-83CB1E19C578}"/>
              </a:ext>
            </a:extLst>
          </p:cNvPr>
          <p:cNvSpPr/>
          <p:nvPr/>
        </p:nvSpPr>
        <p:spPr>
          <a:xfrm>
            <a:off x="10402001" y="5180286"/>
            <a:ext cx="1789999" cy="1692229"/>
          </a:xfrm>
          <a:prstGeom prst="triangle">
            <a:avLst>
              <a:gd name="adj" fmla="val 100000"/>
            </a:avLst>
          </a:prstGeom>
          <a:solidFill>
            <a:srgbClr val="FF615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D701E4F2-F3F6-9EDD-ACD5-77EDB9C68CD1}"/>
              </a:ext>
            </a:extLst>
          </p:cNvPr>
          <p:cNvSpPr>
            <a:spLocks noChangeAspect="1"/>
          </p:cNvSpPr>
          <p:nvPr/>
        </p:nvSpPr>
        <p:spPr>
          <a:xfrm>
            <a:off x="11028898" y="5796031"/>
            <a:ext cx="1138679" cy="1076484"/>
          </a:xfrm>
          <a:prstGeom prst="triangle">
            <a:avLst>
              <a:gd name="adj" fmla="val 100000"/>
            </a:avLst>
          </a:prstGeom>
          <a:solidFill>
            <a:srgbClr val="FF002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4DCAB5-1E93-1CF1-F872-6FBE18D895CE}"/>
              </a:ext>
            </a:extLst>
          </p:cNvPr>
          <p:cNvSpPr txBox="1"/>
          <p:nvPr/>
        </p:nvSpPr>
        <p:spPr>
          <a:xfrm>
            <a:off x="4134244" y="4106913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AD7"/>
                </a:solidFill>
                <a:latin typeface="Bradley Hand" pitchFamily="2" charset="77"/>
              </a:rPr>
              <a:t>Tail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3B419-91C6-4BDF-EFC2-2D57851B40DF}"/>
              </a:ext>
            </a:extLst>
          </p:cNvPr>
          <p:cNvSpPr txBox="1"/>
          <p:nvPr/>
        </p:nvSpPr>
        <p:spPr>
          <a:xfrm>
            <a:off x="1437472" y="4106913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AD7"/>
                </a:solidFill>
                <a:latin typeface="Bradley Hand" pitchFamily="2" charset="77"/>
              </a:rPr>
              <a:t>Nose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1393487-B714-F182-45D0-AEB65E15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6" y="726594"/>
            <a:ext cx="1691190" cy="53810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959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236</Words>
  <Application>Microsoft Macintosh PowerPoint</Application>
  <PresentationFormat>Widescreen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Apple SD Gothic Neo Light</vt:lpstr>
      <vt:lpstr>Arial</vt:lpstr>
      <vt:lpstr>Bradley Hand</vt:lpstr>
      <vt:lpstr>Calibri</vt:lpstr>
      <vt:lpstr>Calibri Light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김윤식</dc:creator>
  <cp:lastModifiedBy>김윤식</cp:lastModifiedBy>
  <cp:revision>6</cp:revision>
  <dcterms:created xsi:type="dcterms:W3CDTF">2023-03-30T00:18:57Z</dcterms:created>
  <dcterms:modified xsi:type="dcterms:W3CDTF">2023-04-04T06:31:55Z</dcterms:modified>
</cp:coreProperties>
</file>