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65" r:id="rId5"/>
    <p:sldId id="272" r:id="rId6"/>
    <p:sldId id="266" r:id="rId7"/>
    <p:sldId id="273" r:id="rId8"/>
    <p:sldId id="268" r:id="rId9"/>
    <p:sldId id="274" r:id="rId10"/>
    <p:sldId id="269" r:id="rId11"/>
    <p:sldId id="270" r:id="rId12"/>
    <p:sldId id="267" r:id="rId13"/>
    <p:sldId id="275" r:id="rId14"/>
    <p:sldId id="276"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FEDE BOM – Server Side Automation Frame Work</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720F10-6F9C-402D-AFA2-F3BDD74384BC}" type="datetimeFigureOut">
              <a:rPr lang="en-US" smtClean="0"/>
              <a:t>9/1/2017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69E3-0A2D-4890-A133-817A71ABAE0E}" type="slidenum">
              <a:rPr lang="en-US" smtClean="0"/>
              <a:t>‹#›</a:t>
            </a:fld>
            <a:endParaRPr lang="en-US"/>
          </a:p>
        </p:txBody>
      </p:sp>
    </p:spTree>
    <p:extLst>
      <p:ext uri="{BB962C8B-B14F-4D97-AF65-F5344CB8AC3E}">
        <p14:creationId xmlns:p14="http://schemas.microsoft.com/office/powerpoint/2010/main" val="175828585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FEDE BOM – Server Side Automation Frame Work</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15C01F-BF6B-41FA-BA2C-A884995CFBCA}" type="datetimeFigureOut">
              <a:rPr lang="en-US" smtClean="0"/>
              <a:t>9/1/2017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860EF-3B93-451B-99C9-40269CE8730D}" type="slidenum">
              <a:rPr lang="en-US" smtClean="0"/>
              <a:t>‹#›</a:t>
            </a:fld>
            <a:endParaRPr lang="en-US"/>
          </a:p>
        </p:txBody>
      </p:sp>
    </p:spTree>
    <p:extLst>
      <p:ext uri="{BB962C8B-B14F-4D97-AF65-F5344CB8AC3E}">
        <p14:creationId xmlns:p14="http://schemas.microsoft.com/office/powerpoint/2010/main" val="419480333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1</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12</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2</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3</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4</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5</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6</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7</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8</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860EF-3B93-451B-99C9-40269CE8730D}" type="slidenum">
              <a:rPr lang="en-US" smtClean="0"/>
              <a:t>9</a:t>
            </a:fld>
            <a:endParaRPr lang="en-US"/>
          </a:p>
        </p:txBody>
      </p:sp>
      <p:sp>
        <p:nvSpPr>
          <p:cNvPr id="5" name="Header Placeholder 4"/>
          <p:cNvSpPr>
            <a:spLocks noGrp="1"/>
          </p:cNvSpPr>
          <p:nvPr>
            <p:ph type="hdr" sz="quarter" idx="11"/>
          </p:nvPr>
        </p:nvSpPr>
        <p:spPr/>
        <p:txBody>
          <a:bodyPr/>
          <a:lstStyle/>
          <a:p>
            <a:r>
              <a:rPr lang="en-US" smtClean="0"/>
              <a:t>FEDE BOM – Server Side Automation Frame Work</a:t>
            </a:r>
            <a:endParaRPr lang="en-US"/>
          </a:p>
        </p:txBody>
      </p:sp>
    </p:spTree>
    <p:extLst>
      <p:ext uri="{BB962C8B-B14F-4D97-AF65-F5344CB8AC3E}">
        <p14:creationId xmlns:p14="http://schemas.microsoft.com/office/powerpoint/2010/main" val="4249751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9/1/2017</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pPr eaLnBrk="1" latinLnBrk="0" hangingPunct="1"/>
              <a:t>9/1/2017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9/1/2017</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9/1/2017</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438400"/>
            <a:ext cx="8229600" cy="2438399"/>
          </a:xfrm>
          <a:ln>
            <a:noFill/>
          </a:ln>
        </p:spPr>
        <p:txBody>
          <a:bodyPr>
            <a:normAutofit/>
          </a:bodyPr>
          <a:lstStyle/>
          <a:p>
            <a:pPr marL="514350" indent="-514350">
              <a:buClrTx/>
              <a:buFont typeface="+mj-lt"/>
              <a:buAutoNum type="arabicPeriod"/>
            </a:pPr>
            <a:r>
              <a:rPr lang="en-US" sz="1400" dirty="0" smtClean="0">
                <a:latin typeface="Arial" panose="020B0604020202020204" pitchFamily="34" charset="0"/>
                <a:cs typeface="Arial" panose="020B0604020202020204" pitchFamily="34" charset="0"/>
              </a:rPr>
              <a:t>Automation of End to End functionalities using web service calls like to Create CMF(Concept CMF), Basic Search, Add Part, etc.</a:t>
            </a: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Use of Journal Log file as an input to read the web services request and response.</a:t>
            </a: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Input : </a:t>
            </a:r>
          </a:p>
          <a:p>
            <a:pPr marL="0" indent="0">
              <a:buClr>
                <a:schemeClr val="tx1"/>
              </a:buClr>
              <a:buNone/>
            </a:pPr>
            <a:r>
              <a:rPr lang="en-US" sz="1400" dirty="0">
                <a:latin typeface="Arial" panose="020B0604020202020204" pitchFamily="34" charset="0"/>
                <a:cs typeface="Arial" panose="020B0604020202020204" pitchFamily="34" charset="0"/>
              </a:rPr>
              <a:t>	 Test data Input from .</a:t>
            </a:r>
            <a:r>
              <a:rPr lang="en-US" sz="1400" dirty="0" err="1">
                <a:latin typeface="Arial" panose="020B0604020202020204" pitchFamily="34" charset="0"/>
                <a:cs typeface="Arial" panose="020B0604020202020204" pitchFamily="34" charset="0"/>
              </a:rPr>
              <a:t>xls</a:t>
            </a:r>
            <a:r>
              <a:rPr lang="en-US" sz="1400" dirty="0">
                <a:latin typeface="Arial" panose="020B0604020202020204" pitchFamily="34" charset="0"/>
                <a:cs typeface="Arial" panose="020B0604020202020204" pitchFamily="34" charset="0"/>
              </a:rPr>
              <a:t> or flat </a:t>
            </a:r>
            <a:r>
              <a:rPr lang="en-US" sz="1400" dirty="0" smtClean="0">
                <a:latin typeface="Arial" panose="020B0604020202020204" pitchFamily="34" charset="0"/>
                <a:cs typeface="Arial" panose="020B0604020202020204" pitchFamily="34" charset="0"/>
              </a:rPr>
              <a:t>file , web services jar files, </a:t>
            </a:r>
            <a:r>
              <a:rPr lang="en-US" sz="1400" dirty="0" err="1">
                <a:latin typeface="Arial" panose="020B0604020202020204" pitchFamily="34" charset="0"/>
                <a:cs typeface="Arial" panose="020B0604020202020204" pitchFamily="34" charset="0"/>
              </a:rPr>
              <a:t>Json</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files, etc.</a:t>
            </a: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4.      Output:</a:t>
            </a:r>
          </a:p>
          <a:p>
            <a:pPr marL="0" indent="0">
              <a:buNone/>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In case of </a:t>
            </a:r>
            <a:r>
              <a:rPr lang="en-US" sz="1400" b="1" dirty="0" smtClean="0">
                <a:latin typeface="Arial" panose="020B0604020202020204" pitchFamily="34" charset="0"/>
                <a:cs typeface="Arial" panose="020B0604020202020204" pitchFamily="34" charset="0"/>
              </a:rPr>
              <a:t>Failure</a:t>
            </a:r>
            <a:r>
              <a:rPr lang="en-US" sz="1400" dirty="0" smtClean="0">
                <a:latin typeface="Arial" panose="020B0604020202020204" pitchFamily="34" charset="0"/>
                <a:cs typeface="Arial" panose="020B0604020202020204" pitchFamily="34" charset="0"/>
              </a:rPr>
              <a:t> : attribute values mismatched or Error message from server </a:t>
            </a:r>
          </a:p>
          <a:p>
            <a:pPr marL="0" indent="0">
              <a:buNone/>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In case of </a:t>
            </a:r>
            <a:r>
              <a:rPr lang="en-US" sz="1400" b="1" dirty="0" smtClean="0">
                <a:latin typeface="Arial" panose="020B0604020202020204" pitchFamily="34" charset="0"/>
                <a:cs typeface="Arial" panose="020B0604020202020204" pitchFamily="34" charset="0"/>
              </a:rPr>
              <a:t>Success</a:t>
            </a:r>
            <a:r>
              <a:rPr lang="en-US" sz="1400" dirty="0" smtClean="0">
                <a:latin typeface="Arial" panose="020B0604020202020204" pitchFamily="34" charset="0"/>
                <a:cs typeface="Arial" panose="020B0604020202020204" pitchFamily="34" charset="0"/>
              </a:rPr>
              <a:t> : CMF number, Modified attribute value, etc.</a:t>
            </a:r>
          </a:p>
        </p:txBody>
      </p:sp>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762000" y="1600200"/>
            <a:ext cx="3639138"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Approach for Automation</a:t>
            </a:r>
            <a:endParaRPr lang="en-US" sz="2000" dirty="0"/>
          </a:p>
        </p:txBody>
      </p:sp>
      <p:sp>
        <p:nvSpPr>
          <p:cNvPr id="5" name="Rectangle 4"/>
          <p:cNvSpPr/>
          <p:nvPr/>
        </p:nvSpPr>
        <p:spPr>
          <a:xfrm>
            <a:off x="1687286" y="304800"/>
            <a:ext cx="6161314" cy="369332"/>
          </a:xfrm>
          <a:prstGeom prst="rect">
            <a:avLst/>
          </a:prstGeom>
        </p:spPr>
        <p:txBody>
          <a:bodyPr wrap="square">
            <a:spAutoFit/>
          </a:bodyPr>
          <a:lstStyle/>
          <a:p>
            <a:r>
              <a:rPr lang="en-US" dirty="0"/>
              <a:t>FEDE BOM – </a:t>
            </a:r>
            <a:r>
              <a:rPr lang="en-US" dirty="0" smtClean="0"/>
              <a:t>Web Server </a:t>
            </a:r>
            <a:r>
              <a:rPr lang="en-US" dirty="0"/>
              <a:t>Side Automation Frame Work</a:t>
            </a:r>
          </a:p>
        </p:txBody>
      </p:sp>
      <p:sp>
        <p:nvSpPr>
          <p:cNvPr id="7" name="Rectangle 6"/>
          <p:cNvSpPr/>
          <p:nvPr/>
        </p:nvSpPr>
        <p:spPr>
          <a:xfrm>
            <a:off x="685800" y="5010090"/>
            <a:ext cx="8005718" cy="830997"/>
          </a:xfrm>
          <a:prstGeom prst="rect">
            <a:avLst/>
          </a:prstGeom>
        </p:spPr>
        <p:txBody>
          <a:bodyPr wrap="none">
            <a:spAutoFit/>
          </a:bodyPr>
          <a:lstStyle/>
          <a:p>
            <a:pPr marL="342900" indent="-342900">
              <a:buFont typeface="Wingdings" panose="05000000000000000000" pitchFamily="2" charset="2"/>
              <a:buChar char="v"/>
            </a:pPr>
            <a:r>
              <a:rPr lang="en-US" sz="1600" b="1" u="sng" dirty="0" smtClean="0">
                <a:uFill>
                  <a:solidFill>
                    <a:schemeClr val="accent2"/>
                  </a:solidFill>
                </a:uFill>
              </a:rPr>
              <a:t>Note</a:t>
            </a:r>
            <a:r>
              <a:rPr lang="en-US" sz="1600" dirty="0" smtClean="0"/>
              <a:t>: </a:t>
            </a:r>
            <a:r>
              <a:rPr lang="en-US" sz="1600" dirty="0" smtClean="0">
                <a:latin typeface="Arial" panose="020B0604020202020204" pitchFamily="34" charset="0"/>
                <a:cs typeface="Arial" panose="020B0604020202020204" pitchFamily="34" charset="0"/>
              </a:rPr>
              <a:t>This approach will not validate the UI based calls, </a:t>
            </a:r>
          </a:p>
          <a:p>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even if the services are returning the values </a:t>
            </a: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It will not sure the UI code is not broken. (Manual test cases may not work).</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378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304800" y="685018"/>
            <a:ext cx="4358886"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Updates on - Add Part Creation</a:t>
            </a:r>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sp>
        <p:nvSpPr>
          <p:cNvPr id="9" name="Rectangle 8"/>
          <p:cNvSpPr/>
          <p:nvPr/>
        </p:nvSpPr>
        <p:spPr>
          <a:xfrm>
            <a:off x="776510" y="1219200"/>
            <a:ext cx="1806905" cy="307777"/>
          </a:xfrm>
          <a:prstGeom prst="rect">
            <a:avLst/>
          </a:prstGeom>
        </p:spPr>
        <p:txBody>
          <a:bodyPr wrap="none">
            <a:spAutoFit/>
          </a:bodyPr>
          <a:lstStyle/>
          <a:p>
            <a:r>
              <a:rPr lang="en-US" sz="1400" u="sng" dirty="0" smtClean="0"/>
              <a:t>Web service calls:-</a:t>
            </a:r>
          </a:p>
        </p:txBody>
      </p:sp>
      <p:sp>
        <p:nvSpPr>
          <p:cNvPr id="7" name="Rectangle 6"/>
          <p:cNvSpPr/>
          <p:nvPr/>
        </p:nvSpPr>
        <p:spPr>
          <a:xfrm>
            <a:off x="762000" y="1676400"/>
            <a:ext cx="4147033" cy="307777"/>
          </a:xfrm>
          <a:prstGeom prst="rect">
            <a:avLst/>
          </a:prstGeom>
        </p:spPr>
        <p:txBody>
          <a:bodyPr wrap="none">
            <a:spAutoFit/>
          </a:bodyPr>
          <a:lstStyle/>
          <a:p>
            <a:r>
              <a:rPr lang="en-US" sz="1400" dirty="0" smtClean="0">
                <a:latin typeface="Arial" panose="020B0604020202020204" pitchFamily="34" charset="0"/>
                <a:cs typeface="Arial" panose="020B0604020202020204" pitchFamily="34" charset="0"/>
              </a:rPr>
              <a:t>Below are the list of web service calls for Add Part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2133600"/>
            <a:ext cx="372427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924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304800" y="685018"/>
            <a:ext cx="5945858"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Updates on - Add Part Creation - continued</a:t>
            </a:r>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sp>
        <p:nvSpPr>
          <p:cNvPr id="10" name="Rectangle 9"/>
          <p:cNvSpPr/>
          <p:nvPr/>
        </p:nvSpPr>
        <p:spPr>
          <a:xfrm>
            <a:off x="76200" y="1524000"/>
            <a:ext cx="8385629" cy="4832092"/>
          </a:xfrm>
          <a:prstGeom prst="rect">
            <a:avLst/>
          </a:prstGeom>
        </p:spPr>
        <p:txBody>
          <a:bodyPr wrap="none">
            <a:spAutoFit/>
          </a:bodyPr>
          <a:lstStyle/>
          <a:p>
            <a:pPr marL="171450" indent="-171450">
              <a:buFont typeface="Wingdings" panose="05000000000000000000" pitchFamily="2" charset="2"/>
              <a:buChar char="§"/>
            </a:pPr>
            <a:r>
              <a:rPr lang="en-US" sz="1400" u="sng" dirty="0" smtClean="0">
                <a:latin typeface="Arial" panose="020B0604020202020204" pitchFamily="34" charset="0"/>
                <a:cs typeface="Arial" panose="020B0604020202020204" pitchFamily="34" charset="0"/>
              </a:rPr>
              <a:t>Requirement:</a:t>
            </a:r>
          </a:p>
          <a:p>
            <a:pPr marL="628650" lvl="1" indent="-1714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We need to have 8 different </a:t>
            </a:r>
            <a:r>
              <a:rPr lang="en-US" sz="1400" dirty="0" err="1" smtClean="0">
                <a:latin typeface="Arial" panose="020B0604020202020204" pitchFamily="34" charset="0"/>
                <a:cs typeface="Arial" panose="020B0604020202020204" pitchFamily="34" charset="0"/>
              </a:rPr>
              <a:t>json</a:t>
            </a:r>
            <a:r>
              <a:rPr lang="en-US" sz="1400" dirty="0" smtClean="0">
                <a:latin typeface="Arial" panose="020B0604020202020204" pitchFamily="34" charset="0"/>
                <a:cs typeface="Arial" panose="020B0604020202020204" pitchFamily="34" charset="0"/>
              </a:rPr>
              <a:t> files to give as an input for above listed web service call.</a:t>
            </a:r>
          </a:p>
          <a:p>
            <a:pPr marL="628650" lvl="1" indent="-171450">
              <a:buFont typeface="Wingdings" panose="05000000000000000000" pitchFamily="2" charset="2"/>
              <a:buChar char="§"/>
            </a:pPr>
            <a:r>
              <a:rPr lang="en-US" sz="1400" dirty="0">
                <a:latin typeface="Arial" panose="020B0604020202020204" pitchFamily="34" charset="0"/>
                <a:cs typeface="Arial" panose="020B0604020202020204" pitchFamily="34" charset="0"/>
              </a:rPr>
              <a:t>We need to convert request </a:t>
            </a:r>
            <a:r>
              <a:rPr lang="en-US" sz="1400" dirty="0" err="1">
                <a:latin typeface="Arial" panose="020B0604020202020204" pitchFamily="34" charset="0"/>
                <a:cs typeface="Arial" panose="020B0604020202020204" pitchFamily="34" charset="0"/>
              </a:rPr>
              <a:t>json</a:t>
            </a:r>
            <a:r>
              <a:rPr lang="en-US" sz="1400" dirty="0">
                <a:latin typeface="Arial" panose="020B0604020202020204" pitchFamily="34" charset="0"/>
                <a:cs typeface="Arial" panose="020B0604020202020204" pitchFamily="34" charset="0"/>
              </a:rPr>
              <a:t> to corresponding java objects.</a:t>
            </a:r>
          </a:p>
          <a:p>
            <a:pPr lvl="1"/>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400" u="sng" dirty="0" smtClean="0">
                <a:latin typeface="Arial" panose="020B0604020202020204" pitchFamily="34" charset="0"/>
                <a:cs typeface="Arial" panose="020B0604020202020204" pitchFamily="34" charset="0"/>
              </a:rPr>
              <a:t>Current progress:</a:t>
            </a:r>
            <a:endParaRPr lang="en-US" sz="1400" u="sng" dirty="0">
              <a:latin typeface="Arial" panose="020B0604020202020204" pitchFamily="34" charset="0"/>
              <a:cs typeface="Arial" panose="020B0604020202020204" pitchFamily="34" charset="0"/>
            </a:endParaRPr>
          </a:p>
          <a:p>
            <a:pPr marL="628650" lvl="1" indent="-171450">
              <a:buFont typeface="Wingdings" panose="05000000000000000000" pitchFamily="2" charset="2"/>
              <a:buChar char="§"/>
            </a:pPr>
            <a:r>
              <a:rPr lang="en-US" sz="1400" dirty="0">
                <a:latin typeface="Arial" panose="020B0604020202020204" pitchFamily="34" charset="0"/>
                <a:cs typeface="Arial" panose="020B0604020202020204" pitchFamily="34" charset="0"/>
              </a:rPr>
              <a:t>We </a:t>
            </a:r>
            <a:r>
              <a:rPr lang="en-US" sz="1400" dirty="0" smtClean="0">
                <a:latin typeface="Arial" panose="020B0604020202020204" pitchFamily="34" charset="0"/>
                <a:cs typeface="Arial" panose="020B0604020202020204" pitchFamily="34" charset="0"/>
              </a:rPr>
              <a:t>have converted 2 </a:t>
            </a:r>
            <a:r>
              <a:rPr lang="en-US" sz="1400" dirty="0" err="1" smtClean="0">
                <a:latin typeface="Arial" panose="020B0604020202020204" pitchFamily="34" charset="0"/>
                <a:cs typeface="Arial" panose="020B0604020202020204" pitchFamily="34" charset="0"/>
              </a:rPr>
              <a:t>json</a:t>
            </a:r>
            <a:r>
              <a:rPr lang="en-US" sz="1400" dirty="0" smtClean="0">
                <a:latin typeface="Arial" panose="020B0604020202020204" pitchFamily="34" charset="0"/>
                <a:cs typeface="Arial" panose="020B0604020202020204" pitchFamily="34" charset="0"/>
              </a:rPr>
              <a:t> files out of required 8 </a:t>
            </a:r>
            <a:r>
              <a:rPr lang="en-US" sz="1400" dirty="0" err="1" smtClean="0">
                <a:latin typeface="Arial" panose="020B0604020202020204" pitchFamily="34" charset="0"/>
                <a:cs typeface="Arial" panose="020B0604020202020204" pitchFamily="34" charset="0"/>
              </a:rPr>
              <a:t>json</a:t>
            </a:r>
            <a:r>
              <a:rPr lang="en-US" sz="1400" dirty="0" smtClean="0">
                <a:latin typeface="Arial" panose="020B0604020202020204" pitchFamily="34" charset="0"/>
                <a:cs typeface="Arial" panose="020B0604020202020204" pitchFamily="34" charset="0"/>
              </a:rPr>
              <a:t> files.</a:t>
            </a:r>
          </a:p>
          <a:p>
            <a:pPr marL="628650" lvl="1" indent="-1714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We are working on converting 6 </a:t>
            </a:r>
            <a:r>
              <a:rPr lang="en-US" sz="1400" dirty="0" err="1" smtClean="0">
                <a:latin typeface="Arial" panose="020B0604020202020204" pitchFamily="34" charset="0"/>
                <a:cs typeface="Arial" panose="020B0604020202020204" pitchFamily="34" charset="0"/>
              </a:rPr>
              <a:t>json</a:t>
            </a:r>
            <a:r>
              <a:rPr lang="en-US" sz="1400" dirty="0" smtClean="0">
                <a:latin typeface="Arial" panose="020B0604020202020204" pitchFamily="34" charset="0"/>
                <a:cs typeface="Arial" panose="020B0604020202020204" pitchFamily="34" charset="0"/>
              </a:rPr>
              <a:t> files in to java objects.</a:t>
            </a:r>
          </a:p>
          <a:p>
            <a:pPr marL="628650" lvl="1" indent="-1714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We need </a:t>
            </a:r>
            <a:r>
              <a:rPr lang="en-US" sz="1400" dirty="0" err="1" smtClean="0">
                <a:latin typeface="Arial" panose="020B0604020202020204" pitchFamily="34" charset="0"/>
                <a:cs typeface="Arial" panose="020B0604020202020204" pitchFamily="34" charset="0"/>
              </a:rPr>
              <a:t>approx</a:t>
            </a:r>
            <a:r>
              <a:rPr lang="en-US" sz="1400" dirty="0" smtClean="0">
                <a:latin typeface="Arial" panose="020B0604020202020204" pitchFamily="34" charset="0"/>
                <a:cs typeface="Arial" panose="020B0604020202020204" pitchFamily="34" charset="0"/>
              </a:rPr>
              <a:t> 2-3 days more to convert these files.</a:t>
            </a:r>
          </a:p>
          <a:p>
            <a:pPr marL="628650" lvl="1" indent="-171450">
              <a:buFont typeface="Wingdings" panose="05000000000000000000" pitchFamily="2" charset="2"/>
              <a:buChar char="§"/>
            </a:pPr>
            <a:endParaRPr lang="en-US" sz="1400"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400" u="sng" dirty="0" smtClean="0">
                <a:latin typeface="Arial" panose="020B0604020202020204" pitchFamily="34" charset="0"/>
                <a:cs typeface="Arial" panose="020B0604020202020204" pitchFamily="34" charset="0"/>
              </a:rPr>
              <a:t>Difficulties:</a:t>
            </a:r>
          </a:p>
          <a:p>
            <a:pPr marL="628650" lvl="1" indent="-1714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De-serialization </a:t>
            </a:r>
            <a:r>
              <a:rPr lang="en-US" sz="1400" dirty="0">
                <a:latin typeface="Arial" panose="020B0604020202020204" pitchFamily="34" charset="0"/>
                <a:cs typeface="Arial" panose="020B0604020202020204" pitchFamily="34" charset="0"/>
              </a:rPr>
              <a:t>is difficult since there are unknown field properties</a:t>
            </a:r>
            <a:r>
              <a:rPr lang="en-US" sz="1400" dirty="0" smtClean="0">
                <a:latin typeface="Arial" panose="020B0604020202020204" pitchFamily="34" charset="0"/>
                <a:cs typeface="Arial" panose="020B0604020202020204" pitchFamily="34" charset="0"/>
              </a:rPr>
              <a:t>.</a:t>
            </a:r>
          </a:p>
          <a:p>
            <a:pPr marL="628650" lvl="1" indent="-1714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In Order to overcome this difficulty we need to change/update Class </a:t>
            </a:r>
            <a:r>
              <a:rPr lang="en-US" sz="1400" dirty="0">
                <a:latin typeface="Arial" panose="020B0604020202020204" pitchFamily="34" charset="0"/>
                <a:cs typeface="Arial" panose="020B0604020202020204" pitchFamily="34" charset="0"/>
              </a:rPr>
              <a:t>"</a:t>
            </a:r>
            <a:r>
              <a:rPr lang="en-US" sz="1400" b="1" dirty="0" err="1">
                <a:latin typeface="Arial" panose="020B0604020202020204" pitchFamily="34" charset="0"/>
                <a:cs typeface="Arial" panose="020B0604020202020204" pitchFamily="34" charset="0"/>
              </a:rPr>
              <a:t>mixin</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print </a:t>
            </a:r>
          </a:p>
          <a:p>
            <a:pPr lvl="1"/>
            <a:r>
              <a:rPr lang="en-US" sz="1400" dirty="0" smtClean="0">
                <a:latin typeface="Arial" panose="020B0604020202020204" pitchFamily="34" charset="0"/>
                <a:cs typeface="Arial" panose="020B0604020202020204" pitchFamily="34" charset="0"/>
              </a:rPr>
              <a:t>    all </a:t>
            </a:r>
            <a:r>
              <a:rPr lang="en-US" sz="1400" dirty="0">
                <a:latin typeface="Arial" panose="020B0604020202020204" pitchFamily="34" charset="0"/>
                <a:cs typeface="Arial" panose="020B0604020202020204" pitchFamily="34" charset="0"/>
              </a:rPr>
              <a:t>the request parameters correctly in the log file.</a:t>
            </a:r>
          </a:p>
          <a:p>
            <a:pPr marL="628650" lvl="1" indent="-1714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b="1" dirty="0">
                <a:solidFill>
                  <a:schemeClr val="accent3">
                    <a:lumMod val="60000"/>
                    <a:lumOff val="40000"/>
                  </a:schemeClr>
                </a:solidFill>
                <a:latin typeface="Arial Black" panose="020B0A04020102020204" pitchFamily="34" charset="0"/>
                <a:cs typeface="Arial" panose="020B0604020202020204" pitchFamily="34" charset="0"/>
              </a:rPr>
              <a:t>JAVA                  JAVA/JSON</a:t>
            </a:r>
          </a:p>
          <a:p>
            <a:pPr lvl="1"/>
            <a:r>
              <a:rPr lang="en-US" sz="1400" dirty="0" smtClean="0">
                <a:latin typeface="Arial" panose="020B0604020202020204" pitchFamily="34" charset="0"/>
                <a:cs typeface="Arial" panose="020B0604020202020204" pitchFamily="34" charset="0"/>
              </a:rPr>
              <a:t>e.g. </a:t>
            </a:r>
            <a:r>
              <a:rPr lang="en-US" sz="1400" dirty="0" err="1" smtClean="0">
                <a:latin typeface="Arial" panose="020B0604020202020204" pitchFamily="34" charset="0"/>
                <a:cs typeface="Arial" panose="020B0604020202020204" pitchFamily="34" charset="0"/>
              </a:rPr>
              <a:t>mapper.addMixIn</a:t>
            </a:r>
            <a:r>
              <a:rPr lang="en-US" sz="1400" dirty="0" smtClean="0">
                <a:latin typeface="Arial" panose="020B0604020202020204" pitchFamily="34" charset="0"/>
                <a:cs typeface="Arial" panose="020B0604020202020204" pitchFamily="34" charset="0"/>
              </a:rPr>
              <a:t>(FB4Usage.class</a:t>
            </a:r>
            <a:r>
              <a:rPr lang="en-US" sz="1400" dirty="0">
                <a:latin typeface="Arial" panose="020B0604020202020204" pitchFamily="34" charset="0"/>
                <a:cs typeface="Arial" panose="020B0604020202020204" pitchFamily="34" charset="0"/>
              </a:rPr>
              <a:t>, FB4UsageMixin.class</a:t>
            </a:r>
            <a:r>
              <a:rPr lang="en-US" sz="1400" dirty="0" smtClean="0">
                <a:latin typeface="Arial" panose="020B0604020202020204" pitchFamily="34" charset="0"/>
                <a:cs typeface="Arial" panose="020B0604020202020204" pitchFamily="34" charset="0"/>
              </a:rPr>
              <a:t>);</a:t>
            </a:r>
          </a:p>
          <a:p>
            <a:pPr lvl="1"/>
            <a:endParaRPr lang="en-US" sz="1400" dirty="0" smtClean="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Documentation of web service calls is required for each process which needs to be automated</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628650" lvl="1" indent="-171450">
              <a:buFont typeface="Wingdings" panose="05000000000000000000" pitchFamily="2" charset="2"/>
              <a:buChar char="§"/>
            </a:pPr>
            <a:endParaRPr lang="en-US" sz="1400" dirty="0" smtClean="0">
              <a:latin typeface="Arial" panose="020B0604020202020204" pitchFamily="34" charset="0"/>
              <a:cs typeface="Arial" panose="020B0604020202020204" pitchFamily="34" charset="0"/>
            </a:endParaRPr>
          </a:p>
          <a:p>
            <a:pPr marL="628650" lvl="1" indent="-1714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023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304800" y="685018"/>
            <a:ext cx="2496196"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Sample Log File</a:t>
            </a:r>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21748"/>
            <a:ext cx="7560376" cy="4321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35067" y="1119856"/>
            <a:ext cx="7850226" cy="523220"/>
          </a:xfrm>
          <a:prstGeom prst="rect">
            <a:avLst/>
          </a:prstGeom>
        </p:spPr>
        <p:txBody>
          <a:bodyPr wrap="none">
            <a:spAutoFit/>
          </a:bodyPr>
          <a:lstStyle/>
          <a:p>
            <a:r>
              <a:rPr lang="en-US" sz="1400" dirty="0" smtClean="0">
                <a:latin typeface="Arial" panose="020B0604020202020204" pitchFamily="34" charset="0"/>
                <a:cs typeface="Arial" panose="020B0604020202020204" pitchFamily="34" charset="0"/>
              </a:rPr>
              <a:t>This is final output file where we will list the results of web service call which will list all the errors </a:t>
            </a:r>
          </a:p>
          <a:p>
            <a:r>
              <a:rPr lang="en-US" sz="1400" dirty="0" smtClean="0">
                <a:latin typeface="Arial" panose="020B0604020202020204" pitchFamily="34" charset="0"/>
                <a:cs typeface="Arial" panose="020B0604020202020204" pitchFamily="34" charset="0"/>
              </a:rPr>
              <a:t>Or success logs for each validation.</a:t>
            </a:r>
          </a:p>
        </p:txBody>
      </p:sp>
    </p:spTree>
    <p:extLst>
      <p:ext uri="{BB962C8B-B14F-4D97-AF65-F5344CB8AC3E}">
        <p14:creationId xmlns:p14="http://schemas.microsoft.com/office/powerpoint/2010/main" val="1083050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1"/>
            <a:ext cx="8229600" cy="3581399"/>
          </a:xfrm>
          <a:ln>
            <a:noFill/>
          </a:ln>
        </p:spPr>
        <p:txBody>
          <a:bodyPr>
            <a:noAutofit/>
          </a:bodyPr>
          <a:lstStyle/>
          <a:p>
            <a:pPr marL="514350" indent="-514350">
              <a:buClr>
                <a:schemeClr val="tx1"/>
              </a:buClr>
              <a:buFont typeface="+mj-lt"/>
              <a:buAutoNum type="arabicPeriod"/>
            </a:pPr>
            <a:r>
              <a:rPr lang="en-US" sz="1400" dirty="0">
                <a:latin typeface="Arial" panose="020B0604020202020204" pitchFamily="34" charset="0"/>
                <a:cs typeface="Arial" panose="020B0604020202020204" pitchFamily="34" charset="0"/>
              </a:rPr>
              <a:t>FEDEBOM  Application Server  : Based of the latest version I6 or D4</a:t>
            </a:r>
          </a:p>
          <a:p>
            <a:pPr marL="514350" indent="-514350">
              <a:buClr>
                <a:schemeClr val="tx1"/>
              </a:buClr>
              <a:buFont typeface="+mj-lt"/>
              <a:buAutoNum type="arabicPeriod"/>
            </a:pPr>
            <a:r>
              <a:rPr lang="en-US" sz="1400" dirty="0" err="1" smtClean="0">
                <a:latin typeface="Arial" panose="020B0604020202020204" pitchFamily="34" charset="0"/>
                <a:cs typeface="Arial" panose="020B0604020202020204" pitchFamily="34" charset="0"/>
              </a:rPr>
              <a:t>Jdk</a:t>
            </a:r>
            <a:r>
              <a:rPr lang="en-US" sz="1400" dirty="0" smtClean="0">
                <a:latin typeface="Arial" panose="020B0604020202020204" pitchFamily="34" charset="0"/>
                <a:cs typeface="Arial" panose="020B0604020202020204" pitchFamily="34" charset="0"/>
              </a:rPr>
              <a:t> version : 1.8.0.91</a:t>
            </a: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Eclipse version : Mars</a:t>
            </a:r>
          </a:p>
          <a:p>
            <a:pPr marL="514350" indent="-514350">
              <a:buClr>
                <a:schemeClr val="tx1"/>
              </a:buClr>
              <a:buFont typeface="+mj-lt"/>
              <a:buAutoNum type="arabicPeriod"/>
            </a:pPr>
            <a:r>
              <a:rPr lang="en-US" sz="1400" dirty="0" err="1" smtClean="0">
                <a:latin typeface="Arial" panose="020B0604020202020204" pitchFamily="34" charset="0"/>
                <a:cs typeface="Arial" panose="020B0604020202020204" pitchFamily="34" charset="0"/>
              </a:rPr>
              <a:t>Gradle</a:t>
            </a:r>
            <a:r>
              <a:rPr lang="en-US" sz="1400" dirty="0" smtClean="0">
                <a:latin typeface="Arial" panose="020B0604020202020204" pitchFamily="34" charset="0"/>
                <a:cs typeface="Arial" panose="020B0604020202020204" pitchFamily="34" charset="0"/>
              </a:rPr>
              <a:t> Version : 2.14.1</a:t>
            </a: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Local setup for environment(I6/D4) has to be configured </a:t>
            </a:r>
            <a:r>
              <a:rPr lang="en-US" sz="1400" dirty="0">
                <a:latin typeface="Arial" panose="020B0604020202020204" pitchFamily="34" charset="0"/>
                <a:cs typeface="Arial" panose="020B0604020202020204" pitchFamily="34" charset="0"/>
              </a:rPr>
              <a:t>to generate </a:t>
            </a:r>
            <a:r>
              <a:rPr lang="en-US" sz="1400" dirty="0" smtClean="0">
                <a:latin typeface="Arial" panose="020B0604020202020204" pitchFamily="34" charset="0"/>
                <a:cs typeface="Arial" panose="020B0604020202020204" pitchFamily="34" charset="0"/>
              </a:rPr>
              <a:t>BomUIApplicationJournalLog.log</a:t>
            </a:r>
          </a:p>
          <a:p>
            <a:pPr marL="514350" indent="-514350">
              <a:buClr>
                <a:schemeClr val="tx1"/>
              </a:buClr>
              <a:buFont typeface="+mj-lt"/>
              <a:buAutoNum type="arabicPeriod"/>
            </a:pPr>
            <a:r>
              <a:rPr lang="en-US" sz="1400" dirty="0" err="1" smtClean="0">
                <a:latin typeface="Arial" panose="020B0604020202020204" pitchFamily="34" charset="0"/>
                <a:cs typeface="Arial" panose="020B0604020202020204" pitchFamily="34" charset="0"/>
              </a:rPr>
              <a:t>Accurev</a:t>
            </a:r>
            <a:r>
              <a:rPr lang="en-US" sz="1400" dirty="0" smtClean="0">
                <a:latin typeface="Arial" panose="020B0604020202020204" pitchFamily="34" charset="0"/>
                <a:cs typeface="Arial" panose="020B0604020202020204" pitchFamily="34" charset="0"/>
              </a:rPr>
              <a:t>.</a:t>
            </a: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Jars : Latest jar files from </a:t>
            </a:r>
            <a:r>
              <a:rPr lang="en-US" sz="1400" dirty="0" err="1" smtClean="0">
                <a:latin typeface="Arial" panose="020B0604020202020204" pitchFamily="34" charset="0"/>
                <a:cs typeface="Arial" panose="020B0604020202020204" pitchFamily="34" charset="0"/>
              </a:rPr>
              <a:t>Accurev</a:t>
            </a:r>
            <a:endParaRPr lang="en-US" sz="1400" dirty="0" smtClean="0">
              <a:latin typeface="Arial" panose="020B0604020202020204" pitchFamily="34" charset="0"/>
              <a:cs typeface="Arial" panose="020B0604020202020204" pitchFamily="34" charset="0"/>
            </a:endParaRP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Web services Names to be known upfront.</a:t>
            </a: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Need to verify server response with the actual application values.</a:t>
            </a: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Knowledge of different services layers</a:t>
            </a: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The flow of the current web service calls is based on the development code, if the code or flow of the implementation changes we need to update the test cases and </a:t>
            </a:r>
            <a:r>
              <a:rPr lang="en-US" sz="1400" dirty="0" err="1" smtClean="0">
                <a:latin typeface="Arial" panose="020B0604020202020204" pitchFamily="34" charset="0"/>
                <a:cs typeface="Arial" panose="020B0604020202020204" pitchFamily="34" charset="0"/>
              </a:rPr>
              <a:t>json</a:t>
            </a:r>
            <a:r>
              <a:rPr lang="en-US" sz="1400" dirty="0" smtClean="0">
                <a:latin typeface="Arial" panose="020B0604020202020204" pitchFamily="34" charset="0"/>
                <a:cs typeface="Arial" panose="020B0604020202020204" pitchFamily="34" charset="0"/>
              </a:rPr>
              <a:t> files</a:t>
            </a:r>
          </a:p>
          <a:p>
            <a:pPr marL="514350" indent="-514350">
              <a:buClr>
                <a:schemeClr val="tx1"/>
              </a:buClr>
              <a:buFont typeface="+mj-lt"/>
              <a:buAutoNum type="arabicPeriod"/>
            </a:pPr>
            <a:r>
              <a:rPr lang="en-US" sz="1400" dirty="0" smtClean="0">
                <a:latin typeface="Arial" panose="020B0604020202020204" pitchFamily="34" charset="0"/>
                <a:cs typeface="Arial" panose="020B0604020202020204" pitchFamily="34" charset="0"/>
              </a:rPr>
              <a:t>We need to have access to </a:t>
            </a:r>
            <a:r>
              <a:rPr lang="en-US" sz="1400" dirty="0" err="1" smtClean="0">
                <a:latin typeface="Arial" panose="020B0604020202020204" pitchFamily="34" charset="0"/>
                <a:cs typeface="Arial" panose="020B0604020202020204" pitchFamily="34" charset="0"/>
              </a:rPr>
              <a:t>accurev</a:t>
            </a:r>
            <a:r>
              <a:rPr lang="en-US" sz="1400" dirty="0" smtClean="0">
                <a:latin typeface="Arial" panose="020B0604020202020204" pitchFamily="34" charset="0"/>
                <a:cs typeface="Arial" panose="020B0604020202020204" pitchFamily="34" charset="0"/>
              </a:rPr>
              <a:t> to get the latest jar files.</a:t>
            </a:r>
          </a:p>
          <a:p>
            <a:pPr marL="514350" indent="-514350">
              <a:buClr>
                <a:schemeClr val="tx1"/>
              </a:buClr>
              <a:buFont typeface="+mj-lt"/>
              <a:buAutoNum type="arabicPeriod"/>
            </a:pPr>
            <a:endParaRPr lang="en-US" sz="1400" dirty="0" smtClean="0">
              <a:latin typeface="Arial" panose="020B0604020202020204" pitchFamily="34" charset="0"/>
              <a:cs typeface="Arial" panose="020B0604020202020204" pitchFamily="34" charset="0"/>
            </a:endParaRPr>
          </a:p>
        </p:txBody>
      </p:sp>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762000" y="1600200"/>
            <a:ext cx="2284600"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Pre-Requisites</a:t>
            </a:r>
            <a:endParaRPr lang="en-US" sz="2000" dirty="0"/>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spTree>
    <p:extLst>
      <p:ext uri="{BB962C8B-B14F-4D97-AF65-F5344CB8AC3E}">
        <p14:creationId xmlns:p14="http://schemas.microsoft.com/office/powerpoint/2010/main" val="387910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304800" y="685018"/>
            <a:ext cx="1846980"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Framework</a:t>
            </a:r>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542" y="1428750"/>
            <a:ext cx="7576458"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313" y="3200400"/>
            <a:ext cx="755468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199" y="5124450"/>
            <a:ext cx="7543801"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667620" y="1047690"/>
            <a:ext cx="5352747" cy="276999"/>
          </a:xfrm>
          <a:prstGeom prst="rect">
            <a:avLst/>
          </a:prstGeom>
        </p:spPr>
        <p:txBody>
          <a:bodyPr wrap="none">
            <a:spAutoFit/>
          </a:bodyPr>
          <a:lstStyle/>
          <a:p>
            <a:r>
              <a:rPr lang="en-US" sz="1200" dirty="0" smtClean="0"/>
              <a:t>Main folder for Web services Automation which includes 2 subfolders</a:t>
            </a:r>
          </a:p>
        </p:txBody>
      </p:sp>
      <p:sp>
        <p:nvSpPr>
          <p:cNvPr id="10" name="Rectangle 9"/>
          <p:cNvSpPr/>
          <p:nvPr/>
        </p:nvSpPr>
        <p:spPr>
          <a:xfrm>
            <a:off x="609600" y="2971800"/>
            <a:ext cx="8680581" cy="276999"/>
          </a:xfrm>
          <a:prstGeom prst="rect">
            <a:avLst/>
          </a:prstGeom>
        </p:spPr>
        <p:txBody>
          <a:bodyPr wrap="none">
            <a:spAutoFit/>
          </a:bodyPr>
          <a:lstStyle/>
          <a:p>
            <a:r>
              <a:rPr lang="en-US" sz="1200" dirty="0" err="1" smtClean="0"/>
              <a:t>TestArtifacts</a:t>
            </a:r>
            <a:r>
              <a:rPr lang="en-US" sz="1200" dirty="0" smtClean="0"/>
              <a:t> will contain latest application jars, Business library files (.java), Execution reports and Test data files</a:t>
            </a:r>
          </a:p>
        </p:txBody>
      </p:sp>
      <p:sp>
        <p:nvSpPr>
          <p:cNvPr id="11" name="Rectangle 10"/>
          <p:cNvSpPr/>
          <p:nvPr/>
        </p:nvSpPr>
        <p:spPr>
          <a:xfrm>
            <a:off x="590853" y="4904601"/>
            <a:ext cx="5501827" cy="276999"/>
          </a:xfrm>
          <a:prstGeom prst="rect">
            <a:avLst/>
          </a:prstGeom>
        </p:spPr>
        <p:txBody>
          <a:bodyPr wrap="none">
            <a:spAutoFit/>
          </a:bodyPr>
          <a:lstStyle/>
          <a:p>
            <a:r>
              <a:rPr lang="en-US" sz="1200" dirty="0" err="1" smtClean="0"/>
              <a:t>TestScripts</a:t>
            </a:r>
            <a:r>
              <a:rPr lang="en-US" sz="1200" dirty="0" smtClean="0"/>
              <a:t> folder will contain scenario based test cases/ code snippets</a:t>
            </a:r>
          </a:p>
        </p:txBody>
      </p:sp>
    </p:spTree>
    <p:extLst>
      <p:ext uri="{BB962C8B-B14F-4D97-AF65-F5344CB8AC3E}">
        <p14:creationId xmlns:p14="http://schemas.microsoft.com/office/powerpoint/2010/main" val="4059495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304800" y="685018"/>
            <a:ext cx="1763624"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Input Files</a:t>
            </a:r>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sp>
        <p:nvSpPr>
          <p:cNvPr id="9" name="Rectangle 8"/>
          <p:cNvSpPr/>
          <p:nvPr/>
        </p:nvSpPr>
        <p:spPr>
          <a:xfrm>
            <a:off x="0" y="1219200"/>
            <a:ext cx="1096775" cy="307777"/>
          </a:xfrm>
          <a:prstGeom prst="rect">
            <a:avLst/>
          </a:prstGeom>
        </p:spPr>
        <p:txBody>
          <a:bodyPr wrap="none">
            <a:spAutoFit/>
          </a:bodyPr>
          <a:lstStyle/>
          <a:p>
            <a:r>
              <a:rPr lang="en-US" sz="1400" dirty="0" smtClean="0"/>
              <a:t>Input Data</a:t>
            </a:r>
          </a:p>
        </p:txBody>
      </p:sp>
      <p:sp>
        <p:nvSpPr>
          <p:cNvPr id="10" name="Rectangle 9"/>
          <p:cNvSpPr/>
          <p:nvPr/>
        </p:nvSpPr>
        <p:spPr>
          <a:xfrm>
            <a:off x="0" y="3333690"/>
            <a:ext cx="1385316" cy="307777"/>
          </a:xfrm>
          <a:prstGeom prst="rect">
            <a:avLst/>
          </a:prstGeom>
        </p:spPr>
        <p:txBody>
          <a:bodyPr wrap="none">
            <a:spAutoFit/>
          </a:bodyPr>
          <a:lstStyle/>
          <a:p>
            <a:r>
              <a:rPr lang="en-US" sz="1400" dirty="0" smtClean="0"/>
              <a:t>Relative Paths</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90" y="1581150"/>
            <a:ext cx="768731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927" y="4038600"/>
            <a:ext cx="7692073"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43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304800" y="685018"/>
            <a:ext cx="2392001"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Journal Log File</a:t>
            </a:r>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95400"/>
            <a:ext cx="8096250" cy="4945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57200" y="1047690"/>
            <a:ext cx="5843266" cy="307777"/>
          </a:xfrm>
          <a:prstGeom prst="rect">
            <a:avLst/>
          </a:prstGeom>
        </p:spPr>
        <p:txBody>
          <a:bodyPr wrap="none">
            <a:spAutoFit/>
          </a:bodyPr>
          <a:lstStyle/>
          <a:p>
            <a:r>
              <a:rPr lang="en-US" sz="1400" dirty="0" smtClean="0">
                <a:latin typeface="Arial" panose="020B0604020202020204" pitchFamily="34" charset="0"/>
                <a:cs typeface="Arial" panose="020B0604020202020204" pitchFamily="34" charset="0"/>
              </a:rPr>
              <a:t>This file will contain the server request and response for each operation</a:t>
            </a:r>
          </a:p>
        </p:txBody>
      </p:sp>
    </p:spTree>
    <p:extLst>
      <p:ext uri="{BB962C8B-B14F-4D97-AF65-F5344CB8AC3E}">
        <p14:creationId xmlns:p14="http://schemas.microsoft.com/office/powerpoint/2010/main" val="4233186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4"/>
          <a:stretch>
            <a:fillRect/>
          </a:stretch>
        </p:blipFill>
        <p:spPr>
          <a:xfrm>
            <a:off x="7010400" y="609600"/>
            <a:ext cx="1353820" cy="676910"/>
          </a:xfrm>
          <a:prstGeom prst="rect">
            <a:avLst/>
          </a:prstGeom>
        </p:spPr>
      </p:pic>
      <p:sp>
        <p:nvSpPr>
          <p:cNvPr id="4" name="Rectangle 3"/>
          <p:cNvSpPr/>
          <p:nvPr/>
        </p:nvSpPr>
        <p:spPr>
          <a:xfrm>
            <a:off x="0" y="457200"/>
            <a:ext cx="4859022" cy="338554"/>
          </a:xfrm>
          <a:prstGeom prst="rect">
            <a:avLst/>
          </a:prstGeom>
        </p:spPr>
        <p:txBody>
          <a:bodyPr wrap="none">
            <a:spAutoFit/>
          </a:bodyPr>
          <a:lstStyle/>
          <a:p>
            <a:pPr marL="285750" indent="-285750">
              <a:buFont typeface="Wingdings" panose="05000000000000000000" pitchFamily="2" charset="2"/>
              <a:buChar char="Ø"/>
            </a:pPr>
            <a:r>
              <a:rPr lang="en-US" sz="1600" dirty="0" smtClean="0"/>
              <a:t>Manual execution log file (e.g. Add Part.log)</a:t>
            </a:r>
          </a:p>
        </p:txBody>
      </p:sp>
      <p:sp>
        <p:nvSpPr>
          <p:cNvPr id="5" name="Rectangle 4"/>
          <p:cNvSpPr/>
          <p:nvPr/>
        </p:nvSpPr>
        <p:spPr>
          <a:xfrm>
            <a:off x="1687286" y="76200"/>
            <a:ext cx="6161314" cy="369332"/>
          </a:xfrm>
          <a:prstGeom prst="rect">
            <a:avLst/>
          </a:prstGeom>
        </p:spPr>
        <p:txBody>
          <a:bodyPr wrap="square">
            <a:spAutoFit/>
          </a:bodyPr>
          <a:lstStyle/>
          <a:p>
            <a:r>
              <a:rPr lang="en-US" dirty="0"/>
              <a:t>FEDE BOM – Server Side Automation Frame </a:t>
            </a:r>
            <a:r>
              <a:rPr lang="en-US" dirty="0" smtClean="0"/>
              <a:t>Work</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506072385"/>
              </p:ext>
            </p:extLst>
          </p:nvPr>
        </p:nvGraphicFramePr>
        <p:xfrm>
          <a:off x="7826829" y="1371600"/>
          <a:ext cx="1054100" cy="687387"/>
        </p:xfrm>
        <a:graphic>
          <a:graphicData uri="http://schemas.openxmlformats.org/presentationml/2006/ole">
            <mc:AlternateContent xmlns:mc="http://schemas.openxmlformats.org/markup-compatibility/2006">
              <mc:Choice xmlns:v="urn:schemas-microsoft-com:vml" Requires="v">
                <p:oleObj spid="_x0000_s1052" name="Packager Shell Object" showAsIcon="1" r:id="rId5" imgW="1053360" imgH="686880" progId="Package">
                  <p:embed/>
                </p:oleObj>
              </mc:Choice>
              <mc:Fallback>
                <p:oleObj name="Packager Shell Object" showAsIcon="1" r:id="rId5" imgW="1053360" imgH="686880" progId="Package">
                  <p:embed/>
                  <p:pic>
                    <p:nvPicPr>
                      <p:cNvPr id="0" name=""/>
                      <p:cNvPicPr/>
                      <p:nvPr/>
                    </p:nvPicPr>
                    <p:blipFill>
                      <a:blip r:embed="rId6"/>
                      <a:stretch>
                        <a:fillRect/>
                      </a:stretch>
                    </p:blipFill>
                    <p:spPr>
                      <a:xfrm>
                        <a:off x="7826829" y="1371600"/>
                        <a:ext cx="1054100" cy="687387"/>
                      </a:xfrm>
                      <a:prstGeom prst="rect">
                        <a:avLst/>
                      </a:prstGeom>
                    </p:spPr>
                  </p:pic>
                </p:oleObj>
              </mc:Fallback>
            </mc:AlternateContent>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02" y="1524000"/>
            <a:ext cx="7821398"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062" y="914400"/>
            <a:ext cx="7077515" cy="523220"/>
          </a:xfrm>
          <a:prstGeom prst="rect">
            <a:avLst/>
          </a:prstGeom>
        </p:spPr>
        <p:txBody>
          <a:bodyPr wrap="none">
            <a:spAutoFit/>
          </a:bodyPr>
          <a:lstStyle/>
          <a:p>
            <a:r>
              <a:rPr lang="en-US" sz="1400" dirty="0" smtClean="0">
                <a:latin typeface="Arial" panose="020B0604020202020204" pitchFamily="34" charset="0"/>
                <a:cs typeface="Arial" panose="020B0604020202020204" pitchFamily="34" charset="0"/>
              </a:rPr>
              <a:t>We will </a:t>
            </a:r>
            <a:r>
              <a:rPr lang="en-US" sz="1400" dirty="0">
                <a:latin typeface="Arial" panose="020B0604020202020204" pitchFamily="34" charset="0"/>
                <a:cs typeface="Arial" panose="020B0604020202020204" pitchFamily="34" charset="0"/>
              </a:rPr>
              <a:t>execute all the manual steps </a:t>
            </a:r>
            <a:r>
              <a:rPr lang="en-US" sz="1400" dirty="0" smtClean="0">
                <a:latin typeface="Arial" panose="020B0604020202020204" pitchFamily="34" charset="0"/>
                <a:cs typeface="Arial" panose="020B0604020202020204" pitchFamily="34" charset="0"/>
              </a:rPr>
              <a:t>to get the log file as listed below to capture all the </a:t>
            </a:r>
          </a:p>
          <a:p>
            <a:r>
              <a:rPr lang="en-US" sz="1400" dirty="0" smtClean="0">
                <a:latin typeface="Arial" panose="020B0604020202020204" pitchFamily="34" charset="0"/>
                <a:cs typeface="Arial" panose="020B0604020202020204" pitchFamily="34" charset="0"/>
              </a:rPr>
              <a:t>Web service call for request and  response to create a </a:t>
            </a:r>
            <a:r>
              <a:rPr lang="en-US" sz="1400" dirty="0" err="1" smtClean="0">
                <a:latin typeface="Arial" panose="020B0604020202020204" pitchFamily="34" charset="0"/>
                <a:cs typeface="Arial" panose="020B0604020202020204" pitchFamily="34" charset="0"/>
              </a:rPr>
              <a:t>json</a:t>
            </a:r>
            <a:r>
              <a:rPr lang="en-US" sz="1400" dirty="0" smtClean="0">
                <a:latin typeface="Arial" panose="020B0604020202020204" pitchFamily="34" charset="0"/>
                <a:cs typeface="Arial" panose="020B0604020202020204" pitchFamily="34" charset="0"/>
              </a:rPr>
              <a:t> file.</a:t>
            </a:r>
          </a:p>
        </p:txBody>
      </p:sp>
    </p:spTree>
    <p:extLst>
      <p:ext uri="{BB962C8B-B14F-4D97-AF65-F5344CB8AC3E}">
        <p14:creationId xmlns:p14="http://schemas.microsoft.com/office/powerpoint/2010/main" val="1730610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304800" y="685018"/>
            <a:ext cx="4519186"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Sample Request format(</a:t>
            </a:r>
            <a:r>
              <a:rPr lang="en-US" sz="2000" dirty="0" err="1" smtClean="0"/>
              <a:t>json</a:t>
            </a:r>
            <a:r>
              <a:rPr lang="en-US" sz="2000" dirty="0" smtClean="0"/>
              <a:t> file)</a:t>
            </a:r>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1" y="1325071"/>
            <a:ext cx="8229599" cy="4847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4800" y="1047690"/>
            <a:ext cx="6671955" cy="307777"/>
          </a:xfrm>
          <a:prstGeom prst="rect">
            <a:avLst/>
          </a:prstGeom>
        </p:spPr>
        <p:txBody>
          <a:bodyPr wrap="none">
            <a:spAutoFit/>
          </a:bodyPr>
          <a:lstStyle/>
          <a:p>
            <a:r>
              <a:rPr lang="en-US" sz="1400" dirty="0" smtClean="0">
                <a:latin typeface="Arial" panose="020B0604020202020204" pitchFamily="34" charset="0"/>
                <a:cs typeface="Arial" panose="020B0604020202020204" pitchFamily="34" charset="0"/>
              </a:rPr>
              <a:t>We will use this </a:t>
            </a:r>
            <a:r>
              <a:rPr lang="en-US" sz="1400" dirty="0" err="1" smtClean="0">
                <a:latin typeface="Arial" panose="020B0604020202020204" pitchFamily="34" charset="0"/>
                <a:cs typeface="Arial" panose="020B0604020202020204" pitchFamily="34" charset="0"/>
              </a:rPr>
              <a:t>json</a:t>
            </a:r>
            <a:r>
              <a:rPr lang="en-US" sz="1400" dirty="0" smtClean="0">
                <a:latin typeface="Arial" panose="020B0604020202020204" pitchFamily="34" charset="0"/>
                <a:cs typeface="Arial" panose="020B0604020202020204" pitchFamily="34" charset="0"/>
              </a:rPr>
              <a:t> file to create an java object which is used for web service call</a:t>
            </a:r>
          </a:p>
        </p:txBody>
      </p:sp>
    </p:spTree>
    <p:extLst>
      <p:ext uri="{BB962C8B-B14F-4D97-AF65-F5344CB8AC3E}">
        <p14:creationId xmlns:p14="http://schemas.microsoft.com/office/powerpoint/2010/main" val="103088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304800" y="685018"/>
            <a:ext cx="3552576"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Sample Response format</a:t>
            </a:r>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1" y="1371600"/>
            <a:ext cx="8229599" cy="4869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4800" y="1047690"/>
            <a:ext cx="6619120" cy="307777"/>
          </a:xfrm>
          <a:prstGeom prst="rect">
            <a:avLst/>
          </a:prstGeom>
        </p:spPr>
        <p:txBody>
          <a:bodyPr wrap="none">
            <a:spAutoFit/>
          </a:bodyPr>
          <a:lstStyle/>
          <a:p>
            <a:r>
              <a:rPr lang="en-US" sz="1400" dirty="0" smtClean="0">
                <a:latin typeface="Arial" panose="020B0604020202020204" pitchFamily="34" charset="0"/>
                <a:cs typeface="Arial" panose="020B0604020202020204" pitchFamily="34" charset="0"/>
              </a:rPr>
              <a:t>Below is the sample for create change response parameters from Journal log file.</a:t>
            </a:r>
          </a:p>
        </p:txBody>
      </p:sp>
    </p:spTree>
    <p:extLst>
      <p:ext uri="{BB962C8B-B14F-4D97-AF65-F5344CB8AC3E}">
        <p14:creationId xmlns:p14="http://schemas.microsoft.com/office/powerpoint/2010/main" val="2209211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7010400" y="609600"/>
            <a:ext cx="1353820" cy="676910"/>
          </a:xfrm>
          <a:prstGeom prst="rect">
            <a:avLst/>
          </a:prstGeom>
        </p:spPr>
      </p:pic>
      <p:sp>
        <p:nvSpPr>
          <p:cNvPr id="4" name="Rectangle 3"/>
          <p:cNvSpPr/>
          <p:nvPr/>
        </p:nvSpPr>
        <p:spPr>
          <a:xfrm>
            <a:off x="304800" y="685018"/>
            <a:ext cx="1763624" cy="400110"/>
          </a:xfrm>
          <a:prstGeom prst="rect">
            <a:avLst/>
          </a:prstGeom>
        </p:spPr>
        <p:txBody>
          <a:bodyPr wrap="none">
            <a:spAutoFit/>
          </a:bodyPr>
          <a:lstStyle/>
          <a:p>
            <a:pPr marL="285750" indent="-285750">
              <a:buFont typeface="Wingdings" panose="05000000000000000000" pitchFamily="2" charset="2"/>
              <a:buChar char="Ø"/>
            </a:pPr>
            <a:r>
              <a:rPr lang="en-US" sz="2000" dirty="0" smtClean="0"/>
              <a:t>Input Files</a:t>
            </a:r>
          </a:p>
        </p:txBody>
      </p:sp>
      <p:sp>
        <p:nvSpPr>
          <p:cNvPr id="5" name="Rectangle 4"/>
          <p:cNvSpPr/>
          <p:nvPr/>
        </p:nvSpPr>
        <p:spPr>
          <a:xfrm>
            <a:off x="1687286" y="304800"/>
            <a:ext cx="6161314" cy="369332"/>
          </a:xfrm>
          <a:prstGeom prst="rect">
            <a:avLst/>
          </a:prstGeom>
        </p:spPr>
        <p:txBody>
          <a:bodyPr wrap="square">
            <a:spAutoFit/>
          </a:bodyPr>
          <a:lstStyle/>
          <a:p>
            <a:r>
              <a:rPr lang="en-US" dirty="0"/>
              <a:t>FEDE BOM – Server Side Automation Frame Work</a:t>
            </a:r>
          </a:p>
        </p:txBody>
      </p:sp>
      <p:sp>
        <p:nvSpPr>
          <p:cNvPr id="9" name="Rectangle 8"/>
          <p:cNvSpPr/>
          <p:nvPr/>
        </p:nvSpPr>
        <p:spPr>
          <a:xfrm>
            <a:off x="776510" y="1219200"/>
            <a:ext cx="1585690" cy="307777"/>
          </a:xfrm>
          <a:prstGeom prst="rect">
            <a:avLst/>
          </a:prstGeom>
        </p:spPr>
        <p:txBody>
          <a:bodyPr wrap="none">
            <a:spAutoFit/>
          </a:bodyPr>
          <a:lstStyle/>
          <a:p>
            <a:r>
              <a:rPr lang="en-US" sz="1400" u="sng" dirty="0" smtClean="0"/>
              <a:t>Sample </a:t>
            </a:r>
            <a:r>
              <a:rPr lang="en-US" sz="1400" u="sng" dirty="0" err="1" smtClean="0"/>
              <a:t>json</a:t>
            </a:r>
            <a:r>
              <a:rPr lang="en-US" sz="1400" u="sng" dirty="0" smtClean="0"/>
              <a:t> File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937266"/>
            <a:ext cx="4267200" cy="4920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62000" y="1475601"/>
            <a:ext cx="7619394" cy="523220"/>
          </a:xfrm>
          <a:prstGeom prst="rect">
            <a:avLst/>
          </a:prstGeom>
        </p:spPr>
        <p:txBody>
          <a:bodyPr wrap="none">
            <a:spAutoFit/>
          </a:bodyPr>
          <a:lstStyle/>
          <a:p>
            <a:r>
              <a:rPr lang="en-US" sz="1400" dirty="0" smtClean="0">
                <a:latin typeface="Arial" panose="020B0604020202020204" pitchFamily="34" charset="0"/>
                <a:cs typeface="Arial" panose="020B0604020202020204" pitchFamily="34" charset="0"/>
              </a:rPr>
              <a:t>This is sample </a:t>
            </a:r>
            <a:r>
              <a:rPr lang="en-US" sz="1400" dirty="0" err="1" smtClean="0">
                <a:latin typeface="Arial" panose="020B0604020202020204" pitchFamily="34" charset="0"/>
                <a:cs typeface="Arial" panose="020B0604020202020204" pitchFamily="34" charset="0"/>
              </a:rPr>
              <a:t>json</a:t>
            </a:r>
            <a:r>
              <a:rPr lang="en-US" sz="1400" dirty="0" smtClean="0">
                <a:latin typeface="Arial" panose="020B0604020202020204" pitchFamily="34" charset="0"/>
                <a:cs typeface="Arial" panose="020B0604020202020204" pitchFamily="34" charset="0"/>
              </a:rPr>
              <a:t> file which we are generating from </a:t>
            </a:r>
            <a:r>
              <a:rPr lang="en-US" sz="1400" dirty="0">
                <a:latin typeface="Arial" panose="020B0604020202020204" pitchFamily="34" charset="0"/>
                <a:cs typeface="Arial" panose="020B0604020202020204" pitchFamily="34" charset="0"/>
              </a:rPr>
              <a:t>the </a:t>
            </a:r>
            <a:r>
              <a:rPr lang="en-US" sz="1400" dirty="0" smtClean="0">
                <a:latin typeface="Arial" panose="020B0604020202020204" pitchFamily="34" charset="0"/>
                <a:cs typeface="Arial" panose="020B0604020202020204" pitchFamily="34" charset="0"/>
              </a:rPr>
              <a:t>BOMUIApplicationJournalLog.log </a:t>
            </a:r>
          </a:p>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where we will create this </a:t>
            </a:r>
            <a:r>
              <a:rPr lang="en-US" sz="1400" dirty="0" err="1" smtClean="0">
                <a:latin typeface="Arial" panose="020B0604020202020204" pitchFamily="34" charset="0"/>
                <a:cs typeface="Arial" panose="020B0604020202020204" pitchFamily="34" charset="0"/>
              </a:rPr>
              <a:t>json</a:t>
            </a:r>
            <a:r>
              <a:rPr lang="en-US" sz="1400" dirty="0" smtClean="0">
                <a:latin typeface="Arial" panose="020B0604020202020204" pitchFamily="34" charset="0"/>
                <a:cs typeface="Arial" panose="020B0604020202020204" pitchFamily="34" charset="0"/>
              </a:rPr>
              <a:t> file based on which object we need to execute web service call </a:t>
            </a:r>
          </a:p>
        </p:txBody>
      </p:sp>
    </p:spTree>
    <p:extLst>
      <p:ext uri="{BB962C8B-B14F-4D97-AF65-F5344CB8AC3E}">
        <p14:creationId xmlns:p14="http://schemas.microsoft.com/office/powerpoint/2010/main" val="345504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533BFB9D6BBE4F8A0C0C5CBD04ABBD" ma:contentTypeVersion="1" ma:contentTypeDescription="Create a new document." ma:contentTypeScope="" ma:versionID="b46852a4681ecc7f10eee846bf1b1343">
  <xsd:schema xmlns:xsd="http://www.w3.org/2001/XMLSchema" xmlns:xs="http://www.w3.org/2001/XMLSchema" xmlns:p="http://schemas.microsoft.com/office/2006/metadata/properties" xmlns:ns2="acbcc7e6-7467-476a-90f0-46edae73969c" targetNamespace="http://schemas.microsoft.com/office/2006/metadata/properties" ma:root="true" ma:fieldsID="82c2f18d9d6d1fd306763aeeaba5778b" ns2:_="">
    <xsd:import namespace="acbcc7e6-7467-476a-90f0-46edae73969c"/>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cc7e6-7467-476a-90f0-46edae73969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3560D8-BDDC-467C-86E4-25DD12E73C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cc7e6-7467-476a-90f0-46edae7396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490A37-4DC7-4603-A27F-7AF95D8432C6}">
  <ds:schemaRefs>
    <ds:schemaRef ds:uri="http://schemas.microsoft.com/sharepoint/v3/contenttype/forms"/>
  </ds:schemaRefs>
</ds:datastoreItem>
</file>

<file path=customXml/itemProps3.xml><?xml version="1.0" encoding="utf-8"?>
<ds:datastoreItem xmlns:ds="http://schemas.openxmlformats.org/officeDocument/2006/customXml" ds:itemID="{226D2B87-3DD5-4217-9EE3-D2B507D7358E}">
  <ds:schemaRefs>
    <ds:schemaRef ds:uri="http://schemas.microsoft.com/office/2006/metadata/properties"/>
    <ds:schemaRef ds:uri="acbcc7e6-7467-476a-90f0-46edae73969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Concourse</Template>
  <TotalTime>477</TotalTime>
  <Words>758</Words>
  <Application>Microsoft Office PowerPoint</Application>
  <PresentationFormat>On-screen Show (4:3)</PresentationFormat>
  <Paragraphs>107</Paragraphs>
  <Slides>12</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Arial</vt:lpstr>
      <vt:lpstr>Arial Black</vt:lpstr>
      <vt:lpstr>Calibri</vt:lpstr>
      <vt:lpstr>Lucida Sans Unicode</vt:lpstr>
      <vt:lpstr>Verdana</vt:lpstr>
      <vt:lpstr>Wingdings</vt:lpstr>
      <vt:lpstr>Wingdings 2</vt:lpstr>
      <vt:lpstr>Wingdings 3</vt:lpstr>
      <vt:lpstr>Concourse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Rule Management System Requirements Strategy</dc:title>
  <dc:creator>Muthuraman, Nithyapriya (N.)</dc:creator>
  <cp:lastModifiedBy>Rose, Bob (A.)</cp:lastModifiedBy>
  <cp:revision>108</cp:revision>
  <dcterms:created xsi:type="dcterms:W3CDTF">2014-07-01T19:40:11Z</dcterms:created>
  <dcterms:modified xsi:type="dcterms:W3CDTF">2017-09-01T10:47:31Z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0x010100C4533BFB9D6BBE4F8A0C0C5CBD04ABBD</vt:lpwstr>
  </property>
</Properties>
</file>