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11"/>
  </p:notesMasterIdLst>
  <p:handoutMasterIdLst>
    <p:handoutMasterId r:id="rId12"/>
  </p:handoutMasterIdLst>
  <p:sldIdLst>
    <p:sldId id="444" r:id="rId5"/>
    <p:sldId id="445" r:id="rId6"/>
    <p:sldId id="483" r:id="rId7"/>
    <p:sldId id="447" r:id="rId8"/>
    <p:sldId id="482" r:id="rId9"/>
    <p:sldId id="481"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7F7F7F"/>
    <a:srgbClr val="E8E109"/>
    <a:srgbClr val="C00000"/>
    <a:srgbClr val="666A70"/>
    <a:srgbClr val="C4E5F7"/>
    <a:srgbClr val="92D050"/>
    <a:srgbClr val="505050"/>
    <a:srgbClr val="073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0" autoAdjust="0"/>
    <p:restoredTop sz="94694" autoAdjust="0"/>
  </p:normalViewPr>
  <p:slideViewPr>
    <p:cSldViewPr snapToGrid="0">
      <p:cViewPr varScale="1">
        <p:scale>
          <a:sx n="105" d="100"/>
          <a:sy n="105" d="100"/>
        </p:scale>
        <p:origin x="468" y="108"/>
      </p:cViewPr>
      <p:guideLst>
        <p:guide orient="horz" pos="2160"/>
        <p:guide pos="479"/>
      </p:guideLst>
    </p:cSldViewPr>
  </p:slideViewPr>
  <p:notesTextViewPr>
    <p:cViewPr>
      <p:scale>
        <a:sx n="1" d="1"/>
        <a:sy n="1" d="1"/>
      </p:scale>
      <p:origin x="0" y="0"/>
    </p:cViewPr>
  </p:notesTextViewPr>
  <p:sorterViewPr>
    <p:cViewPr varScale="1">
      <p:scale>
        <a:sx n="100" d="100"/>
        <a:sy n="100" d="100"/>
      </p:scale>
      <p:origin x="0" y="-5933"/>
    </p:cViewPr>
  </p:sorterViewPr>
  <p:notesViewPr>
    <p:cSldViewPr snapToGrid="0">
      <p:cViewPr varScale="1">
        <p:scale>
          <a:sx n="78" d="100"/>
          <a:sy n="78" d="100"/>
        </p:scale>
        <p:origin x="32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B3C7812-C7E3-4EB2-800A-CB23B5FB3B01}" type="datetimeFigureOut">
              <a:rPr lang="en-US" smtClean="0"/>
              <a:t>1/7/2019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08C8D37-6D87-4151-AF98-A76A2925DF5D}" type="slidenum">
              <a:rPr lang="en-US" smtClean="0"/>
              <a:t>‹#›</a:t>
            </a:fld>
            <a:endParaRPr lang="en-US"/>
          </a:p>
        </p:txBody>
      </p:sp>
    </p:spTree>
    <p:extLst>
      <p:ext uri="{BB962C8B-B14F-4D97-AF65-F5344CB8AC3E}">
        <p14:creationId xmlns:p14="http://schemas.microsoft.com/office/powerpoint/2010/main" val="1926779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3825" y="100013"/>
            <a:ext cx="6772275" cy="3810000"/>
          </a:xfrm>
          <a:prstGeom prst="rect">
            <a:avLst/>
          </a:prstGeom>
          <a:noFill/>
          <a:ln w="12700">
            <a:solidFill>
              <a:schemeClr val="bg1"/>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04696" y="4058427"/>
            <a:ext cx="6809943" cy="4771539"/>
          </a:xfrm>
          <a:prstGeom prst="rect">
            <a:avLst/>
          </a:prstGeom>
        </p:spPr>
        <p:txBody>
          <a:bodyPr vert="horz" lIns="93177" tIns="46589" rIns="93177" bIns="46589" rtlCol="0"/>
          <a:lstStyle/>
          <a:p>
            <a:pPr marL="576263"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First level</a:t>
            </a:r>
          </a:p>
          <a:p>
            <a:pPr marL="1033463" marR="0" lvl="1"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Second level</a:t>
            </a:r>
          </a:p>
          <a:p>
            <a:pPr marL="1490663" marR="0" lvl="2"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Third level</a:t>
            </a:r>
          </a:p>
        </p:txBody>
      </p:sp>
      <p:sp>
        <p:nvSpPr>
          <p:cNvPr id="7" name="Slide Number Placeholder 6"/>
          <p:cNvSpPr>
            <a:spLocks noGrp="1"/>
          </p:cNvSpPr>
          <p:nvPr>
            <p:ph type="sldNum" sz="quarter" idx="5"/>
          </p:nvPr>
        </p:nvSpPr>
        <p:spPr>
          <a:xfrm>
            <a:off x="6255656" y="8829967"/>
            <a:ext cx="753121" cy="466433"/>
          </a:xfrm>
          <a:prstGeom prst="rect">
            <a:avLst/>
          </a:prstGeom>
        </p:spPr>
        <p:txBody>
          <a:bodyPr vert="horz" lIns="93177" tIns="46589" rIns="93177" bIns="46589" rtlCol="0" anchor="b"/>
          <a:lstStyle>
            <a:lvl1pPr algn="r">
              <a:defRPr sz="1200" b="1">
                <a:latin typeface="Arial" panose="020B0604020202020204" pitchFamily="34" charset="0"/>
                <a:cs typeface="Arial" panose="020B0604020202020204" pitchFamily="34" charset="0"/>
              </a:defRPr>
            </a:lvl1pPr>
          </a:lstStyle>
          <a:p>
            <a:fld id="{E786D5DE-39A7-4D7E-B414-293B96CD3B7A}" type="slidenum">
              <a:rPr lang="en-US" smtClean="0"/>
              <a:pPr/>
              <a:t>‹#›</a:t>
            </a:fld>
            <a:endParaRPr lang="en-US"/>
          </a:p>
        </p:txBody>
      </p:sp>
    </p:spTree>
    <p:extLst>
      <p:ext uri="{BB962C8B-B14F-4D97-AF65-F5344CB8AC3E}">
        <p14:creationId xmlns:p14="http://schemas.microsoft.com/office/powerpoint/2010/main" val="3427067391"/>
      </p:ext>
    </p:extLst>
  </p:cSld>
  <p:clrMap bg1="lt1" tx1="dk1" bg2="lt2" tx2="dk2" accent1="accent1" accent2="accent2" accent3="accent3" accent4="accent4" accent5="accent5" accent6="accent6" hlink="hlink" folHlink="folHlink"/>
  <p:notesStyle>
    <a:lvl1pPr marL="5762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ln>
          <a:noFill/>
        </a:ln>
        <a:solidFill>
          <a:schemeClr val="tx1"/>
        </a:solidFill>
        <a:latin typeface="Arial" panose="020B0604020202020204" pitchFamily="34" charset="0"/>
        <a:ea typeface="+mn-ea"/>
        <a:cs typeface="Arial" panose="020B0604020202020204" pitchFamily="34" charset="0"/>
      </a:defRPr>
    </a:lvl1pPr>
    <a:lvl2pPr marL="10334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200" b="0" kern="1200" dirty="0" smtClean="0">
        <a:solidFill>
          <a:srgbClr val="000000"/>
        </a:solidFill>
        <a:latin typeface="Arial" panose="020B0604020202020204" pitchFamily="34" charset="0"/>
        <a:ea typeface="+mn-ea"/>
        <a:cs typeface="Arial" panose="020B0604020202020204" pitchFamily="34" charset="0"/>
      </a:defRPr>
    </a:lvl2pPr>
    <a:lvl3pPr marL="14906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solidFill>
          <a:srgbClr val="000000"/>
        </a:solidFill>
        <a:latin typeface="Arial" panose="020B0604020202020204" pitchFamily="34" charset="0"/>
        <a:ea typeface="+mn-ea"/>
        <a:cs typeface="Arial" panose="020B0604020202020204" pitchFamily="34" charset="0"/>
      </a:defRPr>
    </a:lvl3pPr>
    <a:lvl4pPr marL="91440" indent="0" algn="l" defTabSz="914400" rtl="0" eaLnBrk="1" latinLnBrk="0" hangingPunct="1">
      <a:lnSpc>
        <a:spcPct val="100000"/>
      </a:lnSpc>
      <a:spcBef>
        <a:spcPts val="0"/>
      </a:spcBef>
      <a:spcAft>
        <a:spcPts val="0"/>
      </a:spcAft>
      <a:buFont typeface="Arial" panose="020B0604020202020204" pitchFamily="34" charset="0"/>
      <a:buChar char="•"/>
      <a:defRPr lang="en-US" sz="1200" b="0" kern="1200" dirty="0" smtClean="0">
        <a:solidFill>
          <a:srgbClr val="000000"/>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0"/>
      </a:spcBef>
      <a:spcAft>
        <a:spcPts val="900"/>
      </a:spcAft>
      <a:buFont typeface="Arial" panose="020B0604020202020204" pitchFamily="34" charset="0"/>
      <a:buNone/>
      <a:defRPr lang="en-US" sz="2000" b="1" kern="1200" dirty="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Brad/Joyce</a:t>
            </a:r>
          </a:p>
          <a:p>
            <a:pPr algn="just"/>
            <a:r>
              <a:rPr lang="en-US" dirty="0" smtClean="0"/>
              <a:t>Remind people to submit questions to everybody in the webex chat to</a:t>
            </a:r>
            <a:r>
              <a:rPr lang="en-US" baseline="0" dirty="0" smtClean="0"/>
              <a:t> make sure we can see them.  We will take answer all questions at the end of the presentation.</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1</a:t>
            </a:fld>
            <a:endParaRPr lang="en-US" dirty="0"/>
          </a:p>
        </p:txBody>
      </p:sp>
    </p:spTree>
    <p:extLst>
      <p:ext uri="{BB962C8B-B14F-4D97-AF65-F5344CB8AC3E}">
        <p14:creationId xmlns:p14="http://schemas.microsoft.com/office/powerpoint/2010/main" val="184573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Brad</a:t>
            </a:r>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2</a:t>
            </a:fld>
            <a:endParaRPr lang="en-US" dirty="0"/>
          </a:p>
        </p:txBody>
      </p:sp>
    </p:spTree>
    <p:extLst>
      <p:ext uri="{BB962C8B-B14F-4D97-AF65-F5344CB8AC3E}">
        <p14:creationId xmlns:p14="http://schemas.microsoft.com/office/powerpoint/2010/main" val="358224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Joyce, Khalil if</a:t>
            </a:r>
            <a:r>
              <a:rPr lang="en-US" baseline="0" dirty="0" smtClean="0"/>
              <a:t> any questions on time zone launches</a:t>
            </a:r>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3</a:t>
            </a:fld>
            <a:endParaRPr lang="en-US" dirty="0"/>
          </a:p>
        </p:txBody>
      </p:sp>
    </p:spTree>
    <p:extLst>
      <p:ext uri="{BB962C8B-B14F-4D97-AF65-F5344CB8AC3E}">
        <p14:creationId xmlns:p14="http://schemas.microsoft.com/office/powerpoint/2010/main" val="182132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Joyce, Khalil if</a:t>
            </a:r>
            <a:r>
              <a:rPr lang="en-US" baseline="0" dirty="0" smtClean="0"/>
              <a:t> any questions on time zone launches</a:t>
            </a:r>
            <a:endParaRPr lang="en-US" dirty="0"/>
          </a:p>
        </p:txBody>
      </p:sp>
      <p:sp>
        <p:nvSpPr>
          <p:cNvPr id="4" name="Slide Number Placeholder 3"/>
          <p:cNvSpPr>
            <a:spLocks noGrp="1"/>
          </p:cNvSpPr>
          <p:nvPr>
            <p:ph type="sldNum" sz="quarter" idx="10"/>
          </p:nvPr>
        </p:nvSpPr>
        <p:spPr/>
        <p:txBody>
          <a:bodyPr/>
          <a:lstStyle/>
          <a:p>
            <a:fld id="{2F91D555-9FE8-4562-AA24-63C46875E00D}" type="slidenum">
              <a:rPr lang="en-US" smtClean="0"/>
              <a:t>4</a:t>
            </a:fld>
            <a:endParaRPr lang="en-US" dirty="0"/>
          </a:p>
        </p:txBody>
      </p:sp>
    </p:spTree>
    <p:extLst>
      <p:ext uri="{BB962C8B-B14F-4D97-AF65-F5344CB8AC3E}">
        <p14:creationId xmlns:p14="http://schemas.microsoft.com/office/powerpoint/2010/main" val="1562189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79739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3952512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23" name="TextBox 2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7319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8" name="TextBox 17"/>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278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dirty="0" smtClean="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TextBox 1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163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dirty="0" smtClean="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2" name="TextBox 2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3817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Box 10"/>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9683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46659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664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9" name="TextBox 8"/>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45028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9" name="TextBox 8"/>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95331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1088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30706053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6" name="TextBox 1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3723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rgbClr val="0000FF"/>
                </a:solidFill>
                <a:latin typeface="Arial" panose="020B0604020202020204" pitchFamily="34" charset="0"/>
                <a:cs typeface="Arial" panose="020B0604020202020204" pitchFamily="34" charset="0"/>
              </a:rPr>
              <a:t>CONFIDENTIAL</a:t>
            </a:r>
            <a:endParaRPr lang="en-US" altLang="en-US" sz="900" b="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4806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1Q</a:t>
            </a:r>
            <a:endParaRPr lang="en-US" sz="1400" b="1" kern="0" dirty="0">
              <a:solidFill>
                <a:schemeClr val="tx1"/>
              </a:solidFill>
              <a:latin typeface="+mj-lt"/>
            </a:endParaRP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2Q</a:t>
            </a:r>
            <a:endParaRPr lang="en-US" sz="1400" b="1" kern="0" dirty="0">
              <a:solidFill>
                <a:schemeClr val="tx1"/>
              </a:solidFill>
              <a:latin typeface="+mj-lt"/>
            </a:endParaRP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3Q</a:t>
            </a:r>
            <a:endParaRPr lang="en-US" sz="1400" b="1" kern="0" dirty="0">
              <a:solidFill>
                <a:schemeClr val="tx1"/>
              </a:solidFill>
              <a:latin typeface="+mj-lt"/>
            </a:endParaRP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FY</a:t>
            </a:r>
            <a:endParaRPr lang="en-US" sz="1400" b="1" kern="0" dirty="0">
              <a:solidFill>
                <a:schemeClr val="tx1"/>
              </a:solidFill>
              <a:latin typeface="+mj-lt"/>
            </a:endParaRP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4Q</a:t>
            </a:r>
            <a:endParaRPr lang="en-US" sz="1400" b="1" kern="0" dirty="0">
              <a:solidFill>
                <a:schemeClr val="tx1"/>
              </a:solidFill>
              <a:latin typeface="+mj-lt"/>
            </a:endParaRP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1Q</a:t>
            </a:r>
            <a:endParaRPr lang="en-US" sz="1400" b="1" kern="0" dirty="0">
              <a:solidFill>
                <a:schemeClr val="tx1"/>
              </a:solidFill>
              <a:latin typeface="+mj-lt"/>
            </a:endParaRP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2Q</a:t>
            </a:r>
            <a:endParaRPr lang="en-US" sz="1400" b="1" kern="0" dirty="0">
              <a:solidFill>
                <a:schemeClr val="tx1"/>
              </a:solidFill>
              <a:latin typeface="+mj-lt"/>
            </a:endParaRP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3Q</a:t>
            </a:r>
            <a:endParaRPr lang="en-US" sz="1400" b="1" kern="0" dirty="0">
              <a:solidFill>
                <a:schemeClr val="tx1"/>
              </a:solidFill>
              <a:latin typeface="+mj-lt"/>
            </a:endParaRP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FY</a:t>
            </a:r>
            <a:endParaRPr lang="en-US" sz="1400" b="1" kern="0" dirty="0">
              <a:solidFill>
                <a:schemeClr val="tx1"/>
              </a:solidFill>
              <a:latin typeface="+mj-lt"/>
            </a:endParaRP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smtClean="0">
                <a:solidFill>
                  <a:schemeClr val="tx1"/>
                </a:solidFill>
                <a:latin typeface="+mj-lt"/>
              </a:rPr>
              <a:t>4Q</a:t>
            </a:r>
            <a:endParaRPr lang="en-US" sz="1400" b="1" kern="0" dirty="0">
              <a:solidFill>
                <a:schemeClr val="tx1"/>
              </a:solidFill>
              <a:latin typeface="+mj-lt"/>
            </a:endParaRP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
        <p:nvSpPr>
          <p:cNvPr id="35" name="TextBox 3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9181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7" name="TextBox 1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0578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2018</a:t>
            </a:r>
            <a:endParaRPr lang="en-US" altLang="en-US" sz="1600" b="1" dirty="0">
              <a:solidFill>
                <a:schemeClr val="tx1"/>
              </a:solidFill>
              <a:latin typeface="+mn-lt"/>
            </a:endParaRP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2014	</a:t>
            </a:r>
            <a:endParaRPr lang="en-US" altLang="en-US" sz="1600" b="1" dirty="0">
              <a:solidFill>
                <a:schemeClr val="tx1"/>
              </a:solidFill>
              <a:latin typeface="+mn-lt"/>
            </a:endParaRP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2022</a:t>
            </a:r>
            <a:endParaRPr lang="en-US" altLang="en-US" sz="1600" b="1" dirty="0">
              <a:solidFill>
                <a:schemeClr val="tx1"/>
              </a:solidFill>
              <a:latin typeface="+mn-lt"/>
            </a:endParaRP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2018</a:t>
            </a:r>
            <a:endParaRPr lang="en-US" altLang="en-US" sz="1600" b="1" dirty="0">
              <a:solidFill>
                <a:schemeClr val="tx1"/>
              </a:solidFill>
              <a:latin typeface="+mn-lt"/>
            </a:endParaRP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2014</a:t>
            </a:r>
            <a:endParaRPr lang="en-US" altLang="en-US" sz="1600" b="1" dirty="0">
              <a:solidFill>
                <a:schemeClr val="tx1"/>
              </a:solidFill>
              <a:latin typeface="+mn-lt"/>
            </a:endParaRP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2022</a:t>
            </a:r>
            <a:endParaRPr lang="en-US" altLang="en-US" sz="1600" b="1" dirty="0">
              <a:solidFill>
                <a:schemeClr val="tx1"/>
              </a:solidFill>
              <a:latin typeface="+mn-lt"/>
            </a:endParaRP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2018</a:t>
            </a:r>
            <a:endParaRPr lang="en-US" altLang="en-US" sz="1600" b="1" dirty="0">
              <a:solidFill>
                <a:schemeClr val="tx1"/>
              </a:solidFill>
              <a:latin typeface="+mn-lt"/>
            </a:endParaRP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2014</a:t>
            </a:r>
            <a:endParaRPr lang="en-US" altLang="en-US" sz="1600" b="1" dirty="0">
              <a:solidFill>
                <a:schemeClr val="tx1"/>
              </a:solidFill>
              <a:latin typeface="+mn-lt"/>
            </a:endParaRP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smtClean="0">
                <a:solidFill>
                  <a:schemeClr val="tx1"/>
                </a:solidFill>
                <a:latin typeface="+mn-lt"/>
              </a:rPr>
              <a:t>2022</a:t>
            </a:r>
            <a:endParaRPr lang="en-US" altLang="en-US" sz="1600" b="1" dirty="0">
              <a:solidFill>
                <a:schemeClr val="tx1"/>
              </a:solidFill>
              <a:latin typeface="+mn-lt"/>
            </a:endParaRPr>
          </a:p>
        </p:txBody>
      </p:sp>
      <p:sp>
        <p:nvSpPr>
          <p:cNvPr id="37" name="TextBox 3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9982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2" name="TextBox 11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3940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4" name="TextBox 5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7354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0" name="TextBox 10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5199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53" name="TextBox 52"/>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46857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2016</a:t>
            </a:r>
            <a:endParaRPr lang="en-US" altLang="en-US" sz="1400" b="1" dirty="0">
              <a:solidFill>
                <a:schemeClr val="tx1"/>
              </a:solidFill>
              <a:latin typeface="+mj-lt"/>
              <a:ea typeface="ＭＳ Ｐゴシック" pitchFamily="34" charset="-128"/>
            </a:endParaRP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2018</a:t>
            </a:r>
            <a:endParaRPr lang="en-US" altLang="en-US" sz="1400" b="1" dirty="0">
              <a:solidFill>
                <a:schemeClr val="tx1"/>
              </a:solidFill>
              <a:latin typeface="+mj-lt"/>
              <a:ea typeface="ＭＳ Ｐゴシック" pitchFamily="34" charset="-128"/>
            </a:endParaRP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2020</a:t>
            </a:r>
            <a:endParaRPr lang="en-US" altLang="en-US" sz="1400" b="1" dirty="0">
              <a:solidFill>
                <a:schemeClr val="tx1"/>
              </a:solidFill>
              <a:latin typeface="+mj-lt"/>
              <a:ea typeface="ＭＳ Ｐゴシック" pitchFamily="34" charset="-128"/>
            </a:endParaRP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2017</a:t>
            </a:r>
            <a:endParaRPr lang="en-US" altLang="en-US" sz="1400" b="1" dirty="0">
              <a:solidFill>
                <a:schemeClr val="tx1"/>
              </a:solidFill>
              <a:latin typeface="+mj-lt"/>
              <a:ea typeface="ＭＳ Ｐゴシック" pitchFamily="34" charset="-128"/>
            </a:endParaRP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2022</a:t>
            </a:r>
            <a:endParaRPr lang="en-US" altLang="en-US" sz="1400" b="1" dirty="0">
              <a:solidFill>
                <a:schemeClr val="tx1"/>
              </a:solidFill>
              <a:latin typeface="+mj-lt"/>
              <a:ea typeface="ＭＳ Ｐゴシック" pitchFamily="34" charset="-128"/>
            </a:endParaRP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2019</a:t>
            </a:r>
            <a:endParaRPr lang="en-US" altLang="en-US" sz="1400" b="1" dirty="0">
              <a:solidFill>
                <a:schemeClr val="tx1"/>
              </a:solidFill>
              <a:latin typeface="+mj-lt"/>
              <a:ea typeface="ＭＳ Ｐゴシック" pitchFamily="34" charset="-128"/>
            </a:endParaRP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smtClean="0">
                <a:solidFill>
                  <a:schemeClr val="tx1"/>
                </a:solidFill>
                <a:latin typeface="+mj-lt"/>
                <a:ea typeface="ＭＳ Ｐゴシック" pitchFamily="34" charset="-128"/>
              </a:rPr>
              <a:t>2021</a:t>
            </a:r>
            <a:endParaRPr lang="en-US" altLang="en-US" sz="1400" b="1" dirty="0">
              <a:solidFill>
                <a:schemeClr val="tx1"/>
              </a:solidFill>
              <a:latin typeface="+mj-lt"/>
              <a:ea typeface="ＭＳ Ｐゴシック" pitchFamily="34" charset="-128"/>
            </a:endParaRP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smtClean="0">
                <a:solidFill>
                  <a:schemeClr val="tx1"/>
                </a:solidFill>
                <a:latin typeface="+mj-lt"/>
              </a:rPr>
              <a:t>Forecast</a:t>
            </a:r>
          </a:p>
          <a:p>
            <a:pPr eaLnBrk="1" hangingPunct="1">
              <a:defRPr/>
            </a:pPr>
            <a:r>
              <a:rPr lang="en-US" sz="1050" b="1" kern="0" dirty="0" smtClean="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0" name="TextBox 109"/>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8598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TextBox 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307901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TextBox 8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0866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2016</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82" name="TextBox 8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2290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smtClean="0"/>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37" name="Text Box 38"/>
          <p:cNvSpPr txBox="1">
            <a:spLocks noChangeArrowheads="1"/>
          </p:cNvSpPr>
          <p:nvPr userDrawn="1"/>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8" name="Text Box 39"/>
          <p:cNvSpPr txBox="1">
            <a:spLocks noChangeArrowheads="1"/>
          </p:cNvSpPr>
          <p:nvPr userDrawn="1"/>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39" name="Text Box 40"/>
          <p:cNvSpPr txBox="1">
            <a:spLocks noChangeArrowheads="1"/>
          </p:cNvSpPr>
          <p:nvPr userDrawn="1"/>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1" name="Text Box 42"/>
          <p:cNvSpPr txBox="1">
            <a:spLocks noChangeArrowheads="1"/>
          </p:cNvSpPr>
          <p:nvPr userDrawn="1"/>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82" name="Text Box 42"/>
          <p:cNvSpPr txBox="1">
            <a:spLocks noChangeArrowheads="1"/>
          </p:cNvSpPr>
          <p:nvPr userDrawn="1"/>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3" name="Text Box 38"/>
          <p:cNvSpPr txBox="1">
            <a:spLocks noChangeArrowheads="1"/>
          </p:cNvSpPr>
          <p:nvPr userDrawn="1"/>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4" name="Text Box 39"/>
          <p:cNvSpPr txBox="1">
            <a:spLocks noChangeArrowheads="1"/>
          </p:cNvSpPr>
          <p:nvPr userDrawn="1"/>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5" name="Text Box 40"/>
          <p:cNvSpPr txBox="1">
            <a:spLocks noChangeArrowheads="1"/>
          </p:cNvSpPr>
          <p:nvPr userDrawn="1"/>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7" name="Text Box 42"/>
          <p:cNvSpPr txBox="1">
            <a:spLocks noChangeArrowheads="1"/>
          </p:cNvSpPr>
          <p:nvPr userDrawn="1"/>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9" name="Text Box 42"/>
          <p:cNvSpPr txBox="1">
            <a:spLocks noChangeArrowheads="1"/>
          </p:cNvSpPr>
          <p:nvPr userDrawn="1"/>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6" name="Text Box 38"/>
          <p:cNvSpPr txBox="1">
            <a:spLocks noChangeArrowheads="1"/>
          </p:cNvSpPr>
          <p:nvPr userDrawn="1"/>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7" name="Text Box 39"/>
          <p:cNvSpPr txBox="1">
            <a:spLocks noChangeArrowheads="1"/>
          </p:cNvSpPr>
          <p:nvPr userDrawn="1"/>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8" name="Text Box 40"/>
          <p:cNvSpPr txBox="1">
            <a:spLocks noChangeArrowheads="1"/>
          </p:cNvSpPr>
          <p:nvPr userDrawn="1"/>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0" name="Text Box 42"/>
          <p:cNvSpPr txBox="1">
            <a:spLocks noChangeArrowheads="1"/>
          </p:cNvSpPr>
          <p:nvPr userDrawn="1"/>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2" name="Text Box 42"/>
          <p:cNvSpPr txBox="1">
            <a:spLocks noChangeArrowheads="1"/>
          </p:cNvSpPr>
          <p:nvPr userDrawn="1"/>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4" name="Text Box 38"/>
          <p:cNvSpPr txBox="1">
            <a:spLocks noChangeArrowheads="1"/>
          </p:cNvSpPr>
          <p:nvPr userDrawn="1"/>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5" name="Text Box 39"/>
          <p:cNvSpPr txBox="1">
            <a:spLocks noChangeArrowheads="1"/>
          </p:cNvSpPr>
          <p:nvPr userDrawn="1"/>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6" name="Text Box 40"/>
          <p:cNvSpPr txBox="1">
            <a:spLocks noChangeArrowheads="1"/>
          </p:cNvSpPr>
          <p:nvPr userDrawn="1"/>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8" name="Text Box 42"/>
          <p:cNvSpPr txBox="1">
            <a:spLocks noChangeArrowheads="1"/>
          </p:cNvSpPr>
          <p:nvPr userDrawn="1"/>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0" name="Text Box 42"/>
          <p:cNvSpPr txBox="1">
            <a:spLocks noChangeArrowheads="1"/>
          </p:cNvSpPr>
          <p:nvPr userDrawn="1"/>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2" name="Text Box 38"/>
          <p:cNvSpPr txBox="1">
            <a:spLocks noChangeArrowheads="1"/>
          </p:cNvSpPr>
          <p:nvPr userDrawn="1"/>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3" name="Text Box 39"/>
          <p:cNvSpPr txBox="1">
            <a:spLocks noChangeArrowheads="1"/>
          </p:cNvSpPr>
          <p:nvPr userDrawn="1"/>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4" name="Text Box 40"/>
          <p:cNvSpPr txBox="1">
            <a:spLocks noChangeArrowheads="1"/>
          </p:cNvSpPr>
          <p:nvPr userDrawn="1"/>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6" name="Text Box 42"/>
          <p:cNvSpPr txBox="1">
            <a:spLocks noChangeArrowheads="1"/>
          </p:cNvSpPr>
          <p:nvPr userDrawn="1"/>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8" name="Text Box 42"/>
          <p:cNvSpPr txBox="1">
            <a:spLocks noChangeArrowheads="1"/>
          </p:cNvSpPr>
          <p:nvPr userDrawn="1"/>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0" name="Text Box 38"/>
          <p:cNvSpPr txBox="1">
            <a:spLocks noChangeArrowheads="1"/>
          </p:cNvSpPr>
          <p:nvPr userDrawn="1"/>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1" name="Text Box 39"/>
          <p:cNvSpPr txBox="1">
            <a:spLocks noChangeArrowheads="1"/>
          </p:cNvSpPr>
          <p:nvPr userDrawn="1"/>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2" name="Text Box 40"/>
          <p:cNvSpPr txBox="1">
            <a:spLocks noChangeArrowheads="1"/>
          </p:cNvSpPr>
          <p:nvPr userDrawn="1"/>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4" name="Text Box 42"/>
          <p:cNvSpPr txBox="1">
            <a:spLocks noChangeArrowheads="1"/>
          </p:cNvSpPr>
          <p:nvPr userDrawn="1"/>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6" name="Text Box 42"/>
          <p:cNvSpPr txBox="1">
            <a:spLocks noChangeArrowheads="1"/>
          </p:cNvSpPr>
          <p:nvPr userDrawn="1"/>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4" name="TextBox 73"/>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0053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40" userDrawn="1">
          <p15:clr>
            <a:srgbClr val="FBAE40"/>
          </p15:clr>
        </p15:guide>
        <p15:guide id="3" pos="51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93" name="Text Box 38"/>
          <p:cNvSpPr txBox="1">
            <a:spLocks noChangeArrowheads="1"/>
          </p:cNvSpPr>
          <p:nvPr userDrawn="1"/>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4" name="Text Box 39"/>
          <p:cNvSpPr txBox="1">
            <a:spLocks noChangeArrowheads="1"/>
          </p:cNvSpPr>
          <p:nvPr userDrawn="1"/>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5" name="Text Box 40"/>
          <p:cNvSpPr txBox="1">
            <a:spLocks noChangeArrowheads="1"/>
          </p:cNvSpPr>
          <p:nvPr userDrawn="1"/>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7" name="Text Box 42"/>
          <p:cNvSpPr txBox="1">
            <a:spLocks noChangeArrowheads="1"/>
          </p:cNvSpPr>
          <p:nvPr userDrawn="1"/>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smtClean="0"/>
              <a:t>Click To Edit Master Text Style</a:t>
            </a:r>
          </a:p>
        </p:txBody>
      </p:sp>
      <p:sp>
        <p:nvSpPr>
          <p:cNvPr id="108" name="Text Box 42"/>
          <p:cNvSpPr txBox="1">
            <a:spLocks noChangeArrowheads="1"/>
          </p:cNvSpPr>
          <p:nvPr userDrawn="1"/>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0" name="Text Box 38"/>
          <p:cNvSpPr txBox="1">
            <a:spLocks noChangeArrowheads="1"/>
          </p:cNvSpPr>
          <p:nvPr userDrawn="1"/>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1" name="Text Box 39"/>
          <p:cNvSpPr txBox="1">
            <a:spLocks noChangeArrowheads="1"/>
          </p:cNvSpPr>
          <p:nvPr userDrawn="1"/>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2" name="Text Box 40"/>
          <p:cNvSpPr txBox="1">
            <a:spLocks noChangeArrowheads="1"/>
          </p:cNvSpPr>
          <p:nvPr userDrawn="1"/>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4" name="Text Box 42"/>
          <p:cNvSpPr txBox="1">
            <a:spLocks noChangeArrowheads="1"/>
          </p:cNvSpPr>
          <p:nvPr userDrawn="1"/>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6" name="Text Box 42"/>
          <p:cNvSpPr txBox="1">
            <a:spLocks noChangeArrowheads="1"/>
          </p:cNvSpPr>
          <p:nvPr userDrawn="1"/>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8" name="Text Box 38"/>
          <p:cNvSpPr txBox="1">
            <a:spLocks noChangeArrowheads="1"/>
          </p:cNvSpPr>
          <p:nvPr userDrawn="1"/>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9" name="Text Box 39"/>
          <p:cNvSpPr txBox="1">
            <a:spLocks noChangeArrowheads="1"/>
          </p:cNvSpPr>
          <p:nvPr userDrawn="1"/>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0" name="Text Box 40"/>
          <p:cNvSpPr txBox="1">
            <a:spLocks noChangeArrowheads="1"/>
          </p:cNvSpPr>
          <p:nvPr userDrawn="1"/>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2" name="Text Box 42"/>
          <p:cNvSpPr txBox="1">
            <a:spLocks noChangeArrowheads="1"/>
          </p:cNvSpPr>
          <p:nvPr userDrawn="1"/>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4" name="Text Box 42"/>
          <p:cNvSpPr txBox="1">
            <a:spLocks noChangeArrowheads="1"/>
          </p:cNvSpPr>
          <p:nvPr userDrawn="1"/>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6" name="Text Box 38"/>
          <p:cNvSpPr txBox="1">
            <a:spLocks noChangeArrowheads="1"/>
          </p:cNvSpPr>
          <p:nvPr userDrawn="1"/>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7" name="Text Box 39"/>
          <p:cNvSpPr txBox="1">
            <a:spLocks noChangeArrowheads="1"/>
          </p:cNvSpPr>
          <p:nvPr userDrawn="1"/>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8" name="Text Box 40"/>
          <p:cNvSpPr txBox="1">
            <a:spLocks noChangeArrowheads="1"/>
          </p:cNvSpPr>
          <p:nvPr userDrawn="1"/>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0" name="Text Box 42"/>
          <p:cNvSpPr txBox="1">
            <a:spLocks noChangeArrowheads="1"/>
          </p:cNvSpPr>
          <p:nvPr userDrawn="1"/>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2" name="Text Box 42"/>
          <p:cNvSpPr txBox="1">
            <a:spLocks noChangeArrowheads="1"/>
          </p:cNvSpPr>
          <p:nvPr userDrawn="1"/>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4" name="Text Box 38"/>
          <p:cNvSpPr txBox="1">
            <a:spLocks noChangeArrowheads="1"/>
          </p:cNvSpPr>
          <p:nvPr userDrawn="1"/>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5" name="Text Box 39"/>
          <p:cNvSpPr txBox="1">
            <a:spLocks noChangeArrowheads="1"/>
          </p:cNvSpPr>
          <p:nvPr userDrawn="1"/>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6" name="Text Box 40"/>
          <p:cNvSpPr txBox="1">
            <a:spLocks noChangeArrowheads="1"/>
          </p:cNvSpPr>
          <p:nvPr userDrawn="1"/>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8" name="Text Box 42"/>
          <p:cNvSpPr txBox="1">
            <a:spLocks noChangeArrowheads="1"/>
          </p:cNvSpPr>
          <p:nvPr userDrawn="1"/>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0" name="Text Box 42"/>
          <p:cNvSpPr txBox="1">
            <a:spLocks noChangeArrowheads="1"/>
          </p:cNvSpPr>
          <p:nvPr userDrawn="1"/>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2" name="Text Box 38"/>
          <p:cNvSpPr txBox="1">
            <a:spLocks noChangeArrowheads="1"/>
          </p:cNvSpPr>
          <p:nvPr userDrawn="1"/>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Jan</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3" name="Text Box 39"/>
          <p:cNvSpPr txBox="1">
            <a:spLocks noChangeArrowheads="1"/>
          </p:cNvSpPr>
          <p:nvPr userDrawn="1"/>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Feb</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4" name="Text Box 40"/>
          <p:cNvSpPr txBox="1">
            <a:spLocks noChangeArrowheads="1"/>
          </p:cNvSpPr>
          <p:nvPr userDrawn="1"/>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Mar</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2017</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6" name="Text Box 42"/>
          <p:cNvSpPr txBox="1">
            <a:spLocks noChangeArrowheads="1"/>
          </p:cNvSpPr>
          <p:nvPr userDrawn="1"/>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4Q18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8" name="Text Box 42"/>
          <p:cNvSpPr txBox="1">
            <a:spLocks noChangeArrowheads="1"/>
          </p:cNvSpPr>
          <p:nvPr userDrawn="1"/>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smtClean="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smtClean="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72" name="TextBox 71"/>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477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Box 7"/>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5610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5" name="TextBox 1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4584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smtClean="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smtClean="0">
                <a:solidFill>
                  <a:schemeClr val="tx1"/>
                </a:solidFill>
                <a:cs typeface="Arial" charset="0"/>
              </a:rPr>
              <a:t>Cost</a:t>
            </a:r>
            <a:endParaRPr lang="en-US" sz="1200" b="1" dirty="0">
              <a:solidFill>
                <a:schemeClr val="tx1"/>
              </a:solidFill>
              <a:cs typeface="Arial" charset="0"/>
            </a:endParaRPr>
          </a:p>
        </p:txBody>
      </p:sp>
      <p:sp>
        <p:nvSpPr>
          <p:cNvPr id="20" name="Rectangle 70"/>
          <p:cNvSpPr>
            <a:spLocks noChangeArrowheads="1"/>
          </p:cNvSpPr>
          <p:nvPr userDrawn="1"/>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smtClean="0">
                <a:solidFill>
                  <a:schemeClr val="tx1"/>
                </a:solidFill>
                <a:cs typeface="Arial" charset="0"/>
              </a:rPr>
              <a:t>1Q 2018</a:t>
            </a:r>
            <a:endParaRPr lang="en-US" sz="1200" b="1" dirty="0">
              <a:solidFill>
                <a:schemeClr val="tx1"/>
              </a:solidFill>
              <a:cs typeface="Arial" charset="0"/>
            </a:endParaRPr>
          </a:p>
        </p:txBody>
      </p:sp>
      <p:sp>
        <p:nvSpPr>
          <p:cNvPr id="21" name="Rectangle 71"/>
          <p:cNvSpPr>
            <a:spLocks noChangeArrowheads="1"/>
          </p:cNvSpPr>
          <p:nvPr userDrawn="1"/>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smtClean="0">
                <a:solidFill>
                  <a:schemeClr val="tx1"/>
                </a:solidFill>
                <a:cs typeface="Arial" charset="0"/>
              </a:rPr>
              <a:t>1Q 2017</a:t>
            </a:r>
            <a:endParaRPr lang="en-US" sz="1200" b="1" dirty="0">
              <a:solidFill>
                <a:schemeClr val="tx1"/>
              </a:solidFill>
              <a:cs typeface="Arial" charset="0"/>
            </a:endParaRP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25" name="TextBox 24"/>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8996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6" name="TextBox 5"/>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529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7" name="TextBox 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7535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smtClean="0"/>
              <a:t>Edit Master text styles</a:t>
            </a:r>
          </a:p>
          <a:p>
            <a:pPr lvl="0"/>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Box 6"/>
          <p:cNvSpPr txBox="1">
            <a:spLocks noChangeArrowheads="1"/>
          </p:cNvSpPr>
          <p:nvPr userDrawn="1"/>
        </p:nvSpPr>
        <p:spPr bwMode="auto">
          <a:xfrm>
            <a:off x="827774" y="6413710"/>
            <a:ext cx="10310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smtClean="0">
                <a:solidFill>
                  <a:schemeClr val="bg1">
                    <a:lumMod val="50000"/>
                  </a:schemeClr>
                </a:solidFill>
                <a:latin typeface="Arial" panose="020B0604020202020204" pitchFamily="34" charset="0"/>
                <a:cs typeface="Arial" panose="020B0604020202020204" pitchFamily="34" charset="0"/>
              </a:rPr>
              <a:t>CONFIDENTIAL</a:t>
            </a:r>
            <a:endParaRPr lang="en-US" altLang="en-US" sz="900" b="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0830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95155"/>
      </p:ext>
    </p:extLst>
  </p:cSld>
  <p:clrMap bg1="lt1" tx1="dk1" bg2="lt2" tx2="dk2" accent1="accent1" accent2="accent2" accent3="accent3" accent4="accent4" accent5="accent5" accent6="accent6" hlink="hlink" folHlink="folHlink"/>
  <p:sldLayoutIdLst>
    <p:sldLayoutId id="2147483708" r:id="rId1"/>
    <p:sldLayoutId id="2147483744" r:id="rId2"/>
    <p:sldLayoutId id="2147483711" r:id="rId3"/>
    <p:sldLayoutId id="2147483745" r:id="rId4"/>
    <p:sldLayoutId id="2147483804" r:id="rId5"/>
    <p:sldLayoutId id="2147483807" r:id="rId6"/>
    <p:sldLayoutId id="2147483811" r:id="rId7"/>
    <p:sldLayoutId id="2147483819" r:id="rId8"/>
    <p:sldLayoutId id="2147483805" r:id="rId9"/>
    <p:sldLayoutId id="2147483748" r:id="rId10"/>
    <p:sldLayoutId id="2147483756" r:id="rId11"/>
    <p:sldLayoutId id="2147483714" r:id="rId12"/>
    <p:sldLayoutId id="2147483820" r:id="rId13"/>
    <p:sldLayoutId id="2147483747" r:id="rId14"/>
    <p:sldLayoutId id="2147483808" r:id="rId15"/>
    <p:sldLayoutId id="2147483710" r:id="rId16"/>
    <p:sldLayoutId id="2147483715" r:id="rId17"/>
    <p:sldLayoutId id="2147483793" r:id="rId18"/>
    <p:sldLayoutId id="2147483815" r:id="rId19"/>
    <p:sldLayoutId id="2147483823" r:id="rId20"/>
    <p:sldLayoutId id="2147483818" r:id="rId21"/>
    <p:sldLayoutId id="2147483732" r:id="rId22"/>
    <p:sldLayoutId id="2147483825" r:id="rId23"/>
    <p:sldLayoutId id="2147483827" r:id="rId24"/>
    <p:sldLayoutId id="2147483719" r:id="rId25"/>
    <p:sldLayoutId id="2147483796" r:id="rId26"/>
    <p:sldLayoutId id="2147483794" r:id="rId27"/>
    <p:sldLayoutId id="2147483797" r:id="rId28"/>
    <p:sldLayoutId id="2147483795" r:id="rId29"/>
    <p:sldLayoutId id="2147483830" r:id="rId30"/>
    <p:sldLayoutId id="2147483831" r:id="rId31"/>
    <p:sldLayoutId id="2147483832" r:id="rId32"/>
    <p:sldLayoutId id="2147483833" r:id="rId3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t1.spt.ford.com/sites/PDAM/IDTE/SitePages/Home_old.aspx"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IDTE – Innovation </a:t>
            </a:r>
            <a:r>
              <a:rPr lang="en-US" dirty="0"/>
              <a:t>D</a:t>
            </a:r>
            <a:r>
              <a:rPr lang="en-US" dirty="0" smtClean="0"/>
              <a:t>rive and Technology Expo</a:t>
            </a:r>
            <a:endParaRPr lang="en-US" dirty="0"/>
          </a:p>
        </p:txBody>
      </p:sp>
      <p:sp>
        <p:nvSpPr>
          <p:cNvPr id="3" name="Subtitle 2"/>
          <p:cNvSpPr>
            <a:spLocks noGrp="1"/>
          </p:cNvSpPr>
          <p:nvPr>
            <p:ph type="subTitle" idx="1"/>
          </p:nvPr>
        </p:nvSpPr>
        <p:spPr/>
        <p:txBody>
          <a:bodyPr/>
          <a:lstStyle/>
          <a:p>
            <a:endParaRPr lang="en-US" dirty="0" smtClean="0"/>
          </a:p>
          <a:p>
            <a:r>
              <a:rPr lang="en-US" dirty="0" smtClean="0"/>
              <a:t>January, 7</a:t>
            </a:r>
            <a:r>
              <a:rPr lang="en-US" baseline="30000" dirty="0" smtClean="0"/>
              <a:t>th</a:t>
            </a:r>
            <a:r>
              <a:rPr lang="en-US" dirty="0" smtClean="0"/>
              <a:t> - 2019</a:t>
            </a:r>
            <a:endParaRPr lang="en-US" dirty="0"/>
          </a:p>
        </p:txBody>
      </p:sp>
    </p:spTree>
    <p:extLst>
      <p:ext uri="{BB962C8B-B14F-4D97-AF65-F5344CB8AC3E}">
        <p14:creationId xmlns:p14="http://schemas.microsoft.com/office/powerpoint/2010/main" val="2819983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pPr algn="l"/>
            <a:r>
              <a:rPr lang="en-US" altLang="en-US" dirty="0">
                <a:latin typeface="+mn-lt"/>
                <a:ea typeface="ヒラギノ角ゴ Pro W3" pitchFamily="80" charset="-128"/>
                <a:cs typeface="Ford Antenna Medium" pitchFamily="50" charset="0"/>
              </a:rPr>
              <a:t>Background</a:t>
            </a:r>
          </a:p>
        </p:txBody>
      </p:sp>
      <p:sp>
        <p:nvSpPr>
          <p:cNvPr id="2" name="Rectangle 1"/>
          <p:cNvSpPr/>
          <p:nvPr/>
        </p:nvSpPr>
        <p:spPr>
          <a:xfrm>
            <a:off x="640080" y="1446245"/>
            <a:ext cx="10426026" cy="3693319"/>
          </a:xfrm>
          <a:prstGeom prst="rect">
            <a:avLst/>
          </a:prstGeom>
        </p:spPr>
        <p:txBody>
          <a:bodyPr wrap="square">
            <a:spAutoFit/>
          </a:bodyPr>
          <a:lstStyle/>
          <a:p>
            <a:r>
              <a:rPr lang="en-US" b="1" dirty="0"/>
              <a:t>IDTE – Innovation Drive and Technology Expo </a:t>
            </a:r>
            <a:r>
              <a:rPr lang="en-US" dirty="0"/>
              <a:t>is a five-day yearly in-house event showcasing advanced and research technologies to senior management. This event helps Ford Motor Company in pursuing the highly ranked technologies for production.</a:t>
            </a:r>
          </a:p>
          <a:p>
            <a:endParaRPr lang="en-US" dirty="0"/>
          </a:p>
          <a:p>
            <a:r>
              <a:rPr lang="en-US" b="1" dirty="0"/>
              <a:t>The registration is for 3 groups</a:t>
            </a:r>
            <a:r>
              <a:rPr lang="en-US" b="1" dirty="0" smtClean="0"/>
              <a:t>:</a:t>
            </a:r>
          </a:p>
          <a:p>
            <a:endParaRPr lang="en-US" b="1" dirty="0"/>
          </a:p>
          <a:p>
            <a:pPr marL="801688" lvl="1" indent="-344488">
              <a:buFont typeface="Arial" panose="020B0604020202020204" pitchFamily="34" charset="0"/>
              <a:buChar char="•"/>
            </a:pPr>
            <a:r>
              <a:rPr lang="en-US" b="1" dirty="0"/>
              <a:t>Suppliers: </a:t>
            </a:r>
            <a:r>
              <a:rPr lang="en-US" dirty="0"/>
              <a:t>Outside companies/universities working with Ford teams on advanced and research </a:t>
            </a:r>
            <a:r>
              <a:rPr lang="en-US" dirty="0" smtClean="0"/>
              <a:t>projects.</a:t>
            </a:r>
          </a:p>
          <a:p>
            <a:pPr marL="801688" lvl="1" indent="-344488">
              <a:buFont typeface="Arial" panose="020B0604020202020204" pitchFamily="34" charset="0"/>
              <a:buChar char="•"/>
            </a:pPr>
            <a:r>
              <a:rPr lang="en-US" b="1" dirty="0"/>
              <a:t>Presenters: </a:t>
            </a:r>
            <a:r>
              <a:rPr lang="en-US" dirty="0"/>
              <a:t>Ford employees presenting the technologies to the </a:t>
            </a:r>
            <a:r>
              <a:rPr lang="en-US" dirty="0" smtClean="0"/>
              <a:t>evaluators.</a:t>
            </a:r>
            <a:endParaRPr lang="en-US" b="1" dirty="0" smtClean="0"/>
          </a:p>
          <a:p>
            <a:pPr marL="801688" lvl="1" indent="-344488">
              <a:buFont typeface="Arial" panose="020B0604020202020204" pitchFamily="34" charset="0"/>
              <a:buChar char="•"/>
            </a:pPr>
            <a:r>
              <a:rPr lang="en-US" b="1" dirty="0" smtClean="0"/>
              <a:t>Evaluators</a:t>
            </a:r>
            <a:r>
              <a:rPr lang="en-US" b="1" dirty="0"/>
              <a:t>: </a:t>
            </a:r>
            <a:r>
              <a:rPr lang="en-US" dirty="0"/>
              <a:t>Ford upper management evaluating </a:t>
            </a:r>
            <a:r>
              <a:rPr lang="en-US"/>
              <a:t>shown </a:t>
            </a:r>
            <a:r>
              <a:rPr lang="en-US" smtClean="0"/>
              <a:t>technologies.</a:t>
            </a:r>
            <a:endParaRPr lang="en-US" dirty="0"/>
          </a:p>
          <a:p>
            <a:endParaRPr lang="en-US" dirty="0"/>
          </a:p>
          <a:p>
            <a:r>
              <a:rPr lang="en-US" dirty="0" smtClean="0"/>
              <a:t>There is a need to develop a tool for the registrations using Ford Corporate approved technologies.</a:t>
            </a:r>
            <a:endParaRPr lang="en-US" dirty="0"/>
          </a:p>
          <a:p>
            <a:endParaRPr lang="en-US" dirty="0">
              <a:latin typeface="Calibri" panose="020F0502020204030204" pitchFamily="34" charset="0"/>
            </a:endParaRPr>
          </a:p>
        </p:txBody>
      </p:sp>
    </p:spTree>
    <p:extLst>
      <p:ext uri="{BB962C8B-B14F-4D97-AF65-F5344CB8AC3E}">
        <p14:creationId xmlns:p14="http://schemas.microsoft.com/office/powerpoint/2010/main" val="419482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pPr algn="l"/>
            <a:r>
              <a:rPr lang="en-US" altLang="en-US" dirty="0" smtClean="0">
                <a:latin typeface="+mn-lt"/>
                <a:ea typeface="ヒラギノ角ゴ Pro W3" pitchFamily="80" charset="-128"/>
                <a:cs typeface="Ford Antenna Medium" pitchFamily="50" charset="0"/>
              </a:rPr>
              <a:t>Current Status</a:t>
            </a:r>
            <a:endParaRPr lang="en-US" altLang="en-US" dirty="0">
              <a:latin typeface="+mn-lt"/>
              <a:ea typeface="ヒラギノ角ゴ Pro W3" pitchFamily="80" charset="-128"/>
              <a:cs typeface="Ford Antenna Medium" pitchFamily="50" charset="0"/>
            </a:endParaRPr>
          </a:p>
        </p:txBody>
      </p:sp>
      <p:sp>
        <p:nvSpPr>
          <p:cNvPr id="2" name="Rectangle 1"/>
          <p:cNvSpPr/>
          <p:nvPr/>
        </p:nvSpPr>
        <p:spPr>
          <a:xfrm>
            <a:off x="564502" y="1153409"/>
            <a:ext cx="10911218" cy="3785652"/>
          </a:xfrm>
          <a:prstGeom prst="rect">
            <a:avLst/>
          </a:prstGeom>
        </p:spPr>
        <p:txBody>
          <a:bodyPr wrap="square">
            <a:spAutoFit/>
          </a:bodyPr>
          <a:lstStyle/>
          <a:p>
            <a:pPr lvl="1"/>
            <a:r>
              <a:rPr lang="en-US" sz="2000" dirty="0" smtClean="0">
                <a:latin typeface="Calibri" panose="020F0502020204030204" pitchFamily="34" charset="0"/>
                <a:sym typeface="Wingdings" panose="05000000000000000000" pitchFamily="2" charset="2"/>
              </a:rPr>
              <a:t>A tool has been partially developed by </a:t>
            </a:r>
            <a:r>
              <a:rPr lang="en-US" sz="2000" dirty="0" err="1" smtClean="0">
                <a:latin typeface="Calibri" panose="020F0502020204030204" pitchFamily="34" charset="0"/>
                <a:sym typeface="Wingdings" panose="05000000000000000000" pitchFamily="2" charset="2"/>
              </a:rPr>
              <a:t>UofM</a:t>
            </a:r>
            <a:r>
              <a:rPr lang="en-US" sz="2000" dirty="0" smtClean="0">
                <a:latin typeface="Calibri" panose="020F0502020204030204" pitchFamily="34" charset="0"/>
                <a:sym typeface="Wingdings" panose="05000000000000000000" pitchFamily="2" charset="2"/>
              </a:rPr>
              <a:t> graduates using Open Source technologies like PHP and MySQL. </a:t>
            </a:r>
          </a:p>
          <a:p>
            <a:pPr lvl="1"/>
            <a:endParaRPr lang="en-US" sz="2000" dirty="0">
              <a:latin typeface="Calibri" panose="020F0502020204030204" pitchFamily="34" charset="0"/>
              <a:sym typeface="Wingdings" panose="05000000000000000000" pitchFamily="2" charset="2"/>
            </a:endParaRPr>
          </a:p>
          <a:p>
            <a:pPr lvl="1"/>
            <a:r>
              <a:rPr lang="en-US" sz="2000" b="1" dirty="0" smtClean="0">
                <a:latin typeface="Calibri" panose="020F0502020204030204" pitchFamily="34" charset="0"/>
                <a:sym typeface="Wingdings" panose="05000000000000000000" pitchFamily="2" charset="2"/>
              </a:rPr>
              <a:t>Risks: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Currently, PHP and MySQL technologies are not IT approved standard technologies. </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IT Budget for Server Infrastructure and people (PDO) needed to be identified.</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Technologies might not receive approvals since Microsoft SQL and Oracle are the standard database platforms that are being licenses and supported by Ford.</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Initial assessment of the software quality needs to be revisited/improved.</a:t>
            </a:r>
          </a:p>
          <a:p>
            <a:pPr marL="800100" lvl="1" indent="-342900">
              <a:buFont typeface="Arial" panose="020B0604020202020204" pitchFamily="34" charset="0"/>
              <a:buChar char="•"/>
            </a:pPr>
            <a:endParaRPr lang="en-US" sz="2000" dirty="0" smtClean="0">
              <a:latin typeface="Calibri" panose="020F0502020204030204" pitchFamily="34" charset="0"/>
              <a:sym typeface="Wingdings" panose="05000000000000000000" pitchFamily="2" charset="2"/>
            </a:endParaRPr>
          </a:p>
          <a:p>
            <a:pPr marL="800100" lvl="1" indent="-342900">
              <a:buFont typeface="Arial" panose="020B0604020202020204" pitchFamily="34" charset="0"/>
              <a:buChar char="•"/>
            </a:pPr>
            <a:endParaRPr lang="en-US" sz="2000" dirty="0" smtClean="0">
              <a:latin typeface="Calibri" panose="020F0502020204030204" pitchFamily="34" charset="0"/>
              <a:sym typeface="Wingdings" panose="05000000000000000000" pitchFamily="2" charset="2"/>
            </a:endParaRPr>
          </a:p>
          <a:p>
            <a:pPr lvl="1"/>
            <a:endParaRPr lang="en-US" sz="20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96162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lstStyle/>
          <a:p>
            <a:pPr algn="l"/>
            <a:r>
              <a:rPr lang="en-US" altLang="en-US" dirty="0" smtClean="0">
                <a:latin typeface="+mn-lt"/>
                <a:ea typeface="ヒラギノ角ゴ Pro W3" pitchFamily="80" charset="-128"/>
                <a:cs typeface="Ford Antenna Medium" pitchFamily="50" charset="0"/>
              </a:rPr>
              <a:t>Recommendations</a:t>
            </a:r>
            <a:endParaRPr lang="en-US" altLang="en-US" dirty="0">
              <a:latin typeface="+mn-lt"/>
              <a:ea typeface="ヒラギノ角ゴ Pro W3" pitchFamily="80" charset="-128"/>
              <a:cs typeface="Ford Antenna Medium" pitchFamily="50" charset="0"/>
            </a:endParaRPr>
          </a:p>
        </p:txBody>
      </p:sp>
      <p:sp>
        <p:nvSpPr>
          <p:cNvPr id="2" name="Rectangle 1"/>
          <p:cNvSpPr/>
          <p:nvPr/>
        </p:nvSpPr>
        <p:spPr>
          <a:xfrm>
            <a:off x="564502" y="934334"/>
            <a:ext cx="10911218" cy="5016758"/>
          </a:xfrm>
          <a:prstGeom prst="rect">
            <a:avLst/>
          </a:prstGeom>
        </p:spPr>
        <p:txBody>
          <a:bodyPr wrap="square">
            <a:spAutoFit/>
          </a:bodyPr>
          <a:lstStyle/>
          <a:p>
            <a:pPr lvl="1"/>
            <a:r>
              <a:rPr lang="en-US" sz="2000" dirty="0" smtClean="0">
                <a:solidFill>
                  <a:srgbClr val="0000FF"/>
                </a:solidFill>
                <a:latin typeface="Calibri" panose="020F0502020204030204" pitchFamily="34" charset="0"/>
                <a:sym typeface="Wingdings" panose="05000000000000000000" pitchFamily="2" charset="2"/>
              </a:rPr>
              <a:t>The Ford Corporate IT Digital </a:t>
            </a:r>
            <a:r>
              <a:rPr lang="en-US" sz="2000" dirty="0">
                <a:solidFill>
                  <a:srgbClr val="0000FF"/>
                </a:solidFill>
                <a:latin typeface="Calibri" panose="020F0502020204030204" pitchFamily="34" charset="0"/>
                <a:sym typeface="Wingdings" panose="05000000000000000000" pitchFamily="2" charset="2"/>
              </a:rPr>
              <a:t>Worker </a:t>
            </a:r>
            <a:r>
              <a:rPr lang="en-US" sz="2000" dirty="0" smtClean="0">
                <a:solidFill>
                  <a:srgbClr val="0000FF"/>
                </a:solidFill>
                <a:latin typeface="Calibri" panose="020F0502020204030204" pitchFamily="34" charset="0"/>
                <a:sym typeface="Wingdings" panose="05000000000000000000" pitchFamily="2" charset="2"/>
              </a:rPr>
              <a:t>and PD team recommends the solution to be developed using the Microsoft </a:t>
            </a:r>
            <a:r>
              <a:rPr lang="en-US" sz="2000" dirty="0" err="1" smtClean="0">
                <a:solidFill>
                  <a:srgbClr val="0000FF"/>
                </a:solidFill>
                <a:latin typeface="Calibri" panose="020F0502020204030204" pitchFamily="34" charset="0"/>
                <a:sym typeface="Wingdings" panose="05000000000000000000" pitchFamily="2" charset="2"/>
              </a:rPr>
              <a:t>Sharepoint</a:t>
            </a:r>
            <a:r>
              <a:rPr lang="en-US" sz="2000" dirty="0" smtClean="0">
                <a:solidFill>
                  <a:srgbClr val="0000FF"/>
                </a:solidFill>
                <a:latin typeface="Calibri" panose="020F0502020204030204" pitchFamily="34" charset="0"/>
                <a:sym typeface="Wingdings" panose="05000000000000000000" pitchFamily="2" charset="2"/>
              </a:rPr>
              <a:t> platform that is license by Ford, hosted and supported by IT.</a:t>
            </a:r>
          </a:p>
          <a:p>
            <a:pPr lvl="1"/>
            <a:endParaRPr lang="en-US" sz="2000" dirty="0">
              <a:latin typeface="Calibri" panose="020F0502020204030204" pitchFamily="34" charset="0"/>
              <a:sym typeface="Wingdings" panose="05000000000000000000" pitchFamily="2" charset="2"/>
            </a:endParaRPr>
          </a:p>
          <a:p>
            <a:pPr lvl="1"/>
            <a:r>
              <a:rPr lang="en-US" sz="2000" b="1" dirty="0" smtClean="0">
                <a:latin typeface="Calibri" panose="020F0502020204030204" pitchFamily="34" charset="0"/>
                <a:sym typeface="Wingdings" panose="05000000000000000000" pitchFamily="2" charset="2"/>
              </a:rPr>
              <a:t>Advantages: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SharePoint is a corporate tool from Microsoft that has been used with in Ford for more than 6 years.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Digital Worker team has expertise and can provide training and help resolve issues. The maintenance of the SharePoint sites are done centrally by the Digital Worker team.</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There is no cost involved as SharePoint is a corporate tool.</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Tool is easy to learn and self help is available. No </a:t>
            </a:r>
            <a:r>
              <a:rPr lang="en-US" sz="2000" smtClean="0">
                <a:latin typeface="Calibri" panose="020F0502020204030204" pitchFamily="34" charset="0"/>
                <a:sym typeface="Wingdings" panose="05000000000000000000" pitchFamily="2" charset="2"/>
              </a:rPr>
              <a:t>Coding required.</a:t>
            </a:r>
            <a:endParaRPr lang="en-US" sz="2000" dirty="0" smtClean="0">
              <a:latin typeface="Calibri" panose="020F0502020204030204" pitchFamily="34" charset="0"/>
              <a:sym typeface="Wingdings" panose="05000000000000000000" pitchFamily="2" charset="2"/>
            </a:endParaRPr>
          </a:p>
          <a:p>
            <a:pPr marL="800100" lvl="1" indent="-342900">
              <a:buFont typeface="Arial" panose="020B0604020202020204" pitchFamily="34" charset="0"/>
              <a:buChar char="•"/>
            </a:pPr>
            <a:r>
              <a:rPr lang="en-US" sz="2000" dirty="0" smtClean="0">
                <a:solidFill>
                  <a:srgbClr val="0000FF"/>
                </a:solidFill>
                <a:latin typeface="Calibri" panose="020F0502020204030204" pitchFamily="34" charset="0"/>
                <a:sym typeface="Wingdings" panose="05000000000000000000" pitchFamily="2" charset="2"/>
              </a:rPr>
              <a:t>PD team can help customize the solution for the first phase to kick start the development.</a:t>
            </a:r>
          </a:p>
          <a:p>
            <a:pPr lvl="1"/>
            <a:endParaRPr lang="en-US" sz="2000" dirty="0">
              <a:latin typeface="Calibri" panose="020F0502020204030204" pitchFamily="34" charset="0"/>
              <a:sym typeface="Wingdings" panose="05000000000000000000" pitchFamily="2" charset="2"/>
            </a:endParaRPr>
          </a:p>
          <a:p>
            <a:pPr lvl="1"/>
            <a:r>
              <a:rPr lang="en-US" sz="2000" b="1" dirty="0" smtClean="0">
                <a:latin typeface="Calibri" panose="020F0502020204030204" pitchFamily="34" charset="0"/>
                <a:sym typeface="Wingdings" panose="05000000000000000000" pitchFamily="2" charset="2"/>
              </a:rPr>
              <a:t>Potential Risks:</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The PD team is working with the DW team to find out if SharePoint can be provided for external to Ford to address security aspects of the solution (Confidentiality).</a:t>
            </a:r>
          </a:p>
          <a:p>
            <a:pPr lvl="1"/>
            <a:endParaRPr lang="en-US" sz="20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027641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 of the SharePoint POC</a:t>
            </a:r>
            <a:endParaRPr lang="en-US" dirty="0"/>
          </a:p>
        </p:txBody>
      </p:sp>
      <p:pic>
        <p:nvPicPr>
          <p:cNvPr id="3" name="Picture 2"/>
          <p:cNvPicPr>
            <a:picLocks noChangeAspect="1"/>
          </p:cNvPicPr>
          <p:nvPr/>
        </p:nvPicPr>
        <p:blipFill>
          <a:blip r:embed="rId2"/>
          <a:stretch>
            <a:fillRect/>
          </a:stretch>
        </p:blipFill>
        <p:spPr>
          <a:xfrm>
            <a:off x="1600634" y="2953507"/>
            <a:ext cx="7561433" cy="3048000"/>
          </a:xfrm>
          <a:prstGeom prst="rect">
            <a:avLst/>
          </a:prstGeom>
        </p:spPr>
      </p:pic>
      <p:sp>
        <p:nvSpPr>
          <p:cNvPr id="4" name="Rectangle 3"/>
          <p:cNvSpPr/>
          <p:nvPr/>
        </p:nvSpPr>
        <p:spPr>
          <a:xfrm>
            <a:off x="1600634" y="1680806"/>
            <a:ext cx="6761607" cy="369332"/>
          </a:xfrm>
          <a:prstGeom prst="rect">
            <a:avLst/>
          </a:prstGeom>
        </p:spPr>
        <p:txBody>
          <a:bodyPr wrap="square">
            <a:spAutoFit/>
          </a:bodyPr>
          <a:lstStyle/>
          <a:p>
            <a:r>
              <a:rPr lang="en-US" dirty="0">
                <a:hlinkClick r:id="rId3"/>
              </a:rPr>
              <a:t>https://</a:t>
            </a:r>
            <a:r>
              <a:rPr lang="en-US" dirty="0" smtClean="0">
                <a:hlinkClick r:id="rId3"/>
              </a:rPr>
              <a:t>it1.spt.ford.com/sites/PDAM/IDTE/SitePages/Home.aspx</a:t>
            </a:r>
            <a:r>
              <a:rPr lang="en-US" dirty="0" smtClean="0"/>
              <a:t> </a:t>
            </a:r>
            <a:endParaRPr lang="en-US" dirty="0"/>
          </a:p>
        </p:txBody>
      </p:sp>
      <p:sp>
        <p:nvSpPr>
          <p:cNvPr id="5" name="Rectangle 4"/>
          <p:cNvSpPr/>
          <p:nvPr/>
        </p:nvSpPr>
        <p:spPr>
          <a:xfrm>
            <a:off x="485775" y="900927"/>
            <a:ext cx="10020300" cy="2246769"/>
          </a:xfrm>
          <a:prstGeom prst="rect">
            <a:avLst/>
          </a:prstGeom>
        </p:spPr>
        <p:txBody>
          <a:bodyPr wrap="square">
            <a:spAutoFit/>
          </a:bodyPr>
          <a:lstStyle/>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PD IT team developed a prototype the “ITDE Registration tool” based on the requirements from the PowerPoint deck shared with IT teams. </a:t>
            </a:r>
          </a:p>
          <a:p>
            <a:pPr marL="800100" lvl="1" indent="-342900">
              <a:buFont typeface="Arial" panose="020B0604020202020204" pitchFamily="34" charset="0"/>
              <a:buChar char="•"/>
            </a:pPr>
            <a:endParaRPr lang="en-US" sz="2000" dirty="0" smtClean="0">
              <a:latin typeface="Calibri" panose="020F0502020204030204" pitchFamily="34" charset="0"/>
              <a:sym typeface="Wingdings" panose="05000000000000000000" pitchFamily="2" charset="2"/>
            </a:endParaRPr>
          </a:p>
          <a:p>
            <a:pPr marL="800100" lvl="1" indent="-342900">
              <a:buFont typeface="Arial" panose="020B0604020202020204" pitchFamily="34" charset="0"/>
              <a:buChar char="•"/>
            </a:pPr>
            <a:endParaRPr lang="en-US" sz="2000" dirty="0" smtClean="0">
              <a:latin typeface="Calibri" panose="020F0502020204030204" pitchFamily="34" charset="0"/>
              <a:sym typeface="Wingdings" panose="05000000000000000000" pitchFamily="2" charset="2"/>
            </a:endParaRP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RIC team can learn and take the ownership of the site for final utilization.</a:t>
            </a:r>
          </a:p>
          <a:p>
            <a:pPr marL="800100" lvl="1" indent="-342900">
              <a:buFont typeface="Arial" panose="020B0604020202020204" pitchFamily="34" charset="0"/>
              <a:buChar char="•"/>
            </a:pPr>
            <a:r>
              <a:rPr lang="en-US" sz="2000" dirty="0" smtClean="0">
                <a:latin typeface="Calibri" panose="020F0502020204030204" pitchFamily="34" charset="0"/>
                <a:sym typeface="Wingdings" panose="05000000000000000000" pitchFamily="2" charset="2"/>
              </a:rPr>
              <a:t>Digital Worker and PD IT will assist with further training.</a:t>
            </a:r>
          </a:p>
          <a:p>
            <a:pPr lvl="1"/>
            <a:endParaRPr lang="en-US" sz="20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81379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8928" y="3108960"/>
            <a:ext cx="3595497" cy="640080"/>
          </a:xfrm>
        </p:spPr>
        <p:txBody>
          <a:bodyPr/>
          <a:lstStyle/>
          <a:p>
            <a:r>
              <a:rPr lang="en-US" dirty="0" smtClean="0"/>
              <a:t>Demo, Q&amp;A</a:t>
            </a:r>
            <a:endParaRPr lang="en-US" dirty="0"/>
          </a:p>
        </p:txBody>
      </p:sp>
    </p:spTree>
    <p:extLst>
      <p:ext uri="{BB962C8B-B14F-4D97-AF65-F5344CB8AC3E}">
        <p14:creationId xmlns:p14="http://schemas.microsoft.com/office/powerpoint/2010/main" val="3651288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46C08246F4EF47B54EB2CEA8850CC4" ma:contentTypeVersion="1" ma:contentTypeDescription="Create a new document." ma:contentTypeScope="" ma:versionID="93492a1c79b85acf4693e152ffbb8f7e">
  <xsd:schema xmlns:xsd="http://www.w3.org/2001/XMLSchema" xmlns:xs="http://www.w3.org/2001/XMLSchema" xmlns:p="http://schemas.microsoft.com/office/2006/metadata/properties" xmlns:ns2="33468355-5f32-42a7-8dfb-9b53af6ff19a" targetNamespace="http://schemas.microsoft.com/office/2006/metadata/properties" ma:root="true" ma:fieldsID="b47d053eab90428c208f62c6c033239c" ns2:_="">
    <xsd:import namespace="33468355-5f32-42a7-8dfb-9b53af6ff19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468355-5f32-42a7-8dfb-9b53af6ff19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DAC21-58AF-49DE-ACDC-1C22187F7907}">
  <ds:schemaRefs>
    <ds:schemaRef ds:uri="http://schemas.openxmlformats.org/package/2006/metadata/core-properties"/>
    <ds:schemaRef ds:uri="http://purl.org/dc/dcmitype/"/>
    <ds:schemaRef ds:uri="http://schemas.microsoft.com/office/infopath/2007/PartnerControls"/>
    <ds:schemaRef ds:uri="33468355-5f32-42a7-8dfb-9b53af6ff19a"/>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C8D83E3F-3059-443D-A3FD-EF1AC10E7785}">
  <ds:schemaRefs>
    <ds:schemaRef ds:uri="http://schemas.microsoft.com/sharepoint/v3/contenttype/forms"/>
  </ds:schemaRefs>
</ds:datastoreItem>
</file>

<file path=customXml/itemProps3.xml><?xml version="1.0" encoding="utf-8"?>
<ds:datastoreItem xmlns:ds="http://schemas.openxmlformats.org/officeDocument/2006/customXml" ds:itemID="{93DFA229-EF32-4491-BA5B-11E847CCDE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468355-5f32-42a7-8dfb-9b53af6ff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6912</TotalTime>
  <Words>477</Words>
  <Application>Microsoft Office PowerPoint</Application>
  <PresentationFormat>Widescreen</PresentationFormat>
  <Paragraphs>52</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Ford Antenna Cond</vt:lpstr>
      <vt:lpstr>Ford Antenna Cond Regular</vt:lpstr>
      <vt:lpstr>Ford Antenna Medium</vt:lpstr>
      <vt:lpstr>ＭＳ Ｐゴシック</vt:lpstr>
      <vt:lpstr>Wingdings</vt:lpstr>
      <vt:lpstr>ヒラギノ角ゴ Pro W3</vt:lpstr>
      <vt:lpstr>Corp Presentations 2018</vt:lpstr>
      <vt:lpstr>IDTE – Innovation Drive and Technology Expo</vt:lpstr>
      <vt:lpstr>Background</vt:lpstr>
      <vt:lpstr>Current Status</vt:lpstr>
      <vt:lpstr>Recommendations</vt:lpstr>
      <vt:lpstr>Screen Shot of the SharePoint POC</vt:lpstr>
      <vt:lpstr>Demo, Q&amp;A</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Cprek, Katie (K.M.)</dc:creator>
  <cp:lastModifiedBy>Kodali, Venugopal (V.)</cp:lastModifiedBy>
  <cp:revision>337</cp:revision>
  <cp:lastPrinted>2018-06-22T14:49:50Z</cp:lastPrinted>
  <dcterms:created xsi:type="dcterms:W3CDTF">2017-01-19T22:27:49Z</dcterms:created>
  <dcterms:modified xsi:type="dcterms:W3CDTF">2019-01-07T14:43:26Z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0x0101007E46C08246F4EF47B54EB2CEA8850CC4</vt:lpwstr>
  </property>
</Properties>
</file>