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8.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39.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0.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1.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2.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3.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4.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739" r:id="rId6"/>
  </p:sldMasterIdLst>
  <p:notesMasterIdLst>
    <p:notesMasterId r:id="rId101"/>
  </p:notesMasterIdLst>
  <p:sldIdLst>
    <p:sldId id="1135" r:id="rId7"/>
    <p:sldId id="1222" r:id="rId8"/>
    <p:sldId id="1155" r:id="rId9"/>
    <p:sldId id="1196" r:id="rId10"/>
    <p:sldId id="1156" r:id="rId11"/>
    <p:sldId id="1198" r:id="rId12"/>
    <p:sldId id="1230" r:id="rId13"/>
    <p:sldId id="1231" r:id="rId14"/>
    <p:sldId id="1232" r:id="rId15"/>
    <p:sldId id="1233" r:id="rId16"/>
    <p:sldId id="1235" r:id="rId17"/>
    <p:sldId id="1234" r:id="rId18"/>
    <p:sldId id="1236" r:id="rId19"/>
    <p:sldId id="1171" r:id="rId20"/>
    <p:sldId id="1172" r:id="rId21"/>
    <p:sldId id="1227" r:id="rId22"/>
    <p:sldId id="1143" r:id="rId23"/>
    <p:sldId id="1168" r:id="rId24"/>
    <p:sldId id="1169" r:id="rId25"/>
    <p:sldId id="1223" r:id="rId26"/>
    <p:sldId id="1170" r:id="rId27"/>
    <p:sldId id="1238" r:id="rId28"/>
    <p:sldId id="1173" r:id="rId29"/>
    <p:sldId id="1228" r:id="rId30"/>
    <p:sldId id="1162" r:id="rId31"/>
    <p:sldId id="1167" r:id="rId32"/>
    <p:sldId id="1197" r:id="rId33"/>
    <p:sldId id="1178" r:id="rId34"/>
    <p:sldId id="1199" r:id="rId35"/>
    <p:sldId id="1164" r:id="rId36"/>
    <p:sldId id="1200" r:id="rId37"/>
    <p:sldId id="1174" r:id="rId38"/>
    <p:sldId id="1163" r:id="rId39"/>
    <p:sldId id="1224" r:id="rId40"/>
    <p:sldId id="1225" r:id="rId41"/>
    <p:sldId id="1154" r:id="rId42"/>
    <p:sldId id="1202" r:id="rId43"/>
    <p:sldId id="1166" r:id="rId44"/>
    <p:sldId id="1175" r:id="rId45"/>
    <p:sldId id="1229" r:id="rId46"/>
    <p:sldId id="1237" r:id="rId47"/>
    <p:sldId id="1177" r:id="rId48"/>
    <p:sldId id="1179" r:id="rId49"/>
    <p:sldId id="1201" r:id="rId50"/>
    <p:sldId id="1146" r:id="rId51"/>
    <p:sldId id="1203" r:id="rId52"/>
    <p:sldId id="1176" r:id="rId53"/>
    <p:sldId id="1204" r:id="rId54"/>
    <p:sldId id="1180" r:id="rId55"/>
    <p:sldId id="1181" r:id="rId56"/>
    <p:sldId id="1165" r:id="rId57"/>
    <p:sldId id="1182" r:id="rId58"/>
    <p:sldId id="1183" r:id="rId59"/>
    <p:sldId id="1205" r:id="rId60"/>
    <p:sldId id="1184" r:id="rId61"/>
    <p:sldId id="1206" r:id="rId62"/>
    <p:sldId id="1185" r:id="rId63"/>
    <p:sldId id="1209" r:id="rId64"/>
    <p:sldId id="1186" r:id="rId65"/>
    <p:sldId id="1226" r:id="rId66"/>
    <p:sldId id="1187" r:id="rId67"/>
    <p:sldId id="1188" r:id="rId68"/>
    <p:sldId id="1189" r:id="rId69"/>
    <p:sldId id="1190" r:id="rId70"/>
    <p:sldId id="1208" r:id="rId71"/>
    <p:sldId id="1191" r:id="rId72"/>
    <p:sldId id="1210" r:id="rId73"/>
    <p:sldId id="1193" r:id="rId74"/>
    <p:sldId id="1211" r:id="rId75"/>
    <p:sldId id="1212" r:id="rId76"/>
    <p:sldId id="1213" r:id="rId77"/>
    <p:sldId id="1214" r:id="rId78"/>
    <p:sldId id="1160" r:id="rId79"/>
    <p:sldId id="1215" r:id="rId80"/>
    <p:sldId id="1216" r:id="rId81"/>
    <p:sldId id="1217" r:id="rId82"/>
    <p:sldId id="1192" r:id="rId83"/>
    <p:sldId id="1218" r:id="rId84"/>
    <p:sldId id="1219" r:id="rId85"/>
    <p:sldId id="1220" r:id="rId86"/>
    <p:sldId id="1221" r:id="rId87"/>
    <p:sldId id="1194" r:id="rId88"/>
    <p:sldId id="1239" r:id="rId89"/>
    <p:sldId id="1240" r:id="rId90"/>
    <p:sldId id="1241" r:id="rId91"/>
    <p:sldId id="1242" r:id="rId92"/>
    <p:sldId id="1195" r:id="rId93"/>
    <p:sldId id="1243" r:id="rId94"/>
    <p:sldId id="1244" r:id="rId95"/>
    <p:sldId id="1245" r:id="rId96"/>
    <p:sldId id="1246" r:id="rId97"/>
    <p:sldId id="1247" r:id="rId98"/>
    <p:sldId id="1152" r:id="rId99"/>
    <p:sldId id="1137"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maheshwari, Rengasamy (R.)" initials="UR(" lastIdx="6" clrIdx="0">
    <p:extLst/>
  </p:cmAuthor>
  <p:cmAuthor id="2" name="Kalyanasundaram, Arulpriya (.)" initials="K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99FF"/>
    <a:srgbClr val="0033CC"/>
    <a:srgbClr val="009900"/>
    <a:srgbClr val="FF3300"/>
    <a:srgbClr val="83C937"/>
    <a:srgbClr val="6699FF"/>
    <a:srgbClr val="00FF00"/>
    <a:srgbClr val="FF8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4" autoAdjust="0"/>
    <p:restoredTop sz="74337" autoAdjust="0"/>
  </p:normalViewPr>
  <p:slideViewPr>
    <p:cSldViewPr snapToGrid="0">
      <p:cViewPr varScale="1">
        <p:scale>
          <a:sx n="97" d="100"/>
          <a:sy n="97" d="100"/>
        </p:scale>
        <p:origin x="108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3264" y="78"/>
      </p:cViewPr>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smtClean="0"/>
            <a:t>D4S2</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smtClean="0"/>
            <a:t>I6S1</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smtClean="0"/>
            <a:t>Production</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err="1" smtClean="0"/>
            <a:t>BOMinFEDE_DEV</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err="1" smtClean="0"/>
            <a:t>BOMinFEDE_Integration</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err="1" smtClean="0"/>
            <a:t>BOMinFEDE_PROD</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BFC2E48-01E3-4B80-99CD-02EE129C03DA}" type="pres">
      <dgm:prSet presAssocID="{89601B58-8E2A-4755-85E1-C3D6507F828A}" presName="circ1" presStyleLbl="vennNode1" presStyleIdx="0" presStyleCnt="2"/>
      <dgm:spPr/>
      <dgm:t>
        <a:bodyPr/>
        <a:lstStyle/>
        <a:p>
          <a:endParaRPr lang="en-US"/>
        </a:p>
      </dgm:t>
    </dgm:pt>
    <dgm:pt modelId="{421DE132-F4A4-47EC-A0F3-31D94FE8D18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C7D50C66-DBAC-4F41-85D5-00D0AB16906D}" type="pres">
      <dgm:prSet presAssocID="{04BD7F13-4D1B-4182-BBAE-6851FDEE068C}" presName="circ2" presStyleLbl="vennNode1" presStyleIdx="1" presStyleCnt="2"/>
      <dgm:spPr/>
      <dgm:t>
        <a:bodyPr/>
        <a:lstStyle/>
        <a:p>
          <a:endParaRPr lang="en-US"/>
        </a:p>
      </dgm:t>
    </dgm:pt>
    <dgm:pt modelId="{BF76CB82-96D4-4773-ADCD-517DA1DDC01E}"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83BEEB1F-89F7-4598-B973-8DCECD71191A}" type="presOf" srcId="{04BD7F13-4D1B-4182-BBAE-6851FDEE068C}" destId="{C7D50C66-DBAC-4F41-85D5-00D0AB16906D}" srcOrd="0" destOrd="0" presId="urn:microsoft.com/office/officeart/2005/8/layout/venn1"/>
    <dgm:cxn modelId="{E1CD6CB4-BAC0-4E46-A00F-B98E7F44D89F}" type="presOf" srcId="{89601B58-8E2A-4755-85E1-C3D6507F828A}" destId="{0BFC2E48-01E3-4B80-99CD-02EE129C03DA}"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9DA12BF5-C9B5-488A-920C-47921E180AE2}" srcId="{3E02A77D-E09A-4D13-893F-F459040F2050}" destId="{04BD7F13-4D1B-4182-BBAE-6851FDEE068C}" srcOrd="1" destOrd="0" parTransId="{1AB4B71E-74D2-4895-A6EE-9A429AC4D5C0}" sibTransId="{A9B58CFE-97B3-4162-91A3-523DC519CEAD}"/>
    <dgm:cxn modelId="{E75FB8BD-2038-4A63-AE60-F9DDF9F34509}" type="presOf" srcId="{89601B58-8E2A-4755-85E1-C3D6507F828A}" destId="{421DE132-F4A4-47EC-A0F3-31D94FE8D18C}"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46A225C5-E467-463F-AAA3-3376A1268D2A}" type="presOf" srcId="{04BD7F13-4D1B-4182-BBAE-6851FDEE068C}" destId="{BF76CB82-96D4-4773-ADCD-517DA1DDC01E}" srcOrd="1" destOrd="0" presId="urn:microsoft.com/office/officeart/2005/8/layout/venn1"/>
    <dgm:cxn modelId="{018C9D8C-E868-4E60-9B40-215518E4FD74}" type="presParOf" srcId="{E133D8B3-5D33-4579-A723-ADC25C7DD33D}" destId="{0BFC2E48-01E3-4B80-99CD-02EE129C03DA}" srcOrd="0" destOrd="0" presId="urn:microsoft.com/office/officeart/2005/8/layout/venn1"/>
    <dgm:cxn modelId="{CAF7711F-FFC0-4CF3-BD4E-A8C21435AFD5}" type="presParOf" srcId="{E133D8B3-5D33-4579-A723-ADC25C7DD33D}" destId="{421DE132-F4A4-47EC-A0F3-31D94FE8D18C}" srcOrd="1" destOrd="0" presId="urn:microsoft.com/office/officeart/2005/8/layout/venn1"/>
    <dgm:cxn modelId="{97855563-BC85-4F78-9522-C3F88E35E49D}" type="presParOf" srcId="{E133D8B3-5D33-4579-A723-ADC25C7DD33D}" destId="{C7D50C66-DBAC-4F41-85D5-00D0AB16906D}" srcOrd="2" destOrd="0" presId="urn:microsoft.com/office/officeart/2005/8/layout/venn1"/>
    <dgm:cxn modelId="{6DE90F68-35EE-42F4-BC7F-1B6511F2DF0C}" type="presParOf" srcId="{E133D8B3-5D33-4579-A723-ADC25C7DD33D}" destId="{BF76CB82-96D4-4773-ADCD-517DA1DDC01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FCFA9785-D21F-4A15-A63C-A7391969BE7B}" type="pres">
      <dgm:prSet presAssocID="{89601B58-8E2A-4755-85E1-C3D6507F828A}" presName="circ1" presStyleLbl="vennNode1" presStyleIdx="0" presStyleCnt="2"/>
      <dgm:spPr/>
      <dgm:t>
        <a:bodyPr/>
        <a:lstStyle/>
        <a:p>
          <a:endParaRPr lang="en-US"/>
        </a:p>
      </dgm:t>
    </dgm:pt>
    <dgm:pt modelId="{C698AC67-3AA0-48D2-9CB8-3D50BCADB27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8F36A445-0A31-43BA-B137-B29F8C2D420C}" type="pres">
      <dgm:prSet presAssocID="{04BD7F13-4D1B-4182-BBAE-6851FDEE068C}" presName="circ2" presStyleLbl="vennNode1" presStyleIdx="1" presStyleCnt="2"/>
      <dgm:spPr/>
      <dgm:t>
        <a:bodyPr/>
        <a:lstStyle/>
        <a:p>
          <a:endParaRPr lang="en-US"/>
        </a:p>
      </dgm:t>
    </dgm:pt>
    <dgm:pt modelId="{CEB63BE5-8EB7-4577-86FC-9758DDF47A08}"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EA84A2DE-60A2-42ED-A9CA-FF5E41C6DCDF}" type="presOf" srcId="{89601B58-8E2A-4755-85E1-C3D6507F828A}" destId="{FCFA9785-D21F-4A15-A63C-A7391969BE7B}" srcOrd="0" destOrd="0" presId="urn:microsoft.com/office/officeart/2005/8/layout/venn1"/>
    <dgm:cxn modelId="{5A3EB484-552D-4C5D-B21A-8307F9D6424F}" type="presOf" srcId="{89601B58-8E2A-4755-85E1-C3D6507F828A}" destId="{C698AC67-3AA0-48D2-9CB8-3D50BCADB27C}" srcOrd="1" destOrd="0" presId="urn:microsoft.com/office/officeart/2005/8/layout/venn1"/>
    <dgm:cxn modelId="{E525B75D-50DF-450E-8628-7F512483FDAF}" type="presOf" srcId="{04BD7F13-4D1B-4182-BBAE-6851FDEE068C}" destId="{CEB63BE5-8EB7-4577-86FC-9758DDF47A08}"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8B6B23E-3CA4-45A1-A1E0-CEC5575C7950}" type="presOf" srcId="{04BD7F13-4D1B-4182-BBAE-6851FDEE068C}" destId="{8F36A445-0A31-43BA-B137-B29F8C2D420C}"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D0B956F1-B506-4E73-9682-A61DB830F265}" type="presParOf" srcId="{E133D8B3-5D33-4579-A723-ADC25C7DD33D}" destId="{FCFA9785-D21F-4A15-A63C-A7391969BE7B}" srcOrd="0" destOrd="0" presId="urn:microsoft.com/office/officeart/2005/8/layout/venn1"/>
    <dgm:cxn modelId="{A62DA564-107E-4034-BAA7-8365739DA403}" type="presParOf" srcId="{E133D8B3-5D33-4579-A723-ADC25C7DD33D}" destId="{C698AC67-3AA0-48D2-9CB8-3D50BCADB27C}" srcOrd="1" destOrd="0" presId="urn:microsoft.com/office/officeart/2005/8/layout/venn1"/>
    <dgm:cxn modelId="{9307AFBB-39B5-4B7C-814B-BBFAB1DB2BBB}" type="presParOf" srcId="{E133D8B3-5D33-4579-A723-ADC25C7DD33D}" destId="{8F36A445-0A31-43BA-B137-B29F8C2D420C}" srcOrd="2" destOrd="0" presId="urn:microsoft.com/office/officeart/2005/8/layout/venn1"/>
    <dgm:cxn modelId="{9D85EE92-4272-4F61-A9B4-C2604094CECA}" type="presParOf" srcId="{E133D8B3-5D33-4579-A723-ADC25C7DD33D}" destId="{CEB63BE5-8EB7-4577-86FC-9758DDF47A0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3350D7F1-6A40-460D-A804-E48471A3B74E}" type="pres">
      <dgm:prSet presAssocID="{89601B58-8E2A-4755-85E1-C3D6507F828A}" presName="circ1" presStyleLbl="vennNode1" presStyleIdx="0" presStyleCnt="2"/>
      <dgm:spPr/>
      <dgm:t>
        <a:bodyPr/>
        <a:lstStyle/>
        <a:p>
          <a:endParaRPr lang="en-US"/>
        </a:p>
      </dgm:t>
    </dgm:pt>
    <dgm:pt modelId="{7D75D0D0-474C-4796-A302-EF33CEEE7210}"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5506D715-68DA-4C01-A48E-69D547C2A35B}" type="pres">
      <dgm:prSet presAssocID="{04BD7F13-4D1B-4182-BBAE-6851FDEE068C}" presName="circ2" presStyleLbl="vennNode1" presStyleIdx="1" presStyleCnt="2"/>
      <dgm:spPr/>
      <dgm:t>
        <a:bodyPr/>
        <a:lstStyle/>
        <a:p>
          <a:endParaRPr lang="en-US"/>
        </a:p>
      </dgm:t>
    </dgm:pt>
    <dgm:pt modelId="{5FFEA1E0-D9FA-4D48-B865-B79B3DD9FCD7}"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67929553-99A1-4DA9-AC5E-35F397738DC7}" type="presOf" srcId="{04BD7F13-4D1B-4182-BBAE-6851FDEE068C}" destId="{5506D715-68DA-4C01-A48E-69D547C2A35B}"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0EA34463-8961-49FA-9FD8-89454A47E44E}" type="presOf" srcId="{89601B58-8E2A-4755-85E1-C3D6507F828A}" destId="{3350D7F1-6A40-460D-A804-E48471A3B74E}"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873EC394-4A16-4C30-9703-73D3BC466623}" type="presOf" srcId="{04BD7F13-4D1B-4182-BBAE-6851FDEE068C}" destId="{5FFEA1E0-D9FA-4D48-B865-B79B3DD9FCD7}" srcOrd="1" destOrd="0" presId="urn:microsoft.com/office/officeart/2005/8/layout/venn1"/>
    <dgm:cxn modelId="{140BCFA2-CA5A-4DB4-B2C6-80E6F107A966}" type="presOf" srcId="{89601B58-8E2A-4755-85E1-C3D6507F828A}" destId="{7D75D0D0-474C-4796-A302-EF33CEEE7210}"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C748E99-B08F-4CA9-956A-EAC64D7ADAAA}" type="presParOf" srcId="{E133D8B3-5D33-4579-A723-ADC25C7DD33D}" destId="{3350D7F1-6A40-460D-A804-E48471A3B74E}" srcOrd="0" destOrd="0" presId="urn:microsoft.com/office/officeart/2005/8/layout/venn1"/>
    <dgm:cxn modelId="{74A12F8A-5069-40E8-850E-10D2413D483C}" type="presParOf" srcId="{E133D8B3-5D33-4579-A723-ADC25C7DD33D}" destId="{7D75D0D0-474C-4796-A302-EF33CEEE7210}" srcOrd="1" destOrd="0" presId="urn:microsoft.com/office/officeart/2005/8/layout/venn1"/>
    <dgm:cxn modelId="{14923A85-A72B-4F22-A4EC-A7372685A8B7}" type="presParOf" srcId="{E133D8B3-5D33-4579-A723-ADC25C7DD33D}" destId="{5506D715-68DA-4C01-A48E-69D547C2A35B}" srcOrd="2" destOrd="0" presId="urn:microsoft.com/office/officeart/2005/8/layout/venn1"/>
    <dgm:cxn modelId="{CF3E5CFE-D621-4C1E-8AC7-0E322054E747}" type="presParOf" srcId="{E133D8B3-5D33-4579-A723-ADC25C7DD33D}" destId="{5FFEA1E0-D9FA-4D48-B865-B79B3DD9FCD7}"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DA3989E-F897-417F-A5F7-8FD4C088CF08}" type="pres">
      <dgm:prSet presAssocID="{04BD7F13-4D1B-4182-BBAE-6851FDEE068C}" presName="circ2" presStyleLbl="vennNode1" presStyleIdx="1" presStyleCnt="2"/>
      <dgm:spPr/>
      <dgm:t>
        <a:bodyPr/>
        <a:lstStyle/>
        <a:p>
          <a:endParaRPr lang="en-US"/>
        </a:p>
      </dgm:t>
    </dgm:pt>
    <dgm:pt modelId="{91E20B5C-BEE0-49EF-A3F1-5853A5F6A1D3}"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2C6BEA7F-005A-43E5-8194-36099D786695}" type="presOf" srcId="{926E2407-2065-43A5-905D-251A83E20171}" destId="{0CDF320A-8F09-48A3-A3D6-DD6B0FF25DAF}" srcOrd="0"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278EF9AF-A796-43E0-8604-6A3A7DB99874}" type="presOf" srcId="{04BD7F13-4D1B-4182-BBAE-6851FDEE068C}" destId="{0DA3989E-F897-417F-A5F7-8FD4C088CF08}"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45E97C0E-689B-43CC-81B0-4E0977F2935D}" type="presOf" srcId="{926E2407-2065-43A5-905D-251A83E20171}" destId="{F1C1F4F3-2891-440A-AA92-0700FFC6EBC4}" srcOrd="1" destOrd="0" presId="urn:microsoft.com/office/officeart/2005/8/layout/venn1"/>
    <dgm:cxn modelId="{54EC6AFD-E5A5-4DB4-B6F5-4DFC5EE8FD4C}" type="presOf" srcId="{04BD7F13-4D1B-4182-BBAE-6851FDEE068C}" destId="{91E20B5C-BEE0-49EF-A3F1-5853A5F6A1D3}" srcOrd="1"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E37DCC43-41AF-4CDB-AD19-A664BC16A9F3}" type="presParOf" srcId="{E133D8B3-5D33-4579-A723-ADC25C7DD33D}" destId="{0DA3989E-F897-417F-A5F7-8FD4C088CF08}" srcOrd="2" destOrd="0" presId="urn:microsoft.com/office/officeart/2005/8/layout/venn1"/>
    <dgm:cxn modelId="{8D497EED-137B-4A55-A32A-AE96DEACB092}" type="presParOf" srcId="{E133D8B3-5D33-4579-A723-ADC25C7DD33D}" destId="{91E20B5C-BEE0-49EF-A3F1-5853A5F6A1D3}"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E998EB4E-F34C-4B44-8E26-341579DAD3DA}" type="pres">
      <dgm:prSet presAssocID="{89601B58-8E2A-4755-85E1-C3D6507F828A}" presName="circ1" presStyleLbl="vennNode1" presStyleIdx="0" presStyleCnt="2"/>
      <dgm:spPr/>
      <dgm:t>
        <a:bodyPr/>
        <a:lstStyle/>
        <a:p>
          <a:endParaRPr lang="en-US"/>
        </a:p>
      </dgm:t>
    </dgm:pt>
    <dgm:pt modelId="{6239C924-6DEB-4682-8C34-D53354244A64}"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72958EBF-E405-48A0-81A6-1B4ABC7D8888}" type="pres">
      <dgm:prSet presAssocID="{04BD7F13-4D1B-4182-BBAE-6851FDEE068C}" presName="circ2" presStyleLbl="vennNode1" presStyleIdx="1" presStyleCnt="2"/>
      <dgm:spPr/>
      <dgm:t>
        <a:bodyPr/>
        <a:lstStyle/>
        <a:p>
          <a:endParaRPr lang="en-US"/>
        </a:p>
      </dgm:t>
    </dgm:pt>
    <dgm:pt modelId="{6880D5E5-9E86-4FC8-9A30-A664085A568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622DB48F-2C36-4085-9A20-18682AEFCAFF}" srcId="{3E02A77D-E09A-4D13-893F-F459040F2050}" destId="{89601B58-8E2A-4755-85E1-C3D6507F828A}" srcOrd="0" destOrd="0" parTransId="{4CF5B595-AECE-4EE5-BF87-44BEC0E4E494}" sibTransId="{1B545744-6133-47D6-A43C-B0450F9AD15C}"/>
    <dgm:cxn modelId="{EFB5763E-D816-404F-BCC2-3BCBE055CF4A}" type="presOf" srcId="{89601B58-8E2A-4755-85E1-C3D6507F828A}" destId="{6239C924-6DEB-4682-8C34-D53354244A64}" srcOrd="1"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E5FE80CB-3FD0-44B0-921D-80B87A4E79D5}" type="presOf" srcId="{04BD7F13-4D1B-4182-BBAE-6851FDEE068C}" destId="{6880D5E5-9E86-4FC8-9A30-A664085A5686}"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F0712D75-C39F-495E-B6A1-100D66CC0F5B}" type="presOf" srcId="{04BD7F13-4D1B-4182-BBAE-6851FDEE068C}" destId="{72958EBF-E405-48A0-81A6-1B4ABC7D8888}" srcOrd="0" destOrd="0" presId="urn:microsoft.com/office/officeart/2005/8/layout/venn1"/>
    <dgm:cxn modelId="{1518591E-A056-4CA3-B059-FFF06F47F150}" type="presOf" srcId="{89601B58-8E2A-4755-85E1-C3D6507F828A}" destId="{E998EB4E-F34C-4B44-8E26-341579DAD3DA}" srcOrd="0" destOrd="0" presId="urn:microsoft.com/office/officeart/2005/8/layout/venn1"/>
    <dgm:cxn modelId="{5E70390D-E7D3-4094-A5CC-9E5246B74B1B}" type="presParOf" srcId="{E133D8B3-5D33-4579-A723-ADC25C7DD33D}" destId="{E998EB4E-F34C-4B44-8E26-341579DAD3DA}" srcOrd="0" destOrd="0" presId="urn:microsoft.com/office/officeart/2005/8/layout/venn1"/>
    <dgm:cxn modelId="{C9795024-A62A-4668-AB28-A844D374E8DC}" type="presParOf" srcId="{E133D8B3-5D33-4579-A723-ADC25C7DD33D}" destId="{6239C924-6DEB-4682-8C34-D53354244A64}" srcOrd="1" destOrd="0" presId="urn:microsoft.com/office/officeart/2005/8/layout/venn1"/>
    <dgm:cxn modelId="{0352DB86-DD88-4B5D-B6EB-AA2433AE9D7A}" type="presParOf" srcId="{E133D8B3-5D33-4579-A723-ADC25C7DD33D}" destId="{72958EBF-E405-48A0-81A6-1B4ABC7D8888}" srcOrd="2" destOrd="0" presId="urn:microsoft.com/office/officeart/2005/8/layout/venn1"/>
    <dgm:cxn modelId="{FE3A2036-117E-419D-8432-803FF12023B6}" type="presParOf" srcId="{E133D8B3-5D33-4579-A723-ADC25C7DD33D}" destId="{6880D5E5-9E86-4FC8-9A30-A664085A568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a:t>
          </a:r>
          <a:r>
            <a:rPr lang="en-US" dirty="0" smtClean="0"/>
            <a:t>Team</a:t>
          </a:r>
        </a:p>
        <a:p>
          <a:r>
            <a:rPr lang="en-US" dirty="0" smtClean="0"/>
            <a:t>Owners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8DDAB5DC-BEE2-42E2-9DC0-7C477CB0B919}" type="pres">
      <dgm:prSet presAssocID="{04BD7F13-4D1B-4182-BBAE-6851FDEE068C}" presName="circ2" presStyleLbl="vennNode1" presStyleIdx="1" presStyleCnt="2"/>
      <dgm:spPr/>
      <dgm:t>
        <a:bodyPr/>
        <a:lstStyle/>
        <a:p>
          <a:endParaRPr lang="en-US"/>
        </a:p>
      </dgm:t>
    </dgm:pt>
    <dgm:pt modelId="{C887E1A5-6C6A-48D4-B16E-4DB3877D190D}"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079F6410-6403-4224-86C7-E9F3546EBD11}" type="presOf" srcId="{04BD7F13-4D1B-4182-BBAE-6851FDEE068C}" destId="{8DDAB5DC-BEE2-42E2-9DC0-7C477CB0B919}"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63835FEC-E724-4E3B-A229-89F8B4BC55E1}" type="presOf" srcId="{04BD7F13-4D1B-4182-BBAE-6851FDEE068C}" destId="{C887E1A5-6C6A-48D4-B16E-4DB3877D190D}" srcOrd="1"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9047A401-8163-4106-A16D-7B19CE09E5AB}" type="presParOf" srcId="{E133D8B3-5D33-4579-A723-ADC25C7DD33D}" destId="{8DDAB5DC-BEE2-42E2-9DC0-7C477CB0B919}" srcOrd="2" destOrd="0" presId="urn:microsoft.com/office/officeart/2005/8/layout/venn1"/>
    <dgm:cxn modelId="{E41D1335-B558-4561-8B8D-5A9947695B13}" type="presParOf" srcId="{E133D8B3-5D33-4579-A723-ADC25C7DD33D}" destId="{C887E1A5-6C6A-48D4-B16E-4DB3877D190D}"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D4S2</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F93CFE8-E94E-498F-B40C-79C50D399CCE}" type="pres">
      <dgm:prSet presAssocID="{04BD7F13-4D1B-4182-BBAE-6851FDEE068C}" presName="circ2" presStyleLbl="vennNode1" presStyleIdx="1" presStyleCnt="2"/>
      <dgm:spPr/>
      <dgm:t>
        <a:bodyPr/>
        <a:lstStyle/>
        <a:p>
          <a:endParaRPr lang="en-US"/>
        </a:p>
      </dgm:t>
    </dgm:pt>
    <dgm:pt modelId="{8D7104E6-6FE6-481A-A757-3D716B460D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2C6BEA7F-005A-43E5-8194-36099D786695}" type="presOf" srcId="{926E2407-2065-43A5-905D-251A83E20171}" destId="{0CDF320A-8F09-48A3-A3D6-DD6B0FF25DAF}" srcOrd="0" destOrd="0" presId="urn:microsoft.com/office/officeart/2005/8/layout/venn1"/>
    <dgm:cxn modelId="{0195AE02-DD90-45F9-BAD9-6C9A14504274}" type="presOf" srcId="{04BD7F13-4D1B-4182-BBAE-6851FDEE068C}" destId="{8D7104E6-6FE6-481A-A757-3D716B460DBC}"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693B431F-4388-4647-8E3B-25290F162DB4}" type="presOf" srcId="{04BD7F13-4D1B-4182-BBAE-6851FDEE068C}" destId="{0F93CFE8-E94E-498F-B40C-79C50D399CCE}"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9DA12BF5-C9B5-488A-920C-47921E180AE2}" srcId="{3E02A77D-E09A-4D13-893F-F459040F2050}" destId="{04BD7F13-4D1B-4182-BBAE-6851FDEE068C}" srcOrd="1" destOrd="0" parTransId="{1AB4B71E-74D2-4895-A6EE-9A429AC4D5C0}" sibTransId="{A9B58CFE-97B3-4162-91A3-523DC519CEAD}"/>
    <dgm:cxn modelId="{45E97C0E-689B-43CC-81B0-4E0977F2935D}" type="presOf" srcId="{926E2407-2065-43A5-905D-251A83E20171}" destId="{F1C1F4F3-2891-440A-AA92-0700FFC6EBC4}" srcOrd="1"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862F1A3-FAA2-4917-B210-52B74E2EA5CB}" type="presParOf" srcId="{E133D8B3-5D33-4579-A723-ADC25C7DD33D}" destId="{0F93CFE8-E94E-498F-B40C-79C50D399CCE}" srcOrd="2" destOrd="0" presId="urn:microsoft.com/office/officeart/2005/8/layout/venn1"/>
    <dgm:cxn modelId="{A9D7F359-8496-4BD3-ABF8-BCFA8D9ED40D}" type="presParOf" srcId="{E133D8B3-5D33-4579-A723-ADC25C7DD33D}" destId="{8D7104E6-6FE6-481A-A757-3D716B460D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2EF076EA-7C14-4D76-B40D-729380540134}" type="pres">
      <dgm:prSet presAssocID="{3A412593-50C3-4B75-80F0-63743F3E6281}" presName="circ1" presStyleLbl="vennNode1" presStyleIdx="0" presStyleCnt="2"/>
      <dgm:spPr/>
      <dgm:t>
        <a:bodyPr/>
        <a:lstStyle/>
        <a:p>
          <a:endParaRPr lang="en-US"/>
        </a:p>
      </dgm:t>
    </dgm:pt>
    <dgm:pt modelId="{10A28C0D-B005-4105-B18C-A960B47D70E8}"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227F902C-5F8A-4D36-8B9E-198E779B2D7B}" type="pres">
      <dgm:prSet presAssocID="{04BD7F13-4D1B-4182-BBAE-6851FDEE068C}" presName="circ2" presStyleLbl="vennNode1" presStyleIdx="1" presStyleCnt="2"/>
      <dgm:spPr/>
      <dgm:t>
        <a:bodyPr/>
        <a:lstStyle/>
        <a:p>
          <a:endParaRPr lang="en-US"/>
        </a:p>
      </dgm:t>
    </dgm:pt>
    <dgm:pt modelId="{66BD4133-AC9B-452C-B1B0-61936F1187CB}"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0" destOrd="0" parTransId="{03A00FEB-F551-4C8B-929C-B68B762138E2}" sibTransId="{B9BB2945-8B50-48F3-9282-B4A855AA1F66}"/>
    <dgm:cxn modelId="{BE706646-63D9-46BE-B96A-E3D2F92345E0}" type="presOf" srcId="{04BD7F13-4D1B-4182-BBAE-6851FDEE068C}" destId="{66BD4133-AC9B-452C-B1B0-61936F1187CB}" srcOrd="1" destOrd="0" presId="urn:microsoft.com/office/officeart/2005/8/layout/venn1"/>
    <dgm:cxn modelId="{C188029F-1371-40C6-B669-C8A373A81E38}" type="presOf" srcId="{04BD7F13-4D1B-4182-BBAE-6851FDEE068C}" destId="{227F902C-5F8A-4D36-8B9E-198E779B2D7B}" srcOrd="0" destOrd="0" presId="urn:microsoft.com/office/officeart/2005/8/layout/venn1"/>
    <dgm:cxn modelId="{5A5CF93F-5C9A-49EA-B634-4EC63002F193}" type="presOf" srcId="{3A412593-50C3-4B75-80F0-63743F3E6281}" destId="{10A28C0D-B005-4105-B18C-A960B47D70E8}" srcOrd="1" destOrd="0" presId="urn:microsoft.com/office/officeart/2005/8/layout/venn1"/>
    <dgm:cxn modelId="{F9FB607E-9526-46F5-B098-28E6D74CA5D8}" type="presOf" srcId="{3A412593-50C3-4B75-80F0-63743F3E6281}" destId="{2EF076EA-7C14-4D76-B40D-729380540134}" srcOrd="0" destOrd="0" presId="urn:microsoft.com/office/officeart/2005/8/layout/venn1"/>
    <dgm:cxn modelId="{267F63AE-F1AD-41D7-A1B8-08D1144CDC5E}" type="presParOf" srcId="{E133D8B3-5D33-4579-A723-ADC25C7DD33D}" destId="{2EF076EA-7C14-4D76-B40D-729380540134}" srcOrd="0" destOrd="0" presId="urn:microsoft.com/office/officeart/2005/8/layout/venn1"/>
    <dgm:cxn modelId="{B4D7E660-FD40-42B8-A120-3782B1E2380C}" type="presParOf" srcId="{E133D8B3-5D33-4579-A723-ADC25C7DD33D}" destId="{10A28C0D-B005-4105-B18C-A960B47D70E8}" srcOrd="1" destOrd="0" presId="urn:microsoft.com/office/officeart/2005/8/layout/venn1"/>
    <dgm:cxn modelId="{4A477C56-9F0B-48B0-8711-21FC6C6B50A8}" type="presParOf" srcId="{E133D8B3-5D33-4579-A723-ADC25C7DD33D}" destId="{227F902C-5F8A-4D36-8B9E-198E779B2D7B}" srcOrd="2" destOrd="0" presId="urn:microsoft.com/office/officeart/2005/8/layout/venn1"/>
    <dgm:cxn modelId="{FB198762-766D-4021-9A4F-AC2FAF14A2FB}" type="presParOf" srcId="{E133D8B3-5D33-4579-A723-ADC25C7DD33D}" destId="{66BD4133-AC9B-452C-B1B0-61936F1187CB}"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96EF538-5842-4ECC-93EB-3036EBB965B9}" type="pres">
      <dgm:prSet presAssocID="{3A412593-50C3-4B75-80F0-63743F3E6281}" presName="circ1" presStyleLbl="vennNode1" presStyleIdx="0" presStyleCnt="2"/>
      <dgm:spPr/>
      <dgm:t>
        <a:bodyPr/>
        <a:lstStyle/>
        <a:p>
          <a:endParaRPr lang="en-US"/>
        </a:p>
      </dgm:t>
    </dgm:pt>
    <dgm:pt modelId="{F1DD41C4-38C6-4383-B93F-7E98340C14B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A2DF90CE-FC86-4315-90BF-EAB8A69527AE}" type="pres">
      <dgm:prSet presAssocID="{04BD7F13-4D1B-4182-BBAE-6851FDEE068C}" presName="circ2" presStyleLbl="vennNode1" presStyleIdx="1" presStyleCnt="2"/>
      <dgm:spPr/>
      <dgm:t>
        <a:bodyPr/>
        <a:lstStyle/>
        <a:p>
          <a:endParaRPr lang="en-US"/>
        </a:p>
      </dgm:t>
    </dgm:pt>
    <dgm:pt modelId="{B8C62FBC-5501-4079-81E1-B441A45A8D30}"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E9DFC61-B3B7-46D4-A073-8FE895D1AC1E}" srcId="{3E02A77D-E09A-4D13-893F-F459040F2050}" destId="{3A412593-50C3-4B75-80F0-63743F3E6281}" srcOrd="0" destOrd="0" parTransId="{03A00FEB-F551-4C8B-929C-B68B762138E2}" sibTransId="{B9BB2945-8B50-48F3-9282-B4A855AA1F66}"/>
    <dgm:cxn modelId="{0D7187FD-7360-4EA6-AA80-D0813CCFC11A}" type="presOf" srcId="{3A412593-50C3-4B75-80F0-63743F3E6281}" destId="{F1DD41C4-38C6-4383-B93F-7E98340C14B6}" srcOrd="1" destOrd="0" presId="urn:microsoft.com/office/officeart/2005/8/layout/venn1"/>
    <dgm:cxn modelId="{595CD1AE-4B98-4FC7-89D0-E239D3757F60}" type="presOf" srcId="{04BD7F13-4D1B-4182-BBAE-6851FDEE068C}" destId="{A2DF90CE-FC86-4315-90BF-EAB8A69527AE}" srcOrd="0" destOrd="0" presId="urn:microsoft.com/office/officeart/2005/8/layout/venn1"/>
    <dgm:cxn modelId="{9D6BC033-C9EB-4582-BFF9-8AB0AFE0FEA7}" type="presOf" srcId="{3A412593-50C3-4B75-80F0-63743F3E6281}" destId="{196EF538-5842-4ECC-93EB-3036EBB965B9}" srcOrd="0" destOrd="0" presId="urn:microsoft.com/office/officeart/2005/8/layout/venn1"/>
    <dgm:cxn modelId="{08B5534E-75DD-4308-8054-FE832933B70D}" type="presOf" srcId="{04BD7F13-4D1B-4182-BBAE-6851FDEE068C}" destId="{B8C62FBC-5501-4079-81E1-B441A45A8D30}" srcOrd="1"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8ACF5ABF-F40D-4CAE-9E37-FBD7F88DB201}" type="presParOf" srcId="{E133D8B3-5D33-4579-A723-ADC25C7DD33D}" destId="{196EF538-5842-4ECC-93EB-3036EBB965B9}" srcOrd="0" destOrd="0" presId="urn:microsoft.com/office/officeart/2005/8/layout/venn1"/>
    <dgm:cxn modelId="{04D7528E-F887-4AFB-AF02-1E104A5A7890}" type="presParOf" srcId="{E133D8B3-5D33-4579-A723-ADC25C7DD33D}" destId="{F1DD41C4-38C6-4383-B93F-7E98340C14B6}" srcOrd="1" destOrd="0" presId="urn:microsoft.com/office/officeart/2005/8/layout/venn1"/>
    <dgm:cxn modelId="{6B940714-91BB-4C6B-B1E8-EF0089EA0EAD}" type="presParOf" srcId="{E133D8B3-5D33-4579-A723-ADC25C7DD33D}" destId="{A2DF90CE-FC86-4315-90BF-EAB8A69527AE}" srcOrd="2" destOrd="0" presId="urn:microsoft.com/office/officeart/2005/8/layout/venn1"/>
    <dgm:cxn modelId="{CB5CDE12-CE61-4C8F-B5C1-5A5677A3D318}" type="presParOf" srcId="{E133D8B3-5D33-4579-A723-ADC25C7DD33D}" destId="{B8C62FBC-5501-4079-81E1-B441A45A8D30}"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p>
        <a:p>
          <a:r>
            <a:rPr lang="en-US" dirty="0" smtClean="0"/>
            <a:t>Security</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464AB417-0BB2-484C-BEE6-8861B435204B}" type="pres">
      <dgm:prSet presAssocID="{89601B58-8E2A-4755-85E1-C3D6507F828A}" presName="circ1" presStyleLbl="vennNode1" presStyleIdx="0" presStyleCnt="2"/>
      <dgm:spPr/>
      <dgm:t>
        <a:bodyPr/>
        <a:lstStyle/>
        <a:p>
          <a:endParaRPr lang="en-US"/>
        </a:p>
      </dgm:t>
    </dgm:pt>
    <dgm:pt modelId="{BB79E0B7-61B8-48E6-AA36-2DF2F3E0EAAF}"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4BC8BA26-156D-4E79-8059-700532E5889E}" type="pres">
      <dgm:prSet presAssocID="{04BD7F13-4D1B-4182-BBAE-6851FDEE068C}" presName="circ2" presStyleLbl="vennNode1" presStyleIdx="1" presStyleCnt="2"/>
      <dgm:spPr/>
      <dgm:t>
        <a:bodyPr/>
        <a:lstStyle/>
        <a:p>
          <a:endParaRPr lang="en-US"/>
        </a:p>
      </dgm:t>
    </dgm:pt>
    <dgm:pt modelId="{679A9D9C-D697-4DEB-A313-0CE82B4992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DCA5B1FF-0764-4B65-BE02-2CBB61D3A983}" type="presOf" srcId="{04BD7F13-4D1B-4182-BBAE-6851FDEE068C}" destId="{679A9D9C-D697-4DEB-A313-0CE82B4992BC}"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A267C2F8-2803-4A53-8DA6-5486EED432CB}" type="presOf" srcId="{89601B58-8E2A-4755-85E1-C3D6507F828A}" destId="{BB79E0B7-61B8-48E6-AA36-2DF2F3E0EAAF}" srcOrd="1"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35F6A11A-0668-43E4-B3AA-05F3DCDC4742}" type="presOf" srcId="{89601B58-8E2A-4755-85E1-C3D6507F828A}" destId="{464AB417-0BB2-484C-BEE6-8861B435204B}" srcOrd="0" destOrd="0" presId="urn:microsoft.com/office/officeart/2005/8/layout/venn1"/>
    <dgm:cxn modelId="{6B532F51-FDB3-48A4-BA12-B09A27580447}" type="presOf" srcId="{04BD7F13-4D1B-4182-BBAE-6851FDEE068C}" destId="{4BC8BA26-156D-4E79-8059-700532E5889E}" srcOrd="0"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9A1A0FD1-D8A7-4389-899E-9D4B65675748}" type="presParOf" srcId="{E133D8B3-5D33-4579-A723-ADC25C7DD33D}" destId="{464AB417-0BB2-484C-BEE6-8861B435204B}" srcOrd="0" destOrd="0" presId="urn:microsoft.com/office/officeart/2005/8/layout/venn1"/>
    <dgm:cxn modelId="{F8F66472-F753-4406-98D4-14BBB26EA028}" type="presParOf" srcId="{E133D8B3-5D33-4579-A723-ADC25C7DD33D}" destId="{BB79E0B7-61B8-48E6-AA36-2DF2F3E0EAAF}" srcOrd="1" destOrd="0" presId="urn:microsoft.com/office/officeart/2005/8/layout/venn1"/>
    <dgm:cxn modelId="{E9EBA250-331A-4611-9859-8A0E5719357B}" type="presParOf" srcId="{E133D8B3-5D33-4579-A723-ADC25C7DD33D}" destId="{4BC8BA26-156D-4E79-8059-700532E5889E}" srcOrd="2" destOrd="0" presId="urn:microsoft.com/office/officeart/2005/8/layout/venn1"/>
    <dgm:cxn modelId="{1DD353B5-BF2E-44A9-BDAE-A8B500E4DE48}" type="presParOf" srcId="{E133D8B3-5D33-4579-A723-ADC25C7DD33D}" destId="{679A9D9C-D697-4DEB-A313-0CE82B4992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3413C5B-52B3-439D-9949-FF0E4A53A775}" type="pres">
      <dgm:prSet presAssocID="{04BD7F13-4D1B-4182-BBAE-6851FDEE068C}" presName="circ1" presStyleLbl="vennNode1" presStyleIdx="0" presStyleCnt="2"/>
      <dgm:spPr/>
      <dgm:t>
        <a:bodyPr/>
        <a:lstStyle/>
        <a:p>
          <a:endParaRPr lang="en-US"/>
        </a:p>
      </dgm:t>
    </dgm:pt>
    <dgm:pt modelId="{90B97C3B-1FAD-4150-8639-30373D10596E}" type="pres">
      <dgm:prSet presAssocID="{04BD7F13-4D1B-4182-BBAE-6851FDEE068C}" presName="circ1Tx" presStyleLbl="revTx" presStyleIdx="0" presStyleCnt="0">
        <dgm:presLayoutVars>
          <dgm:chMax val="0"/>
          <dgm:chPref val="0"/>
          <dgm:bulletEnabled val="1"/>
        </dgm:presLayoutVars>
      </dgm:prSet>
      <dgm:spPr/>
      <dgm:t>
        <a:bodyPr/>
        <a:lstStyle/>
        <a:p>
          <a:endParaRPr lang="en-US"/>
        </a:p>
      </dgm:t>
    </dgm:pt>
    <dgm:pt modelId="{91838832-CDDB-43B1-8636-B3BC8BCF5326}" type="pres">
      <dgm:prSet presAssocID="{70E95F75-ED22-4D82-99E3-32241F1C8067}" presName="circ2" presStyleLbl="vennNode1" presStyleIdx="1" presStyleCnt="2"/>
      <dgm:spPr/>
      <dgm:t>
        <a:bodyPr/>
        <a:lstStyle/>
        <a:p>
          <a:endParaRPr lang="en-US"/>
        </a:p>
      </dgm:t>
    </dgm:pt>
    <dgm:pt modelId="{8B9161CA-1E7B-4A8C-A8DD-D6485C2F4A85}"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EC534D4F-6583-4BF9-8A05-319378612A85}" type="presOf" srcId="{04BD7F13-4D1B-4182-BBAE-6851FDEE068C}" destId="{73413C5B-52B3-439D-9949-FF0E4A53A775}" srcOrd="0" destOrd="0" presId="urn:microsoft.com/office/officeart/2005/8/layout/venn1"/>
    <dgm:cxn modelId="{25F40791-3FA8-49C6-9CB2-824EF88CDC99}" type="presOf" srcId="{70E95F75-ED22-4D82-99E3-32241F1C8067}" destId="{91838832-CDDB-43B1-8636-B3BC8BCF5326}" srcOrd="0" destOrd="0" presId="urn:microsoft.com/office/officeart/2005/8/layout/venn1"/>
    <dgm:cxn modelId="{7D99C97D-19F5-4C1D-AD40-E546E108DDDD}" type="presOf" srcId="{70E95F75-ED22-4D82-99E3-32241F1C8067}" destId="{8B9161CA-1E7B-4A8C-A8DD-D6485C2F4A85}" srcOrd="1" destOrd="0" presId="urn:microsoft.com/office/officeart/2005/8/layout/venn1"/>
    <dgm:cxn modelId="{3B510807-E536-40D0-A102-53368973D5C7}" type="presOf" srcId="{04BD7F13-4D1B-4182-BBAE-6851FDEE068C}" destId="{90B97C3B-1FAD-4150-8639-30373D10596E}" srcOrd="1" destOrd="0" presId="urn:microsoft.com/office/officeart/2005/8/layout/venn1"/>
    <dgm:cxn modelId="{9DA12BF5-C9B5-488A-920C-47921E180AE2}" srcId="{3E02A77D-E09A-4D13-893F-F459040F2050}" destId="{04BD7F13-4D1B-4182-BBAE-6851FDEE068C}" srcOrd="0" destOrd="0" parTransId="{1AB4B71E-74D2-4895-A6EE-9A429AC4D5C0}" sibTransId="{A9B58CFE-97B3-4162-91A3-523DC519CEAD}"/>
    <dgm:cxn modelId="{C0045D3C-C18B-4AB0-B942-97B6DBFFE124}" srcId="{3E02A77D-E09A-4D13-893F-F459040F2050}" destId="{70E95F75-ED22-4D82-99E3-32241F1C8067}" srcOrd="1" destOrd="0" parTransId="{F60E9501-BE55-4DE5-9B2A-10543FAA763A}" sibTransId="{59397C9B-B6B6-41DA-8FB8-00B647E4B6D0}"/>
    <dgm:cxn modelId="{AC7281DA-19A1-4C0F-A627-5CACBD27134A}" type="presOf" srcId="{3E02A77D-E09A-4D13-893F-F459040F2050}" destId="{E133D8B3-5D33-4579-A723-ADC25C7DD33D}" srcOrd="0" destOrd="0" presId="urn:microsoft.com/office/officeart/2005/8/layout/venn1"/>
    <dgm:cxn modelId="{75F71788-E57C-4FFB-8226-095F7A724BED}" type="presParOf" srcId="{E133D8B3-5D33-4579-A723-ADC25C7DD33D}" destId="{73413C5B-52B3-439D-9949-FF0E4A53A775}" srcOrd="0" destOrd="0" presId="urn:microsoft.com/office/officeart/2005/8/layout/venn1"/>
    <dgm:cxn modelId="{EF949EF6-4315-473C-95DC-1D983BF8237A}" type="presParOf" srcId="{E133D8B3-5D33-4579-A723-ADC25C7DD33D}" destId="{90B97C3B-1FAD-4150-8639-30373D10596E}" srcOrd="1" destOrd="0" presId="urn:microsoft.com/office/officeart/2005/8/layout/venn1"/>
    <dgm:cxn modelId="{10A1198E-27AC-41CA-AB7A-D0A60AA18255}" type="presParOf" srcId="{E133D8B3-5D33-4579-A723-ADC25C7DD33D}" destId="{91838832-CDDB-43B1-8636-B3BC8BCF5326}" srcOrd="2" destOrd="0" presId="urn:microsoft.com/office/officeart/2005/8/layout/venn1"/>
    <dgm:cxn modelId="{C620706D-B8A8-4C76-9971-A0F7DC8AA9B8}" type="presParOf" srcId="{E133D8B3-5D33-4579-A723-ADC25C7DD33D}" destId="{8B9161CA-1E7B-4A8C-A8DD-D6485C2F4A85}"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2"/>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 LAN</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3"/>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367FD591-0176-4526-B818-830174F074B9}" type="presOf" srcId="{70E95F75-ED22-4D82-99E3-32241F1C8067}" destId="{75CDCDE0-B12B-4DDA-93CF-9E7A88E8186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0FB17C8-2400-4278-9211-9E2B17F659F1}" type="presOf" srcId="{70E95F75-ED22-4D82-99E3-32241F1C8067}" destId="{C2379CF2-9220-4F1A-BDEB-49808DD44624}"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 modelId="{85A97063-AD55-4C82-AA2C-F619D1348423}" type="presParOf" srcId="{E133D8B3-5D33-4579-A723-ADC25C7DD33D}" destId="{75CDCDE0-B12B-4DDA-93CF-9E7A88E8186B}" srcOrd="4" destOrd="0" presId="urn:microsoft.com/office/officeart/2005/8/layout/venn1"/>
    <dgm:cxn modelId="{CE0D383F-ACFE-4924-8655-FE460D6B09E5}"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FFB4506-8D96-47CA-BEAF-86D640639559}" type="pres">
      <dgm:prSet presAssocID="{926E2407-2065-43A5-905D-251A83E20171}" presName="circ1TxSh" presStyleLbl="vennNode1" presStyleIdx="0" presStyleCnt="1"/>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033CCF79-EECD-406B-93AE-3DE4D0545A0F}" type="presOf" srcId="{926E2407-2065-43A5-905D-251A83E20171}" destId="{1FFB4506-8D96-47CA-BEAF-86D640639559}" srcOrd="0" destOrd="0" presId="urn:microsoft.com/office/officeart/2005/8/layout/venn1"/>
    <dgm:cxn modelId="{110F4961-27A7-49AB-8585-5CEC21836BF6}" type="presParOf" srcId="{E133D8B3-5D33-4579-A723-ADC25C7DD33D}" destId="{1FFB4506-8D96-47CA-BEAF-86D640639559}"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D4S2</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I6S1</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Data Owners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9C57031B-73AF-4566-85AD-83C4EFA9F66E}">
      <dgm:prSet phldrT="[Text]"/>
      <dgm:spPr/>
      <dgm:t>
        <a:bodyPr/>
        <a:lstStyle/>
        <a:p>
          <a:r>
            <a:rPr lang="en-US" dirty="0" err="1" smtClean="0"/>
            <a:t>AccuRev</a:t>
          </a:r>
          <a:endParaRPr lang="en-US" dirty="0"/>
        </a:p>
      </dgm:t>
    </dgm:pt>
    <dgm:pt modelId="{2086F8DE-CB0A-49FD-8A4C-F5DEDAF46625}" type="parTrans" cxnId="{C4097C7E-A68B-41E0-9F31-D784B347EB42}">
      <dgm:prSet/>
      <dgm:spPr/>
      <dgm:t>
        <a:bodyPr/>
        <a:lstStyle/>
        <a:p>
          <a:endParaRPr lang="en-US"/>
        </a:p>
      </dgm:t>
    </dgm:pt>
    <dgm:pt modelId="{41B1DDDB-6DC1-4690-9912-4CA95475CC90}" type="sibTrans" cxnId="{C4097C7E-A68B-41E0-9F31-D784B347EB4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59B301FA-ABF1-47B6-8CF6-BD0175FE3D19}" type="pres">
      <dgm:prSet presAssocID="{9C57031B-73AF-4566-85AD-83C4EFA9F66E}" presName="circ2" presStyleLbl="vennNode1" presStyleIdx="1" presStyleCnt="3"/>
      <dgm:spPr/>
      <dgm:t>
        <a:bodyPr/>
        <a:lstStyle/>
        <a:p>
          <a:endParaRPr lang="en-US"/>
        </a:p>
      </dgm:t>
    </dgm:pt>
    <dgm:pt modelId="{8ACC7DFA-DD97-49BF-AE60-D24377B8EFD4}" type="pres">
      <dgm:prSet presAssocID="{9C57031B-73AF-4566-85AD-83C4EFA9F66E}" presName="circ2Tx" presStyleLbl="revTx" presStyleIdx="0" presStyleCnt="0">
        <dgm:presLayoutVars>
          <dgm:chMax val="0"/>
          <dgm:chPref val="0"/>
          <dgm:bulletEnabled val="1"/>
        </dgm:presLayoutVars>
      </dgm:prSet>
      <dgm:spPr/>
      <dgm:t>
        <a:bodyPr/>
        <a:lstStyle/>
        <a:p>
          <a:endParaRPr lang="en-US"/>
        </a:p>
      </dgm:t>
    </dgm:pt>
    <dgm:pt modelId="{5D6E2052-C411-4685-A611-CDCEA2A4D606}" type="pres">
      <dgm:prSet presAssocID="{04BD7F13-4D1B-4182-BBAE-6851FDEE068C}" presName="circ3" presStyleLbl="vennNode1" presStyleIdx="2" presStyleCnt="3"/>
      <dgm:spPr/>
      <dgm:t>
        <a:bodyPr/>
        <a:lstStyle/>
        <a:p>
          <a:endParaRPr lang="en-US"/>
        </a:p>
      </dgm:t>
    </dgm:pt>
    <dgm:pt modelId="{1DEE91FD-F0C3-4248-B90A-074FF4168FEE}"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45E97C0E-689B-43CC-81B0-4E0977F2935D}" type="presOf" srcId="{926E2407-2065-43A5-905D-251A83E20171}" destId="{F1C1F4F3-2891-440A-AA92-0700FFC6EBC4}"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C4097C7E-A68B-41E0-9F31-D784B347EB42}" srcId="{3E02A77D-E09A-4D13-893F-F459040F2050}" destId="{9C57031B-73AF-4566-85AD-83C4EFA9F66E}" srcOrd="1" destOrd="0" parTransId="{2086F8DE-CB0A-49FD-8A4C-F5DEDAF46625}" sibTransId="{41B1DDDB-6DC1-4690-9912-4CA95475CC90}"/>
    <dgm:cxn modelId="{D1560096-8DB4-4B6B-BA0D-5F97224707C0}" type="presOf" srcId="{9C57031B-73AF-4566-85AD-83C4EFA9F66E}" destId="{8ACC7DFA-DD97-49BF-AE60-D24377B8EFD4}"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47C932F0-800D-4134-937E-A7583AB559C5}" type="presOf" srcId="{04BD7F13-4D1B-4182-BBAE-6851FDEE068C}" destId="{1DEE91FD-F0C3-4248-B90A-074FF4168FEE}" srcOrd="1" destOrd="0" presId="urn:microsoft.com/office/officeart/2005/8/layout/venn1"/>
    <dgm:cxn modelId="{6F4A054C-0E0D-4D74-9702-78B0EBAED9C8}" type="presOf" srcId="{9C57031B-73AF-4566-85AD-83C4EFA9F66E}" destId="{59B301FA-ABF1-47B6-8CF6-BD0175FE3D19}" srcOrd="0" destOrd="0" presId="urn:microsoft.com/office/officeart/2005/8/layout/venn1"/>
    <dgm:cxn modelId="{34CC19C8-BBEB-4B0C-ADDB-ED93DB27D8F0}" type="presOf" srcId="{04BD7F13-4D1B-4182-BBAE-6851FDEE068C}" destId="{5D6E2052-C411-4685-A611-CDCEA2A4D606}"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F35D9BCC-4DDD-4B71-BBF1-6F069AEF01FD}" type="presParOf" srcId="{E133D8B3-5D33-4579-A723-ADC25C7DD33D}" destId="{59B301FA-ABF1-47B6-8CF6-BD0175FE3D19}" srcOrd="2" destOrd="0" presId="urn:microsoft.com/office/officeart/2005/8/layout/venn1"/>
    <dgm:cxn modelId="{F0FFE7D6-2577-4D29-B1EE-3EC44EB66C78}" type="presParOf" srcId="{E133D8B3-5D33-4579-A723-ADC25C7DD33D}" destId="{8ACC7DFA-DD97-49BF-AE60-D24377B8EFD4}" srcOrd="3" destOrd="0" presId="urn:microsoft.com/office/officeart/2005/8/layout/venn1"/>
    <dgm:cxn modelId="{B09CA09B-1E1F-4A2A-9B08-24AD7C48218C}" type="presParOf" srcId="{E133D8B3-5D33-4579-A723-ADC25C7DD33D}" destId="{5D6E2052-C411-4685-A611-CDCEA2A4D606}" srcOrd="4" destOrd="0" presId="urn:microsoft.com/office/officeart/2005/8/layout/venn1"/>
    <dgm:cxn modelId="{52789A42-E0B7-4A78-9A50-9401DC6DB224}" type="presParOf" srcId="{E133D8B3-5D33-4579-A723-ADC25C7DD33D}" destId="{1DEE91FD-F0C3-4248-B90A-074FF4168FE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DBA</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D4S2</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FF9C1C48-F805-4A1A-A0E7-685EBAC222B4}" type="pres">
      <dgm:prSet presAssocID="{08D5B3EB-BBA8-40EF-899B-9DF613D6C447}" presName="circ2" presStyleLbl="vennNode1" presStyleIdx="1" presStyleCnt="3"/>
      <dgm:spPr/>
      <dgm:t>
        <a:bodyPr/>
        <a:lstStyle/>
        <a:p>
          <a:endParaRPr lang="en-US"/>
        </a:p>
      </dgm:t>
    </dgm:pt>
    <dgm:pt modelId="{F931AC4D-4C30-48F9-B1CF-9CE6DB8B3DB6}" type="pres">
      <dgm:prSet presAssocID="{08D5B3EB-BBA8-40EF-899B-9DF613D6C447}"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1"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B21702A-9A5E-4E6E-9285-F80D3C73E9FC}" type="presOf" srcId="{70E95F75-ED22-4D82-99E3-32241F1C8067}" destId="{C2379CF2-9220-4F1A-BDEB-49808DD44624}" srcOrd="1" destOrd="0" presId="urn:microsoft.com/office/officeart/2005/8/layout/venn1"/>
    <dgm:cxn modelId="{3A9F302B-CC4C-43B1-BAEF-2F589401D1B4}" type="presOf" srcId="{08D5B3EB-BBA8-40EF-899B-9DF613D6C447}" destId="{F931AC4D-4C30-48F9-B1CF-9CE6DB8B3DB6}"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E982E36F-5E14-4C5B-8D1D-53EBC5109DCB}" type="presOf" srcId="{70E95F75-ED22-4D82-99E3-32241F1C8067}" destId="{75CDCDE0-B12B-4DDA-93CF-9E7A88E8186B}"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35C0D5E-E531-4DD6-A872-FEAABD9D9393}" type="presOf" srcId="{08D5B3EB-BBA8-40EF-899B-9DF613D6C447}" destId="{FF9C1C48-F805-4A1A-A0E7-685EBAC222B4}"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65C8FB5E-2306-4B45-ACB0-6949206D1C02}" type="presParOf" srcId="{E133D8B3-5D33-4579-A723-ADC25C7DD33D}" destId="{FF9C1C48-F805-4A1A-A0E7-685EBAC222B4}" srcOrd="2" destOrd="0" presId="urn:microsoft.com/office/officeart/2005/8/layout/venn1"/>
    <dgm:cxn modelId="{30FF1491-35A2-4666-B372-916ECA158676}" type="presParOf" srcId="{E133D8B3-5D33-4579-A723-ADC25C7DD33D}" destId="{F931AC4D-4C30-48F9-B1CF-9CE6DB8B3DB6}" srcOrd="3" destOrd="0" presId="urn:microsoft.com/office/officeart/2005/8/layout/venn1"/>
    <dgm:cxn modelId="{3FB24ECA-0683-4625-BCE6-9AE08E10D6E2}" type="presParOf" srcId="{E133D8B3-5D33-4579-A723-ADC25C7DD33D}" destId="{75CDCDE0-B12B-4DDA-93CF-9E7A88E8186B}" srcOrd="4" destOrd="0" presId="urn:microsoft.com/office/officeart/2005/8/layout/venn1"/>
    <dgm:cxn modelId="{2BF06C51-BA78-43AB-B6C7-FA4881155550}"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err="1" smtClean="0"/>
            <a:t>AccuRev</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2"/>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DC8079D9-E900-4154-B64F-1388B4A93DFF}" type="presOf" srcId="{70E95F75-ED22-4D82-99E3-32241F1C8067}" destId="{3CDF24F4-43DD-44D4-84A0-8A939048F585}"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17E49A96-E24E-4C9B-82AD-F19CA9DE1364}" srcId="{3E02A77D-E09A-4D13-893F-F459040F2050}" destId="{08D5B3EB-BBA8-40EF-899B-9DF613D6C447}" srcOrd="0"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5DC3007E-2C7C-4C42-B9C9-87B04592B4A0}" type="presOf" srcId="{08D5B3EB-BBA8-40EF-899B-9DF613D6C447}" destId="{771F4136-62C9-4DB0-9AE2-1E2687CDF6D2}" srcOrd="0"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I6S1</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DBA</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Prod Security</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 User</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IT Team</a:t>
          </a:r>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r>
            <a:rPr lang="en-US" sz="5000" kern="1200" dirty="0" smtClean="0"/>
            <a:t> Lead</a:t>
          </a:r>
          <a:endParaRPr lang="en-US" sz="5000" kern="1200" dirty="0"/>
        </a:p>
      </dsp:txBody>
      <dsp:txXfrm>
        <a:off x="4640580" y="665559"/>
        <a:ext cx="2560320" cy="33932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D4S2</a:t>
          </a:r>
          <a:endParaRPr lang="en-US" sz="25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I6S1</a:t>
          </a:r>
          <a:endParaRPr lang="en-US" sz="25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Production</a:t>
          </a:r>
          <a:endParaRPr lang="en-US" sz="2500" kern="1200" dirty="0"/>
        </a:p>
      </dsp:txBody>
      <dsp:txXfrm>
        <a:off x="5713995" y="560773"/>
        <a:ext cx="1713495" cy="11423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BOMinFEDE_DEV</a:t>
          </a:r>
          <a:endParaRPr lang="en-US" sz="11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BOMinFEDE_Integration</a:t>
          </a:r>
          <a:endParaRPr lang="en-US" sz="11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BOMinFEDE_PROD</a:t>
          </a:r>
          <a:endParaRPr lang="en-US" sz="1100" kern="1200" dirty="0"/>
        </a:p>
      </dsp:txBody>
      <dsp:txXfrm>
        <a:off x="5713995" y="560773"/>
        <a:ext cx="1713495" cy="11423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I6S1</a:t>
          </a:r>
          <a:endParaRPr lang="en-US" sz="3300" kern="1200" dirty="0"/>
        </a:p>
      </dsp:txBody>
      <dsp:txXfrm>
        <a:off x="1827276" y="2562986"/>
        <a:ext cx="1700784" cy="15590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C2E48-01E3-4B80-99CD-02EE129C03DA}">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C7D50C66-DBAC-4F41-85D5-00D0AB16906D}">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Prod</a:t>
          </a:r>
        </a:p>
      </dsp:txBody>
      <dsp:txXfrm>
        <a:off x="4640580" y="665559"/>
        <a:ext cx="2560320" cy="33932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9785-D21F-4A15-A63C-A7391969BE7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8F36A445-0A31-43BA-B137-B29F8C2D420C}">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LAN Prod</a:t>
          </a:r>
          <a:endParaRPr lang="en-US" sz="5000" kern="1200" dirty="0"/>
        </a:p>
      </dsp:txBody>
      <dsp:txXfrm>
        <a:off x="4640580" y="665559"/>
        <a:ext cx="2560320" cy="339328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0D7F1-6A40-460D-A804-E48471A3B74E}">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5506D715-68DA-4C01-A48E-69D547C2A35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DA3989E-F897-417F-A5F7-8FD4C088CF08}">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8EB4E-F34C-4B44-8E26-341579DAD3DA}">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72958EBF-E405-48A0-81A6-1B4ABC7D8888}">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I6S1</a:t>
          </a:r>
          <a:endParaRPr lang="en-US" sz="5000" kern="1200" dirty="0"/>
        </a:p>
      </dsp:txBody>
      <dsp:txXfrm>
        <a:off x="4640580" y="665559"/>
        <a:ext cx="2560320" cy="339328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I6S1</a:t>
          </a:r>
          <a:endParaRPr lang="en-US" sz="4500" kern="1200" dirty="0"/>
        </a:p>
      </dsp:txBody>
      <dsp:txXfrm>
        <a:off x="1827276" y="2562986"/>
        <a:ext cx="1700784" cy="155905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a:t>IT </a:t>
          </a:r>
          <a:r>
            <a:rPr lang="en-US" sz="5800" kern="1200" dirty="0" smtClean="0"/>
            <a:t>Team</a:t>
          </a:r>
        </a:p>
        <a:p>
          <a:pPr lvl="0" algn="ctr" defTabSz="2578100">
            <a:lnSpc>
              <a:spcPct val="90000"/>
            </a:lnSpc>
            <a:spcBef>
              <a:spcPct val="0"/>
            </a:spcBef>
            <a:spcAft>
              <a:spcPct val="35000"/>
            </a:spcAft>
          </a:pPr>
          <a:r>
            <a:rPr lang="en-US" sz="5800" kern="1200" dirty="0" smtClean="0"/>
            <a:t>Owners</a:t>
          </a:r>
          <a:endParaRPr lang="en-US" sz="5800" kern="1200" dirty="0"/>
        </a:p>
      </dsp:txBody>
      <dsp:txXfrm>
        <a:off x="800099" y="665559"/>
        <a:ext cx="2560320" cy="3393281"/>
      </dsp:txXfrm>
    </dsp:sp>
    <dsp:sp modelId="{8DDAB5DC-BEE2-42E2-9DC0-7C477CB0B919}">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I6S1</a:t>
          </a:r>
          <a:endParaRPr lang="en-US" sz="5800" kern="1200" dirty="0"/>
        </a:p>
      </dsp:txBody>
      <dsp:txXfrm>
        <a:off x="4640580" y="665559"/>
        <a:ext cx="2560320" cy="339328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D4S2</a:t>
          </a:r>
          <a:endParaRPr lang="en-US" sz="4500" kern="1200" dirty="0"/>
        </a:p>
      </dsp:txBody>
      <dsp:txXfrm>
        <a:off x="1827276" y="2562986"/>
        <a:ext cx="1700784" cy="155905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F93CFE8-E94E-498F-B40C-79C50D399CC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76EA-7C14-4D76-B40D-729380540134}">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227F902C-5F8A-4D36-8B9E-198E779B2D7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EF538-5842-4ECC-93EB-3036EBB965B9}">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A2DF90CE-FC86-4315-90BF-EAB8A69527A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Prod</a:t>
          </a:r>
          <a:endParaRPr lang="en-US" sz="6500" kern="1200" dirty="0"/>
        </a:p>
      </dsp:txBody>
      <dsp:txXfrm>
        <a:off x="4640580" y="665559"/>
        <a:ext cx="2560320" cy="339328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AB417-0BB2-484C-BEE6-8861B435204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4BC8BA26-156D-4E79-8059-700532E5889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p>
        <a:p>
          <a:pPr lvl="0" algn="ctr" defTabSz="2222500">
            <a:lnSpc>
              <a:spcPct val="90000"/>
            </a:lnSpc>
            <a:spcBef>
              <a:spcPct val="0"/>
            </a:spcBef>
            <a:spcAft>
              <a:spcPct val="35000"/>
            </a:spcAft>
          </a:pPr>
          <a:r>
            <a:rPr lang="en-US" sz="5000" kern="1200" dirty="0" smtClean="0"/>
            <a:t>Security</a:t>
          </a:r>
          <a:endParaRPr lang="en-US" sz="5000" kern="1200" dirty="0"/>
        </a:p>
      </dsp:txBody>
      <dsp:txXfrm>
        <a:off x="4640580" y="665559"/>
        <a:ext cx="2560320" cy="339328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13C5B-52B3-439D-9949-FF0E4A53A775}">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a:t>Prod</a:t>
          </a:r>
        </a:p>
      </dsp:txBody>
      <dsp:txXfrm>
        <a:off x="800099" y="665559"/>
        <a:ext cx="2560320" cy="3393281"/>
      </dsp:txXfrm>
    </dsp:sp>
    <dsp:sp modelId="{91838832-CDDB-43B1-8636-B3BC8BCF5326}">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Schedulers</a:t>
          </a:r>
          <a:endParaRPr lang="en-US" sz="4000" kern="1200" dirty="0"/>
        </a:p>
      </dsp:txBody>
      <dsp:txXfrm>
        <a:off x="4640580" y="665559"/>
        <a:ext cx="2560320" cy="339328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67A5922D-D12D-4D10-8ADE-6BC60AE51B5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Prod</a:t>
          </a:r>
        </a:p>
      </dsp:txBody>
      <dsp:txXfrm>
        <a:off x="4640580" y="665559"/>
        <a:ext cx="2560320" cy="339328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 LAN</a:t>
          </a:r>
          <a:endParaRPr lang="en-US" sz="4800" kern="1200" dirty="0"/>
        </a:p>
      </dsp:txBody>
      <dsp:txXfrm>
        <a:off x="1827276" y="2562986"/>
        <a:ext cx="1700784" cy="155905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LAN Prod</a:t>
          </a:r>
          <a:endParaRPr lang="en-US" sz="3300" kern="1200" dirty="0"/>
        </a:p>
      </dsp:txBody>
      <dsp:txXfrm>
        <a:off x="1827276" y="2562986"/>
        <a:ext cx="1700784" cy="155905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IT Team</a:t>
          </a:r>
        </a:p>
      </dsp:txBody>
      <dsp:txXfrm>
        <a:off x="2961132" y="555116"/>
        <a:ext cx="2078736" cy="1275588"/>
      </dsp:txXfrm>
    </dsp:sp>
    <dsp:sp modelId="{67A5922D-D12D-4D10-8ADE-6BC60AE51B53}">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Prod</a:t>
          </a:r>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smtClean="0"/>
            <a:t>Schedulers</a:t>
          </a:r>
          <a:endParaRPr lang="en-US" sz="2600" kern="1200" dirty="0"/>
        </a:p>
      </dsp:txBody>
      <dsp:txXfrm>
        <a:off x="1827276" y="2562986"/>
        <a:ext cx="1700784" cy="155905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B4506-8D96-47CA-BEAF-86D640639559}">
      <dsp:nvSpPr>
        <dsp:cNvPr id="0" name=""/>
        <dsp:cNvSpPr/>
      </dsp:nvSpPr>
      <dsp:spPr>
        <a:xfrm>
          <a:off x="1638300" y="0"/>
          <a:ext cx="4724399" cy="472439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2330172" y="691872"/>
        <a:ext cx="3340655" cy="334065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D4S2</a:t>
          </a:r>
          <a:endParaRPr lang="en-US" sz="6500" kern="1200" dirty="0"/>
        </a:p>
      </dsp:txBody>
      <dsp:txXfrm>
        <a:off x="4640580" y="665559"/>
        <a:ext cx="2560320" cy="339328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I6S1</a:t>
          </a:r>
          <a:endParaRPr lang="en-US" sz="6500" kern="1200" dirty="0"/>
        </a:p>
      </dsp:txBody>
      <dsp:txXfrm>
        <a:off x="4640580" y="665559"/>
        <a:ext cx="2560320" cy="3393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Oracle Security Admins</a:t>
          </a:r>
          <a:endParaRPr lang="en-US" sz="3200" kern="1200" dirty="0"/>
        </a:p>
      </dsp:txBody>
      <dsp:txXfrm>
        <a:off x="2961132" y="555116"/>
        <a:ext cx="2078736" cy="1275588"/>
      </dsp:txXfrm>
    </dsp:sp>
    <dsp:sp modelId="{59B301FA-ABF1-47B6-8CF6-BD0175FE3D19}">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err="1" smtClean="0"/>
            <a:t>AccuRev</a:t>
          </a:r>
          <a:endParaRPr lang="en-US" sz="3200" kern="1200" dirty="0"/>
        </a:p>
      </dsp:txBody>
      <dsp:txXfrm>
        <a:off x="4472940" y="2562986"/>
        <a:ext cx="1700784" cy="1559052"/>
      </dsp:txXfrm>
    </dsp:sp>
    <dsp:sp modelId="{5D6E2052-C411-4685-A611-CDCEA2A4D606}">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IT Team</a:t>
          </a:r>
        </a:p>
        <a:p>
          <a:pPr lvl="0" algn="ctr" defTabSz="1422400">
            <a:lnSpc>
              <a:spcPct val="90000"/>
            </a:lnSpc>
            <a:spcBef>
              <a:spcPct val="0"/>
            </a:spcBef>
            <a:spcAft>
              <a:spcPct val="35000"/>
            </a:spcAft>
          </a:pPr>
          <a:r>
            <a:rPr lang="en-US" sz="3200" kern="1200" dirty="0" smtClean="0"/>
            <a:t>Data Owners</a:t>
          </a:r>
          <a:endParaRPr lang="en-US" sz="3200" kern="1200" dirty="0"/>
        </a:p>
      </dsp:txBody>
      <dsp:txXfrm>
        <a:off x="1827276" y="2562986"/>
        <a:ext cx="1700784" cy="155905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FF9C1C48-F805-4A1A-A0E7-685EBAC222B4}">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D4S2</a:t>
          </a:r>
          <a:endParaRPr lang="en-US" sz="4800" kern="1200" dirty="0"/>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endParaRPr lang="en-US" sz="5000" kern="1200" dirty="0"/>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I6S1</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DBA</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Security</a:t>
          </a:r>
          <a:endParaRPr lang="en-US" sz="45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IT Team</a:t>
          </a:r>
          <a:endParaRPr lang="en-US" sz="45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User</a:t>
          </a:r>
          <a:endParaRPr lang="en-US" sz="4500" kern="1200" dirty="0"/>
        </a:p>
      </dsp:txBody>
      <dsp:txXfrm>
        <a:off x="1827276" y="2562986"/>
        <a:ext cx="1700784" cy="1559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Oracle</a:t>
          </a:r>
          <a:endParaRPr lang="en-US" sz="58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IT Team</a:t>
          </a:r>
        </a:p>
        <a:p>
          <a:pPr lvl="0" algn="ctr" defTabSz="2578100">
            <a:lnSpc>
              <a:spcPct val="90000"/>
            </a:lnSpc>
            <a:spcBef>
              <a:spcPct val="0"/>
            </a:spcBef>
            <a:spcAft>
              <a:spcPct val="35000"/>
            </a:spcAft>
          </a:pPr>
          <a:r>
            <a:rPr lang="en-US" sz="5800" kern="1200" dirty="0" smtClean="0"/>
            <a:t>System Analyst</a:t>
          </a:r>
          <a:endParaRPr lang="en-US" sz="5800" kern="1200" dirty="0"/>
        </a:p>
      </dsp:txBody>
      <dsp:txXfrm>
        <a:off x="4640580" y="665559"/>
        <a:ext cx="2560320" cy="33932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34040-E5DE-43AD-B813-F55FC91B6E43}" type="datetimeFigureOut">
              <a:rPr lang="en-US" smtClean="0"/>
              <a:t>10/22/2019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D6010-A411-4602-9EA5-5B80397537ED}" type="slidenum">
              <a:rPr lang="en-US" smtClean="0"/>
              <a:t>‹#›</a:t>
            </a:fld>
            <a:endParaRPr lang="en-US"/>
          </a:p>
        </p:txBody>
      </p:sp>
    </p:spTree>
    <p:extLst>
      <p:ext uri="{BB962C8B-B14F-4D97-AF65-F5344CB8AC3E}">
        <p14:creationId xmlns:p14="http://schemas.microsoft.com/office/powerpoint/2010/main" val="359051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Responsible</a:t>
            </a:r>
            <a:r>
              <a:rPr lang="en-US" baseline="0" dirty="0"/>
              <a:t>: Rao</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a:t>
            </a:fld>
            <a:endParaRPr lang="en-US"/>
          </a:p>
        </p:txBody>
      </p:sp>
    </p:spTree>
    <p:extLst>
      <p:ext uri="{BB962C8B-B14F-4D97-AF65-F5344CB8AC3E}">
        <p14:creationId xmlns:p14="http://schemas.microsoft.com/office/powerpoint/2010/main" val="354983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a:t>
            </a:r>
            <a:endParaRPr lang="en-US" dirty="0" smtClean="0"/>
          </a:p>
          <a:p>
            <a:pPr marL="228600" indent="-228600">
              <a:buFont typeface="+mj-lt"/>
              <a:buAutoNum type="arabicPeriod"/>
            </a:pPr>
            <a:r>
              <a:rPr lang="en-US" dirty="0" smtClean="0"/>
              <a:t>Join the IT Team Developers with Oracle on CDSID </a:t>
            </a:r>
          </a:p>
          <a:p>
            <a:pPr marL="228600" indent="-228600">
              <a:buFont typeface="+mj-lt"/>
              <a:buAutoNum type="arabicPeriod"/>
            </a:pPr>
            <a:r>
              <a:rPr lang="en-US" dirty="0" smtClean="0"/>
              <a:t>Find CDSID’s in Prod LAN feedback</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32</a:t>
            </a:fld>
            <a:endParaRPr lang="en-US"/>
          </a:p>
        </p:txBody>
      </p:sp>
    </p:spTree>
    <p:extLst>
      <p:ext uri="{BB962C8B-B14F-4D97-AF65-F5344CB8AC3E}">
        <p14:creationId xmlns:p14="http://schemas.microsoft.com/office/powerpoint/2010/main" val="3137567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4K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Scheduler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To discover this conflict ensure that the CDSID exists in the IT Team as SE,</a:t>
            </a:r>
            <a:r>
              <a:rPr lang="en-US" sz="1200" b="0" i="0" u="none" strike="noStrike" kern="1200" baseline="0" dirty="0" smtClean="0">
                <a:solidFill>
                  <a:schemeClr val="tx1"/>
                </a:solidFill>
                <a:effectLst/>
                <a:latin typeface="+mn-lt"/>
                <a:ea typeface="+mn-ea"/>
                <a:cs typeface="+mn-cs"/>
              </a:rPr>
              <a:t> the Schedulers, and in D4S2</a:t>
            </a:r>
            <a:endParaRPr lang="en-US" dirty="0" smtClean="0"/>
          </a:p>
          <a:p>
            <a:pPr marL="228600" indent="-228600">
              <a:buFont typeface="+mj-lt"/>
              <a:buAutoNum type="arabicPeriod"/>
            </a:pPr>
            <a:r>
              <a:rPr lang="en-US" dirty="0" smtClean="0"/>
              <a:t>Add the </a:t>
            </a:r>
            <a:r>
              <a:rPr lang="en-US" dirty="0" smtClean="0"/>
              <a:t>Schedulers, Schedulers mapped</a:t>
            </a:r>
            <a:r>
              <a:rPr lang="en-US" baseline="0" dirty="0" smtClean="0"/>
              <a:t> to CDSID, </a:t>
            </a:r>
            <a:r>
              <a:rPr lang="en-US" dirty="0" smtClean="0"/>
              <a:t>IT Team, and D4S2 </a:t>
            </a:r>
            <a:r>
              <a:rPr lang="en-US" dirty="0" smtClean="0"/>
              <a:t>to the work flow </a:t>
            </a:r>
            <a:endParaRPr lang="en-US" dirty="0" smtClean="0"/>
          </a:p>
          <a:p>
            <a:pPr marL="228600" indent="-228600">
              <a:buFont typeface="+mj-lt"/>
              <a:buAutoNum type="arabicPeriod"/>
            </a:pPr>
            <a:r>
              <a:rPr lang="en-US" dirty="0" smtClean="0"/>
              <a:t>Scheduler</a:t>
            </a:r>
            <a:r>
              <a:rPr lang="en-US" baseline="0" dirty="0" smtClean="0"/>
              <a:t> feedback came in with first and last name only so a CDSID mapping list was created</a:t>
            </a:r>
            <a:endParaRPr lang="en-US" dirty="0" smtClean="0"/>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r>
              <a:rPr lang="en-US" dirty="0" smtClean="0"/>
              <a:t>by filtering on Environment = USWF-5091-FEDE-BOMPROD</a:t>
            </a:r>
            <a:endParaRPr lang="en-US" dirty="0" smtClean="0"/>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33</a:t>
            </a:fld>
            <a:endParaRPr lang="en-US"/>
          </a:p>
        </p:txBody>
      </p:sp>
    </p:spTree>
    <p:extLst>
      <p:ext uri="{BB962C8B-B14F-4D97-AF65-F5344CB8AC3E}">
        <p14:creationId xmlns:p14="http://schemas.microsoft.com/office/powerpoint/2010/main" val="135526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4M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Data </a:t>
            </a:r>
            <a:r>
              <a:rPr lang="en-US" dirty="0" smtClean="0"/>
              <a:t>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issue here is the lack of Role mapping to a source data other than the IT Team</a:t>
            </a:r>
            <a:endParaRPr lang="en-US" dirty="0" smtClean="0"/>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a:t>
            </a:r>
            <a:r>
              <a:rPr lang="en-US" dirty="0" err="1" smtClean="0"/>
              <a:t>SODUnder</a:t>
            </a:r>
            <a:r>
              <a:rPr lang="en-US" dirty="0" smtClean="0"/>
              <a:t> </a:t>
            </a:r>
            <a:r>
              <a:rPr lang="en-US" dirty="0" smtClean="0"/>
              <a:t>development</a:t>
            </a:r>
          </a:p>
          <a:p>
            <a:pPr marL="228600" indent="-228600">
              <a:buFont typeface="+mj-lt"/>
              <a:buAutoNum type="arabicPeriod"/>
            </a:pPr>
            <a:r>
              <a:rPr lang="en-US" dirty="0" smtClean="0"/>
              <a:t>SE defined as anyone with access to DEV</a:t>
            </a:r>
          </a:p>
          <a:p>
            <a:pPr marL="228600" indent="-228600">
              <a:buFont typeface="+mj-lt"/>
              <a:buAutoNum type="arabicPeriod"/>
            </a:pPr>
            <a:r>
              <a:rPr lang="en-US" dirty="0" smtClean="0"/>
              <a:t>Owner defined as IT Team Owners</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34</a:t>
            </a:fld>
            <a:endParaRPr lang="en-US"/>
          </a:p>
        </p:txBody>
      </p:sp>
    </p:spTree>
    <p:extLst>
      <p:ext uri="{BB962C8B-B14F-4D97-AF65-F5344CB8AC3E}">
        <p14:creationId xmlns:p14="http://schemas.microsoft.com/office/powerpoint/2010/main" val="59310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4N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Prod</a:t>
            </a:r>
            <a:endParaRPr lang="en-US" dirty="0" smtClean="0"/>
          </a:p>
          <a:p>
            <a:pPr marL="228600" indent="-228600">
              <a:buFont typeface="+mj-lt"/>
              <a:buAutoNum type="arabicPeriod"/>
            </a:pPr>
            <a:r>
              <a:rPr lang="en-US" dirty="0" smtClean="0"/>
              <a:t>Join the D4S2 to Oracle by </a:t>
            </a:r>
            <a:r>
              <a:rPr lang="en-US" dirty="0" err="1" smtClean="0"/>
              <a:t>cdsid</a:t>
            </a:r>
            <a:r>
              <a:rPr lang="en-US" dirty="0" smtClean="0"/>
              <a:t> </a:t>
            </a:r>
            <a:endParaRPr lang="en-US" dirty="0" smtClean="0"/>
          </a:p>
          <a:p>
            <a:pPr marL="228600" indent="-228600">
              <a:buFont typeface="+mj-lt"/>
              <a:buAutoNum type="arabicPeriod"/>
            </a:pPr>
            <a:r>
              <a:rPr lang="en-US" dirty="0" smtClean="0"/>
              <a:t>Join that result to the IT Team to pick up the CDSID mapping</a:t>
            </a:r>
            <a:r>
              <a:rPr lang="en-US" baseline="0" dirty="0" smtClean="0"/>
              <a:t> for the report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36</a:t>
            </a:fld>
            <a:endParaRPr lang="en-US"/>
          </a:p>
        </p:txBody>
      </p:sp>
    </p:spTree>
    <p:extLst>
      <p:ext uri="{BB962C8B-B14F-4D97-AF65-F5344CB8AC3E}">
        <p14:creationId xmlns:p14="http://schemas.microsoft.com/office/powerpoint/2010/main" val="1077183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en-US" sz="1200" b="0" i="0" u="none" strike="noStrike" kern="1200" dirty="0" smtClean="0">
                <a:solidFill>
                  <a:schemeClr val="tx1"/>
                </a:solidFill>
                <a:effectLst/>
                <a:latin typeface="+mn-lt"/>
                <a:ea typeface="+mn-ea"/>
                <a:cs typeface="+mn-cs"/>
              </a:rPr>
              <a:t>Program Migration Control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a:t>
            </a:r>
            <a:r>
              <a:rPr lang="fr-FR" sz="1200" b="0" i="0" u="none" strike="noStrike" kern="1200" dirty="0" smtClean="0">
                <a:solidFill>
                  <a:schemeClr val="tx1"/>
                </a:solidFill>
                <a:effectLst/>
                <a:latin typeface="+mn-lt"/>
                <a:ea typeface="+mn-ea"/>
                <a:cs typeface="+mn-cs"/>
              </a:rPr>
              <a:t>Personnel</a:t>
            </a:r>
          </a:p>
          <a:p>
            <a:pPr marL="228600" indent="-228600">
              <a:buFont typeface="+mj-lt"/>
              <a:buAutoNum type="arabicPeriod"/>
            </a:pPr>
            <a:r>
              <a:rPr lang="en-US" dirty="0" smtClean="0"/>
              <a:t>Join </a:t>
            </a:r>
            <a:r>
              <a:rPr lang="en-US" dirty="0" smtClean="0"/>
              <a:t>the D4S2 to </a:t>
            </a:r>
            <a:r>
              <a:rPr lang="en-US" dirty="0" err="1" smtClean="0"/>
              <a:t>AccuRev</a:t>
            </a:r>
            <a:r>
              <a:rPr lang="en-US" dirty="0" smtClean="0"/>
              <a:t> Leads on CDSID to ensure DEV access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43</a:t>
            </a:fld>
            <a:endParaRPr lang="en-US"/>
          </a:p>
        </p:txBody>
      </p:sp>
    </p:spTree>
    <p:extLst>
      <p:ext uri="{BB962C8B-B14F-4D97-AF65-F5344CB8AC3E}">
        <p14:creationId xmlns:p14="http://schemas.microsoft.com/office/powerpoint/2010/main" val="394734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smtClean="0">
                <a:solidFill>
                  <a:schemeClr val="tx1"/>
                </a:solidFill>
                <a:effectLst/>
                <a:latin typeface="+mn-lt"/>
                <a:ea typeface="+mn-ea"/>
                <a:cs typeface="+mn-cs"/>
              </a:rPr>
              <a:t>Promotors </a:t>
            </a:r>
            <a:r>
              <a:rPr lang="fr-FR" sz="1200" b="0" i="0" u="none" strike="noStrike" kern="1200" dirty="0" smtClean="0">
                <a:solidFill>
                  <a:schemeClr val="tx1"/>
                </a:solidFill>
                <a:effectLst/>
                <a:latin typeface="+mn-lt"/>
                <a:ea typeface="+mn-ea"/>
                <a:cs typeface="+mn-cs"/>
              </a:rPr>
              <a:t>and </a:t>
            </a:r>
            <a:r>
              <a:rPr lang="en-US" sz="1200" b="0" i="0" u="none" strike="noStrike" kern="1200" dirty="0" smtClean="0">
                <a:solidFill>
                  <a:schemeClr val="tx1"/>
                </a:solidFill>
                <a:effectLst/>
                <a:latin typeface="+mn-lt"/>
                <a:ea typeface="+mn-ea"/>
                <a:cs typeface="+mn-cs"/>
              </a:rPr>
              <a:t>QA Control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45</a:t>
            </a:fld>
            <a:endParaRPr lang="en-US"/>
          </a:p>
        </p:txBody>
      </p:sp>
    </p:spTree>
    <p:extLst>
      <p:ext uri="{BB962C8B-B14F-4D97-AF65-F5344CB8AC3E}">
        <p14:creationId xmlns:p14="http://schemas.microsoft.com/office/powerpoint/2010/main" val="3653078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6I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smtClean="0">
                <a:solidFill>
                  <a:schemeClr val="tx1"/>
                </a:solidFill>
                <a:effectLst/>
                <a:latin typeface="+mn-lt"/>
                <a:ea typeface="+mn-ea"/>
                <a:cs typeface="+mn-cs"/>
              </a:rPr>
              <a:t>Promotors </a:t>
            </a:r>
            <a:r>
              <a:rPr lang="fr-FR" sz="1200" b="0" i="0" u="none" strike="noStrike" kern="1200" dirty="0" smtClean="0">
                <a:solidFill>
                  <a:schemeClr val="tx1"/>
                </a:solidFill>
                <a:effectLst/>
                <a:latin typeface="+mn-lt"/>
                <a:ea typeface="+mn-ea"/>
                <a:cs typeface="+mn-cs"/>
              </a:rPr>
              <a:t>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Security Admins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Oracle CDSID </a:t>
            </a:r>
            <a:r>
              <a:rPr lang="en-US" dirty="0" smtClean="0"/>
              <a:t>Role </a:t>
            </a:r>
            <a:r>
              <a:rPr lang="en-US" baseline="0" dirty="0" smtClean="0"/>
              <a:t>Filter on Role = BUSINESS PROD SUPPORT </a:t>
            </a:r>
            <a:endParaRPr lang="en-US" dirty="0" smtClean="0"/>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endParaRPr lang="en-US" baseline="0" dirty="0" smtClean="0"/>
          </a:p>
          <a:p>
            <a:pPr marL="228600" indent="-228600">
              <a:buFont typeface="+mj-lt"/>
              <a:buAutoNum type="arabicPeriod"/>
            </a:pPr>
            <a:r>
              <a:rPr lang="en-US" baseline="0" dirty="0" smtClean="0"/>
              <a:t>Pick up the SOD info by joining the IT Team</a:t>
            </a:r>
            <a:endParaRPr lang="en-US" baseline="0"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smtClean="0"/>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47</a:t>
            </a:fld>
            <a:endParaRPr lang="en-US"/>
          </a:p>
        </p:txBody>
      </p:sp>
    </p:spTree>
    <p:extLst>
      <p:ext uri="{BB962C8B-B14F-4D97-AF65-F5344CB8AC3E}">
        <p14:creationId xmlns:p14="http://schemas.microsoft.com/office/powerpoint/2010/main" val="4180293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a:t>
            </a:r>
            <a:r>
              <a:rPr lang="en-US" dirty="0" smtClean="0"/>
              <a:t>flow</a:t>
            </a:r>
            <a:endParaRPr lang="en-US" dirty="0" smtClean="0"/>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endParaRPr lang="en-US" baseline="0" dirty="0" smtClean="0"/>
          </a:p>
          <a:p>
            <a:pPr marL="228600" indent="-228600">
              <a:buFont typeface="+mj-lt"/>
              <a:buAutoNum type="arabicPeriod"/>
            </a:pPr>
            <a:r>
              <a:rPr lang="en-US" baseline="0" dirty="0" smtClean="0"/>
              <a:t>Join on IT Team to pick up the mapping information</a:t>
            </a:r>
          </a:p>
          <a:p>
            <a:r>
              <a:rPr lang="en-US" dirty="0" smtClean="0"/>
              <a:t>Search for an existing CDSID in SOD and if it exists update this column with * otherwise paste the new conflicts into the SOD</a:t>
            </a:r>
            <a:endParaRPr lang="en-US" dirty="0" smtClean="0"/>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49</a:t>
            </a:fld>
            <a:endParaRPr lang="en-US"/>
          </a:p>
        </p:txBody>
      </p:sp>
    </p:spTree>
    <p:extLst>
      <p:ext uri="{BB962C8B-B14F-4D97-AF65-F5344CB8AC3E}">
        <p14:creationId xmlns:p14="http://schemas.microsoft.com/office/powerpoint/2010/main" val="202765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6N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FEDEBOM Prod UI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a:t>
            </a:r>
            <a:r>
              <a:rPr lang="en-US" baseline="0" dirty="0" smtClean="0"/>
              <a:t>Oracle Prod </a:t>
            </a:r>
            <a:r>
              <a:rPr lang="en-US" baseline="0" dirty="0" smtClean="0"/>
              <a:t>on </a:t>
            </a:r>
            <a:r>
              <a:rPr lang="en-US" baseline="0" dirty="0" err="1" smtClean="0"/>
              <a:t>cdsis</a:t>
            </a:r>
            <a:r>
              <a:rPr lang="en-US" baseline="0" dirty="0" smtClean="0"/>
              <a:t>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smtClean="0"/>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50</a:t>
            </a:fld>
            <a:endParaRPr lang="en-US"/>
          </a:p>
        </p:txBody>
      </p:sp>
    </p:spTree>
    <p:extLst>
      <p:ext uri="{BB962C8B-B14F-4D97-AF65-F5344CB8AC3E}">
        <p14:creationId xmlns:p14="http://schemas.microsoft.com/office/powerpoint/2010/main" val="3316344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are the Conflicts </a:t>
            </a:r>
            <a:r>
              <a:rPr lang="en-US" dirty="0" smtClean="0"/>
              <a:t>between </a:t>
            </a:r>
            <a:r>
              <a:rPr lang="en-US" sz="1200" b="0" i="0" u="none" strike="noStrike" kern="1200" dirty="0" smtClean="0">
                <a:solidFill>
                  <a:schemeClr val="tx1"/>
                </a:solidFill>
                <a:effectLst/>
                <a:latin typeface="+mn-lt"/>
                <a:ea typeface="+mn-ea"/>
                <a:cs typeface="+mn-cs"/>
              </a:rPr>
              <a:t>QA Control</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a:t>
            </a:r>
            <a:r>
              <a:rPr lang="fr-FR" sz="1200" b="0" i="0" u="none" strike="noStrike" kern="1200" dirty="0" smtClean="0">
                <a:solidFill>
                  <a:schemeClr val="tx1"/>
                </a:solidFill>
                <a:effectLst/>
                <a:latin typeface="+mn-lt"/>
                <a:ea typeface="+mn-ea"/>
                <a:cs typeface="+mn-cs"/>
              </a:rPr>
              <a:t>Personnel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rgbClr val="FFFF00"/>
                </a:solidFill>
                <a:effectLst/>
                <a:latin typeface="+mn-lt"/>
                <a:ea typeface="+mn-ea"/>
                <a:cs typeface="+mn-cs"/>
              </a:rPr>
              <a:t>Now that I6S1 is designated as the Integration Test environment it makes sense that the</a:t>
            </a:r>
            <a:r>
              <a:rPr lang="en-US" sz="1200" b="0" i="0" u="none" strike="noStrike" kern="1200" baseline="0" dirty="0" smtClean="0">
                <a:solidFill>
                  <a:srgbClr val="FFFF00"/>
                </a:solidFill>
                <a:effectLst/>
                <a:latin typeface="+mn-lt"/>
                <a:ea typeface="+mn-ea"/>
                <a:cs typeface="+mn-cs"/>
              </a:rPr>
              <a:t> promotors have access</a:t>
            </a:r>
            <a:endParaRPr lang="en-US" dirty="0" smtClean="0">
              <a:solidFill>
                <a:srgbClr val="FFFF00"/>
              </a:solidFill>
            </a:endParaRPr>
          </a:p>
          <a:p>
            <a:pPr marL="228600" indent="-228600">
              <a:buFont typeface="+mj-lt"/>
              <a:buAutoNum type="arabicPeriod"/>
            </a:pPr>
            <a:r>
              <a:rPr lang="en-US" dirty="0" smtClean="0"/>
              <a:t>Filter </a:t>
            </a:r>
            <a:r>
              <a:rPr lang="en-US" dirty="0" smtClean="0"/>
              <a:t>the IT Team on </a:t>
            </a:r>
            <a:r>
              <a:rPr lang="en-US" dirty="0" err="1" smtClean="0"/>
              <a:t>SOD_Role</a:t>
            </a:r>
            <a:r>
              <a:rPr lang="en-US" dirty="0" smtClean="0"/>
              <a:t> =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53</a:t>
            </a:fld>
            <a:endParaRPr lang="en-US"/>
          </a:p>
        </p:txBody>
      </p:sp>
    </p:spTree>
    <p:extLst>
      <p:ext uri="{BB962C8B-B14F-4D97-AF65-F5344CB8AC3E}">
        <p14:creationId xmlns:p14="http://schemas.microsoft.com/office/powerpoint/2010/main" val="335285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3F is the Conflicts between System Analyst and Program Migration</a:t>
            </a:r>
            <a:r>
              <a:rPr lang="en-US" baseline="0" dirty="0" smtClean="0"/>
              <a:t> Control</a:t>
            </a:r>
            <a:endParaRPr lang="en-US" dirty="0" smtClean="0"/>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a:t>
            </a:r>
            <a:r>
              <a:rPr lang="en-US" dirty="0" err="1" smtClean="0"/>
              <a:t>AccuRev</a:t>
            </a:r>
            <a:r>
              <a:rPr lang="en-US" dirty="0" smtClean="0"/>
              <a:t> Lead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17</a:t>
            </a:fld>
            <a:endParaRPr lang="en-US"/>
          </a:p>
        </p:txBody>
      </p:sp>
    </p:spTree>
    <p:extLst>
      <p:ext uri="{BB962C8B-B14F-4D97-AF65-F5344CB8AC3E}">
        <p14:creationId xmlns:p14="http://schemas.microsoft.com/office/powerpoint/2010/main" val="2379913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QA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a:t>
            </a:r>
            <a:r>
              <a:rPr lang="en-US" dirty="0" smtClean="0"/>
              <a:t>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55</a:t>
            </a:fld>
            <a:endParaRPr lang="en-US"/>
          </a:p>
        </p:txBody>
      </p:sp>
    </p:spTree>
    <p:extLst>
      <p:ext uri="{BB962C8B-B14F-4D97-AF65-F5344CB8AC3E}">
        <p14:creationId xmlns:p14="http://schemas.microsoft.com/office/powerpoint/2010/main" val="2430395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a:t>
            </a:r>
            <a:r>
              <a:rPr lang="en-US" sz="1200" b="0" i="0" u="none" strike="noStrike" kern="1200" baseline="0" dirty="0" smtClean="0">
                <a:solidFill>
                  <a:schemeClr val="tx1"/>
                </a:solidFill>
                <a:effectLst/>
                <a:latin typeface="+mn-lt"/>
                <a:ea typeface="+mn-ea"/>
                <a:cs typeface="+mn-cs"/>
              </a:rPr>
              <a:t>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a:t>
            </a:r>
            <a:r>
              <a:rPr lang="en-US" dirty="0" smtClean="0"/>
              <a:t>IT</a:t>
            </a:r>
            <a:r>
              <a:rPr lang="en-US" baseline="0" dirty="0" smtClean="0"/>
              <a:t> Team</a:t>
            </a:r>
            <a:endParaRPr lang="en-US" dirty="0" smtClean="0"/>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QA with Data Owner </a:t>
            </a:r>
            <a:r>
              <a:rPr lang="en-US" baseline="0" dirty="0" smtClean="0"/>
              <a:t>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57</a:t>
            </a:fld>
            <a:endParaRPr lang="en-US"/>
          </a:p>
        </p:txBody>
      </p:sp>
    </p:spTree>
    <p:extLst>
      <p:ext uri="{BB962C8B-B14F-4D97-AF65-F5344CB8AC3E}">
        <p14:creationId xmlns:p14="http://schemas.microsoft.com/office/powerpoint/2010/main" val="3273293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a:t>
            </a:r>
            <a:r>
              <a:rPr lang="en-US" sz="1200" b="0" i="0" u="none" strike="noStrike" kern="1200" baseline="0" dirty="0" smtClean="0">
                <a:solidFill>
                  <a:schemeClr val="tx1"/>
                </a:solidFill>
                <a:effectLst/>
                <a:latin typeface="+mn-lt"/>
                <a:ea typeface="+mn-ea"/>
                <a:cs typeface="+mn-cs"/>
              </a:rPr>
              <a:t>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a:t>
            </a:r>
            <a:r>
              <a:rPr lang="en-US" dirty="0" smtClean="0"/>
              <a:t>IT</a:t>
            </a:r>
            <a:r>
              <a:rPr lang="en-US" baseline="0" dirty="0" smtClean="0"/>
              <a:t> Team and filter on Data Owners</a:t>
            </a:r>
            <a:endParaRPr lang="en-US" dirty="0" smtClean="0"/>
          </a:p>
          <a:p>
            <a:pPr marL="228600" indent="-228600">
              <a:buFont typeface="+mj-lt"/>
              <a:buAutoNum type="arabicPeriod"/>
            </a:pPr>
            <a:r>
              <a:rPr lang="en-US" dirty="0" smtClean="0"/>
              <a:t>Add the I6S1</a:t>
            </a:r>
          </a:p>
          <a:p>
            <a:pPr marL="228600" indent="-228600">
              <a:buFont typeface="+mj-lt"/>
              <a:buAutoNum type="arabicPeriod"/>
            </a:pPr>
            <a:r>
              <a:rPr lang="en-US" dirty="0" smtClean="0"/>
              <a:t>Join QA with Owners </a:t>
            </a:r>
            <a:r>
              <a:rPr lang="en-US" baseline="0" dirty="0" smtClean="0"/>
              <a:t>on </a:t>
            </a:r>
            <a:r>
              <a:rPr lang="en-US" baseline="0" dirty="0" err="1" smtClean="0"/>
              <a:t>cdsis</a:t>
            </a:r>
            <a:r>
              <a:rPr lang="en-US" baseline="0" dirty="0" smtClean="0"/>
              <a:t> </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59</a:t>
            </a:fld>
            <a:endParaRPr lang="en-US"/>
          </a:p>
        </p:txBody>
      </p:sp>
    </p:spTree>
    <p:extLst>
      <p:ext uri="{BB962C8B-B14F-4D97-AF65-F5344CB8AC3E}">
        <p14:creationId xmlns:p14="http://schemas.microsoft.com/office/powerpoint/2010/main" val="3904983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a:t>
            </a:r>
            <a:r>
              <a:rPr lang="en-US" sz="1200" b="0" i="0" u="none" strike="noStrike" kern="1200" baseline="0" dirty="0" smtClean="0">
                <a:solidFill>
                  <a:schemeClr val="tx1"/>
                </a:solidFill>
                <a:effectLst/>
                <a:latin typeface="+mn-lt"/>
                <a:ea typeface="+mn-ea"/>
                <a:cs typeface="+mn-cs"/>
              </a:rPr>
              <a:t>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 and filter on QA Control</a:t>
            </a:r>
            <a:endParaRPr lang="en-US" dirty="0" smtClean="0"/>
          </a:p>
          <a:p>
            <a:pPr marL="228600" indent="-228600">
              <a:buFont typeface="+mj-lt"/>
              <a:buAutoNum type="arabicPeriod"/>
            </a:pPr>
            <a:r>
              <a:rPr lang="en-US" dirty="0" smtClean="0"/>
              <a:t>Add the Oracle</a:t>
            </a:r>
            <a:r>
              <a:rPr lang="en-US" baseline="0" dirty="0" smtClean="0"/>
              <a:t> CDSID</a:t>
            </a:r>
            <a:endParaRPr lang="en-US" dirty="0" smtClean="0"/>
          </a:p>
          <a:p>
            <a:pPr marL="228600" indent="-228600">
              <a:buFont typeface="+mj-lt"/>
              <a:buAutoNum type="arabicPeriod"/>
            </a:pPr>
            <a:r>
              <a:rPr lang="en-US" dirty="0" smtClean="0"/>
              <a:t>Join QA with Oracle </a:t>
            </a:r>
            <a:r>
              <a:rPr lang="en-US" baseline="0" dirty="0" smtClean="0"/>
              <a:t>on </a:t>
            </a:r>
            <a:r>
              <a:rPr lang="en-US" baseline="0" dirty="0" err="1" smtClean="0"/>
              <a:t>cdsis</a:t>
            </a:r>
            <a:r>
              <a:rPr lang="en-US" baseline="0" dirty="0" smtClean="0"/>
              <a:t> (0)</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60</a:t>
            </a:fld>
            <a:endParaRPr lang="en-US"/>
          </a:p>
        </p:txBody>
      </p:sp>
    </p:spTree>
    <p:extLst>
      <p:ext uri="{BB962C8B-B14F-4D97-AF65-F5344CB8AC3E}">
        <p14:creationId xmlns:p14="http://schemas.microsoft.com/office/powerpoint/2010/main" val="3616639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8C are the </a:t>
            </a:r>
            <a:r>
              <a:rPr lang="en-US" dirty="0" smtClean="0"/>
              <a:t>Conflicts </a:t>
            </a:r>
            <a:r>
              <a:rPr lang="en-US" dirty="0" smtClean="0"/>
              <a:t>between </a:t>
            </a:r>
            <a:r>
              <a:rPr lang="en-US" sz="1200" b="0" i="0" u="none" strike="noStrike" kern="1200" dirty="0" smtClean="0">
                <a:solidFill>
                  <a:schemeClr val="tx1"/>
                </a:solidFill>
                <a:effectLst/>
                <a:latin typeface="+mn-lt"/>
                <a:ea typeface="+mn-ea"/>
                <a:cs typeface="+mn-cs"/>
              </a:rPr>
              <a:t>Database Administrator</a:t>
            </a:r>
            <a:r>
              <a:rPr lang="en-US" dirty="0" smtClean="0"/>
              <a:t> and the System Analyst</a:t>
            </a:r>
          </a:p>
          <a:p>
            <a:pPr marL="228600" indent="-228600">
              <a:buFont typeface="+mj-lt"/>
              <a:buAutoNum type="arabicPeriod"/>
            </a:pPr>
            <a:r>
              <a:rPr lang="en-US" dirty="0" smtClean="0"/>
              <a:t>Filter </a:t>
            </a:r>
            <a:r>
              <a:rPr lang="en-US" dirty="0" smtClean="0"/>
              <a:t>on SOD_ROLE = System Analyst from the IT </a:t>
            </a:r>
            <a:r>
              <a:rPr lang="en-US" dirty="0" smtClean="0"/>
              <a:t>Team</a:t>
            </a:r>
            <a:endParaRPr lang="en-US" dirty="0" smtClean="0"/>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Filter on Oracle</a:t>
            </a:r>
            <a:r>
              <a:rPr lang="en-US" baseline="0" dirty="0" smtClean="0"/>
              <a:t> Role = BUSINESS PROD SUPPORT </a:t>
            </a:r>
          </a:p>
          <a:p>
            <a:pPr marL="228600" indent="-228600">
              <a:buFont typeface="+mj-lt"/>
              <a:buAutoNum type="arabicPeriod"/>
            </a:pPr>
            <a:r>
              <a:rPr lang="en-US" baseline="0" dirty="0" smtClean="0"/>
              <a:t>Join the DBA on GRANTEE and Oracle on CDSID (0)</a:t>
            </a:r>
            <a:endParaRPr lang="en-US" dirty="0" smtClean="0"/>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62</a:t>
            </a:fld>
            <a:endParaRPr lang="en-US"/>
          </a:p>
        </p:txBody>
      </p:sp>
    </p:spTree>
    <p:extLst>
      <p:ext uri="{BB962C8B-B14F-4D97-AF65-F5344CB8AC3E}">
        <p14:creationId xmlns:p14="http://schemas.microsoft.com/office/powerpoint/2010/main" val="3598190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8D </a:t>
            </a:r>
            <a:r>
              <a:rPr lang="en-US" dirty="0" smtClean="0"/>
              <a:t>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a:t>
            </a:r>
            <a:r>
              <a:rPr lang="fr-FR" sz="1200" b="0" i="0" u="none" strike="noStrike" kern="1200" dirty="0" smtClean="0">
                <a:solidFill>
                  <a:schemeClr val="tx1"/>
                </a:solidFill>
                <a:effectLst/>
                <a:latin typeface="+mn-lt"/>
                <a:ea typeface="+mn-ea"/>
                <a:cs typeface="+mn-cs"/>
              </a:rPr>
              <a:t>Personnel</a:t>
            </a:r>
            <a:endParaRPr lang="en-US" dirty="0" smtClean="0"/>
          </a:p>
          <a:p>
            <a:pPr marL="228600" indent="-228600">
              <a:buFont typeface="+mj-lt"/>
              <a:buAutoNum type="arabicPeriod"/>
            </a:pPr>
            <a:r>
              <a:rPr lang="en-US" dirty="0" smtClean="0"/>
              <a:t>Join the DBA’s with D4S2 by Grantee and CDSID</a:t>
            </a:r>
          </a:p>
          <a:p>
            <a:pPr marL="228600" indent="-228600">
              <a:buFont typeface="+mj-lt"/>
              <a:buAutoNum type="arabicPeriod"/>
            </a:pPr>
            <a:r>
              <a:rPr lang="en-US" dirty="0" smtClean="0"/>
              <a:t>Join </a:t>
            </a:r>
            <a:r>
              <a:rPr lang="en-US" dirty="0" smtClean="0"/>
              <a:t>the IT Team Developers </a:t>
            </a:r>
            <a:r>
              <a:rPr lang="en-US" dirty="0" smtClean="0"/>
              <a:t>on</a:t>
            </a:r>
            <a:r>
              <a:rPr lang="en-US" baseline="0" dirty="0" smtClean="0"/>
              <a:t> the results to pick up the mapping</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63</a:t>
            </a:fld>
            <a:endParaRPr lang="en-US"/>
          </a:p>
        </p:txBody>
      </p:sp>
    </p:spTree>
    <p:extLst>
      <p:ext uri="{BB962C8B-B14F-4D97-AF65-F5344CB8AC3E}">
        <p14:creationId xmlns:p14="http://schemas.microsoft.com/office/powerpoint/2010/main" val="1380843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8M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Data Owners or Data Asset Owners</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a:t>
            </a:r>
          </a:p>
          <a:p>
            <a:pPr marL="228600" indent="-228600">
              <a:buFont typeface="+mj-lt"/>
              <a:buAutoNum type="arabicPeriod"/>
            </a:pPr>
            <a:r>
              <a:rPr lang="en-US" dirty="0" smtClean="0"/>
              <a:t>Filter</a:t>
            </a:r>
            <a:r>
              <a:rPr lang="en-US" baseline="0" dirty="0" smtClean="0"/>
              <a:t> on the SOD ROLE = Data Asset Owner (1)</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64</a:t>
            </a:fld>
            <a:endParaRPr lang="en-US"/>
          </a:p>
        </p:txBody>
      </p:sp>
    </p:spTree>
    <p:extLst>
      <p:ext uri="{BB962C8B-B14F-4D97-AF65-F5344CB8AC3E}">
        <p14:creationId xmlns:p14="http://schemas.microsoft.com/office/powerpoint/2010/main" val="427122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8N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Prod</a:t>
            </a:r>
            <a:r>
              <a:rPr lang="en-US" baseline="0" dirty="0" smtClean="0"/>
              <a:t> access</a:t>
            </a:r>
            <a:endParaRPr lang="en-US" dirty="0" smtClean="0"/>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66</a:t>
            </a:fld>
            <a:endParaRPr lang="en-US"/>
          </a:p>
        </p:txBody>
      </p:sp>
    </p:spTree>
    <p:extLst>
      <p:ext uri="{BB962C8B-B14F-4D97-AF65-F5344CB8AC3E}">
        <p14:creationId xmlns:p14="http://schemas.microsoft.com/office/powerpoint/2010/main" val="19925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9C are the Conflicts </a:t>
            </a:r>
            <a:r>
              <a:rPr lang="en-US" dirty="0" smtClean="0"/>
              <a:t>between </a:t>
            </a:r>
            <a:r>
              <a:rPr lang="en-US" sz="1200" b="0" i="0" u="none" strike="noStrike" kern="1200" dirty="0" smtClean="0">
                <a:solidFill>
                  <a:schemeClr val="tx1"/>
                </a:solidFill>
                <a:effectLst/>
                <a:latin typeface="+mn-lt"/>
                <a:ea typeface="+mn-ea"/>
                <a:cs typeface="+mn-cs"/>
              </a:rPr>
              <a:t>Security Administrator</a:t>
            </a:r>
            <a:r>
              <a:rPr lang="en-US" dirty="0" smtClean="0"/>
              <a:t> and System Analyst</a:t>
            </a:r>
            <a:endParaRPr lang="en-US" dirty="0" smtClean="0"/>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664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9D </a:t>
            </a:r>
            <a:r>
              <a:rPr lang="en-US" dirty="0" smtClean="0"/>
              <a:t>are the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 with </a:t>
            </a:r>
            <a:r>
              <a:rPr lang="fr-FR" sz="1200" b="0" i="0" u="none" strike="noStrike" kern="1200" dirty="0" smtClean="0">
                <a:solidFill>
                  <a:schemeClr val="tx1"/>
                </a:solidFill>
                <a:effectLst/>
                <a:latin typeface="+mn-lt"/>
                <a:ea typeface="+mn-ea"/>
                <a:cs typeface="+mn-cs"/>
              </a:rPr>
              <a:t>Application Développer / Application Maintenance Personnel </a:t>
            </a:r>
            <a:r>
              <a:rPr lang="en-US" dirty="0" smtClean="0"/>
              <a:t>Conflicts</a:t>
            </a:r>
            <a:endParaRPr lang="en-US" dirty="0" smtClean="0"/>
          </a:p>
          <a:p>
            <a:pPr marL="228600" indent="-228600">
              <a:buFont typeface="+mj-lt"/>
              <a:buAutoNum type="arabicPeriod"/>
            </a:pPr>
            <a:r>
              <a:rPr lang="en-US" dirty="0" smtClean="0"/>
              <a:t>Join the </a:t>
            </a:r>
            <a:r>
              <a:rPr lang="en-US" dirty="0" smtClean="0"/>
              <a:t>D4S2 </a:t>
            </a:r>
            <a:r>
              <a:rPr lang="en-US" dirty="0" smtClean="0"/>
              <a:t>with Oracle on CDSID </a:t>
            </a:r>
          </a:p>
          <a:p>
            <a:pPr marL="228600" indent="-228600">
              <a:buFont typeface="+mj-lt"/>
              <a:buAutoNum type="arabicPeriod"/>
            </a:pPr>
            <a:r>
              <a:rPr lang="en-US" dirty="0" smtClean="0"/>
              <a:t>Filter the Oracle Feedback on BUSINESS PROD SUPPORT</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056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3H is the Conflicts between System Analyst 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18</a:t>
            </a:fld>
            <a:endParaRPr lang="en-US"/>
          </a:p>
        </p:txBody>
      </p:sp>
    </p:spTree>
    <p:extLst>
      <p:ext uri="{BB962C8B-B14F-4D97-AF65-F5344CB8AC3E}">
        <p14:creationId xmlns:p14="http://schemas.microsoft.com/office/powerpoint/2010/main" val="378558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9F are the Security Admin with Application Developer / Application Maintenance Personnel Conflicts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a:t>
            </a:r>
            <a:r>
              <a:rPr lang="en-US" dirty="0" smtClean="0"/>
              <a:t>the </a:t>
            </a:r>
            <a:r>
              <a:rPr lang="en-US" dirty="0" err="1" smtClean="0"/>
              <a:t>AccuRev</a:t>
            </a:r>
            <a:r>
              <a:rPr lang="en-US" dirty="0" smtClean="0"/>
              <a:t> Lead to  the work flow </a:t>
            </a:r>
          </a:p>
          <a:p>
            <a:pPr marL="228600" indent="-228600">
              <a:buFont typeface="+mj-lt"/>
              <a:buAutoNum type="arabicPeriod"/>
            </a:pPr>
            <a:r>
              <a:rPr lang="en-US" dirty="0" smtClean="0"/>
              <a:t>Add the Oracle CDSID Role</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4171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endParaRPr lang="en-US" dirty="0" smtClean="0"/>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73</a:t>
            </a:fld>
            <a:endParaRPr lang="en-US"/>
          </a:p>
        </p:txBody>
      </p:sp>
    </p:spTree>
    <p:extLst>
      <p:ext uri="{BB962C8B-B14F-4D97-AF65-F5344CB8AC3E}">
        <p14:creationId xmlns:p14="http://schemas.microsoft.com/office/powerpoint/2010/main" val="3063657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9N are the Conflicts between the Security Admin and the End Users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Filter the Prod on Role =D&amp;R ENGINEER</a:t>
            </a:r>
          </a:p>
          <a:p>
            <a:r>
              <a:rPr lang="en-US" baseline="0" dirty="0" smtClean="0"/>
              <a:t>Join the Prod the two conditions </a:t>
            </a:r>
          </a:p>
          <a:p>
            <a:r>
              <a:rPr lang="en-US" baseline="0" dirty="0" smtClean="0"/>
              <a:t>Are any of these </a:t>
            </a:r>
            <a:r>
              <a:rPr lang="en-US" baseline="0" dirty="0" err="1" smtClean="0"/>
              <a:t>these</a:t>
            </a:r>
            <a:r>
              <a:rPr lang="en-US" baseline="0" dirty="0" smtClean="0"/>
              <a:t> users in the IT Team – yes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endParaRPr lang="en-US" dirty="0" smtClean="0"/>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75</a:t>
            </a:fld>
            <a:endParaRPr lang="en-US"/>
          </a:p>
        </p:txBody>
      </p:sp>
    </p:spTree>
    <p:extLst>
      <p:ext uri="{BB962C8B-B14F-4D97-AF65-F5344CB8AC3E}">
        <p14:creationId xmlns:p14="http://schemas.microsoft.com/office/powerpoint/2010/main" val="2677378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11D </a:t>
            </a:r>
            <a:r>
              <a:rPr lang="en-US" dirty="0" smtClean="0"/>
              <a:t>are the </a:t>
            </a:r>
            <a:r>
              <a:rPr lang="en-US" sz="1200" b="0" i="0" u="none" strike="noStrike" kern="1200" dirty="0" smtClean="0">
                <a:solidFill>
                  <a:schemeClr val="tx1"/>
                </a:solidFill>
                <a:effectLst/>
                <a:latin typeface="+mn-lt"/>
                <a:ea typeface="+mn-ea"/>
                <a:cs typeface="+mn-cs"/>
              </a:rPr>
              <a:t>Scheduler with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sz="1200" b="0" i="0" u="none" strike="noStrike" kern="1200" dirty="0" smtClean="0">
                <a:solidFill>
                  <a:schemeClr val="tx1"/>
                </a:solidFill>
                <a:effectLst/>
                <a:latin typeface="+mn-lt"/>
                <a:ea typeface="+mn-ea"/>
                <a:cs typeface="+mn-cs"/>
              </a:rPr>
              <a:t>Conflicts</a:t>
            </a:r>
            <a:endParaRPr lang="en-US" dirty="0" smtClean="0"/>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6909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4894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8465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13C are Owners with System Analyst Conflicts</a:t>
            </a:r>
          </a:p>
          <a:p>
            <a:r>
              <a:rPr lang="en-US" dirty="0" smtClean="0"/>
              <a:t>The</a:t>
            </a:r>
            <a:r>
              <a:rPr lang="en-US" baseline="0" dirty="0" smtClean="0"/>
              <a:t> lack of Role Mapping in D4S2 for System Analyst or Owners prevents this from being done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2831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13D are the Data Asset Owners with SE Conflicts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8836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13G are the Data Asset Owners with QA Conflicts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I6S2</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3877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13H are the Data Asset Owners with DBA</a:t>
            </a:r>
            <a:r>
              <a:rPr lang="en-US" baseline="0" dirty="0" smtClean="0"/>
              <a:t> Conflicts</a:t>
            </a:r>
            <a:endParaRPr lang="en-US" dirty="0" smtClean="0"/>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DBA</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871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Security Administrator</a:t>
            </a:r>
            <a:r>
              <a:rPr lang="en-US" dirty="0" smtClean="0"/>
              <a:t> </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19</a:t>
            </a:fld>
            <a:endParaRPr lang="en-US"/>
          </a:p>
        </p:txBody>
      </p:sp>
    </p:spTree>
    <p:extLst>
      <p:ext uri="{BB962C8B-B14F-4D97-AF65-F5344CB8AC3E}">
        <p14:creationId xmlns:p14="http://schemas.microsoft.com/office/powerpoint/2010/main" val="2523213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14D are Production End Users with SE Conflicts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Join D4S2 and Prod on CDSID</a:t>
            </a:r>
          </a:p>
          <a:p>
            <a:r>
              <a:rPr lang="en-US" baseline="0" dirty="0" smtClean="0"/>
              <a:t>Join the results to the IT Team to pickup mapping data</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2510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14F are Production End Users with </a:t>
            </a:r>
            <a:r>
              <a:rPr lang="en-US" dirty="0" err="1" smtClean="0"/>
              <a:t>AccuRev</a:t>
            </a:r>
            <a:r>
              <a:rPr lang="en-US" dirty="0" smtClean="0"/>
              <a:t> Promotor Conflicts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Join </a:t>
            </a:r>
            <a:r>
              <a:rPr lang="en-US" baseline="0" dirty="0" err="1" smtClean="0"/>
              <a:t>AccuRev</a:t>
            </a:r>
            <a:r>
              <a:rPr lang="en-US" baseline="0" dirty="0" smtClean="0"/>
              <a:t> LEADS and Prod on CDSID</a:t>
            </a:r>
          </a:p>
          <a:p>
            <a:r>
              <a:rPr lang="en-US" baseline="0" dirty="0" smtClean="0"/>
              <a:t>Join the results to the IT Team to pickup mapping data</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210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14G are Production End Users with I6S1 (QA) Conflicts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Join I6S2 and Prod on CDSID</a:t>
            </a:r>
          </a:p>
          <a:p>
            <a:r>
              <a:rPr lang="en-US" baseline="0" dirty="0" smtClean="0"/>
              <a:t>Join the results to the IT Team to pickup mapping data</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04732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with DBA Conflicts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Join DBA and Prod on CDSID</a:t>
            </a:r>
          </a:p>
          <a:p>
            <a:r>
              <a:rPr lang="en-US" baseline="0" dirty="0" smtClean="0"/>
              <a:t>Join the results to the IT Team to pickup mapping data</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3250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a:t>
            </a:r>
            <a:r>
              <a:rPr lang="en-US" smtClean="0"/>
              <a:t>with Security </a:t>
            </a:r>
            <a:r>
              <a:rPr lang="en-US" dirty="0" smtClean="0"/>
              <a:t>Conflicts</a:t>
            </a:r>
          </a:p>
          <a:p>
            <a:r>
              <a:rPr lang="en-US" baseline="0" dirty="0" smtClean="0"/>
              <a:t>Add </a:t>
            </a:r>
            <a:r>
              <a:rPr lang="en-US" baseline="0" dirty="0" smtClean="0"/>
              <a:t>the inputs seen in the </a:t>
            </a:r>
            <a:r>
              <a:rPr lang="en-US" baseline="0" dirty="0" err="1" smtClean="0"/>
              <a:t>Ven</a:t>
            </a:r>
            <a:endParaRPr lang="en-US" baseline="0" dirty="0" smtClean="0"/>
          </a:p>
          <a:p>
            <a:r>
              <a:rPr lang="en-US" baseline="0" dirty="0" smtClean="0"/>
              <a:t>Filter Production on Role = </a:t>
            </a:r>
            <a:r>
              <a:rPr lang="en-US" dirty="0" smtClean="0"/>
              <a:t>BUSINESS PROD SUPPORT </a:t>
            </a:r>
          </a:p>
          <a:p>
            <a:r>
              <a:rPr lang="en-US" baseline="0" dirty="0" smtClean="0"/>
              <a:t>Join Production on itself for true and false</a:t>
            </a:r>
          </a:p>
          <a:p>
            <a:r>
              <a:rPr lang="en-US" baseline="0" dirty="0" smtClean="0"/>
              <a:t>Join DBA and Prod on CDSID</a:t>
            </a:r>
          </a:p>
          <a:p>
            <a:r>
              <a:rPr lang="en-US" baseline="0" dirty="0" smtClean="0"/>
              <a:t>Join the results to the IT Team to pickup mapping data</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a:t>
            </a:r>
            <a:r>
              <a:rPr lang="en-US" baseline="0" dirty="0" smtClean="0"/>
              <a:t>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344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Data </a:t>
            </a:r>
            <a:r>
              <a:rPr lang="en-US" sz="1200" b="0" i="0" u="none" strike="noStrike" kern="1200" dirty="0" smtClean="0">
                <a:solidFill>
                  <a:schemeClr val="tx1"/>
                </a:solidFill>
                <a:effectLst/>
                <a:latin typeface="+mn-lt"/>
                <a:ea typeface="+mn-ea"/>
                <a:cs typeface="+mn-cs"/>
              </a:rPr>
              <a:t>Owner</a:t>
            </a: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There is an issue here due</a:t>
            </a:r>
            <a:r>
              <a:rPr lang="en-US" sz="1200" b="0" i="0" u="none" strike="noStrike" kern="1200" baseline="0" dirty="0" smtClean="0">
                <a:solidFill>
                  <a:schemeClr val="tx1"/>
                </a:solidFill>
                <a:effectLst/>
                <a:latin typeface="+mn-lt"/>
                <a:ea typeface="+mn-ea"/>
                <a:cs typeface="+mn-cs"/>
              </a:rPr>
              <a:t> to the lack of LL6 Role mapping</a:t>
            </a:r>
          </a:p>
          <a:p>
            <a:pPr marL="228600" indent="-228600">
              <a:buFont typeface="+mj-lt"/>
              <a:buAutoNum type="arabicPeriod"/>
            </a:pPr>
            <a:r>
              <a:rPr lang="en-US" sz="1200" b="0" i="0" u="none" strike="noStrike" kern="1200" baseline="0" dirty="0" smtClean="0">
                <a:solidFill>
                  <a:schemeClr val="tx1"/>
                </a:solidFill>
                <a:effectLst/>
                <a:latin typeface="+mn-lt"/>
                <a:ea typeface="+mn-ea"/>
                <a:cs typeface="+mn-cs"/>
              </a:rPr>
              <a:t>Speculate</a:t>
            </a:r>
            <a:endParaRPr lang="en-US" sz="1200" b="0" i="0" u="none" strike="noStrike" kern="1200" dirty="0" smtClean="0">
              <a:solidFill>
                <a:schemeClr val="tx1"/>
              </a:solidFill>
              <a:effectLst/>
              <a:latin typeface="+mn-lt"/>
              <a:ea typeface="+mn-ea"/>
              <a:cs typeface="+mn-cs"/>
            </a:endParaRP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Neither</a:t>
            </a:r>
            <a:r>
              <a:rPr lang="en-US" sz="1200" b="0" i="0" u="none" strike="noStrike" kern="1200" baseline="0" dirty="0" smtClean="0">
                <a:solidFill>
                  <a:schemeClr val="tx1"/>
                </a:solidFill>
                <a:effectLst/>
                <a:latin typeface="+mn-lt"/>
                <a:ea typeface="+mn-ea"/>
                <a:cs typeface="+mn-cs"/>
              </a:rPr>
              <a:t> can have access to </a:t>
            </a:r>
            <a:r>
              <a:rPr lang="en-US" sz="1200" b="0" i="0" u="none" strike="noStrike" kern="1200" baseline="0" dirty="0" err="1" smtClean="0">
                <a:solidFill>
                  <a:schemeClr val="tx1"/>
                </a:solidFill>
                <a:effectLst/>
                <a:latin typeface="+mn-lt"/>
                <a:ea typeface="+mn-ea"/>
                <a:cs typeface="+mn-cs"/>
              </a:rPr>
              <a:t>AccuRev</a:t>
            </a:r>
            <a:endParaRPr lang="en-US" dirty="0" smtClean="0"/>
          </a:p>
          <a:p>
            <a:pPr marL="228600" indent="-228600">
              <a:buFont typeface="+mj-lt"/>
              <a:buAutoNum type="arabicPeriod"/>
            </a:pPr>
            <a:r>
              <a:rPr lang="en-US" dirty="0" smtClean="0"/>
              <a:t>Add a filter to the IT Team on SOD_ROLE = System Analyst from the IT </a:t>
            </a:r>
            <a:r>
              <a:rPr lang="en-US" dirty="0" smtClean="0"/>
              <a:t>Team</a:t>
            </a:r>
            <a:endParaRPr lang="en-US" dirty="0" smtClean="0"/>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20</a:t>
            </a:fld>
            <a:endParaRPr lang="en-US"/>
          </a:p>
        </p:txBody>
      </p:sp>
    </p:spTree>
    <p:extLst>
      <p:ext uri="{BB962C8B-B14F-4D97-AF65-F5344CB8AC3E}">
        <p14:creationId xmlns:p14="http://schemas.microsoft.com/office/powerpoint/2010/main" val="113103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3N are the Conflicts between System Analyst and </a:t>
            </a:r>
            <a:r>
              <a:rPr lang="en-US" sz="1200" b="0" i="0" u="none" strike="noStrike" kern="1200" dirty="0" smtClean="0">
                <a:solidFill>
                  <a:schemeClr val="tx1"/>
                </a:solidFill>
                <a:effectLst/>
                <a:latin typeface="+mn-lt"/>
                <a:ea typeface="+mn-ea"/>
                <a:cs typeface="+mn-cs"/>
              </a:rPr>
              <a:t>End Users</a:t>
            </a:r>
            <a:r>
              <a:rPr lang="en-US" dirty="0" smtClean="0"/>
              <a:t> </a:t>
            </a:r>
          </a:p>
          <a:p>
            <a:pPr marL="228600" indent="-228600">
              <a:buFont typeface="+mj-lt"/>
              <a:buAutoNum type="arabicPeriod"/>
            </a:pPr>
            <a:r>
              <a:rPr lang="en-US" dirty="0" smtClean="0"/>
              <a:t>Add a filter to the IT Team on SOD_ROLE = System Analyst from the IT </a:t>
            </a:r>
            <a:r>
              <a:rPr lang="en-US" dirty="0" smtClean="0"/>
              <a:t>Team</a:t>
            </a:r>
            <a:endParaRPr lang="en-US" dirty="0" smtClean="0"/>
          </a:p>
          <a:p>
            <a:pPr marL="228600" indent="-228600">
              <a:buFont typeface="+mj-lt"/>
              <a:buAutoNum type="arabicPeriod"/>
            </a:pPr>
            <a:r>
              <a:rPr lang="en-US" dirty="0" smtClean="0"/>
              <a:t>Add a filter to the Oracle Role = D&amp;R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21</a:t>
            </a:fld>
            <a:endParaRPr lang="en-US"/>
          </a:p>
        </p:txBody>
      </p:sp>
    </p:spTree>
    <p:extLst>
      <p:ext uri="{BB962C8B-B14F-4D97-AF65-F5344CB8AC3E}">
        <p14:creationId xmlns:p14="http://schemas.microsoft.com/office/powerpoint/2010/main" val="15931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Program Migration Control </a:t>
            </a:r>
            <a:endParaRPr lang="en-US" dirty="0" smtClean="0"/>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26</a:t>
            </a:fld>
            <a:endParaRPr lang="en-US"/>
          </a:p>
        </p:txBody>
      </p:sp>
    </p:spTree>
    <p:extLst>
      <p:ext uri="{BB962C8B-B14F-4D97-AF65-F5344CB8AC3E}">
        <p14:creationId xmlns:p14="http://schemas.microsoft.com/office/powerpoint/2010/main" val="26914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QA Control</a:t>
            </a:r>
            <a:r>
              <a:rPr lang="en-US" dirty="0" smtClean="0"/>
              <a:t> </a:t>
            </a:r>
          </a:p>
          <a:p>
            <a:pPr marL="228600" indent="-228600">
              <a:buFont typeface="+mj-lt"/>
              <a:buAutoNum type="arabicPeriod"/>
            </a:pPr>
            <a:r>
              <a:rPr lang="en-US" dirty="0" smtClean="0"/>
              <a:t>There are questions surrounding the clarification of QA Control.  </a:t>
            </a:r>
          </a:p>
          <a:p>
            <a:pPr marL="228600" indent="-228600">
              <a:buFont typeface="+mj-lt"/>
              <a:buAutoNum type="arabicPeriod"/>
            </a:pPr>
            <a:r>
              <a:rPr lang="en-US" dirty="0" smtClean="0"/>
              <a:t>When Kuldeep provided this feedback, this environment I6S1 was where</a:t>
            </a:r>
            <a:r>
              <a:rPr lang="en-US" baseline="0" dirty="0" smtClean="0"/>
              <a:t> Business would go to test</a:t>
            </a:r>
          </a:p>
          <a:p>
            <a:pPr marL="228600" indent="-228600">
              <a:buFont typeface="+mj-lt"/>
              <a:buAutoNum type="arabicPeriod"/>
            </a:pPr>
            <a:r>
              <a:rPr lang="en-US" baseline="0" dirty="0" smtClean="0"/>
              <a:t>Now that this environment has become the target for promoting code from DEV for integration testing</a:t>
            </a:r>
            <a:endParaRPr lang="en-US" dirty="0" smtClean="0"/>
          </a:p>
          <a:p>
            <a:pPr marL="228600" indent="-228600">
              <a:buFont typeface="+mj-lt"/>
              <a:buAutoNum type="arabicPeriod"/>
            </a:pPr>
            <a:r>
              <a:rPr lang="en-US" dirty="0" smtClean="0"/>
              <a:t>Kuldeep</a:t>
            </a:r>
            <a:r>
              <a:rPr lang="en-US" baseline="0" dirty="0" smtClean="0"/>
              <a:t> notes that only specific developers should have access to this</a:t>
            </a:r>
            <a:endParaRPr lang="en-US" dirty="0" smtClean="0"/>
          </a:p>
          <a:p>
            <a:pPr marL="228600" indent="-228600">
              <a:buFont typeface="+mj-lt"/>
              <a:buAutoNum type="arabicPeriod"/>
            </a:pPr>
            <a:r>
              <a:rPr lang="en-US" dirty="0" smtClean="0"/>
              <a:t>Filter </a:t>
            </a:r>
            <a:r>
              <a:rPr lang="en-US" dirty="0" smtClean="0"/>
              <a:t>the IT Team on </a:t>
            </a:r>
            <a:r>
              <a:rPr lang="en-US" dirty="0" err="1" smtClean="0"/>
              <a:t>SOD_Role</a:t>
            </a:r>
            <a:r>
              <a:rPr lang="en-US" dirty="0" smtClean="0"/>
              <a:t> =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28</a:t>
            </a:fld>
            <a:endParaRPr lang="en-US"/>
          </a:p>
        </p:txBody>
      </p:sp>
    </p:spTree>
    <p:extLst>
      <p:ext uri="{BB962C8B-B14F-4D97-AF65-F5344CB8AC3E}">
        <p14:creationId xmlns:p14="http://schemas.microsoft.com/office/powerpoint/2010/main" val="275858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with</a:t>
            </a:r>
            <a:r>
              <a:rPr lang="en-US" baseline="0" dirty="0" smtClean="0"/>
              <a:t> DBA access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30</a:t>
            </a:fld>
            <a:endParaRPr lang="en-US"/>
          </a:p>
        </p:txBody>
      </p:sp>
    </p:spTree>
    <p:extLst>
      <p:ext uri="{BB962C8B-B14F-4D97-AF65-F5344CB8AC3E}">
        <p14:creationId xmlns:p14="http://schemas.microsoft.com/office/powerpoint/2010/main" val="827350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36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12846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10864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4"/>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50543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7"/>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1200" smtClean="0"/>
              <a:pPr/>
              <a:t>‹#›</a:t>
            </a:fld>
            <a:endParaRPr lang="en-US" sz="1200" dirty="0"/>
          </a:p>
        </p:txBody>
      </p:sp>
    </p:spTree>
    <p:extLst>
      <p:ext uri="{BB962C8B-B14F-4D97-AF65-F5344CB8AC3E}">
        <p14:creationId xmlns:p14="http://schemas.microsoft.com/office/powerpoint/2010/main" val="178126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6375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495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49347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4701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86904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70453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30019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83050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2309195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4037511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192636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292822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27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033123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017081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27436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7609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7549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361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6937567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042167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239180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49446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714475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6"/>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855652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9"/>
            <a:ext cx="2133600"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900" smtClean="0"/>
              <a:pPr/>
              <a:t>‹#›</a:t>
            </a:fld>
            <a:endParaRPr lang="en-US" sz="900" dirty="0"/>
          </a:p>
        </p:txBody>
      </p:sp>
    </p:spTree>
    <p:extLst>
      <p:ext uri="{BB962C8B-B14F-4D97-AF65-F5344CB8AC3E}">
        <p14:creationId xmlns:p14="http://schemas.microsoft.com/office/powerpoint/2010/main" val="93262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7812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01172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678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5"/>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712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967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6828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900" dirty="0">
              <a:solidFill>
                <a:srgbClr val="000000"/>
              </a:solidFill>
            </a:endParaRPr>
          </a:p>
        </p:txBody>
      </p:sp>
      <p:sp>
        <p:nvSpPr>
          <p:cNvPr id="7"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53475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3" r:id="rId12"/>
  </p:sldLayoutIdLst>
  <p:hf hdr="0" ftr="0" dt="0"/>
  <p:txStyles>
    <p:titleStyle>
      <a:lvl1pPr algn="l" rtl="0" eaLnBrk="1" fontAlgn="base" hangingPunct="1">
        <a:spcBef>
          <a:spcPct val="0"/>
        </a:spcBef>
        <a:spcAft>
          <a:spcPct val="0"/>
        </a:spcAft>
        <a:defRPr sz="3200" b="1">
          <a:solidFill>
            <a:srgbClr val="000066"/>
          </a:solidFill>
          <a:latin typeface="+mj-lt"/>
          <a:ea typeface="+mj-ea"/>
          <a:cs typeface="+mj-cs"/>
        </a:defRPr>
      </a:lvl1pPr>
      <a:lvl2pPr algn="l" rtl="0" eaLnBrk="1" fontAlgn="base" hangingPunct="1">
        <a:spcBef>
          <a:spcPct val="0"/>
        </a:spcBef>
        <a:spcAft>
          <a:spcPct val="0"/>
        </a:spcAft>
        <a:defRPr sz="3200" b="1">
          <a:solidFill>
            <a:srgbClr val="000066"/>
          </a:solidFill>
          <a:latin typeface="Arial" charset="0"/>
        </a:defRPr>
      </a:lvl2pPr>
      <a:lvl3pPr algn="l" rtl="0" eaLnBrk="1" fontAlgn="base" hangingPunct="1">
        <a:spcBef>
          <a:spcPct val="0"/>
        </a:spcBef>
        <a:spcAft>
          <a:spcPct val="0"/>
        </a:spcAft>
        <a:defRPr sz="3200" b="1">
          <a:solidFill>
            <a:srgbClr val="000066"/>
          </a:solidFill>
          <a:latin typeface="Arial" charset="0"/>
        </a:defRPr>
      </a:lvl3pPr>
      <a:lvl4pPr algn="l" rtl="0" eaLnBrk="1" fontAlgn="base" hangingPunct="1">
        <a:spcBef>
          <a:spcPct val="0"/>
        </a:spcBef>
        <a:spcAft>
          <a:spcPct val="0"/>
        </a:spcAft>
        <a:defRPr sz="3200" b="1">
          <a:solidFill>
            <a:srgbClr val="000066"/>
          </a:solidFill>
          <a:latin typeface="Arial" charset="0"/>
        </a:defRPr>
      </a:lvl4pPr>
      <a:lvl5pPr algn="l" rtl="0" eaLnBrk="1" fontAlgn="base" hangingPunct="1">
        <a:spcBef>
          <a:spcPct val="0"/>
        </a:spcBef>
        <a:spcAft>
          <a:spcPct val="0"/>
        </a:spcAft>
        <a:defRPr sz="3200" b="1">
          <a:solidFill>
            <a:srgbClr val="000066"/>
          </a:solidFill>
          <a:latin typeface="Arial" charset="0"/>
        </a:defRPr>
      </a:lvl5pPr>
      <a:lvl6pPr marL="457200" algn="l" rtl="0" eaLnBrk="1" fontAlgn="base" hangingPunct="1">
        <a:spcBef>
          <a:spcPct val="0"/>
        </a:spcBef>
        <a:spcAft>
          <a:spcPct val="0"/>
        </a:spcAft>
        <a:defRPr sz="3200" b="1">
          <a:solidFill>
            <a:srgbClr val="000066"/>
          </a:solidFill>
          <a:latin typeface="Arial" charset="0"/>
        </a:defRPr>
      </a:lvl6pPr>
      <a:lvl7pPr marL="914400" algn="l" rtl="0" eaLnBrk="1" fontAlgn="base" hangingPunct="1">
        <a:spcBef>
          <a:spcPct val="0"/>
        </a:spcBef>
        <a:spcAft>
          <a:spcPct val="0"/>
        </a:spcAft>
        <a:defRPr sz="3200" b="1">
          <a:solidFill>
            <a:srgbClr val="000066"/>
          </a:solidFill>
          <a:latin typeface="Arial" charset="0"/>
        </a:defRPr>
      </a:lvl7pPr>
      <a:lvl8pPr marL="1371600" algn="l" rtl="0" eaLnBrk="1" fontAlgn="base" hangingPunct="1">
        <a:spcBef>
          <a:spcPct val="0"/>
        </a:spcBef>
        <a:spcAft>
          <a:spcPct val="0"/>
        </a:spcAft>
        <a:defRPr sz="3200" b="1">
          <a:solidFill>
            <a:srgbClr val="000066"/>
          </a:solidFill>
          <a:latin typeface="Arial" charset="0"/>
        </a:defRPr>
      </a:lvl8pPr>
      <a:lvl9pPr marL="1828800" algn="l" rtl="0" eaLnBrk="1" fontAlgn="base" hangingPunct="1">
        <a:spcBef>
          <a:spcPct val="0"/>
        </a:spcBef>
        <a:spcAft>
          <a:spcPct val="0"/>
        </a:spcAft>
        <a:defRPr sz="3200" b="1">
          <a:solidFill>
            <a:srgbClr val="000066"/>
          </a:solidFill>
          <a:latin typeface="Arial" charset="0"/>
        </a:defRPr>
      </a:lvl9pPr>
    </p:titleStyle>
    <p:bodyStyle>
      <a:lvl1pPr marL="342900" indent="-342900" algn="l" rtl="0" eaLnBrk="1" fontAlgn="base" hangingPunct="1">
        <a:spcBef>
          <a:spcPct val="20000"/>
        </a:spcBef>
        <a:spcAft>
          <a:spcPct val="0"/>
        </a:spcAft>
        <a:defRPr sz="28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400">
          <a:solidFill>
            <a:srgbClr val="000066"/>
          </a:solidFill>
          <a:latin typeface="+mn-lt"/>
        </a:defRPr>
      </a:lvl2pPr>
      <a:lvl3pPr marL="1143000" indent="-228600" algn="l" rtl="0" eaLnBrk="1" fontAlgn="base" hangingPunct="1">
        <a:spcBef>
          <a:spcPct val="20000"/>
        </a:spcBef>
        <a:spcAft>
          <a:spcPct val="0"/>
        </a:spcAft>
        <a:buChar char="•"/>
        <a:defRPr sz="2000">
          <a:solidFill>
            <a:srgbClr val="000066"/>
          </a:solidFill>
          <a:latin typeface="+mn-lt"/>
        </a:defRPr>
      </a:lvl3pPr>
      <a:lvl4pPr marL="1600200" indent="-228600" algn="l" rtl="0" eaLnBrk="1" fontAlgn="base" hangingPunct="1">
        <a:spcBef>
          <a:spcPct val="20000"/>
        </a:spcBef>
        <a:spcAft>
          <a:spcPct val="0"/>
        </a:spcAft>
        <a:buChar char="–"/>
        <a:defRPr sz="1600">
          <a:solidFill>
            <a:srgbClr val="000066"/>
          </a:solidFill>
          <a:latin typeface="+mn-lt"/>
        </a:defRPr>
      </a:lvl4pPr>
      <a:lvl5pPr marL="2057400" indent="-228600" algn="l" rtl="0" eaLnBrk="1" fontAlgn="base" hangingPunct="1">
        <a:spcBef>
          <a:spcPct val="20000"/>
        </a:spcBef>
        <a:spcAft>
          <a:spcPct val="0"/>
        </a:spcAft>
        <a:buChar char="»"/>
        <a:defRPr sz="1400">
          <a:solidFill>
            <a:srgbClr val="000066"/>
          </a:solidFill>
          <a:latin typeface="+mn-lt"/>
        </a:defRPr>
      </a:lvl5pPr>
      <a:lvl6pPr marL="2514600" indent="-228600" algn="l" rtl="0" eaLnBrk="1" fontAlgn="base" hangingPunct="1">
        <a:spcBef>
          <a:spcPct val="20000"/>
        </a:spcBef>
        <a:spcAft>
          <a:spcPct val="0"/>
        </a:spcAft>
        <a:buChar char="»"/>
        <a:defRPr sz="1400">
          <a:solidFill>
            <a:srgbClr val="000066"/>
          </a:solidFill>
          <a:latin typeface="+mn-lt"/>
        </a:defRPr>
      </a:lvl6pPr>
      <a:lvl7pPr marL="2971800" indent="-228600" algn="l" rtl="0" eaLnBrk="1" fontAlgn="base" hangingPunct="1">
        <a:spcBef>
          <a:spcPct val="20000"/>
        </a:spcBef>
        <a:spcAft>
          <a:spcPct val="0"/>
        </a:spcAft>
        <a:buChar char="»"/>
        <a:defRPr sz="1400">
          <a:solidFill>
            <a:srgbClr val="000066"/>
          </a:solidFill>
          <a:latin typeface="+mn-lt"/>
        </a:defRPr>
      </a:lvl7pPr>
      <a:lvl8pPr marL="3429000" indent="-228600" algn="l" rtl="0" eaLnBrk="1" fontAlgn="base" hangingPunct="1">
        <a:spcBef>
          <a:spcPct val="20000"/>
        </a:spcBef>
        <a:spcAft>
          <a:spcPct val="0"/>
        </a:spcAft>
        <a:buChar char="»"/>
        <a:defRPr sz="1400">
          <a:solidFill>
            <a:srgbClr val="000066"/>
          </a:solidFill>
          <a:latin typeface="+mn-lt"/>
        </a:defRPr>
      </a:lvl8pPr>
      <a:lvl9pPr marL="3886200" indent="-228600" algn="l" rtl="0" eaLnBrk="1" fontAlgn="base" hangingPunct="1">
        <a:spcBef>
          <a:spcPct val="20000"/>
        </a:spcBef>
        <a:spcAft>
          <a:spcPct val="0"/>
        </a:spcAft>
        <a:buChar char="»"/>
        <a:defRPr sz="14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3941059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675" dirty="0">
              <a:solidFill>
                <a:srgbClr val="000000"/>
              </a:solidFill>
            </a:endParaRPr>
          </a:p>
        </p:txBody>
      </p:sp>
      <p:sp>
        <p:nvSpPr>
          <p:cNvPr id="7" name="Slide Number Placeholder 5"/>
          <p:cNvSpPr>
            <a:spLocks noGrp="1"/>
          </p:cNvSpPr>
          <p:nvPr>
            <p:ph type="sldNum" sz="quarter" idx="4"/>
          </p:nvPr>
        </p:nvSpPr>
        <p:spPr>
          <a:xfrm>
            <a:off x="7010400" y="6492879"/>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7048535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1" fontAlgn="base" hangingPunct="1">
        <a:spcBef>
          <a:spcPct val="0"/>
        </a:spcBef>
        <a:spcAft>
          <a:spcPct val="0"/>
        </a:spcAft>
        <a:defRPr sz="2400" b="1">
          <a:solidFill>
            <a:srgbClr val="000066"/>
          </a:solidFill>
          <a:latin typeface="+mj-lt"/>
          <a:ea typeface="+mj-ea"/>
          <a:cs typeface="+mj-cs"/>
        </a:defRPr>
      </a:lvl1pPr>
      <a:lvl2pPr algn="l" rtl="0" eaLnBrk="1" fontAlgn="base" hangingPunct="1">
        <a:spcBef>
          <a:spcPct val="0"/>
        </a:spcBef>
        <a:spcAft>
          <a:spcPct val="0"/>
        </a:spcAft>
        <a:defRPr sz="2400" b="1">
          <a:solidFill>
            <a:srgbClr val="000066"/>
          </a:solidFill>
          <a:latin typeface="Arial" charset="0"/>
        </a:defRPr>
      </a:lvl2pPr>
      <a:lvl3pPr algn="l" rtl="0" eaLnBrk="1" fontAlgn="base" hangingPunct="1">
        <a:spcBef>
          <a:spcPct val="0"/>
        </a:spcBef>
        <a:spcAft>
          <a:spcPct val="0"/>
        </a:spcAft>
        <a:defRPr sz="2400" b="1">
          <a:solidFill>
            <a:srgbClr val="000066"/>
          </a:solidFill>
          <a:latin typeface="Arial" charset="0"/>
        </a:defRPr>
      </a:lvl3pPr>
      <a:lvl4pPr algn="l" rtl="0" eaLnBrk="1" fontAlgn="base" hangingPunct="1">
        <a:spcBef>
          <a:spcPct val="0"/>
        </a:spcBef>
        <a:spcAft>
          <a:spcPct val="0"/>
        </a:spcAft>
        <a:defRPr sz="2400" b="1">
          <a:solidFill>
            <a:srgbClr val="000066"/>
          </a:solidFill>
          <a:latin typeface="Arial" charset="0"/>
        </a:defRPr>
      </a:lvl4pPr>
      <a:lvl5pPr algn="l" rtl="0" eaLnBrk="1" fontAlgn="base" hangingPunct="1">
        <a:spcBef>
          <a:spcPct val="0"/>
        </a:spcBef>
        <a:spcAft>
          <a:spcPct val="0"/>
        </a:spcAft>
        <a:defRPr sz="2400" b="1">
          <a:solidFill>
            <a:srgbClr val="000066"/>
          </a:solidFill>
          <a:latin typeface="Arial" charset="0"/>
        </a:defRPr>
      </a:lvl5pPr>
      <a:lvl6pPr marL="342900" algn="l" rtl="0" eaLnBrk="1" fontAlgn="base" hangingPunct="1">
        <a:spcBef>
          <a:spcPct val="0"/>
        </a:spcBef>
        <a:spcAft>
          <a:spcPct val="0"/>
        </a:spcAft>
        <a:defRPr sz="2400" b="1">
          <a:solidFill>
            <a:srgbClr val="000066"/>
          </a:solidFill>
          <a:latin typeface="Arial" charset="0"/>
        </a:defRPr>
      </a:lvl6pPr>
      <a:lvl7pPr marL="685800" algn="l" rtl="0" eaLnBrk="1" fontAlgn="base" hangingPunct="1">
        <a:spcBef>
          <a:spcPct val="0"/>
        </a:spcBef>
        <a:spcAft>
          <a:spcPct val="0"/>
        </a:spcAft>
        <a:defRPr sz="2400" b="1">
          <a:solidFill>
            <a:srgbClr val="000066"/>
          </a:solidFill>
          <a:latin typeface="Arial" charset="0"/>
        </a:defRPr>
      </a:lvl7pPr>
      <a:lvl8pPr marL="1028700" algn="l" rtl="0" eaLnBrk="1" fontAlgn="base" hangingPunct="1">
        <a:spcBef>
          <a:spcPct val="0"/>
        </a:spcBef>
        <a:spcAft>
          <a:spcPct val="0"/>
        </a:spcAft>
        <a:defRPr sz="2400" b="1">
          <a:solidFill>
            <a:srgbClr val="000066"/>
          </a:solidFill>
          <a:latin typeface="Arial" charset="0"/>
        </a:defRPr>
      </a:lvl8pPr>
      <a:lvl9pPr marL="1371600" algn="l" rtl="0" eaLnBrk="1" fontAlgn="base" hangingPunct="1">
        <a:spcBef>
          <a:spcPct val="0"/>
        </a:spcBef>
        <a:spcAft>
          <a:spcPct val="0"/>
        </a:spcAft>
        <a:defRPr sz="2400" b="1">
          <a:solidFill>
            <a:srgbClr val="000066"/>
          </a:solidFill>
          <a:latin typeface="Arial" charset="0"/>
        </a:defRPr>
      </a:lvl9pPr>
    </p:titleStyle>
    <p:bodyStyle>
      <a:lvl1pPr marL="257175" indent="-257175" algn="l" rtl="0" eaLnBrk="1" fontAlgn="base" hangingPunct="1">
        <a:spcBef>
          <a:spcPct val="20000"/>
        </a:spcBef>
        <a:spcAft>
          <a:spcPct val="0"/>
        </a:spcAft>
        <a:defRPr sz="2100">
          <a:solidFill>
            <a:srgbClr val="000066"/>
          </a:solidFill>
          <a:latin typeface="+mn-lt"/>
          <a:ea typeface="+mn-ea"/>
          <a:cs typeface="+mn-cs"/>
        </a:defRPr>
      </a:lvl1pPr>
      <a:lvl2pPr marL="557213" indent="-214313" algn="l" rtl="0" eaLnBrk="1" fontAlgn="base" hangingPunct="1">
        <a:spcBef>
          <a:spcPct val="20000"/>
        </a:spcBef>
        <a:spcAft>
          <a:spcPct val="0"/>
        </a:spcAft>
        <a:buChar char="–"/>
        <a:defRPr sz="1800">
          <a:solidFill>
            <a:srgbClr val="000066"/>
          </a:solidFill>
          <a:latin typeface="+mn-lt"/>
        </a:defRPr>
      </a:lvl2pPr>
      <a:lvl3pPr marL="857250" indent="-171450" algn="l" rtl="0" eaLnBrk="1" fontAlgn="base" hangingPunct="1">
        <a:spcBef>
          <a:spcPct val="20000"/>
        </a:spcBef>
        <a:spcAft>
          <a:spcPct val="0"/>
        </a:spcAft>
        <a:buChar char="•"/>
        <a:defRPr sz="1500">
          <a:solidFill>
            <a:srgbClr val="000066"/>
          </a:solidFill>
          <a:latin typeface="+mn-lt"/>
        </a:defRPr>
      </a:lvl3pPr>
      <a:lvl4pPr marL="1200150" indent="-171450" algn="l" rtl="0" eaLnBrk="1" fontAlgn="base" hangingPunct="1">
        <a:spcBef>
          <a:spcPct val="20000"/>
        </a:spcBef>
        <a:spcAft>
          <a:spcPct val="0"/>
        </a:spcAft>
        <a:buChar char="–"/>
        <a:defRPr sz="1200">
          <a:solidFill>
            <a:srgbClr val="000066"/>
          </a:solidFill>
          <a:latin typeface="+mn-lt"/>
        </a:defRPr>
      </a:lvl4pPr>
      <a:lvl5pPr marL="1543050" indent="-171450" algn="l" rtl="0" eaLnBrk="1" fontAlgn="base" hangingPunct="1">
        <a:spcBef>
          <a:spcPct val="20000"/>
        </a:spcBef>
        <a:spcAft>
          <a:spcPct val="0"/>
        </a:spcAft>
        <a:buChar char="»"/>
        <a:defRPr sz="1050">
          <a:solidFill>
            <a:srgbClr val="000066"/>
          </a:solidFill>
          <a:latin typeface="+mn-lt"/>
        </a:defRPr>
      </a:lvl5pPr>
      <a:lvl6pPr marL="1885950" indent="-171450" algn="l" rtl="0" eaLnBrk="1" fontAlgn="base" hangingPunct="1">
        <a:spcBef>
          <a:spcPct val="20000"/>
        </a:spcBef>
        <a:spcAft>
          <a:spcPct val="0"/>
        </a:spcAft>
        <a:buChar char="»"/>
        <a:defRPr sz="1050">
          <a:solidFill>
            <a:srgbClr val="000066"/>
          </a:solidFill>
          <a:latin typeface="+mn-lt"/>
        </a:defRPr>
      </a:lvl6pPr>
      <a:lvl7pPr marL="2228850" indent="-171450" algn="l" rtl="0" eaLnBrk="1" fontAlgn="base" hangingPunct="1">
        <a:spcBef>
          <a:spcPct val="20000"/>
        </a:spcBef>
        <a:spcAft>
          <a:spcPct val="0"/>
        </a:spcAft>
        <a:buChar char="»"/>
        <a:defRPr sz="1050">
          <a:solidFill>
            <a:srgbClr val="000066"/>
          </a:solidFill>
          <a:latin typeface="+mn-lt"/>
        </a:defRPr>
      </a:lvl7pPr>
      <a:lvl8pPr marL="2571750" indent="-171450" algn="l" rtl="0" eaLnBrk="1" fontAlgn="base" hangingPunct="1">
        <a:spcBef>
          <a:spcPct val="20000"/>
        </a:spcBef>
        <a:spcAft>
          <a:spcPct val="0"/>
        </a:spcAft>
        <a:buChar char="»"/>
        <a:defRPr sz="1050">
          <a:solidFill>
            <a:srgbClr val="000066"/>
          </a:solidFill>
          <a:latin typeface="+mn-lt"/>
        </a:defRPr>
      </a:lvl8pPr>
      <a:lvl9pPr marL="2914650" indent="-171450" algn="l" rtl="0" eaLnBrk="1" fontAlgn="base" hangingPunct="1">
        <a:spcBef>
          <a:spcPct val="20000"/>
        </a:spcBef>
        <a:spcAft>
          <a:spcPct val="0"/>
        </a:spcAft>
        <a:buChar char="»"/>
        <a:defRPr sz="1050">
          <a:solidFill>
            <a:srgbClr val="000066"/>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838200"/>
          </a:xfrm>
        </p:spPr>
        <p:txBody>
          <a:bodyPr/>
          <a:lstStyle/>
          <a:p>
            <a:r>
              <a:rPr lang="en-US" dirty="0"/>
              <a:t>Engineering BOM Product</a:t>
            </a:r>
          </a:p>
        </p:txBody>
      </p:sp>
      <p:sp>
        <p:nvSpPr>
          <p:cNvPr id="3" name="Subtitle 2"/>
          <p:cNvSpPr>
            <a:spLocks noGrp="1"/>
          </p:cNvSpPr>
          <p:nvPr>
            <p:ph type="subTitle" idx="1"/>
          </p:nvPr>
        </p:nvSpPr>
        <p:spPr>
          <a:xfrm>
            <a:off x="533400" y="4144960"/>
            <a:ext cx="7924800" cy="838200"/>
          </a:xfrm>
        </p:spPr>
        <p:txBody>
          <a:bodyPr/>
          <a:lstStyle/>
          <a:p>
            <a:pPr>
              <a:lnSpc>
                <a:spcPct val="80000"/>
              </a:lnSpc>
            </a:pPr>
            <a:r>
              <a:rPr lang="en-US" dirty="0"/>
              <a:t>SOD</a:t>
            </a:r>
          </a:p>
          <a:p>
            <a:pPr>
              <a:lnSpc>
                <a:spcPct val="80000"/>
              </a:lnSpc>
            </a:pPr>
            <a:r>
              <a:rPr lang="en-US" dirty="0"/>
              <a:t>Segregation of Duties</a:t>
            </a:r>
            <a:endParaRPr lang="en-US" sz="1600" dirty="0">
              <a:solidFill>
                <a:schemeClr val="tx1"/>
              </a:solidFill>
            </a:endParaRPr>
          </a:p>
          <a:p>
            <a:pPr>
              <a:lnSpc>
                <a:spcPct val="80000"/>
              </a:lnSpc>
            </a:pPr>
            <a:endParaRPr lang="en-US" dirty="0"/>
          </a:p>
          <a:p>
            <a:pPr>
              <a:lnSpc>
                <a:spcPct val="80000"/>
              </a:lnSpc>
            </a:pPr>
            <a:endParaRPr lang="en-US" dirty="0"/>
          </a:p>
          <a:p>
            <a:pPr>
              <a:lnSpc>
                <a:spcPct val="80000"/>
              </a:lnSpc>
            </a:pPr>
            <a:endParaRPr lang="en-US" dirty="0"/>
          </a:p>
        </p:txBody>
      </p:sp>
    </p:spTree>
    <p:extLst>
      <p:ext uri="{BB962C8B-B14F-4D97-AF65-F5344CB8AC3E}">
        <p14:creationId xmlns:p14="http://schemas.microsoft.com/office/powerpoint/2010/main" val="272427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800" b="0" dirty="0"/>
              <a:t>Access Production Source Code </a:t>
            </a:r>
            <a:r>
              <a:rPr lang="fr-FR" sz="2800" b="0" dirty="0" smtClean="0"/>
              <a:t>Libraires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317676"/>
              </p:ext>
            </p:extLst>
          </p:nvPr>
        </p:nvGraphicFramePr>
        <p:xfrm>
          <a:off x="457200" y="1295400"/>
          <a:ext cx="8001000" cy="259588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633971416"/>
                    </a:ext>
                  </a:extLst>
                </a:gridCol>
                <a:gridCol w="4000500">
                  <a:extLst>
                    <a:ext uri="{9D8B030D-6E8A-4147-A177-3AD203B41FA5}">
                      <a16:colId xmlns:a16="http://schemas.microsoft.com/office/drawing/2014/main" val="834660397"/>
                    </a:ext>
                  </a:extLst>
                </a:gridCol>
              </a:tblGrid>
              <a:tr h="370840">
                <a:tc>
                  <a:txBody>
                    <a:bodyPr/>
                    <a:lstStyle/>
                    <a:p>
                      <a:r>
                        <a:rPr lang="en-US" dirty="0" err="1" smtClean="0"/>
                        <a:t>AccuRev</a:t>
                      </a:r>
                      <a:r>
                        <a:rPr lang="en-US" dirty="0" smtClean="0"/>
                        <a:t> Role</a:t>
                      </a:r>
                      <a:endParaRPr lang="en-US" dirty="0"/>
                    </a:p>
                  </a:txBody>
                  <a:tcPr/>
                </a:tc>
                <a:tc>
                  <a:txBody>
                    <a:bodyPr/>
                    <a:lstStyle/>
                    <a:p>
                      <a:r>
                        <a:rPr lang="en-US" dirty="0" smtClean="0"/>
                        <a:t>SOD Access Control</a:t>
                      </a:r>
                      <a:endParaRPr lang="en-US" dirty="0"/>
                    </a:p>
                  </a:txBody>
                  <a:tcPr/>
                </a:tc>
                <a:extLst>
                  <a:ext uri="{0D108BD9-81ED-4DB2-BD59-A6C34878D82A}">
                    <a16:rowId xmlns:a16="http://schemas.microsoft.com/office/drawing/2014/main" val="1100137093"/>
                  </a:ext>
                </a:extLst>
              </a:tr>
              <a:tr h="370840">
                <a:tc>
                  <a:txBody>
                    <a:bodyPr/>
                    <a:lstStyle/>
                    <a:p>
                      <a:r>
                        <a:rPr lang="en-US" dirty="0" smtClean="0"/>
                        <a:t>ADMIN</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3593747864"/>
                  </a:ext>
                </a:extLst>
              </a:tr>
              <a:tr h="370840">
                <a:tc>
                  <a:txBody>
                    <a:bodyPr/>
                    <a:lstStyle/>
                    <a:p>
                      <a:r>
                        <a:rPr lang="en-US" dirty="0" smtClean="0"/>
                        <a:t>LEAD</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99171802"/>
                  </a:ext>
                </a:extLst>
              </a:tr>
              <a:tr h="370840">
                <a:tc>
                  <a:txBody>
                    <a:bodyPr/>
                    <a:lstStyle/>
                    <a:p>
                      <a:r>
                        <a:rPr lang="en-US" dirty="0" smtClean="0"/>
                        <a:t>LEAD</a:t>
                      </a:r>
                      <a:r>
                        <a:rPr lang="en-US" baseline="0" dirty="0" smtClean="0"/>
                        <a:t> 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45148919"/>
                  </a:ext>
                </a:extLst>
              </a:tr>
              <a:tr h="370840">
                <a:tc>
                  <a:txBody>
                    <a:bodyPr/>
                    <a:lstStyle/>
                    <a:p>
                      <a:r>
                        <a:rPr lang="en-US" dirty="0" smtClean="0"/>
                        <a:t>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2430325869"/>
                  </a:ext>
                </a:extLst>
              </a:tr>
              <a:tr h="370840">
                <a:tc>
                  <a:txBody>
                    <a:bodyPr/>
                    <a:lstStyle/>
                    <a:p>
                      <a:r>
                        <a:rPr lang="en-US" dirty="0" smtClean="0"/>
                        <a:t>READ ONLY</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689811385"/>
                  </a:ext>
                </a:extLst>
              </a:tr>
              <a:tr h="370840">
                <a:tc>
                  <a:txBody>
                    <a:bodyPr/>
                    <a:lstStyle/>
                    <a:p>
                      <a:r>
                        <a:rPr lang="en-US" dirty="0" smtClean="0"/>
                        <a:t>All Others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63247093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a:t>
            </a:fld>
            <a:endParaRPr lang="en-US"/>
          </a:p>
        </p:txBody>
      </p:sp>
      <p:sp>
        <p:nvSpPr>
          <p:cNvPr id="7" name="TextBox 6"/>
          <p:cNvSpPr txBox="1"/>
          <p:nvPr/>
        </p:nvSpPr>
        <p:spPr>
          <a:xfrm>
            <a:off x="884903" y="4188542"/>
            <a:ext cx="5147628" cy="369332"/>
          </a:xfrm>
          <a:prstGeom prst="rect">
            <a:avLst/>
          </a:prstGeom>
          <a:noFill/>
        </p:spPr>
        <p:txBody>
          <a:bodyPr wrap="none" rtlCol="0">
            <a:spAutoFit/>
          </a:bodyPr>
          <a:lstStyle/>
          <a:p>
            <a:r>
              <a:rPr lang="en-US" dirty="0" smtClean="0"/>
              <a:t>Any CDSID without any Role in </a:t>
            </a:r>
            <a:r>
              <a:rPr lang="en-US" dirty="0" err="1" smtClean="0"/>
              <a:t>AccuRev</a:t>
            </a:r>
            <a:r>
              <a:rPr lang="en-US" dirty="0" smtClean="0"/>
              <a:t> has No</a:t>
            </a:r>
            <a:endParaRPr lang="en-US" dirty="0"/>
          </a:p>
        </p:txBody>
      </p:sp>
    </p:spTree>
    <p:extLst>
      <p:ext uri="{BB962C8B-B14F-4D97-AF65-F5344CB8AC3E}">
        <p14:creationId xmlns:p14="http://schemas.microsoft.com/office/powerpoint/2010/main" val="130670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Database Management Utilities</a:t>
            </a:r>
            <a:r>
              <a:rPr lang="en-US"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5075611"/>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296208645"/>
                    </a:ext>
                  </a:extLst>
                </a:gridCol>
                <a:gridCol w="4000500">
                  <a:extLst>
                    <a:ext uri="{9D8B030D-6E8A-4147-A177-3AD203B41FA5}">
                      <a16:colId xmlns:a16="http://schemas.microsoft.com/office/drawing/2014/main" val="3203290542"/>
                    </a:ext>
                  </a:extLst>
                </a:gridCol>
              </a:tblGrid>
              <a:tr h="370840">
                <a:tc>
                  <a:txBody>
                    <a:bodyPr/>
                    <a:lstStyle/>
                    <a:p>
                      <a:r>
                        <a:rPr lang="en-US" dirty="0" smtClean="0"/>
                        <a:t>GRANTED_ROLE</a:t>
                      </a:r>
                      <a:endParaRPr lang="en-US" dirty="0"/>
                    </a:p>
                  </a:txBody>
                  <a:tcPr/>
                </a:tc>
                <a:tc>
                  <a:txBody>
                    <a:bodyPr/>
                    <a:lstStyle/>
                    <a:p>
                      <a:r>
                        <a:rPr lang="en-US" dirty="0" smtClean="0"/>
                        <a:t>SOD</a:t>
                      </a:r>
                      <a:endParaRPr lang="en-US" dirty="0"/>
                    </a:p>
                  </a:txBody>
                  <a:tcPr/>
                </a:tc>
                <a:extLst>
                  <a:ext uri="{0D108BD9-81ED-4DB2-BD59-A6C34878D82A}">
                    <a16:rowId xmlns:a16="http://schemas.microsoft.com/office/drawing/2014/main" val="1283604707"/>
                  </a:ext>
                </a:extLst>
              </a:tr>
              <a:tr h="370840">
                <a:tc>
                  <a:txBody>
                    <a:bodyPr/>
                    <a:lstStyle/>
                    <a:p>
                      <a:pPr algn="l" fontAlgn="b"/>
                      <a:r>
                        <a:rPr lang="en-US" sz="1100" b="0" i="0" u="none" strike="noStrike" dirty="0">
                          <a:solidFill>
                            <a:srgbClr val="000000"/>
                          </a:solidFill>
                          <a:effectLst/>
                          <a:latin typeface="Calibri" panose="020F0502020204030204" pitchFamily="34" charset="0"/>
                        </a:rPr>
                        <a:t>FORD_END_USER</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3143354208"/>
                  </a:ext>
                </a:extLst>
              </a:tr>
              <a:tr h="370840">
                <a:tc>
                  <a:txBody>
                    <a:bodyPr/>
                    <a:lstStyle/>
                    <a:p>
                      <a:pPr algn="l" fontAlgn="b"/>
                      <a:r>
                        <a:rPr lang="en-US" sz="1100" b="0" i="0" u="none" strike="noStrike">
                          <a:solidFill>
                            <a:srgbClr val="000000"/>
                          </a:solidFill>
                          <a:effectLst/>
                          <a:latin typeface="Calibri" panose="020F0502020204030204" pitchFamily="34" charset="0"/>
                        </a:rPr>
                        <a:t>FORD_ROLE_ADMIN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366819375"/>
                  </a:ext>
                </a:extLst>
              </a:tr>
              <a:tr h="370840">
                <a:tc>
                  <a:txBody>
                    <a:bodyPr/>
                    <a:lstStyle/>
                    <a:p>
                      <a:pPr algn="l" fontAlgn="b"/>
                      <a:r>
                        <a:rPr lang="en-US" sz="1100" b="0" i="0" u="none" strike="noStrike">
                          <a:solidFill>
                            <a:srgbClr val="000000"/>
                          </a:solidFill>
                          <a:effectLst/>
                          <a:latin typeface="Calibri" panose="020F0502020204030204" pitchFamily="34" charset="0"/>
                        </a:rPr>
                        <a:t>FORD_SEC_ADMIN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774832542"/>
                  </a:ext>
                </a:extLst>
              </a:tr>
              <a:tr h="370840">
                <a:tc>
                  <a:txBody>
                    <a:bodyPr/>
                    <a:lstStyle/>
                    <a:p>
                      <a:pPr algn="l" fontAlgn="b"/>
                      <a:r>
                        <a:rPr lang="en-US" sz="1100" b="0" i="0" u="none" strike="noStrike" dirty="0">
                          <a:solidFill>
                            <a:srgbClr val="000000"/>
                          </a:solidFill>
                          <a:effectLst/>
                          <a:latin typeface="Calibri" panose="020F0502020204030204" pitchFamily="34" charset="0"/>
                        </a:rPr>
                        <a:t>FORD_USER_ADMIN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87207307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11</a:t>
            </a:fld>
            <a:endParaRPr lang="en-US"/>
          </a:p>
        </p:txBody>
      </p:sp>
      <p:sp>
        <p:nvSpPr>
          <p:cNvPr id="6" name="TextBox 5"/>
          <p:cNvSpPr txBox="1"/>
          <p:nvPr/>
        </p:nvSpPr>
        <p:spPr>
          <a:xfrm>
            <a:off x="457200" y="3637935"/>
            <a:ext cx="8214852" cy="1200329"/>
          </a:xfrm>
          <a:prstGeom prst="rect">
            <a:avLst/>
          </a:prstGeom>
          <a:noFill/>
        </p:spPr>
        <p:txBody>
          <a:bodyPr wrap="square" rtlCol="0">
            <a:spAutoFit/>
          </a:bodyPr>
          <a:lstStyle/>
          <a:p>
            <a:r>
              <a:rPr lang="en-US" dirty="0" smtClean="0"/>
              <a:t>There are too many other Roles to list</a:t>
            </a:r>
          </a:p>
          <a:p>
            <a:endParaRPr lang="en-US" dirty="0"/>
          </a:p>
          <a:p>
            <a:r>
              <a:rPr lang="en-US" dirty="0" smtClean="0"/>
              <a:t>These are the Roles currently assigned to members of the IT Team and Non DBA’s</a:t>
            </a:r>
            <a:endParaRPr lang="en-US" dirty="0"/>
          </a:p>
        </p:txBody>
      </p:sp>
    </p:spTree>
    <p:extLst>
      <p:ext uri="{BB962C8B-B14F-4D97-AF65-F5344CB8AC3E}">
        <p14:creationId xmlns:p14="http://schemas.microsoft.com/office/powerpoint/2010/main" val="157690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Control Access to systems / Data</a:t>
            </a:r>
            <a:r>
              <a:rPr lang="en-US" dirty="0"/>
              <a:t> </a:t>
            </a:r>
          </a:p>
        </p:txBody>
      </p:sp>
      <p:sp>
        <p:nvSpPr>
          <p:cNvPr id="3" name="Content Placeholder 2"/>
          <p:cNvSpPr>
            <a:spLocks noGrp="1"/>
          </p:cNvSpPr>
          <p:nvPr>
            <p:ph idx="1"/>
          </p:nvPr>
        </p:nvSpPr>
        <p:spPr/>
        <p:txBody>
          <a:bodyPr/>
          <a:lstStyle/>
          <a:p>
            <a:r>
              <a:rPr lang="en-US" dirty="0" smtClean="0"/>
              <a:t>This </a:t>
            </a:r>
            <a:r>
              <a:rPr lang="en-US" dirty="0"/>
              <a:t>is the BUSINESS PROD </a:t>
            </a:r>
            <a:r>
              <a:rPr lang="en-US" dirty="0" smtClean="0"/>
              <a:t>SUPPORT Role in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12</a:t>
            </a:fld>
            <a:endParaRPr lang="en-US"/>
          </a:p>
        </p:txBody>
      </p:sp>
    </p:spTree>
    <p:extLst>
      <p:ext uri="{BB962C8B-B14F-4D97-AF65-F5344CB8AC3E}">
        <p14:creationId xmlns:p14="http://schemas.microsoft.com/office/powerpoint/2010/main" val="63371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Owners</a:t>
            </a:r>
            <a:endParaRPr lang="en-US" dirty="0"/>
          </a:p>
        </p:txBody>
      </p:sp>
      <p:sp>
        <p:nvSpPr>
          <p:cNvPr id="3" name="Content Placeholder 2"/>
          <p:cNvSpPr>
            <a:spLocks noGrp="1"/>
          </p:cNvSpPr>
          <p:nvPr>
            <p:ph idx="1"/>
          </p:nvPr>
        </p:nvSpPr>
        <p:spPr/>
        <p:txBody>
          <a:bodyPr/>
          <a:lstStyle/>
          <a:p>
            <a:r>
              <a:rPr lang="en-US" dirty="0" smtClean="0"/>
              <a:t>This role is assigned to LL6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13</a:t>
            </a:fld>
            <a:endParaRPr lang="en-US"/>
          </a:p>
        </p:txBody>
      </p:sp>
    </p:spTree>
    <p:extLst>
      <p:ext uri="{BB962C8B-B14F-4D97-AF65-F5344CB8AC3E}">
        <p14:creationId xmlns:p14="http://schemas.microsoft.com/office/powerpoint/2010/main" val="27637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Control Model Slides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Slides are in order by SOD Role</a:t>
            </a:r>
          </a:p>
          <a:p>
            <a:pPr marL="457200" indent="-457200">
              <a:buFont typeface="Arial" panose="020B0604020202020204" pitchFamily="34" charset="0"/>
              <a:buChar char="•"/>
            </a:pPr>
            <a:r>
              <a:rPr lang="en-US" dirty="0" smtClean="0"/>
              <a:t>Titles start with SOD Role</a:t>
            </a:r>
          </a:p>
          <a:p>
            <a:pPr marL="457200" indent="-457200">
              <a:buFont typeface="Arial" panose="020B0604020202020204" pitchFamily="34" charset="0"/>
              <a:buChar char="•"/>
            </a:pPr>
            <a:r>
              <a:rPr lang="en-US" dirty="0" smtClean="0"/>
              <a:t>The SOD Template has a Control Matrix</a:t>
            </a:r>
          </a:p>
          <a:p>
            <a:pPr marL="857250" lvl="1" indent="-457200">
              <a:buFont typeface="Arial" panose="020B0604020202020204" pitchFamily="34" charset="0"/>
              <a:buChar char="•"/>
            </a:pPr>
            <a:r>
              <a:rPr lang="en-US" dirty="0" smtClean="0"/>
              <a:t>Each * constitutes a slide</a:t>
            </a:r>
          </a:p>
          <a:p>
            <a:pPr marL="857250" lvl="1" indent="-457200">
              <a:buFont typeface="Arial" panose="020B0604020202020204" pitchFamily="34" charset="0"/>
              <a:buChar char="•"/>
            </a:pPr>
            <a:r>
              <a:rPr lang="en-US" dirty="0" smtClean="0"/>
              <a:t>The Excel Cell Address of the * is in the title</a:t>
            </a:r>
          </a:p>
          <a:p>
            <a:pPr marL="857250" lvl="1" indent="-457200">
              <a:buFont typeface="Arial" panose="020B0604020202020204" pitchFamily="34" charset="0"/>
              <a:buChar char="•"/>
            </a:pPr>
            <a:r>
              <a:rPr lang="en-US" dirty="0" smtClean="0"/>
              <a:t>The * describes the Role versus Control</a:t>
            </a:r>
          </a:p>
          <a:p>
            <a:pPr marL="457200" indent="-457200">
              <a:buFont typeface="Arial" panose="020B0604020202020204" pitchFamily="34" charset="0"/>
              <a:buChar char="•"/>
            </a:pPr>
            <a:r>
              <a:rPr lang="en-US" dirty="0" smtClean="0"/>
              <a:t>The </a:t>
            </a:r>
            <a:r>
              <a:rPr lang="en-US" dirty="0" err="1" smtClean="0"/>
              <a:t>Ven</a:t>
            </a:r>
            <a:r>
              <a:rPr lang="en-US" dirty="0" smtClean="0"/>
              <a:t> diagram describes the intersection of each conflict</a:t>
            </a:r>
          </a:p>
          <a:p>
            <a:pPr marL="457200" indent="-457200">
              <a:buFont typeface="Arial" panose="020B0604020202020204" pitchFamily="34" charset="0"/>
              <a:buChar char="•"/>
            </a:pPr>
            <a:r>
              <a:rPr lang="en-US" dirty="0" smtClean="0"/>
              <a:t>The Notes section </a:t>
            </a:r>
            <a:r>
              <a:rPr lang="en-US" dirty="0" smtClean="0"/>
              <a:t>attempts to describe </a:t>
            </a:r>
            <a:r>
              <a:rPr lang="en-US" dirty="0" smtClean="0"/>
              <a:t>the </a:t>
            </a:r>
            <a:r>
              <a:rPr lang="en-US" dirty="0" err="1" smtClean="0"/>
              <a:t>Alteryx</a:t>
            </a:r>
            <a:r>
              <a:rPr lang="en-US" dirty="0" smtClean="0"/>
              <a:t> work </a:t>
            </a:r>
            <a:r>
              <a:rPr lang="en-US" dirty="0" smtClean="0"/>
              <a:t>flow.  See work flow for counts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14</a:t>
            </a:fld>
            <a:endParaRPr lang="en-US"/>
          </a:p>
        </p:txBody>
      </p:sp>
    </p:spTree>
    <p:extLst>
      <p:ext uri="{BB962C8B-B14F-4D97-AF65-F5344CB8AC3E}">
        <p14:creationId xmlns:p14="http://schemas.microsoft.com/office/powerpoint/2010/main" val="400961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a:t>
            </a:r>
            <a:endParaRPr lang="en-US" dirty="0"/>
          </a:p>
        </p:txBody>
      </p:sp>
      <p:sp>
        <p:nvSpPr>
          <p:cNvPr id="6" name="Text Placeholder 5"/>
          <p:cNvSpPr>
            <a:spLocks noGrp="1"/>
          </p:cNvSpPr>
          <p:nvPr>
            <p:ph type="body" idx="1"/>
          </p:nvPr>
        </p:nvSpPr>
        <p:spPr/>
        <p:txBody>
          <a:bodyPr/>
          <a:lstStyle/>
          <a:p>
            <a:r>
              <a:rPr lang="en-US" dirty="0"/>
              <a:t>System Analyst – develops system specifications by interpreting the business requirements; develops logical design from conceptual models and ensures business requirements are met through design, build and implementation </a:t>
            </a:r>
            <a:r>
              <a:rPr lang="en-US" dirty="0" smtClean="0"/>
              <a:t>phases</a:t>
            </a:r>
          </a:p>
          <a:p>
            <a:r>
              <a:rPr lang="en-US" dirty="0" smtClean="0"/>
              <a:t>Row 4</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15</a:t>
            </a:fld>
            <a:endParaRPr lang="en-US"/>
          </a:p>
        </p:txBody>
      </p:sp>
    </p:spTree>
    <p:extLst>
      <p:ext uri="{BB962C8B-B14F-4D97-AF65-F5344CB8AC3E}">
        <p14:creationId xmlns:p14="http://schemas.microsoft.com/office/powerpoint/2010/main" val="47472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 (SA) Role Mapping</a:t>
            </a:r>
            <a:endParaRPr lang="en-US" dirty="0"/>
          </a:p>
        </p:txBody>
      </p:sp>
      <p:sp>
        <p:nvSpPr>
          <p:cNvPr id="6" name="Content Placeholder 5"/>
          <p:cNvSpPr>
            <a:spLocks noGrp="1"/>
          </p:cNvSpPr>
          <p:nvPr>
            <p:ph idx="1"/>
          </p:nvPr>
        </p:nvSpPr>
        <p:spPr/>
        <p:txBody>
          <a:bodyPr/>
          <a:lstStyle/>
          <a:p>
            <a:r>
              <a:rPr lang="en-US" dirty="0" smtClean="0"/>
              <a:t>This role is being reverse engineered into the Conflict Models</a:t>
            </a:r>
          </a:p>
          <a:p>
            <a:endParaRPr lang="en-US" dirty="0"/>
          </a:p>
          <a:p>
            <a:r>
              <a:rPr lang="en-US" dirty="0" smtClean="0"/>
              <a:t>Since this role is in conflict with access to D4S2 in many cases the QA Control is selected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16</a:t>
            </a:fld>
            <a:endParaRPr lang="en-US"/>
          </a:p>
        </p:txBody>
      </p:sp>
    </p:spTree>
    <p:extLst>
      <p:ext uri="{BB962C8B-B14F-4D97-AF65-F5344CB8AC3E}">
        <p14:creationId xmlns:p14="http://schemas.microsoft.com/office/powerpoint/2010/main" val="46687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Promoter 3F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5562937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17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646331"/>
          </a:xfrm>
          <a:prstGeom prst="rect">
            <a:avLst/>
          </a:prstGeom>
          <a:noFill/>
        </p:spPr>
        <p:txBody>
          <a:bodyPr wrap="square" rtlCol="0">
            <a:spAutoFit/>
          </a:bodyPr>
          <a:lstStyle/>
          <a:p>
            <a:r>
              <a:rPr lang="en-US" dirty="0" smtClean="0"/>
              <a:t>CDSID with Lead Role in </a:t>
            </a:r>
            <a:r>
              <a:rPr lang="en-US" dirty="0" err="1" smtClean="0"/>
              <a:t>AccuRev</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64580" y="9906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8205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DBA 3H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4201489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18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435552" y="94983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89468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Security 3I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204879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19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069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Cdsid</a:t>
            </a:r>
            <a:r>
              <a:rPr lang="en-US" dirty="0" smtClean="0"/>
              <a:t> </a:t>
            </a:r>
            <a:r>
              <a:rPr lang="en-US" dirty="0" err="1" smtClean="0"/>
              <a:t>vaidation</a:t>
            </a:r>
            <a:endParaRPr lang="en-US" dirty="0"/>
          </a:p>
        </p:txBody>
      </p:sp>
      <p:sp>
        <p:nvSpPr>
          <p:cNvPr id="6" name="Text Placeholder 5"/>
          <p:cNvSpPr>
            <a:spLocks noGrp="1"/>
          </p:cNvSpPr>
          <p:nvPr>
            <p:ph type="body" idx="1"/>
          </p:nvPr>
        </p:nvSpPr>
        <p:spPr/>
        <p:txBody>
          <a:bodyPr/>
          <a:lstStyle/>
          <a:p>
            <a:r>
              <a:rPr lang="en-US" dirty="0" smtClean="0"/>
              <a:t>All CDSID received in feedback must be active, uppercase, and trimmed.  In some cases, the first and last name needs to be used to get the correct CDSID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a:t>
            </a:fld>
            <a:endParaRPr lang="en-US"/>
          </a:p>
        </p:txBody>
      </p:sp>
    </p:spTree>
    <p:extLst>
      <p:ext uri="{BB962C8B-B14F-4D97-AF65-F5344CB8AC3E}">
        <p14:creationId xmlns:p14="http://schemas.microsoft.com/office/powerpoint/2010/main" val="309461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Owner 3M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2974064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038234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&amp; User 3N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86350563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CDSID with more than Limited Control</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5599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 to Prevent Conflicts</a:t>
            </a:r>
            <a:endParaRPr lang="en-US" dirty="0"/>
          </a:p>
        </p:txBody>
      </p:sp>
      <p:sp>
        <p:nvSpPr>
          <p:cNvPr id="3" name="Content Placeholder 2"/>
          <p:cNvSpPr>
            <a:spLocks noGrp="1"/>
          </p:cNvSpPr>
          <p:nvPr>
            <p:ph idx="1"/>
          </p:nvPr>
        </p:nvSpPr>
        <p:spPr/>
        <p:txBody>
          <a:bodyPr/>
          <a:lstStyle/>
          <a:p>
            <a:r>
              <a:rPr lang="en-US" dirty="0" smtClean="0"/>
              <a:t>Implement a process that checks for conflicts before approving this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22</a:t>
            </a:fld>
            <a:endParaRPr lang="en-US"/>
          </a:p>
        </p:txBody>
      </p:sp>
    </p:spTree>
    <p:extLst>
      <p:ext uri="{BB962C8B-B14F-4D97-AF65-F5344CB8AC3E}">
        <p14:creationId xmlns:p14="http://schemas.microsoft.com/office/powerpoint/2010/main" val="136412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Developer</a:t>
            </a:r>
            <a:br>
              <a:rPr lang="en-US" dirty="0"/>
            </a:br>
            <a:r>
              <a:rPr lang="en-US" dirty="0"/>
              <a:t>Application Maintenance Personnel</a:t>
            </a:r>
          </a:p>
        </p:txBody>
      </p:sp>
      <p:sp>
        <p:nvSpPr>
          <p:cNvPr id="6" name="Text Placeholder 5"/>
          <p:cNvSpPr>
            <a:spLocks noGrp="1"/>
          </p:cNvSpPr>
          <p:nvPr>
            <p:ph type="body" idx="1"/>
          </p:nvPr>
        </p:nvSpPr>
        <p:spPr/>
        <p:txBody>
          <a:bodyPr/>
          <a:lstStyle/>
          <a:p>
            <a:r>
              <a:rPr lang="en-US" dirty="0"/>
              <a:t>Application Developer – develops, enhances, tests and implements applications and web sites to satisfy Data Asset Owner and IT requirements  </a:t>
            </a:r>
            <a:endParaRPr lang="en-US" dirty="0" smtClean="0"/>
          </a:p>
          <a:p>
            <a:endParaRPr lang="en-US" dirty="0"/>
          </a:p>
          <a:p>
            <a:r>
              <a:rPr lang="en-US" dirty="0" smtClean="0"/>
              <a:t>Application </a:t>
            </a:r>
            <a:r>
              <a:rPr lang="en-US" dirty="0"/>
              <a:t>Maintenance Personnel – maintains, troubleshoots and supports applications to satisfy users and Data Asset Owner </a:t>
            </a:r>
            <a:r>
              <a:rPr lang="en-US" dirty="0" smtClean="0"/>
              <a:t>expectations</a:t>
            </a:r>
          </a:p>
          <a:p>
            <a:r>
              <a:rPr lang="en-US" dirty="0" smtClean="0"/>
              <a:t>Row 5</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23</a:t>
            </a:fld>
            <a:endParaRPr lang="en-US"/>
          </a:p>
        </p:txBody>
      </p:sp>
    </p:spTree>
    <p:extLst>
      <p:ext uri="{BB962C8B-B14F-4D97-AF65-F5344CB8AC3E}">
        <p14:creationId xmlns:p14="http://schemas.microsoft.com/office/powerpoint/2010/main" val="7698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Developer (SE)</a:t>
            </a:r>
            <a:endParaRPr lang="en-US" dirty="0"/>
          </a:p>
        </p:txBody>
      </p:sp>
      <p:sp>
        <p:nvSpPr>
          <p:cNvPr id="6" name="Content Placeholder 5"/>
          <p:cNvSpPr>
            <a:spLocks noGrp="1"/>
          </p:cNvSpPr>
          <p:nvPr>
            <p:ph idx="1"/>
          </p:nvPr>
        </p:nvSpPr>
        <p:spPr/>
        <p:txBody>
          <a:bodyPr/>
          <a:lstStyle/>
          <a:p>
            <a:r>
              <a:rPr lang="en-US" dirty="0" smtClean="0"/>
              <a:t>Application Developer is a pre PDO name so instead is being referred to as</a:t>
            </a:r>
          </a:p>
          <a:p>
            <a:pPr marL="457200" indent="-457200">
              <a:buFont typeface="Arial" panose="020B0604020202020204" pitchFamily="34" charset="0"/>
              <a:buChar char="•"/>
            </a:pPr>
            <a:r>
              <a:rPr lang="en-US" dirty="0" smtClean="0"/>
              <a:t>Software Engineer (SE)</a:t>
            </a:r>
          </a:p>
          <a:p>
            <a:pPr marL="457200" indent="-457200">
              <a:buFont typeface="Arial" panose="020B0604020202020204" pitchFamily="34" charset="0"/>
              <a:buChar char="•"/>
            </a:pPr>
            <a:r>
              <a:rPr lang="en-US" dirty="0" smtClean="0"/>
              <a:t>All Roles defined in D4S2 are being mapped to as having </a:t>
            </a:r>
            <a:r>
              <a:rPr lang="en-US" dirty="0" smtClean="0"/>
              <a:t>access </a:t>
            </a:r>
            <a:r>
              <a:rPr lang="en-US" dirty="0" smtClean="0"/>
              <a:t>to the environment that defines the Application Developer / Maintenance Personnel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24</a:t>
            </a:fld>
            <a:endParaRPr lang="en-US"/>
          </a:p>
        </p:txBody>
      </p:sp>
    </p:spTree>
    <p:extLst>
      <p:ext uri="{BB962C8B-B14F-4D97-AF65-F5344CB8AC3E}">
        <p14:creationId xmlns:p14="http://schemas.microsoft.com/office/powerpoint/2010/main" val="170235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Verbalized Authorization Procedures</a:t>
            </a:r>
            <a:endParaRPr lang="en-US" dirty="0"/>
          </a:p>
        </p:txBody>
      </p:sp>
      <p:sp>
        <p:nvSpPr>
          <p:cNvPr id="3" name="Content Placeholder 2"/>
          <p:cNvSpPr>
            <a:spLocks noGrp="1"/>
          </p:cNvSpPr>
          <p:nvPr>
            <p:ph idx="1"/>
          </p:nvPr>
        </p:nvSpPr>
        <p:spPr/>
        <p:txBody>
          <a:bodyPr/>
          <a:lstStyle/>
          <a:p>
            <a:pPr marL="0" indent="0"/>
            <a:r>
              <a:rPr lang="en-US" dirty="0" smtClean="0"/>
              <a:t>Access to Production</a:t>
            </a:r>
          </a:p>
          <a:p>
            <a:pPr marL="457200" indent="-457200">
              <a:buFont typeface="Arial" panose="020B0604020202020204" pitchFamily="34" charset="0"/>
              <a:buChar char="•"/>
            </a:pPr>
            <a:r>
              <a:rPr lang="en-US" dirty="0" smtClean="0"/>
              <a:t>This is a part of the FEDEBOM UI</a:t>
            </a:r>
          </a:p>
          <a:p>
            <a:pPr marL="457200" indent="-457200">
              <a:buFont typeface="Arial" panose="020B0604020202020204" pitchFamily="34" charset="0"/>
              <a:buChar char="•"/>
            </a:pPr>
            <a:r>
              <a:rPr lang="en-US" dirty="0" smtClean="0"/>
              <a:t>The CDSID that approved can be seen in UI</a:t>
            </a:r>
          </a:p>
          <a:p>
            <a:pPr marL="0" indent="0"/>
            <a:r>
              <a:rPr lang="en-US" dirty="0" smtClean="0"/>
              <a:t>Access to Lower Environments</a:t>
            </a:r>
          </a:p>
          <a:p>
            <a:pPr marL="457200" indent="-457200">
              <a:buFont typeface="Arial" panose="020B0604020202020204" pitchFamily="34" charset="0"/>
              <a:buChar char="•"/>
            </a:pPr>
            <a:r>
              <a:rPr lang="en-US" dirty="0" smtClean="0"/>
              <a:t>All requests are sent to </a:t>
            </a:r>
            <a:r>
              <a:rPr lang="en-US" dirty="0" err="1" smtClean="0"/>
              <a:t>Harita</a:t>
            </a:r>
            <a:endParaRPr lang="en-US" dirty="0" smtClean="0"/>
          </a:p>
          <a:p>
            <a:pPr marL="457200" indent="-457200">
              <a:buFont typeface="Arial" panose="020B0604020202020204" pitchFamily="34" charset="0"/>
              <a:buChar char="•"/>
            </a:pPr>
            <a:endParaRPr lang="en-US" dirty="0"/>
          </a:p>
          <a:p>
            <a:pPr marL="0" indent="0"/>
            <a:r>
              <a:rPr lang="en-US" dirty="0" smtClean="0"/>
              <a:t>Other than the FEDEBOM UI, there are no documented procedures.</a:t>
            </a:r>
          </a:p>
        </p:txBody>
      </p:sp>
      <p:sp>
        <p:nvSpPr>
          <p:cNvPr id="4" name="Slide Number Placeholder 3"/>
          <p:cNvSpPr>
            <a:spLocks noGrp="1"/>
          </p:cNvSpPr>
          <p:nvPr>
            <p:ph type="sldNum" sz="quarter" idx="10"/>
          </p:nvPr>
        </p:nvSpPr>
        <p:spPr/>
        <p:txBody>
          <a:bodyPr/>
          <a:lstStyle/>
          <a:p>
            <a:fld id="{5D3C8D45-94DD-441F-9377-DF38BE46EA50}" type="slidenum">
              <a:rPr lang="en-US" smtClean="0"/>
              <a:t>25</a:t>
            </a:fld>
            <a:endParaRPr lang="en-US"/>
          </a:p>
        </p:txBody>
      </p:sp>
    </p:spTree>
    <p:extLst>
      <p:ext uri="{BB962C8B-B14F-4D97-AF65-F5344CB8AC3E}">
        <p14:creationId xmlns:p14="http://schemas.microsoft.com/office/powerpoint/2010/main" val="4023698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Promoter 4F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01588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Is Kumar Harish (HKUMAR7</a:t>
            </a:r>
            <a:r>
              <a:rPr lang="en-US" dirty="0" smtClean="0"/>
              <a:t>) a special case of LL6 Technical?</a:t>
            </a:r>
          </a:p>
          <a:p>
            <a:pPr marL="457200" indent="-457200">
              <a:buFont typeface="Arial" panose="020B0604020202020204" pitchFamily="34" charset="0"/>
              <a:buChar char="•"/>
            </a:pPr>
            <a:r>
              <a:rPr lang="en-US" dirty="0" err="1" smtClean="0"/>
              <a:t>AccuRev</a:t>
            </a:r>
            <a:r>
              <a:rPr lang="en-US" dirty="0" smtClean="0"/>
              <a:t> Lead Role should be revoked</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27</a:t>
            </a:fld>
            <a:endParaRPr lang="en-US"/>
          </a:p>
        </p:txBody>
      </p:sp>
    </p:spTree>
    <p:extLst>
      <p:ext uri="{BB962C8B-B14F-4D97-AF65-F5344CB8AC3E}">
        <p14:creationId xmlns:p14="http://schemas.microsoft.com/office/powerpoint/2010/main" val="3370915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QA 4G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574772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QA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29</a:t>
            </a:fld>
            <a:endParaRPr lang="en-US"/>
          </a:p>
        </p:txBody>
      </p:sp>
    </p:spTree>
    <p:extLst>
      <p:ext uri="{BB962C8B-B14F-4D97-AF65-F5344CB8AC3E}">
        <p14:creationId xmlns:p14="http://schemas.microsoft.com/office/powerpoint/2010/main" val="19972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94808533"/>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1688347319"/>
                    </a:ext>
                  </a:extLst>
                </a:gridCol>
                <a:gridCol w="2000250">
                  <a:extLst>
                    <a:ext uri="{9D8B030D-6E8A-4147-A177-3AD203B41FA5}">
                      <a16:colId xmlns:a16="http://schemas.microsoft.com/office/drawing/2014/main" val="3105138864"/>
                    </a:ext>
                  </a:extLst>
                </a:gridCol>
                <a:gridCol w="2000250">
                  <a:extLst>
                    <a:ext uri="{9D8B030D-6E8A-4147-A177-3AD203B41FA5}">
                      <a16:colId xmlns:a16="http://schemas.microsoft.com/office/drawing/2014/main" val="2603625144"/>
                    </a:ext>
                  </a:extLst>
                </a:gridCol>
                <a:gridCol w="2000250">
                  <a:extLst>
                    <a:ext uri="{9D8B030D-6E8A-4147-A177-3AD203B41FA5}">
                      <a16:colId xmlns:a16="http://schemas.microsoft.com/office/drawing/2014/main" val="735852080"/>
                    </a:ext>
                  </a:extLst>
                </a:gridCol>
              </a:tblGrid>
              <a:tr h="370840">
                <a:tc>
                  <a:txBody>
                    <a:bodyPr/>
                    <a:lstStyle/>
                    <a:p>
                      <a:pPr algn="ctr" fontAlgn="ctr"/>
                      <a:r>
                        <a:rPr lang="en-US" sz="1100" b="1" i="0" u="none" strike="noStrike">
                          <a:solidFill>
                            <a:srgbClr val="000000"/>
                          </a:solidFill>
                          <a:effectLst/>
                          <a:latin typeface="Calibri" panose="020F0502020204030204" pitchFamily="34" charset="0"/>
                        </a:rPr>
                        <a:t>FEDEBOM IT Personnel</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Role(s), Function(s)</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CDSID</a:t>
                      </a:r>
                    </a:p>
                  </a:txBody>
                  <a:tcPr marL="9525" marR="9525" marT="9525" marB="0" anchor="ctr"/>
                </a:tc>
                <a:tc>
                  <a:txBody>
                    <a:bodyPr/>
                    <a:lstStyle/>
                    <a:p>
                      <a:pPr algn="ctr" fontAlgn="ctr"/>
                      <a:r>
                        <a:rPr lang="en-US" sz="1100" b="1" i="0" u="none" strike="noStrike" dirty="0">
                          <a:solidFill>
                            <a:srgbClr val="000000"/>
                          </a:solidFill>
                          <a:effectLst/>
                          <a:latin typeface="Calibri" panose="020F0502020204030204" pitchFamily="34" charset="0"/>
                        </a:rPr>
                        <a:t>FIXED_CDSID</a:t>
                      </a:r>
                    </a:p>
                  </a:txBody>
                  <a:tcPr marL="9525" marR="9525" marT="9525" marB="0" anchor="ctr"/>
                </a:tc>
                <a:extLst>
                  <a:ext uri="{0D108BD9-81ED-4DB2-BD59-A6C34878D82A}">
                    <a16:rowId xmlns:a16="http://schemas.microsoft.com/office/drawing/2014/main" val="1819815078"/>
                  </a:ext>
                </a:extLst>
              </a:tr>
              <a:tr h="370840">
                <a:tc>
                  <a:txBody>
                    <a:bodyPr/>
                    <a:lstStyle/>
                    <a:p>
                      <a:pPr algn="l" fontAlgn="b"/>
                      <a:r>
                        <a:rPr lang="en-US" sz="1100" b="0" i="0" u="none" strike="noStrike">
                          <a:solidFill>
                            <a:srgbClr val="000000"/>
                          </a:solidFill>
                          <a:effectLst/>
                          <a:latin typeface="Calibri" panose="020F0502020204030204" pitchFamily="34" charset="0"/>
                        </a:rPr>
                        <a:t>Manikam Santosh Kumar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MSANTHO</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 </a:t>
                      </a:r>
                    </a:p>
                  </a:txBody>
                  <a:tcPr marL="9525" marR="9525" marT="9525" marB="0" anchor="b"/>
                </a:tc>
                <a:extLst>
                  <a:ext uri="{0D108BD9-81ED-4DB2-BD59-A6C34878D82A}">
                    <a16:rowId xmlns:a16="http://schemas.microsoft.com/office/drawing/2014/main" val="2699369786"/>
                  </a:ext>
                </a:extLst>
              </a:tr>
              <a:tr h="370840">
                <a:tc>
                  <a:txBody>
                    <a:bodyPr/>
                    <a:lstStyle/>
                    <a:p>
                      <a:pPr algn="l" fontAlgn="ctr"/>
                      <a:r>
                        <a:rPr lang="en-US" sz="1100" b="0" i="0" u="none" strike="noStrike">
                          <a:solidFill>
                            <a:srgbClr val="000000"/>
                          </a:solidFill>
                          <a:effectLst/>
                          <a:latin typeface="Calibri" panose="020F0502020204030204" pitchFamily="34" charset="0"/>
                        </a:rPr>
                        <a:t>Sathiyamoorthy Ramasamy</a:t>
                      </a:r>
                    </a:p>
                  </a:txBody>
                  <a:tcPr marL="9525" marR="9525" marT="9525" marB="0" anchor="ctr"/>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RSATHY1</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RSATHIY1</a:t>
                      </a:r>
                    </a:p>
                  </a:txBody>
                  <a:tcPr marL="9525" marR="9525" marT="9525" marB="0" anchor="b"/>
                </a:tc>
                <a:extLst>
                  <a:ext uri="{0D108BD9-81ED-4DB2-BD59-A6C34878D82A}">
                    <a16:rowId xmlns:a16="http://schemas.microsoft.com/office/drawing/2014/main" val="235894185"/>
                  </a:ext>
                </a:extLst>
              </a:tr>
              <a:tr h="370840">
                <a:tc>
                  <a:txBody>
                    <a:bodyPr/>
                    <a:lstStyle/>
                    <a:p>
                      <a:pPr algn="l" fontAlgn="b"/>
                      <a:r>
                        <a:rPr lang="en-US" sz="1100" b="0" i="0" u="none" strike="noStrike">
                          <a:solidFill>
                            <a:srgbClr val="000000"/>
                          </a:solidFill>
                          <a:effectLst/>
                          <a:latin typeface="Calibri" panose="020F0502020204030204" pitchFamily="34" charset="0"/>
                        </a:rPr>
                        <a:t>KUMAR, SANJAY</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SKUMAR174</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SKUMA174</a:t>
                      </a:r>
                    </a:p>
                  </a:txBody>
                  <a:tcPr marL="9525" marR="9525" marT="9525" marB="0" anchor="b"/>
                </a:tc>
                <a:extLst>
                  <a:ext uri="{0D108BD9-81ED-4DB2-BD59-A6C34878D82A}">
                    <a16:rowId xmlns:a16="http://schemas.microsoft.com/office/drawing/2014/main" val="3432742803"/>
                  </a:ext>
                </a:extLst>
              </a:tr>
              <a:tr h="370840">
                <a:tc>
                  <a:txBody>
                    <a:bodyPr/>
                    <a:lstStyle/>
                    <a:p>
                      <a:pPr algn="l" fontAlgn="b"/>
                      <a:r>
                        <a:rPr lang="en-US" sz="1100" b="0" i="0" u="none" strike="noStrike">
                          <a:solidFill>
                            <a:srgbClr val="000000"/>
                          </a:solidFill>
                          <a:effectLst/>
                          <a:latin typeface="Calibri" panose="020F0502020204030204" pitchFamily="34" charset="0"/>
                        </a:rPr>
                        <a:t>KADIMISETTY, Sriram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VKADAMIS</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VKADIMIS</a:t>
                      </a:r>
                    </a:p>
                  </a:txBody>
                  <a:tcPr marL="9525" marR="9525" marT="9525" marB="0" anchor="b"/>
                </a:tc>
                <a:extLst>
                  <a:ext uri="{0D108BD9-81ED-4DB2-BD59-A6C34878D82A}">
                    <a16:rowId xmlns:a16="http://schemas.microsoft.com/office/drawing/2014/main" val="2650292669"/>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3</a:t>
            </a:fld>
            <a:endParaRPr lang="en-US"/>
          </a:p>
        </p:txBody>
      </p:sp>
      <p:sp>
        <p:nvSpPr>
          <p:cNvPr id="6" name="Line Callout 1 5"/>
          <p:cNvSpPr/>
          <p:nvPr/>
        </p:nvSpPr>
        <p:spPr>
          <a:xfrm>
            <a:off x="3251200" y="3767667"/>
            <a:ext cx="1955800" cy="508000"/>
          </a:xfrm>
          <a:prstGeom prst="borderCallout1">
            <a:avLst>
              <a:gd name="adj1" fmla="val 18750"/>
              <a:gd name="adj2" fmla="val -8333"/>
              <a:gd name="adj3" fmla="val -357500"/>
              <a:gd name="adj4" fmla="val 170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correct CDSID?</a:t>
            </a:r>
            <a:endParaRPr lang="en-US" dirty="0"/>
          </a:p>
        </p:txBody>
      </p:sp>
      <p:sp>
        <p:nvSpPr>
          <p:cNvPr id="7" name="TextBox 6"/>
          <p:cNvSpPr txBox="1"/>
          <p:nvPr/>
        </p:nvSpPr>
        <p:spPr>
          <a:xfrm>
            <a:off x="1109134" y="4766734"/>
            <a:ext cx="6791036" cy="369332"/>
          </a:xfrm>
          <a:prstGeom prst="rect">
            <a:avLst/>
          </a:prstGeom>
          <a:noFill/>
        </p:spPr>
        <p:txBody>
          <a:bodyPr wrap="square" rtlCol="0">
            <a:spAutoFit/>
          </a:bodyPr>
          <a:lstStyle/>
          <a:p>
            <a:r>
              <a:rPr lang="en-US" dirty="0" smtClean="0"/>
              <a:t>The Fixed CDSID were found in the CDSID Web Site By Name</a:t>
            </a:r>
            <a:endParaRPr lang="en-US" dirty="0"/>
          </a:p>
        </p:txBody>
      </p:sp>
    </p:spTree>
    <p:extLst>
      <p:ext uri="{BB962C8B-B14F-4D97-AF65-F5344CB8AC3E}">
        <p14:creationId xmlns:p14="http://schemas.microsoft.com/office/powerpoint/2010/main" val="19923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DBA 4H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90055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130020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the 4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DBA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31</a:t>
            </a:fld>
            <a:endParaRPr lang="en-US"/>
          </a:p>
        </p:txBody>
      </p:sp>
    </p:spTree>
    <p:extLst>
      <p:ext uri="{BB962C8B-B14F-4D97-AF65-F5344CB8AC3E}">
        <p14:creationId xmlns:p14="http://schemas.microsoft.com/office/powerpoint/2010/main" val="3161766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Security 4I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5111041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923330"/>
          </a:xfrm>
          <a:prstGeom prst="rect">
            <a:avLst/>
          </a:prstGeom>
          <a:noFill/>
        </p:spPr>
        <p:txBody>
          <a:bodyPr wrap="square" rtlCol="0">
            <a:spAutoFit/>
          </a:bodyPr>
          <a:lstStyle/>
          <a:p>
            <a:r>
              <a:rPr lang="en-US" dirty="0"/>
              <a:t>who have access to </a:t>
            </a:r>
            <a:r>
              <a:rPr lang="en-US" dirty="0" smtClean="0"/>
              <a:t>Prod </a:t>
            </a:r>
            <a:r>
              <a:rPr lang="en-US" dirty="0"/>
              <a:t>with Role = BUSINESS PROD SUPPORT</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247181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a:t>
            </a:r>
            <a:r>
              <a:rPr lang="en-US" dirty="0"/>
              <a:t>Prod </a:t>
            </a:r>
            <a:r>
              <a:rPr lang="en-US" dirty="0" smtClean="0"/>
              <a:t>LAN 4K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9681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Owner 4M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48908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Educate the </a:t>
            </a:r>
            <a:r>
              <a:rPr lang="en-US" dirty="0" smtClean="0"/>
              <a:t>Data </a:t>
            </a:r>
            <a:r>
              <a:rPr lang="en-US" dirty="0" smtClean="0"/>
              <a:t>Owners and allow them to request to be removed from </a:t>
            </a:r>
            <a:r>
              <a:rPr lang="en-US" dirty="0" err="1" smtClean="0"/>
              <a:t>AccuRev</a:t>
            </a:r>
            <a:endParaRPr lang="en-US" dirty="0" smtClean="0"/>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35</a:t>
            </a:fld>
            <a:endParaRPr lang="en-US"/>
          </a:p>
        </p:txBody>
      </p:sp>
    </p:spTree>
    <p:extLst>
      <p:ext uri="{BB962C8B-B14F-4D97-AF65-F5344CB8AC3E}">
        <p14:creationId xmlns:p14="http://schemas.microsoft.com/office/powerpoint/2010/main" val="2977891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t>
            </a:r>
            <a:r>
              <a:rPr lang="en-US" dirty="0"/>
              <a:t>with </a:t>
            </a:r>
            <a:r>
              <a:rPr lang="en-US" dirty="0" smtClean="0"/>
              <a:t>Prod 4N </a:t>
            </a:r>
            <a:r>
              <a:rPr lang="en-US" dirty="0"/>
              <a:t>Conflict 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Prod</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00643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Request the FEDEBOM Team to </a:t>
            </a:r>
            <a:r>
              <a:rPr lang="en-US" dirty="0" smtClean="0"/>
              <a:t>use </a:t>
            </a:r>
            <a:r>
              <a:rPr lang="en-US" dirty="0" smtClean="0"/>
              <a:t>the PAR Tool</a:t>
            </a:r>
          </a:p>
          <a:p>
            <a:pPr marL="457200" indent="-457200">
              <a:buFont typeface="Arial" panose="020B0604020202020204" pitchFamily="34" charset="0"/>
              <a:buChar char="•"/>
            </a:pPr>
            <a:r>
              <a:rPr lang="en-US" dirty="0" smtClean="0"/>
              <a:t>If not currently being used then educate user allowing user to request removing Prod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37</a:t>
            </a:fld>
            <a:endParaRPr lang="en-US"/>
          </a:p>
        </p:txBody>
      </p:sp>
    </p:spTree>
    <p:extLst>
      <p:ext uri="{BB962C8B-B14F-4D97-AF65-F5344CB8AC3E}">
        <p14:creationId xmlns:p14="http://schemas.microsoft.com/office/powerpoint/2010/main" val="1124740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to Avoid Conflicts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Create Scripts to automatically build each SOD Input</a:t>
            </a:r>
          </a:p>
          <a:p>
            <a:pPr marL="457200" indent="-457200">
              <a:buFont typeface="Arial" panose="020B0604020202020204" pitchFamily="34" charset="0"/>
              <a:buChar char="•"/>
            </a:pPr>
            <a:r>
              <a:rPr lang="en-US" dirty="0" smtClean="0"/>
              <a:t>Build SOD Conflicts Checker Utility</a:t>
            </a:r>
          </a:p>
          <a:p>
            <a:pPr marL="857250" lvl="1" indent="-457200">
              <a:buFont typeface="Arial" panose="020B0604020202020204" pitchFamily="34" charset="0"/>
              <a:buChar char="•"/>
            </a:pPr>
            <a:r>
              <a:rPr lang="en-US" dirty="0" smtClean="0"/>
              <a:t>Run when user is requesting access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38</a:t>
            </a:fld>
            <a:endParaRPr lang="en-US"/>
          </a:p>
        </p:txBody>
      </p:sp>
    </p:spTree>
    <p:extLst>
      <p:ext uri="{BB962C8B-B14F-4D97-AF65-F5344CB8AC3E}">
        <p14:creationId xmlns:p14="http://schemas.microsoft.com/office/powerpoint/2010/main" val="3664679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Program Migration Control</a:t>
            </a:r>
            <a:endParaRPr lang="en-US" dirty="0"/>
          </a:p>
        </p:txBody>
      </p:sp>
      <p:sp>
        <p:nvSpPr>
          <p:cNvPr id="6" name="Text Placeholder 5"/>
          <p:cNvSpPr>
            <a:spLocks noGrp="1"/>
          </p:cNvSpPr>
          <p:nvPr>
            <p:ph type="body" idx="1"/>
          </p:nvPr>
        </p:nvSpPr>
        <p:spPr/>
        <p:txBody>
          <a:bodyPr/>
          <a:lstStyle/>
          <a:p>
            <a:r>
              <a:rPr lang="en-US" dirty="0"/>
              <a:t>Program Migration Control – migrates source code between different environments (e.g. migrating source code from the QA environment to the production environment</a:t>
            </a:r>
            <a:r>
              <a:rPr lang="en-US" dirty="0" smtClean="0"/>
              <a:t>)</a:t>
            </a:r>
          </a:p>
          <a:p>
            <a:r>
              <a:rPr lang="en-US" dirty="0" smtClean="0"/>
              <a:t>Row 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39</a:t>
            </a:fld>
            <a:endParaRPr lang="en-US"/>
          </a:p>
        </p:txBody>
      </p:sp>
    </p:spTree>
    <p:extLst>
      <p:ext uri="{BB962C8B-B14F-4D97-AF65-F5344CB8AC3E}">
        <p14:creationId xmlns:p14="http://schemas.microsoft.com/office/powerpoint/2010/main" val="365829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Corrected CDSID’s</a:t>
            </a:r>
          </a:p>
          <a:p>
            <a:pPr marL="457200" indent="-457200">
              <a:buFont typeface="Arial" panose="020B0604020202020204" pitchFamily="34" charset="0"/>
              <a:buChar char="•"/>
            </a:pPr>
            <a:r>
              <a:rPr lang="en-US" dirty="0" smtClean="0"/>
              <a:t>Added SOD fields</a:t>
            </a:r>
          </a:p>
          <a:p>
            <a:pPr marL="857250" lvl="1" indent="-457200">
              <a:buFont typeface="Arial" panose="020B0604020202020204" pitchFamily="34" charset="0"/>
              <a:buChar char="•"/>
            </a:pPr>
            <a:r>
              <a:rPr lang="en-US" dirty="0" smtClean="0"/>
              <a:t>Team Member</a:t>
            </a:r>
          </a:p>
          <a:p>
            <a:pPr marL="857250" lvl="1" indent="-457200">
              <a:buFont typeface="Arial" panose="020B0604020202020204" pitchFamily="34" charset="0"/>
              <a:buChar char="•"/>
            </a:pPr>
            <a:r>
              <a:rPr lang="en-US" dirty="0" smtClean="0"/>
              <a:t>Role</a:t>
            </a:r>
          </a:p>
          <a:p>
            <a:pPr marL="857250" lvl="1" indent="-457200">
              <a:buFont typeface="Arial" panose="020B0604020202020204" pitchFamily="34" charset="0"/>
              <a:buChar char="•"/>
            </a:pPr>
            <a:r>
              <a:rPr lang="en-US" dirty="0"/>
              <a:t>Access Control </a:t>
            </a:r>
            <a:endParaRPr lang="en-US" dirty="0" smtClean="0"/>
          </a:p>
          <a:p>
            <a:pPr marL="857250" lvl="1" indent="-457200">
              <a:buFont typeface="Arial" panose="020B0604020202020204" pitchFamily="34" charset="0"/>
              <a:buChar char="•"/>
            </a:pPr>
            <a:r>
              <a:rPr lang="en-US" dirty="0"/>
              <a:t>Access Quality Assurance Data </a:t>
            </a:r>
            <a:endParaRPr lang="en-US" dirty="0" smtClean="0"/>
          </a:p>
          <a:p>
            <a:pPr marL="857250" lvl="1" indent="-457200">
              <a:buFont typeface="Arial" panose="020B0604020202020204" pitchFamily="34" charset="0"/>
              <a:buChar char="•"/>
            </a:pPr>
            <a:r>
              <a:rPr lang="fr-FR" dirty="0"/>
              <a:t>Access Production Source Code </a:t>
            </a:r>
            <a:r>
              <a:rPr lang="fr-FR" dirty="0" err="1"/>
              <a:t>Libraries</a:t>
            </a:r>
            <a:r>
              <a:rPr lang="fr-FR" dirty="0"/>
              <a:t> </a:t>
            </a:r>
            <a:endParaRPr lang="fr-FR" dirty="0" smtClean="0"/>
          </a:p>
          <a:p>
            <a:pPr marL="857250" lvl="1" indent="-457200">
              <a:buFont typeface="Arial" panose="020B0604020202020204" pitchFamily="34" charset="0"/>
              <a:buChar char="•"/>
            </a:pPr>
            <a:r>
              <a:rPr lang="en-US" dirty="0"/>
              <a:t>Control Access to systems / Data </a:t>
            </a:r>
          </a:p>
        </p:txBody>
      </p:sp>
      <p:sp>
        <p:nvSpPr>
          <p:cNvPr id="4" name="Slide Number Placeholder 3"/>
          <p:cNvSpPr>
            <a:spLocks noGrp="1"/>
          </p:cNvSpPr>
          <p:nvPr>
            <p:ph type="sldNum" sz="quarter" idx="10"/>
          </p:nvPr>
        </p:nvSpPr>
        <p:spPr/>
        <p:txBody>
          <a:bodyPr/>
          <a:lstStyle/>
          <a:p>
            <a:fld id="{5D3C8D45-94DD-441F-9377-DF38BE46EA50}" type="slidenum">
              <a:rPr lang="en-US" smtClean="0"/>
              <a:t>4</a:t>
            </a:fld>
            <a:endParaRPr lang="en-US"/>
          </a:p>
        </p:txBody>
      </p:sp>
    </p:spTree>
    <p:extLst>
      <p:ext uri="{BB962C8B-B14F-4D97-AF65-F5344CB8AC3E}">
        <p14:creationId xmlns:p14="http://schemas.microsoft.com/office/powerpoint/2010/main" val="1658349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Migration Control</a:t>
            </a:r>
            <a:endParaRPr lang="en-US" dirty="0"/>
          </a:p>
        </p:txBody>
      </p:sp>
      <p:sp>
        <p:nvSpPr>
          <p:cNvPr id="6" name="Content Placeholder 5"/>
          <p:cNvSpPr>
            <a:spLocks noGrp="1"/>
          </p:cNvSpPr>
          <p:nvPr>
            <p:ph idx="1"/>
          </p:nvPr>
        </p:nvSpPr>
        <p:spPr/>
        <p:txBody>
          <a:bodyPr/>
          <a:lstStyle/>
          <a:p>
            <a:r>
              <a:rPr lang="en-US" dirty="0" err="1" smtClean="0"/>
              <a:t>AccuRev</a:t>
            </a:r>
            <a:r>
              <a:rPr lang="en-US" dirty="0" smtClean="0"/>
              <a:t> Lead Role</a:t>
            </a:r>
          </a:p>
          <a:p>
            <a:r>
              <a:rPr lang="en-US" dirty="0" smtClean="0"/>
              <a:t>Promoter</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40</a:t>
            </a:fld>
            <a:endParaRPr lang="en-US"/>
          </a:p>
        </p:txBody>
      </p:sp>
    </p:spTree>
    <p:extLst>
      <p:ext uri="{BB962C8B-B14F-4D97-AF65-F5344CB8AC3E}">
        <p14:creationId xmlns:p14="http://schemas.microsoft.com/office/powerpoint/2010/main" val="2074901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Promotion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763573"/>
              </p:ext>
            </p:extLst>
          </p:nvPr>
        </p:nvGraphicFramePr>
        <p:xfrm>
          <a:off x="457200" y="1295400"/>
          <a:ext cx="8001000" cy="226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41</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280676645"/>
              </p:ext>
            </p:extLst>
          </p:nvPr>
        </p:nvGraphicFramePr>
        <p:xfrm>
          <a:off x="457200" y="3689555"/>
          <a:ext cx="8001000" cy="2263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291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Procedure</a:t>
            </a:r>
            <a:endParaRPr lang="en-US" dirty="0"/>
          </a:p>
        </p:txBody>
      </p:sp>
      <p:sp>
        <p:nvSpPr>
          <p:cNvPr id="3" name="Content Placeholder 2"/>
          <p:cNvSpPr>
            <a:spLocks noGrp="1"/>
          </p:cNvSpPr>
          <p:nvPr>
            <p:ph idx="1"/>
          </p:nvPr>
        </p:nvSpPr>
        <p:spPr/>
        <p:txBody>
          <a:bodyPr/>
          <a:lstStyle/>
          <a:p>
            <a:r>
              <a:rPr lang="en-US" dirty="0" smtClean="0"/>
              <a:t>Role requests go to an </a:t>
            </a:r>
            <a:r>
              <a:rPr lang="en-US" dirty="0" err="1" smtClean="0"/>
              <a:t>AccuRev</a:t>
            </a:r>
            <a:r>
              <a:rPr lang="en-US" dirty="0" smtClean="0"/>
              <a:t> Admin with a copy to their Lead.</a:t>
            </a:r>
          </a:p>
          <a:p>
            <a:endParaRPr lang="en-US" dirty="0"/>
          </a:p>
          <a:p>
            <a:r>
              <a:rPr lang="en-US" dirty="0" smtClean="0"/>
              <a:t>Proposal</a:t>
            </a:r>
          </a:p>
          <a:p>
            <a:r>
              <a:rPr lang="en-US" dirty="0" smtClean="0"/>
              <a:t>Requester Leads works with Requester</a:t>
            </a:r>
          </a:p>
          <a:p>
            <a:r>
              <a:rPr lang="en-US" sz="1400" dirty="0"/>
              <a:t>If they are a System Analyst then they need first be converted to a developer.</a:t>
            </a:r>
            <a:br>
              <a:rPr lang="en-US" sz="1400" dirty="0"/>
            </a:br>
            <a:r>
              <a:rPr lang="en-US" sz="1400" dirty="0"/>
              <a:t>If they are a System or Network Programmer, they first need to be converted to a developer.</a:t>
            </a:r>
            <a:br>
              <a:rPr lang="en-US" sz="1400" dirty="0"/>
            </a:br>
            <a:r>
              <a:rPr lang="en-US" sz="1400" dirty="0"/>
              <a:t>If they are a DBA, they first have to be converted to a developer.</a:t>
            </a:r>
            <a:br>
              <a:rPr lang="en-US" sz="1400" dirty="0"/>
            </a:br>
            <a:r>
              <a:rPr lang="en-US" sz="1400" dirty="0"/>
              <a:t>If they have the Role of Business Prod Support in FEDE, they first have to give up that role.</a:t>
            </a:r>
            <a:br>
              <a:rPr lang="en-US" sz="1400" dirty="0"/>
            </a:br>
            <a:r>
              <a:rPr lang="en-US" sz="1400" dirty="0"/>
              <a:t>If they have access to reset passwords, they first have to give up that role.</a:t>
            </a:r>
            <a:br>
              <a:rPr lang="en-US" sz="1400" dirty="0"/>
            </a:br>
            <a:r>
              <a:rPr lang="en-US" sz="1400" dirty="0"/>
              <a:t>If they are a data owner, first they have to give up that role.</a:t>
            </a:r>
            <a:br>
              <a:rPr lang="en-US" sz="1400" dirty="0"/>
            </a:br>
            <a:r>
              <a:rPr lang="en-US" sz="1400" dirty="0"/>
              <a:t>If they have access to FEDEBOM UI Production, first they have to give up that role.</a:t>
            </a:r>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42</a:t>
            </a:fld>
            <a:endParaRPr lang="en-US"/>
          </a:p>
        </p:txBody>
      </p:sp>
    </p:spTree>
    <p:extLst>
      <p:ext uri="{BB962C8B-B14F-4D97-AF65-F5344CB8AC3E}">
        <p14:creationId xmlns:p14="http://schemas.microsoft.com/office/powerpoint/2010/main" val="1537607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with SE 6D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644909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44</a:t>
            </a:fld>
            <a:endParaRPr lang="en-US"/>
          </a:p>
        </p:txBody>
      </p:sp>
    </p:spTree>
    <p:extLst>
      <p:ext uri="{BB962C8B-B14F-4D97-AF65-F5344CB8AC3E}">
        <p14:creationId xmlns:p14="http://schemas.microsoft.com/office/powerpoint/2010/main" val="1084492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to QA 6G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7730405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2763510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46</a:t>
            </a:fld>
            <a:endParaRPr lang="en-US"/>
          </a:p>
        </p:txBody>
      </p:sp>
    </p:spTree>
    <p:extLst>
      <p:ext uri="{BB962C8B-B14F-4D97-AF65-F5344CB8AC3E}">
        <p14:creationId xmlns:p14="http://schemas.microsoft.com/office/powerpoint/2010/main" val="129773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Security 6I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783498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623841" y="6019800"/>
            <a:ext cx="3273042"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26068"/>
            <a:ext cx="3520868" cy="369332"/>
          </a:xfrm>
          <a:prstGeom prst="rect">
            <a:avLst/>
          </a:prstGeom>
          <a:noFill/>
        </p:spPr>
        <p:txBody>
          <a:bodyPr wrap="square" rtlCol="0">
            <a:spAutoFit/>
          </a:bodyPr>
          <a:lstStyle/>
          <a:p>
            <a:r>
              <a:rPr lang="en-US" dirty="0"/>
              <a:t>who have access to Prod</a:t>
            </a:r>
          </a:p>
        </p:txBody>
      </p:sp>
    </p:spTree>
    <p:extLst>
      <p:ext uri="{BB962C8B-B14F-4D97-AF65-F5344CB8AC3E}">
        <p14:creationId xmlns:p14="http://schemas.microsoft.com/office/powerpoint/2010/main" val="2643897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48</a:t>
            </a:fld>
            <a:endParaRPr lang="en-US"/>
          </a:p>
        </p:txBody>
      </p:sp>
    </p:spTree>
    <p:extLst>
      <p:ext uri="{BB962C8B-B14F-4D97-AF65-F5344CB8AC3E}">
        <p14:creationId xmlns:p14="http://schemas.microsoft.com/office/powerpoint/2010/main" val="2956241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374806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748308" y="6019800"/>
            <a:ext cx="3148575"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552868" y="990600"/>
            <a:ext cx="3520868" cy="369332"/>
          </a:xfrm>
          <a:prstGeom prst="rect">
            <a:avLst/>
          </a:prstGeom>
          <a:noFill/>
        </p:spPr>
        <p:txBody>
          <a:bodyPr wrap="square" rtlCol="0">
            <a:spAutoFit/>
          </a:bodyPr>
          <a:lstStyle/>
          <a:p>
            <a:r>
              <a:rPr lang="en-US" dirty="0"/>
              <a:t>who have access to </a:t>
            </a:r>
            <a:r>
              <a:rPr lang="en-US" dirty="0" smtClean="0"/>
              <a:t>LAN Prod</a:t>
            </a:r>
            <a:endParaRPr lang="en-US" dirty="0"/>
          </a:p>
        </p:txBody>
      </p:sp>
    </p:spTree>
    <p:extLst>
      <p:ext uri="{BB962C8B-B14F-4D97-AF65-F5344CB8AC3E}">
        <p14:creationId xmlns:p14="http://schemas.microsoft.com/office/powerpoint/2010/main" val="118204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Role Mapping To SOD Role</a:t>
            </a:r>
            <a:endParaRPr lang="en-US" dirty="0"/>
          </a:p>
        </p:txBody>
      </p:sp>
      <p:sp>
        <p:nvSpPr>
          <p:cNvPr id="13" name="Content Placeholder 12"/>
          <p:cNvSpPr>
            <a:spLocks noGrp="1"/>
          </p:cNvSpPr>
          <p:nvPr>
            <p:ph idx="1"/>
          </p:nvPr>
        </p:nvSpPr>
        <p:spPr/>
        <p:txBody>
          <a:bodyPr/>
          <a:lstStyle/>
          <a:p>
            <a:r>
              <a:rPr lang="en-US" sz="2400" dirty="0" smtClean="0"/>
              <a:t>Collaborated with Input Data Providers</a:t>
            </a:r>
          </a:p>
          <a:p>
            <a:pPr marL="457200" indent="-457200">
              <a:buFont typeface="Arial" panose="020B0604020202020204" pitchFamily="34" charset="0"/>
              <a:buChar char="•"/>
            </a:pPr>
            <a:r>
              <a:rPr lang="en-US" sz="2400" dirty="0" smtClean="0"/>
              <a:t>Software Engineers, Anchor, Designer were assigned to </a:t>
            </a:r>
            <a:r>
              <a:rPr lang="fr-FR" sz="2400" dirty="0"/>
              <a:t>Application </a:t>
            </a:r>
            <a:r>
              <a:rPr lang="fr-FR" sz="2400" dirty="0" err="1"/>
              <a:t>Developer</a:t>
            </a:r>
            <a:r>
              <a:rPr lang="fr-FR" sz="2400" dirty="0"/>
              <a:t> / Application Maintenance Personnel </a:t>
            </a:r>
            <a:endParaRPr lang="fr-FR" sz="2400" dirty="0" smtClean="0"/>
          </a:p>
          <a:p>
            <a:pPr marL="457200" indent="-457200">
              <a:buFont typeface="Arial" panose="020B0604020202020204" pitchFamily="34" charset="0"/>
              <a:buChar char="•"/>
            </a:pPr>
            <a:r>
              <a:rPr lang="fr-FR" sz="2400" dirty="0" smtClean="0"/>
              <a:t>Product Managers </a:t>
            </a:r>
            <a:r>
              <a:rPr lang="fr-FR" sz="2400" dirty="0" err="1" smtClean="0"/>
              <a:t>had</a:t>
            </a:r>
            <a:r>
              <a:rPr lang="fr-FR" sz="2400" dirty="0" smtClean="0"/>
              <a:t> permission </a:t>
            </a:r>
            <a:r>
              <a:rPr lang="fr-FR" sz="2400" dirty="0" err="1" smtClean="0"/>
              <a:t>levels</a:t>
            </a:r>
            <a:r>
              <a:rPr lang="fr-FR" sz="2400" dirty="0" smtClean="0"/>
              <a:t> </a:t>
            </a:r>
            <a:r>
              <a:rPr lang="fr-FR" sz="2400" dirty="0" err="1" smtClean="0"/>
              <a:t>simular</a:t>
            </a:r>
            <a:r>
              <a:rPr lang="fr-FR" sz="2400" dirty="0" smtClean="0"/>
              <a:t> to the System </a:t>
            </a:r>
            <a:r>
              <a:rPr lang="fr-FR" sz="2400" dirty="0" err="1" smtClean="0"/>
              <a:t>Analyst</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assignment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err="1" smtClean="0"/>
              <a:t>Only</a:t>
            </a:r>
            <a:r>
              <a:rPr lang="fr-FR" sz="2400" dirty="0" smtClean="0"/>
              <a:t> </a:t>
            </a:r>
            <a:r>
              <a:rPr lang="fr-FR" sz="2400" dirty="0" err="1" smtClean="0"/>
              <a:t>two</a:t>
            </a:r>
            <a:r>
              <a:rPr lang="fr-FR" sz="2400" dirty="0" smtClean="0"/>
              <a:t> CDSID </a:t>
            </a:r>
            <a:r>
              <a:rPr lang="fr-FR" sz="2400" dirty="0" err="1" smtClean="0"/>
              <a:t>had</a:t>
            </a:r>
            <a:r>
              <a:rPr lang="fr-FR" sz="2400" dirty="0" smtClean="0"/>
              <a:t> the FEDEBOM </a:t>
            </a:r>
            <a:r>
              <a:rPr lang="fr-FR" sz="2400" dirty="0" err="1" smtClean="0"/>
              <a:t>Role</a:t>
            </a:r>
            <a:r>
              <a:rPr lang="fr-FR" sz="2400" dirty="0" smtClean="0"/>
              <a:t> of Security </a:t>
            </a:r>
            <a:r>
              <a:rPr lang="fr-FR" sz="2400" dirty="0" err="1" smtClean="0"/>
              <a:t>Administrator</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smtClean="0"/>
              <a:t>The </a:t>
            </a:r>
            <a:r>
              <a:rPr lang="fr-FR" sz="2400" dirty="0" err="1" smtClean="0"/>
              <a:t>rest</a:t>
            </a:r>
            <a:r>
              <a:rPr lang="fr-FR" sz="2400" dirty="0" smtClean="0"/>
              <a:t> </a:t>
            </a:r>
            <a:r>
              <a:rPr lang="fr-FR" sz="2400" dirty="0" err="1" smtClean="0"/>
              <a:t>were</a:t>
            </a:r>
            <a:r>
              <a:rPr lang="fr-FR" sz="2400" dirty="0" smtClean="0"/>
              <a:t> </a:t>
            </a:r>
            <a:r>
              <a:rPr lang="fr-FR" sz="2400" dirty="0" err="1" smtClean="0"/>
              <a:t>assigned</a:t>
            </a:r>
            <a:r>
              <a:rPr lang="fr-FR" sz="2400" dirty="0" smtClean="0"/>
              <a:t> to Data </a:t>
            </a:r>
            <a:r>
              <a:rPr lang="fr-FR" sz="2400" dirty="0" err="1" smtClean="0"/>
              <a:t>Owners</a:t>
            </a:r>
            <a:r>
              <a:rPr lang="fr-FR" sz="2400" dirty="0" smtClean="0"/>
              <a:t> and QA Control</a:t>
            </a:r>
            <a:endParaRPr lang="en-US" sz="2400" dirty="0"/>
          </a:p>
        </p:txBody>
      </p:sp>
      <p:sp>
        <p:nvSpPr>
          <p:cNvPr id="4" name="Slide Number Placeholder 3"/>
          <p:cNvSpPr>
            <a:spLocks noGrp="1"/>
          </p:cNvSpPr>
          <p:nvPr>
            <p:ph type="sldNum" sz="quarter" idx="10"/>
          </p:nvPr>
        </p:nvSpPr>
        <p:spPr/>
        <p:txBody>
          <a:bodyPr/>
          <a:lstStyle/>
          <a:p>
            <a:fld id="{5D3C8D45-94DD-441F-9377-DF38BE46EA50}" type="slidenum">
              <a:rPr lang="en-US" smtClean="0"/>
              <a:t>5</a:t>
            </a:fld>
            <a:endParaRPr lang="en-US"/>
          </a:p>
        </p:txBody>
      </p:sp>
    </p:spTree>
    <p:extLst>
      <p:ext uri="{BB962C8B-B14F-4D97-AF65-F5344CB8AC3E}">
        <p14:creationId xmlns:p14="http://schemas.microsoft.com/office/powerpoint/2010/main" val="1911316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smtClean="0"/>
              <a:t>Users </a:t>
            </a:r>
            <a:r>
              <a:rPr lang="en-US" dirty="0" smtClean="0"/>
              <a:t>6N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596606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51374" y="5983871"/>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35250"/>
            <a:ext cx="3520868" cy="369332"/>
          </a:xfrm>
          <a:prstGeom prst="rect">
            <a:avLst/>
          </a:prstGeom>
          <a:noFill/>
        </p:spPr>
        <p:txBody>
          <a:bodyPr wrap="square" rtlCol="0">
            <a:spAutoFit/>
          </a:bodyPr>
          <a:lstStyle/>
          <a:p>
            <a:r>
              <a:rPr lang="en-US" dirty="0"/>
              <a:t>who have access to </a:t>
            </a:r>
            <a:r>
              <a:rPr lang="en-US" dirty="0" smtClean="0"/>
              <a:t>Prod UI</a:t>
            </a:r>
            <a:endParaRPr lang="en-US" dirty="0"/>
          </a:p>
        </p:txBody>
      </p:sp>
    </p:spTree>
    <p:extLst>
      <p:ext uri="{BB962C8B-B14F-4D97-AF65-F5344CB8AC3E}">
        <p14:creationId xmlns:p14="http://schemas.microsoft.com/office/powerpoint/2010/main" val="3537280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to Avoid Conflicts</a:t>
            </a:r>
            <a:endParaRPr lang="en-US" dirty="0"/>
          </a:p>
        </p:txBody>
      </p:sp>
      <p:sp>
        <p:nvSpPr>
          <p:cNvPr id="3" name="Content Placeholder 2"/>
          <p:cNvSpPr>
            <a:spLocks noGrp="1"/>
          </p:cNvSpPr>
          <p:nvPr>
            <p:ph idx="1"/>
          </p:nvPr>
        </p:nvSpPr>
        <p:spPr/>
        <p:txBody>
          <a:bodyPr/>
          <a:lstStyle/>
          <a:p>
            <a:r>
              <a:rPr lang="en-US" dirty="0" smtClean="0"/>
              <a:t>Enhance User Request Procedure</a:t>
            </a:r>
          </a:p>
          <a:p>
            <a:pPr marL="457200" indent="-457200">
              <a:buFont typeface="Arial" panose="020B0604020202020204" pitchFamily="34" charset="0"/>
              <a:buChar char="•"/>
            </a:pPr>
            <a:r>
              <a:rPr lang="en-US" dirty="0" smtClean="0"/>
              <a:t>Upon Request Research all SOD Inputs</a:t>
            </a:r>
          </a:p>
          <a:p>
            <a:pPr marL="457200" indent="-457200">
              <a:buFont typeface="Arial" panose="020B0604020202020204" pitchFamily="34" charset="0"/>
              <a:buChar char="•"/>
            </a:pPr>
            <a:r>
              <a:rPr lang="en-US" dirty="0" smtClean="0"/>
              <a:t>Make User Aware of other Revocable Roles </a:t>
            </a:r>
          </a:p>
          <a:p>
            <a:pPr marL="457200" indent="-457200">
              <a:buFont typeface="Arial" panose="020B0604020202020204" pitchFamily="34" charset="0"/>
              <a:buChar char="•"/>
            </a:pPr>
            <a:r>
              <a:rPr lang="en-US" dirty="0" smtClean="0"/>
              <a:t>Make User Aware of SOD Role change</a:t>
            </a:r>
          </a:p>
          <a:p>
            <a:pPr marL="457200" indent="-457200">
              <a:buFont typeface="Arial" panose="020B0604020202020204" pitchFamily="34" charset="0"/>
              <a:buChar char="•"/>
            </a:pPr>
            <a:r>
              <a:rPr lang="en-US" dirty="0" smtClean="0"/>
              <a:t>Obtain User Acceptance</a:t>
            </a:r>
          </a:p>
          <a:p>
            <a:r>
              <a:rPr lang="en-US" dirty="0" smtClean="0"/>
              <a:t>Enhance Request to </a:t>
            </a:r>
            <a:r>
              <a:rPr lang="en-US" dirty="0" err="1" smtClean="0"/>
              <a:t>Harita</a:t>
            </a:r>
            <a:endParaRPr lang="en-US" dirty="0" smtClean="0"/>
          </a:p>
          <a:p>
            <a:pPr marL="457200" indent="-457200">
              <a:buFont typeface="Arial" panose="020B0604020202020204" pitchFamily="34" charset="0"/>
              <a:buChar char="•"/>
            </a:pPr>
            <a:r>
              <a:rPr lang="en-US" dirty="0" smtClean="0"/>
              <a:t>Notify </a:t>
            </a:r>
            <a:r>
              <a:rPr lang="en-US" dirty="0" err="1" smtClean="0"/>
              <a:t>Harita</a:t>
            </a:r>
            <a:r>
              <a:rPr lang="en-US" dirty="0" smtClean="0"/>
              <a:t> of:</a:t>
            </a:r>
          </a:p>
          <a:p>
            <a:pPr marL="857250" lvl="1" indent="-457200">
              <a:buFont typeface="Arial" panose="020B0604020202020204" pitchFamily="34" charset="0"/>
              <a:buChar char="•"/>
            </a:pPr>
            <a:r>
              <a:rPr lang="en-US" dirty="0" smtClean="0"/>
              <a:t>SOD Role Change and User Acceptance</a:t>
            </a:r>
          </a:p>
          <a:p>
            <a:pPr marL="857250" lvl="1" indent="-457200">
              <a:buFont typeface="Arial" panose="020B0604020202020204" pitchFamily="34" charset="0"/>
              <a:buChar char="•"/>
            </a:pPr>
            <a:r>
              <a:rPr lang="en-US" dirty="0" smtClean="0"/>
              <a:t>Permission Changes that will be made if approved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51</a:t>
            </a:fld>
            <a:endParaRPr lang="en-US"/>
          </a:p>
        </p:txBody>
      </p:sp>
    </p:spTree>
    <p:extLst>
      <p:ext uri="{BB962C8B-B14F-4D97-AF65-F5344CB8AC3E}">
        <p14:creationId xmlns:p14="http://schemas.microsoft.com/office/powerpoint/2010/main" val="2966817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 Control</a:t>
            </a:r>
          </a:p>
        </p:txBody>
      </p:sp>
      <p:sp>
        <p:nvSpPr>
          <p:cNvPr id="6" name="Text Placeholder 5"/>
          <p:cNvSpPr>
            <a:spLocks noGrp="1"/>
          </p:cNvSpPr>
          <p:nvPr>
            <p:ph type="body" idx="1"/>
          </p:nvPr>
        </p:nvSpPr>
        <p:spPr/>
        <p:txBody>
          <a:bodyPr/>
          <a:lstStyle/>
          <a:p>
            <a:r>
              <a:rPr lang="en-US" dirty="0"/>
              <a:t>QA Control – tests and reviews information system programs to ensure the software is free from </a:t>
            </a:r>
            <a:r>
              <a:rPr lang="en-US" dirty="0" smtClean="0"/>
              <a:t>defects</a:t>
            </a:r>
          </a:p>
          <a:p>
            <a:r>
              <a:rPr lang="en-US" dirty="0" smtClean="0"/>
              <a:t>Row 7</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52</a:t>
            </a:fld>
            <a:endParaRPr lang="en-US"/>
          </a:p>
        </p:txBody>
      </p:sp>
    </p:spTree>
    <p:extLst>
      <p:ext uri="{BB962C8B-B14F-4D97-AF65-F5344CB8AC3E}">
        <p14:creationId xmlns:p14="http://schemas.microsoft.com/office/powerpoint/2010/main" val="113801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D4S2 7D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6711562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54</a:t>
            </a:fld>
            <a:endParaRPr lang="en-US"/>
          </a:p>
        </p:txBody>
      </p:sp>
    </p:spTree>
    <p:extLst>
      <p:ext uri="{BB962C8B-B14F-4D97-AF65-F5344CB8AC3E}">
        <p14:creationId xmlns:p14="http://schemas.microsoft.com/office/powerpoint/2010/main" val="4089282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Promotor 7F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29678025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1042586" y="6019800"/>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56125" y="1071047"/>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21020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56</a:t>
            </a:fld>
            <a:endParaRPr lang="en-US"/>
          </a:p>
        </p:txBody>
      </p:sp>
    </p:spTree>
    <p:extLst>
      <p:ext uri="{BB962C8B-B14F-4D97-AF65-F5344CB8AC3E}">
        <p14:creationId xmlns:p14="http://schemas.microsoft.com/office/powerpoint/2010/main" val="2981261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Data Owner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8297192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34037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QA Role</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65716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Owners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307602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10" name="TextBox 9">
            <a:extLst>
              <a:ext uri="{FF2B5EF4-FFF2-40B4-BE49-F238E27FC236}">
                <a16:creationId xmlns:a16="http://schemas.microsoft.com/office/drawing/2014/main" id="{26D92DC8-0F24-45E2-8BD7-FA95980D7902}"/>
              </a:ext>
            </a:extLst>
          </p:cNvPr>
          <p:cNvSpPr txBox="1"/>
          <p:nvPr/>
        </p:nvSpPr>
        <p:spPr>
          <a:xfrm>
            <a:off x="5374209"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310294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Validated CDSID</a:t>
            </a:r>
            <a:endParaRPr lang="en-US" dirty="0"/>
          </a:p>
        </p:txBody>
      </p:sp>
      <p:sp>
        <p:nvSpPr>
          <p:cNvPr id="3" name="Content Placeholder 2"/>
          <p:cNvSpPr>
            <a:spLocks noGrp="1"/>
          </p:cNvSpPr>
          <p:nvPr>
            <p:ph idx="1"/>
          </p:nvPr>
        </p:nvSpPr>
        <p:spPr/>
        <p:txBody>
          <a:bodyPr/>
          <a:lstStyle/>
          <a:p>
            <a:r>
              <a:rPr lang="en-US" dirty="0" smtClean="0"/>
              <a:t>There are several inactive CDSID’s</a:t>
            </a:r>
          </a:p>
          <a:p>
            <a:endParaRPr lang="en-US" dirty="0"/>
          </a:p>
          <a:p>
            <a:r>
              <a:rPr lang="en-US" dirty="0" smtClean="0"/>
              <a:t>Action Item</a:t>
            </a:r>
          </a:p>
          <a:p>
            <a:r>
              <a:rPr lang="en-US" dirty="0" smtClean="0"/>
              <a:t>These CDSID’s need to be removed from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90672695"/>
              </p:ext>
            </p:extLst>
          </p:nvPr>
        </p:nvGraphicFramePr>
        <p:xfrm>
          <a:off x="3049588" y="4268788"/>
          <a:ext cx="1563687" cy="525462"/>
        </p:xfrm>
        <a:graphic>
          <a:graphicData uri="http://schemas.openxmlformats.org/presentationml/2006/ole">
            <mc:AlternateContent xmlns:mc="http://schemas.openxmlformats.org/markup-compatibility/2006">
              <mc:Choice xmlns:v="urn:schemas-microsoft-com:vml" Requires="v">
                <p:oleObj spid="_x0000_s1089" name="Packager Shell Object" showAsIcon="1" r:id="rId3" imgW="1563840" imgH="524880" progId="Package">
                  <p:embed/>
                </p:oleObj>
              </mc:Choice>
              <mc:Fallback>
                <p:oleObj name="Packager Shell Object" showAsIcon="1" r:id="rId3" imgW="1563840" imgH="524880" progId="Package">
                  <p:embed/>
                  <p:pic>
                    <p:nvPicPr>
                      <p:cNvPr id="0" name=""/>
                      <p:cNvPicPr/>
                      <p:nvPr/>
                    </p:nvPicPr>
                    <p:blipFill>
                      <a:blip r:embed="rId4"/>
                      <a:stretch>
                        <a:fillRect/>
                      </a:stretch>
                    </p:blipFill>
                    <p:spPr>
                      <a:xfrm>
                        <a:off x="3049588" y="4268788"/>
                        <a:ext cx="1563687" cy="525462"/>
                      </a:xfrm>
                      <a:prstGeom prst="rect">
                        <a:avLst/>
                      </a:prstGeom>
                    </p:spPr>
                  </p:pic>
                </p:oleObj>
              </mc:Fallback>
            </mc:AlternateContent>
          </a:graphicData>
        </a:graphic>
      </p:graphicFrame>
    </p:spTree>
    <p:extLst>
      <p:ext uri="{BB962C8B-B14F-4D97-AF65-F5344CB8AC3E}">
        <p14:creationId xmlns:p14="http://schemas.microsoft.com/office/powerpoint/2010/main" val="1354513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Prod 7N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6477005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D4S2</a:t>
            </a:r>
            <a:endParaRPr lang="en-US" dirty="0"/>
          </a:p>
        </p:txBody>
      </p:sp>
    </p:spTree>
    <p:extLst>
      <p:ext uri="{BB962C8B-B14F-4D97-AF65-F5344CB8AC3E}">
        <p14:creationId xmlns:p14="http://schemas.microsoft.com/office/powerpoint/2010/main" val="1338014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Database Administrator</a:t>
            </a:r>
            <a:endParaRPr lang="en-US" dirty="0"/>
          </a:p>
        </p:txBody>
      </p:sp>
      <p:sp>
        <p:nvSpPr>
          <p:cNvPr id="6" name="Text Placeholder 5"/>
          <p:cNvSpPr>
            <a:spLocks noGrp="1"/>
          </p:cNvSpPr>
          <p:nvPr>
            <p:ph type="body" idx="1"/>
          </p:nvPr>
        </p:nvSpPr>
        <p:spPr/>
        <p:txBody>
          <a:bodyPr/>
          <a:lstStyle/>
          <a:p>
            <a:r>
              <a:rPr lang="en-US" dirty="0"/>
              <a:t>Database Administrator – plans, designs, installs, manages and monitors database software, objects and related processes; provides Database Management System product support (Oracle, SQL Server, DB2, Teradata, etc.). Controls access to data and objects as directed by the appropriate approval authority.</a:t>
            </a:r>
          </a:p>
        </p:txBody>
      </p:sp>
      <p:sp>
        <p:nvSpPr>
          <p:cNvPr id="4" name="Slide Number Placeholder 3"/>
          <p:cNvSpPr>
            <a:spLocks noGrp="1"/>
          </p:cNvSpPr>
          <p:nvPr>
            <p:ph type="sldNum" sz="quarter" idx="10"/>
          </p:nvPr>
        </p:nvSpPr>
        <p:spPr/>
        <p:txBody>
          <a:bodyPr/>
          <a:lstStyle/>
          <a:p>
            <a:fld id="{5D3C8D45-94DD-441F-9377-DF38BE46EA50}" type="slidenum">
              <a:rPr lang="en-US" smtClean="0"/>
              <a:t>61</a:t>
            </a:fld>
            <a:endParaRPr lang="en-US"/>
          </a:p>
        </p:txBody>
      </p:sp>
    </p:spTree>
    <p:extLst>
      <p:ext uri="{BB962C8B-B14F-4D97-AF65-F5344CB8AC3E}">
        <p14:creationId xmlns:p14="http://schemas.microsoft.com/office/powerpoint/2010/main" val="1194483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with SA 8C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274227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649480" y="92637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97477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a:t>
            </a:r>
            <a:r>
              <a:rPr lang="en-US" dirty="0" smtClean="0"/>
              <a:t> </a:t>
            </a:r>
            <a:r>
              <a:rPr lang="en-US" dirty="0"/>
              <a:t>with </a:t>
            </a:r>
            <a:r>
              <a:rPr lang="en-US" dirty="0" smtClean="0"/>
              <a:t>D4S2 8D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407747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828942" y="6019800"/>
            <a:ext cx="2946645"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4790699" y="1061403"/>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Tree>
    <p:extLst>
      <p:ext uri="{BB962C8B-B14F-4D97-AF65-F5344CB8AC3E}">
        <p14:creationId xmlns:p14="http://schemas.microsoft.com/office/powerpoint/2010/main" val="2989352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Owner 8M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94022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a:t>
            </a:r>
            <a:r>
              <a:rPr lang="en-US" smtClean="0"/>
              <a:t>educate </a:t>
            </a:r>
            <a:r>
              <a:rPr lang="en-US"/>
              <a:t>Morasa Doraswamy (DMORASA) </a:t>
            </a:r>
            <a:r>
              <a:rPr lang="en-US" dirty="0" smtClean="0"/>
              <a:t>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DBA Access</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1248401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Prod 8N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5978839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25196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Administrator</a:t>
            </a:r>
          </a:p>
        </p:txBody>
      </p:sp>
      <p:sp>
        <p:nvSpPr>
          <p:cNvPr id="6" name="Text Placeholder 5"/>
          <p:cNvSpPr>
            <a:spLocks noGrp="1"/>
          </p:cNvSpPr>
          <p:nvPr>
            <p:ph type="body" idx="1"/>
          </p:nvPr>
        </p:nvSpPr>
        <p:spPr/>
        <p:txBody>
          <a:bodyPr/>
          <a:lstStyle/>
          <a:p>
            <a:r>
              <a:rPr lang="en-US" dirty="0"/>
              <a:t>Security Administrator - grants and revokes access to systems and data as directed by the appropriate approval authority (or directly in situations where Data Asset Owners have dual roles as Security Administrators)</a:t>
            </a:r>
          </a:p>
        </p:txBody>
      </p:sp>
      <p:sp>
        <p:nvSpPr>
          <p:cNvPr id="4" name="Slide Number Placeholder 3"/>
          <p:cNvSpPr>
            <a:spLocks noGrp="1"/>
          </p:cNvSpPr>
          <p:nvPr>
            <p:ph type="sldNum" sz="quarter" idx="10"/>
          </p:nvPr>
        </p:nvSpPr>
        <p:spPr/>
        <p:txBody>
          <a:bodyPr/>
          <a:lstStyle/>
          <a:p>
            <a:fld id="{5D3C8D45-94DD-441F-9377-DF38BE46EA50}" type="slidenum">
              <a:rPr lang="en-US" smtClean="0"/>
              <a:t>68</a:t>
            </a:fld>
            <a:endParaRPr lang="en-US"/>
          </a:p>
        </p:txBody>
      </p:sp>
    </p:spTree>
    <p:extLst>
      <p:ext uri="{BB962C8B-B14F-4D97-AF65-F5344CB8AC3E}">
        <p14:creationId xmlns:p14="http://schemas.microsoft.com/office/powerpoint/2010/main" val="3288811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SA 9C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Oracle Role = </a:t>
            </a:r>
            <a:r>
              <a:rPr kumimoji="0" lang="en-US" sz="1800" b="0" i="0" u="none" strike="noStrike" kern="1200" cap="none" spc="0" normalizeH="0" baseline="0" noProof="0" dirty="0">
                <a:ln>
                  <a:noFill/>
                </a:ln>
                <a:solidFill>
                  <a:srgbClr val="000000"/>
                </a:solidFill>
                <a:effectLst/>
                <a:uLnTx/>
                <a:uFillTx/>
                <a:latin typeface="Arial"/>
                <a:ea typeface="+mn-ea"/>
                <a:cs typeface="+mn-cs"/>
              </a:rPr>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21252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control</a:t>
            </a:r>
            <a:endParaRPr lang="en-US" dirty="0"/>
          </a:p>
        </p:txBody>
      </p:sp>
      <p:sp>
        <p:nvSpPr>
          <p:cNvPr id="6" name="Text Placeholder 5"/>
          <p:cNvSpPr>
            <a:spLocks noGrp="1"/>
          </p:cNvSpPr>
          <p:nvPr>
            <p:ph type="body" idx="1"/>
          </p:nvPr>
        </p:nvSpPr>
        <p:spPr/>
        <p:txBody>
          <a:bodyPr/>
          <a:lstStyle/>
          <a:p>
            <a:r>
              <a:rPr lang="en-US" dirty="0" smtClean="0"/>
              <a:t>Mapping</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7</a:t>
            </a:fld>
            <a:endParaRPr lang="en-US"/>
          </a:p>
        </p:txBody>
      </p:sp>
    </p:spTree>
    <p:extLst>
      <p:ext uri="{BB962C8B-B14F-4D97-AF65-F5344CB8AC3E}">
        <p14:creationId xmlns:p14="http://schemas.microsoft.com/office/powerpoint/2010/main" val="2583836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SE 9D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99303408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1042586" y="1014063"/>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5184242" y="5735427"/>
            <a:ext cx="352086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a:t>
            </a:r>
            <a:r>
              <a:rPr kumimoji="0" lang="en-US" sz="1800" b="0" i="0" u="none" strike="noStrike" kern="1200" cap="none" spc="0" normalizeH="0" baseline="0" noProof="0" dirty="0">
                <a:ln>
                  <a:noFill/>
                </a:ln>
                <a:solidFill>
                  <a:srgbClr val="000000"/>
                </a:solidFill>
                <a:effectLst/>
                <a:uLnTx/>
                <a:uFillTx/>
                <a:latin typeface="Arial"/>
                <a:ea typeface="+mn-ea"/>
                <a:cs typeface="+mn-cs"/>
              </a:rPr>
              <a:t>with Role = BUSINESS PROD SUPPORT</a:t>
            </a:r>
          </a:p>
        </p:txBody>
      </p:sp>
    </p:spTree>
    <p:extLst>
      <p:ext uri="{BB962C8B-B14F-4D97-AF65-F5344CB8AC3E}">
        <p14:creationId xmlns:p14="http://schemas.microsoft.com/office/powerpoint/2010/main" val="3198068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Pro 9F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7070489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1369" y="6019800"/>
            <a:ext cx="38963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648912" y="939657"/>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Prod</a:t>
            </a:r>
          </a:p>
        </p:txBody>
      </p:sp>
    </p:spTree>
    <p:extLst>
      <p:ext uri="{BB962C8B-B14F-4D97-AF65-F5344CB8AC3E}">
        <p14:creationId xmlns:p14="http://schemas.microsoft.com/office/powerpoint/2010/main" val="29837793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2907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676403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10" name="TextBox 9">
            <a:extLst>
              <a:ext uri="{FF2B5EF4-FFF2-40B4-BE49-F238E27FC236}">
                <a16:creationId xmlns:a16="http://schemas.microsoft.com/office/drawing/2014/main" id="{0705809A-7222-430B-B620-906BFD58AD73}"/>
              </a:ext>
            </a:extLst>
          </p:cNvPr>
          <p:cNvSpPr txBox="1"/>
          <p:nvPr/>
        </p:nvSpPr>
        <p:spPr>
          <a:xfrm>
            <a:off x="457200" y="5928208"/>
            <a:ext cx="3520868" cy="646331"/>
          </a:xfrm>
          <a:prstGeom prst="rect">
            <a:avLst/>
          </a:prstGeom>
          <a:noFill/>
        </p:spPr>
        <p:txBody>
          <a:bodyPr wrap="square" rtlCol="0">
            <a:spAutoFit/>
          </a:bodyPr>
          <a:lstStyle/>
          <a:p>
            <a:r>
              <a:rPr lang="en-US" dirty="0"/>
              <a:t>who have </a:t>
            </a:r>
            <a:r>
              <a:rPr lang="en-US" dirty="0" smtClean="0"/>
              <a:t>Business Prod Support access in FEDEBOM</a:t>
            </a:r>
            <a:endParaRPr lang="en-US" dirty="0"/>
          </a:p>
        </p:txBody>
      </p:sp>
      <p:sp>
        <p:nvSpPr>
          <p:cNvPr id="3" name="TextBox 2"/>
          <p:cNvSpPr txBox="1"/>
          <p:nvPr/>
        </p:nvSpPr>
        <p:spPr>
          <a:xfrm>
            <a:off x="4973653" y="847457"/>
            <a:ext cx="3115733" cy="646331"/>
          </a:xfrm>
          <a:prstGeom prst="rect">
            <a:avLst/>
          </a:prstGeom>
          <a:noFill/>
        </p:spPr>
        <p:txBody>
          <a:bodyPr wrap="square" rtlCol="0">
            <a:spAutoFit/>
          </a:bodyPr>
          <a:lstStyle/>
          <a:p>
            <a:r>
              <a:rPr lang="en-US" dirty="0" smtClean="0"/>
              <a:t>Who have LAN Access making them Schedulers</a:t>
            </a:r>
            <a:endParaRPr lang="en-US" dirty="0"/>
          </a:p>
        </p:txBody>
      </p:sp>
    </p:spTree>
    <p:extLst>
      <p:ext uri="{BB962C8B-B14F-4D97-AF65-F5344CB8AC3E}">
        <p14:creationId xmlns:p14="http://schemas.microsoft.com/office/powerpoint/2010/main" val="2794151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3563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User 9N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5849920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r>
              <a:rPr lang="en-US" dirty="0"/>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r>
              <a:rPr lang="en-US" dirty="0" smtClean="0"/>
              <a:t>Who </a:t>
            </a:r>
            <a:r>
              <a:rPr lang="en-US" dirty="0"/>
              <a:t>have </a:t>
            </a:r>
            <a:r>
              <a:rPr lang="en-US" dirty="0" smtClean="0"/>
              <a:t>Business Prod Support &amp; D&amp;R Roles</a:t>
            </a:r>
            <a:endParaRPr lang="en-US" dirty="0"/>
          </a:p>
        </p:txBody>
      </p:sp>
      <p:sp>
        <p:nvSpPr>
          <p:cNvPr id="3" name="TextBox 2"/>
          <p:cNvSpPr txBox="1"/>
          <p:nvPr/>
        </p:nvSpPr>
        <p:spPr>
          <a:xfrm>
            <a:off x="357035" y="6038927"/>
            <a:ext cx="3115733" cy="369332"/>
          </a:xfrm>
          <a:prstGeom prst="rect">
            <a:avLst/>
          </a:prstGeom>
          <a:noFill/>
        </p:spPr>
        <p:txBody>
          <a:bodyPr wrap="square" rtlCol="0">
            <a:spAutoFit/>
          </a:bodyPr>
          <a:lstStyle/>
          <a:p>
            <a:r>
              <a:rPr lang="en-US" dirty="0" smtClean="0"/>
              <a:t>Who are on the IT Team</a:t>
            </a:r>
            <a:endParaRPr lang="en-US" dirty="0"/>
          </a:p>
        </p:txBody>
      </p:sp>
    </p:spTree>
    <p:extLst>
      <p:ext uri="{BB962C8B-B14F-4D97-AF65-F5344CB8AC3E}">
        <p14:creationId xmlns:p14="http://schemas.microsoft.com/office/powerpoint/2010/main" val="29457836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err="1"/>
              <a:t>Durairaj</a:t>
            </a:r>
            <a:r>
              <a:rPr lang="en-US" dirty="0"/>
              <a:t> </a:t>
            </a:r>
            <a:r>
              <a:rPr lang="en-US" dirty="0" err="1"/>
              <a:t>Ramkumar</a:t>
            </a:r>
            <a:r>
              <a:rPr lang="en-US" dirty="0"/>
              <a:t> (DRAMKUMA) </a:t>
            </a:r>
            <a:r>
              <a:rPr lang="en-US" dirty="0" smtClean="0"/>
              <a:t> allowing user to request Removing the D&amp;R Engineer Role in FEDEBOM</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632295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Scheduler</a:t>
            </a:r>
          </a:p>
        </p:txBody>
      </p:sp>
      <p:sp>
        <p:nvSpPr>
          <p:cNvPr id="6" name="Text Placeholder 5"/>
          <p:cNvSpPr>
            <a:spLocks noGrp="1"/>
          </p:cNvSpPr>
          <p:nvPr>
            <p:ph type="body" idx="1"/>
          </p:nvPr>
        </p:nvSpPr>
        <p:spPr/>
        <p:txBody>
          <a:bodyPr/>
          <a:lstStyle/>
          <a:p>
            <a:r>
              <a:rPr lang="en-US" dirty="0"/>
              <a:t>Scheduler – schedules and monitors computer "batch" jobs (units of work, such as the running of a payroll program)</a:t>
            </a:r>
          </a:p>
        </p:txBody>
      </p:sp>
      <p:sp>
        <p:nvSpPr>
          <p:cNvPr id="4" name="Slide Number Placeholder 3"/>
          <p:cNvSpPr>
            <a:spLocks noGrp="1"/>
          </p:cNvSpPr>
          <p:nvPr>
            <p:ph type="sldNum" sz="quarter" idx="10"/>
          </p:nvPr>
        </p:nvSpPr>
        <p:spPr/>
        <p:txBody>
          <a:bodyPr/>
          <a:lstStyle/>
          <a:p>
            <a:fld id="{5D3C8D45-94DD-441F-9377-DF38BE46EA50}" type="slidenum">
              <a:rPr lang="en-US" smtClean="0"/>
              <a:t>77</a:t>
            </a:fld>
            <a:endParaRPr lang="en-US"/>
          </a:p>
        </p:txBody>
      </p:sp>
    </p:spTree>
    <p:extLst>
      <p:ext uri="{BB962C8B-B14F-4D97-AF65-F5344CB8AC3E}">
        <p14:creationId xmlns:p14="http://schemas.microsoft.com/office/powerpoint/2010/main" val="32640921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err="1" smtClean="0"/>
              <a:t>Sched</a:t>
            </a:r>
            <a:r>
              <a:rPr lang="en-US" dirty="0" smtClean="0"/>
              <a:t> with SE 11D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2169725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LAN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643511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LAN Prod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0573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Production Data Control</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39558263"/>
              </p:ext>
            </p:extLst>
          </p:nvPr>
        </p:nvGraphicFramePr>
        <p:xfrm>
          <a:off x="457200" y="1295400"/>
          <a:ext cx="8001000" cy="55626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348473572"/>
                    </a:ext>
                  </a:extLst>
                </a:gridCol>
                <a:gridCol w="4000500">
                  <a:extLst>
                    <a:ext uri="{9D8B030D-6E8A-4147-A177-3AD203B41FA5}">
                      <a16:colId xmlns:a16="http://schemas.microsoft.com/office/drawing/2014/main" val="2100970392"/>
                    </a:ext>
                  </a:extLst>
                </a:gridCol>
              </a:tblGrid>
              <a:tr h="370840">
                <a:tc>
                  <a:txBody>
                    <a:bodyPr/>
                    <a:lstStyle/>
                    <a:p>
                      <a:r>
                        <a:rPr lang="en-US" dirty="0" smtClean="0"/>
                        <a:t>Production</a:t>
                      </a:r>
                      <a:r>
                        <a:rPr lang="en-US" baseline="0" dirty="0" smtClean="0"/>
                        <a:t> Data Access Control</a:t>
                      </a:r>
                      <a:endParaRPr lang="en-US" dirty="0"/>
                    </a:p>
                  </a:txBody>
                  <a:tcPr/>
                </a:tc>
                <a:tc>
                  <a:txBody>
                    <a:bodyPr/>
                    <a:lstStyle/>
                    <a:p>
                      <a:r>
                        <a:rPr lang="en-US" dirty="0" smtClean="0"/>
                        <a:t>FEDEBOM ROLE</a:t>
                      </a:r>
                      <a:endParaRPr lang="en-US" dirty="0"/>
                    </a:p>
                  </a:txBody>
                  <a:tcPr/>
                </a:tc>
                <a:extLst>
                  <a:ext uri="{0D108BD9-81ED-4DB2-BD59-A6C34878D82A}">
                    <a16:rowId xmlns:a16="http://schemas.microsoft.com/office/drawing/2014/main" val="214324124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extLst>
                  <a:ext uri="{0D108BD9-81ED-4DB2-BD59-A6C34878D82A}">
                    <a16:rowId xmlns:a16="http://schemas.microsoft.com/office/drawing/2014/main" val="34051609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extLst>
                  <a:ext uri="{0D108BD9-81ED-4DB2-BD59-A6C34878D82A}">
                    <a16:rowId xmlns:a16="http://schemas.microsoft.com/office/drawing/2014/main" val="1885867913"/>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extLst>
                  <a:ext uri="{0D108BD9-81ED-4DB2-BD59-A6C34878D82A}">
                    <a16:rowId xmlns:a16="http://schemas.microsoft.com/office/drawing/2014/main" val="275403986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extLst>
                  <a:ext uri="{0D108BD9-81ED-4DB2-BD59-A6C34878D82A}">
                    <a16:rowId xmlns:a16="http://schemas.microsoft.com/office/drawing/2014/main" val="11652777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Change Analyst Team</a:t>
                      </a:r>
                    </a:p>
                  </a:txBody>
                  <a:tcPr marL="9525" marR="9525" marT="9525" marB="0" anchor="b"/>
                </a:tc>
                <a:extLst>
                  <a:ext uri="{0D108BD9-81ED-4DB2-BD59-A6C34878D82A}">
                    <a16:rowId xmlns:a16="http://schemas.microsoft.com/office/drawing/2014/main" val="2751922745"/>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D&amp;R Engineer</a:t>
                      </a:r>
                    </a:p>
                  </a:txBody>
                  <a:tcPr marL="9525" marR="9525" marT="9525" marB="0" anchor="b"/>
                </a:tc>
                <a:extLst>
                  <a:ext uri="{0D108BD9-81ED-4DB2-BD59-A6C34878D82A}">
                    <a16:rowId xmlns:a16="http://schemas.microsoft.com/office/drawing/2014/main" val="48854902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Finance Analyst</a:t>
                      </a:r>
                    </a:p>
                  </a:txBody>
                  <a:tcPr marL="9525" marR="9525" marT="9525" marB="0" anchor="b"/>
                </a:tc>
                <a:extLst>
                  <a:ext uri="{0D108BD9-81ED-4DB2-BD59-A6C34878D82A}">
                    <a16:rowId xmlns:a16="http://schemas.microsoft.com/office/drawing/2014/main" val="22347366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extLst>
                  <a:ext uri="{0D108BD9-81ED-4DB2-BD59-A6C34878D82A}">
                    <a16:rowId xmlns:a16="http://schemas.microsoft.com/office/drawing/2014/main" val="480931431"/>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312810850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415955938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384085950"/>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1751247319"/>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Read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95824121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331971338"/>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8</a:t>
            </a:fld>
            <a:endParaRPr lang="en-US"/>
          </a:p>
        </p:txBody>
      </p:sp>
    </p:spTree>
    <p:extLst>
      <p:ext uri="{BB962C8B-B14F-4D97-AF65-F5344CB8AC3E}">
        <p14:creationId xmlns:p14="http://schemas.microsoft.com/office/powerpoint/2010/main" val="3791560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Business Prod Support access in FEDEBOM</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p:cNvSpPr txBox="1"/>
          <p:nvPr/>
        </p:nvSpPr>
        <p:spPr>
          <a:xfrm>
            <a:off x="357035" y="6038927"/>
            <a:ext cx="31157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Who have LAN Access making them Schedulers</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76981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8280001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955458"/>
            <a:ext cx="7772400" cy="813537"/>
          </a:xfrm>
        </p:spPr>
        <p:txBody>
          <a:bodyPr/>
          <a:lstStyle/>
          <a:p>
            <a:r>
              <a:rPr lang="en-US" dirty="0"/>
              <a:t>Data Asset Owner</a:t>
            </a:r>
          </a:p>
        </p:txBody>
      </p:sp>
      <p:sp>
        <p:nvSpPr>
          <p:cNvPr id="6" name="Text Placeholder 5"/>
          <p:cNvSpPr>
            <a:spLocks noGrp="1"/>
          </p:cNvSpPr>
          <p:nvPr>
            <p:ph type="body" idx="1"/>
          </p:nvPr>
        </p:nvSpPr>
        <p:spPr>
          <a:xfrm>
            <a:off x="722313" y="983226"/>
            <a:ext cx="7772400" cy="3903405"/>
          </a:xfrm>
        </p:spPr>
        <p:txBody>
          <a:bodyPr/>
          <a:lstStyle/>
          <a:p>
            <a:r>
              <a:rPr lang="en-US" sz="1600" dirty="0"/>
              <a:t>Data Asset Owner – responsible and accountable for the data managed and processed in an information system. See the Glossary for a more detailed definition</a:t>
            </a:r>
            <a:r>
              <a:rPr lang="en-US" sz="1600" dirty="0" smtClean="0"/>
              <a:t>.</a:t>
            </a:r>
          </a:p>
          <a:p>
            <a:endParaRPr lang="en-US" sz="1600" dirty="0" smtClean="0"/>
          </a:p>
          <a:p>
            <a:r>
              <a:rPr lang="en-US" sz="1600" dirty="0" smtClean="0"/>
              <a:t>Glossary</a:t>
            </a:r>
            <a:endParaRPr lang="en-US" sz="1600" dirty="0"/>
          </a:p>
          <a:p>
            <a:r>
              <a:rPr lang="en-US" sz="1600" dirty="0"/>
              <a:t>The individual or operational activity that is accountable for the confidentiality, integrity, and availability of the data, according to their business requirements. If a data asset is owned by an operational activity, a primary owner or a steering group with representatives from all owners, must be designated. The Data Asset owner is responsible and accountable for applying appropriate information security classifications and ensuring that appropriate controls are utilized in the generation, collection, processing, storage, dissemination, and disposal of the data. Data Asset Owners must be a Company employee and a manager (LL6+ or equivalent). Under certain circumstances, the Technology Asset Owner and the Data Asset Owner roles may be performed by the same individual or operational activity</a:t>
            </a:r>
          </a:p>
        </p:txBody>
      </p:sp>
      <p:sp>
        <p:nvSpPr>
          <p:cNvPr id="4" name="Slide Number Placeholder 3"/>
          <p:cNvSpPr>
            <a:spLocks noGrp="1"/>
          </p:cNvSpPr>
          <p:nvPr>
            <p:ph type="sldNum" sz="quarter" idx="10"/>
          </p:nvPr>
        </p:nvSpPr>
        <p:spPr/>
        <p:txBody>
          <a:bodyPr/>
          <a:lstStyle/>
          <a:p>
            <a:fld id="{5D3C8D45-94DD-441F-9377-DF38BE46EA50}" type="slidenum">
              <a:rPr lang="en-US" smtClean="0"/>
              <a:t>82</a:t>
            </a:fld>
            <a:endParaRPr lang="en-US"/>
          </a:p>
        </p:txBody>
      </p:sp>
    </p:spTree>
    <p:extLst>
      <p:ext uri="{BB962C8B-B14F-4D97-AF65-F5344CB8AC3E}">
        <p14:creationId xmlns:p14="http://schemas.microsoft.com/office/powerpoint/2010/main" val="8399240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SA 13C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0225133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1445146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SE 13D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602126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776042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QA 13G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455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632282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 with DBA 13H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4826820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8165312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End User</a:t>
            </a:r>
          </a:p>
        </p:txBody>
      </p:sp>
      <p:sp>
        <p:nvSpPr>
          <p:cNvPr id="6" name="Text Placeholder 5"/>
          <p:cNvSpPr>
            <a:spLocks noGrp="1"/>
          </p:cNvSpPr>
          <p:nvPr>
            <p:ph type="body" idx="1"/>
          </p:nvPr>
        </p:nvSpPr>
        <p:spPr/>
        <p:txBody>
          <a:bodyPr/>
          <a:lstStyle/>
          <a:p>
            <a:r>
              <a:rPr lang="en-US" dirty="0"/>
              <a:t>End User – uses applications or other IT resources to conduct Company business.</a:t>
            </a:r>
          </a:p>
        </p:txBody>
      </p:sp>
      <p:sp>
        <p:nvSpPr>
          <p:cNvPr id="4" name="Slide Number Placeholder 3"/>
          <p:cNvSpPr>
            <a:spLocks noGrp="1"/>
          </p:cNvSpPr>
          <p:nvPr>
            <p:ph type="sldNum" sz="quarter" idx="10"/>
          </p:nvPr>
        </p:nvSpPr>
        <p:spPr/>
        <p:txBody>
          <a:bodyPr/>
          <a:lstStyle/>
          <a:p>
            <a:fld id="{5D3C8D45-94DD-441F-9377-DF38BE46EA50}" type="slidenum">
              <a:rPr lang="en-US" smtClean="0"/>
              <a:t>87</a:t>
            </a:fld>
            <a:endParaRPr lang="en-US"/>
          </a:p>
        </p:txBody>
      </p:sp>
    </p:spTree>
    <p:extLst>
      <p:ext uri="{BB962C8B-B14F-4D97-AF65-F5344CB8AC3E}">
        <p14:creationId xmlns:p14="http://schemas.microsoft.com/office/powerpoint/2010/main" val="2655245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 14D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10696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26729146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Pro 14F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514551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20493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Quality Assurance Data</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38241465"/>
              </p:ext>
            </p:extLst>
          </p:nvPr>
        </p:nvGraphicFramePr>
        <p:xfrm>
          <a:off x="457200" y="2768455"/>
          <a:ext cx="8001000" cy="3781572"/>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912179618"/>
                    </a:ext>
                  </a:extLst>
                </a:gridCol>
                <a:gridCol w="2667000">
                  <a:extLst>
                    <a:ext uri="{9D8B030D-6E8A-4147-A177-3AD203B41FA5}">
                      <a16:colId xmlns:a16="http://schemas.microsoft.com/office/drawing/2014/main" val="3578788360"/>
                    </a:ext>
                  </a:extLst>
                </a:gridCol>
                <a:gridCol w="2667000">
                  <a:extLst>
                    <a:ext uri="{9D8B030D-6E8A-4147-A177-3AD203B41FA5}">
                      <a16:colId xmlns:a16="http://schemas.microsoft.com/office/drawing/2014/main" val="3616176352"/>
                    </a:ext>
                  </a:extLst>
                </a:gridCol>
              </a:tblGrid>
              <a:tr h="325462">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2171271638"/>
                  </a:ext>
                </a:extLst>
              </a:tr>
              <a:tr h="325462">
                <a:tc>
                  <a:txBody>
                    <a:bodyPr/>
                    <a:lstStyle/>
                    <a:p>
                      <a:pPr algn="l" fontAlgn="b"/>
                      <a:r>
                        <a:rPr lang="en-US" sz="1100" b="0" i="0" u="none" strike="noStrike">
                          <a:solidFill>
                            <a:srgbClr val="000000"/>
                          </a:solidFill>
                          <a:effectLst/>
                          <a:latin typeface="Calibri" panose="020F0502020204030204" pitchFamily="34" charset="0"/>
                        </a:rPr>
                        <a:t>BUSINESS PROD SUPPORT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JV CAD AUTHOR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1522987216"/>
                  </a:ext>
                </a:extLst>
              </a:tr>
              <a:tr h="325462">
                <a:tc>
                  <a:txBody>
                    <a:bodyPr/>
                    <a:lstStyle/>
                    <a:p>
                      <a:pPr algn="l" fontAlgn="b"/>
                      <a:r>
                        <a:rPr lang="en-US" sz="1100" b="0" i="0" u="none" strike="noStrike">
                          <a:solidFill>
                            <a:srgbClr val="000000"/>
                          </a:solidFill>
                          <a:effectLst/>
                          <a:latin typeface="Calibri" panose="020F0502020204030204" pitchFamily="34" charset="0"/>
                        </a:rPr>
                        <a:t>BUYER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JV ENGINEER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4249390996"/>
                  </a:ext>
                </a:extLst>
              </a:tr>
              <a:tr h="325462">
                <a:tc>
                  <a:txBody>
                    <a:bodyPr/>
                    <a:lstStyle/>
                    <a:p>
                      <a:pPr algn="l" fontAlgn="b"/>
                      <a:r>
                        <a:rPr lang="en-US" sz="1100" b="0" i="0" u="none" strike="noStrike">
                          <a:solidFill>
                            <a:srgbClr val="000000"/>
                          </a:solidFill>
                          <a:effectLst/>
                          <a:latin typeface="Calibri" panose="020F0502020204030204" pitchFamily="34" charset="0"/>
                        </a:rPr>
                        <a:t>CAD AUTHOR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JV FINANCE ANALYST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2611650276"/>
                  </a:ext>
                </a:extLst>
              </a:tr>
              <a:tr h="325462">
                <a:tc>
                  <a:txBody>
                    <a:bodyPr/>
                    <a:lstStyle/>
                    <a:p>
                      <a:pPr algn="l" fontAlgn="b"/>
                      <a:r>
                        <a:rPr lang="en-US" sz="1100" b="0" i="0" u="none" strike="noStrike">
                          <a:solidFill>
                            <a:srgbClr val="000000"/>
                          </a:solidFill>
                          <a:effectLst/>
                          <a:latin typeface="Calibri" panose="020F0502020204030204" pitchFamily="34" charset="0"/>
                        </a:rPr>
                        <a:t>CHANGE ANALYST TEAM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JV PMT LEADER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SUPPLIER ENGINEER</a:t>
                      </a:r>
                    </a:p>
                  </a:txBody>
                  <a:tcPr marL="9525" marR="9525" marT="9525" marB="0" anchor="b"/>
                </a:tc>
                <a:extLst>
                  <a:ext uri="{0D108BD9-81ED-4DB2-BD59-A6C34878D82A}">
                    <a16:rowId xmlns:a16="http://schemas.microsoft.com/office/drawing/2014/main" val="3935875546"/>
                  </a:ext>
                </a:extLst>
              </a:tr>
              <a:tr h="325462">
                <a:tc>
                  <a:txBody>
                    <a:bodyPr/>
                    <a:lstStyle/>
                    <a:p>
                      <a:pPr algn="l" fontAlgn="b"/>
                      <a:r>
                        <a:rPr lang="en-US" sz="1100" b="0" i="0" u="none" strike="noStrike">
                          <a:solidFill>
                            <a:srgbClr val="000000"/>
                          </a:solidFill>
                          <a:effectLst/>
                          <a:latin typeface="Calibri" panose="020F0502020204030204" pitchFamily="34" charset="0"/>
                        </a:rPr>
                        <a:t>D&amp;R ENGINEER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PPM ANALYST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511550806"/>
                  </a:ext>
                </a:extLst>
              </a:tr>
              <a:tr h="353193">
                <a:tc>
                  <a:txBody>
                    <a:bodyPr/>
                    <a:lstStyle/>
                    <a:p>
                      <a:pPr algn="l" fontAlgn="b"/>
                      <a:r>
                        <a:rPr lang="en-US" sz="1100" b="0" i="0" u="none" strike="noStrike">
                          <a:solidFill>
                            <a:srgbClr val="000000"/>
                          </a:solidFill>
                          <a:effectLst/>
                          <a:latin typeface="Calibri" panose="020F0502020204030204" pitchFamily="34" charset="0"/>
                        </a:rPr>
                        <a:t>DATA ADMIN</a:t>
                      </a:r>
                    </a:p>
                  </a:txBody>
                  <a:tcPr marL="9525" marR="9525" marT="9525" marB="0" anchor="b"/>
                </a:tc>
                <a:tc>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2735853039"/>
                  </a:ext>
                </a:extLst>
              </a:tr>
              <a:tr h="353193">
                <a:tc>
                  <a:txBody>
                    <a:bodyPr/>
                    <a:lstStyle/>
                    <a:p>
                      <a:pPr algn="l" fontAlgn="b"/>
                      <a:r>
                        <a:rPr lang="en-US" sz="1100" b="0" i="0" u="none" strike="noStrike">
                          <a:solidFill>
                            <a:srgbClr val="000000"/>
                          </a:solidFill>
                          <a:effectLst/>
                          <a:latin typeface="Calibri" panose="020F0502020204030204" pitchFamily="34" charset="0"/>
                        </a:rPr>
                        <a:t>ENGINEER CENTRAL TEAM</a:t>
                      </a:r>
                    </a:p>
                  </a:txBody>
                  <a:tcPr marL="9525" marR="9525" marT="9525" marB="0" anchor="b"/>
                </a:tc>
                <a:tc>
                  <a:txBody>
                    <a:bodyPr/>
                    <a:lstStyle/>
                    <a:p>
                      <a:endParaRPr lang="en-US"/>
                    </a:p>
                  </a:txBody>
                  <a:tcPr/>
                </a:tc>
                <a:tc>
                  <a:txBody>
                    <a:bodyPr/>
                    <a:lstStyle/>
                    <a:p>
                      <a:endParaRPr lang="en-US"/>
                    </a:p>
                  </a:txBody>
                  <a:tcPr/>
                </a:tc>
                <a:extLst>
                  <a:ext uri="{0D108BD9-81ED-4DB2-BD59-A6C34878D82A}">
                    <a16:rowId xmlns:a16="http://schemas.microsoft.com/office/drawing/2014/main" val="2459181168"/>
                  </a:ext>
                </a:extLst>
              </a:tr>
              <a:tr h="353193">
                <a:tc>
                  <a:txBody>
                    <a:bodyPr/>
                    <a:lstStyle/>
                    <a:p>
                      <a:pPr algn="l" fontAlgn="b"/>
                      <a:r>
                        <a:rPr lang="en-US" sz="1100" b="0" i="0" u="none" strike="noStrike">
                          <a:solidFill>
                            <a:srgbClr val="000000"/>
                          </a:solidFill>
                          <a:effectLst/>
                          <a:latin typeface="Calibri" panose="020F0502020204030204" pitchFamily="34" charset="0"/>
                        </a:rPr>
                        <a:t>EXTERNAL VIEWER</a:t>
                      </a:r>
                    </a:p>
                  </a:txBody>
                  <a:tcPr marL="9525" marR="9525" marT="9525" marB="0" anchor="b"/>
                </a:tc>
                <a:tc>
                  <a:txBody>
                    <a:bodyPr/>
                    <a:lstStyle/>
                    <a:p>
                      <a:endParaRPr lang="en-US"/>
                    </a:p>
                  </a:txBody>
                  <a:tcPr/>
                </a:tc>
                <a:tc>
                  <a:txBody>
                    <a:bodyPr/>
                    <a:lstStyle/>
                    <a:p>
                      <a:endParaRPr lang="en-US"/>
                    </a:p>
                  </a:txBody>
                  <a:tcPr/>
                </a:tc>
                <a:extLst>
                  <a:ext uri="{0D108BD9-81ED-4DB2-BD59-A6C34878D82A}">
                    <a16:rowId xmlns:a16="http://schemas.microsoft.com/office/drawing/2014/main" val="3556057512"/>
                  </a:ext>
                </a:extLst>
              </a:tr>
              <a:tr h="353193">
                <a:tc>
                  <a:txBody>
                    <a:bodyPr/>
                    <a:lstStyle/>
                    <a:p>
                      <a:pPr algn="l" fontAlgn="b"/>
                      <a:r>
                        <a:rPr lang="en-US" sz="1100" b="0" i="0" u="none" strike="noStrike">
                          <a:solidFill>
                            <a:srgbClr val="000000"/>
                          </a:solidFill>
                          <a:effectLst/>
                          <a:latin typeface="Calibri" panose="020F0502020204030204" pitchFamily="34" charset="0"/>
                        </a:rPr>
                        <a:t>FINANCE ANALYST</a:t>
                      </a:r>
                    </a:p>
                  </a:txBody>
                  <a:tcPr marL="9525" marR="9525" marT="9525" marB="0" anchor="b"/>
                </a:tc>
                <a:tc>
                  <a:txBody>
                    <a:bodyPr/>
                    <a:lstStyle/>
                    <a:p>
                      <a:endParaRPr lang="en-US" dirty="0"/>
                    </a:p>
                  </a:txBody>
                  <a:tcPr/>
                </a:tc>
                <a:tc>
                  <a:txBody>
                    <a:bodyPr/>
                    <a:lstStyle/>
                    <a:p>
                      <a:endParaRPr lang="en-US"/>
                    </a:p>
                  </a:txBody>
                  <a:tcPr/>
                </a:tc>
                <a:extLst>
                  <a:ext uri="{0D108BD9-81ED-4DB2-BD59-A6C34878D82A}">
                    <a16:rowId xmlns:a16="http://schemas.microsoft.com/office/drawing/2014/main" val="1711675542"/>
                  </a:ext>
                </a:extLst>
              </a:tr>
              <a:tr h="353193">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181119"/>
                  </a:ext>
                </a:extLst>
              </a:tr>
            </a:tbl>
          </a:graphicData>
        </a:graphic>
      </p:graphicFrame>
      <p:sp>
        <p:nvSpPr>
          <p:cNvPr id="8" name="TextBox 7"/>
          <p:cNvSpPr txBox="1"/>
          <p:nvPr/>
        </p:nvSpPr>
        <p:spPr>
          <a:xfrm>
            <a:off x="648928" y="1199535"/>
            <a:ext cx="7275871" cy="1477328"/>
          </a:xfrm>
          <a:prstGeom prst="rect">
            <a:avLst/>
          </a:prstGeom>
          <a:noFill/>
        </p:spPr>
        <p:txBody>
          <a:bodyPr wrap="square" rtlCol="0">
            <a:spAutoFit/>
          </a:bodyPr>
          <a:lstStyle/>
          <a:p>
            <a:r>
              <a:rPr lang="en-US" dirty="0" smtClean="0"/>
              <a:t>All the below Roles convert to QA Access of Yes</a:t>
            </a:r>
          </a:p>
          <a:p>
            <a:r>
              <a:rPr lang="en-US" dirty="0" smtClean="0"/>
              <a:t>If the CDSID does not have access to I6S1 then the Access is </a:t>
            </a:r>
            <a:r>
              <a:rPr lang="en-US" dirty="0" smtClean="0"/>
              <a:t>No</a:t>
            </a:r>
          </a:p>
          <a:p>
            <a:r>
              <a:rPr lang="en-US" dirty="0" smtClean="0"/>
              <a:t>Note: See the Code Promotion slide.  It shows that this is the key Environment where code is promoted from DEV, Integration Tested, then promoted to production</a:t>
            </a:r>
            <a:endParaRPr lang="en-US" dirty="0"/>
          </a:p>
        </p:txBody>
      </p:sp>
    </p:spTree>
    <p:extLst>
      <p:ext uri="{BB962C8B-B14F-4D97-AF65-F5344CB8AC3E}">
        <p14:creationId xmlns:p14="http://schemas.microsoft.com/office/powerpoint/2010/main" val="1737171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QA 14G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00885875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31446947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DBA 14H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9370864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436389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Sec 14I </a:t>
            </a:r>
            <a:r>
              <a:rPr lang="en-US" dirty="0" smtClean="0"/>
              <a:t>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92093612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1688476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234DB5-4547-43D0-AE2C-D2E19EE57A55}"/>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AFABB140-BF28-45FC-91A1-59580F00D0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90DF28-5008-4F87-8F31-5653C049E189}"/>
              </a:ext>
            </a:extLst>
          </p:cNvPr>
          <p:cNvSpPr>
            <a:spLocks noGrp="1"/>
          </p:cNvSpPr>
          <p:nvPr>
            <p:ph type="sldNum" sz="quarter" idx="10"/>
          </p:nvPr>
        </p:nvSpPr>
        <p:spPr/>
        <p:txBody>
          <a:bodyPr/>
          <a:lstStyle/>
          <a:p>
            <a:fld id="{5D3C8D45-94DD-441F-9377-DF38BE46EA50}" type="slidenum">
              <a:rPr lang="en-US" smtClean="0"/>
              <a:t>93</a:t>
            </a:fld>
            <a:endParaRPr lang="en-US"/>
          </a:p>
        </p:txBody>
      </p:sp>
    </p:spTree>
    <p:extLst>
      <p:ext uri="{BB962C8B-B14F-4D97-AF65-F5344CB8AC3E}">
        <p14:creationId xmlns:p14="http://schemas.microsoft.com/office/powerpoint/2010/main" val="17269684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922-1492-40CF-ABDA-F00E6C6318EB}"/>
              </a:ext>
            </a:extLst>
          </p:cNvPr>
          <p:cNvSpPr>
            <a:spLocks noGrp="1"/>
          </p:cNvSpPr>
          <p:nvPr>
            <p:ph type="title"/>
          </p:nvPr>
        </p:nvSpPr>
        <p:spPr/>
        <p:txBody>
          <a:bodyPr/>
          <a:lstStyle/>
          <a:p>
            <a:r>
              <a:rPr lang="en-US" dirty="0"/>
              <a:t>Acronyms</a:t>
            </a:r>
          </a:p>
        </p:txBody>
      </p:sp>
      <p:graphicFrame>
        <p:nvGraphicFramePr>
          <p:cNvPr id="5" name="Content Placeholder 4">
            <a:extLst>
              <a:ext uri="{FF2B5EF4-FFF2-40B4-BE49-F238E27FC236}">
                <a16:creationId xmlns:a16="http://schemas.microsoft.com/office/drawing/2014/main" id="{E9641E19-973D-4B12-A760-EF97E7CFC4F7}"/>
              </a:ext>
            </a:extLst>
          </p:cNvPr>
          <p:cNvGraphicFramePr>
            <a:graphicFrameLocks noGrp="1"/>
          </p:cNvGraphicFramePr>
          <p:nvPr>
            <p:ph idx="1"/>
            <p:extLst>
              <p:ext uri="{D42A27DB-BD31-4B8C-83A1-F6EECF244321}">
                <p14:modId xmlns:p14="http://schemas.microsoft.com/office/powerpoint/2010/main" val="1038525372"/>
              </p:ext>
            </p:extLst>
          </p:nvPr>
        </p:nvGraphicFramePr>
        <p:xfrm>
          <a:off x="457200" y="1295400"/>
          <a:ext cx="8001000" cy="212344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188397398"/>
                    </a:ext>
                  </a:extLst>
                </a:gridCol>
                <a:gridCol w="4000500">
                  <a:extLst>
                    <a:ext uri="{9D8B030D-6E8A-4147-A177-3AD203B41FA5}">
                      <a16:colId xmlns:a16="http://schemas.microsoft.com/office/drawing/2014/main" val="3768253550"/>
                    </a:ext>
                  </a:extLst>
                </a:gridCol>
              </a:tblGrid>
              <a:tr h="370840">
                <a:tc>
                  <a:txBody>
                    <a:bodyPr/>
                    <a:lstStyle/>
                    <a:p>
                      <a:r>
                        <a:rPr lang="en-US" dirty="0" err="1"/>
                        <a:t>Abr</a:t>
                      </a:r>
                      <a:endParaRPr lang="en-US" dirty="0"/>
                    </a:p>
                  </a:txBody>
                  <a:tcPr/>
                </a:tc>
                <a:tc>
                  <a:txBody>
                    <a:bodyPr/>
                    <a:lstStyle/>
                    <a:p>
                      <a:r>
                        <a:rPr lang="en-US" dirty="0"/>
                        <a:t>Meaning</a:t>
                      </a:r>
                    </a:p>
                  </a:txBody>
                  <a:tcPr/>
                </a:tc>
                <a:extLst>
                  <a:ext uri="{0D108BD9-81ED-4DB2-BD59-A6C34878D82A}">
                    <a16:rowId xmlns:a16="http://schemas.microsoft.com/office/drawing/2014/main" val="3097380064"/>
                  </a:ext>
                </a:extLst>
              </a:tr>
              <a:tr h="370840">
                <a:tc>
                  <a:txBody>
                    <a:bodyPr/>
                    <a:lstStyle/>
                    <a:p>
                      <a:r>
                        <a:rPr lang="en-US" dirty="0"/>
                        <a:t>ISP</a:t>
                      </a:r>
                    </a:p>
                  </a:txBody>
                  <a:tcPr/>
                </a:tc>
                <a:tc>
                  <a:txBody>
                    <a:bodyPr/>
                    <a:lstStyle/>
                    <a:p>
                      <a:r>
                        <a:rPr lang="en-US" dirty="0"/>
                        <a:t>Information Security Policy</a:t>
                      </a:r>
                    </a:p>
                  </a:txBody>
                  <a:tcPr/>
                </a:tc>
                <a:extLst>
                  <a:ext uri="{0D108BD9-81ED-4DB2-BD59-A6C34878D82A}">
                    <a16:rowId xmlns:a16="http://schemas.microsoft.com/office/drawing/2014/main" val="3852063325"/>
                  </a:ext>
                </a:extLst>
              </a:tr>
              <a:tr h="370840">
                <a:tc>
                  <a:txBody>
                    <a:bodyPr/>
                    <a:lstStyle/>
                    <a:p>
                      <a:r>
                        <a:rPr lang="en-US" dirty="0"/>
                        <a:t>SOD</a:t>
                      </a:r>
                    </a:p>
                  </a:txBody>
                  <a:tcPr/>
                </a:tc>
                <a:tc>
                  <a:txBody>
                    <a:bodyPr/>
                    <a:lstStyle/>
                    <a:p>
                      <a:r>
                        <a:rPr lang="en-US" dirty="0"/>
                        <a:t>Segregation of Duties</a:t>
                      </a:r>
                    </a:p>
                  </a:txBody>
                  <a:tcPr/>
                </a:tc>
                <a:extLst>
                  <a:ext uri="{0D108BD9-81ED-4DB2-BD59-A6C34878D82A}">
                    <a16:rowId xmlns:a16="http://schemas.microsoft.com/office/drawing/2014/main" val="2883473078"/>
                  </a:ext>
                </a:extLst>
              </a:tr>
              <a:tr h="370840">
                <a:tc>
                  <a:txBody>
                    <a:bodyPr/>
                    <a:lstStyle/>
                    <a:p>
                      <a:r>
                        <a:rPr lang="en-US" dirty="0"/>
                        <a:t>Oracle Extract</a:t>
                      </a:r>
                    </a:p>
                  </a:txBody>
                  <a:tcPr/>
                </a:tc>
                <a:tc>
                  <a:txBody>
                    <a:bodyPr/>
                    <a:lstStyle/>
                    <a:p>
                      <a:r>
                        <a:rPr lang="en-US" dirty="0"/>
                        <a:t>Extract of Programs and Roles each User has</a:t>
                      </a:r>
                    </a:p>
                  </a:txBody>
                  <a:tcPr/>
                </a:tc>
                <a:extLst>
                  <a:ext uri="{0D108BD9-81ED-4DB2-BD59-A6C34878D82A}">
                    <a16:rowId xmlns:a16="http://schemas.microsoft.com/office/drawing/2014/main" val="2403024968"/>
                  </a:ext>
                </a:extLst>
              </a:tr>
              <a:tr h="370840">
                <a:tc>
                  <a:txBody>
                    <a:bodyPr/>
                    <a:lstStyle/>
                    <a:p>
                      <a:r>
                        <a:rPr lang="en-US" dirty="0"/>
                        <a:t>FEDEBOM Roles</a:t>
                      </a:r>
                    </a:p>
                  </a:txBody>
                  <a:tcPr/>
                </a:tc>
                <a:tc>
                  <a:txBody>
                    <a:bodyPr/>
                    <a:lstStyle/>
                    <a:p>
                      <a:r>
                        <a:rPr lang="en-US" dirty="0"/>
                        <a:t>Extract of unique Roles in FEDEBOM</a:t>
                      </a:r>
                    </a:p>
                  </a:txBody>
                  <a:tcPr/>
                </a:tc>
                <a:extLst>
                  <a:ext uri="{0D108BD9-81ED-4DB2-BD59-A6C34878D82A}">
                    <a16:rowId xmlns:a16="http://schemas.microsoft.com/office/drawing/2014/main" val="175891190"/>
                  </a:ext>
                </a:extLst>
              </a:tr>
            </a:tbl>
          </a:graphicData>
        </a:graphic>
      </p:graphicFrame>
      <p:sp>
        <p:nvSpPr>
          <p:cNvPr id="4" name="Slide Number Placeholder 3">
            <a:extLst>
              <a:ext uri="{FF2B5EF4-FFF2-40B4-BE49-F238E27FC236}">
                <a16:creationId xmlns:a16="http://schemas.microsoft.com/office/drawing/2014/main" id="{107EF0B9-438F-4D59-85C2-A55BD8A2D484}"/>
              </a:ext>
            </a:extLst>
          </p:cNvPr>
          <p:cNvSpPr>
            <a:spLocks noGrp="1"/>
          </p:cNvSpPr>
          <p:nvPr>
            <p:ph type="sldNum" sz="quarter" idx="10"/>
          </p:nvPr>
        </p:nvSpPr>
        <p:spPr/>
        <p:txBody>
          <a:bodyPr/>
          <a:lstStyle/>
          <a:p>
            <a:fld id="{5D3C8D45-94DD-441F-9377-DF38BE46EA50}" type="slidenum">
              <a:rPr lang="en-US" smtClean="0"/>
              <a:t>94</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852845654"/>
              </p:ext>
            </p:extLst>
          </p:nvPr>
        </p:nvGraphicFramePr>
        <p:xfrm>
          <a:off x="1928813" y="4878388"/>
          <a:ext cx="1030287" cy="525462"/>
        </p:xfrm>
        <a:graphic>
          <a:graphicData uri="http://schemas.openxmlformats.org/presentationml/2006/ole">
            <mc:AlternateContent xmlns:mc="http://schemas.openxmlformats.org/markup-compatibility/2006">
              <mc:Choice xmlns:v="urn:schemas-microsoft-com:vml" Requires="v">
                <p:oleObj spid="_x0000_s2142" name="Packager Shell Object" showAsIcon="1" r:id="rId3" imgW="1029600" imgH="524880" progId="Package">
                  <p:embed/>
                </p:oleObj>
              </mc:Choice>
              <mc:Fallback>
                <p:oleObj name="Packager Shell Object" showAsIcon="1" r:id="rId3" imgW="1029600" imgH="524880" progId="Package">
                  <p:embed/>
                  <p:pic>
                    <p:nvPicPr>
                      <p:cNvPr id="0" name=""/>
                      <p:cNvPicPr/>
                      <p:nvPr/>
                    </p:nvPicPr>
                    <p:blipFill>
                      <a:blip r:embed="rId4"/>
                      <a:stretch>
                        <a:fillRect/>
                      </a:stretch>
                    </p:blipFill>
                    <p:spPr>
                      <a:xfrm>
                        <a:off x="1928813" y="4878388"/>
                        <a:ext cx="1030287" cy="5254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78252877"/>
              </p:ext>
            </p:extLst>
          </p:nvPr>
        </p:nvGraphicFramePr>
        <p:xfrm>
          <a:off x="4475163" y="4967288"/>
          <a:ext cx="2243137" cy="525462"/>
        </p:xfrm>
        <a:graphic>
          <a:graphicData uri="http://schemas.openxmlformats.org/presentationml/2006/ole">
            <mc:AlternateContent xmlns:mc="http://schemas.openxmlformats.org/markup-compatibility/2006">
              <mc:Choice xmlns:v="urn:schemas-microsoft-com:vml" Requires="v">
                <p:oleObj spid="_x0000_s2143" name="Packager Shell Object" showAsIcon="1" r:id="rId5" imgW="2243520" imgH="524880" progId="Package">
                  <p:embed/>
                </p:oleObj>
              </mc:Choice>
              <mc:Fallback>
                <p:oleObj name="Packager Shell Object" showAsIcon="1" r:id="rId5" imgW="2243520" imgH="524880" progId="Package">
                  <p:embed/>
                  <p:pic>
                    <p:nvPicPr>
                      <p:cNvPr id="0" name=""/>
                      <p:cNvPicPr/>
                      <p:nvPr/>
                    </p:nvPicPr>
                    <p:blipFill>
                      <a:blip r:embed="rId6"/>
                      <a:stretch>
                        <a:fillRect/>
                      </a:stretch>
                    </p:blipFill>
                    <p:spPr>
                      <a:xfrm>
                        <a:off x="4475163" y="4967288"/>
                        <a:ext cx="2243137" cy="525462"/>
                      </a:xfrm>
                      <a:prstGeom prst="rect">
                        <a:avLst/>
                      </a:prstGeom>
                    </p:spPr>
                  </p:pic>
                </p:oleObj>
              </mc:Fallback>
            </mc:AlternateContent>
          </a:graphicData>
        </a:graphic>
      </p:graphicFrame>
    </p:spTree>
    <p:extLst>
      <p:ext uri="{BB962C8B-B14F-4D97-AF65-F5344CB8AC3E}">
        <p14:creationId xmlns:p14="http://schemas.microsoft.com/office/powerpoint/2010/main" val="2497599641"/>
      </p:ext>
    </p:extLst>
  </p:cSld>
  <p:clrMapOvr>
    <a:masterClrMapping/>
  </p:clrMapOvr>
</p:sld>
</file>

<file path=ppt/theme/theme1.xml><?xml version="1.0" encoding="utf-8"?>
<a:theme xmlns:a="http://schemas.openxmlformats.org/drawingml/2006/main" name="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533BFB9D6BBE4F8A0C0C5CBD04ABBD" ma:contentTypeVersion="2" ma:contentTypeDescription="Create a new document." ma:contentTypeScope="" ma:versionID="8b128e96d4df57fca291a8b092f22b6f">
  <xsd:schema xmlns:xsd="http://www.w3.org/2001/XMLSchema" xmlns:xs="http://www.w3.org/2001/XMLSchema" xmlns:p="http://schemas.microsoft.com/office/2006/metadata/properties" xmlns:ns2="acbcc7e6-7467-476a-90f0-46edae73969c" xmlns:ns3="16d706e3-6d63-42fc-83bd-66adf743d60f" targetNamespace="http://schemas.microsoft.com/office/2006/metadata/properties" ma:root="true" ma:fieldsID="faaf14252c7134a47de20e1dac449863" ns2:_="" ns3:_="">
    <xsd:import namespace="acbcc7e6-7467-476a-90f0-46edae73969c"/>
    <xsd:import namespace="16d706e3-6d63-42fc-83bd-66adf743d60f"/>
    <xsd:element name="properties">
      <xsd:complexType>
        <xsd:sequence>
          <xsd:element name="documentManagement">
            <xsd:complexType>
              <xsd:all>
                <xsd:element ref="ns2:SharedWithUsers" minOccurs="0"/>
                <xsd:element ref="ns3:CREDENTI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cc7e6-7467-476a-90f0-46edae7396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6d706e3-6d63-42fc-83bd-66adf743d60f" elementFormDefault="qualified">
    <xsd:import namespace="http://schemas.microsoft.com/office/2006/documentManagement/types"/>
    <xsd:import namespace="http://schemas.microsoft.com/office/infopath/2007/PartnerControls"/>
    <xsd:element name="CREDENTIAL" ma:index="9" nillable="true" ma:displayName="CREDENTIAL" ma:internalName="CREDENTIAL">
      <xsd:simpleType>
        <xsd:restriction base="dms:Text">
          <xsd:maxLength value="2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cbcc7e6-7467-476a-90f0-46edae73969c">
      <UserInfo>
        <DisplayName>Everyone</DisplayName>
        <AccountId>5</AccountId>
        <AccountType/>
      </UserInfo>
    </SharedWithUsers>
    <CREDENTIAL xmlns="16d706e3-6d63-42fc-83bd-66adf743d60f" xsi:nil="true"/>
  </documentManagement>
</p:properties>
</file>

<file path=customXml/itemProps1.xml><?xml version="1.0" encoding="utf-8"?>
<ds:datastoreItem xmlns:ds="http://schemas.openxmlformats.org/officeDocument/2006/customXml" ds:itemID="{003B876C-25B3-450B-B5E1-3E561C69B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cc7e6-7467-476a-90f0-46edae73969c"/>
    <ds:schemaRef ds:uri="16d706e3-6d63-42fc-83bd-66adf743d6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26804-F832-425E-88F1-651E6E6CA499}">
  <ds:schemaRefs>
    <ds:schemaRef ds:uri="http://schemas.microsoft.com/sharepoint/v3/contenttype/forms"/>
  </ds:schemaRefs>
</ds:datastoreItem>
</file>

<file path=customXml/itemProps3.xml><?xml version="1.0" encoding="utf-8"?>
<ds:datastoreItem xmlns:ds="http://schemas.openxmlformats.org/officeDocument/2006/customXml" ds:itemID="{A6D7BB7A-A108-45A4-A2DE-F7EA5D0F06A3}">
  <ds:schemaRefs>
    <ds:schemaRef ds:uri="acbcc7e6-7467-476a-90f0-46edae73969c"/>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16d706e3-6d63-42fc-83bd-66adf743d60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Theme1</Template>
  <TotalTime>85794</TotalTime>
  <Words>6060</Words>
  <Application>Microsoft Office PowerPoint</Application>
  <PresentationFormat>On-screen Show (4:3)</PresentationFormat>
  <Paragraphs>994</Paragraphs>
  <Slides>94</Slides>
  <Notes>44</Notes>
  <HiddenSlides>2</HiddenSlides>
  <MMClips>0</MMClips>
  <ScaleCrop>false</ScaleCrop>
  <HeadingPairs>
    <vt:vector size="8"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94</vt:i4>
      </vt:variant>
    </vt:vector>
  </HeadingPairs>
  <TitlesOfParts>
    <vt:vector size="100" baseType="lpstr">
      <vt:lpstr>Arial</vt:lpstr>
      <vt:lpstr>Calibri</vt:lpstr>
      <vt:lpstr>Theme1</vt:lpstr>
      <vt:lpstr>Custom Design</vt:lpstr>
      <vt:lpstr>1_Theme1</vt:lpstr>
      <vt:lpstr>Packager Shell Object</vt:lpstr>
      <vt:lpstr>Engineering BOM Product</vt:lpstr>
      <vt:lpstr>Cdsid vaidation</vt:lpstr>
      <vt:lpstr>IT Team Input</vt:lpstr>
      <vt:lpstr>IT Team Input</vt:lpstr>
      <vt:lpstr>IT Team Role Mapping To SOD Role</vt:lpstr>
      <vt:lpstr>Validated CDSID</vt:lpstr>
      <vt:lpstr>Access control</vt:lpstr>
      <vt:lpstr>Access Production Data Control</vt:lpstr>
      <vt:lpstr>Access Quality Assurance Data</vt:lpstr>
      <vt:lpstr>Access Production Source Code Libraires</vt:lpstr>
      <vt:lpstr>Use Database Management Utilities </vt:lpstr>
      <vt:lpstr>Control Access to systems / Data </vt:lpstr>
      <vt:lpstr>Data Owners</vt:lpstr>
      <vt:lpstr>How to Use the Control Model Slides</vt:lpstr>
      <vt:lpstr>System analyst</vt:lpstr>
      <vt:lpstr>System Analyst (SA) Role Mapping</vt:lpstr>
      <vt:lpstr>SA with Promoter 3F Conflict Model</vt:lpstr>
      <vt:lpstr>SA with DBA 3H Conflict Model</vt:lpstr>
      <vt:lpstr>SA with Security 3I Conflict Model</vt:lpstr>
      <vt:lpstr>SA with Owner 3M Conflict Model</vt:lpstr>
      <vt:lpstr>SA &amp; User 3N Conflict Model</vt:lpstr>
      <vt:lpstr>Suggestion to Prevent Conflicts</vt:lpstr>
      <vt:lpstr>Application Developer Application Maintenance Personnel</vt:lpstr>
      <vt:lpstr>Application Developer (SE)</vt:lpstr>
      <vt:lpstr>Verbalized Authorization Procedures</vt:lpstr>
      <vt:lpstr>SE &amp; Promoter 4F Conflict Model</vt:lpstr>
      <vt:lpstr>Correction Suggestions</vt:lpstr>
      <vt:lpstr>SE &amp; QA 4G Conflict Model</vt:lpstr>
      <vt:lpstr>Correction Suggestions</vt:lpstr>
      <vt:lpstr>SE &amp; DBA 4H Conflict Model</vt:lpstr>
      <vt:lpstr>Correction Suggestions</vt:lpstr>
      <vt:lpstr>SE &amp; Security 4I Conflict Model</vt:lpstr>
      <vt:lpstr>SE &amp; Prod LAN 4K Conflict Model</vt:lpstr>
      <vt:lpstr>SE &amp; Owner 4M Conflict Model</vt:lpstr>
      <vt:lpstr>Correction Suggestions</vt:lpstr>
      <vt:lpstr>SE with Prod 4N Conflict Model</vt:lpstr>
      <vt:lpstr>Correction Suggestions</vt:lpstr>
      <vt:lpstr>Suggestions to Avoid Conflicts</vt:lpstr>
      <vt:lpstr>Program Migration Control</vt:lpstr>
      <vt:lpstr>Program Migration Control</vt:lpstr>
      <vt:lpstr>Source Code Promotion Flow</vt:lpstr>
      <vt:lpstr>Current Procedure</vt:lpstr>
      <vt:lpstr>Promoter with SE 6D Conflict Model</vt:lpstr>
      <vt:lpstr>Correction Suggestions</vt:lpstr>
      <vt:lpstr>Promoter to QA 6G Conflict Model</vt:lpstr>
      <vt:lpstr>Correction Suggestions</vt:lpstr>
      <vt:lpstr>Promo to Security 6I Conflict Model</vt:lpstr>
      <vt:lpstr>Correction Suggestions</vt:lpstr>
      <vt:lpstr>Promo to Sched 6K Conflict Model</vt:lpstr>
      <vt:lpstr>Promo to Users 6N Conflict Model</vt:lpstr>
      <vt:lpstr>Proposal to Avoid Conflicts</vt:lpstr>
      <vt:lpstr>QA Control</vt:lpstr>
      <vt:lpstr>QA with D4S2 7D Conflict Model</vt:lpstr>
      <vt:lpstr>Correction Suggestions</vt:lpstr>
      <vt:lpstr>QA with Promotor 7F Conflict Model</vt:lpstr>
      <vt:lpstr>Correction Suggestions</vt:lpstr>
      <vt:lpstr>QA to Data Owner 7M Conflict Model</vt:lpstr>
      <vt:lpstr>Correction Suggestions</vt:lpstr>
      <vt:lpstr>QA to Owners 7M Conflict Model</vt:lpstr>
      <vt:lpstr>QA to Prod 7N Conflict Model</vt:lpstr>
      <vt:lpstr>Database Administrator</vt:lpstr>
      <vt:lpstr>DBA’s with SA 8C Conflict Model</vt:lpstr>
      <vt:lpstr>DBA’s with D4S2 8D Conflict Model</vt:lpstr>
      <vt:lpstr>DBA with Owner 8M Conflict Model</vt:lpstr>
      <vt:lpstr>Correction Suggestions</vt:lpstr>
      <vt:lpstr>DBA with Prod 8N Conflict Model</vt:lpstr>
      <vt:lpstr>Correction Suggestions</vt:lpstr>
      <vt:lpstr>Security Administrator</vt:lpstr>
      <vt:lpstr>Security with SA 9C Conflict Model</vt:lpstr>
      <vt:lpstr>Security with SE 9D Conflict Model</vt:lpstr>
      <vt:lpstr>Security with Pro 9F Conflict Model</vt:lpstr>
      <vt:lpstr>Correction Suggestions</vt:lpstr>
      <vt:lpstr>Security &amp; Sched 9K Conflict Model</vt:lpstr>
      <vt:lpstr>Correction Suggestions</vt:lpstr>
      <vt:lpstr>Security &amp; User 9N Conflict Model</vt:lpstr>
      <vt:lpstr>Correction Suggestions</vt:lpstr>
      <vt:lpstr>Scheduler</vt:lpstr>
      <vt:lpstr>Sched with SE 11D Conflict Model</vt:lpstr>
      <vt:lpstr>Promo to Sched 6K Conflict Model</vt:lpstr>
      <vt:lpstr>Security &amp; Sched 9K Conflict Model</vt:lpstr>
      <vt:lpstr>Correction Suggestions</vt:lpstr>
      <vt:lpstr>Data Asset Owner</vt:lpstr>
      <vt:lpstr>Owners with SA 13C Conflict Model</vt:lpstr>
      <vt:lpstr>Owners with SE 13D Conflict Model</vt:lpstr>
      <vt:lpstr>Owners with QA 13G Conflict Model</vt:lpstr>
      <vt:lpstr>Owner with DBA 13H Conflict Model</vt:lpstr>
      <vt:lpstr>End User</vt:lpstr>
      <vt:lpstr>Users with SE 14D Conflict Model</vt:lpstr>
      <vt:lpstr>Users with Pro 14F Conflict Model</vt:lpstr>
      <vt:lpstr>Users with QA 14G Conflict Model</vt:lpstr>
      <vt:lpstr>Users with DBA 14H Conflict Model</vt:lpstr>
      <vt:lpstr>Users with Sec 14I Conflict Model</vt:lpstr>
      <vt:lpstr>appendix</vt:lpstr>
      <vt:lpstr>Acronyms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AVBOM Suite of Applications</dc:title>
  <dc:creator>Kalayanasundaram, Arulpriy  (A.)</dc:creator>
  <cp:lastModifiedBy>Rose, Bob (A.)</cp:lastModifiedBy>
  <cp:revision>8136</cp:revision>
  <dcterms:created xsi:type="dcterms:W3CDTF">2016-08-29T12:12:45Z</dcterms:created>
  <dcterms:modified xsi:type="dcterms:W3CDTF">2019-10-22T14:39:43Z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0x010100C4533BFB9D6BBE4F8A0C0C5CBD04ABBD</vt:lpwstr>
  </property>
  <property fmtid="{D5CDD505-2E9C-101B-9397-08002B2CF9AE}" pid="3" name="Order">
    <vt:r8>28000</vt:r8>
  </property>
  <property fmtid="{D5CDD505-2E9C-101B-9397-08002B2CF9AE}" pid="4" name="xd_ProgID">
    <vt:lpwstr/>
  </property>
  <property fmtid="{D5CDD505-2E9C-101B-9397-08002B2CF9AE}" pid="5" name="TemplateUrl">
    <vt:lpwstr/>
  </property>
  <property fmtid="{D5CDD505-2E9C-101B-9397-08002B2CF9AE}" pid="6" name="_AdHocReviewCycleID">
    <vt:i4>-100171663</vt:i4>
  </property>
  <property fmtid="{D5CDD505-2E9C-101B-9397-08002B2CF9AE}" pid="7" name="_NewReviewCycle">
    <vt:lpwstr/>
  </property>
  <property fmtid="{D5CDD505-2E9C-101B-9397-08002B2CF9AE}" pid="8" name="_EmailSubject">
    <vt:lpwstr>Deck updated by me with action item</vt:lpwstr>
  </property>
  <property fmtid="{D5CDD505-2E9C-101B-9397-08002B2CF9AE}" pid="9" name="_AuthorEmail">
    <vt:lpwstr>dmorasa@ford.com</vt:lpwstr>
  </property>
  <property fmtid="{D5CDD505-2E9C-101B-9397-08002B2CF9AE}" pid="10" name="_AuthorEmailDisplayName">
    <vt:lpwstr>Morasa, Doraswamy (.)</vt:lpwstr>
  </property>
</Properties>
</file>