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6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7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hread/thread/thre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functional/re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E8FEB-EAE0-4139-BFF5-441BF0088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73C7F-9C53-C24B-9C3E-F2108D4C1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C++ Threads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7FE27-A660-904D-9DE2-426169C13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CSCI 476: Parallel Programming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2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083F-2D49-8948-9AF2-3E75B44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4999-88C6-D44A-82B7-B662DAF4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 is shared among all threads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mutex m;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place where multiple threads can be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begin mutex region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only ONE thread is allowed in here at a time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m.unlock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mutex region</a:t>
            </a:r>
          </a:p>
        </p:txBody>
      </p:sp>
    </p:spTree>
    <p:extLst>
      <p:ext uri="{BB962C8B-B14F-4D97-AF65-F5344CB8AC3E}">
        <p14:creationId xmlns:p14="http://schemas.microsoft.com/office/powerpoint/2010/main" val="102092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DE92-D5B6-2448-BADC-2AF6AAB5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std::mutex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B256-65AC-3A42-B761-266054E9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9124"/>
          </a:xfrm>
        </p:spPr>
        <p:txBody>
          <a:bodyPr>
            <a:normAutofit/>
          </a:bodyPr>
          <a:lstStyle/>
          <a:p>
            <a:r>
              <a:rPr lang="en-US" dirty="0"/>
              <a:t>Option 1: pass as a parameter to a “thread-safe function”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make it global</a:t>
            </a:r>
          </a:p>
          <a:p>
            <a:pPr lvl="1"/>
            <a:r>
              <a:rPr lang="en-US" dirty="0"/>
              <a:t>LOL JK </a:t>
            </a:r>
            <a:r>
              <a:rPr lang="en-US" b="1" u="sng" dirty="0">
                <a:solidFill>
                  <a:srgbClr val="FF0000"/>
                </a:solidFill>
              </a:rPr>
              <a:t>DON’T EVER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CDD87-2BCE-294C-A470-0135720FDC25}"/>
              </a:ext>
            </a:extLst>
          </p:cNvPr>
          <p:cNvSpPr txBox="1"/>
          <p:nvPr/>
        </p:nvSpPr>
        <p:spPr>
          <a:xfrm>
            <a:off x="1062681" y="2690336"/>
            <a:ext cx="8674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(vector&lt;T&gt;&amp; v, const T&amp; value, mutex&amp; lock)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lock.unlock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53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DE92-D5B6-2448-BADC-2AF6AAB5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std::mutex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B256-65AC-3A42-B761-266054E9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9124"/>
          </a:xfrm>
        </p:spPr>
        <p:txBody>
          <a:bodyPr>
            <a:normAutofit/>
          </a:bodyPr>
          <a:lstStyle/>
          <a:p>
            <a:r>
              <a:rPr lang="en-US" dirty="0"/>
              <a:t>Calling the safe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CDD87-2BCE-294C-A470-0135720FDC25}"/>
              </a:ext>
            </a:extLst>
          </p:cNvPr>
          <p:cNvSpPr txBox="1"/>
          <p:nvPr/>
        </p:nvSpPr>
        <p:spPr>
          <a:xfrm>
            <a:off x="1062681" y="2690336"/>
            <a:ext cx="1012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vector&lt;int&gt; v = …;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mutex m;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t1(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&gt;, ref(v), 1, ref(m));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t2(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&gt;, ref(v), 2, ref(m));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(v, 3, m);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t1.join();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t2.join();</a:t>
            </a:r>
          </a:p>
        </p:txBody>
      </p:sp>
    </p:spTree>
    <p:extLst>
      <p:ext uri="{BB962C8B-B14F-4D97-AF65-F5344CB8AC3E}">
        <p14:creationId xmlns:p14="http://schemas.microsoft.com/office/powerpoint/2010/main" val="112523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300C-7AC8-4149-A7BE-89F70D35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9E86-334F-BA46-8380-C5AB859E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this point, threads could call functions but not “return” anything</a:t>
            </a:r>
          </a:p>
          <a:p>
            <a:r>
              <a:rPr lang="en-US" dirty="0"/>
              <a:t>We have functions that should return a value!</a:t>
            </a:r>
          </a:p>
          <a:p>
            <a:r>
              <a:rPr lang="en-US" u="sng" dirty="0"/>
              <a:t>Idea</a:t>
            </a:r>
            <a:r>
              <a:rPr lang="en-US" dirty="0"/>
              <a:t>: threads run and take some time – we will get its result in the </a:t>
            </a:r>
            <a:r>
              <a:rPr lang="en-US" b="1" u="sng" dirty="0"/>
              <a:t>future</a:t>
            </a:r>
          </a:p>
          <a:p>
            <a:r>
              <a:rPr lang="en-US" u="sng" dirty="0"/>
              <a:t>Solution</a:t>
            </a:r>
            <a:r>
              <a:rPr lang="en-US" dirty="0"/>
              <a:t>: introduce the concept of a future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&lt;future&gt;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std::future;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1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C51-FA1A-2944-8BFD-EC276B4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std::future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3912-F8AA-0641-BF76-4692FAD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ways in C++ to create a future, but we will only focus on ONE</a:t>
            </a:r>
          </a:p>
          <a:p>
            <a:pPr lvl="1"/>
            <a:r>
              <a:rPr lang="en-US" dirty="0"/>
              <a:t>std::thread allowed us to create a thread which we know would run </a:t>
            </a:r>
            <a:r>
              <a:rPr lang="en-US" u="sng" dirty="0"/>
              <a:t>asynchronously</a:t>
            </a:r>
            <a:r>
              <a:rPr lang="en-US" dirty="0"/>
              <a:t> to our main thread</a:t>
            </a:r>
          </a:p>
          <a:p>
            <a:pPr lvl="1"/>
            <a:r>
              <a:rPr lang="en-US" dirty="0"/>
              <a:t>We want to </a:t>
            </a:r>
            <a:r>
              <a:rPr lang="en-US" u="sng" dirty="0"/>
              <a:t>asynchronously</a:t>
            </a:r>
            <a:r>
              <a:rPr lang="en-US" dirty="0"/>
              <a:t> run an get a </a:t>
            </a:r>
            <a:r>
              <a:rPr lang="en-US" b="1" u="sng" dirty="0"/>
              <a:t>future</a:t>
            </a:r>
            <a:endParaRPr lang="en-US" dirty="0"/>
          </a:p>
          <a:p>
            <a:pPr lvl="1"/>
            <a:r>
              <a:rPr lang="en-US" dirty="0"/>
              <a:t>Introducing: std::async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std::async;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similar to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async (std::launch::async, Fun,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15666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CB43-DEA0-A644-93F9-51F50A5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std::future – “get()”-</a:t>
            </a:r>
            <a:r>
              <a:rPr lang="en-US" dirty="0" err="1"/>
              <a:t>ing</a:t>
            </a:r>
            <a:r>
              <a:rPr lang="en-US" dirty="0"/>
              <a:t>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8F4-9D6C-E143-9FD4-57162227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rand_between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low,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high)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static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minstd_rand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{0};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low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 % (high – low);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result = async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std::launch::async,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rand_between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0, 10);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288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FA3-D532-3440-BEFC-BEF7CE2A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b="1" u="sng" dirty="0"/>
              <a:t>ALL THE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701A-EAE9-3647-818D-F2E7E761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Usually we will have some procedure that does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Create a bunch of threads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Assign them to do a piece of the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Wait for them to finish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???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30676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8A6-12D5-924B-AD50-F794AB9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u="sng" dirty="0"/>
              <a:t>ALL THE THREADS</a:t>
            </a:r>
            <a:r>
              <a:rPr lang="en-US" dirty="0"/>
              <a:t> – CREATION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543-8284-B04A-8D26-3E56188E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bunch of threads</a:t>
            </a:r>
          </a:p>
          <a:p>
            <a:pPr lvl="1"/>
            <a:r>
              <a:rPr lang="en-US" dirty="0"/>
              <a:t>And have them do a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821836-647F-F347-8B34-6544C7649A37}"/>
              </a:ext>
            </a:extLst>
          </p:cNvPr>
          <p:cNvSpPr txBox="1">
            <a:spLocks/>
          </p:cNvSpPr>
          <p:nvPr/>
        </p:nvSpPr>
        <p:spPr>
          <a:xfrm>
            <a:off x="990599" y="3212756"/>
            <a:ext cx="10822459" cy="312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vector&lt;thread&gt; threads;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threads.emplace_back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thread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6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8A6-12D5-924B-AD50-F794AB9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u="sng" dirty="0"/>
              <a:t>ALL THE FUTURES</a:t>
            </a:r>
            <a:r>
              <a:rPr lang="en-US" dirty="0"/>
              <a:t> – Wait/Cleanup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543-8284-B04A-8D26-3E56188E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them to finish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821836-647F-F347-8B34-6544C7649A37}"/>
              </a:ext>
            </a:extLst>
          </p:cNvPr>
          <p:cNvSpPr txBox="1">
            <a:spLocks/>
          </p:cNvSpPr>
          <p:nvPr/>
        </p:nvSpPr>
        <p:spPr>
          <a:xfrm>
            <a:off x="990599" y="2829692"/>
            <a:ext cx="10822459" cy="312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&amp; t : threads)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threads.begin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(), thread::join);</a:t>
            </a:r>
          </a:p>
        </p:txBody>
      </p:sp>
    </p:spTree>
    <p:extLst>
      <p:ext uri="{BB962C8B-B14F-4D97-AF65-F5344CB8AC3E}">
        <p14:creationId xmlns:p14="http://schemas.microsoft.com/office/powerpoint/2010/main" val="121085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8A6-12D5-924B-AD50-F794AB9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u="sng" dirty="0"/>
              <a:t>FUTURES</a:t>
            </a:r>
            <a:r>
              <a:rPr lang="en-US" dirty="0"/>
              <a:t> – CREATION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543-8284-B04A-8D26-3E56188E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bunch of </a:t>
            </a:r>
            <a:r>
              <a:rPr lang="en-US" dirty="0" err="1"/>
              <a:t>asyncs</a:t>
            </a:r>
            <a:endParaRPr lang="en-US" dirty="0"/>
          </a:p>
          <a:p>
            <a:pPr lvl="1"/>
            <a:r>
              <a:rPr lang="en-US" dirty="0"/>
              <a:t>And have them do a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821836-647F-F347-8B34-6544C7649A37}"/>
              </a:ext>
            </a:extLst>
          </p:cNvPr>
          <p:cNvSpPr txBox="1">
            <a:spLocks/>
          </p:cNvSpPr>
          <p:nvPr/>
        </p:nvSpPr>
        <p:spPr>
          <a:xfrm>
            <a:off x="990599" y="3212756"/>
            <a:ext cx="10822459" cy="312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vector&lt;future&lt;results&gt;&gt; threads;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threads.emplace_back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(std::launch::deferred,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thread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8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6D29-CE93-634A-AECD-334CDFAE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6DBE-AC6C-D746-A95B-4DBF342E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std::thread</a:t>
            </a:r>
          </a:p>
          <a:p>
            <a:r>
              <a:rPr lang="en-US" dirty="0"/>
              <a:t>Caring about const- and reference-semantics (std::</a:t>
            </a:r>
            <a:r>
              <a:rPr lang="en-US" dirty="0" err="1"/>
              <a:t>cref</a:t>
            </a:r>
            <a:r>
              <a:rPr lang="en-US" dirty="0"/>
              <a:t> and std::ref)</a:t>
            </a:r>
          </a:p>
          <a:p>
            <a:r>
              <a:rPr lang="en-US" dirty="0"/>
              <a:t>Solving race conditions (std::mutex)</a:t>
            </a:r>
          </a:p>
          <a:p>
            <a:r>
              <a:rPr lang="en-US" dirty="0"/>
              <a:t>Getting return values (std::future&lt;T&gt;)</a:t>
            </a:r>
          </a:p>
          <a:p>
            <a:r>
              <a:rPr lang="en-US" dirty="0"/>
              <a:t>Allowing threads to complete / cleanup (std::thread::join or std::thread::detach)</a:t>
            </a:r>
          </a:p>
          <a:p>
            <a:r>
              <a:rPr lang="en-US" dirty="0"/>
              <a:t>General Algorithm: partitioning data</a:t>
            </a:r>
          </a:p>
          <a:p>
            <a:r>
              <a:rPr lang="en-US" dirty="0"/>
              <a:t>Style/Cleanup – Using C++ Lambdas</a:t>
            </a:r>
          </a:p>
        </p:txBody>
      </p:sp>
    </p:spTree>
    <p:extLst>
      <p:ext uri="{BB962C8B-B14F-4D97-AF65-F5344CB8AC3E}">
        <p14:creationId xmlns:p14="http://schemas.microsoft.com/office/powerpoint/2010/main" val="347425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B8A6-12D5-924B-AD50-F794AB9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u="sng" dirty="0"/>
              <a:t>FUTURES </a:t>
            </a:r>
            <a:r>
              <a:rPr lang="en-US" dirty="0"/>
              <a:t>– Wait/Cleanup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543-8284-B04A-8D26-3E56188E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them to finish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821836-647F-F347-8B34-6544C7649A37}"/>
              </a:ext>
            </a:extLst>
          </p:cNvPr>
          <p:cNvSpPr txBox="1">
            <a:spLocks/>
          </p:cNvSpPr>
          <p:nvPr/>
        </p:nvSpPr>
        <p:spPr>
          <a:xfrm>
            <a:off x="990599" y="2829692"/>
            <a:ext cx="10822459" cy="312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&amp; t : threads)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something with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87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5E3A-1820-A64E-B482-06DBEA4B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CE27-A0CB-744B-9082-C79A9E4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range of values from [low, high)</a:t>
            </a:r>
          </a:p>
          <a:p>
            <a:r>
              <a:rPr lang="en-US" dirty="0"/>
              <a:t>We would like to be able to divide the work</a:t>
            </a:r>
          </a:p>
          <a:p>
            <a:r>
              <a:rPr lang="en-US" dirty="0"/>
              <a:t>Work should be </a:t>
            </a:r>
            <a:r>
              <a:rPr lang="en-US" u="sng" dirty="0"/>
              <a:t>block-distributed</a:t>
            </a:r>
            <a:endParaRPr lang="en-US" b="1" u="sng" dirty="0"/>
          </a:p>
          <a:p>
            <a:r>
              <a:rPr lang="en-US" dirty="0"/>
              <a:t>Work should be </a:t>
            </a:r>
            <a:r>
              <a:rPr lang="en-US" u="sng" dirty="0"/>
              <a:t>evenly-divided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Goal:</a:t>
            </a:r>
            <a:r>
              <a:rPr lang="en-US" b="1" dirty="0"/>
              <a:t> Do this efficiently</a:t>
            </a:r>
          </a:p>
          <a:p>
            <a:r>
              <a:rPr lang="en-US" b="1" u="sng" dirty="0"/>
              <a:t>Strategy:</a:t>
            </a:r>
            <a:r>
              <a:rPr lang="en-US" b="1" dirty="0"/>
              <a:t> Consider “size”, number of “workers”, and current “worker 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4D9F-0A3E-5344-BD63-B3807F6A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0C47-E88E-684D-AD62-06EC1A2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“range” is defined as a lower-bound and upper-bound</a:t>
            </a:r>
          </a:p>
          <a:p>
            <a:pPr lvl="1"/>
            <a:r>
              <a:rPr lang="en-US" dirty="0"/>
              <a:t>Initially, this is often [low, high) or [0, N)</a:t>
            </a:r>
          </a:p>
          <a:p>
            <a:r>
              <a:rPr lang="en-US" dirty="0"/>
              <a:t>When we have </a:t>
            </a:r>
            <a:r>
              <a:rPr lang="en-US" u="sng" dirty="0"/>
              <a:t>two</a:t>
            </a:r>
            <a:r>
              <a:rPr lang="en-US" dirty="0"/>
              <a:t> workers, we want to partition as such:</a:t>
            </a:r>
          </a:p>
          <a:p>
            <a:pPr lvl="1"/>
            <a:r>
              <a:rPr lang="en-US" dirty="0"/>
              <a:t>Worker 0:	[0, N/2)</a:t>
            </a:r>
          </a:p>
          <a:p>
            <a:pPr lvl="1"/>
            <a:r>
              <a:rPr lang="en-US" dirty="0"/>
              <a:t>Worker 1: 	[N/2, N)</a:t>
            </a:r>
          </a:p>
          <a:p>
            <a:r>
              <a:rPr lang="en-US" dirty="0"/>
              <a:t>When we have </a:t>
            </a:r>
            <a:r>
              <a:rPr lang="en-US" u="sng" dirty="0"/>
              <a:t>three</a:t>
            </a:r>
            <a:r>
              <a:rPr lang="en-US" dirty="0"/>
              <a:t> workers…</a:t>
            </a:r>
          </a:p>
          <a:p>
            <a:pPr lvl="1"/>
            <a:r>
              <a:rPr lang="en-US" dirty="0"/>
              <a:t>Worker 0:	[0, N/3)</a:t>
            </a:r>
          </a:p>
          <a:p>
            <a:pPr lvl="1"/>
            <a:r>
              <a:rPr lang="en-US" dirty="0"/>
              <a:t>Worker 1:	[N/3, 2*N/3)</a:t>
            </a:r>
          </a:p>
          <a:p>
            <a:pPr lvl="1"/>
            <a:r>
              <a:rPr lang="en-US" dirty="0"/>
              <a:t>Worker 2:	[2*N/3, N)</a:t>
            </a:r>
          </a:p>
        </p:txBody>
      </p:sp>
    </p:spTree>
    <p:extLst>
      <p:ext uri="{BB962C8B-B14F-4D97-AF65-F5344CB8AC3E}">
        <p14:creationId xmlns:p14="http://schemas.microsoft.com/office/powerpoint/2010/main" val="334010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F7EA-96F7-E848-8964-3E454FD1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ED2E-66CE-E447-AECF-5D1BBBFE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total)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ideally: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(id / total)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long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id / total;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53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7CE1-9A04-034B-9A4A-A515880D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Paritioning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103A-4838-224E-8396-FE2FD54C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ranges can be generalized… for N elements with P workers:</a:t>
            </a:r>
          </a:p>
          <a:p>
            <a:pPr lvl="1"/>
            <a:r>
              <a:rPr lang="en-US" b="1" dirty="0"/>
              <a:t>Worker 0:</a:t>
            </a:r>
          </a:p>
          <a:p>
            <a:pPr lvl="2"/>
            <a:r>
              <a:rPr lang="en-US" dirty="0"/>
              <a:t>Low: </a:t>
            </a:r>
            <a:r>
              <a:rPr lang="en-US" dirty="0" err="1"/>
              <a:t>get_index</a:t>
            </a:r>
            <a:r>
              <a:rPr lang="en-US" dirty="0"/>
              <a:t>(N, 0, P)</a:t>
            </a:r>
          </a:p>
          <a:p>
            <a:pPr lvl="2"/>
            <a:r>
              <a:rPr lang="en-US" dirty="0"/>
              <a:t>High: </a:t>
            </a:r>
            <a:r>
              <a:rPr lang="en-US" dirty="0" err="1"/>
              <a:t>get_index</a:t>
            </a:r>
            <a:r>
              <a:rPr lang="en-US" dirty="0"/>
              <a:t>(N, 1, P)</a:t>
            </a:r>
          </a:p>
          <a:p>
            <a:pPr lvl="1"/>
            <a:r>
              <a:rPr lang="en-US" b="1" dirty="0"/>
              <a:t>Worker 1:</a:t>
            </a:r>
          </a:p>
          <a:p>
            <a:pPr lvl="2"/>
            <a:r>
              <a:rPr lang="en-US" dirty="0"/>
              <a:t>Low: </a:t>
            </a:r>
            <a:r>
              <a:rPr lang="en-US" dirty="0" err="1"/>
              <a:t>get_index</a:t>
            </a:r>
            <a:r>
              <a:rPr lang="en-US" dirty="0"/>
              <a:t>(N, 1, P)</a:t>
            </a:r>
          </a:p>
          <a:p>
            <a:pPr lvl="2"/>
            <a:r>
              <a:rPr lang="en-US" dirty="0"/>
              <a:t>High: </a:t>
            </a:r>
            <a:r>
              <a:rPr lang="en-US" dirty="0" err="1"/>
              <a:t>get_index</a:t>
            </a:r>
            <a:r>
              <a:rPr lang="en-US" dirty="0"/>
              <a:t>(N, 2, P)</a:t>
            </a:r>
          </a:p>
          <a:p>
            <a:pPr lvl="1"/>
            <a:r>
              <a:rPr lang="en-US" b="1" dirty="0"/>
              <a:t>Worker P-1:</a:t>
            </a:r>
          </a:p>
          <a:p>
            <a:pPr lvl="2"/>
            <a:r>
              <a:rPr lang="en-US" dirty="0"/>
              <a:t>Low: </a:t>
            </a:r>
            <a:r>
              <a:rPr lang="en-US" dirty="0" err="1"/>
              <a:t>get_index</a:t>
            </a:r>
            <a:r>
              <a:rPr lang="en-US" dirty="0"/>
              <a:t>(N, P - 1, P)</a:t>
            </a:r>
          </a:p>
          <a:p>
            <a:pPr lvl="2"/>
            <a:r>
              <a:rPr lang="en-US" dirty="0"/>
              <a:t>High: </a:t>
            </a:r>
            <a:r>
              <a:rPr lang="en-US" dirty="0" err="1"/>
              <a:t>get_index</a:t>
            </a:r>
            <a:r>
              <a:rPr lang="en-US" dirty="0"/>
              <a:t>(N, P, P)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00B045-CB3F-5141-82D4-E75831CEFA24}"/>
              </a:ext>
            </a:extLst>
          </p:cNvPr>
          <p:cNvSpPr txBox="1">
            <a:spLocks/>
          </p:cNvSpPr>
          <p:nvPr/>
        </p:nvSpPr>
        <p:spPr>
          <a:xfrm>
            <a:off x="6096000" y="3020897"/>
            <a:ext cx="6917724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000" b="1" dirty="0"/>
              <a:t>Worker </a:t>
            </a:r>
            <a:r>
              <a:rPr lang="en-US" sz="4000" b="1" dirty="0" err="1"/>
              <a:t>i</a:t>
            </a:r>
            <a:r>
              <a:rPr lang="en-US" sz="4000" b="1" dirty="0"/>
              <a:t>:</a:t>
            </a:r>
          </a:p>
          <a:p>
            <a:pPr lvl="2"/>
            <a:r>
              <a:rPr lang="en-US" sz="3600" dirty="0"/>
              <a:t>Low: </a:t>
            </a:r>
            <a:r>
              <a:rPr lang="en-US" sz="3600" dirty="0" err="1"/>
              <a:t>get_index</a:t>
            </a:r>
            <a:r>
              <a:rPr lang="en-US" sz="3600" dirty="0"/>
              <a:t>(N, </a:t>
            </a:r>
            <a:r>
              <a:rPr lang="en-US" sz="3600" dirty="0" err="1"/>
              <a:t>i</a:t>
            </a:r>
            <a:r>
              <a:rPr lang="en-US" sz="3600" dirty="0"/>
              <a:t>, P)</a:t>
            </a:r>
          </a:p>
          <a:p>
            <a:pPr lvl="2"/>
            <a:r>
              <a:rPr lang="en-US" sz="3600" dirty="0"/>
              <a:t>High: </a:t>
            </a:r>
            <a:r>
              <a:rPr lang="en-US" sz="3600" dirty="0" err="1"/>
              <a:t>get_index</a:t>
            </a:r>
            <a:r>
              <a:rPr lang="en-US" sz="3600" dirty="0"/>
              <a:t>(N, </a:t>
            </a:r>
            <a:r>
              <a:rPr lang="en-US" sz="3600" dirty="0" err="1"/>
              <a:t>i</a:t>
            </a:r>
            <a:r>
              <a:rPr lang="en-US" sz="3600" dirty="0"/>
              <a:t> + 1, P)</a:t>
            </a:r>
          </a:p>
        </p:txBody>
      </p:sp>
    </p:spTree>
    <p:extLst>
      <p:ext uri="{BB962C8B-B14F-4D97-AF65-F5344CB8AC3E}">
        <p14:creationId xmlns:p14="http://schemas.microsoft.com/office/powerpoint/2010/main" val="2970541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273A-4B1C-A74D-9223-720E39CC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C++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9CB6-3F0B-C541-982B-505389F8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the following scenario:</a:t>
            </a:r>
          </a:p>
          <a:p>
            <a:pPr lvl="1"/>
            <a:r>
              <a:rPr lang="en-US" dirty="0"/>
              <a:t>You have a vector of </a:t>
            </a:r>
            <a:r>
              <a:rPr lang="en-US" dirty="0" err="1"/>
              <a:t>ints</a:t>
            </a:r>
            <a:r>
              <a:rPr lang="en-US" dirty="0"/>
              <a:t> you’d like to populate</a:t>
            </a:r>
          </a:p>
          <a:p>
            <a:pPr lvl="1"/>
            <a:r>
              <a:rPr lang="en-US" dirty="0"/>
              <a:t>You want to distribute the work across threads</a:t>
            </a:r>
          </a:p>
          <a:p>
            <a:pPr lvl="1"/>
            <a:r>
              <a:rPr lang="en-US" dirty="0"/>
              <a:t>You want each thread to add K copies of itself to the vector</a:t>
            </a:r>
          </a:p>
          <a:p>
            <a:pPr marL="0" indent="0">
              <a:buNone/>
            </a:pPr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populate (vector&lt;int&gt;&amp; v, mutex&amp; m, int K, 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v, m, and K are the same for ALL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have to use ref() for v and m</a:t>
            </a:r>
          </a:p>
          <a:p>
            <a:pPr marL="0" indent="0">
              <a:buNone/>
            </a:pPr>
            <a:r>
              <a:rPr lang="en-US" sz="3000" dirty="0"/>
              <a:t>Usage: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thread t1 (populate, ref(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ref(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K,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3DB3-4074-D249-8F12-922F3A1B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C++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7043-6F42-AC47-B7F6-4943168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 K are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 parameters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populate = [&amp;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K]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K;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mut.unlock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3668-CFF7-7A4B-AA37-835F896F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C++ Lambdas: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823A0-3982-214E-8931-C363E55A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vector&lt;int&gt;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K = …;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populate = …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lambda definition */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P;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threads.emplace_back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(populate,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69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F1AB-49AC-EE43-8AA8-AE5EC052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C++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89D1-47E9-2843-8DF7-08A1ACEB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populate (vector&lt;int&gt;&amp; v, mutex&amp; m, int K,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threads.emplace_back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(populate, ref(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ref(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K,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/>
          </a:p>
          <a:p>
            <a:r>
              <a:rPr lang="en-US" dirty="0"/>
              <a:t>After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auto pop = [&amp;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K] 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return populate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K,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threads.emplace_back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(pop,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4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8A1-FF9D-E64E-81DC-855ADCFE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std::thread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1C0A-B06E-554D-B573-5EADCBE5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703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using std::thread;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thread (fun,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502365-723A-A843-87C1-4BD365AB7CDB}"/>
              </a:ext>
            </a:extLst>
          </p:cNvPr>
          <p:cNvSpPr txBox="1">
            <a:spLocks/>
          </p:cNvSpPr>
          <p:nvPr/>
        </p:nvSpPr>
        <p:spPr>
          <a:xfrm>
            <a:off x="838200" y="3632887"/>
            <a:ext cx="10515600" cy="191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b="1" dirty="0">
                <a:cs typeface="Consolas" panose="020B0609020204030204" pitchFamily="49" charset="0"/>
              </a:rPr>
              <a:t>fun - </a:t>
            </a:r>
            <a:r>
              <a:rPr lang="en-US" sz="3200" dirty="0">
                <a:cs typeface="Consolas" panose="020B0609020204030204" pitchFamily="49" charset="0"/>
              </a:rPr>
              <a:t>a function we wish to have a thread run</a:t>
            </a:r>
          </a:p>
          <a:p>
            <a:pPr lvl="1"/>
            <a:r>
              <a:rPr lang="en-US" sz="3200" b="1" dirty="0" err="1">
                <a:cs typeface="Consolas" panose="020B0609020204030204" pitchFamily="49" charset="0"/>
              </a:rPr>
              <a:t>args</a:t>
            </a:r>
            <a:r>
              <a:rPr lang="en-US" sz="3200" b="1" dirty="0">
                <a:cs typeface="Consolas" panose="020B0609020204030204" pitchFamily="49" charset="0"/>
              </a:rPr>
              <a:t>… - </a:t>
            </a:r>
            <a:r>
              <a:rPr lang="en-US" sz="3200" dirty="0">
                <a:cs typeface="Consolas" panose="020B0609020204030204" pitchFamily="49" charset="0"/>
              </a:rPr>
              <a:t>any number of arguments we wish to pass to fun</a:t>
            </a:r>
          </a:p>
          <a:p>
            <a:pPr marL="457200" lvl="1" indent="0">
              <a:buNone/>
            </a:pPr>
            <a:r>
              <a:rPr lang="en-US" sz="3200" dirty="0">
                <a:cs typeface="Consolas" panose="020B0609020204030204" pitchFamily="49" charset="0"/>
                <a:hlinkClick r:id="rId2"/>
              </a:rPr>
              <a:t>https://en.cppreference.com/w/cpp/thread/thread/thread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1209BF-7069-8F44-A61E-490DB7BBFDC7}"/>
              </a:ext>
            </a:extLst>
          </p:cNvPr>
          <p:cNvSpPr txBox="1">
            <a:spLocks/>
          </p:cNvSpPr>
          <p:nvPr/>
        </p:nvSpPr>
        <p:spPr>
          <a:xfrm>
            <a:off x="838200" y="5617733"/>
            <a:ext cx="11036643" cy="87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thread t1(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"Hello from other thread", 1);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thread t2(vector&lt;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v, 1);   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093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2210-13EA-2A49-BD08-59F1EFA4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Caring about const- and Reference-Semantics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6B27-DEBB-7E4E-9159-DA9CDA57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varying signature types</a:t>
            </a:r>
          </a:p>
          <a:p>
            <a:r>
              <a:rPr lang="en-US" dirty="0"/>
              <a:t>It can be </a:t>
            </a:r>
            <a:r>
              <a:rPr lang="en-US" u="sng" dirty="0"/>
              <a:t>very difficult</a:t>
            </a:r>
            <a:r>
              <a:rPr lang="en-US" dirty="0"/>
              <a:t> to disambiguate between function overloads</a:t>
            </a:r>
          </a:p>
          <a:p>
            <a:r>
              <a:rPr lang="en-US" dirty="0"/>
              <a:t>Threads can </a:t>
            </a:r>
            <a:r>
              <a:rPr lang="en-US" b="1" i="1" u="sng" dirty="0"/>
              <a:t>only</a:t>
            </a:r>
            <a:r>
              <a:rPr lang="en-US" dirty="0"/>
              <a:t> be constructed with value-semantics</a:t>
            </a:r>
          </a:p>
          <a:p>
            <a:r>
              <a:rPr lang="en-US" dirty="0"/>
              <a:t>Idea: Introduce a </a:t>
            </a:r>
            <a:r>
              <a:rPr lang="en-US" i="1" u="sng" dirty="0"/>
              <a:t>reference wrapper</a:t>
            </a:r>
            <a:r>
              <a:rPr lang="en-US" dirty="0"/>
              <a:t> type which encapsulates references and const-references</a:t>
            </a:r>
          </a:p>
          <a:p>
            <a:pPr lvl="1"/>
            <a:r>
              <a:rPr lang="en-US" dirty="0">
                <a:hlinkClick r:id="rId2"/>
              </a:rPr>
              <a:t>https://en.cppreference.com/w/cpp/utility/functional/ref</a:t>
            </a:r>
            <a:endParaRPr lang="en-US" dirty="0"/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&lt;functional&gt;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cref</a:t>
            </a:r>
            <a:r>
              <a:rPr lang="en-US" dirty="0"/>
              <a:t> for const-reference</a:t>
            </a:r>
          </a:p>
          <a:p>
            <a:pPr lvl="1"/>
            <a:r>
              <a:rPr lang="en-US" dirty="0"/>
              <a:t>std::ref for reference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2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C98A-A3BC-674F-B25B-A818E972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cref</a:t>
            </a:r>
            <a:r>
              <a:rPr lang="en-US" dirty="0"/>
              <a:t> and std::Ref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5BAB-9765-B849-974E-EBE29D7F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&lt;functional&gt;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std::ref;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&gt;&amp; v,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result);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Usage: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6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550D-BE0B-1D41-9732-FDFD26C1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Using Reference Wrappers…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49CA-33FF-6549-9CE9-184EA67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929384"/>
            <a:ext cx="11677136" cy="425196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instantiation of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std::thread::thread(_Callable&amp;&amp;,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...) [with _Callable = void (&amp;)(int&amp;);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{int&amp;}; &lt;template-parameter-1-3&gt; = void]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example.cpp:13:20: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required from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/9.2.0/thread:120:44: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static assertion failed: std::thread arguments must be invocable after conversion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rvalues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120 |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decay&lt;_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&gt;::type...&gt;::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                        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instantiation of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/9.2.0/thread:131:22: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required from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std::thread::thread(_Callable&amp;&amp;,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...) [with _Callable = void (&amp;)(int&amp;);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{int&amp;}; &lt;template-parameter-1-3&gt; = void]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example.cpp:13:20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 required from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/9.2.0/thread:243:4: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type named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 in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&gt;::__result&lt;std::tuple&lt;void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243 |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M_invoke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Index_tuple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&lt;_Ind...&gt;)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/9.2.0/thread:247:2: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type named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 in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&gt;::__result&lt;std::tuple&lt;void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247 |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make: *** [&lt;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builtin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 example] Error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3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550D-BE0B-1D41-9732-FDFD26C1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Using Reference Wrappers…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49CA-33FF-6549-9CE9-184EA67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929384"/>
            <a:ext cx="11677136" cy="425196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instantiation of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std::thread::thread(_Callable&amp;&amp;,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...) [with _Callable = void (&amp;)(int&amp;);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{int&amp;}; &lt;template-parameter-1-3&gt; = void]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example.cpp:13:20: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required from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/9.2.0/thread:120:44: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static assertion failed: std::thread arguments must be invocable after conversion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rvalues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120 |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decay&lt;_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&gt;::type...&gt;::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                        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instantiation of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/9.2.0/thread:131:22: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required from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std::thread::thread(_Callable&amp;&amp;,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...) [with _Callable = void (&amp;)(int&amp;); _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{int&amp;}; &lt;template-parameter-1-3&gt; = void]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example.cpp:13:20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 required from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/9.2.0/thread:243:4: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type named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 in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&gt;::__result&lt;std::tuple&lt;void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243 |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M_invoke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Index_tuple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&lt;_Ind...&gt;)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/9.2.0/thread:247:2: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type named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 in ‘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std::thread::_Invoker&lt;std::tuple&lt;void (*)(int&amp;), int&gt; &gt;::__result&lt;std::tuple&lt;void (*)(int&amp;), int&gt;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247 |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^~~~~~~~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make: *** [&lt;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builtin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 example] Error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230D3-110E-D448-A271-2FC6CF114DAE}"/>
              </a:ext>
            </a:extLst>
          </p:cNvPr>
          <p:cNvSpPr/>
          <p:nvPr/>
        </p:nvSpPr>
        <p:spPr>
          <a:xfrm>
            <a:off x="9502346" y="3311611"/>
            <a:ext cx="395416" cy="2718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A97B6-683C-1B4F-86E5-E707768736BE}"/>
              </a:ext>
            </a:extLst>
          </p:cNvPr>
          <p:cNvSpPr/>
          <p:nvPr/>
        </p:nvSpPr>
        <p:spPr>
          <a:xfrm>
            <a:off x="10111946" y="3311611"/>
            <a:ext cx="395416" cy="2718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DEEA2-C78F-884C-B7AE-19543D7C7AE9}"/>
              </a:ext>
            </a:extLst>
          </p:cNvPr>
          <p:cNvSpPr txBox="1"/>
          <p:nvPr/>
        </p:nvSpPr>
        <p:spPr>
          <a:xfrm>
            <a:off x="9211962" y="2879153"/>
            <a:ext cx="102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F56BA-A4A8-CF4C-AB46-C9C70BEC6392}"/>
              </a:ext>
            </a:extLst>
          </p:cNvPr>
          <p:cNvSpPr txBox="1"/>
          <p:nvPr/>
        </p:nvSpPr>
        <p:spPr>
          <a:xfrm>
            <a:off x="10114008" y="2874660"/>
            <a:ext cx="73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B69C0-EFFE-3245-AA95-6299082E49A6}"/>
              </a:ext>
            </a:extLst>
          </p:cNvPr>
          <p:cNvSpPr/>
          <p:nvPr/>
        </p:nvSpPr>
        <p:spPr>
          <a:xfrm>
            <a:off x="3711146" y="5132173"/>
            <a:ext cx="395416" cy="2718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0934E-1655-B645-AB8B-E55C192DB6F7}"/>
              </a:ext>
            </a:extLst>
          </p:cNvPr>
          <p:cNvSpPr/>
          <p:nvPr/>
        </p:nvSpPr>
        <p:spPr>
          <a:xfrm>
            <a:off x="4320746" y="5132173"/>
            <a:ext cx="395416" cy="2718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A9794-93AC-0B4F-8902-DD3AE124621B}"/>
              </a:ext>
            </a:extLst>
          </p:cNvPr>
          <p:cNvSpPr/>
          <p:nvPr/>
        </p:nvSpPr>
        <p:spPr>
          <a:xfrm>
            <a:off x="3711146" y="4334255"/>
            <a:ext cx="395416" cy="2718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6CE31-1962-A84E-AB98-2DC369F434F5}"/>
              </a:ext>
            </a:extLst>
          </p:cNvPr>
          <p:cNvSpPr/>
          <p:nvPr/>
        </p:nvSpPr>
        <p:spPr>
          <a:xfrm>
            <a:off x="4320746" y="4334255"/>
            <a:ext cx="395416" cy="2718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058566-EBF9-7144-B19F-8E16DBC91697}"/>
              </a:ext>
            </a:extLst>
          </p:cNvPr>
          <p:cNvSpPr/>
          <p:nvPr/>
        </p:nvSpPr>
        <p:spPr>
          <a:xfrm>
            <a:off x="11032526" y="4111835"/>
            <a:ext cx="395416" cy="2718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6B3AD-2FA1-994C-BBF1-963B6FFF66F3}"/>
              </a:ext>
            </a:extLst>
          </p:cNvPr>
          <p:cNvSpPr/>
          <p:nvPr/>
        </p:nvSpPr>
        <p:spPr>
          <a:xfrm>
            <a:off x="11032526" y="4899455"/>
            <a:ext cx="395416" cy="2718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4B82D8-2ED5-7741-8024-98697A34067E}"/>
              </a:ext>
            </a:extLst>
          </p:cNvPr>
          <p:cNvSpPr/>
          <p:nvPr/>
        </p:nvSpPr>
        <p:spPr>
          <a:xfrm>
            <a:off x="363494" y="5111578"/>
            <a:ext cx="395416" cy="2718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536F-2266-7143-BEFA-84EF21F892AB}"/>
              </a:ext>
            </a:extLst>
          </p:cNvPr>
          <p:cNvSpPr/>
          <p:nvPr/>
        </p:nvSpPr>
        <p:spPr>
          <a:xfrm>
            <a:off x="363494" y="4313660"/>
            <a:ext cx="395416" cy="27184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5DB5-6CE3-2D4F-BD26-4A399378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6551-9A63-B34F-98FB-5D35D01D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”v” can be modified </a:t>
            </a:r>
            <a:r>
              <a:rPr lang="en-US" b="1" u="sng" dirty="0"/>
              <a:t>concurrently</a:t>
            </a:r>
            <a:r>
              <a:rPr lang="en-US" dirty="0"/>
              <a:t> by t1, t2, or the “main” thread!</a:t>
            </a:r>
          </a:p>
          <a:p>
            <a:r>
              <a:rPr lang="en-US" dirty="0" err="1"/>
              <a:t>push_back</a:t>
            </a:r>
            <a:r>
              <a:rPr lang="en-US" dirty="0"/>
              <a:t>()    is   </a:t>
            </a:r>
            <a:r>
              <a:rPr lang="en-US" b="1" i="1" u="sng" dirty="0"/>
              <a:t>NOT</a:t>
            </a:r>
            <a:r>
              <a:rPr lang="en-US" dirty="0"/>
              <a:t>   thread-safe!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45FF-2200-0A44-AD9B-9C23C0E885A7}"/>
              </a:ext>
            </a:extLst>
          </p:cNvPr>
          <p:cNvSpPr txBox="1"/>
          <p:nvPr/>
        </p:nvSpPr>
        <p:spPr>
          <a:xfrm>
            <a:off x="1062681" y="2690336"/>
            <a:ext cx="8674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t1(std::vector&lt;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ref(v),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t2(std::vector&lt;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ref(v), 2);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t1.join();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t2.join();</a:t>
            </a:r>
          </a:p>
        </p:txBody>
      </p:sp>
    </p:spTree>
    <p:extLst>
      <p:ext uri="{BB962C8B-B14F-4D97-AF65-F5344CB8AC3E}">
        <p14:creationId xmlns:p14="http://schemas.microsoft.com/office/powerpoint/2010/main" val="106307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B171-4631-7A48-A8DB-877C1399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80CD-EA34-8240-A6B3-815D6F0F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only allow </a:t>
            </a:r>
            <a:r>
              <a:rPr lang="en-US" b="1" u="sng" dirty="0"/>
              <a:t>one thread</a:t>
            </a:r>
            <a:r>
              <a:rPr lang="en-US" dirty="0"/>
              <a:t> in a region at a time</a:t>
            </a:r>
          </a:p>
          <a:p>
            <a:pPr lvl="1"/>
            <a:r>
              <a:rPr lang="en-US" dirty="0"/>
              <a:t>Term: mutual exclusion</a:t>
            </a:r>
          </a:p>
          <a:p>
            <a:r>
              <a:rPr lang="en-US" dirty="0"/>
              <a:t>In programming, we use a special object to represent this idea – mutex</a:t>
            </a:r>
          </a:p>
          <a:p>
            <a:pPr lvl="1"/>
            <a:r>
              <a:rPr lang="en-US" b="1" dirty="0"/>
              <a:t>Mutex</a:t>
            </a:r>
            <a:r>
              <a:rPr lang="en-US" dirty="0"/>
              <a:t> = </a:t>
            </a:r>
            <a:r>
              <a:rPr lang="en-US" b="1" u="sng" dirty="0"/>
              <a:t>mut</a:t>
            </a:r>
            <a:r>
              <a:rPr lang="en-US" dirty="0"/>
              <a:t>ual </a:t>
            </a:r>
            <a:r>
              <a:rPr lang="en-US" b="1" u="sng" dirty="0"/>
              <a:t>ex</a:t>
            </a:r>
            <a:r>
              <a:rPr lang="en-US" dirty="0"/>
              <a:t>clusion</a:t>
            </a:r>
          </a:p>
          <a:p>
            <a:r>
              <a:rPr lang="en-US" dirty="0"/>
              <a:t>Mutexes can “lock” and “unlock”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using std::mutex;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88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2445</Words>
  <Application>Microsoft Macintosh PowerPoint</Application>
  <PresentationFormat>Widescreen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The Hand Bold</vt:lpstr>
      <vt:lpstr>The Serif Hand Black</vt:lpstr>
      <vt:lpstr>SketchyVTI</vt:lpstr>
      <vt:lpstr>C++ Threads</vt:lpstr>
      <vt:lpstr>Outline</vt:lpstr>
      <vt:lpstr>Creating a std::thread</vt:lpstr>
      <vt:lpstr>Caring about const- and Reference-Semantics</vt:lpstr>
      <vt:lpstr>Std::cref and std::Ref</vt:lpstr>
      <vt:lpstr>Not Using Reference Wrappers…</vt:lpstr>
      <vt:lpstr>Not Using Reference Wrappers…</vt:lpstr>
      <vt:lpstr>Solving Race Conditions</vt:lpstr>
      <vt:lpstr>Solving Race Conditions</vt:lpstr>
      <vt:lpstr>std::mutex</vt:lpstr>
      <vt:lpstr>Making a std::mutex shared</vt:lpstr>
      <vt:lpstr>Making a std::mutex shared</vt:lpstr>
      <vt:lpstr>Getting Return Values</vt:lpstr>
      <vt:lpstr>Creating a std::future</vt:lpstr>
      <vt:lpstr>std::future – “get()”-ing the result</vt:lpstr>
      <vt:lpstr>Managing ALL THE THREADS</vt:lpstr>
      <vt:lpstr>Managing ALL THE THREADS – CREATION</vt:lpstr>
      <vt:lpstr>Managing ALL THE FUTURES – Wait/Cleanup</vt:lpstr>
      <vt:lpstr>Managing FUTURES – CREATION</vt:lpstr>
      <vt:lpstr>Managing FUTURES – Wait/Cleanup</vt:lpstr>
      <vt:lpstr>Partitioning Data</vt:lpstr>
      <vt:lpstr>Partitioning Data</vt:lpstr>
      <vt:lpstr>Partitioning Data</vt:lpstr>
      <vt:lpstr>Paritioning Data</vt:lpstr>
      <vt:lpstr>Bonus: C++ Lambdas</vt:lpstr>
      <vt:lpstr>Bonus: C++ Lambdas</vt:lpstr>
      <vt:lpstr>Bonus C++ Lambdas:</vt:lpstr>
      <vt:lpstr>Bonus: C++ Lambdas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Threads</dc:title>
  <dc:creator>William Killian</dc:creator>
  <cp:lastModifiedBy>William Killian</cp:lastModifiedBy>
  <cp:revision>13</cp:revision>
  <dcterms:created xsi:type="dcterms:W3CDTF">2020-02-11T14:13:45Z</dcterms:created>
  <dcterms:modified xsi:type="dcterms:W3CDTF">2020-02-11T17:56:47Z</dcterms:modified>
</cp:coreProperties>
</file>