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70" r:id="rId7"/>
    <p:sldId id="271" r:id="rId8"/>
    <p:sldId id="262" r:id="rId9"/>
    <p:sldId id="263" r:id="rId10"/>
    <p:sldId id="264" r:id="rId11"/>
    <p:sldId id="272" r:id="rId12"/>
    <p:sldId id="266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3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1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08C7-54A1-4AED-8D6F-816505573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6AEA5-2B65-49D4-99AB-821CFBB4C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64E8-FA13-4CE7-AE58-B9D258DB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400-B67B-41BD-A786-42B938FBD74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B2DCE-F1F5-495B-A898-03327792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5D355-661D-44C7-9FD7-D823CD49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D6D1-A2A3-4A72-9F9D-8C2C52BF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1F31-542B-45BC-9854-D6A3595B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20828-B16A-4615-B73D-7F9C3102F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F00D0-7418-40EA-BC0A-7E9BE51F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400-B67B-41BD-A786-42B938FBD74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1738-503D-432C-AF22-1DAB8D28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36D7-AF7D-4CB4-8735-D84C0D60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D6D1-A2A3-4A72-9F9D-8C2C52BF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5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A05E0-877F-4222-86BC-943B8D110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AE8BF-92A0-49FC-90DC-3C6E4CB9F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0B84-0F37-40E3-B03D-70FBED8E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400-B67B-41BD-A786-42B938FBD74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1E41-35F9-4DA4-997A-31D6CD4B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A721-2F5D-49E2-8650-43B835DC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D6D1-A2A3-4A72-9F9D-8C2C52BF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8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9AAF-A384-4E69-A3A2-D46C29BF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FFA3-032D-42BD-897C-9DBA0861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B68DC-6841-416D-9D3D-432B2C49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400-B67B-41BD-A786-42B938FBD74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AB99-538C-4C59-857A-5A3862D0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024AC-58AB-4938-8394-BE25711A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D6D1-A2A3-4A72-9F9D-8C2C52BF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2A9C-CE5F-40D3-9ABC-72C13284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88578-AECF-4C84-846F-651A1E7B0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BBA1A-4738-4EE8-883A-5256A78A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400-B67B-41BD-A786-42B938FBD74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F0DE-9276-452A-A718-7420C6F9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C2D18-3675-4BC7-8509-23CD44CF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D6D1-A2A3-4A72-9F9D-8C2C52BF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DA8E-1F5A-4FAB-9432-46BAAF55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6D44-CDEC-4578-B617-AF78C6946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E6D8D-71D0-4101-A5BE-542F1815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49670-F67A-4896-84D4-FC1870B4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400-B67B-41BD-A786-42B938FBD74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5AC32-BA0C-41C5-94B7-5BFEAB93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2DABF-2437-45FA-BC14-95A1F25B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D6D1-A2A3-4A72-9F9D-8C2C52BF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CD29-5D11-49D4-8B00-8C27187E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BC457-620E-4392-B29F-D3B2CC582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BFC5-DE32-44EF-AEF3-BBC4E062A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DA629-2C9C-449E-BF94-41B507C2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E709B-5F97-486B-B61E-09FD3F3F1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9679D-02EE-4947-8DA0-0728BD1A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400-B67B-41BD-A786-42B938FBD74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0F260-F44A-4B80-8903-4E700D9C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1F0A7-CEFD-45F4-B96B-357A4F8F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D6D1-A2A3-4A72-9F9D-8C2C52BF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3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653E-A544-46AF-B368-12D5136B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1ABF0-0F3B-4FDB-AFC1-DBAD3595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400-B67B-41BD-A786-42B938FBD74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0EA93-F31C-4EFC-97E8-805656AF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26762-106B-4CCB-843E-4DAF625E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D6D1-A2A3-4A72-9F9D-8C2C52BF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91FAD-5A2C-4638-B45E-A9769233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400-B67B-41BD-A786-42B938FBD74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4106D-5613-4435-A872-6A501BD5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74EBD-CB04-43A7-AFC2-2707D192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D6D1-A2A3-4A72-9F9D-8C2C52BF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4DDF-BBC6-478C-9134-E26263EE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3BC5-8AFE-4D98-9AE6-A5203B1C5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C7F77-75D3-40A7-A771-9DFAEB480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B0655-32C7-43CB-93F1-31598388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400-B67B-41BD-A786-42B938FBD74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8BCC0-800A-41B6-95C4-1F0F37DD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D28A2-EBD5-4C7A-A056-94943A60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D6D1-A2A3-4A72-9F9D-8C2C52BF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185A-788D-4A63-A823-0FFCD18D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2F952-739F-4FAD-AFA5-6A2881DA0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E8DB7-37F6-4261-A7C7-CEBF75B91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AE8F4-1B01-440E-A981-EE1424DE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8400-B67B-41BD-A786-42B938FBD74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9F2D-DA00-4EFF-9869-D935927F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7F540-9045-4795-A3D7-9BBAE2D8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D6D1-A2A3-4A72-9F9D-8C2C52BF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2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D0683-37C2-48D7-AB32-B7E7FD37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023A2-94A8-455F-A920-8AA6251BE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D002F-311C-4242-BCAE-049BFF3AB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8400-B67B-41BD-A786-42B938FBD74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781C6-286A-4EB3-99EE-A4442EFA3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30BA-1658-41A6-99D0-91582052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6D1-A2A3-4A72-9F9D-8C2C52BF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2.1.0/api/scala/org/apache/package.html" TargetMode="External"/><Relationship Id="rId2" Type="http://schemas.openxmlformats.org/officeDocument/2006/relationships/hyperlink" Target="https://spark.apache.org/docs/2.1.0/api/scala/org/packa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2.1.0/api/scala/org/apache/spark/mllib/recommendation/package.html" TargetMode="External"/><Relationship Id="rId5" Type="http://schemas.openxmlformats.org/officeDocument/2006/relationships/hyperlink" Target="https://spark.apache.org/docs/2.1.0/api/scala/org/apache/spark/mllib/package.html" TargetMode="External"/><Relationship Id="rId4" Type="http://schemas.openxmlformats.org/officeDocument/2006/relationships/hyperlink" Target="https://spark.apache.org/docs/2.1.0/api/scala/org/apache/spark/packag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914E-3FB0-484F-B919-22CEB3388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Recommendation System on Apache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B43BF-FD2B-41AC-9C62-393535B27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Raghad Rowaida</a:t>
            </a:r>
          </a:p>
        </p:txBody>
      </p:sp>
    </p:spTree>
    <p:extLst>
      <p:ext uri="{BB962C8B-B14F-4D97-AF65-F5344CB8AC3E}">
        <p14:creationId xmlns:p14="http://schemas.microsoft.com/office/powerpoint/2010/main" val="391715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C081-0648-4BDE-8CC2-DDD2707E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Appropriate choice for movie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B4AD-D8C5-497F-A269-72FD982D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Content based</a:t>
            </a:r>
          </a:p>
          <a:p>
            <a:r>
              <a:rPr lang="en-US" dirty="0"/>
              <a:t>Collaborative filtering based</a:t>
            </a:r>
          </a:p>
          <a:p>
            <a:pPr lvl="1"/>
            <a:r>
              <a:rPr lang="en-US" dirty="0"/>
              <a:t>Item based</a:t>
            </a:r>
          </a:p>
          <a:p>
            <a:pPr lvl="1"/>
            <a:r>
              <a:rPr lang="en-US" dirty="0"/>
              <a:t>User based</a:t>
            </a:r>
          </a:p>
        </p:txBody>
      </p:sp>
    </p:spTree>
    <p:extLst>
      <p:ext uri="{BB962C8B-B14F-4D97-AF65-F5344CB8AC3E}">
        <p14:creationId xmlns:p14="http://schemas.microsoft.com/office/powerpoint/2010/main" val="258172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C081-0648-4BDE-8CC2-DDD2707E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Appropriate choice for movie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B4AD-D8C5-497F-A269-72FD982D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Content based</a:t>
            </a:r>
          </a:p>
          <a:p>
            <a:r>
              <a:rPr lang="en-US" dirty="0"/>
              <a:t>Collaborative filtering based</a:t>
            </a:r>
          </a:p>
          <a:p>
            <a:pPr lvl="1"/>
            <a:r>
              <a:rPr lang="en-US" strike="sngStrike" dirty="0"/>
              <a:t>Item based</a:t>
            </a:r>
          </a:p>
          <a:p>
            <a:pPr lvl="1"/>
            <a:r>
              <a:rPr lang="en-US" dirty="0"/>
              <a:t>User based</a:t>
            </a:r>
          </a:p>
        </p:txBody>
      </p:sp>
    </p:spTree>
    <p:extLst>
      <p:ext uri="{BB962C8B-B14F-4D97-AF65-F5344CB8AC3E}">
        <p14:creationId xmlns:p14="http://schemas.microsoft.com/office/powerpoint/2010/main" val="327211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C46A-D62E-4556-9FC2-94D2BB5B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Filtering: Algorithm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ADE2B3-D8AF-4FDE-9C8F-BB51295ED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the dataset as a Matrix of U x I dimension where U – number of user, I number of item (movies) and cell (</a:t>
            </a:r>
            <a:r>
              <a:rPr lang="en-US" dirty="0" err="1"/>
              <a:t>u,i</a:t>
            </a:r>
            <a:r>
              <a:rPr lang="en-US" dirty="0"/>
              <a:t>) – User u’s rating of item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Matrix Factorization technique of Machine Learning to decompose the input matrix into user-rating, and item-rating submatrix.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 item to user based on the latent rating above a threshold.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3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133B-31D6-4E74-87AA-C7B3A5BF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Factorization: What is it?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4DFA23-8B40-4699-8D38-0BDBF4E3D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531"/>
            <a:ext cx="3380640" cy="294530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AA3D56-23C6-4277-A997-EDFED530E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069" y="2186530"/>
            <a:ext cx="3587395" cy="2056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C26EFE-7CB5-4CEE-B009-37D4BEC61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554" y="2186530"/>
            <a:ext cx="2216981" cy="3169241"/>
          </a:xfrm>
          <a:prstGeom prst="rect">
            <a:avLst/>
          </a:prstGeom>
        </p:spPr>
      </p:pic>
      <p:sp>
        <p:nvSpPr>
          <p:cNvPr id="14" name="Equals 13">
            <a:extLst>
              <a:ext uri="{FF2B5EF4-FFF2-40B4-BE49-F238E27FC236}">
                <a16:creationId xmlns:a16="http://schemas.microsoft.com/office/drawing/2014/main" id="{F6D12420-B6ED-44BC-BA14-3986DC649E49}"/>
              </a:ext>
            </a:extLst>
          </p:cNvPr>
          <p:cNvSpPr/>
          <p:nvPr/>
        </p:nvSpPr>
        <p:spPr>
          <a:xfrm>
            <a:off x="4226198" y="3429000"/>
            <a:ext cx="457200" cy="48985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26894BFD-A490-47ED-8D30-6C25971AAFAB}"/>
              </a:ext>
            </a:extLst>
          </p:cNvPr>
          <p:cNvSpPr/>
          <p:nvPr/>
        </p:nvSpPr>
        <p:spPr>
          <a:xfrm>
            <a:off x="8416136" y="3312367"/>
            <a:ext cx="662549" cy="72312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B8F477-D982-43CF-BC4A-399D4DF10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98" y="4994404"/>
            <a:ext cx="32194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2942-144F-48CA-BB4B-AD56A729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Factorization: Why?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5DC34-417A-4320-A31F-38DB531CD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84" y="1825625"/>
            <a:ext cx="8380031" cy="4351338"/>
          </a:xfrm>
        </p:spPr>
      </p:pic>
    </p:spTree>
    <p:extLst>
      <p:ext uri="{BB962C8B-B14F-4D97-AF65-F5344CB8AC3E}">
        <p14:creationId xmlns:p14="http://schemas.microsoft.com/office/powerpoint/2010/main" val="363911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133B-31D6-4E74-87AA-C7B3A5BF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Factorization: How?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BDA75-0B4E-4808-B63D-F9A792486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Select number of latent factor </a:t>
            </a:r>
          </a:p>
          <a:p>
            <a:r>
              <a:rPr lang="en-US" dirty="0"/>
              <a:t>Apply gradient descent (or any other training routine) to minimize the objective function: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DE14-241E-4990-8AFD-473E5BE11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60" y="3980866"/>
            <a:ext cx="52387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74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133B-31D6-4E74-87AA-C7B3A5BF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Factorization: Alternating Least Square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BDA75-0B4E-4808-B63D-F9A792486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5926"/>
          </a:xfrm>
        </p:spPr>
        <p:txBody>
          <a:bodyPr/>
          <a:lstStyle/>
          <a:p>
            <a:r>
              <a:rPr lang="en-US" dirty="0"/>
              <a:t>Implemented in Apache Spark ML</a:t>
            </a:r>
          </a:p>
          <a:p>
            <a:r>
              <a:rPr lang="en-US" dirty="0"/>
              <a:t>Runs in parallel</a:t>
            </a:r>
          </a:p>
        </p:txBody>
      </p:sp>
    </p:spTree>
    <p:extLst>
      <p:ext uri="{BB962C8B-B14F-4D97-AF65-F5344CB8AC3E}">
        <p14:creationId xmlns:p14="http://schemas.microsoft.com/office/powerpoint/2010/main" val="343407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133B-31D6-4E74-87AA-C7B3A5BF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 (ALS)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BDA75-0B4E-4808-B63D-F9A792486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5926"/>
          </a:xfrm>
        </p:spPr>
        <p:txBody>
          <a:bodyPr/>
          <a:lstStyle/>
          <a:p>
            <a:r>
              <a:rPr lang="en-US" dirty="0"/>
              <a:t>ALS minimizes </a:t>
            </a:r>
            <a:r>
              <a:rPr lang="en-US" b="1" dirty="0"/>
              <a:t>two loss functions alternatively</a:t>
            </a:r>
          </a:p>
          <a:p>
            <a:r>
              <a:rPr lang="en-US" dirty="0"/>
              <a:t>First holds user matrix fixed and runs gradient descent with item matrix; then it holds item matrix fixed and runs gradient descent with user matrix</a:t>
            </a:r>
          </a:p>
          <a:p>
            <a:r>
              <a:rPr lang="en-US" dirty="0"/>
              <a:t>ALS runs its gradient descent in </a:t>
            </a:r>
            <a:r>
              <a:rPr lang="en-US" b="1" dirty="0"/>
              <a:t>parallel</a:t>
            </a:r>
            <a:r>
              <a:rPr lang="en-US" dirty="0"/>
              <a:t> across multiple partitions of the underlying training data from a cluster of machines</a:t>
            </a:r>
          </a:p>
        </p:txBody>
      </p:sp>
    </p:spTree>
    <p:extLst>
      <p:ext uri="{BB962C8B-B14F-4D97-AF65-F5344CB8AC3E}">
        <p14:creationId xmlns:p14="http://schemas.microsoft.com/office/powerpoint/2010/main" val="310596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DCAB-1D5B-41AD-899F-2CF8ACC7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7BB2-EE85-4B15-8B13-D2ABB1B9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100K Dataset</a:t>
            </a:r>
          </a:p>
          <a:p>
            <a:r>
              <a:rPr lang="en-US" dirty="0"/>
              <a:t>100,000 ratings (1-5) from 943 users on 1682 movies</a:t>
            </a:r>
          </a:p>
          <a:p>
            <a:r>
              <a:rPr lang="en-US" dirty="0"/>
              <a:t>Each user has rated at least 20 movies.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C56B-A01E-4135-91C7-A67D70C1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5C0E-3FD1-43D2-9DC7-3138718D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OpenStack configuration with 32 GB disk space, 8 GB RAM, 4 </a:t>
            </a:r>
            <a:r>
              <a:rPr lang="en-US" dirty="0" err="1"/>
              <a:t>vCPUper</a:t>
            </a:r>
            <a:r>
              <a:rPr lang="en-US" dirty="0"/>
              <a:t> node</a:t>
            </a:r>
          </a:p>
          <a:p>
            <a:r>
              <a:rPr lang="en-US" dirty="0"/>
              <a:t>Used Apache spark 2.4.4 version</a:t>
            </a:r>
          </a:p>
          <a:p>
            <a:r>
              <a:rPr lang="en-US" dirty="0"/>
              <a:t>Used special libraries, such as: </a:t>
            </a:r>
            <a:r>
              <a:rPr lang="en-US" dirty="0" err="1">
                <a:hlinkClick r:id="rId2"/>
              </a:rPr>
              <a:t>org</a:t>
            </a:r>
            <a:r>
              <a:rPr lang="en-US" dirty="0" err="1"/>
              <a:t>.</a:t>
            </a:r>
            <a:r>
              <a:rPr lang="en-US" dirty="0" err="1">
                <a:hlinkClick r:id="rId3"/>
              </a:rPr>
              <a:t>apache</a:t>
            </a:r>
            <a:r>
              <a:rPr lang="en-US" dirty="0" err="1"/>
              <a:t>.</a:t>
            </a:r>
            <a:r>
              <a:rPr lang="en-US" dirty="0" err="1">
                <a:hlinkClick r:id="rId4"/>
              </a:rPr>
              <a:t>spark</a:t>
            </a:r>
            <a:r>
              <a:rPr lang="en-US" dirty="0" err="1"/>
              <a:t>.</a:t>
            </a:r>
            <a:r>
              <a:rPr lang="en-US" dirty="0" err="1">
                <a:hlinkClick r:id="rId5"/>
              </a:rPr>
              <a:t>mllib</a:t>
            </a:r>
            <a:r>
              <a:rPr lang="en-US" dirty="0" err="1"/>
              <a:t>.</a:t>
            </a:r>
            <a:r>
              <a:rPr lang="en-US" dirty="0" err="1">
                <a:hlinkClick r:id="rId6"/>
              </a:rPr>
              <a:t>recommendation</a:t>
            </a:r>
            <a:r>
              <a:rPr lang="en-US" dirty="0"/>
              <a:t> </a:t>
            </a:r>
          </a:p>
          <a:p>
            <a:r>
              <a:rPr lang="en-US" dirty="0"/>
              <a:t>Spark cluster model: single master, and single slave</a:t>
            </a:r>
          </a:p>
          <a:p>
            <a:r>
              <a:rPr lang="en-US" dirty="0"/>
              <a:t>Average time to run ALS for 100k rating data: 10.86 second</a:t>
            </a:r>
          </a:p>
        </p:txBody>
      </p:sp>
    </p:spTree>
    <p:extLst>
      <p:ext uri="{BB962C8B-B14F-4D97-AF65-F5344CB8AC3E}">
        <p14:creationId xmlns:p14="http://schemas.microsoft.com/office/powerpoint/2010/main" val="400119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19B7-01BF-40EB-8327-3B66B45F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3547-B26F-4379-B54C-F4125FFA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is filled with data</a:t>
            </a:r>
          </a:p>
          <a:p>
            <a:r>
              <a:rPr lang="en-US" dirty="0"/>
              <a:t>Takes time to search for desired item</a:t>
            </a:r>
          </a:p>
          <a:p>
            <a:r>
              <a:rPr lang="en-US" dirty="0"/>
              <a:t>Recommendation system makes searching easier, and keep user hooked to the system</a:t>
            </a:r>
          </a:p>
          <a:p>
            <a:r>
              <a:rPr lang="en-US" dirty="0"/>
              <a:t>Saves a lot of time</a:t>
            </a:r>
          </a:p>
        </p:txBody>
      </p:sp>
    </p:spTree>
    <p:extLst>
      <p:ext uri="{BB962C8B-B14F-4D97-AF65-F5344CB8AC3E}">
        <p14:creationId xmlns:p14="http://schemas.microsoft.com/office/powerpoint/2010/main" val="2359433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4954-2D54-4C1C-BD38-8D17F056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11F8D6-CA3F-4E92-950D-FEFDBC066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6107"/>
          <a:stretch/>
        </p:blipFill>
        <p:spPr>
          <a:xfrm>
            <a:off x="940837" y="3275045"/>
            <a:ext cx="8856306" cy="225831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0C8F8B-CA7F-4526-B1DC-7C09311A5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1825626"/>
            <a:ext cx="10515600" cy="1242142"/>
          </a:xfrm>
        </p:spPr>
        <p:txBody>
          <a:bodyPr/>
          <a:lstStyle/>
          <a:p>
            <a:r>
              <a:rPr lang="en-US" dirty="0"/>
              <a:t>Top 10 movie recommendation for user ID 789 from the ml-100K dataset.</a:t>
            </a:r>
          </a:p>
        </p:txBody>
      </p:sp>
    </p:spTree>
    <p:extLst>
      <p:ext uri="{BB962C8B-B14F-4D97-AF65-F5344CB8AC3E}">
        <p14:creationId xmlns:p14="http://schemas.microsoft.com/office/powerpoint/2010/main" val="1452382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7762-974B-4C66-ADBB-21996565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D7E4-1335-4221-B882-F79486E3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type of recommendation algorithm ‘job portals’ uses, and why?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would we use user based CF, instead of item based CF?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Matrix Factorization enhance CF algorithm performance?</a:t>
            </a:r>
          </a:p>
        </p:txBody>
      </p:sp>
    </p:spTree>
    <p:extLst>
      <p:ext uri="{BB962C8B-B14F-4D97-AF65-F5344CB8AC3E}">
        <p14:creationId xmlns:p14="http://schemas.microsoft.com/office/powerpoint/2010/main" val="2827564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A60B0B-01DA-42BA-BED9-A36FC9D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0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Britannic Bold" panose="020B09030607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9547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8C67-AC39-48C1-8C8F-2694B51E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5913-DD6B-499A-BFBD-E172CD41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based recommendation system</a:t>
            </a:r>
          </a:p>
          <a:p>
            <a:r>
              <a:rPr lang="en-US" dirty="0"/>
              <a:t>Collaborative Filtering based recommendation system</a:t>
            </a:r>
          </a:p>
          <a:p>
            <a:r>
              <a:rPr lang="en-US" dirty="0"/>
              <a:t>Hybrid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98295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DB88-2801-42BB-8486-2A0755BD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D3AF-DA5C-416F-9E46-FF8E9C5C5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5567"/>
          </a:xfrm>
        </p:spPr>
        <p:txBody>
          <a:bodyPr/>
          <a:lstStyle/>
          <a:p>
            <a:r>
              <a:rPr lang="en-US" dirty="0"/>
              <a:t>Analyze a user’s data and history to make similar type of recommendation.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EDB9E-390E-4681-866D-D291566C3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54" y="3969497"/>
            <a:ext cx="2031842" cy="2031842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F8FFCF2-15EA-465C-910C-FE1F6C2DBFA8}"/>
              </a:ext>
            </a:extLst>
          </p:cNvPr>
          <p:cNvSpPr/>
          <p:nvPr/>
        </p:nvSpPr>
        <p:spPr>
          <a:xfrm>
            <a:off x="1833465" y="3039786"/>
            <a:ext cx="1870788" cy="778428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with a registered profile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82A02C2-B91E-4DE0-9EE5-0AB63B8B1203}"/>
              </a:ext>
            </a:extLst>
          </p:cNvPr>
          <p:cNvSpPr/>
          <p:nvPr/>
        </p:nvSpPr>
        <p:spPr>
          <a:xfrm>
            <a:off x="4739951" y="4086809"/>
            <a:ext cx="3041779" cy="17168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Searches for a type of job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4DDB18CD-7D90-4C41-8D8E-6EAB69F0B26E}"/>
              </a:ext>
            </a:extLst>
          </p:cNvPr>
          <p:cNvSpPr/>
          <p:nvPr/>
        </p:nvSpPr>
        <p:spPr>
          <a:xfrm>
            <a:off x="8621486" y="3741576"/>
            <a:ext cx="2584579" cy="2062066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Gets similar recommendation later</a:t>
            </a:r>
          </a:p>
        </p:txBody>
      </p:sp>
    </p:spTree>
    <p:extLst>
      <p:ext uri="{BB962C8B-B14F-4D97-AF65-F5344CB8AC3E}">
        <p14:creationId xmlns:p14="http://schemas.microsoft.com/office/powerpoint/2010/main" val="167194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7A33-371E-4884-BF60-361F7795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DC04-3799-4AAA-9BB7-6C857345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Use user’s rating to find out people of similar taste. Recommend a new item which received high rating from people of similar taste.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6A57D4-1FFA-41C3-9AC9-59FFCD4187C8}"/>
              </a:ext>
            </a:extLst>
          </p:cNvPr>
          <p:cNvSpPr/>
          <p:nvPr/>
        </p:nvSpPr>
        <p:spPr>
          <a:xfrm>
            <a:off x="1007706" y="3013432"/>
            <a:ext cx="559837" cy="5411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5A5C05-B1EC-43C1-89EA-E01EE5755524}"/>
              </a:ext>
            </a:extLst>
          </p:cNvPr>
          <p:cNvSpPr/>
          <p:nvPr/>
        </p:nvSpPr>
        <p:spPr>
          <a:xfrm>
            <a:off x="1026371" y="3828420"/>
            <a:ext cx="559837" cy="5411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F40CF8-E86E-43F6-8081-47AEC47FC287}"/>
              </a:ext>
            </a:extLst>
          </p:cNvPr>
          <p:cNvSpPr/>
          <p:nvPr/>
        </p:nvSpPr>
        <p:spPr>
          <a:xfrm>
            <a:off x="1026371" y="4640182"/>
            <a:ext cx="559837" cy="5411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144C7-B228-4CE4-B243-9D9F2FC06924}"/>
              </a:ext>
            </a:extLst>
          </p:cNvPr>
          <p:cNvSpPr/>
          <p:nvPr/>
        </p:nvSpPr>
        <p:spPr>
          <a:xfrm>
            <a:off x="1026370" y="5451944"/>
            <a:ext cx="559837" cy="5411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607411-C48B-4572-943D-E7203613797C}"/>
              </a:ext>
            </a:extLst>
          </p:cNvPr>
          <p:cNvSpPr/>
          <p:nvPr/>
        </p:nvSpPr>
        <p:spPr>
          <a:xfrm>
            <a:off x="5536163" y="2758144"/>
            <a:ext cx="559837" cy="5411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232C84-5164-4E32-808B-89AD344995A9}"/>
              </a:ext>
            </a:extLst>
          </p:cNvPr>
          <p:cNvSpPr/>
          <p:nvPr/>
        </p:nvSpPr>
        <p:spPr>
          <a:xfrm>
            <a:off x="5536162" y="3436225"/>
            <a:ext cx="559837" cy="5411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C59108-AFC7-4AB4-B827-71BBF0BE7224}"/>
              </a:ext>
            </a:extLst>
          </p:cNvPr>
          <p:cNvSpPr/>
          <p:nvPr/>
        </p:nvSpPr>
        <p:spPr>
          <a:xfrm>
            <a:off x="5536161" y="4117166"/>
            <a:ext cx="559837" cy="5411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53AE8F-BA24-454D-98C8-7C259776BDCB}"/>
              </a:ext>
            </a:extLst>
          </p:cNvPr>
          <p:cNvSpPr/>
          <p:nvPr/>
        </p:nvSpPr>
        <p:spPr>
          <a:xfrm>
            <a:off x="5536161" y="4795247"/>
            <a:ext cx="559837" cy="5411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872487-6C8E-4567-970F-BF687012651C}"/>
              </a:ext>
            </a:extLst>
          </p:cNvPr>
          <p:cNvSpPr/>
          <p:nvPr/>
        </p:nvSpPr>
        <p:spPr>
          <a:xfrm>
            <a:off x="5536160" y="5478398"/>
            <a:ext cx="559837" cy="541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9B2D49-1405-461F-9CEC-6D4D99A140E5}"/>
              </a:ext>
            </a:extLst>
          </p:cNvPr>
          <p:cNvSpPr/>
          <p:nvPr/>
        </p:nvSpPr>
        <p:spPr>
          <a:xfrm>
            <a:off x="5536159" y="6156479"/>
            <a:ext cx="559837" cy="541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6F2D83-BA07-49A0-BFA1-2B4D50E2D4C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1567543" y="3284020"/>
            <a:ext cx="3968619" cy="42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B8B9DE-8E18-4B0C-AC88-5B2088CAC399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1567543" y="3284020"/>
            <a:ext cx="3968618" cy="1103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16F123-51E9-4E87-A8B4-D0B958FDB574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1567543" y="3284020"/>
            <a:ext cx="3968618" cy="1781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191F92-EF00-407B-8607-F2E74317C10A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1586208" y="3028732"/>
            <a:ext cx="3949955" cy="107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0FDB1B-5CEE-4867-8B9C-75FC0C14E6C4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1586208" y="3706813"/>
            <a:ext cx="3949954" cy="392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997C52-2F3D-468C-9AAF-6BBA1D6260B1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1586208" y="4099008"/>
            <a:ext cx="3949953" cy="288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5F7B1D-FD5E-48E0-8952-AA0640190116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1586208" y="4099008"/>
            <a:ext cx="3949953" cy="966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A0A53-4751-40CA-96B6-54FB47B4AD03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1586208" y="4910770"/>
            <a:ext cx="3949952" cy="838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6F9BB5-54D3-4D0D-BF57-4EE9052466F0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1586208" y="4910770"/>
            <a:ext cx="3949951" cy="1516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54D02A-659B-4C25-BADC-54CBFB6D0DF7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1586207" y="5722532"/>
            <a:ext cx="3949952" cy="704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6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7A33-371E-4884-BF60-361F7795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DC04-3799-4AAA-9BB7-6C857345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Use user’s rating to find out people of similar taste. Recommend a new item which received high rating from people of similar taste.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6A57D4-1FFA-41C3-9AC9-59FFCD4187C8}"/>
              </a:ext>
            </a:extLst>
          </p:cNvPr>
          <p:cNvSpPr/>
          <p:nvPr/>
        </p:nvSpPr>
        <p:spPr>
          <a:xfrm>
            <a:off x="1007706" y="3013432"/>
            <a:ext cx="559837" cy="5411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5A5C05-B1EC-43C1-89EA-E01EE5755524}"/>
              </a:ext>
            </a:extLst>
          </p:cNvPr>
          <p:cNvSpPr/>
          <p:nvPr/>
        </p:nvSpPr>
        <p:spPr>
          <a:xfrm>
            <a:off x="1026371" y="3828420"/>
            <a:ext cx="559837" cy="5411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F40CF8-E86E-43F6-8081-47AEC47FC287}"/>
              </a:ext>
            </a:extLst>
          </p:cNvPr>
          <p:cNvSpPr/>
          <p:nvPr/>
        </p:nvSpPr>
        <p:spPr>
          <a:xfrm>
            <a:off x="1026371" y="4640182"/>
            <a:ext cx="559837" cy="5411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144C7-B228-4CE4-B243-9D9F2FC06924}"/>
              </a:ext>
            </a:extLst>
          </p:cNvPr>
          <p:cNvSpPr/>
          <p:nvPr/>
        </p:nvSpPr>
        <p:spPr>
          <a:xfrm>
            <a:off x="1026370" y="5451944"/>
            <a:ext cx="559837" cy="5411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607411-C48B-4572-943D-E7203613797C}"/>
              </a:ext>
            </a:extLst>
          </p:cNvPr>
          <p:cNvSpPr/>
          <p:nvPr/>
        </p:nvSpPr>
        <p:spPr>
          <a:xfrm>
            <a:off x="5536163" y="2758144"/>
            <a:ext cx="559837" cy="5411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232C84-5164-4E32-808B-89AD344995A9}"/>
              </a:ext>
            </a:extLst>
          </p:cNvPr>
          <p:cNvSpPr/>
          <p:nvPr/>
        </p:nvSpPr>
        <p:spPr>
          <a:xfrm>
            <a:off x="5536162" y="3436225"/>
            <a:ext cx="559837" cy="5411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C59108-AFC7-4AB4-B827-71BBF0BE7224}"/>
              </a:ext>
            </a:extLst>
          </p:cNvPr>
          <p:cNvSpPr/>
          <p:nvPr/>
        </p:nvSpPr>
        <p:spPr>
          <a:xfrm>
            <a:off x="5536161" y="4117166"/>
            <a:ext cx="559837" cy="5411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53AE8F-BA24-454D-98C8-7C259776BDCB}"/>
              </a:ext>
            </a:extLst>
          </p:cNvPr>
          <p:cNvSpPr/>
          <p:nvPr/>
        </p:nvSpPr>
        <p:spPr>
          <a:xfrm>
            <a:off x="5536161" y="4795247"/>
            <a:ext cx="559837" cy="5411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872487-6C8E-4567-970F-BF687012651C}"/>
              </a:ext>
            </a:extLst>
          </p:cNvPr>
          <p:cNvSpPr/>
          <p:nvPr/>
        </p:nvSpPr>
        <p:spPr>
          <a:xfrm>
            <a:off x="5536160" y="5478398"/>
            <a:ext cx="559837" cy="541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9B2D49-1405-461F-9CEC-6D4D99A140E5}"/>
              </a:ext>
            </a:extLst>
          </p:cNvPr>
          <p:cNvSpPr/>
          <p:nvPr/>
        </p:nvSpPr>
        <p:spPr>
          <a:xfrm>
            <a:off x="5536159" y="6156479"/>
            <a:ext cx="559837" cy="541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6F2D83-BA07-49A0-BFA1-2B4D50E2D4C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1567543" y="3284020"/>
            <a:ext cx="3968619" cy="42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B8B9DE-8E18-4B0C-AC88-5B2088CAC399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1567543" y="3284020"/>
            <a:ext cx="3968618" cy="1103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16F123-51E9-4E87-A8B4-D0B958FDB574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1567543" y="3284020"/>
            <a:ext cx="3968618" cy="1781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191F92-EF00-407B-8607-F2E74317C10A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1586208" y="3028732"/>
            <a:ext cx="3949955" cy="107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0FDB1B-5CEE-4867-8B9C-75FC0C14E6C4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1586208" y="3706813"/>
            <a:ext cx="3949954" cy="392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997C52-2F3D-468C-9AAF-6BBA1D6260B1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1586208" y="4099008"/>
            <a:ext cx="3949953" cy="288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5F7B1D-FD5E-48E0-8952-AA0640190116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1586208" y="4099008"/>
            <a:ext cx="3949953" cy="966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A0A53-4751-40CA-96B6-54FB47B4AD03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1586208" y="4910770"/>
            <a:ext cx="3949952" cy="838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6F9BB5-54D3-4D0D-BF57-4EE9052466F0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1586208" y="4910770"/>
            <a:ext cx="3949951" cy="1516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54D02A-659B-4C25-BADC-54CBFB6D0DF7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1586207" y="5722532"/>
            <a:ext cx="3949952" cy="704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F0CDE5-95D5-4801-8112-DA0067C11BE4}"/>
              </a:ext>
            </a:extLst>
          </p:cNvPr>
          <p:cNvCxnSpPr>
            <a:endCxn id="4" idx="7"/>
          </p:cNvCxnSpPr>
          <p:nvPr/>
        </p:nvCxnSpPr>
        <p:spPr>
          <a:xfrm flipH="1">
            <a:off x="1485557" y="3028732"/>
            <a:ext cx="4050602" cy="63953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283BD2-ED54-437D-B825-475979D3BBE2}"/>
              </a:ext>
            </a:extLst>
          </p:cNvPr>
          <p:cNvCxnSpPr>
            <a:stCxn id="12" idx="2"/>
            <a:endCxn id="7" idx="7"/>
          </p:cNvCxnSpPr>
          <p:nvPr/>
        </p:nvCxnSpPr>
        <p:spPr>
          <a:xfrm flipH="1" flipV="1">
            <a:off x="1504221" y="5531197"/>
            <a:ext cx="4031939" cy="217789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94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7A33-371E-4884-BF60-361F7795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DC04-3799-4AAA-9BB7-6C857345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Use user’s rating to find out people of similar taste. Recommend a new item which received high rating from people of similar taste.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6A57D4-1FFA-41C3-9AC9-59FFCD4187C8}"/>
              </a:ext>
            </a:extLst>
          </p:cNvPr>
          <p:cNvSpPr/>
          <p:nvPr/>
        </p:nvSpPr>
        <p:spPr>
          <a:xfrm>
            <a:off x="1007706" y="3013432"/>
            <a:ext cx="559837" cy="5411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5A5C05-B1EC-43C1-89EA-E01EE5755524}"/>
              </a:ext>
            </a:extLst>
          </p:cNvPr>
          <p:cNvSpPr/>
          <p:nvPr/>
        </p:nvSpPr>
        <p:spPr>
          <a:xfrm>
            <a:off x="1026371" y="3828420"/>
            <a:ext cx="559837" cy="5411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F40CF8-E86E-43F6-8081-47AEC47FC287}"/>
              </a:ext>
            </a:extLst>
          </p:cNvPr>
          <p:cNvSpPr/>
          <p:nvPr/>
        </p:nvSpPr>
        <p:spPr>
          <a:xfrm>
            <a:off x="1026371" y="4640182"/>
            <a:ext cx="559837" cy="5411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144C7-B228-4CE4-B243-9D9F2FC06924}"/>
              </a:ext>
            </a:extLst>
          </p:cNvPr>
          <p:cNvSpPr/>
          <p:nvPr/>
        </p:nvSpPr>
        <p:spPr>
          <a:xfrm>
            <a:off x="1026370" y="5451944"/>
            <a:ext cx="559837" cy="5411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607411-C48B-4572-943D-E7203613797C}"/>
              </a:ext>
            </a:extLst>
          </p:cNvPr>
          <p:cNvSpPr/>
          <p:nvPr/>
        </p:nvSpPr>
        <p:spPr>
          <a:xfrm>
            <a:off x="5536163" y="2758144"/>
            <a:ext cx="559837" cy="5411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232C84-5164-4E32-808B-89AD344995A9}"/>
              </a:ext>
            </a:extLst>
          </p:cNvPr>
          <p:cNvSpPr/>
          <p:nvPr/>
        </p:nvSpPr>
        <p:spPr>
          <a:xfrm>
            <a:off x="5536162" y="3436225"/>
            <a:ext cx="559837" cy="5411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C59108-AFC7-4AB4-B827-71BBF0BE7224}"/>
              </a:ext>
            </a:extLst>
          </p:cNvPr>
          <p:cNvSpPr/>
          <p:nvPr/>
        </p:nvSpPr>
        <p:spPr>
          <a:xfrm>
            <a:off x="5536161" y="4117166"/>
            <a:ext cx="559837" cy="5411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53AE8F-BA24-454D-98C8-7C259776BDCB}"/>
              </a:ext>
            </a:extLst>
          </p:cNvPr>
          <p:cNvSpPr/>
          <p:nvPr/>
        </p:nvSpPr>
        <p:spPr>
          <a:xfrm>
            <a:off x="5536161" y="4795247"/>
            <a:ext cx="559837" cy="5411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872487-6C8E-4567-970F-BF687012651C}"/>
              </a:ext>
            </a:extLst>
          </p:cNvPr>
          <p:cNvSpPr/>
          <p:nvPr/>
        </p:nvSpPr>
        <p:spPr>
          <a:xfrm>
            <a:off x="5536160" y="5478398"/>
            <a:ext cx="559837" cy="541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9B2D49-1405-461F-9CEC-6D4D99A140E5}"/>
              </a:ext>
            </a:extLst>
          </p:cNvPr>
          <p:cNvSpPr/>
          <p:nvPr/>
        </p:nvSpPr>
        <p:spPr>
          <a:xfrm>
            <a:off x="5536159" y="6156479"/>
            <a:ext cx="559837" cy="541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6F2D83-BA07-49A0-BFA1-2B4D50E2D4C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1567543" y="3284020"/>
            <a:ext cx="3968619" cy="42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B8B9DE-8E18-4B0C-AC88-5B2088CAC399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1567543" y="3284020"/>
            <a:ext cx="3968618" cy="1103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16F123-51E9-4E87-A8B4-D0B958FDB574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1567543" y="3284020"/>
            <a:ext cx="3968618" cy="1781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191F92-EF00-407B-8607-F2E74317C10A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1586208" y="3028732"/>
            <a:ext cx="3949955" cy="107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0FDB1B-5CEE-4867-8B9C-75FC0C14E6C4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1586208" y="3706813"/>
            <a:ext cx="3949954" cy="392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997C52-2F3D-468C-9AAF-6BBA1D6260B1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1586208" y="4099008"/>
            <a:ext cx="3949953" cy="288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5F7B1D-FD5E-48E0-8952-AA0640190116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1586208" y="4099008"/>
            <a:ext cx="3949953" cy="966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A0A53-4751-40CA-96B6-54FB47B4AD03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1586208" y="4910770"/>
            <a:ext cx="3949952" cy="838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6F9BB5-54D3-4D0D-BF57-4EE9052466F0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1586208" y="4910770"/>
            <a:ext cx="3949951" cy="1516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54D02A-659B-4C25-BADC-54CBFB6D0DF7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1586207" y="5722532"/>
            <a:ext cx="3949952" cy="704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F0CDE5-95D5-4801-8112-DA0067C11BE4}"/>
              </a:ext>
            </a:extLst>
          </p:cNvPr>
          <p:cNvCxnSpPr>
            <a:endCxn id="4" idx="7"/>
          </p:cNvCxnSpPr>
          <p:nvPr/>
        </p:nvCxnSpPr>
        <p:spPr>
          <a:xfrm flipH="1">
            <a:off x="1485557" y="3028732"/>
            <a:ext cx="4050602" cy="63953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283BD2-ED54-437D-B825-475979D3BBE2}"/>
              </a:ext>
            </a:extLst>
          </p:cNvPr>
          <p:cNvCxnSpPr>
            <a:stCxn id="12" idx="2"/>
            <a:endCxn id="7" idx="7"/>
          </p:cNvCxnSpPr>
          <p:nvPr/>
        </p:nvCxnSpPr>
        <p:spPr>
          <a:xfrm flipH="1" flipV="1">
            <a:off x="1504221" y="5531197"/>
            <a:ext cx="4031939" cy="217789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FDD46C7-F85B-4F3E-BDA1-E279249B1A42}"/>
              </a:ext>
            </a:extLst>
          </p:cNvPr>
          <p:cNvSpPr/>
          <p:nvPr/>
        </p:nvSpPr>
        <p:spPr>
          <a:xfrm>
            <a:off x="7950116" y="3300288"/>
            <a:ext cx="2575249" cy="560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64DD8-B0C4-492D-891B-4209E0ABAE34}"/>
              </a:ext>
            </a:extLst>
          </p:cNvPr>
          <p:cNvSpPr/>
          <p:nvPr/>
        </p:nvSpPr>
        <p:spPr>
          <a:xfrm>
            <a:off x="9797575" y="4244597"/>
            <a:ext cx="2146041" cy="641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 based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474478-412D-4346-8C79-E0ECAB48B937}"/>
              </a:ext>
            </a:extLst>
          </p:cNvPr>
          <p:cNvSpPr/>
          <p:nvPr/>
        </p:nvSpPr>
        <p:spPr>
          <a:xfrm>
            <a:off x="6767801" y="4244695"/>
            <a:ext cx="2146041" cy="541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based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704C1E-F8A3-4FCD-9B50-459077533421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7840822" y="3860831"/>
            <a:ext cx="1396919" cy="383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DF316-D4EB-47AA-A283-5C8B5848E60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9237741" y="3860831"/>
            <a:ext cx="1632855" cy="383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6887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67AC-97F8-48AD-91F9-0D5EDE94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78DA8-E5E8-4724-B566-AD7CDAAD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a combination of both approaches for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364560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C081-0648-4BDE-8CC2-DDD2707E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Appropriate choice for movie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B4AD-D8C5-497F-A269-72FD982D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based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1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581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Britannic Bold</vt:lpstr>
      <vt:lpstr>Calibri</vt:lpstr>
      <vt:lpstr>Calibri Light</vt:lpstr>
      <vt:lpstr>Office Theme</vt:lpstr>
      <vt:lpstr>Movie Recommendation System on Apache Spark</vt:lpstr>
      <vt:lpstr>Why recommendation system</vt:lpstr>
      <vt:lpstr>Recommendation System Principles</vt:lpstr>
      <vt:lpstr>Content based recommendation system</vt:lpstr>
      <vt:lpstr>Collaborative Filtering recommendation system</vt:lpstr>
      <vt:lpstr>Collaborative Filtering recommendation system</vt:lpstr>
      <vt:lpstr>Collaborative Filtering recommendation system</vt:lpstr>
      <vt:lpstr>Hybrid recommendation system</vt:lpstr>
      <vt:lpstr>Appropriate choice for movie recommender</vt:lpstr>
      <vt:lpstr>Appropriate choice for movie recommender</vt:lpstr>
      <vt:lpstr>Appropriate choice for movie recommender</vt:lpstr>
      <vt:lpstr>Collaborative Filtering: Algorithm</vt:lpstr>
      <vt:lpstr>Matrix Factorization: What is it?</vt:lpstr>
      <vt:lpstr>Matrix Factorization: Why?</vt:lpstr>
      <vt:lpstr>Matrix Factorization: How?</vt:lpstr>
      <vt:lpstr>Matrix Factorization: Alternating Least Square</vt:lpstr>
      <vt:lpstr>Alternating Least Square (ALS)</vt:lpstr>
      <vt:lpstr>Dataset</vt:lpstr>
      <vt:lpstr>Implementation</vt:lpstr>
      <vt:lpstr>Sample output</vt:lpstr>
      <vt:lpstr>Participation session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 on Apache Spark</dc:title>
  <dc:creator>Raghad Rowaida</dc:creator>
  <cp:lastModifiedBy>Raghad Rowaida</cp:lastModifiedBy>
  <cp:revision>37</cp:revision>
  <dcterms:created xsi:type="dcterms:W3CDTF">2019-12-01T03:45:39Z</dcterms:created>
  <dcterms:modified xsi:type="dcterms:W3CDTF">2019-12-04T17:54:38Z</dcterms:modified>
</cp:coreProperties>
</file>