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y="5143500" cx="9144000"/>
  <p:notesSz cx="6858000" cy="9144000"/>
  <p:embeddedFontLst>
    <p:embeddedFont>
      <p:font typeface="Proxima Nova"/>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ProximaNova-boldItalic.fntdata"/><Relationship Id="rId61" Type="http://schemas.openxmlformats.org/officeDocument/2006/relationships/font" Target="fonts/ProximaNova-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ProximaNova-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ProximaNova-regular.fntdata"/><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76e4f6a7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76e4f6a7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76e4f6a7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76e4f6a7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76e4f6a7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76e4f6a7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76e4f6a7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76e4f6a7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76e4f6a7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76e4f6a7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96d380c0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96d380c0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76e4f6a7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76e4f6a7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96d380c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96d380c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97e78f7d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97e78f7d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node js is a runtime </a:t>
            </a:r>
            <a:r>
              <a:rPr lang="en"/>
              <a:t>environment</a:t>
            </a:r>
            <a:r>
              <a:rPr lang="en"/>
              <a:t> whic runs js outside browser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Tool to run javascript outside the browser, It is interpreted language. Single  threaded language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96d380c0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96d380c0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Reposiatory to host packages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Npm, or Node Package Manager, is a command-line tool that helps developers manage the dependencies of their projects. With npm, developers can easily install, update, and uninstall packages and libraries that their projects rely on.But npm is not just a tool for managing dependencies. It is also a community-driven ecosystem that fosters collaboration and knowledge sharing. Developers can publish their own packages and contribute to existing ones, building upon the work of others and helping to improve the overall quality of the ecosystem.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Demo go tp npmjs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76e4f6a7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76e4f6a7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97e78f7d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97e78f7d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Yarn is a package manager that was created by Facebook to address some of the performance and security issues with npm. It has quickly become a popular choice among developers, particularly for larger projects with many dependencies.</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97e78f7d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97e78f7d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f97e78f7dc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f97e78f7dc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97e78f7dc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f97e78f7dc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f97e78f7dc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f97e78f7dc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93b0a59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93b0a59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f97e78f7dc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f97e78f7dc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f97e78f7dc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f97e78f7dc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f97e78f7d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f97e78f7d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f97e78f7dc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f97e78f7dc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76e4f6a7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76e4f6a7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f97e78f7d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f97e78f7d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f97e78f7d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f97e78f7d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f97e78f7d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f97e78f7d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f97e78f7d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f97e78f7d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f97e78f7d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f97e78f7d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Backbone of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f97e78f7d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f97e78f7d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f97e78f7d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f97e78f7d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193b0a598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193b0a598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f97e78f7d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f97e78f7d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193b0a59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193b0a59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76e4f6a7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76e4f6a7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193b0a598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193b0a598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193b0a598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193b0a598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176e4f6a7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176e4f6a7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176e4f6a7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176e4f6a7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176e4f6a7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176e4f6a7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176e4f6a7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176e4f6a7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176e4f6a70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176e4f6a70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176e4f6a7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176e4f6a7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195a1204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195a1204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176e4f6a70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176e4f6a70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76e4f6a7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76e4f6a7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195a12045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195a12045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195a12045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195a12045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195a12045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195a12045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 view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packages in Node.js are packages that are installed globally on your system and can be accessed from any directory or project. These packages provide command-line tools and utilities that can be used across different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install a package globally, Node.js places the package binaries in a folder that is included in your system's PATH environment variable. This allows you to run the package's command-line tools from any directory on your system.</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195a12045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195a12045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f97e78f7d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f97e78f7d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76e4f6a7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76e4f6a7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76e4f6a7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76e4f6a7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97e78f7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97e78f7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76e4f6a7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76e4f6a7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hyperlink" Target="https://http.ca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Relationship Id="rId3" Type="http://schemas.openxmlformats.org/officeDocument/2006/relationships/hyperlink" Target="https://filisantillan.com/bits/dom/" TargetMode="External"/><Relationship Id="rId4" Type="http://schemas.openxmlformats.org/officeDocument/2006/relationships/hyperlink" Target="https://cs50.harvard.edu/web/2020/notes/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Web Development </a:t>
            </a:r>
            <a:br>
              <a:rPr lang="en"/>
            </a:br>
            <a:r>
              <a:rPr lang="en"/>
              <a:t>With React and Nodejs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Rahul Roy and Arpan Sadhu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118" name="Shape 118"/>
        <p:cNvGrpSpPr/>
        <p:nvPr/>
      </p:nvGrpSpPr>
      <p:grpSpPr>
        <a:xfrm>
          <a:off x="0" y="0"/>
          <a:ext cx="0" cy="0"/>
          <a:chOff x="0" y="0"/>
          <a:chExt cx="0" cy="0"/>
        </a:xfrm>
      </p:grpSpPr>
      <p:sp>
        <p:nvSpPr>
          <p:cNvPr id="119" name="Google Shape;119;p22"/>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HTML</a:t>
            </a:r>
            <a:endParaRPr sz="10000">
              <a:solidFill>
                <a:schemeClr val="lt1"/>
              </a:solidFill>
            </a:endParaRPr>
          </a:p>
        </p:txBody>
      </p:sp>
      <p:sp>
        <p:nvSpPr>
          <p:cNvPr id="120" name="Google Shape;120;p22"/>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21" name="Google Shape;121;p22"/>
          <p:cNvPicPr preferRelativeResize="0"/>
          <p:nvPr/>
        </p:nvPicPr>
        <p:blipFill>
          <a:blip r:embed="rId3">
            <a:alphaModFix/>
          </a:blip>
          <a:stretch>
            <a:fillRect/>
          </a:stretch>
        </p:blipFill>
        <p:spPr>
          <a:xfrm>
            <a:off x="2037710" y="1291850"/>
            <a:ext cx="5029878" cy="2871200"/>
          </a:xfrm>
          <a:prstGeom prst="rect">
            <a:avLst/>
          </a:prstGeom>
          <a:noFill/>
          <a:ln>
            <a:noFill/>
          </a:ln>
        </p:spPr>
      </p:pic>
      <p:pic>
        <p:nvPicPr>
          <p:cNvPr id="122" name="Google Shape;122;p22"/>
          <p:cNvPicPr preferRelativeResize="0"/>
          <p:nvPr/>
        </p:nvPicPr>
        <p:blipFill>
          <a:blip r:embed="rId4">
            <a:alphaModFix/>
          </a:blip>
          <a:stretch>
            <a:fillRect/>
          </a:stretch>
        </p:blipFill>
        <p:spPr>
          <a:xfrm>
            <a:off x="1095375" y="1291850"/>
            <a:ext cx="6953250" cy="2871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2"/>
                                        </p:tgtEl>
                                      </p:cBhvr>
                                    </p:animEffect>
                                    <p:set>
                                      <p:cBhvr>
                                        <p:cTn dur="1" fill="hold">
                                          <p:stCondLst>
                                            <p:cond delay="1000"/>
                                          </p:stCondLst>
                                        </p:cTn>
                                        <p:tgtEl>
                                          <p:spTgt spid="1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126" name="Shape 126"/>
        <p:cNvGrpSpPr/>
        <p:nvPr/>
      </p:nvGrpSpPr>
      <p:grpSpPr>
        <a:xfrm>
          <a:off x="0" y="0"/>
          <a:ext cx="0" cy="0"/>
          <a:chOff x="0" y="0"/>
          <a:chExt cx="0" cy="0"/>
        </a:xfrm>
      </p:grpSpPr>
      <p:sp>
        <p:nvSpPr>
          <p:cNvPr id="127" name="Google Shape;127;p23"/>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CSS</a:t>
            </a:r>
            <a:endParaRPr sz="10000">
              <a:solidFill>
                <a:schemeClr val="lt1"/>
              </a:solidFill>
            </a:endParaRPr>
          </a:p>
        </p:txBody>
      </p:sp>
      <p:sp>
        <p:nvSpPr>
          <p:cNvPr id="128" name="Google Shape;128;p23"/>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9" name="Google Shape;129;p23"/>
          <p:cNvSpPr txBox="1"/>
          <p:nvPr>
            <p:ph idx="1" type="body"/>
          </p:nvPr>
        </p:nvSpPr>
        <p:spPr>
          <a:xfrm>
            <a:off x="3282900" y="1280550"/>
            <a:ext cx="2539500" cy="8370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1200"/>
              </a:spcAft>
              <a:buNone/>
            </a:pPr>
            <a:r>
              <a:rPr lang="en" sz="10000">
                <a:solidFill>
                  <a:schemeClr val="lt1"/>
                </a:solidFill>
              </a:rPr>
              <a:t>Specificity</a:t>
            </a:r>
            <a:endParaRPr sz="10000">
              <a:solidFill>
                <a:schemeClr val="lt1"/>
              </a:solidFill>
            </a:endParaRPr>
          </a:p>
        </p:txBody>
      </p:sp>
      <p:sp>
        <p:nvSpPr>
          <p:cNvPr id="130" name="Google Shape;130;p23"/>
          <p:cNvSpPr txBox="1"/>
          <p:nvPr>
            <p:ph idx="1" type="body"/>
          </p:nvPr>
        </p:nvSpPr>
        <p:spPr>
          <a:xfrm>
            <a:off x="3282900" y="2449750"/>
            <a:ext cx="2539500" cy="1682100"/>
          </a:xfrm>
          <a:prstGeom prst="rect">
            <a:avLst/>
          </a:prstGeom>
        </p:spPr>
        <p:txBody>
          <a:bodyPr anchorCtr="0" anchor="t" bIns="91425" lIns="91425" spcFirstLastPara="1" rIns="91425" wrap="square" tIns="91425">
            <a:normAutofit fontScale="25000" lnSpcReduction="20000"/>
          </a:bodyPr>
          <a:lstStyle/>
          <a:p>
            <a:pPr indent="-387350" lvl="0" marL="457200" rtl="0" algn="l">
              <a:spcBef>
                <a:spcPts val="0"/>
              </a:spcBef>
              <a:spcAft>
                <a:spcPts val="0"/>
              </a:spcAft>
              <a:buClr>
                <a:schemeClr val="lt1"/>
              </a:buClr>
              <a:buSzPct val="100000"/>
              <a:buAutoNum type="arabicPeriod"/>
            </a:pPr>
            <a:r>
              <a:rPr lang="en" sz="10000">
                <a:solidFill>
                  <a:schemeClr val="lt1"/>
                </a:solidFill>
              </a:rPr>
              <a:t>Inline</a:t>
            </a:r>
            <a:endParaRPr sz="10000">
              <a:solidFill>
                <a:schemeClr val="lt1"/>
              </a:solidFill>
            </a:endParaRPr>
          </a:p>
          <a:p>
            <a:pPr indent="-387350" lvl="0" marL="457200" rtl="0" algn="l">
              <a:spcBef>
                <a:spcPts val="0"/>
              </a:spcBef>
              <a:spcAft>
                <a:spcPts val="0"/>
              </a:spcAft>
              <a:buClr>
                <a:schemeClr val="lt1"/>
              </a:buClr>
              <a:buSzPct val="100000"/>
              <a:buAutoNum type="arabicPeriod"/>
            </a:pPr>
            <a:r>
              <a:rPr lang="en" sz="10000">
                <a:solidFill>
                  <a:schemeClr val="lt1"/>
                </a:solidFill>
              </a:rPr>
              <a:t>Id</a:t>
            </a:r>
            <a:endParaRPr sz="10000">
              <a:solidFill>
                <a:schemeClr val="lt1"/>
              </a:solidFill>
            </a:endParaRPr>
          </a:p>
          <a:p>
            <a:pPr indent="-387350" lvl="0" marL="457200" rtl="0" algn="l">
              <a:spcBef>
                <a:spcPts val="0"/>
              </a:spcBef>
              <a:spcAft>
                <a:spcPts val="0"/>
              </a:spcAft>
              <a:buClr>
                <a:schemeClr val="lt1"/>
              </a:buClr>
              <a:buSzPct val="100000"/>
              <a:buAutoNum type="arabicPeriod"/>
            </a:pPr>
            <a:r>
              <a:rPr lang="en" sz="10000">
                <a:solidFill>
                  <a:schemeClr val="lt1"/>
                </a:solidFill>
              </a:rPr>
              <a:t>c</a:t>
            </a:r>
            <a:r>
              <a:rPr lang="en" sz="10000">
                <a:solidFill>
                  <a:schemeClr val="lt1"/>
                </a:solidFill>
              </a:rPr>
              <a:t>lass</a:t>
            </a:r>
            <a:endParaRPr sz="10000">
              <a:solidFill>
                <a:schemeClr val="lt1"/>
              </a:solidFill>
            </a:endParaRPr>
          </a:p>
          <a:p>
            <a:pPr indent="-387350" lvl="0" marL="457200" rtl="0" algn="l">
              <a:spcBef>
                <a:spcPts val="0"/>
              </a:spcBef>
              <a:spcAft>
                <a:spcPts val="0"/>
              </a:spcAft>
              <a:buClr>
                <a:schemeClr val="lt1"/>
              </a:buClr>
              <a:buSzPct val="100000"/>
              <a:buAutoNum type="arabicPeriod"/>
            </a:pPr>
            <a:r>
              <a:rPr lang="en" sz="10000">
                <a:solidFill>
                  <a:schemeClr val="lt1"/>
                </a:solidFill>
              </a:rPr>
              <a:t>type</a:t>
            </a:r>
            <a:endParaRPr sz="100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134" name="Shape 134"/>
        <p:cNvGrpSpPr/>
        <p:nvPr/>
      </p:nvGrpSpPr>
      <p:grpSpPr>
        <a:xfrm>
          <a:off x="0" y="0"/>
          <a:ext cx="0" cy="0"/>
          <a:chOff x="0" y="0"/>
          <a:chExt cx="0" cy="0"/>
        </a:xfrm>
      </p:grpSpPr>
      <p:sp>
        <p:nvSpPr>
          <p:cNvPr id="135" name="Google Shape;135;p24"/>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CSS</a:t>
            </a:r>
            <a:endParaRPr sz="10000">
              <a:solidFill>
                <a:schemeClr val="lt1"/>
              </a:solidFill>
            </a:endParaRPr>
          </a:p>
        </p:txBody>
      </p:sp>
      <p:sp>
        <p:nvSpPr>
          <p:cNvPr id="136" name="Google Shape;136;p24"/>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37" name="Google Shape;137;p24"/>
          <p:cNvPicPr preferRelativeResize="0"/>
          <p:nvPr/>
        </p:nvPicPr>
        <p:blipFill>
          <a:blip r:embed="rId3">
            <a:alphaModFix/>
          </a:blip>
          <a:stretch>
            <a:fillRect/>
          </a:stretch>
        </p:blipFill>
        <p:spPr>
          <a:xfrm>
            <a:off x="1371638" y="1254625"/>
            <a:ext cx="6326467" cy="324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141" name="Shape 141"/>
        <p:cNvGrpSpPr/>
        <p:nvPr/>
      </p:nvGrpSpPr>
      <p:grpSpPr>
        <a:xfrm>
          <a:off x="0" y="0"/>
          <a:ext cx="0" cy="0"/>
          <a:chOff x="0" y="0"/>
          <a:chExt cx="0" cy="0"/>
        </a:xfrm>
      </p:grpSpPr>
      <p:sp>
        <p:nvSpPr>
          <p:cNvPr id="142" name="Google Shape;142;p25"/>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CSS</a:t>
            </a:r>
            <a:endParaRPr sz="10000">
              <a:solidFill>
                <a:schemeClr val="lt1"/>
              </a:solidFill>
            </a:endParaRPr>
          </a:p>
        </p:txBody>
      </p:sp>
      <p:sp>
        <p:nvSpPr>
          <p:cNvPr id="143" name="Google Shape;143;p25"/>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44" name="Google Shape;144;p25"/>
          <p:cNvSpPr txBox="1"/>
          <p:nvPr>
            <p:ph idx="1" type="body"/>
          </p:nvPr>
        </p:nvSpPr>
        <p:spPr>
          <a:xfrm>
            <a:off x="3142350" y="1280550"/>
            <a:ext cx="2859300" cy="8370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1200"/>
              </a:spcAft>
              <a:buNone/>
            </a:pPr>
            <a:r>
              <a:rPr lang="en" sz="10000">
                <a:solidFill>
                  <a:schemeClr val="lt1"/>
                </a:solidFill>
              </a:rPr>
              <a:t>Responsive Design</a:t>
            </a:r>
            <a:endParaRPr sz="10000">
              <a:solidFill>
                <a:schemeClr val="lt1"/>
              </a:solidFill>
            </a:endParaRPr>
          </a:p>
        </p:txBody>
      </p:sp>
      <p:sp>
        <p:nvSpPr>
          <p:cNvPr id="145" name="Google Shape;145;p25"/>
          <p:cNvSpPr txBox="1"/>
          <p:nvPr>
            <p:ph idx="1" type="body"/>
          </p:nvPr>
        </p:nvSpPr>
        <p:spPr>
          <a:xfrm>
            <a:off x="3282900" y="2449750"/>
            <a:ext cx="2539500" cy="1253700"/>
          </a:xfrm>
          <a:prstGeom prst="rect">
            <a:avLst/>
          </a:prstGeom>
        </p:spPr>
        <p:txBody>
          <a:bodyPr anchorCtr="0" anchor="t" bIns="91425" lIns="91425" spcFirstLastPara="1" rIns="91425" wrap="square" tIns="91425">
            <a:normAutofit fontScale="25000" lnSpcReduction="20000"/>
          </a:bodyPr>
          <a:lstStyle/>
          <a:p>
            <a:pPr indent="-387350" lvl="0" marL="457200" rtl="0" algn="l">
              <a:spcBef>
                <a:spcPts val="0"/>
              </a:spcBef>
              <a:spcAft>
                <a:spcPts val="0"/>
              </a:spcAft>
              <a:buClr>
                <a:schemeClr val="lt1"/>
              </a:buClr>
              <a:buSzPct val="100000"/>
              <a:buAutoNum type="arabicPeriod"/>
            </a:pPr>
            <a:r>
              <a:rPr lang="en" sz="10000">
                <a:solidFill>
                  <a:schemeClr val="lt1"/>
                </a:solidFill>
              </a:rPr>
              <a:t>viewport</a:t>
            </a:r>
            <a:endParaRPr sz="10000">
              <a:solidFill>
                <a:schemeClr val="lt1"/>
              </a:solidFill>
            </a:endParaRPr>
          </a:p>
          <a:p>
            <a:pPr indent="-387350" lvl="0" marL="457200" rtl="0" algn="l">
              <a:spcBef>
                <a:spcPts val="0"/>
              </a:spcBef>
              <a:spcAft>
                <a:spcPts val="0"/>
              </a:spcAft>
              <a:buClr>
                <a:schemeClr val="lt1"/>
              </a:buClr>
              <a:buSzPct val="100000"/>
              <a:buAutoNum type="arabicPeriod"/>
            </a:pPr>
            <a:r>
              <a:rPr lang="en" sz="10000">
                <a:solidFill>
                  <a:schemeClr val="lt1"/>
                </a:solidFill>
              </a:rPr>
              <a:t>media query</a:t>
            </a:r>
            <a:endParaRPr sz="10000">
              <a:solidFill>
                <a:schemeClr val="lt1"/>
              </a:solidFill>
            </a:endParaRPr>
          </a:p>
          <a:p>
            <a:pPr indent="-387350" lvl="0" marL="457200" rtl="0" algn="l">
              <a:spcBef>
                <a:spcPts val="0"/>
              </a:spcBef>
              <a:spcAft>
                <a:spcPts val="0"/>
              </a:spcAft>
              <a:buClr>
                <a:schemeClr val="lt1"/>
              </a:buClr>
              <a:buSzPct val="100000"/>
              <a:buAutoNum type="arabicPeriod"/>
            </a:pPr>
            <a:r>
              <a:rPr lang="en" sz="10000">
                <a:solidFill>
                  <a:schemeClr val="lt1"/>
                </a:solidFill>
              </a:rPr>
              <a:t>flexbox</a:t>
            </a:r>
            <a:endParaRPr sz="10000">
              <a:solidFill>
                <a:schemeClr val="lt1"/>
              </a:solidFill>
            </a:endParaRPr>
          </a:p>
          <a:p>
            <a:pPr indent="0" lvl="0" marL="457200" rtl="0" algn="l">
              <a:spcBef>
                <a:spcPts val="1200"/>
              </a:spcBef>
              <a:spcAft>
                <a:spcPts val="1200"/>
              </a:spcAft>
              <a:buNone/>
            </a:pPr>
            <a:r>
              <a:t/>
            </a:r>
            <a:endParaRPr sz="100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149" name="Shape 149"/>
        <p:cNvGrpSpPr/>
        <p:nvPr/>
      </p:nvGrpSpPr>
      <p:grpSpPr>
        <a:xfrm>
          <a:off x="0" y="0"/>
          <a:ext cx="0" cy="0"/>
          <a:chOff x="0" y="0"/>
          <a:chExt cx="0" cy="0"/>
        </a:xfrm>
      </p:grpSpPr>
      <p:sp>
        <p:nvSpPr>
          <p:cNvPr id="150" name="Google Shape;150;p26"/>
          <p:cNvSpPr txBox="1"/>
          <p:nvPr>
            <p:ph idx="1" type="body"/>
          </p:nvPr>
        </p:nvSpPr>
        <p:spPr>
          <a:xfrm>
            <a:off x="19350" y="2113350"/>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Javascript</a:t>
            </a:r>
            <a:endParaRPr sz="100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154" name="Shape 154"/>
        <p:cNvGrpSpPr/>
        <p:nvPr/>
      </p:nvGrpSpPr>
      <p:grpSpPr>
        <a:xfrm>
          <a:off x="0" y="0"/>
          <a:ext cx="0" cy="0"/>
          <a:chOff x="0" y="0"/>
          <a:chExt cx="0" cy="0"/>
        </a:xfrm>
      </p:grpSpPr>
      <p:pic>
        <p:nvPicPr>
          <p:cNvPr id="155" name="Google Shape;155;p27"/>
          <p:cNvPicPr preferRelativeResize="0"/>
          <p:nvPr/>
        </p:nvPicPr>
        <p:blipFill>
          <a:blip r:embed="rId3">
            <a:alphaModFix/>
          </a:blip>
          <a:stretch>
            <a:fillRect/>
          </a:stretch>
        </p:blipFill>
        <p:spPr>
          <a:xfrm>
            <a:off x="1238250" y="695325"/>
            <a:ext cx="6667500" cy="3752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159" name="Shape 159"/>
        <p:cNvGrpSpPr/>
        <p:nvPr/>
      </p:nvGrpSpPr>
      <p:grpSpPr>
        <a:xfrm>
          <a:off x="0" y="0"/>
          <a:ext cx="0" cy="0"/>
          <a:chOff x="0" y="0"/>
          <a:chExt cx="0" cy="0"/>
        </a:xfrm>
      </p:grpSpPr>
      <p:sp>
        <p:nvSpPr>
          <p:cNvPr id="160" name="Google Shape;160;p28"/>
          <p:cNvSpPr txBox="1"/>
          <p:nvPr/>
        </p:nvSpPr>
        <p:spPr>
          <a:xfrm>
            <a:off x="0" y="287800"/>
            <a:ext cx="9103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Proxima Nova"/>
                <a:ea typeface="Proxima Nova"/>
                <a:cs typeface="Proxima Nova"/>
                <a:sym typeface="Proxima Nova"/>
              </a:rPr>
              <a:t>IF ELSE in JS</a:t>
            </a:r>
            <a:endParaRPr sz="1800">
              <a:solidFill>
                <a:schemeClr val="lt1"/>
              </a:solidFill>
              <a:latin typeface="Proxima Nova"/>
              <a:ea typeface="Proxima Nova"/>
              <a:cs typeface="Proxima Nova"/>
              <a:sym typeface="Proxima Nova"/>
            </a:endParaRPr>
          </a:p>
        </p:txBody>
      </p:sp>
      <p:sp>
        <p:nvSpPr>
          <p:cNvPr id="161" name="Google Shape;161;p28"/>
          <p:cNvSpPr txBox="1"/>
          <p:nvPr/>
        </p:nvSpPr>
        <p:spPr>
          <a:xfrm>
            <a:off x="552100" y="939925"/>
            <a:ext cx="8137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Similar to C++ or Java</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if (condition)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  //  block of code to be executed if the condition is true</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 else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  //  block of code to be executed if the condition is false</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165" name="Shape 165"/>
        <p:cNvGrpSpPr/>
        <p:nvPr/>
      </p:nvGrpSpPr>
      <p:grpSpPr>
        <a:xfrm>
          <a:off x="0" y="0"/>
          <a:ext cx="0" cy="0"/>
          <a:chOff x="0" y="0"/>
          <a:chExt cx="0" cy="0"/>
        </a:xfrm>
      </p:grpSpPr>
      <p:sp>
        <p:nvSpPr>
          <p:cNvPr id="166" name="Google Shape;166;p29"/>
          <p:cNvSpPr txBox="1"/>
          <p:nvPr>
            <p:ph idx="1" type="body"/>
          </p:nvPr>
        </p:nvSpPr>
        <p:spPr>
          <a:xfrm>
            <a:off x="0" y="113075"/>
            <a:ext cx="9144000" cy="48045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0000">
                <a:solidFill>
                  <a:schemeClr val="lt1"/>
                </a:solidFill>
              </a:rPr>
              <a:t>Backend</a:t>
            </a:r>
            <a:endParaRPr sz="100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170" name="Shape 170"/>
        <p:cNvGrpSpPr/>
        <p:nvPr/>
      </p:nvGrpSpPr>
      <p:grpSpPr>
        <a:xfrm>
          <a:off x="0" y="0"/>
          <a:ext cx="0" cy="0"/>
          <a:chOff x="0" y="0"/>
          <a:chExt cx="0" cy="0"/>
        </a:xfrm>
      </p:grpSpPr>
      <p:sp>
        <p:nvSpPr>
          <p:cNvPr id="171" name="Google Shape;171;p30"/>
          <p:cNvSpPr txBox="1"/>
          <p:nvPr>
            <p:ph idx="1" type="body"/>
          </p:nvPr>
        </p:nvSpPr>
        <p:spPr>
          <a:xfrm>
            <a:off x="0" y="113075"/>
            <a:ext cx="9144000" cy="48045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0000">
                <a:solidFill>
                  <a:schemeClr val="lt1"/>
                </a:solidFill>
              </a:rPr>
              <a:t>Node js</a:t>
            </a:r>
            <a:endParaRPr sz="100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175" name="Shape 175"/>
        <p:cNvGrpSpPr/>
        <p:nvPr/>
      </p:nvGrpSpPr>
      <p:grpSpPr>
        <a:xfrm>
          <a:off x="0" y="0"/>
          <a:ext cx="0" cy="0"/>
          <a:chOff x="0" y="0"/>
          <a:chExt cx="0" cy="0"/>
        </a:xfrm>
      </p:grpSpPr>
      <p:sp>
        <p:nvSpPr>
          <p:cNvPr id="176" name="Google Shape;176;p31"/>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NPM</a:t>
            </a:r>
            <a:endParaRPr sz="10000">
              <a:solidFill>
                <a:schemeClr val="lt1"/>
              </a:solidFill>
            </a:endParaRPr>
          </a:p>
        </p:txBody>
      </p:sp>
      <p:sp>
        <p:nvSpPr>
          <p:cNvPr id="177" name="Google Shape;177;p31"/>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78" name="Google Shape;178;p31"/>
          <p:cNvSpPr txBox="1"/>
          <p:nvPr/>
        </p:nvSpPr>
        <p:spPr>
          <a:xfrm>
            <a:off x="129375" y="2058575"/>
            <a:ext cx="9014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Package Manager for node</a:t>
            </a:r>
            <a:endParaRPr>
              <a:solidFill>
                <a:schemeClr val="lt1"/>
              </a:solidFill>
              <a:latin typeface="Proxima Nova"/>
              <a:ea typeface="Proxima Nova"/>
              <a:cs typeface="Proxima Nova"/>
              <a:sym typeface="Proxima Nova"/>
            </a:endParaRPr>
          </a:p>
          <a:p>
            <a:pPr indent="-317500" lvl="0" marL="4572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Backed by Microsoft </a:t>
            </a:r>
            <a:endParaRPr>
              <a:solidFill>
                <a:schemeClr val="lt1"/>
              </a:solidFill>
              <a:latin typeface="Proxima Nova"/>
              <a:ea typeface="Proxima Nova"/>
              <a:cs typeface="Proxima Nova"/>
              <a:sym typeface="Proxima Nova"/>
            </a:endParaRPr>
          </a:p>
          <a:p>
            <a:pPr indent="-317500" lvl="0" marL="4572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npmjs.com</a:t>
            </a:r>
            <a:endParaRPr>
              <a:solidFill>
                <a:schemeClr val="lt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2085250"/>
            <a:ext cx="8520600" cy="834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4000">
                <a:solidFill>
                  <a:schemeClr val="lt1"/>
                </a:solidFill>
              </a:rPr>
              <a:t>Internet</a:t>
            </a:r>
            <a:endParaRPr sz="40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182" name="Shape 182"/>
        <p:cNvGrpSpPr/>
        <p:nvPr/>
      </p:nvGrpSpPr>
      <p:grpSpPr>
        <a:xfrm>
          <a:off x="0" y="0"/>
          <a:ext cx="0" cy="0"/>
          <a:chOff x="0" y="0"/>
          <a:chExt cx="0" cy="0"/>
        </a:xfrm>
      </p:grpSpPr>
      <p:sp>
        <p:nvSpPr>
          <p:cNvPr id="183" name="Google Shape;183;p32"/>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Yarn</a:t>
            </a:r>
            <a:endParaRPr sz="10000">
              <a:solidFill>
                <a:schemeClr val="lt1"/>
              </a:solidFill>
            </a:endParaRPr>
          </a:p>
        </p:txBody>
      </p:sp>
      <p:sp>
        <p:nvSpPr>
          <p:cNvPr id="184" name="Google Shape;184;p32"/>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85" name="Google Shape;185;p32"/>
          <p:cNvSpPr txBox="1"/>
          <p:nvPr/>
        </p:nvSpPr>
        <p:spPr>
          <a:xfrm>
            <a:off x="129375" y="2058575"/>
            <a:ext cx="9014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Faster than npm</a:t>
            </a:r>
            <a:endParaRPr>
              <a:solidFill>
                <a:schemeClr val="lt1"/>
              </a:solidFill>
              <a:latin typeface="Proxima Nova"/>
              <a:ea typeface="Proxima Nova"/>
              <a:cs typeface="Proxima Nova"/>
              <a:sym typeface="Proxima Nova"/>
            </a:endParaRPr>
          </a:p>
          <a:p>
            <a:pPr indent="-317500" lvl="0" marL="4572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Backed by facebook</a:t>
            </a:r>
            <a:endParaRPr>
              <a:solidFill>
                <a:schemeClr val="lt1"/>
              </a:solidFill>
              <a:latin typeface="Proxima Nova"/>
              <a:ea typeface="Proxima Nova"/>
              <a:cs typeface="Proxima Nova"/>
              <a:sym typeface="Proxima Nova"/>
            </a:endParaRPr>
          </a:p>
          <a:p>
            <a:pPr indent="-317500" lvl="0" marL="4572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https://yarnpkg.com/</a:t>
            </a:r>
            <a:endParaRPr>
              <a:solidFill>
                <a:schemeClr val="lt1"/>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189" name="Shape 189"/>
        <p:cNvGrpSpPr/>
        <p:nvPr/>
      </p:nvGrpSpPr>
      <p:grpSpPr>
        <a:xfrm>
          <a:off x="0" y="0"/>
          <a:ext cx="0" cy="0"/>
          <a:chOff x="0" y="0"/>
          <a:chExt cx="0" cy="0"/>
        </a:xfrm>
      </p:grpSpPr>
      <p:sp>
        <p:nvSpPr>
          <p:cNvPr id="190" name="Google Shape;190;p33"/>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Packages</a:t>
            </a:r>
            <a:endParaRPr sz="10000">
              <a:solidFill>
                <a:schemeClr val="lt1"/>
              </a:solidFill>
            </a:endParaRPr>
          </a:p>
        </p:txBody>
      </p:sp>
      <p:sp>
        <p:nvSpPr>
          <p:cNvPr id="191" name="Google Shape;191;p33"/>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92" name="Google Shape;192;p33"/>
          <p:cNvSpPr txBox="1"/>
          <p:nvPr/>
        </p:nvSpPr>
        <p:spPr>
          <a:xfrm>
            <a:off x="129375" y="2058575"/>
            <a:ext cx="901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93" name="Google Shape;193;p33"/>
          <p:cNvSpPr txBox="1"/>
          <p:nvPr/>
        </p:nvSpPr>
        <p:spPr>
          <a:xfrm>
            <a:off x="625600" y="2922200"/>
            <a:ext cx="8266200" cy="164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Global packages</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457200" rtl="0" algn="l">
              <a:spcBef>
                <a:spcPts val="0"/>
              </a:spcBef>
              <a:spcAft>
                <a:spcPts val="0"/>
              </a:spcAft>
              <a:buNone/>
            </a:pPr>
            <a:r>
              <a:rPr lang="en" sz="1300">
                <a:solidFill>
                  <a:schemeClr val="lt1"/>
                </a:solidFill>
                <a:latin typeface="Proxima Nova"/>
                <a:ea typeface="Proxima Nova"/>
                <a:cs typeface="Proxima Nova"/>
                <a:sym typeface="Proxima Nova"/>
              </a:rPr>
              <a:t>Global packages in Node.js are packages that are installed globally on your system and can be accessed from any directory or project. These packages provide command-line tools and utilities that can be used across different projects.</a:t>
            </a:r>
            <a:endParaRPr sz="1300">
              <a:solidFill>
                <a:schemeClr val="lt1"/>
              </a:solidFill>
              <a:latin typeface="Proxima Nova"/>
              <a:ea typeface="Proxima Nova"/>
              <a:cs typeface="Proxima Nova"/>
              <a:sym typeface="Proxima Nova"/>
            </a:endParaRPr>
          </a:p>
          <a:p>
            <a:pPr indent="0" lvl="0" marL="457200" rtl="0" algn="l">
              <a:spcBef>
                <a:spcPts val="0"/>
              </a:spcBef>
              <a:spcAft>
                <a:spcPts val="0"/>
              </a:spcAft>
              <a:buNone/>
            </a:pPr>
            <a:r>
              <a:t/>
            </a:r>
            <a:endParaRPr>
              <a:solidFill>
                <a:schemeClr val="lt1"/>
              </a:solidFill>
              <a:latin typeface="Proxima Nova"/>
              <a:ea typeface="Proxima Nova"/>
              <a:cs typeface="Proxima Nova"/>
              <a:sym typeface="Proxima Nova"/>
            </a:endParaRPr>
          </a:p>
          <a:p>
            <a:pPr indent="-317500" lvl="0" marL="4572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Local Packages</a:t>
            </a:r>
            <a:endParaRPr>
              <a:solidFill>
                <a:schemeClr val="lt1"/>
              </a:solidFill>
              <a:latin typeface="Proxima Nova"/>
              <a:ea typeface="Proxima Nova"/>
              <a:cs typeface="Proxima Nova"/>
              <a:sym typeface="Proxima Nova"/>
            </a:endParaRPr>
          </a:p>
        </p:txBody>
      </p:sp>
      <p:sp>
        <p:nvSpPr>
          <p:cNvPr id="194" name="Google Shape;194;p33"/>
          <p:cNvSpPr txBox="1"/>
          <p:nvPr/>
        </p:nvSpPr>
        <p:spPr>
          <a:xfrm>
            <a:off x="777975" y="1263450"/>
            <a:ext cx="71274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Install package via npm</a:t>
            </a:r>
            <a:endParaRPr>
              <a:solidFill>
                <a:schemeClr val="lt1"/>
              </a:solidFill>
              <a:latin typeface="Proxima Nova"/>
              <a:ea typeface="Proxima Nova"/>
              <a:cs typeface="Proxima Nova"/>
              <a:sym typeface="Proxima Nova"/>
            </a:endParaRPr>
          </a:p>
          <a:p>
            <a:pPr indent="-317500" lvl="1" marL="9144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Npm install &lt;package_name&gt;</a:t>
            </a:r>
            <a:endParaRPr>
              <a:solidFill>
                <a:schemeClr val="lt1"/>
              </a:solidFill>
              <a:latin typeface="Proxima Nova"/>
              <a:ea typeface="Proxima Nova"/>
              <a:cs typeface="Proxima Nova"/>
              <a:sym typeface="Proxima Nova"/>
            </a:endParaRPr>
          </a:p>
          <a:p>
            <a:pPr indent="-317500" lvl="0" marL="4572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Uninstall a package via npm</a:t>
            </a:r>
            <a:endParaRPr>
              <a:solidFill>
                <a:schemeClr val="lt1"/>
              </a:solidFill>
              <a:latin typeface="Proxima Nova"/>
              <a:ea typeface="Proxima Nova"/>
              <a:cs typeface="Proxima Nova"/>
              <a:sym typeface="Proxima Nova"/>
            </a:endParaRPr>
          </a:p>
          <a:p>
            <a:pPr indent="-317500" lvl="1" marL="9144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Npm uninstall &lt;package_name&gt;</a:t>
            </a:r>
            <a:endParaRPr>
              <a:solidFill>
                <a:schemeClr val="lt1"/>
              </a:solidFill>
              <a:latin typeface="Proxima Nova"/>
              <a:ea typeface="Proxima Nova"/>
              <a:cs typeface="Proxima Nova"/>
              <a:sym typeface="Proxima Nova"/>
            </a:endParaRPr>
          </a:p>
          <a:p>
            <a:pPr indent="-317500" lvl="0" marL="4572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Install globally </a:t>
            </a:r>
            <a:endParaRPr>
              <a:solidFill>
                <a:schemeClr val="lt1"/>
              </a:solidFill>
              <a:latin typeface="Proxima Nova"/>
              <a:ea typeface="Proxima Nova"/>
              <a:cs typeface="Proxima Nova"/>
              <a:sym typeface="Proxima Nova"/>
            </a:endParaRPr>
          </a:p>
          <a:p>
            <a:pPr indent="-317500" lvl="1" marL="9144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Npm install -g &lt;package_name&gt;</a:t>
            </a:r>
            <a:endParaRPr>
              <a:solidFill>
                <a:schemeClr val="lt1"/>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198" name="Shape 198"/>
        <p:cNvGrpSpPr/>
        <p:nvPr/>
      </p:nvGrpSpPr>
      <p:grpSpPr>
        <a:xfrm>
          <a:off x="0" y="0"/>
          <a:ext cx="0" cy="0"/>
          <a:chOff x="0" y="0"/>
          <a:chExt cx="0" cy="0"/>
        </a:xfrm>
      </p:grpSpPr>
      <p:sp>
        <p:nvSpPr>
          <p:cNvPr id="199" name="Google Shape;199;p34"/>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Packages</a:t>
            </a:r>
            <a:endParaRPr sz="10000">
              <a:solidFill>
                <a:schemeClr val="lt1"/>
              </a:solidFill>
            </a:endParaRPr>
          </a:p>
        </p:txBody>
      </p:sp>
      <p:sp>
        <p:nvSpPr>
          <p:cNvPr id="200" name="Google Shape;200;p34"/>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01" name="Google Shape;201;p34"/>
          <p:cNvSpPr txBox="1"/>
          <p:nvPr/>
        </p:nvSpPr>
        <p:spPr>
          <a:xfrm>
            <a:off x="129375" y="2058575"/>
            <a:ext cx="901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02" name="Google Shape;202;p34"/>
          <p:cNvSpPr txBox="1"/>
          <p:nvPr/>
        </p:nvSpPr>
        <p:spPr>
          <a:xfrm>
            <a:off x="212275" y="1325675"/>
            <a:ext cx="837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List all globally installed packages</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Npm list -g</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pic>
        <p:nvPicPr>
          <p:cNvPr id="203" name="Google Shape;203;p34"/>
          <p:cNvPicPr preferRelativeResize="0"/>
          <p:nvPr/>
        </p:nvPicPr>
        <p:blipFill>
          <a:blip r:embed="rId3">
            <a:alphaModFix/>
          </a:blip>
          <a:stretch>
            <a:fillRect/>
          </a:stretch>
        </p:blipFill>
        <p:spPr>
          <a:xfrm>
            <a:off x="1679488" y="2106000"/>
            <a:ext cx="5442175" cy="2800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207" name="Shape 207"/>
        <p:cNvGrpSpPr/>
        <p:nvPr/>
      </p:nvGrpSpPr>
      <p:grpSpPr>
        <a:xfrm>
          <a:off x="0" y="0"/>
          <a:ext cx="0" cy="0"/>
          <a:chOff x="0" y="0"/>
          <a:chExt cx="0" cy="0"/>
        </a:xfrm>
      </p:grpSpPr>
      <p:sp>
        <p:nvSpPr>
          <p:cNvPr id="208" name="Google Shape;208;p35"/>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Versioning in NPM</a:t>
            </a:r>
            <a:endParaRPr sz="10000">
              <a:solidFill>
                <a:schemeClr val="lt1"/>
              </a:solidFill>
            </a:endParaRPr>
          </a:p>
        </p:txBody>
      </p:sp>
      <p:sp>
        <p:nvSpPr>
          <p:cNvPr id="209" name="Google Shape;209;p35"/>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10" name="Google Shape;210;p35"/>
          <p:cNvSpPr txBox="1"/>
          <p:nvPr/>
        </p:nvSpPr>
        <p:spPr>
          <a:xfrm>
            <a:off x="129375" y="2058575"/>
            <a:ext cx="901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11" name="Google Shape;211;p35"/>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12" name="Google Shape;212;p35"/>
          <p:cNvSpPr txBox="1"/>
          <p:nvPr>
            <p:ph idx="1" type="body"/>
          </p:nvPr>
        </p:nvSpPr>
        <p:spPr>
          <a:xfrm>
            <a:off x="19350" y="187282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X . Y . Z</a:t>
            </a:r>
            <a:endParaRPr sz="10000">
              <a:solidFill>
                <a:schemeClr val="lt1"/>
              </a:solidFill>
            </a:endParaRPr>
          </a:p>
        </p:txBody>
      </p:sp>
      <p:sp>
        <p:nvSpPr>
          <p:cNvPr id="213" name="Google Shape;213;p35"/>
          <p:cNvSpPr txBox="1"/>
          <p:nvPr/>
        </p:nvSpPr>
        <p:spPr>
          <a:xfrm>
            <a:off x="166350" y="3318775"/>
            <a:ext cx="8422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X=major  indicates a major release with breaking changes that are not backwards-compatible.</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Y=minor indicates a minor release with new features or enhancements that are backwards-compatible.</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Z=indicates a patch release with bug fixes and minor improvements that are backwards-compatible.</a:t>
            </a:r>
            <a:endParaRPr>
              <a:solidFill>
                <a:schemeClr val="lt1"/>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217" name="Shape 217"/>
        <p:cNvGrpSpPr/>
        <p:nvPr/>
      </p:nvGrpSpPr>
      <p:grpSpPr>
        <a:xfrm>
          <a:off x="0" y="0"/>
          <a:ext cx="0" cy="0"/>
          <a:chOff x="0" y="0"/>
          <a:chExt cx="0" cy="0"/>
        </a:xfrm>
      </p:grpSpPr>
      <p:sp>
        <p:nvSpPr>
          <p:cNvPr id="218" name="Google Shape;218;p36"/>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Let’s Get Started</a:t>
            </a:r>
            <a:endParaRPr sz="10000">
              <a:solidFill>
                <a:schemeClr val="lt1"/>
              </a:solidFill>
            </a:endParaRPr>
          </a:p>
        </p:txBody>
      </p:sp>
      <p:sp>
        <p:nvSpPr>
          <p:cNvPr id="219" name="Google Shape;219;p36"/>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20" name="Google Shape;220;p36"/>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21" name="Google Shape;221;p36"/>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22" name="Google Shape;222;p36"/>
          <p:cNvSpPr txBox="1"/>
          <p:nvPr/>
        </p:nvSpPr>
        <p:spPr>
          <a:xfrm>
            <a:off x="460250" y="1270575"/>
            <a:ext cx="81285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Initialization</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000">
                <a:solidFill>
                  <a:schemeClr val="lt1"/>
                </a:solidFill>
                <a:latin typeface="Proxima Nova"/>
                <a:ea typeface="Proxima Nova"/>
                <a:cs typeface="Proxima Nova"/>
                <a:sym typeface="Proxima Nova"/>
              </a:rPr>
              <a:t>Npm init     </a:t>
            </a: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a</a:t>
            </a:r>
            <a:r>
              <a:rPr lang="en">
                <a:solidFill>
                  <a:schemeClr val="lt1"/>
                </a:solidFill>
                <a:latin typeface="Proxima Nova"/>
                <a:ea typeface="Proxima Nova"/>
                <a:cs typeface="Proxima Nova"/>
                <a:sym typeface="Proxima Nova"/>
              </a:rPr>
              <a:t>nd ans the questions (optional)</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Package.json file created</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Package lock.json</a:t>
            </a:r>
            <a:endParaRPr>
              <a:solidFill>
                <a:schemeClr val="lt1"/>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226" name="Shape 226"/>
        <p:cNvGrpSpPr/>
        <p:nvPr/>
      </p:nvGrpSpPr>
      <p:grpSpPr>
        <a:xfrm>
          <a:off x="0" y="0"/>
          <a:ext cx="0" cy="0"/>
          <a:chOff x="0" y="0"/>
          <a:chExt cx="0" cy="0"/>
        </a:xfrm>
      </p:grpSpPr>
      <p:sp>
        <p:nvSpPr>
          <p:cNvPr id="227" name="Google Shape;227;p37"/>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Plain Http Server</a:t>
            </a:r>
            <a:endParaRPr sz="10000">
              <a:solidFill>
                <a:schemeClr val="lt1"/>
              </a:solidFill>
            </a:endParaRPr>
          </a:p>
        </p:txBody>
      </p:sp>
      <p:sp>
        <p:nvSpPr>
          <p:cNvPr id="228" name="Google Shape;228;p37"/>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29" name="Google Shape;229;p37"/>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30" name="Google Shape;230;p37"/>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31" name="Google Shape;231;p37"/>
          <p:cNvSpPr txBox="1"/>
          <p:nvPr/>
        </p:nvSpPr>
        <p:spPr>
          <a:xfrm>
            <a:off x="460250" y="1270575"/>
            <a:ext cx="8128500" cy="3883500"/>
          </a:xfrm>
          <a:prstGeom prst="rect">
            <a:avLst/>
          </a:prstGeom>
          <a:noFill/>
          <a:ln>
            <a:noFill/>
          </a:ln>
        </p:spPr>
        <p:txBody>
          <a:bodyPr anchorCtr="0" anchor="t" bIns="91425" lIns="91425" spcFirstLastPara="1" rIns="91425" wrap="square" tIns="91425">
            <a:spAutoFit/>
          </a:bodyPr>
          <a:lstStyle/>
          <a:p>
            <a:pPr indent="0" lvl="0" marL="0" rtl="0" algn="l">
              <a:lnSpc>
                <a:spcPct val="130434"/>
              </a:lnSpc>
              <a:spcBef>
                <a:spcPts val="0"/>
              </a:spcBef>
              <a:spcAft>
                <a:spcPts val="0"/>
              </a:spcAft>
              <a:buNone/>
            </a:pPr>
            <a:r>
              <a:rPr lang="en" sz="1350">
                <a:solidFill>
                  <a:srgbClr val="FF6188"/>
                </a:solidFill>
                <a:highlight>
                  <a:srgbClr val="2D2A2E"/>
                </a:highlight>
                <a:latin typeface="Courier New"/>
                <a:ea typeface="Courier New"/>
                <a:cs typeface="Courier New"/>
                <a:sym typeface="Courier New"/>
              </a:rPr>
              <a:t>import</a:t>
            </a:r>
            <a:r>
              <a:rPr lang="en" sz="1350">
                <a:solidFill>
                  <a:srgbClr val="FCFCFA"/>
                </a:solidFill>
                <a:highlight>
                  <a:srgbClr val="2D2A2E"/>
                </a:highlight>
                <a:latin typeface="Courier New"/>
                <a:ea typeface="Courier New"/>
                <a:cs typeface="Courier New"/>
                <a:sym typeface="Courier New"/>
              </a:rPr>
              <a:t> </a:t>
            </a:r>
            <a:r>
              <a:rPr lang="en" sz="1350">
                <a:solidFill>
                  <a:srgbClr val="AB9DF2"/>
                </a:solidFill>
                <a:highlight>
                  <a:srgbClr val="2D2A2E"/>
                </a:highlight>
                <a:latin typeface="Courier New"/>
                <a:ea typeface="Courier New"/>
                <a:cs typeface="Courier New"/>
                <a:sym typeface="Courier New"/>
              </a:rPr>
              <a:t>*</a:t>
            </a:r>
            <a:r>
              <a:rPr lang="en" sz="1350">
                <a:solidFill>
                  <a:srgbClr val="FCFCFA"/>
                </a:solidFill>
                <a:highlight>
                  <a:srgbClr val="2D2A2E"/>
                </a:highlight>
                <a:latin typeface="Courier New"/>
                <a:ea typeface="Courier New"/>
                <a:cs typeface="Courier New"/>
                <a:sym typeface="Courier New"/>
              </a:rPr>
              <a:t> </a:t>
            </a:r>
            <a:r>
              <a:rPr lang="en" sz="1350">
                <a:solidFill>
                  <a:srgbClr val="FF6188"/>
                </a:solidFill>
                <a:highlight>
                  <a:srgbClr val="2D2A2E"/>
                </a:highlight>
                <a:latin typeface="Courier New"/>
                <a:ea typeface="Courier New"/>
                <a:cs typeface="Courier New"/>
                <a:sym typeface="Courier New"/>
              </a:rPr>
              <a:t>as</a:t>
            </a:r>
            <a:r>
              <a:rPr lang="en" sz="1350">
                <a:solidFill>
                  <a:srgbClr val="FCFCFA"/>
                </a:solidFill>
                <a:highlight>
                  <a:srgbClr val="2D2A2E"/>
                </a:highlight>
                <a:latin typeface="Courier New"/>
                <a:ea typeface="Courier New"/>
                <a:cs typeface="Courier New"/>
                <a:sym typeface="Courier New"/>
              </a:rPr>
              <a:t> http </a:t>
            </a:r>
            <a:r>
              <a:rPr lang="en" sz="1350">
                <a:solidFill>
                  <a:srgbClr val="FF6188"/>
                </a:solidFill>
                <a:highlight>
                  <a:srgbClr val="2D2A2E"/>
                </a:highlight>
                <a:latin typeface="Courier New"/>
                <a:ea typeface="Courier New"/>
                <a:cs typeface="Courier New"/>
                <a:sym typeface="Courier New"/>
              </a:rPr>
              <a:t>from</a:t>
            </a:r>
            <a:r>
              <a:rPr lang="en" sz="1350">
                <a:solidFill>
                  <a:srgbClr val="FCFCFA"/>
                </a:solidFill>
                <a:highlight>
                  <a:srgbClr val="2D2A2E"/>
                </a:highlight>
                <a:latin typeface="Courier New"/>
                <a:ea typeface="Courier New"/>
                <a:cs typeface="Courier New"/>
                <a:sym typeface="Courier New"/>
              </a:rPr>
              <a:t> </a:t>
            </a:r>
            <a:r>
              <a:rPr lang="en" sz="1350">
                <a:solidFill>
                  <a:srgbClr val="939293"/>
                </a:solidFill>
                <a:highlight>
                  <a:srgbClr val="2D2A2E"/>
                </a:highlight>
                <a:latin typeface="Courier New"/>
                <a:ea typeface="Courier New"/>
                <a:cs typeface="Courier New"/>
                <a:sym typeface="Courier New"/>
              </a:rPr>
              <a:t>'</a:t>
            </a:r>
            <a:r>
              <a:rPr lang="en" sz="1350">
                <a:solidFill>
                  <a:srgbClr val="FFD866"/>
                </a:solidFill>
                <a:highlight>
                  <a:srgbClr val="2D2A2E"/>
                </a:highlight>
                <a:latin typeface="Courier New"/>
                <a:ea typeface="Courier New"/>
                <a:cs typeface="Courier New"/>
                <a:sym typeface="Courier New"/>
              </a:rPr>
              <a:t>http</a:t>
            </a:r>
            <a:r>
              <a:rPr lang="en" sz="1350">
                <a:solidFill>
                  <a:srgbClr val="939293"/>
                </a:solidFill>
                <a:highlight>
                  <a:srgbClr val="2D2A2E"/>
                </a:highlight>
                <a:latin typeface="Courier New"/>
                <a:ea typeface="Courier New"/>
                <a:cs typeface="Courier New"/>
                <a:sym typeface="Courier New"/>
              </a:rPr>
              <a:t>';</a:t>
            </a:r>
            <a:endParaRPr sz="13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3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350">
                <a:solidFill>
                  <a:srgbClr val="FCFCFA"/>
                </a:solidFill>
                <a:highlight>
                  <a:srgbClr val="2D2A2E"/>
                </a:highlight>
                <a:latin typeface="Courier New"/>
                <a:ea typeface="Courier New"/>
                <a:cs typeface="Courier New"/>
                <a:sym typeface="Courier New"/>
              </a:rPr>
              <a:t>http</a:t>
            </a:r>
            <a:r>
              <a:rPr lang="en" sz="1350">
                <a:solidFill>
                  <a:srgbClr val="939293"/>
                </a:solidFill>
                <a:highlight>
                  <a:srgbClr val="2D2A2E"/>
                </a:highlight>
                <a:latin typeface="Courier New"/>
                <a:ea typeface="Courier New"/>
                <a:cs typeface="Courier New"/>
                <a:sym typeface="Courier New"/>
              </a:rPr>
              <a:t>.</a:t>
            </a:r>
            <a:r>
              <a:rPr lang="en" sz="1350">
                <a:solidFill>
                  <a:srgbClr val="A9DC76"/>
                </a:solidFill>
                <a:highlight>
                  <a:srgbClr val="2D2A2E"/>
                </a:highlight>
                <a:latin typeface="Courier New"/>
                <a:ea typeface="Courier New"/>
                <a:cs typeface="Courier New"/>
                <a:sym typeface="Courier New"/>
              </a:rPr>
              <a:t>createServer</a:t>
            </a:r>
            <a:r>
              <a:rPr lang="en" sz="1350">
                <a:solidFill>
                  <a:srgbClr val="939293"/>
                </a:solidFill>
                <a:highlight>
                  <a:srgbClr val="2D2A2E"/>
                </a:highlight>
                <a:latin typeface="Courier New"/>
                <a:ea typeface="Courier New"/>
                <a:cs typeface="Courier New"/>
                <a:sym typeface="Courier New"/>
              </a:rPr>
              <a:t>((</a:t>
            </a:r>
            <a:r>
              <a:rPr i="1" lang="en" sz="1350">
                <a:solidFill>
                  <a:srgbClr val="FC9867"/>
                </a:solidFill>
                <a:highlight>
                  <a:srgbClr val="2D2A2E"/>
                </a:highlight>
                <a:latin typeface="Courier New"/>
                <a:ea typeface="Courier New"/>
                <a:cs typeface="Courier New"/>
                <a:sym typeface="Courier New"/>
              </a:rPr>
              <a:t>req</a:t>
            </a:r>
            <a:r>
              <a:rPr lang="en" sz="1350">
                <a:solidFill>
                  <a:srgbClr val="939293"/>
                </a:solidFill>
                <a:highlight>
                  <a:srgbClr val="2D2A2E"/>
                </a:highlight>
                <a:latin typeface="Courier New"/>
                <a:ea typeface="Courier New"/>
                <a:cs typeface="Courier New"/>
                <a:sym typeface="Courier New"/>
              </a:rPr>
              <a:t>,</a:t>
            </a:r>
            <a:r>
              <a:rPr lang="en" sz="1350">
                <a:solidFill>
                  <a:srgbClr val="FCFCFA"/>
                </a:solidFill>
                <a:highlight>
                  <a:srgbClr val="2D2A2E"/>
                </a:highlight>
                <a:latin typeface="Courier New"/>
                <a:ea typeface="Courier New"/>
                <a:cs typeface="Courier New"/>
                <a:sym typeface="Courier New"/>
              </a:rPr>
              <a:t> </a:t>
            </a:r>
            <a:r>
              <a:rPr i="1" lang="en" sz="1350">
                <a:solidFill>
                  <a:srgbClr val="FC9867"/>
                </a:solidFill>
                <a:highlight>
                  <a:srgbClr val="2D2A2E"/>
                </a:highlight>
                <a:latin typeface="Courier New"/>
                <a:ea typeface="Courier New"/>
                <a:cs typeface="Courier New"/>
                <a:sym typeface="Courier New"/>
              </a:rPr>
              <a:t>res</a:t>
            </a:r>
            <a:r>
              <a:rPr lang="en" sz="1350">
                <a:solidFill>
                  <a:srgbClr val="939293"/>
                </a:solidFill>
                <a:highlight>
                  <a:srgbClr val="2D2A2E"/>
                </a:highlight>
                <a:latin typeface="Courier New"/>
                <a:ea typeface="Courier New"/>
                <a:cs typeface="Courier New"/>
                <a:sym typeface="Courier New"/>
              </a:rPr>
              <a:t>)</a:t>
            </a:r>
            <a:r>
              <a:rPr lang="en" sz="1350">
                <a:solidFill>
                  <a:srgbClr val="FCFCFA"/>
                </a:solidFill>
                <a:highlight>
                  <a:srgbClr val="2D2A2E"/>
                </a:highlight>
                <a:latin typeface="Courier New"/>
                <a:ea typeface="Courier New"/>
                <a:cs typeface="Courier New"/>
                <a:sym typeface="Courier New"/>
              </a:rPr>
              <a:t> </a:t>
            </a:r>
            <a:r>
              <a:rPr lang="en" sz="1350">
                <a:solidFill>
                  <a:srgbClr val="FF6188"/>
                </a:solidFill>
                <a:highlight>
                  <a:srgbClr val="2D2A2E"/>
                </a:highlight>
                <a:latin typeface="Courier New"/>
                <a:ea typeface="Courier New"/>
                <a:cs typeface="Courier New"/>
                <a:sym typeface="Courier New"/>
              </a:rPr>
              <a:t>=&gt;</a:t>
            </a:r>
            <a:r>
              <a:rPr lang="en" sz="1350">
                <a:solidFill>
                  <a:srgbClr val="FCFCFA"/>
                </a:solidFill>
                <a:highlight>
                  <a:srgbClr val="2D2A2E"/>
                </a:highlight>
                <a:latin typeface="Courier New"/>
                <a:ea typeface="Courier New"/>
                <a:cs typeface="Courier New"/>
                <a:sym typeface="Courier New"/>
              </a:rPr>
              <a:t> </a:t>
            </a:r>
            <a:r>
              <a:rPr lang="en" sz="1350">
                <a:solidFill>
                  <a:srgbClr val="939293"/>
                </a:solidFill>
                <a:highlight>
                  <a:srgbClr val="2D2A2E"/>
                </a:highlight>
                <a:latin typeface="Courier New"/>
                <a:ea typeface="Courier New"/>
                <a:cs typeface="Courier New"/>
                <a:sym typeface="Courier New"/>
              </a:rPr>
              <a:t>{</a:t>
            </a:r>
            <a:endParaRPr sz="13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350">
                <a:solidFill>
                  <a:srgbClr val="FCFCFA"/>
                </a:solidFill>
                <a:highlight>
                  <a:srgbClr val="2D2A2E"/>
                </a:highlight>
                <a:latin typeface="Courier New"/>
                <a:ea typeface="Courier New"/>
                <a:cs typeface="Courier New"/>
                <a:sym typeface="Courier New"/>
              </a:rPr>
              <a:t>    //res</a:t>
            </a:r>
            <a:r>
              <a:rPr lang="en" sz="1350">
                <a:solidFill>
                  <a:srgbClr val="939293"/>
                </a:solidFill>
                <a:highlight>
                  <a:srgbClr val="2D2A2E"/>
                </a:highlight>
                <a:latin typeface="Courier New"/>
                <a:ea typeface="Courier New"/>
                <a:cs typeface="Courier New"/>
                <a:sym typeface="Courier New"/>
              </a:rPr>
              <a:t>.</a:t>
            </a:r>
            <a:r>
              <a:rPr lang="en" sz="1350">
                <a:solidFill>
                  <a:srgbClr val="A9DC76"/>
                </a:solidFill>
                <a:highlight>
                  <a:srgbClr val="2D2A2E"/>
                </a:highlight>
                <a:latin typeface="Courier New"/>
                <a:ea typeface="Courier New"/>
                <a:cs typeface="Courier New"/>
                <a:sym typeface="Courier New"/>
              </a:rPr>
              <a:t>writeHead</a:t>
            </a:r>
            <a:r>
              <a:rPr lang="en" sz="1350">
                <a:solidFill>
                  <a:srgbClr val="939293"/>
                </a:solidFill>
                <a:highlight>
                  <a:srgbClr val="2D2A2E"/>
                </a:highlight>
                <a:latin typeface="Courier New"/>
                <a:ea typeface="Courier New"/>
                <a:cs typeface="Courier New"/>
                <a:sym typeface="Courier New"/>
              </a:rPr>
              <a:t>(</a:t>
            </a:r>
            <a:r>
              <a:rPr lang="en" sz="1350">
                <a:solidFill>
                  <a:srgbClr val="AB9DF2"/>
                </a:solidFill>
                <a:highlight>
                  <a:srgbClr val="2D2A2E"/>
                </a:highlight>
                <a:latin typeface="Courier New"/>
                <a:ea typeface="Courier New"/>
                <a:cs typeface="Courier New"/>
                <a:sym typeface="Courier New"/>
              </a:rPr>
              <a:t>200</a:t>
            </a:r>
            <a:r>
              <a:rPr lang="en" sz="1350">
                <a:solidFill>
                  <a:srgbClr val="939293"/>
                </a:solidFill>
                <a:highlight>
                  <a:srgbClr val="2D2A2E"/>
                </a:highlight>
                <a:latin typeface="Courier New"/>
                <a:ea typeface="Courier New"/>
                <a:cs typeface="Courier New"/>
                <a:sym typeface="Courier New"/>
              </a:rPr>
              <a:t>,</a:t>
            </a:r>
            <a:r>
              <a:rPr lang="en" sz="1350">
                <a:solidFill>
                  <a:srgbClr val="FCFCFA"/>
                </a:solidFill>
                <a:highlight>
                  <a:srgbClr val="2D2A2E"/>
                </a:highlight>
                <a:latin typeface="Courier New"/>
                <a:ea typeface="Courier New"/>
                <a:cs typeface="Courier New"/>
                <a:sym typeface="Courier New"/>
              </a:rPr>
              <a:t> </a:t>
            </a:r>
            <a:r>
              <a:rPr lang="en" sz="1350">
                <a:solidFill>
                  <a:srgbClr val="939293"/>
                </a:solidFill>
                <a:highlight>
                  <a:srgbClr val="2D2A2E"/>
                </a:highlight>
                <a:latin typeface="Courier New"/>
                <a:ea typeface="Courier New"/>
                <a:cs typeface="Courier New"/>
                <a:sym typeface="Courier New"/>
              </a:rPr>
              <a:t>{</a:t>
            </a:r>
            <a:r>
              <a:rPr lang="en" sz="1350">
                <a:solidFill>
                  <a:srgbClr val="FCFCFA"/>
                </a:solidFill>
                <a:highlight>
                  <a:srgbClr val="2D2A2E"/>
                </a:highlight>
                <a:latin typeface="Courier New"/>
                <a:ea typeface="Courier New"/>
                <a:cs typeface="Courier New"/>
                <a:sym typeface="Courier New"/>
              </a:rPr>
              <a:t> </a:t>
            </a:r>
            <a:r>
              <a:rPr lang="en" sz="1350">
                <a:solidFill>
                  <a:srgbClr val="939293"/>
                </a:solidFill>
                <a:highlight>
                  <a:srgbClr val="2D2A2E"/>
                </a:highlight>
                <a:latin typeface="Courier New"/>
                <a:ea typeface="Courier New"/>
                <a:cs typeface="Courier New"/>
                <a:sym typeface="Courier New"/>
              </a:rPr>
              <a:t>'</a:t>
            </a:r>
            <a:r>
              <a:rPr lang="en" sz="1350">
                <a:solidFill>
                  <a:srgbClr val="FFD866"/>
                </a:solidFill>
                <a:highlight>
                  <a:srgbClr val="2D2A2E"/>
                </a:highlight>
                <a:latin typeface="Courier New"/>
                <a:ea typeface="Courier New"/>
                <a:cs typeface="Courier New"/>
                <a:sym typeface="Courier New"/>
              </a:rPr>
              <a:t>Content-Type</a:t>
            </a:r>
            <a:r>
              <a:rPr lang="en" sz="1350">
                <a:solidFill>
                  <a:srgbClr val="939293"/>
                </a:solidFill>
                <a:highlight>
                  <a:srgbClr val="2D2A2E"/>
                </a:highlight>
                <a:latin typeface="Courier New"/>
                <a:ea typeface="Courier New"/>
                <a:cs typeface="Courier New"/>
                <a:sym typeface="Courier New"/>
              </a:rPr>
              <a:t>':</a:t>
            </a:r>
            <a:r>
              <a:rPr lang="en" sz="1350">
                <a:solidFill>
                  <a:srgbClr val="FCFCFA"/>
                </a:solidFill>
                <a:highlight>
                  <a:srgbClr val="2D2A2E"/>
                </a:highlight>
                <a:latin typeface="Courier New"/>
                <a:ea typeface="Courier New"/>
                <a:cs typeface="Courier New"/>
                <a:sym typeface="Courier New"/>
              </a:rPr>
              <a:t> </a:t>
            </a:r>
            <a:r>
              <a:rPr lang="en" sz="1350">
                <a:solidFill>
                  <a:srgbClr val="939293"/>
                </a:solidFill>
                <a:highlight>
                  <a:srgbClr val="2D2A2E"/>
                </a:highlight>
                <a:latin typeface="Courier New"/>
                <a:ea typeface="Courier New"/>
                <a:cs typeface="Courier New"/>
                <a:sym typeface="Courier New"/>
              </a:rPr>
              <a:t>'</a:t>
            </a:r>
            <a:r>
              <a:rPr lang="en" sz="1350">
                <a:solidFill>
                  <a:srgbClr val="FFD866"/>
                </a:solidFill>
                <a:highlight>
                  <a:srgbClr val="2D2A2E"/>
                </a:highlight>
                <a:latin typeface="Courier New"/>
                <a:ea typeface="Courier New"/>
                <a:cs typeface="Courier New"/>
                <a:sym typeface="Courier New"/>
              </a:rPr>
              <a:t>text/html</a:t>
            </a:r>
            <a:r>
              <a:rPr lang="en" sz="1350">
                <a:solidFill>
                  <a:srgbClr val="939293"/>
                </a:solidFill>
                <a:highlight>
                  <a:srgbClr val="2D2A2E"/>
                </a:highlight>
                <a:latin typeface="Courier New"/>
                <a:ea typeface="Courier New"/>
                <a:cs typeface="Courier New"/>
                <a:sym typeface="Courier New"/>
              </a:rPr>
              <a:t>'</a:t>
            </a:r>
            <a:r>
              <a:rPr lang="en" sz="1350">
                <a:solidFill>
                  <a:srgbClr val="FCFCFA"/>
                </a:solidFill>
                <a:highlight>
                  <a:srgbClr val="2D2A2E"/>
                </a:highlight>
                <a:latin typeface="Courier New"/>
                <a:ea typeface="Courier New"/>
                <a:cs typeface="Courier New"/>
                <a:sym typeface="Courier New"/>
              </a:rPr>
              <a:t> </a:t>
            </a:r>
            <a:r>
              <a:rPr lang="en" sz="1350">
                <a:solidFill>
                  <a:srgbClr val="939293"/>
                </a:solidFill>
                <a:highlight>
                  <a:srgbClr val="2D2A2E"/>
                </a:highlight>
                <a:latin typeface="Courier New"/>
                <a:ea typeface="Courier New"/>
                <a:cs typeface="Courier New"/>
                <a:sym typeface="Courier New"/>
              </a:rPr>
              <a:t>});</a:t>
            </a:r>
            <a:endParaRPr sz="13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350">
                <a:solidFill>
                  <a:srgbClr val="FCFCFA"/>
                </a:solidFill>
                <a:highlight>
                  <a:srgbClr val="2D2A2E"/>
                </a:highlight>
                <a:latin typeface="Courier New"/>
                <a:ea typeface="Courier New"/>
                <a:cs typeface="Courier New"/>
                <a:sym typeface="Courier New"/>
              </a:rPr>
              <a:t>    res</a:t>
            </a:r>
            <a:r>
              <a:rPr lang="en" sz="1350">
                <a:solidFill>
                  <a:srgbClr val="939293"/>
                </a:solidFill>
                <a:highlight>
                  <a:srgbClr val="2D2A2E"/>
                </a:highlight>
                <a:latin typeface="Courier New"/>
                <a:ea typeface="Courier New"/>
                <a:cs typeface="Courier New"/>
                <a:sym typeface="Courier New"/>
              </a:rPr>
              <a:t>.</a:t>
            </a:r>
            <a:r>
              <a:rPr lang="en" sz="1350">
                <a:solidFill>
                  <a:srgbClr val="A9DC76"/>
                </a:solidFill>
                <a:highlight>
                  <a:srgbClr val="2D2A2E"/>
                </a:highlight>
                <a:latin typeface="Courier New"/>
                <a:ea typeface="Courier New"/>
                <a:cs typeface="Courier New"/>
                <a:sym typeface="Courier New"/>
              </a:rPr>
              <a:t>write</a:t>
            </a:r>
            <a:r>
              <a:rPr lang="en" sz="1350">
                <a:solidFill>
                  <a:srgbClr val="939293"/>
                </a:solidFill>
                <a:highlight>
                  <a:srgbClr val="2D2A2E"/>
                </a:highlight>
                <a:latin typeface="Courier New"/>
                <a:ea typeface="Courier New"/>
                <a:cs typeface="Courier New"/>
                <a:sym typeface="Courier New"/>
              </a:rPr>
              <a:t>("</a:t>
            </a:r>
            <a:r>
              <a:rPr lang="en" sz="1350">
                <a:solidFill>
                  <a:srgbClr val="FFD866"/>
                </a:solidFill>
                <a:highlight>
                  <a:srgbClr val="2D2A2E"/>
                </a:highlight>
                <a:latin typeface="Courier New"/>
                <a:ea typeface="Courier New"/>
                <a:cs typeface="Courier New"/>
                <a:sym typeface="Courier New"/>
              </a:rPr>
              <a:t>hello</a:t>
            </a:r>
            <a:r>
              <a:rPr lang="en" sz="1350">
                <a:solidFill>
                  <a:srgbClr val="939293"/>
                </a:solidFill>
                <a:highlight>
                  <a:srgbClr val="2D2A2E"/>
                </a:highlight>
                <a:latin typeface="Courier New"/>
                <a:ea typeface="Courier New"/>
                <a:cs typeface="Courier New"/>
                <a:sym typeface="Courier New"/>
              </a:rPr>
              <a:t>");</a:t>
            </a:r>
            <a:endParaRPr sz="13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350">
                <a:solidFill>
                  <a:srgbClr val="939293"/>
                </a:solidFill>
                <a:highlight>
                  <a:srgbClr val="2D2A2E"/>
                </a:highlight>
                <a:latin typeface="Courier New"/>
                <a:ea typeface="Courier New"/>
                <a:cs typeface="Courier New"/>
                <a:sym typeface="Courier New"/>
              </a:rPr>
              <a:t>    </a:t>
            </a:r>
            <a:r>
              <a:rPr i="1" lang="en" sz="1350">
                <a:solidFill>
                  <a:srgbClr val="727072"/>
                </a:solidFill>
                <a:highlight>
                  <a:srgbClr val="2D2A2E"/>
                </a:highlight>
                <a:latin typeface="Courier New"/>
                <a:ea typeface="Courier New"/>
                <a:cs typeface="Courier New"/>
                <a:sym typeface="Courier New"/>
              </a:rPr>
              <a:t>// console.log(res);</a:t>
            </a:r>
            <a:endParaRPr i="1" sz="1350">
              <a:solidFill>
                <a:srgbClr val="727072"/>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350">
                <a:solidFill>
                  <a:srgbClr val="939293"/>
                </a:solidFill>
                <a:highlight>
                  <a:srgbClr val="2D2A2E"/>
                </a:highlight>
                <a:latin typeface="Courier New"/>
                <a:ea typeface="Courier New"/>
                <a:cs typeface="Courier New"/>
                <a:sym typeface="Courier New"/>
              </a:rPr>
              <a:t>    </a:t>
            </a:r>
            <a:r>
              <a:rPr i="1" lang="en" sz="1350">
                <a:solidFill>
                  <a:srgbClr val="727072"/>
                </a:solidFill>
                <a:highlight>
                  <a:srgbClr val="2D2A2E"/>
                </a:highlight>
                <a:latin typeface="Courier New"/>
                <a:ea typeface="Courier New"/>
                <a:cs typeface="Courier New"/>
                <a:sym typeface="Courier New"/>
              </a:rPr>
              <a:t>// console.log(req.url);</a:t>
            </a:r>
            <a:endParaRPr i="1" sz="1350">
              <a:solidFill>
                <a:srgbClr val="727072"/>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350">
                <a:solidFill>
                  <a:srgbClr val="FCFCFA"/>
                </a:solidFill>
                <a:highlight>
                  <a:srgbClr val="2D2A2E"/>
                </a:highlight>
                <a:latin typeface="Courier New"/>
                <a:ea typeface="Courier New"/>
                <a:cs typeface="Courier New"/>
                <a:sym typeface="Courier New"/>
              </a:rPr>
              <a:t>    res</a:t>
            </a:r>
            <a:r>
              <a:rPr lang="en" sz="1350">
                <a:solidFill>
                  <a:srgbClr val="939293"/>
                </a:solidFill>
                <a:highlight>
                  <a:srgbClr val="2D2A2E"/>
                </a:highlight>
                <a:latin typeface="Courier New"/>
                <a:ea typeface="Courier New"/>
                <a:cs typeface="Courier New"/>
                <a:sym typeface="Courier New"/>
              </a:rPr>
              <a:t>.</a:t>
            </a:r>
            <a:r>
              <a:rPr lang="en" sz="1350">
                <a:solidFill>
                  <a:srgbClr val="A9DC76"/>
                </a:solidFill>
                <a:highlight>
                  <a:srgbClr val="2D2A2E"/>
                </a:highlight>
                <a:latin typeface="Courier New"/>
                <a:ea typeface="Courier New"/>
                <a:cs typeface="Courier New"/>
                <a:sym typeface="Courier New"/>
              </a:rPr>
              <a:t>end</a:t>
            </a:r>
            <a:r>
              <a:rPr lang="en" sz="1350">
                <a:solidFill>
                  <a:srgbClr val="939293"/>
                </a:solidFill>
                <a:highlight>
                  <a:srgbClr val="2D2A2E"/>
                </a:highlight>
                <a:latin typeface="Courier New"/>
                <a:ea typeface="Courier New"/>
                <a:cs typeface="Courier New"/>
                <a:sym typeface="Courier New"/>
              </a:rPr>
              <a:t>();</a:t>
            </a:r>
            <a:endParaRPr sz="13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350">
                <a:solidFill>
                  <a:srgbClr val="939293"/>
                </a:solidFill>
                <a:highlight>
                  <a:srgbClr val="2D2A2E"/>
                </a:highlight>
                <a:latin typeface="Courier New"/>
                <a:ea typeface="Courier New"/>
                <a:cs typeface="Courier New"/>
                <a:sym typeface="Courier New"/>
              </a:rPr>
              <a:t>}).</a:t>
            </a:r>
            <a:r>
              <a:rPr lang="en" sz="1350">
                <a:solidFill>
                  <a:srgbClr val="A9DC76"/>
                </a:solidFill>
                <a:highlight>
                  <a:srgbClr val="2D2A2E"/>
                </a:highlight>
                <a:latin typeface="Courier New"/>
                <a:ea typeface="Courier New"/>
                <a:cs typeface="Courier New"/>
                <a:sym typeface="Courier New"/>
              </a:rPr>
              <a:t>listen</a:t>
            </a:r>
            <a:r>
              <a:rPr lang="en" sz="1350">
                <a:solidFill>
                  <a:srgbClr val="939293"/>
                </a:solidFill>
                <a:highlight>
                  <a:srgbClr val="2D2A2E"/>
                </a:highlight>
                <a:latin typeface="Courier New"/>
                <a:ea typeface="Courier New"/>
                <a:cs typeface="Courier New"/>
                <a:sym typeface="Courier New"/>
              </a:rPr>
              <a:t>(</a:t>
            </a:r>
            <a:r>
              <a:rPr lang="en" sz="1350">
                <a:solidFill>
                  <a:srgbClr val="AB9DF2"/>
                </a:solidFill>
                <a:highlight>
                  <a:srgbClr val="2D2A2E"/>
                </a:highlight>
                <a:latin typeface="Courier New"/>
                <a:ea typeface="Courier New"/>
                <a:cs typeface="Courier New"/>
                <a:sym typeface="Courier New"/>
              </a:rPr>
              <a:t>8000</a:t>
            </a:r>
            <a:r>
              <a:rPr lang="en" sz="1350">
                <a:solidFill>
                  <a:srgbClr val="939293"/>
                </a:solidFill>
                <a:highlight>
                  <a:srgbClr val="2D2A2E"/>
                </a:highlight>
                <a:latin typeface="Courier New"/>
                <a:ea typeface="Courier New"/>
                <a:cs typeface="Courier New"/>
                <a:sym typeface="Courier New"/>
              </a:rPr>
              <a:t>)</a:t>
            </a:r>
            <a:endParaRPr sz="13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3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3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350">
                <a:solidFill>
                  <a:srgbClr val="939293"/>
                </a:solidFill>
                <a:highlight>
                  <a:srgbClr val="2D2A2E"/>
                </a:highlight>
                <a:latin typeface="Courier New"/>
                <a:ea typeface="Courier New"/>
                <a:cs typeface="Courier New"/>
                <a:sym typeface="Courier New"/>
              </a:rPr>
              <a:t>//netstat -a -b</a:t>
            </a:r>
            <a:endParaRPr sz="13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235" name="Shape 235"/>
        <p:cNvGrpSpPr/>
        <p:nvPr/>
      </p:nvGrpSpPr>
      <p:grpSpPr>
        <a:xfrm>
          <a:off x="0" y="0"/>
          <a:ext cx="0" cy="0"/>
          <a:chOff x="0" y="0"/>
          <a:chExt cx="0" cy="0"/>
        </a:xfrm>
      </p:grpSpPr>
      <p:sp>
        <p:nvSpPr>
          <p:cNvPr id="236" name="Google Shape;236;p38"/>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Http Status Codes</a:t>
            </a:r>
            <a:endParaRPr sz="10000">
              <a:solidFill>
                <a:schemeClr val="lt1"/>
              </a:solidFill>
            </a:endParaRPr>
          </a:p>
        </p:txBody>
      </p:sp>
      <p:sp>
        <p:nvSpPr>
          <p:cNvPr id="237" name="Google Shape;237;p38"/>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38" name="Google Shape;238;p38"/>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39" name="Google Shape;239;p38"/>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40" name="Google Shape;240;p38"/>
          <p:cNvSpPr txBox="1"/>
          <p:nvPr/>
        </p:nvSpPr>
        <p:spPr>
          <a:xfrm>
            <a:off x="460250" y="1270575"/>
            <a:ext cx="8128500" cy="902100"/>
          </a:xfrm>
          <a:prstGeom prst="rect">
            <a:avLst/>
          </a:prstGeom>
          <a:noFill/>
          <a:ln>
            <a:noFill/>
          </a:ln>
        </p:spPr>
        <p:txBody>
          <a:bodyPr anchorCtr="0" anchor="t" bIns="91425" lIns="91425" spcFirstLastPara="1" rIns="91425" wrap="square" tIns="91425">
            <a:spAutoFit/>
          </a:bodyPr>
          <a:lstStyle/>
          <a:p>
            <a:pPr indent="0" lvl="0" marL="0" rtl="0" algn="l">
              <a:lnSpc>
                <a:spcPct val="130434"/>
              </a:lnSpc>
              <a:spcBef>
                <a:spcPts val="0"/>
              </a:spcBef>
              <a:spcAft>
                <a:spcPts val="0"/>
              </a:spcAft>
              <a:buNone/>
            </a:pPr>
            <a:r>
              <a:rPr lang="en" sz="1350" u="sng">
                <a:solidFill>
                  <a:schemeClr val="hlink"/>
                </a:solidFill>
                <a:highlight>
                  <a:srgbClr val="2D2A2E"/>
                </a:highlight>
                <a:latin typeface="Courier New"/>
                <a:ea typeface="Courier New"/>
                <a:cs typeface="Courier New"/>
                <a:sym typeface="Courier New"/>
                <a:hlinkClick r:id="rId3"/>
              </a:rPr>
              <a:t>https://http.cat/</a:t>
            </a:r>
            <a:endParaRPr sz="13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244" name="Shape 244"/>
        <p:cNvGrpSpPr/>
        <p:nvPr/>
      </p:nvGrpSpPr>
      <p:grpSpPr>
        <a:xfrm>
          <a:off x="0" y="0"/>
          <a:ext cx="0" cy="0"/>
          <a:chOff x="0" y="0"/>
          <a:chExt cx="0" cy="0"/>
        </a:xfrm>
      </p:grpSpPr>
      <p:sp>
        <p:nvSpPr>
          <p:cNvPr id="245" name="Google Shape;245;p39"/>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Versioning in NPM</a:t>
            </a:r>
            <a:endParaRPr sz="10000">
              <a:solidFill>
                <a:schemeClr val="lt1"/>
              </a:solidFill>
            </a:endParaRPr>
          </a:p>
        </p:txBody>
      </p:sp>
      <p:sp>
        <p:nvSpPr>
          <p:cNvPr id="246" name="Google Shape;246;p39"/>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47" name="Google Shape;247;p39"/>
          <p:cNvSpPr txBox="1"/>
          <p:nvPr/>
        </p:nvSpPr>
        <p:spPr>
          <a:xfrm>
            <a:off x="129375" y="2058575"/>
            <a:ext cx="9014700" cy="446400"/>
          </a:xfrm>
          <a:prstGeom prst="rect">
            <a:avLst/>
          </a:prstGeom>
          <a:noFill/>
          <a:ln>
            <a:noFill/>
          </a:ln>
        </p:spPr>
        <p:txBody>
          <a:bodyPr anchorCtr="0" anchor="t" bIns="91425" lIns="91425" spcFirstLastPara="1" rIns="91425" wrap="square" tIns="91425">
            <a:spAutoFit/>
          </a:bodyPr>
          <a:lstStyle/>
          <a:p>
            <a:pPr indent="457200" lvl="0" marL="2743200" rtl="0" algn="l">
              <a:spcBef>
                <a:spcPts val="0"/>
              </a:spcBef>
              <a:spcAft>
                <a:spcPts val="0"/>
              </a:spcAft>
              <a:buNone/>
            </a:pPr>
            <a:r>
              <a:rPr lang="en" sz="1700">
                <a:solidFill>
                  <a:schemeClr val="lt1"/>
                </a:solidFill>
                <a:latin typeface="Proxima Nova"/>
                <a:ea typeface="Proxima Nova"/>
                <a:cs typeface="Proxima Nova"/>
                <a:sym typeface="Proxima Nova"/>
              </a:rPr>
              <a:t>=  4 . X . X     // x will be maximised	</a:t>
            </a:r>
            <a:endParaRPr sz="1700">
              <a:solidFill>
                <a:schemeClr val="lt1"/>
              </a:solidFill>
              <a:latin typeface="Proxima Nova"/>
              <a:ea typeface="Proxima Nova"/>
              <a:cs typeface="Proxima Nova"/>
              <a:sym typeface="Proxima Nova"/>
            </a:endParaRPr>
          </a:p>
        </p:txBody>
      </p:sp>
      <p:sp>
        <p:nvSpPr>
          <p:cNvPr id="248" name="Google Shape;248;p39"/>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49" name="Google Shape;249;p39"/>
          <p:cNvSpPr txBox="1"/>
          <p:nvPr>
            <p:ph idx="1" type="body"/>
          </p:nvPr>
        </p:nvSpPr>
        <p:spPr>
          <a:xfrm>
            <a:off x="0" y="1194950"/>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 4</a:t>
            </a:r>
            <a:r>
              <a:rPr lang="en" sz="10000">
                <a:solidFill>
                  <a:schemeClr val="lt1"/>
                </a:solidFill>
              </a:rPr>
              <a:t> . 0 . 9</a:t>
            </a:r>
            <a:endParaRPr sz="10000">
              <a:solidFill>
                <a:schemeClr val="lt1"/>
              </a:solidFill>
            </a:endParaRPr>
          </a:p>
        </p:txBody>
      </p:sp>
      <p:sp>
        <p:nvSpPr>
          <p:cNvPr id="250" name="Google Shape;250;p39"/>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51" name="Google Shape;251;p39"/>
          <p:cNvSpPr txBox="1"/>
          <p:nvPr>
            <p:ph idx="1" type="body"/>
          </p:nvPr>
        </p:nvSpPr>
        <p:spPr>
          <a:xfrm>
            <a:off x="-113975" y="2968400"/>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~4 . 0 . 9</a:t>
            </a:r>
            <a:endParaRPr sz="10000">
              <a:solidFill>
                <a:schemeClr val="lt1"/>
              </a:solidFill>
            </a:endParaRPr>
          </a:p>
        </p:txBody>
      </p:sp>
      <p:sp>
        <p:nvSpPr>
          <p:cNvPr id="252" name="Google Shape;252;p39"/>
          <p:cNvSpPr txBox="1"/>
          <p:nvPr/>
        </p:nvSpPr>
        <p:spPr>
          <a:xfrm>
            <a:off x="64650" y="4082725"/>
            <a:ext cx="9014700" cy="446400"/>
          </a:xfrm>
          <a:prstGeom prst="rect">
            <a:avLst/>
          </a:prstGeom>
          <a:noFill/>
          <a:ln>
            <a:noFill/>
          </a:ln>
        </p:spPr>
        <p:txBody>
          <a:bodyPr anchorCtr="0" anchor="t" bIns="91425" lIns="91425" spcFirstLastPara="1" rIns="91425" wrap="square" tIns="91425">
            <a:spAutoFit/>
          </a:bodyPr>
          <a:lstStyle/>
          <a:p>
            <a:pPr indent="457200" lvl="0" marL="2743200" rtl="0" algn="l">
              <a:spcBef>
                <a:spcPts val="0"/>
              </a:spcBef>
              <a:spcAft>
                <a:spcPts val="0"/>
              </a:spcAft>
              <a:buNone/>
            </a:pPr>
            <a:r>
              <a:rPr lang="en" sz="1700">
                <a:solidFill>
                  <a:schemeClr val="lt1"/>
                </a:solidFill>
                <a:latin typeface="Proxima Nova"/>
                <a:ea typeface="Proxima Nova"/>
                <a:cs typeface="Proxima Nova"/>
                <a:sym typeface="Proxima Nova"/>
              </a:rPr>
              <a:t>=  4 . 0 . X     // x will be maximised	</a:t>
            </a:r>
            <a:endParaRPr sz="1700">
              <a:solidFill>
                <a:schemeClr val="lt1"/>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256" name="Shape 256"/>
        <p:cNvGrpSpPr/>
        <p:nvPr/>
      </p:nvGrpSpPr>
      <p:grpSpPr>
        <a:xfrm>
          <a:off x="0" y="0"/>
          <a:ext cx="0" cy="0"/>
          <a:chOff x="0" y="0"/>
          <a:chExt cx="0" cy="0"/>
        </a:xfrm>
      </p:grpSpPr>
      <p:sp>
        <p:nvSpPr>
          <p:cNvPr id="257" name="Google Shape;257;p40"/>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HTTP verbs</a:t>
            </a:r>
            <a:endParaRPr sz="10000">
              <a:solidFill>
                <a:schemeClr val="lt1"/>
              </a:solidFill>
            </a:endParaRPr>
          </a:p>
        </p:txBody>
      </p:sp>
      <p:sp>
        <p:nvSpPr>
          <p:cNvPr id="258" name="Google Shape;258;p40"/>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59" name="Google Shape;259;p40"/>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60" name="Google Shape;260;p40"/>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61" name="Google Shape;261;p40"/>
          <p:cNvSpPr txBox="1"/>
          <p:nvPr/>
        </p:nvSpPr>
        <p:spPr>
          <a:xfrm>
            <a:off x="460250" y="1270575"/>
            <a:ext cx="8128500" cy="4154700"/>
          </a:xfrm>
          <a:prstGeom prst="rect">
            <a:avLst/>
          </a:prstGeom>
          <a:noFill/>
          <a:ln>
            <a:noFill/>
          </a:ln>
        </p:spPr>
        <p:txBody>
          <a:bodyPr anchorCtr="0" anchor="t" bIns="91425" lIns="91425" spcFirstLastPara="1" rIns="91425" wrap="square" tIns="91425">
            <a:spAutoFit/>
          </a:bodyPr>
          <a:lstStyle/>
          <a:p>
            <a:pPr indent="0" lvl="0" marL="0" rtl="0" algn="l">
              <a:lnSpc>
                <a:spcPct val="130434"/>
              </a:lnSpc>
              <a:spcBef>
                <a:spcPts val="0"/>
              </a:spcBef>
              <a:spcAft>
                <a:spcPts val="0"/>
              </a:spcAft>
              <a:buNone/>
            </a:pPr>
            <a:r>
              <a:rPr lang="en" sz="1350">
                <a:solidFill>
                  <a:schemeClr val="lt1"/>
                </a:solidFill>
                <a:highlight>
                  <a:srgbClr val="2D2A2E"/>
                </a:highlight>
                <a:latin typeface="Proxima Nova"/>
                <a:ea typeface="Proxima Nova"/>
                <a:cs typeface="Proxima Nova"/>
                <a:sym typeface="Proxima Nova"/>
              </a:rPr>
              <a:t>GET - retrieves information or resources from the server. GET requests should not modify any data on the server, and the response should be cacheable.</a:t>
            </a:r>
            <a:endParaRPr sz="1350">
              <a:solidFill>
                <a:schemeClr val="lt1"/>
              </a:solidFill>
              <a:highlight>
                <a:srgbClr val="2D2A2E"/>
              </a:highlight>
              <a:latin typeface="Proxima Nova"/>
              <a:ea typeface="Proxima Nova"/>
              <a:cs typeface="Proxima Nova"/>
              <a:sym typeface="Proxima Nova"/>
            </a:endParaRPr>
          </a:p>
          <a:p>
            <a:pPr indent="0" lvl="0" marL="0" rtl="0" algn="l">
              <a:lnSpc>
                <a:spcPct val="130434"/>
              </a:lnSpc>
              <a:spcBef>
                <a:spcPts val="0"/>
              </a:spcBef>
              <a:spcAft>
                <a:spcPts val="0"/>
              </a:spcAft>
              <a:buNone/>
            </a:pPr>
            <a:r>
              <a:t/>
            </a:r>
            <a:endParaRPr sz="1350">
              <a:solidFill>
                <a:schemeClr val="lt1"/>
              </a:solidFill>
              <a:highlight>
                <a:srgbClr val="2D2A2E"/>
              </a:highlight>
              <a:latin typeface="Proxima Nova"/>
              <a:ea typeface="Proxima Nova"/>
              <a:cs typeface="Proxima Nova"/>
              <a:sym typeface="Proxima Nova"/>
            </a:endParaRPr>
          </a:p>
          <a:p>
            <a:pPr indent="0" lvl="0" marL="0" rtl="0" algn="l">
              <a:lnSpc>
                <a:spcPct val="130434"/>
              </a:lnSpc>
              <a:spcBef>
                <a:spcPts val="0"/>
              </a:spcBef>
              <a:spcAft>
                <a:spcPts val="0"/>
              </a:spcAft>
              <a:buNone/>
            </a:pPr>
            <a:r>
              <a:rPr lang="en" sz="1350">
                <a:solidFill>
                  <a:schemeClr val="lt1"/>
                </a:solidFill>
                <a:highlight>
                  <a:srgbClr val="2D2A2E"/>
                </a:highlight>
                <a:latin typeface="Proxima Nova"/>
                <a:ea typeface="Proxima Nova"/>
                <a:cs typeface="Proxima Nova"/>
                <a:sym typeface="Proxima Nova"/>
              </a:rPr>
              <a:t>POST - submits data to the server, typically used for creating new resources on the server or updating existing resources. The data is sent in the request body.</a:t>
            </a:r>
            <a:endParaRPr sz="1350">
              <a:solidFill>
                <a:schemeClr val="lt1"/>
              </a:solidFill>
              <a:highlight>
                <a:srgbClr val="2D2A2E"/>
              </a:highlight>
              <a:latin typeface="Proxima Nova"/>
              <a:ea typeface="Proxima Nova"/>
              <a:cs typeface="Proxima Nova"/>
              <a:sym typeface="Proxima Nova"/>
            </a:endParaRPr>
          </a:p>
          <a:p>
            <a:pPr indent="0" lvl="0" marL="0" rtl="0" algn="l">
              <a:lnSpc>
                <a:spcPct val="130434"/>
              </a:lnSpc>
              <a:spcBef>
                <a:spcPts val="0"/>
              </a:spcBef>
              <a:spcAft>
                <a:spcPts val="0"/>
              </a:spcAft>
              <a:buNone/>
            </a:pPr>
            <a:r>
              <a:t/>
            </a:r>
            <a:endParaRPr sz="1350">
              <a:solidFill>
                <a:schemeClr val="lt1"/>
              </a:solidFill>
              <a:highlight>
                <a:srgbClr val="2D2A2E"/>
              </a:highlight>
              <a:latin typeface="Proxima Nova"/>
              <a:ea typeface="Proxima Nova"/>
              <a:cs typeface="Proxima Nova"/>
              <a:sym typeface="Proxima Nova"/>
            </a:endParaRPr>
          </a:p>
          <a:p>
            <a:pPr indent="0" lvl="0" marL="0" rtl="0" algn="l">
              <a:lnSpc>
                <a:spcPct val="130434"/>
              </a:lnSpc>
              <a:spcBef>
                <a:spcPts val="0"/>
              </a:spcBef>
              <a:spcAft>
                <a:spcPts val="0"/>
              </a:spcAft>
              <a:buNone/>
            </a:pPr>
            <a:r>
              <a:rPr lang="en" sz="1350">
                <a:solidFill>
                  <a:schemeClr val="lt1"/>
                </a:solidFill>
                <a:highlight>
                  <a:srgbClr val="2D2A2E"/>
                </a:highlight>
                <a:latin typeface="Proxima Nova"/>
                <a:ea typeface="Proxima Nova"/>
                <a:cs typeface="Proxima Nova"/>
                <a:sym typeface="Proxima Nova"/>
              </a:rPr>
              <a:t>PUT - updates an existing resource on the server. PUT requests should include the entire resource representation in the request body.</a:t>
            </a:r>
            <a:endParaRPr sz="1350">
              <a:solidFill>
                <a:schemeClr val="lt1"/>
              </a:solidFill>
              <a:highlight>
                <a:srgbClr val="2D2A2E"/>
              </a:highlight>
              <a:latin typeface="Proxima Nova"/>
              <a:ea typeface="Proxima Nova"/>
              <a:cs typeface="Proxima Nova"/>
              <a:sym typeface="Proxima Nova"/>
            </a:endParaRPr>
          </a:p>
          <a:p>
            <a:pPr indent="0" lvl="0" marL="0" rtl="0" algn="l">
              <a:lnSpc>
                <a:spcPct val="130434"/>
              </a:lnSpc>
              <a:spcBef>
                <a:spcPts val="0"/>
              </a:spcBef>
              <a:spcAft>
                <a:spcPts val="0"/>
              </a:spcAft>
              <a:buNone/>
            </a:pPr>
            <a:r>
              <a:t/>
            </a:r>
            <a:endParaRPr sz="1350">
              <a:solidFill>
                <a:schemeClr val="lt1"/>
              </a:solidFill>
              <a:highlight>
                <a:srgbClr val="2D2A2E"/>
              </a:highlight>
              <a:latin typeface="Proxima Nova"/>
              <a:ea typeface="Proxima Nova"/>
              <a:cs typeface="Proxima Nova"/>
              <a:sym typeface="Proxima Nova"/>
            </a:endParaRPr>
          </a:p>
          <a:p>
            <a:pPr indent="0" lvl="0" marL="0" rtl="0" algn="l">
              <a:lnSpc>
                <a:spcPct val="130434"/>
              </a:lnSpc>
              <a:spcBef>
                <a:spcPts val="0"/>
              </a:spcBef>
              <a:spcAft>
                <a:spcPts val="0"/>
              </a:spcAft>
              <a:buNone/>
            </a:pPr>
            <a:r>
              <a:rPr lang="en" sz="1350">
                <a:solidFill>
                  <a:schemeClr val="lt1"/>
                </a:solidFill>
                <a:highlight>
                  <a:srgbClr val="2D2A2E"/>
                </a:highlight>
                <a:latin typeface="Proxima Nova"/>
                <a:ea typeface="Proxima Nova"/>
                <a:cs typeface="Proxima Nova"/>
                <a:sym typeface="Proxima Nova"/>
              </a:rPr>
              <a:t>PATCH - updates part of an existing resource on the server. PATCH requests should include the specific changes to be made in the request body.</a:t>
            </a:r>
            <a:endParaRPr sz="1350">
              <a:solidFill>
                <a:schemeClr val="lt1"/>
              </a:solidFill>
              <a:highlight>
                <a:srgbClr val="2D2A2E"/>
              </a:highlight>
              <a:latin typeface="Proxima Nova"/>
              <a:ea typeface="Proxima Nova"/>
              <a:cs typeface="Proxima Nova"/>
              <a:sym typeface="Proxima Nova"/>
            </a:endParaRPr>
          </a:p>
          <a:p>
            <a:pPr indent="0" lvl="0" marL="0" rtl="0" algn="l">
              <a:lnSpc>
                <a:spcPct val="130434"/>
              </a:lnSpc>
              <a:spcBef>
                <a:spcPts val="0"/>
              </a:spcBef>
              <a:spcAft>
                <a:spcPts val="0"/>
              </a:spcAft>
              <a:buNone/>
            </a:pPr>
            <a:r>
              <a:t/>
            </a:r>
            <a:endParaRPr sz="1350">
              <a:solidFill>
                <a:schemeClr val="lt1"/>
              </a:solidFill>
              <a:highlight>
                <a:srgbClr val="2D2A2E"/>
              </a:highlight>
              <a:latin typeface="Proxima Nova"/>
              <a:ea typeface="Proxima Nova"/>
              <a:cs typeface="Proxima Nova"/>
              <a:sym typeface="Proxima Nova"/>
            </a:endParaRPr>
          </a:p>
          <a:p>
            <a:pPr indent="0" lvl="0" marL="0" rtl="0" algn="l">
              <a:lnSpc>
                <a:spcPct val="130434"/>
              </a:lnSpc>
              <a:spcBef>
                <a:spcPts val="0"/>
              </a:spcBef>
              <a:spcAft>
                <a:spcPts val="0"/>
              </a:spcAft>
              <a:buNone/>
            </a:pPr>
            <a:r>
              <a:rPr lang="en" sz="1350">
                <a:solidFill>
                  <a:schemeClr val="lt1"/>
                </a:solidFill>
                <a:highlight>
                  <a:srgbClr val="2D2A2E"/>
                </a:highlight>
                <a:latin typeface="Proxima Nova"/>
                <a:ea typeface="Proxima Nova"/>
                <a:cs typeface="Proxima Nova"/>
                <a:sym typeface="Proxima Nova"/>
              </a:rPr>
              <a:t>DELETE - deletes a resource on the server.</a:t>
            </a:r>
            <a:endParaRPr sz="1350">
              <a:solidFill>
                <a:schemeClr val="lt1"/>
              </a:solidFill>
              <a:highlight>
                <a:srgbClr val="2D2A2E"/>
              </a:highlight>
              <a:latin typeface="Proxima Nova"/>
              <a:ea typeface="Proxima Nova"/>
              <a:cs typeface="Proxima Nova"/>
              <a:sym typeface="Proxima Nova"/>
            </a:endParaRPr>
          </a:p>
          <a:p>
            <a:pPr indent="0" lvl="0" marL="0" rtl="0" algn="l">
              <a:lnSpc>
                <a:spcPct val="130434"/>
              </a:lnSpc>
              <a:spcBef>
                <a:spcPts val="0"/>
              </a:spcBef>
              <a:spcAft>
                <a:spcPts val="0"/>
              </a:spcAft>
              <a:buNone/>
            </a:pPr>
            <a:r>
              <a:t/>
            </a:r>
            <a:endParaRPr sz="1150">
              <a:solidFill>
                <a:schemeClr val="lt1"/>
              </a:solidFill>
              <a:highlight>
                <a:srgbClr val="2D2A2E"/>
              </a:highlight>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265" name="Shape 265"/>
        <p:cNvGrpSpPr/>
        <p:nvPr/>
      </p:nvGrpSpPr>
      <p:grpSpPr>
        <a:xfrm>
          <a:off x="0" y="0"/>
          <a:ext cx="0" cy="0"/>
          <a:chOff x="0" y="0"/>
          <a:chExt cx="0" cy="0"/>
        </a:xfrm>
      </p:grpSpPr>
      <p:sp>
        <p:nvSpPr>
          <p:cNvPr id="266" name="Google Shape;266;p41"/>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Get request</a:t>
            </a:r>
            <a:endParaRPr sz="10000">
              <a:solidFill>
                <a:schemeClr val="lt1"/>
              </a:solidFill>
            </a:endParaRPr>
          </a:p>
        </p:txBody>
      </p:sp>
      <p:sp>
        <p:nvSpPr>
          <p:cNvPr id="267" name="Google Shape;267;p41"/>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68" name="Google Shape;268;p41"/>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69" name="Google Shape;269;p41"/>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70" name="Google Shape;270;p41"/>
          <p:cNvSpPr txBox="1"/>
          <p:nvPr/>
        </p:nvSpPr>
        <p:spPr>
          <a:xfrm>
            <a:off x="507750" y="1029875"/>
            <a:ext cx="8128500" cy="3903600"/>
          </a:xfrm>
          <a:prstGeom prst="rect">
            <a:avLst/>
          </a:prstGeom>
          <a:noFill/>
          <a:ln>
            <a:noFill/>
          </a:ln>
        </p:spPr>
        <p:txBody>
          <a:bodyPr anchorCtr="0" anchor="t" bIns="91425" lIns="91425" spcFirstLastPara="1" rIns="91425" wrap="square" tIns="91425">
            <a:spAutoFit/>
          </a:bodyPr>
          <a:lstStyle/>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http</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get</a:t>
            </a:r>
            <a:r>
              <a:rPr lang="en" sz="1150">
                <a:solidFill>
                  <a:srgbClr val="939293"/>
                </a:solidFill>
                <a:highlight>
                  <a:srgbClr val="2D2A2E"/>
                </a:highlight>
                <a:latin typeface="Courier New"/>
                <a:ea typeface="Courier New"/>
                <a:cs typeface="Courier New"/>
                <a:sym typeface="Courier New"/>
              </a:rPr>
              <a:t>('</a:t>
            </a:r>
            <a:r>
              <a:rPr lang="en" sz="1150">
                <a:solidFill>
                  <a:srgbClr val="FFD866"/>
                </a:solidFill>
                <a:highlight>
                  <a:srgbClr val="2D2A2E"/>
                </a:highlight>
                <a:latin typeface="Courier New"/>
                <a:ea typeface="Courier New"/>
                <a:cs typeface="Courier New"/>
                <a:sym typeface="Courier New"/>
              </a:rPr>
              <a:t>http://example.com</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r>
              <a:rPr i="1" lang="en" sz="1150">
                <a:solidFill>
                  <a:srgbClr val="FC9867"/>
                </a:solidFill>
                <a:highlight>
                  <a:srgbClr val="2D2A2E"/>
                </a:highlight>
                <a:latin typeface="Courier New"/>
                <a:ea typeface="Courier New"/>
                <a:cs typeface="Courier New"/>
                <a:sym typeface="Courier New"/>
              </a:rPr>
              <a:t>response</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FF6188"/>
                </a:solidFill>
                <a:highlight>
                  <a:srgbClr val="2D2A2E"/>
                </a:highlight>
                <a:latin typeface="Courier New"/>
                <a:ea typeface="Courier New"/>
                <a:cs typeface="Courier New"/>
                <a:sym typeface="Courier New"/>
              </a:rPr>
              <a:t>=&gt;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    </a:t>
            </a:r>
            <a:r>
              <a:rPr i="1" lang="en" sz="1150">
                <a:solidFill>
                  <a:srgbClr val="78DCE8"/>
                </a:solidFill>
                <a:highlight>
                  <a:srgbClr val="2D2A2E"/>
                </a:highlight>
                <a:latin typeface="Courier New"/>
                <a:ea typeface="Courier New"/>
                <a:cs typeface="Courier New"/>
                <a:sym typeface="Courier New"/>
              </a:rPr>
              <a:t>let</a:t>
            </a:r>
            <a:r>
              <a:rPr lang="en" sz="1150">
                <a:solidFill>
                  <a:srgbClr val="FCFCFA"/>
                </a:solidFill>
                <a:highlight>
                  <a:srgbClr val="2D2A2E"/>
                </a:highlight>
                <a:latin typeface="Courier New"/>
                <a:ea typeface="Courier New"/>
                <a:cs typeface="Courier New"/>
                <a:sym typeface="Courier New"/>
              </a:rPr>
              <a:t> data </a:t>
            </a:r>
            <a:r>
              <a:rPr lang="en" sz="1150">
                <a:solidFill>
                  <a:srgbClr val="FF6188"/>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endParaRPr sz="11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939293"/>
                </a:solidFill>
                <a:highlight>
                  <a:srgbClr val="2D2A2E"/>
                </a:highlight>
                <a:latin typeface="Courier New"/>
                <a:ea typeface="Courier New"/>
                <a:cs typeface="Courier New"/>
                <a:sym typeface="Courier New"/>
              </a:rPr>
              <a:t>    </a:t>
            </a:r>
            <a:r>
              <a:rPr i="1" lang="en" sz="1150">
                <a:solidFill>
                  <a:srgbClr val="727072"/>
                </a:solidFill>
                <a:highlight>
                  <a:srgbClr val="2D2A2E"/>
                </a:highlight>
                <a:latin typeface="Courier New"/>
                <a:ea typeface="Courier New"/>
                <a:cs typeface="Courier New"/>
                <a:sym typeface="Courier New"/>
              </a:rPr>
              <a:t>// A chunk of data has been received.</a:t>
            </a:r>
            <a:endParaRPr i="1" sz="1150">
              <a:solidFill>
                <a:srgbClr val="727072"/>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    response</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on</a:t>
            </a:r>
            <a:r>
              <a:rPr lang="en" sz="1150">
                <a:solidFill>
                  <a:srgbClr val="939293"/>
                </a:solidFill>
                <a:highlight>
                  <a:srgbClr val="2D2A2E"/>
                </a:highlight>
                <a:latin typeface="Courier New"/>
                <a:ea typeface="Courier New"/>
                <a:cs typeface="Courier New"/>
                <a:sym typeface="Courier New"/>
              </a:rPr>
              <a:t>('</a:t>
            </a:r>
            <a:r>
              <a:rPr lang="en" sz="1150">
                <a:solidFill>
                  <a:srgbClr val="FFD866"/>
                </a:solidFill>
                <a:highlight>
                  <a:srgbClr val="2D2A2E"/>
                </a:highlight>
                <a:latin typeface="Courier New"/>
                <a:ea typeface="Courier New"/>
                <a:cs typeface="Courier New"/>
                <a:sym typeface="Courier New"/>
              </a:rPr>
              <a:t>data</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r>
              <a:rPr i="1" lang="en" sz="1150">
                <a:solidFill>
                  <a:srgbClr val="FC9867"/>
                </a:solidFill>
                <a:highlight>
                  <a:srgbClr val="2D2A2E"/>
                </a:highlight>
                <a:latin typeface="Courier New"/>
                <a:ea typeface="Courier New"/>
                <a:cs typeface="Courier New"/>
                <a:sym typeface="Courier New"/>
              </a:rPr>
              <a:t>chunk</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FF6188"/>
                </a:solidFill>
                <a:highlight>
                  <a:srgbClr val="2D2A2E"/>
                </a:highlight>
                <a:latin typeface="Courier New"/>
                <a:ea typeface="Courier New"/>
                <a:cs typeface="Courier New"/>
                <a:sym typeface="Courier New"/>
              </a:rPr>
              <a:t>=&gt;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        data </a:t>
            </a:r>
            <a:r>
              <a:rPr lang="en" sz="1150">
                <a:solidFill>
                  <a:srgbClr val="FF6188"/>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chunk</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endParaRPr sz="11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939293"/>
                </a:solidFill>
                <a:highlight>
                  <a:srgbClr val="2D2A2E"/>
                </a:highlight>
                <a:latin typeface="Courier New"/>
                <a:ea typeface="Courier New"/>
                <a:cs typeface="Courier New"/>
                <a:sym typeface="Courier New"/>
              </a:rPr>
              <a:t>    </a:t>
            </a:r>
            <a:r>
              <a:rPr i="1" lang="en" sz="1150">
                <a:solidFill>
                  <a:srgbClr val="727072"/>
                </a:solidFill>
                <a:highlight>
                  <a:srgbClr val="2D2A2E"/>
                </a:highlight>
                <a:latin typeface="Courier New"/>
                <a:ea typeface="Courier New"/>
                <a:cs typeface="Courier New"/>
                <a:sym typeface="Courier New"/>
              </a:rPr>
              <a:t>// The whole response has been received.</a:t>
            </a:r>
            <a:endParaRPr i="1" sz="1150">
              <a:solidFill>
                <a:srgbClr val="727072"/>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    response</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on</a:t>
            </a:r>
            <a:r>
              <a:rPr lang="en" sz="1150">
                <a:solidFill>
                  <a:srgbClr val="939293"/>
                </a:solidFill>
                <a:highlight>
                  <a:srgbClr val="2D2A2E"/>
                </a:highlight>
                <a:latin typeface="Courier New"/>
                <a:ea typeface="Courier New"/>
                <a:cs typeface="Courier New"/>
                <a:sym typeface="Courier New"/>
              </a:rPr>
              <a:t>('</a:t>
            </a:r>
            <a:r>
              <a:rPr lang="en" sz="1150">
                <a:solidFill>
                  <a:srgbClr val="FFD866"/>
                </a:solidFill>
                <a:highlight>
                  <a:srgbClr val="2D2A2E"/>
                </a:highlight>
                <a:latin typeface="Courier New"/>
                <a:ea typeface="Courier New"/>
                <a:cs typeface="Courier New"/>
                <a:sym typeface="Courier New"/>
              </a:rPr>
              <a:t>end</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FF6188"/>
                </a:solidFill>
                <a:highlight>
                  <a:srgbClr val="2D2A2E"/>
                </a:highlight>
                <a:latin typeface="Courier New"/>
                <a:ea typeface="Courier New"/>
                <a:cs typeface="Courier New"/>
                <a:sym typeface="Courier New"/>
              </a:rPr>
              <a:t>=&gt;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        console</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log</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data</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endParaRPr sz="11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on</a:t>
            </a:r>
            <a:r>
              <a:rPr lang="en" sz="1150">
                <a:solidFill>
                  <a:srgbClr val="939293"/>
                </a:solidFill>
                <a:highlight>
                  <a:srgbClr val="2D2A2E"/>
                </a:highlight>
                <a:latin typeface="Courier New"/>
                <a:ea typeface="Courier New"/>
                <a:cs typeface="Courier New"/>
                <a:sym typeface="Courier New"/>
              </a:rPr>
              <a:t>("</a:t>
            </a:r>
            <a:r>
              <a:rPr lang="en" sz="1150">
                <a:solidFill>
                  <a:srgbClr val="FFD866"/>
                </a:solidFill>
                <a:highlight>
                  <a:srgbClr val="2D2A2E"/>
                </a:highlight>
                <a:latin typeface="Courier New"/>
                <a:ea typeface="Courier New"/>
                <a:cs typeface="Courier New"/>
                <a:sym typeface="Courier New"/>
              </a:rPr>
              <a:t>error</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r>
              <a:rPr i="1" lang="en" sz="1150">
                <a:solidFill>
                  <a:srgbClr val="FC9867"/>
                </a:solidFill>
                <a:highlight>
                  <a:srgbClr val="2D2A2E"/>
                </a:highlight>
                <a:latin typeface="Courier New"/>
                <a:ea typeface="Courier New"/>
                <a:cs typeface="Courier New"/>
                <a:sym typeface="Courier New"/>
              </a:rPr>
              <a:t>error</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FF6188"/>
                </a:solidFill>
                <a:highlight>
                  <a:srgbClr val="2D2A2E"/>
                </a:highlight>
                <a:latin typeface="Courier New"/>
                <a:ea typeface="Courier New"/>
                <a:cs typeface="Courier New"/>
                <a:sym typeface="Courier New"/>
              </a:rPr>
              <a:t>=&gt;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    console</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error</a:t>
            </a:r>
            <a:r>
              <a:rPr lang="en" sz="1150">
                <a:solidFill>
                  <a:srgbClr val="939293"/>
                </a:solidFill>
                <a:highlight>
                  <a:srgbClr val="2D2A2E"/>
                </a:highlight>
                <a:latin typeface="Courier New"/>
                <a:ea typeface="Courier New"/>
                <a:cs typeface="Courier New"/>
                <a:sym typeface="Courier New"/>
              </a:rPr>
              <a:t>(</a:t>
            </a:r>
            <a:r>
              <a:rPr lang="en" sz="1150">
                <a:solidFill>
                  <a:srgbClr val="FF6188"/>
                </a:solidFill>
                <a:highlight>
                  <a:srgbClr val="2D2A2E"/>
                </a:highlight>
                <a:latin typeface="Courier New"/>
                <a:ea typeface="Courier New"/>
                <a:cs typeface="Courier New"/>
                <a:sym typeface="Courier New"/>
              </a:rPr>
              <a:t>`</a:t>
            </a:r>
            <a:r>
              <a:rPr lang="en" sz="1150">
                <a:solidFill>
                  <a:srgbClr val="FFD866"/>
                </a:solidFill>
                <a:highlight>
                  <a:srgbClr val="2D2A2E"/>
                </a:highlight>
                <a:latin typeface="Courier New"/>
                <a:ea typeface="Courier New"/>
                <a:cs typeface="Courier New"/>
                <a:sym typeface="Courier New"/>
              </a:rPr>
              <a:t>Error: </a:t>
            </a:r>
            <a:r>
              <a:rPr lang="en" sz="1150">
                <a:solidFill>
                  <a:srgbClr val="FF6188"/>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error</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message</a:t>
            </a:r>
            <a:r>
              <a:rPr lang="en" sz="1150">
                <a:solidFill>
                  <a:srgbClr val="FF6188"/>
                </a:solidFill>
                <a:highlight>
                  <a:srgbClr val="2D2A2E"/>
                </a:highlight>
                <a:latin typeface="Courier New"/>
                <a:ea typeface="Courier New"/>
                <a:cs typeface="Courier New"/>
                <a:sym typeface="Courier New"/>
              </a:rPr>
              <a:t>}`</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350">
              <a:solidFill>
                <a:srgbClr val="FF6188"/>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3079000" y="581975"/>
            <a:ext cx="2986001" cy="3979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274" name="Shape 274"/>
        <p:cNvGrpSpPr/>
        <p:nvPr/>
      </p:nvGrpSpPr>
      <p:grpSpPr>
        <a:xfrm>
          <a:off x="0" y="0"/>
          <a:ext cx="0" cy="0"/>
          <a:chOff x="0" y="0"/>
          <a:chExt cx="0" cy="0"/>
        </a:xfrm>
      </p:grpSpPr>
      <p:sp>
        <p:nvSpPr>
          <p:cNvPr id="275" name="Google Shape;275;p42"/>
          <p:cNvSpPr txBox="1"/>
          <p:nvPr>
            <p:ph idx="1" type="body"/>
          </p:nvPr>
        </p:nvSpPr>
        <p:spPr>
          <a:xfrm>
            <a:off x="0" y="113075"/>
            <a:ext cx="9105300" cy="4758000"/>
          </a:xfrm>
          <a:prstGeom prst="rect">
            <a:avLst/>
          </a:prstGeom>
        </p:spPr>
        <p:txBody>
          <a:bodyPr anchorCtr="0" anchor="ctr" bIns="91425" lIns="91425" spcFirstLastPara="1" rIns="91425" wrap="square" tIns="91425">
            <a:normAutofit/>
          </a:bodyPr>
          <a:lstStyle/>
          <a:p>
            <a:pPr indent="0" lvl="0" marL="0" rtl="0" algn="ctr">
              <a:lnSpc>
                <a:spcPct val="95000"/>
              </a:lnSpc>
              <a:spcBef>
                <a:spcPts val="0"/>
              </a:spcBef>
              <a:spcAft>
                <a:spcPts val="1200"/>
              </a:spcAft>
              <a:buNone/>
            </a:pPr>
            <a:r>
              <a:rPr lang="en" sz="6400">
                <a:solidFill>
                  <a:schemeClr val="lt1"/>
                </a:solidFill>
              </a:rPr>
              <a:t>This seems like toooo complicated</a:t>
            </a:r>
            <a:endParaRPr sz="6400">
              <a:solidFill>
                <a:schemeClr val="lt1"/>
              </a:solidFill>
            </a:endParaRPr>
          </a:p>
        </p:txBody>
      </p:sp>
      <p:sp>
        <p:nvSpPr>
          <p:cNvPr id="276" name="Google Shape;276;p42"/>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77" name="Google Shape;277;p42"/>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78" name="Google Shape;278;p42"/>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282" name="Shape 282"/>
        <p:cNvGrpSpPr/>
        <p:nvPr/>
      </p:nvGrpSpPr>
      <p:grpSpPr>
        <a:xfrm>
          <a:off x="0" y="0"/>
          <a:ext cx="0" cy="0"/>
          <a:chOff x="0" y="0"/>
          <a:chExt cx="0" cy="0"/>
        </a:xfrm>
      </p:grpSpPr>
      <p:sp>
        <p:nvSpPr>
          <p:cNvPr id="283" name="Google Shape;283;p43"/>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Express</a:t>
            </a:r>
            <a:endParaRPr sz="10000">
              <a:solidFill>
                <a:schemeClr val="lt1"/>
              </a:solidFill>
            </a:endParaRPr>
          </a:p>
        </p:txBody>
      </p:sp>
      <p:sp>
        <p:nvSpPr>
          <p:cNvPr id="284" name="Google Shape;284;p43"/>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85" name="Google Shape;285;p43"/>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86" name="Google Shape;286;p43"/>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87" name="Google Shape;287;p43"/>
          <p:cNvSpPr txBox="1"/>
          <p:nvPr/>
        </p:nvSpPr>
        <p:spPr>
          <a:xfrm>
            <a:off x="460250" y="1029875"/>
            <a:ext cx="8128500" cy="2980200"/>
          </a:xfrm>
          <a:prstGeom prst="rect">
            <a:avLst/>
          </a:prstGeom>
          <a:noFill/>
          <a:ln>
            <a:noFill/>
          </a:ln>
        </p:spPr>
        <p:txBody>
          <a:bodyPr anchorCtr="0" anchor="t" bIns="91425" lIns="91425" spcFirstLastPara="1" rIns="91425" wrap="square" tIns="91425">
            <a:spAutoFit/>
          </a:bodyPr>
          <a:lstStyle/>
          <a:p>
            <a:pPr indent="0" lvl="0" marL="0" rtl="0" algn="l">
              <a:lnSpc>
                <a:spcPct val="130434"/>
              </a:lnSpc>
              <a:spcBef>
                <a:spcPts val="0"/>
              </a:spcBef>
              <a:spcAft>
                <a:spcPts val="0"/>
              </a:spcAft>
              <a:buNone/>
            </a:pPr>
            <a:r>
              <a:rPr lang="en" sz="1150">
                <a:solidFill>
                  <a:srgbClr val="FF6188"/>
                </a:solidFill>
                <a:highlight>
                  <a:srgbClr val="2D2A2E"/>
                </a:highlight>
                <a:latin typeface="Courier New"/>
                <a:ea typeface="Courier New"/>
                <a:cs typeface="Courier New"/>
                <a:sym typeface="Courier New"/>
              </a:rPr>
              <a:t>import</a:t>
            </a:r>
            <a:r>
              <a:rPr lang="en" sz="1150">
                <a:solidFill>
                  <a:srgbClr val="FCFCFA"/>
                </a:solidFill>
                <a:highlight>
                  <a:srgbClr val="2D2A2E"/>
                </a:highlight>
                <a:latin typeface="Courier New"/>
                <a:ea typeface="Courier New"/>
                <a:cs typeface="Courier New"/>
                <a:sym typeface="Courier New"/>
              </a:rPr>
              <a:t> express </a:t>
            </a:r>
            <a:r>
              <a:rPr lang="en" sz="1150">
                <a:solidFill>
                  <a:srgbClr val="FF6188"/>
                </a:solidFill>
                <a:highlight>
                  <a:srgbClr val="2D2A2E"/>
                </a:highlight>
                <a:latin typeface="Courier New"/>
                <a:ea typeface="Courier New"/>
                <a:cs typeface="Courier New"/>
                <a:sym typeface="Courier New"/>
              </a:rPr>
              <a:t>from</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r>
              <a:rPr lang="en" sz="1150">
                <a:solidFill>
                  <a:srgbClr val="FFD866"/>
                </a:solidFill>
                <a:highlight>
                  <a:srgbClr val="2D2A2E"/>
                </a:highlight>
                <a:latin typeface="Courier New"/>
                <a:ea typeface="Courier New"/>
                <a:cs typeface="Courier New"/>
                <a:sym typeface="Courier New"/>
              </a:rPr>
              <a:t>express</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i="1" lang="en" sz="1150">
                <a:solidFill>
                  <a:srgbClr val="78DCE8"/>
                </a:solidFill>
                <a:highlight>
                  <a:srgbClr val="2D2A2E"/>
                </a:highlight>
                <a:latin typeface="Courier New"/>
                <a:ea typeface="Courier New"/>
                <a:cs typeface="Courier New"/>
                <a:sym typeface="Courier New"/>
              </a:rPr>
              <a:t>const</a:t>
            </a:r>
            <a:r>
              <a:rPr lang="en" sz="1150">
                <a:solidFill>
                  <a:srgbClr val="FCFCFA"/>
                </a:solidFill>
                <a:highlight>
                  <a:srgbClr val="2D2A2E"/>
                </a:highlight>
                <a:latin typeface="Courier New"/>
                <a:ea typeface="Courier New"/>
                <a:cs typeface="Courier New"/>
                <a:sym typeface="Courier New"/>
              </a:rPr>
              <a:t> </a:t>
            </a:r>
            <a:r>
              <a:rPr lang="en" sz="1150">
                <a:solidFill>
                  <a:srgbClr val="AB9DF2"/>
                </a:solidFill>
                <a:highlight>
                  <a:srgbClr val="2D2A2E"/>
                </a:highlight>
                <a:latin typeface="Courier New"/>
                <a:ea typeface="Courier New"/>
                <a:cs typeface="Courier New"/>
                <a:sym typeface="Courier New"/>
              </a:rPr>
              <a:t>app</a:t>
            </a:r>
            <a:r>
              <a:rPr lang="en" sz="1150">
                <a:solidFill>
                  <a:srgbClr val="FCFCFA"/>
                </a:solidFill>
                <a:highlight>
                  <a:srgbClr val="2D2A2E"/>
                </a:highlight>
                <a:latin typeface="Courier New"/>
                <a:ea typeface="Courier New"/>
                <a:cs typeface="Courier New"/>
                <a:sym typeface="Courier New"/>
              </a:rPr>
              <a:t> </a:t>
            </a:r>
            <a:r>
              <a:rPr lang="en" sz="1150">
                <a:solidFill>
                  <a:srgbClr val="FF6188"/>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A9DC76"/>
                </a:solidFill>
                <a:highlight>
                  <a:srgbClr val="2D2A2E"/>
                </a:highlight>
                <a:latin typeface="Courier New"/>
                <a:ea typeface="Courier New"/>
                <a:cs typeface="Courier New"/>
                <a:sym typeface="Courier New"/>
              </a:rPr>
              <a:t>express</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app</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listen</a:t>
            </a:r>
            <a:r>
              <a:rPr lang="en" sz="1150">
                <a:solidFill>
                  <a:srgbClr val="939293"/>
                </a:solidFill>
                <a:highlight>
                  <a:srgbClr val="2D2A2E"/>
                </a:highlight>
                <a:latin typeface="Courier New"/>
                <a:ea typeface="Courier New"/>
                <a:cs typeface="Courier New"/>
                <a:sym typeface="Courier New"/>
              </a:rPr>
              <a:t>(</a:t>
            </a:r>
            <a:r>
              <a:rPr lang="en" sz="1150">
                <a:solidFill>
                  <a:srgbClr val="AB9DF2"/>
                </a:solidFill>
                <a:highlight>
                  <a:srgbClr val="2D2A2E"/>
                </a:highlight>
                <a:latin typeface="Courier New"/>
                <a:ea typeface="Courier New"/>
                <a:cs typeface="Courier New"/>
                <a:sym typeface="Courier New"/>
              </a:rPr>
              <a:t>8000</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FF6188"/>
                </a:solidFill>
                <a:highlight>
                  <a:srgbClr val="2D2A2E"/>
                </a:highlight>
                <a:latin typeface="Courier New"/>
                <a:ea typeface="Courier New"/>
                <a:cs typeface="Courier New"/>
                <a:sym typeface="Courier New"/>
              </a:rPr>
              <a:t>=&gt;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    console</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log</a:t>
            </a:r>
            <a:r>
              <a:rPr lang="en" sz="1150">
                <a:solidFill>
                  <a:srgbClr val="939293"/>
                </a:solidFill>
                <a:highlight>
                  <a:srgbClr val="2D2A2E"/>
                </a:highlight>
                <a:latin typeface="Courier New"/>
                <a:ea typeface="Courier New"/>
                <a:cs typeface="Courier New"/>
                <a:sym typeface="Courier New"/>
              </a:rPr>
              <a:t>('</a:t>
            </a:r>
            <a:r>
              <a:rPr lang="en" sz="1150">
                <a:solidFill>
                  <a:srgbClr val="FFD866"/>
                </a:solidFill>
                <a:highlight>
                  <a:srgbClr val="2D2A2E"/>
                </a:highlight>
                <a:latin typeface="Courier New"/>
                <a:ea typeface="Courier New"/>
                <a:cs typeface="Courier New"/>
                <a:sym typeface="Courier New"/>
              </a:rPr>
              <a:t>server started</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350">
              <a:solidFill>
                <a:srgbClr val="FF6188"/>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291" name="Shape 291"/>
        <p:cNvGrpSpPr/>
        <p:nvPr/>
      </p:nvGrpSpPr>
      <p:grpSpPr>
        <a:xfrm>
          <a:off x="0" y="0"/>
          <a:ext cx="0" cy="0"/>
          <a:chOff x="0" y="0"/>
          <a:chExt cx="0" cy="0"/>
        </a:xfrm>
      </p:grpSpPr>
      <p:sp>
        <p:nvSpPr>
          <p:cNvPr id="292" name="Google Shape;292;p44"/>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Get Request With </a:t>
            </a:r>
            <a:r>
              <a:rPr lang="en" sz="10000">
                <a:solidFill>
                  <a:schemeClr val="lt1"/>
                </a:solidFill>
              </a:rPr>
              <a:t>Express</a:t>
            </a:r>
            <a:endParaRPr sz="10000">
              <a:solidFill>
                <a:schemeClr val="lt1"/>
              </a:solidFill>
            </a:endParaRPr>
          </a:p>
        </p:txBody>
      </p:sp>
      <p:sp>
        <p:nvSpPr>
          <p:cNvPr id="293" name="Google Shape;293;p44"/>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94" name="Google Shape;294;p44"/>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95" name="Google Shape;295;p44"/>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96" name="Google Shape;296;p44"/>
          <p:cNvSpPr txBox="1"/>
          <p:nvPr/>
        </p:nvSpPr>
        <p:spPr>
          <a:xfrm>
            <a:off x="460250" y="1029875"/>
            <a:ext cx="8128500" cy="4134600"/>
          </a:xfrm>
          <a:prstGeom prst="rect">
            <a:avLst/>
          </a:prstGeom>
          <a:noFill/>
          <a:ln>
            <a:noFill/>
          </a:ln>
        </p:spPr>
        <p:txBody>
          <a:bodyPr anchorCtr="0" anchor="t" bIns="91425" lIns="91425" spcFirstLastPara="1" rIns="91425" wrap="square" tIns="91425">
            <a:spAutoFit/>
          </a:bodyPr>
          <a:lstStyle/>
          <a:p>
            <a:pPr indent="0" lvl="0" marL="0" rtl="0" algn="l">
              <a:lnSpc>
                <a:spcPct val="130434"/>
              </a:lnSpc>
              <a:spcBef>
                <a:spcPts val="0"/>
              </a:spcBef>
              <a:spcAft>
                <a:spcPts val="0"/>
              </a:spcAft>
              <a:buNone/>
            </a:pPr>
            <a:r>
              <a:rPr lang="en" sz="1150">
                <a:solidFill>
                  <a:srgbClr val="FF6188"/>
                </a:solidFill>
                <a:highlight>
                  <a:srgbClr val="2D2A2E"/>
                </a:highlight>
                <a:latin typeface="Courier New"/>
                <a:ea typeface="Courier New"/>
                <a:cs typeface="Courier New"/>
                <a:sym typeface="Courier New"/>
              </a:rPr>
              <a:t>import</a:t>
            </a:r>
            <a:r>
              <a:rPr lang="en" sz="1150">
                <a:solidFill>
                  <a:srgbClr val="FCFCFA"/>
                </a:solidFill>
                <a:highlight>
                  <a:srgbClr val="2D2A2E"/>
                </a:highlight>
                <a:latin typeface="Courier New"/>
                <a:ea typeface="Courier New"/>
                <a:cs typeface="Courier New"/>
                <a:sym typeface="Courier New"/>
              </a:rPr>
              <a:t> express </a:t>
            </a:r>
            <a:r>
              <a:rPr lang="en" sz="1150">
                <a:solidFill>
                  <a:srgbClr val="FF6188"/>
                </a:solidFill>
                <a:highlight>
                  <a:srgbClr val="2D2A2E"/>
                </a:highlight>
                <a:latin typeface="Courier New"/>
                <a:ea typeface="Courier New"/>
                <a:cs typeface="Courier New"/>
                <a:sym typeface="Courier New"/>
              </a:rPr>
              <a:t>from</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r>
              <a:rPr lang="en" sz="1150">
                <a:solidFill>
                  <a:srgbClr val="FFD866"/>
                </a:solidFill>
                <a:highlight>
                  <a:srgbClr val="2D2A2E"/>
                </a:highlight>
                <a:latin typeface="Courier New"/>
                <a:ea typeface="Courier New"/>
                <a:cs typeface="Courier New"/>
                <a:sym typeface="Courier New"/>
              </a:rPr>
              <a:t>express</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i="1" lang="en" sz="1150">
                <a:solidFill>
                  <a:srgbClr val="78DCE8"/>
                </a:solidFill>
                <a:highlight>
                  <a:srgbClr val="2D2A2E"/>
                </a:highlight>
                <a:latin typeface="Courier New"/>
                <a:ea typeface="Courier New"/>
                <a:cs typeface="Courier New"/>
                <a:sym typeface="Courier New"/>
              </a:rPr>
              <a:t>const</a:t>
            </a:r>
            <a:r>
              <a:rPr lang="en" sz="1150">
                <a:solidFill>
                  <a:srgbClr val="FCFCFA"/>
                </a:solidFill>
                <a:highlight>
                  <a:srgbClr val="2D2A2E"/>
                </a:highlight>
                <a:latin typeface="Courier New"/>
                <a:ea typeface="Courier New"/>
                <a:cs typeface="Courier New"/>
                <a:sym typeface="Courier New"/>
              </a:rPr>
              <a:t> </a:t>
            </a:r>
            <a:r>
              <a:rPr lang="en" sz="1150">
                <a:solidFill>
                  <a:srgbClr val="AB9DF2"/>
                </a:solidFill>
                <a:highlight>
                  <a:srgbClr val="2D2A2E"/>
                </a:highlight>
                <a:latin typeface="Courier New"/>
                <a:ea typeface="Courier New"/>
                <a:cs typeface="Courier New"/>
                <a:sym typeface="Courier New"/>
              </a:rPr>
              <a:t>app</a:t>
            </a:r>
            <a:r>
              <a:rPr lang="en" sz="1150">
                <a:solidFill>
                  <a:srgbClr val="FCFCFA"/>
                </a:solidFill>
                <a:highlight>
                  <a:srgbClr val="2D2A2E"/>
                </a:highlight>
                <a:latin typeface="Courier New"/>
                <a:ea typeface="Courier New"/>
                <a:cs typeface="Courier New"/>
                <a:sym typeface="Courier New"/>
              </a:rPr>
              <a:t> </a:t>
            </a:r>
            <a:r>
              <a:rPr lang="en" sz="1150">
                <a:solidFill>
                  <a:srgbClr val="FF6188"/>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A9DC76"/>
                </a:solidFill>
                <a:highlight>
                  <a:srgbClr val="2D2A2E"/>
                </a:highlight>
                <a:latin typeface="Courier New"/>
                <a:ea typeface="Courier New"/>
                <a:cs typeface="Courier New"/>
                <a:sym typeface="Courier New"/>
              </a:rPr>
              <a:t>express</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app</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get</a:t>
            </a:r>
            <a:r>
              <a:rPr lang="en" sz="1150">
                <a:solidFill>
                  <a:srgbClr val="939293"/>
                </a:solidFill>
                <a:highlight>
                  <a:srgbClr val="2D2A2E"/>
                </a:highlight>
                <a:latin typeface="Courier New"/>
                <a:ea typeface="Courier New"/>
                <a:cs typeface="Courier New"/>
                <a:sym typeface="Courier New"/>
              </a:rPr>
              <a:t>('</a:t>
            </a:r>
            <a:r>
              <a:rPr lang="en" sz="1150">
                <a:solidFill>
                  <a:srgbClr val="FFD866"/>
                </a:solidFill>
                <a:highlight>
                  <a:srgbClr val="2D2A2E"/>
                </a:highlight>
                <a:latin typeface="Courier New"/>
                <a:ea typeface="Courier New"/>
                <a:cs typeface="Courier New"/>
                <a:sym typeface="Courier New"/>
              </a:rPr>
              <a:t>/</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r>
              <a:rPr i="1" lang="en" sz="1150">
                <a:solidFill>
                  <a:srgbClr val="FC9867"/>
                </a:solidFill>
                <a:highlight>
                  <a:srgbClr val="2D2A2E"/>
                </a:highlight>
                <a:latin typeface="Courier New"/>
                <a:ea typeface="Courier New"/>
                <a:cs typeface="Courier New"/>
                <a:sym typeface="Courier New"/>
              </a:rPr>
              <a:t>req</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i="1" lang="en" sz="1150">
                <a:solidFill>
                  <a:srgbClr val="FC9867"/>
                </a:solidFill>
                <a:highlight>
                  <a:srgbClr val="2D2A2E"/>
                </a:highlight>
                <a:latin typeface="Courier New"/>
                <a:ea typeface="Courier New"/>
                <a:cs typeface="Courier New"/>
                <a:sym typeface="Courier New"/>
              </a:rPr>
              <a:t>res</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i="1" lang="en" sz="1150">
                <a:solidFill>
                  <a:srgbClr val="FC9867"/>
                </a:solidFill>
                <a:highlight>
                  <a:srgbClr val="2D2A2E"/>
                </a:highlight>
                <a:latin typeface="Courier New"/>
                <a:ea typeface="Courier New"/>
                <a:cs typeface="Courier New"/>
                <a:sym typeface="Courier New"/>
              </a:rPr>
              <a:t>next</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FF6188"/>
                </a:solidFill>
                <a:highlight>
                  <a:srgbClr val="2D2A2E"/>
                </a:highlight>
                <a:latin typeface="Courier New"/>
                <a:ea typeface="Courier New"/>
                <a:cs typeface="Courier New"/>
                <a:sym typeface="Courier New"/>
              </a:rPr>
              <a:t>=&gt;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939293"/>
                </a:solidFill>
                <a:highlight>
                  <a:srgbClr val="2D2A2E"/>
                </a:highlight>
                <a:latin typeface="Courier New"/>
                <a:ea typeface="Courier New"/>
                <a:cs typeface="Courier New"/>
                <a:sym typeface="Courier New"/>
              </a:rPr>
              <a:t>    </a:t>
            </a:r>
            <a:r>
              <a:rPr i="1" lang="en" sz="1150">
                <a:solidFill>
                  <a:srgbClr val="727072"/>
                </a:solidFill>
                <a:highlight>
                  <a:srgbClr val="2D2A2E"/>
                </a:highlight>
                <a:latin typeface="Courier New"/>
                <a:ea typeface="Courier New"/>
                <a:cs typeface="Courier New"/>
                <a:sym typeface="Courier New"/>
              </a:rPr>
              <a:t>// res.render(__dirname + './index.html')</a:t>
            </a:r>
            <a:endParaRPr i="1" sz="1150">
              <a:solidFill>
                <a:srgbClr val="727072"/>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app</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listen</a:t>
            </a:r>
            <a:r>
              <a:rPr lang="en" sz="1150">
                <a:solidFill>
                  <a:srgbClr val="939293"/>
                </a:solidFill>
                <a:highlight>
                  <a:srgbClr val="2D2A2E"/>
                </a:highlight>
                <a:latin typeface="Courier New"/>
                <a:ea typeface="Courier New"/>
                <a:cs typeface="Courier New"/>
                <a:sym typeface="Courier New"/>
              </a:rPr>
              <a:t>(</a:t>
            </a:r>
            <a:r>
              <a:rPr lang="en" sz="1150">
                <a:solidFill>
                  <a:srgbClr val="AB9DF2"/>
                </a:solidFill>
                <a:highlight>
                  <a:srgbClr val="2D2A2E"/>
                </a:highlight>
                <a:latin typeface="Courier New"/>
                <a:ea typeface="Courier New"/>
                <a:cs typeface="Courier New"/>
                <a:sym typeface="Courier New"/>
              </a:rPr>
              <a:t>3000</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FF6188"/>
                </a:solidFill>
                <a:highlight>
                  <a:srgbClr val="2D2A2E"/>
                </a:highlight>
                <a:latin typeface="Courier New"/>
                <a:ea typeface="Courier New"/>
                <a:cs typeface="Courier New"/>
                <a:sym typeface="Courier New"/>
              </a:rPr>
              <a:t>=&gt;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    console</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log</a:t>
            </a:r>
            <a:r>
              <a:rPr lang="en" sz="1150">
                <a:solidFill>
                  <a:srgbClr val="939293"/>
                </a:solidFill>
                <a:highlight>
                  <a:srgbClr val="2D2A2E"/>
                </a:highlight>
                <a:latin typeface="Courier New"/>
                <a:ea typeface="Courier New"/>
                <a:cs typeface="Courier New"/>
                <a:sym typeface="Courier New"/>
              </a:rPr>
              <a:t>('</a:t>
            </a:r>
            <a:r>
              <a:rPr lang="en" sz="1150">
                <a:solidFill>
                  <a:srgbClr val="FFD866"/>
                </a:solidFill>
                <a:highlight>
                  <a:srgbClr val="2D2A2E"/>
                </a:highlight>
                <a:latin typeface="Courier New"/>
                <a:ea typeface="Courier New"/>
                <a:cs typeface="Courier New"/>
                <a:sym typeface="Courier New"/>
              </a:rPr>
              <a:t>server started</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350">
              <a:solidFill>
                <a:srgbClr val="FF6188"/>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300" name="Shape 300"/>
        <p:cNvGrpSpPr/>
        <p:nvPr/>
      </p:nvGrpSpPr>
      <p:grpSpPr>
        <a:xfrm>
          <a:off x="0" y="0"/>
          <a:ext cx="0" cy="0"/>
          <a:chOff x="0" y="0"/>
          <a:chExt cx="0" cy="0"/>
        </a:xfrm>
      </p:grpSpPr>
      <p:sp>
        <p:nvSpPr>
          <p:cNvPr id="301" name="Google Shape;301;p45"/>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Router in express</a:t>
            </a:r>
            <a:endParaRPr sz="10000">
              <a:solidFill>
                <a:schemeClr val="lt1"/>
              </a:solidFill>
            </a:endParaRPr>
          </a:p>
        </p:txBody>
      </p:sp>
      <p:sp>
        <p:nvSpPr>
          <p:cNvPr id="302" name="Google Shape;302;p45"/>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03" name="Google Shape;303;p45"/>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04" name="Google Shape;304;p45"/>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05" name="Google Shape;305;p45"/>
          <p:cNvSpPr txBox="1"/>
          <p:nvPr/>
        </p:nvSpPr>
        <p:spPr>
          <a:xfrm>
            <a:off x="460250" y="1029875"/>
            <a:ext cx="8128500" cy="4827300"/>
          </a:xfrm>
          <a:prstGeom prst="rect">
            <a:avLst/>
          </a:prstGeom>
          <a:noFill/>
          <a:ln>
            <a:noFill/>
          </a:ln>
        </p:spPr>
        <p:txBody>
          <a:bodyPr anchorCtr="0" anchor="t" bIns="91425" lIns="91425" spcFirstLastPara="1" rIns="91425" wrap="square" tIns="91425">
            <a:spAutoFit/>
          </a:bodyPr>
          <a:lstStyle/>
          <a:p>
            <a:pPr indent="0" lvl="0" marL="0" rtl="0" algn="l">
              <a:lnSpc>
                <a:spcPct val="130434"/>
              </a:lnSpc>
              <a:spcBef>
                <a:spcPts val="0"/>
              </a:spcBef>
              <a:spcAft>
                <a:spcPts val="0"/>
              </a:spcAft>
              <a:buNone/>
            </a:pPr>
            <a:r>
              <a:rPr lang="en" sz="1150">
                <a:solidFill>
                  <a:srgbClr val="FF6188"/>
                </a:solidFill>
                <a:highlight>
                  <a:srgbClr val="2D2A2E"/>
                </a:highlight>
                <a:latin typeface="Courier New"/>
                <a:ea typeface="Courier New"/>
                <a:cs typeface="Courier New"/>
                <a:sym typeface="Courier New"/>
              </a:rPr>
              <a:t>import</a:t>
            </a:r>
            <a:r>
              <a:rPr lang="en" sz="1150">
                <a:solidFill>
                  <a:srgbClr val="FCFCFA"/>
                </a:solidFill>
                <a:highlight>
                  <a:srgbClr val="2D2A2E"/>
                </a:highlight>
                <a:latin typeface="Courier New"/>
                <a:ea typeface="Courier New"/>
                <a:cs typeface="Courier New"/>
                <a:sym typeface="Courier New"/>
              </a:rPr>
              <a:t> express </a:t>
            </a:r>
            <a:r>
              <a:rPr lang="en" sz="1150">
                <a:solidFill>
                  <a:srgbClr val="FF6188"/>
                </a:solidFill>
                <a:highlight>
                  <a:srgbClr val="2D2A2E"/>
                </a:highlight>
                <a:latin typeface="Courier New"/>
                <a:ea typeface="Courier New"/>
                <a:cs typeface="Courier New"/>
                <a:sym typeface="Courier New"/>
              </a:rPr>
              <a:t>from</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r>
              <a:rPr lang="en" sz="1150">
                <a:solidFill>
                  <a:srgbClr val="FFD866"/>
                </a:solidFill>
                <a:highlight>
                  <a:srgbClr val="2D2A2E"/>
                </a:highlight>
                <a:latin typeface="Courier New"/>
                <a:ea typeface="Courier New"/>
                <a:cs typeface="Courier New"/>
                <a:sym typeface="Courier New"/>
              </a:rPr>
              <a:t>express</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i="1" lang="en" sz="1150">
                <a:solidFill>
                  <a:srgbClr val="78DCE8"/>
                </a:solidFill>
                <a:highlight>
                  <a:srgbClr val="2D2A2E"/>
                </a:highlight>
                <a:latin typeface="Courier New"/>
                <a:ea typeface="Courier New"/>
                <a:cs typeface="Courier New"/>
                <a:sym typeface="Courier New"/>
              </a:rPr>
              <a:t>const</a:t>
            </a:r>
            <a:r>
              <a:rPr lang="en" sz="1150">
                <a:solidFill>
                  <a:srgbClr val="FCFCFA"/>
                </a:solidFill>
                <a:highlight>
                  <a:srgbClr val="2D2A2E"/>
                </a:highlight>
                <a:latin typeface="Courier New"/>
                <a:ea typeface="Courier New"/>
                <a:cs typeface="Courier New"/>
                <a:sym typeface="Courier New"/>
              </a:rPr>
              <a:t> </a:t>
            </a:r>
            <a:r>
              <a:rPr lang="en" sz="1150">
                <a:solidFill>
                  <a:srgbClr val="AB9DF2"/>
                </a:solidFill>
                <a:highlight>
                  <a:srgbClr val="2D2A2E"/>
                </a:highlight>
                <a:latin typeface="Courier New"/>
                <a:ea typeface="Courier New"/>
                <a:cs typeface="Courier New"/>
                <a:sym typeface="Courier New"/>
              </a:rPr>
              <a:t>app</a:t>
            </a:r>
            <a:r>
              <a:rPr lang="en" sz="1150">
                <a:solidFill>
                  <a:srgbClr val="FCFCFA"/>
                </a:solidFill>
                <a:highlight>
                  <a:srgbClr val="2D2A2E"/>
                </a:highlight>
                <a:latin typeface="Courier New"/>
                <a:ea typeface="Courier New"/>
                <a:cs typeface="Courier New"/>
                <a:sym typeface="Courier New"/>
              </a:rPr>
              <a:t> </a:t>
            </a:r>
            <a:r>
              <a:rPr lang="en" sz="1150">
                <a:solidFill>
                  <a:srgbClr val="FF6188"/>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A9DC76"/>
                </a:solidFill>
                <a:highlight>
                  <a:srgbClr val="2D2A2E"/>
                </a:highlight>
                <a:latin typeface="Courier New"/>
                <a:ea typeface="Courier New"/>
                <a:cs typeface="Courier New"/>
                <a:sym typeface="Courier New"/>
              </a:rPr>
              <a:t>express</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app</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get</a:t>
            </a:r>
            <a:r>
              <a:rPr lang="en" sz="1150">
                <a:solidFill>
                  <a:srgbClr val="939293"/>
                </a:solidFill>
                <a:highlight>
                  <a:srgbClr val="2D2A2E"/>
                </a:highlight>
                <a:latin typeface="Courier New"/>
                <a:ea typeface="Courier New"/>
                <a:cs typeface="Courier New"/>
                <a:sym typeface="Courier New"/>
              </a:rPr>
              <a:t>('</a:t>
            </a:r>
            <a:r>
              <a:rPr lang="en" sz="1150">
                <a:solidFill>
                  <a:srgbClr val="FFD866"/>
                </a:solidFill>
                <a:highlight>
                  <a:srgbClr val="2D2A2E"/>
                </a:highlight>
                <a:latin typeface="Courier New"/>
                <a:ea typeface="Courier New"/>
                <a:cs typeface="Courier New"/>
                <a:sym typeface="Courier New"/>
              </a:rPr>
              <a:t>/</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r>
              <a:rPr i="1" lang="en" sz="1150">
                <a:solidFill>
                  <a:srgbClr val="FC9867"/>
                </a:solidFill>
                <a:highlight>
                  <a:srgbClr val="2D2A2E"/>
                </a:highlight>
                <a:latin typeface="Courier New"/>
                <a:ea typeface="Courier New"/>
                <a:cs typeface="Courier New"/>
                <a:sym typeface="Courier New"/>
              </a:rPr>
              <a:t>req</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i="1" lang="en" sz="1150">
                <a:solidFill>
                  <a:srgbClr val="FC9867"/>
                </a:solidFill>
                <a:highlight>
                  <a:srgbClr val="2D2A2E"/>
                </a:highlight>
                <a:latin typeface="Courier New"/>
                <a:ea typeface="Courier New"/>
                <a:cs typeface="Courier New"/>
                <a:sym typeface="Courier New"/>
              </a:rPr>
              <a:t>res</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i="1" lang="en" sz="1150">
                <a:solidFill>
                  <a:srgbClr val="FC9867"/>
                </a:solidFill>
                <a:highlight>
                  <a:srgbClr val="2D2A2E"/>
                </a:highlight>
                <a:latin typeface="Courier New"/>
                <a:ea typeface="Courier New"/>
                <a:cs typeface="Courier New"/>
                <a:sym typeface="Courier New"/>
              </a:rPr>
              <a:t>next</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FF6188"/>
                </a:solidFill>
                <a:highlight>
                  <a:srgbClr val="2D2A2E"/>
                </a:highlight>
                <a:latin typeface="Courier New"/>
                <a:ea typeface="Courier New"/>
                <a:cs typeface="Courier New"/>
                <a:sym typeface="Courier New"/>
              </a:rPr>
              <a:t>=&gt;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939293"/>
                </a:solidFill>
                <a:highlight>
                  <a:srgbClr val="2D2A2E"/>
                </a:highlight>
                <a:latin typeface="Courier New"/>
                <a:ea typeface="Courier New"/>
                <a:cs typeface="Courier New"/>
                <a:sym typeface="Courier New"/>
              </a:rPr>
              <a:t>    </a:t>
            </a:r>
            <a:r>
              <a:rPr i="1" lang="en" sz="1150">
                <a:solidFill>
                  <a:srgbClr val="727072"/>
                </a:solidFill>
                <a:highlight>
                  <a:srgbClr val="2D2A2E"/>
                </a:highlight>
                <a:latin typeface="Courier New"/>
                <a:ea typeface="Courier New"/>
                <a:cs typeface="Courier New"/>
                <a:sym typeface="Courier New"/>
              </a:rPr>
              <a:t>console.log(“Hello”)</a:t>
            </a:r>
            <a:endParaRPr i="1" sz="1150">
              <a:solidFill>
                <a:srgbClr val="727072"/>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app</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get</a:t>
            </a:r>
            <a:r>
              <a:rPr lang="en" sz="1150">
                <a:solidFill>
                  <a:srgbClr val="939293"/>
                </a:solidFill>
                <a:highlight>
                  <a:srgbClr val="2D2A2E"/>
                </a:highlight>
                <a:latin typeface="Courier New"/>
                <a:ea typeface="Courier New"/>
                <a:cs typeface="Courier New"/>
                <a:sym typeface="Courier New"/>
              </a:rPr>
              <a:t>('</a:t>
            </a:r>
            <a:r>
              <a:rPr lang="en" sz="1150">
                <a:solidFill>
                  <a:srgbClr val="FFD866"/>
                </a:solidFill>
                <a:highlight>
                  <a:srgbClr val="2D2A2E"/>
                </a:highlight>
                <a:latin typeface="Courier New"/>
                <a:ea typeface="Courier New"/>
                <a:cs typeface="Courier New"/>
                <a:sym typeface="Courier New"/>
              </a:rPr>
              <a:t>/xyz</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r>
              <a:rPr i="1" lang="en" sz="1150">
                <a:solidFill>
                  <a:srgbClr val="FC9867"/>
                </a:solidFill>
                <a:highlight>
                  <a:srgbClr val="2D2A2E"/>
                </a:highlight>
                <a:latin typeface="Courier New"/>
                <a:ea typeface="Courier New"/>
                <a:cs typeface="Courier New"/>
                <a:sym typeface="Courier New"/>
              </a:rPr>
              <a:t>req</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i="1" lang="en" sz="1150">
                <a:solidFill>
                  <a:srgbClr val="FC9867"/>
                </a:solidFill>
                <a:highlight>
                  <a:srgbClr val="2D2A2E"/>
                </a:highlight>
                <a:latin typeface="Courier New"/>
                <a:ea typeface="Courier New"/>
                <a:cs typeface="Courier New"/>
                <a:sym typeface="Courier New"/>
              </a:rPr>
              <a:t>res</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i="1" lang="en" sz="1150">
                <a:solidFill>
                  <a:srgbClr val="FC9867"/>
                </a:solidFill>
                <a:highlight>
                  <a:srgbClr val="2D2A2E"/>
                </a:highlight>
                <a:latin typeface="Courier New"/>
                <a:ea typeface="Courier New"/>
                <a:cs typeface="Courier New"/>
                <a:sym typeface="Courier New"/>
              </a:rPr>
              <a:t>next</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FF6188"/>
                </a:solidFill>
                <a:highlight>
                  <a:srgbClr val="2D2A2E"/>
                </a:highlight>
                <a:latin typeface="Courier New"/>
                <a:ea typeface="Courier New"/>
                <a:cs typeface="Courier New"/>
                <a:sym typeface="Courier New"/>
              </a:rPr>
              <a:t>=&gt;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939293"/>
                </a:solidFill>
                <a:highlight>
                  <a:srgbClr val="2D2A2E"/>
                </a:highlight>
                <a:latin typeface="Courier New"/>
                <a:ea typeface="Courier New"/>
                <a:cs typeface="Courier New"/>
                <a:sym typeface="Courier New"/>
              </a:rPr>
              <a:t>    </a:t>
            </a:r>
            <a:r>
              <a:rPr i="1" lang="en" sz="1150">
                <a:solidFill>
                  <a:srgbClr val="727072"/>
                </a:solidFill>
                <a:highlight>
                  <a:srgbClr val="2D2A2E"/>
                </a:highlight>
                <a:latin typeface="Courier New"/>
                <a:ea typeface="Courier New"/>
                <a:cs typeface="Courier New"/>
                <a:sym typeface="Courier New"/>
              </a:rPr>
              <a:t>console.log(“Hello”2)</a:t>
            </a:r>
            <a:endParaRPr i="1" sz="1150">
              <a:solidFill>
                <a:srgbClr val="727072"/>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app</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listen</a:t>
            </a:r>
            <a:r>
              <a:rPr lang="en" sz="1150">
                <a:solidFill>
                  <a:srgbClr val="939293"/>
                </a:solidFill>
                <a:highlight>
                  <a:srgbClr val="2D2A2E"/>
                </a:highlight>
                <a:latin typeface="Courier New"/>
                <a:ea typeface="Courier New"/>
                <a:cs typeface="Courier New"/>
                <a:sym typeface="Courier New"/>
              </a:rPr>
              <a:t>(</a:t>
            </a:r>
            <a:r>
              <a:rPr lang="en" sz="1150">
                <a:solidFill>
                  <a:srgbClr val="AB9DF2"/>
                </a:solidFill>
                <a:highlight>
                  <a:srgbClr val="2D2A2E"/>
                </a:highlight>
                <a:latin typeface="Courier New"/>
                <a:ea typeface="Courier New"/>
                <a:cs typeface="Courier New"/>
                <a:sym typeface="Courier New"/>
              </a:rPr>
              <a:t>3000</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FF6188"/>
                </a:solidFill>
                <a:highlight>
                  <a:srgbClr val="2D2A2E"/>
                </a:highlight>
                <a:latin typeface="Courier New"/>
                <a:ea typeface="Courier New"/>
                <a:cs typeface="Courier New"/>
                <a:sym typeface="Courier New"/>
              </a:rPr>
              <a:t>=&gt;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    console</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log</a:t>
            </a:r>
            <a:r>
              <a:rPr lang="en" sz="1150">
                <a:solidFill>
                  <a:srgbClr val="939293"/>
                </a:solidFill>
                <a:highlight>
                  <a:srgbClr val="2D2A2E"/>
                </a:highlight>
                <a:latin typeface="Courier New"/>
                <a:ea typeface="Courier New"/>
                <a:cs typeface="Courier New"/>
                <a:sym typeface="Courier New"/>
              </a:rPr>
              <a:t>('</a:t>
            </a:r>
            <a:r>
              <a:rPr lang="en" sz="1150">
                <a:solidFill>
                  <a:srgbClr val="FFD866"/>
                </a:solidFill>
                <a:highlight>
                  <a:srgbClr val="2D2A2E"/>
                </a:highlight>
                <a:latin typeface="Courier New"/>
                <a:ea typeface="Courier New"/>
                <a:cs typeface="Courier New"/>
                <a:sym typeface="Courier New"/>
              </a:rPr>
              <a:t>server started</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350">
              <a:solidFill>
                <a:srgbClr val="FF6188"/>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309" name="Shape 309"/>
        <p:cNvGrpSpPr/>
        <p:nvPr/>
      </p:nvGrpSpPr>
      <p:grpSpPr>
        <a:xfrm>
          <a:off x="0" y="0"/>
          <a:ext cx="0" cy="0"/>
          <a:chOff x="0" y="0"/>
          <a:chExt cx="0" cy="0"/>
        </a:xfrm>
      </p:grpSpPr>
      <p:sp>
        <p:nvSpPr>
          <p:cNvPr id="310" name="Google Shape;310;p46"/>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Middleware</a:t>
            </a:r>
            <a:endParaRPr sz="10000">
              <a:solidFill>
                <a:schemeClr val="lt1"/>
              </a:solidFill>
            </a:endParaRPr>
          </a:p>
        </p:txBody>
      </p:sp>
      <p:sp>
        <p:nvSpPr>
          <p:cNvPr id="311" name="Google Shape;311;p46"/>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12" name="Google Shape;312;p46"/>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13" name="Google Shape;313;p46"/>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14" name="Google Shape;314;p46"/>
          <p:cNvSpPr txBox="1"/>
          <p:nvPr/>
        </p:nvSpPr>
        <p:spPr>
          <a:xfrm>
            <a:off x="460250" y="1029875"/>
            <a:ext cx="812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Express middleware is a way to add functionality to an Express application by intercepting incoming HTTP requests before they reach their final destination.</a:t>
            </a:r>
            <a:endParaRPr>
              <a:solidFill>
                <a:schemeClr val="lt1"/>
              </a:solidFill>
            </a:endParaRPr>
          </a:p>
        </p:txBody>
      </p:sp>
      <p:sp>
        <p:nvSpPr>
          <p:cNvPr id="315" name="Google Shape;315;p46"/>
          <p:cNvSpPr txBox="1"/>
          <p:nvPr/>
        </p:nvSpPr>
        <p:spPr>
          <a:xfrm>
            <a:off x="377600" y="1803275"/>
            <a:ext cx="34902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Global Middleware</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app</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use</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logger</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i="1" lang="en" sz="1150">
                <a:solidFill>
                  <a:srgbClr val="78DCE8"/>
                </a:solidFill>
                <a:highlight>
                  <a:srgbClr val="2D2A2E"/>
                </a:highlight>
                <a:latin typeface="Courier New"/>
                <a:ea typeface="Courier New"/>
                <a:cs typeface="Courier New"/>
                <a:sym typeface="Courier New"/>
              </a:rPr>
              <a:t>function</a:t>
            </a:r>
            <a:r>
              <a:rPr lang="en" sz="1150">
                <a:solidFill>
                  <a:srgbClr val="FCFCFA"/>
                </a:solidFill>
                <a:highlight>
                  <a:srgbClr val="2D2A2E"/>
                </a:highlight>
                <a:latin typeface="Courier New"/>
                <a:ea typeface="Courier New"/>
                <a:cs typeface="Courier New"/>
                <a:sym typeface="Courier New"/>
              </a:rPr>
              <a:t> </a:t>
            </a:r>
            <a:r>
              <a:rPr lang="en" sz="1150">
                <a:solidFill>
                  <a:srgbClr val="A9DC76"/>
                </a:solidFill>
                <a:highlight>
                  <a:srgbClr val="2D2A2E"/>
                </a:highlight>
                <a:latin typeface="Courier New"/>
                <a:ea typeface="Courier New"/>
                <a:cs typeface="Courier New"/>
                <a:sym typeface="Courier New"/>
              </a:rPr>
              <a:t>logger</a:t>
            </a:r>
            <a:r>
              <a:rPr lang="en" sz="1150">
                <a:solidFill>
                  <a:srgbClr val="939293"/>
                </a:solidFill>
                <a:highlight>
                  <a:srgbClr val="2D2A2E"/>
                </a:highlight>
                <a:latin typeface="Courier New"/>
                <a:ea typeface="Courier New"/>
                <a:cs typeface="Courier New"/>
                <a:sym typeface="Courier New"/>
              </a:rPr>
              <a:t>(</a:t>
            </a:r>
            <a:r>
              <a:rPr i="1" lang="en" sz="1150">
                <a:solidFill>
                  <a:srgbClr val="FC9867"/>
                </a:solidFill>
                <a:highlight>
                  <a:srgbClr val="2D2A2E"/>
                </a:highlight>
                <a:latin typeface="Courier New"/>
                <a:ea typeface="Courier New"/>
                <a:cs typeface="Courier New"/>
                <a:sym typeface="Courier New"/>
              </a:rPr>
              <a:t>req</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i="1" lang="en" sz="1150">
                <a:solidFill>
                  <a:srgbClr val="FC9867"/>
                </a:solidFill>
                <a:highlight>
                  <a:srgbClr val="2D2A2E"/>
                </a:highlight>
                <a:latin typeface="Courier New"/>
                <a:ea typeface="Courier New"/>
                <a:cs typeface="Courier New"/>
                <a:sym typeface="Courier New"/>
              </a:rPr>
              <a:t>res</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i="1" lang="en" sz="1150">
                <a:solidFill>
                  <a:srgbClr val="FC9867"/>
                </a:solidFill>
                <a:highlight>
                  <a:srgbClr val="2D2A2E"/>
                </a:highlight>
                <a:latin typeface="Courier New"/>
                <a:ea typeface="Courier New"/>
                <a:cs typeface="Courier New"/>
                <a:sym typeface="Courier New"/>
              </a:rPr>
              <a:t>next</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    console</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log</a:t>
            </a:r>
            <a:r>
              <a:rPr lang="en" sz="1150">
                <a:solidFill>
                  <a:srgbClr val="939293"/>
                </a:solidFill>
                <a:highlight>
                  <a:srgbClr val="2D2A2E"/>
                </a:highlight>
                <a:latin typeface="Courier New"/>
                <a:ea typeface="Courier New"/>
                <a:cs typeface="Courier New"/>
                <a:sym typeface="Courier New"/>
              </a:rPr>
              <a:t>("</a:t>
            </a:r>
            <a:r>
              <a:rPr lang="en" sz="1150">
                <a:solidFill>
                  <a:srgbClr val="FFD866"/>
                </a:solidFill>
                <a:highlight>
                  <a:srgbClr val="2D2A2E"/>
                </a:highlight>
                <a:latin typeface="Courier New"/>
                <a:ea typeface="Courier New"/>
                <a:cs typeface="Courier New"/>
                <a:sym typeface="Courier New"/>
              </a:rPr>
              <a:t>log</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    </a:t>
            </a:r>
            <a:r>
              <a:rPr lang="en" sz="1150">
                <a:solidFill>
                  <a:srgbClr val="A9DC76"/>
                </a:solidFill>
                <a:highlight>
                  <a:srgbClr val="2D2A2E"/>
                </a:highlight>
                <a:latin typeface="Courier New"/>
                <a:ea typeface="Courier New"/>
                <a:cs typeface="Courier New"/>
                <a:sym typeface="Courier New"/>
              </a:rPr>
              <a:t>next</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16" name="Google Shape;316;p46"/>
          <p:cNvSpPr txBox="1"/>
          <p:nvPr/>
        </p:nvSpPr>
        <p:spPr>
          <a:xfrm>
            <a:off x="4672350" y="1803275"/>
            <a:ext cx="34902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Local </a:t>
            </a:r>
            <a:r>
              <a:rPr lang="en">
                <a:solidFill>
                  <a:schemeClr val="lt1"/>
                </a:solidFill>
                <a:latin typeface="Proxima Nova"/>
                <a:ea typeface="Proxima Nova"/>
                <a:cs typeface="Proxima Nova"/>
                <a:sym typeface="Proxima Nova"/>
              </a:rPr>
              <a:t>Middleware</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lnSpc>
                <a:spcPct val="130434"/>
              </a:lnSpc>
              <a:spcBef>
                <a:spcPts val="0"/>
              </a:spcBef>
              <a:spcAft>
                <a:spcPts val="0"/>
              </a:spcAft>
              <a:buNone/>
            </a:pPr>
            <a:r>
              <a:rPr i="1" lang="en" sz="1150">
                <a:solidFill>
                  <a:srgbClr val="78DCE8"/>
                </a:solidFill>
                <a:highlight>
                  <a:srgbClr val="2D2A2E"/>
                </a:highlight>
                <a:latin typeface="Courier New"/>
                <a:ea typeface="Courier New"/>
                <a:cs typeface="Courier New"/>
                <a:sym typeface="Courier New"/>
              </a:rPr>
              <a:t>function</a:t>
            </a:r>
            <a:r>
              <a:rPr lang="en" sz="1150">
                <a:solidFill>
                  <a:srgbClr val="FCFCFA"/>
                </a:solidFill>
                <a:highlight>
                  <a:srgbClr val="2D2A2E"/>
                </a:highlight>
                <a:latin typeface="Courier New"/>
                <a:ea typeface="Courier New"/>
                <a:cs typeface="Courier New"/>
                <a:sym typeface="Courier New"/>
              </a:rPr>
              <a:t> </a:t>
            </a:r>
            <a:r>
              <a:rPr lang="en" sz="1150">
                <a:solidFill>
                  <a:srgbClr val="A9DC76"/>
                </a:solidFill>
                <a:highlight>
                  <a:srgbClr val="2D2A2E"/>
                </a:highlight>
                <a:latin typeface="Courier New"/>
                <a:ea typeface="Courier New"/>
                <a:cs typeface="Courier New"/>
                <a:sym typeface="Courier New"/>
              </a:rPr>
              <a:t>logger</a:t>
            </a:r>
            <a:r>
              <a:rPr lang="en" sz="1150">
                <a:solidFill>
                  <a:srgbClr val="939293"/>
                </a:solidFill>
                <a:highlight>
                  <a:srgbClr val="2D2A2E"/>
                </a:highlight>
                <a:latin typeface="Courier New"/>
                <a:ea typeface="Courier New"/>
                <a:cs typeface="Courier New"/>
                <a:sym typeface="Courier New"/>
              </a:rPr>
              <a:t>(</a:t>
            </a:r>
            <a:r>
              <a:rPr i="1" lang="en" sz="1150">
                <a:solidFill>
                  <a:srgbClr val="FC9867"/>
                </a:solidFill>
                <a:highlight>
                  <a:srgbClr val="2D2A2E"/>
                </a:highlight>
                <a:latin typeface="Courier New"/>
                <a:ea typeface="Courier New"/>
                <a:cs typeface="Courier New"/>
                <a:sym typeface="Courier New"/>
              </a:rPr>
              <a:t>req</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i="1" lang="en" sz="1150">
                <a:solidFill>
                  <a:srgbClr val="FC9867"/>
                </a:solidFill>
                <a:highlight>
                  <a:srgbClr val="2D2A2E"/>
                </a:highlight>
                <a:latin typeface="Courier New"/>
                <a:ea typeface="Courier New"/>
                <a:cs typeface="Courier New"/>
                <a:sym typeface="Courier New"/>
              </a:rPr>
              <a:t>res</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i="1" lang="en" sz="1150">
                <a:solidFill>
                  <a:srgbClr val="FC9867"/>
                </a:solidFill>
                <a:highlight>
                  <a:srgbClr val="2D2A2E"/>
                </a:highlight>
                <a:latin typeface="Courier New"/>
                <a:ea typeface="Courier New"/>
                <a:cs typeface="Courier New"/>
                <a:sym typeface="Courier New"/>
              </a:rPr>
              <a:t>next</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    console</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log</a:t>
            </a:r>
            <a:r>
              <a:rPr lang="en" sz="1150">
                <a:solidFill>
                  <a:srgbClr val="939293"/>
                </a:solidFill>
                <a:highlight>
                  <a:srgbClr val="2D2A2E"/>
                </a:highlight>
                <a:latin typeface="Courier New"/>
                <a:ea typeface="Courier New"/>
                <a:cs typeface="Courier New"/>
                <a:sym typeface="Courier New"/>
              </a:rPr>
              <a:t>("</a:t>
            </a:r>
            <a:r>
              <a:rPr lang="en" sz="1150">
                <a:solidFill>
                  <a:srgbClr val="FFD866"/>
                </a:solidFill>
                <a:highlight>
                  <a:srgbClr val="2D2A2E"/>
                </a:highlight>
                <a:latin typeface="Courier New"/>
                <a:ea typeface="Courier New"/>
                <a:cs typeface="Courier New"/>
                <a:sym typeface="Courier New"/>
              </a:rPr>
              <a:t>log</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    </a:t>
            </a:r>
            <a:r>
              <a:rPr lang="en" sz="1150">
                <a:solidFill>
                  <a:srgbClr val="A9DC76"/>
                </a:solidFill>
                <a:highlight>
                  <a:srgbClr val="2D2A2E"/>
                </a:highlight>
                <a:latin typeface="Courier New"/>
                <a:ea typeface="Courier New"/>
                <a:cs typeface="Courier New"/>
                <a:sym typeface="Courier New"/>
              </a:rPr>
              <a:t>next</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app</a:t>
            </a:r>
            <a:r>
              <a:rPr lang="en" sz="1150">
                <a:solidFill>
                  <a:srgbClr val="939293"/>
                </a:solidFill>
                <a:highlight>
                  <a:srgbClr val="2D2A2E"/>
                </a:highlight>
                <a:latin typeface="Courier New"/>
                <a:ea typeface="Courier New"/>
                <a:cs typeface="Courier New"/>
                <a:sym typeface="Courier New"/>
              </a:rPr>
              <a:t>.</a:t>
            </a:r>
            <a:r>
              <a:rPr lang="en" sz="1150">
                <a:solidFill>
                  <a:srgbClr val="A9DC76"/>
                </a:solidFill>
                <a:highlight>
                  <a:srgbClr val="2D2A2E"/>
                </a:highlight>
                <a:latin typeface="Courier New"/>
                <a:ea typeface="Courier New"/>
                <a:cs typeface="Courier New"/>
                <a:sym typeface="Courier New"/>
              </a:rPr>
              <a:t>get</a:t>
            </a:r>
            <a:r>
              <a:rPr lang="en" sz="1150">
                <a:solidFill>
                  <a:srgbClr val="939293"/>
                </a:solidFill>
                <a:highlight>
                  <a:srgbClr val="2D2A2E"/>
                </a:highlight>
                <a:latin typeface="Courier New"/>
                <a:ea typeface="Courier New"/>
                <a:cs typeface="Courier New"/>
                <a:sym typeface="Courier New"/>
              </a:rPr>
              <a:t>('</a:t>
            </a:r>
            <a:r>
              <a:rPr lang="en" sz="1150">
                <a:solidFill>
                  <a:srgbClr val="FFD866"/>
                </a:solidFill>
                <a:highlight>
                  <a:srgbClr val="2D2A2E"/>
                </a:highlight>
                <a:latin typeface="Courier New"/>
                <a:ea typeface="Courier New"/>
                <a:cs typeface="Courier New"/>
                <a:sym typeface="Courier New"/>
              </a:rPr>
              <a:t>/</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logger</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r>
              <a:rPr i="1" lang="en" sz="1150">
                <a:solidFill>
                  <a:srgbClr val="FC9867"/>
                </a:solidFill>
                <a:highlight>
                  <a:srgbClr val="2D2A2E"/>
                </a:highlight>
                <a:latin typeface="Courier New"/>
                <a:ea typeface="Courier New"/>
                <a:cs typeface="Courier New"/>
                <a:sym typeface="Courier New"/>
              </a:rPr>
              <a:t>req</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i="1" lang="en" sz="1150">
                <a:solidFill>
                  <a:srgbClr val="FC9867"/>
                </a:solidFill>
                <a:highlight>
                  <a:srgbClr val="2D2A2E"/>
                </a:highlight>
                <a:latin typeface="Courier New"/>
                <a:ea typeface="Courier New"/>
                <a:cs typeface="Courier New"/>
                <a:sym typeface="Courier New"/>
              </a:rPr>
              <a:t>res</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i="1" lang="en" sz="1150">
                <a:solidFill>
                  <a:srgbClr val="FC9867"/>
                </a:solidFill>
                <a:highlight>
                  <a:srgbClr val="2D2A2E"/>
                </a:highlight>
                <a:latin typeface="Courier New"/>
                <a:ea typeface="Courier New"/>
                <a:cs typeface="Courier New"/>
                <a:sym typeface="Courier New"/>
              </a:rPr>
              <a:t>next</a:t>
            </a:r>
            <a:r>
              <a:rPr lang="en" sz="1150">
                <a:solidFill>
                  <a:srgbClr val="939293"/>
                </a:solidFill>
                <a:highlight>
                  <a:srgbClr val="2D2A2E"/>
                </a:highlight>
                <a:latin typeface="Courier New"/>
                <a:ea typeface="Courier New"/>
                <a:cs typeface="Courier New"/>
                <a:sym typeface="Courier New"/>
              </a:rPr>
              <a:t>)</a:t>
            </a:r>
            <a:r>
              <a:rPr lang="en" sz="1150">
                <a:solidFill>
                  <a:srgbClr val="FCFCFA"/>
                </a:solidFill>
                <a:highlight>
                  <a:srgbClr val="2D2A2E"/>
                </a:highlight>
                <a:latin typeface="Courier New"/>
                <a:ea typeface="Courier New"/>
                <a:cs typeface="Courier New"/>
                <a:sym typeface="Courier New"/>
              </a:rPr>
              <a:t> </a:t>
            </a:r>
            <a:r>
              <a:rPr lang="en" sz="1150">
                <a:solidFill>
                  <a:srgbClr val="FF6188"/>
                </a:solidFill>
                <a:highlight>
                  <a:srgbClr val="2D2A2E"/>
                </a:highlight>
                <a:latin typeface="Courier New"/>
                <a:ea typeface="Courier New"/>
                <a:cs typeface="Courier New"/>
                <a:sym typeface="Courier New"/>
              </a:rPr>
              <a:t>=&gt;</a:t>
            </a:r>
            <a:r>
              <a:rPr lang="en" sz="1150">
                <a:solidFill>
                  <a:srgbClr val="FCFCFA"/>
                </a:solidFill>
                <a:highlight>
                  <a:srgbClr val="2D2A2E"/>
                </a:highlight>
                <a:latin typeface="Courier New"/>
                <a:ea typeface="Courier New"/>
                <a:cs typeface="Courier New"/>
                <a:sym typeface="Courier New"/>
              </a:rPr>
              <a:t> </a:t>
            </a: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939293"/>
                </a:solidFill>
                <a:highlight>
                  <a:srgbClr val="2D2A2E"/>
                </a:highlight>
                <a:latin typeface="Courier New"/>
                <a:ea typeface="Courier New"/>
                <a:cs typeface="Courier New"/>
                <a:sym typeface="Courier New"/>
              </a:rPr>
              <a:t>    </a:t>
            </a:r>
            <a:r>
              <a:rPr i="1" lang="en" sz="1150">
                <a:solidFill>
                  <a:srgbClr val="727072"/>
                </a:solidFill>
                <a:highlight>
                  <a:srgbClr val="2D2A2E"/>
                </a:highlight>
                <a:latin typeface="Courier New"/>
                <a:ea typeface="Courier New"/>
                <a:cs typeface="Courier New"/>
                <a:sym typeface="Courier New"/>
              </a:rPr>
              <a:t>// res.render(__dirname + './index.html')</a:t>
            </a:r>
            <a:endParaRPr i="1" sz="1150">
              <a:solidFill>
                <a:srgbClr val="727072"/>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939293"/>
                </a:solidFill>
                <a:highlight>
                  <a:srgbClr val="2D2A2E"/>
                </a:highlight>
                <a:latin typeface="Courier New"/>
                <a:ea typeface="Courier New"/>
                <a:cs typeface="Courier New"/>
                <a:sym typeface="Courier New"/>
              </a:rPr>
              <a:t>})</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320" name="Shape 320"/>
        <p:cNvGrpSpPr/>
        <p:nvPr/>
      </p:nvGrpSpPr>
      <p:grpSpPr>
        <a:xfrm>
          <a:off x="0" y="0"/>
          <a:ext cx="0" cy="0"/>
          <a:chOff x="0" y="0"/>
          <a:chExt cx="0" cy="0"/>
        </a:xfrm>
      </p:grpSpPr>
      <p:sp>
        <p:nvSpPr>
          <p:cNvPr id="321" name="Google Shape;321;p47"/>
          <p:cNvSpPr txBox="1"/>
          <p:nvPr>
            <p:ph idx="1" type="body"/>
          </p:nvPr>
        </p:nvSpPr>
        <p:spPr>
          <a:xfrm>
            <a:off x="-28150" y="474650"/>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MongoDB</a:t>
            </a:r>
            <a:endParaRPr sz="10000">
              <a:solidFill>
                <a:schemeClr val="lt1"/>
              </a:solidFill>
            </a:endParaRPr>
          </a:p>
        </p:txBody>
      </p:sp>
      <p:sp>
        <p:nvSpPr>
          <p:cNvPr id="322" name="Google Shape;322;p47"/>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23" name="Google Shape;323;p47"/>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24" name="Google Shape;324;p47"/>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25" name="Google Shape;325;p47"/>
          <p:cNvSpPr txBox="1"/>
          <p:nvPr/>
        </p:nvSpPr>
        <p:spPr>
          <a:xfrm>
            <a:off x="460250" y="1029875"/>
            <a:ext cx="8128500" cy="1594800"/>
          </a:xfrm>
          <a:prstGeom prst="rect">
            <a:avLst/>
          </a:prstGeom>
          <a:noFill/>
          <a:ln>
            <a:noFill/>
          </a:ln>
        </p:spPr>
        <p:txBody>
          <a:bodyPr anchorCtr="0" anchor="t" bIns="91425" lIns="91425" spcFirstLastPara="1" rIns="91425" wrap="square" tIns="91425">
            <a:spAutoFit/>
          </a:bodyPr>
          <a:lstStyle/>
          <a:p>
            <a:pPr indent="0" lvl="0" marL="0" rtl="0" algn="l">
              <a:lnSpc>
                <a:spcPct val="130434"/>
              </a:lnSpc>
              <a:spcBef>
                <a:spcPts val="0"/>
              </a:spcBef>
              <a:spcAft>
                <a:spcPts val="0"/>
              </a:spcAft>
              <a:buNone/>
            </a:pPr>
            <a:r>
              <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350">
              <a:solidFill>
                <a:srgbClr val="FF6188"/>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329" name="Shape 329"/>
        <p:cNvGrpSpPr/>
        <p:nvPr/>
      </p:nvGrpSpPr>
      <p:grpSpPr>
        <a:xfrm>
          <a:off x="0" y="0"/>
          <a:ext cx="0" cy="0"/>
          <a:chOff x="0" y="0"/>
          <a:chExt cx="0" cy="0"/>
        </a:xfrm>
      </p:grpSpPr>
      <p:sp>
        <p:nvSpPr>
          <p:cNvPr id="330" name="Google Shape;330;p48"/>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Mongoose</a:t>
            </a:r>
            <a:endParaRPr sz="10000">
              <a:solidFill>
                <a:schemeClr val="lt1"/>
              </a:solidFill>
            </a:endParaRPr>
          </a:p>
        </p:txBody>
      </p:sp>
      <p:sp>
        <p:nvSpPr>
          <p:cNvPr id="331" name="Google Shape;331;p48"/>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32" name="Google Shape;332;p48"/>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33" name="Google Shape;333;p48"/>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34" name="Google Shape;334;p48"/>
          <p:cNvSpPr txBox="1"/>
          <p:nvPr/>
        </p:nvSpPr>
        <p:spPr>
          <a:xfrm>
            <a:off x="460250" y="1029875"/>
            <a:ext cx="8128500" cy="1825500"/>
          </a:xfrm>
          <a:prstGeom prst="rect">
            <a:avLst/>
          </a:prstGeom>
          <a:noFill/>
          <a:ln>
            <a:noFill/>
          </a:ln>
        </p:spPr>
        <p:txBody>
          <a:bodyPr anchorCtr="0" anchor="t" bIns="91425" lIns="91425" spcFirstLastPara="1" rIns="91425" wrap="square" tIns="91425">
            <a:spAutoFit/>
          </a:bodyPr>
          <a:lstStyle/>
          <a:p>
            <a:pPr indent="0" lvl="0" marL="0" rtl="0" algn="l">
              <a:lnSpc>
                <a:spcPct val="130434"/>
              </a:lnSpc>
              <a:spcBef>
                <a:spcPts val="0"/>
              </a:spcBef>
              <a:spcAft>
                <a:spcPts val="0"/>
              </a:spcAft>
              <a:buNone/>
            </a:pPr>
            <a:r>
              <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150">
                <a:solidFill>
                  <a:srgbClr val="FCFCFA"/>
                </a:solidFill>
                <a:highlight>
                  <a:srgbClr val="2D2A2E"/>
                </a:highlight>
                <a:latin typeface="Courier New"/>
                <a:ea typeface="Courier New"/>
                <a:cs typeface="Courier New"/>
                <a:sym typeface="Courier New"/>
              </a:rPr>
              <a:t>Mongoose is a popular Object-Document Mapping (ODM) library for Node.js that provides a way to interact with MongoDB databases. </a:t>
            </a:r>
            <a:endParaRPr sz="11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350">
              <a:solidFill>
                <a:srgbClr val="FF6188"/>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338" name="Shape 338"/>
        <p:cNvGrpSpPr/>
        <p:nvPr/>
      </p:nvGrpSpPr>
      <p:grpSpPr>
        <a:xfrm>
          <a:off x="0" y="0"/>
          <a:ext cx="0" cy="0"/>
          <a:chOff x="0" y="0"/>
          <a:chExt cx="0" cy="0"/>
        </a:xfrm>
      </p:grpSpPr>
      <p:sp>
        <p:nvSpPr>
          <p:cNvPr id="339" name="Google Shape;339;p49"/>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Connection to the database</a:t>
            </a:r>
            <a:endParaRPr sz="10000">
              <a:solidFill>
                <a:schemeClr val="lt1"/>
              </a:solidFill>
            </a:endParaRPr>
          </a:p>
        </p:txBody>
      </p:sp>
      <p:sp>
        <p:nvSpPr>
          <p:cNvPr id="340" name="Google Shape;340;p49"/>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41" name="Google Shape;341;p49"/>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42" name="Google Shape;342;p49"/>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43" name="Google Shape;343;p49"/>
          <p:cNvSpPr txBox="1"/>
          <p:nvPr/>
        </p:nvSpPr>
        <p:spPr>
          <a:xfrm>
            <a:off x="460250" y="1029875"/>
            <a:ext cx="8128500" cy="36264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1300">
                <a:solidFill>
                  <a:srgbClr val="FF6188"/>
                </a:solidFill>
                <a:highlight>
                  <a:srgbClr val="2D2A2E"/>
                </a:highlight>
                <a:latin typeface="Courier New"/>
                <a:ea typeface="Courier New"/>
                <a:cs typeface="Courier New"/>
                <a:sym typeface="Courier New"/>
              </a:rPr>
              <a:t>import</a:t>
            </a:r>
            <a:r>
              <a:rPr lang="en" sz="1300">
                <a:solidFill>
                  <a:srgbClr val="FCFCFA"/>
                </a:solidFill>
                <a:highlight>
                  <a:srgbClr val="2D2A2E"/>
                </a:highlight>
                <a:latin typeface="Courier New"/>
                <a:ea typeface="Courier New"/>
                <a:cs typeface="Courier New"/>
                <a:sym typeface="Courier New"/>
              </a:rPr>
              <a:t> mongoose </a:t>
            </a:r>
            <a:r>
              <a:rPr lang="en" sz="1300">
                <a:solidFill>
                  <a:srgbClr val="FF6188"/>
                </a:solidFill>
                <a:highlight>
                  <a:srgbClr val="2D2A2E"/>
                </a:highlight>
                <a:latin typeface="Courier New"/>
                <a:ea typeface="Courier New"/>
                <a:cs typeface="Courier New"/>
                <a:sym typeface="Courier New"/>
              </a:rPr>
              <a:t>from</a:t>
            </a:r>
            <a:r>
              <a:rPr lang="en" sz="1300">
                <a:solidFill>
                  <a:srgbClr val="FCFCFA"/>
                </a:solidFill>
                <a:highlight>
                  <a:srgbClr val="2D2A2E"/>
                </a:highlight>
                <a:latin typeface="Courier New"/>
                <a:ea typeface="Courier New"/>
                <a:cs typeface="Courier New"/>
                <a:sym typeface="Courier New"/>
              </a:rPr>
              <a:t> </a:t>
            </a:r>
            <a:r>
              <a:rPr lang="en" sz="1300">
                <a:solidFill>
                  <a:srgbClr val="939293"/>
                </a:solidFill>
                <a:highlight>
                  <a:srgbClr val="2D2A2E"/>
                </a:highlight>
                <a:latin typeface="Courier New"/>
                <a:ea typeface="Courier New"/>
                <a:cs typeface="Courier New"/>
                <a:sym typeface="Courier New"/>
              </a:rPr>
              <a:t>'</a:t>
            </a:r>
            <a:r>
              <a:rPr lang="en" sz="1300">
                <a:solidFill>
                  <a:srgbClr val="FFD866"/>
                </a:solidFill>
                <a:highlight>
                  <a:srgbClr val="2D2A2E"/>
                </a:highlight>
                <a:latin typeface="Courier New"/>
                <a:ea typeface="Courier New"/>
                <a:cs typeface="Courier New"/>
                <a:sym typeface="Courier New"/>
              </a:rPr>
              <a:t>mongoose</a:t>
            </a:r>
            <a:r>
              <a:rPr lang="en" sz="1300">
                <a:solidFill>
                  <a:srgbClr val="939293"/>
                </a:solidFill>
                <a:highlight>
                  <a:srgbClr val="2D2A2E"/>
                </a:highlight>
                <a:latin typeface="Courier New"/>
                <a:ea typeface="Courier New"/>
                <a:cs typeface="Courier New"/>
                <a:sym typeface="Courier New"/>
              </a:rPr>
              <a:t>';</a:t>
            </a:r>
            <a:endParaRPr sz="1300">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1300">
              <a:solidFill>
                <a:srgbClr val="FCFCFA"/>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i="1" lang="en" sz="1300">
                <a:solidFill>
                  <a:srgbClr val="78DCE8"/>
                </a:solidFill>
                <a:highlight>
                  <a:srgbClr val="2D2A2E"/>
                </a:highlight>
                <a:latin typeface="Courier New"/>
                <a:ea typeface="Courier New"/>
                <a:cs typeface="Courier New"/>
                <a:sym typeface="Courier New"/>
              </a:rPr>
              <a:t>const</a:t>
            </a:r>
            <a:r>
              <a:rPr lang="en" sz="1300">
                <a:solidFill>
                  <a:srgbClr val="FCFCFA"/>
                </a:solidFill>
                <a:highlight>
                  <a:srgbClr val="2D2A2E"/>
                </a:highlight>
                <a:latin typeface="Courier New"/>
                <a:ea typeface="Courier New"/>
                <a:cs typeface="Courier New"/>
                <a:sym typeface="Courier New"/>
              </a:rPr>
              <a:t> </a:t>
            </a:r>
            <a:r>
              <a:rPr lang="en" sz="1300">
                <a:solidFill>
                  <a:srgbClr val="A9DC76"/>
                </a:solidFill>
                <a:highlight>
                  <a:srgbClr val="2D2A2E"/>
                </a:highlight>
                <a:latin typeface="Courier New"/>
                <a:ea typeface="Courier New"/>
                <a:cs typeface="Courier New"/>
                <a:sym typeface="Courier New"/>
              </a:rPr>
              <a:t>connect</a:t>
            </a:r>
            <a:r>
              <a:rPr lang="en" sz="1300">
                <a:solidFill>
                  <a:srgbClr val="FCFCFA"/>
                </a:solidFill>
                <a:highlight>
                  <a:srgbClr val="2D2A2E"/>
                </a:highlight>
                <a:latin typeface="Courier New"/>
                <a:ea typeface="Courier New"/>
                <a:cs typeface="Courier New"/>
                <a:sym typeface="Courier New"/>
              </a:rPr>
              <a:t> </a:t>
            </a:r>
            <a:r>
              <a:rPr lang="en" sz="1300">
                <a:solidFill>
                  <a:srgbClr val="FF6188"/>
                </a:solidFill>
                <a:highlight>
                  <a:srgbClr val="2D2A2E"/>
                </a:highlight>
                <a:latin typeface="Courier New"/>
                <a:ea typeface="Courier New"/>
                <a:cs typeface="Courier New"/>
                <a:sym typeface="Courier New"/>
              </a:rPr>
              <a:t>=</a:t>
            </a:r>
            <a:r>
              <a:rPr lang="en" sz="1300">
                <a:solidFill>
                  <a:srgbClr val="FCFCFA"/>
                </a:solidFill>
                <a:highlight>
                  <a:srgbClr val="2D2A2E"/>
                </a:highlight>
                <a:latin typeface="Courier New"/>
                <a:ea typeface="Courier New"/>
                <a:cs typeface="Courier New"/>
                <a:sym typeface="Courier New"/>
              </a:rPr>
              <a:t> </a:t>
            </a:r>
            <a:r>
              <a:rPr lang="en" sz="1300">
                <a:solidFill>
                  <a:srgbClr val="939293"/>
                </a:solidFill>
                <a:highlight>
                  <a:srgbClr val="2D2A2E"/>
                </a:highlight>
                <a:latin typeface="Courier New"/>
                <a:ea typeface="Courier New"/>
                <a:cs typeface="Courier New"/>
                <a:sym typeface="Courier New"/>
              </a:rPr>
              <a:t>()</a:t>
            </a:r>
            <a:r>
              <a:rPr lang="en" sz="1300">
                <a:solidFill>
                  <a:srgbClr val="FCFCFA"/>
                </a:solidFill>
                <a:highlight>
                  <a:srgbClr val="2D2A2E"/>
                </a:highlight>
                <a:latin typeface="Courier New"/>
                <a:ea typeface="Courier New"/>
                <a:cs typeface="Courier New"/>
                <a:sym typeface="Courier New"/>
              </a:rPr>
              <a:t> </a:t>
            </a:r>
            <a:r>
              <a:rPr lang="en" sz="1300">
                <a:solidFill>
                  <a:srgbClr val="FF6188"/>
                </a:solidFill>
                <a:highlight>
                  <a:srgbClr val="2D2A2E"/>
                </a:highlight>
                <a:latin typeface="Courier New"/>
                <a:ea typeface="Courier New"/>
                <a:cs typeface="Courier New"/>
                <a:sym typeface="Courier New"/>
              </a:rPr>
              <a:t>=&gt;</a:t>
            </a:r>
            <a:r>
              <a:rPr lang="en" sz="1300">
                <a:solidFill>
                  <a:srgbClr val="FCFCFA"/>
                </a:solidFill>
                <a:highlight>
                  <a:srgbClr val="2D2A2E"/>
                </a:highlight>
                <a:latin typeface="Courier New"/>
                <a:ea typeface="Courier New"/>
                <a:cs typeface="Courier New"/>
                <a:sym typeface="Courier New"/>
              </a:rPr>
              <a:t> mongoose</a:t>
            </a:r>
            <a:r>
              <a:rPr lang="en" sz="1300">
                <a:solidFill>
                  <a:srgbClr val="939293"/>
                </a:solidFill>
                <a:highlight>
                  <a:srgbClr val="2D2A2E"/>
                </a:highlight>
                <a:latin typeface="Courier New"/>
                <a:ea typeface="Courier New"/>
                <a:cs typeface="Courier New"/>
                <a:sym typeface="Courier New"/>
              </a:rPr>
              <a:t>.</a:t>
            </a:r>
            <a:r>
              <a:rPr lang="en" sz="1300">
                <a:solidFill>
                  <a:srgbClr val="A9DC76"/>
                </a:solidFill>
                <a:highlight>
                  <a:srgbClr val="2D2A2E"/>
                </a:highlight>
                <a:latin typeface="Courier New"/>
                <a:ea typeface="Courier New"/>
                <a:cs typeface="Courier New"/>
                <a:sym typeface="Courier New"/>
              </a:rPr>
              <a:t>connect</a:t>
            </a:r>
            <a:r>
              <a:rPr lang="en" sz="1300">
                <a:solidFill>
                  <a:srgbClr val="939293"/>
                </a:solidFill>
                <a:highlight>
                  <a:srgbClr val="2D2A2E"/>
                </a:highlight>
                <a:latin typeface="Courier New"/>
                <a:ea typeface="Courier New"/>
                <a:cs typeface="Courier New"/>
                <a:sym typeface="Courier New"/>
              </a:rPr>
              <a:t>("</a:t>
            </a:r>
            <a:r>
              <a:rPr lang="en" sz="1300">
                <a:solidFill>
                  <a:srgbClr val="FFD866"/>
                </a:solidFill>
                <a:highlight>
                  <a:srgbClr val="2D2A2E"/>
                </a:highlight>
                <a:latin typeface="Courier New"/>
                <a:ea typeface="Courier New"/>
                <a:cs typeface="Courier New"/>
                <a:sym typeface="Courier New"/>
              </a:rPr>
              <a:t>mongodb://127.0.0.1/test</a:t>
            </a:r>
            <a:r>
              <a:rPr lang="en" sz="1300">
                <a:solidFill>
                  <a:srgbClr val="939293"/>
                </a:solidFill>
                <a:highlight>
                  <a:srgbClr val="2D2A2E"/>
                </a:highlight>
                <a:latin typeface="Courier New"/>
                <a:ea typeface="Courier New"/>
                <a:cs typeface="Courier New"/>
                <a:sym typeface="Courier New"/>
              </a:rPr>
              <a:t>").</a:t>
            </a:r>
            <a:r>
              <a:rPr lang="en" sz="1300">
                <a:solidFill>
                  <a:srgbClr val="A9DC76"/>
                </a:solidFill>
                <a:highlight>
                  <a:srgbClr val="2D2A2E"/>
                </a:highlight>
                <a:latin typeface="Courier New"/>
                <a:ea typeface="Courier New"/>
                <a:cs typeface="Courier New"/>
                <a:sym typeface="Courier New"/>
              </a:rPr>
              <a:t>then</a:t>
            </a:r>
            <a:r>
              <a:rPr lang="en" sz="1300">
                <a:solidFill>
                  <a:srgbClr val="939293"/>
                </a:solidFill>
                <a:highlight>
                  <a:srgbClr val="2D2A2E"/>
                </a:highlight>
                <a:latin typeface="Courier New"/>
                <a:ea typeface="Courier New"/>
                <a:cs typeface="Courier New"/>
                <a:sym typeface="Courier New"/>
              </a:rPr>
              <a:t>(</a:t>
            </a:r>
            <a:endParaRPr sz="1300">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300">
                <a:solidFill>
                  <a:srgbClr val="FCFCFA"/>
                </a:solidFill>
                <a:highlight>
                  <a:srgbClr val="2D2A2E"/>
                </a:highlight>
                <a:latin typeface="Courier New"/>
                <a:ea typeface="Courier New"/>
                <a:cs typeface="Courier New"/>
                <a:sym typeface="Courier New"/>
              </a:rPr>
              <a:t>    </a:t>
            </a:r>
            <a:r>
              <a:rPr lang="en" sz="1300">
                <a:solidFill>
                  <a:srgbClr val="939293"/>
                </a:solidFill>
                <a:highlight>
                  <a:srgbClr val="2D2A2E"/>
                </a:highlight>
                <a:latin typeface="Courier New"/>
                <a:ea typeface="Courier New"/>
                <a:cs typeface="Courier New"/>
                <a:sym typeface="Courier New"/>
              </a:rPr>
              <a:t>()</a:t>
            </a:r>
            <a:r>
              <a:rPr lang="en" sz="1300">
                <a:solidFill>
                  <a:srgbClr val="FCFCFA"/>
                </a:solidFill>
                <a:highlight>
                  <a:srgbClr val="2D2A2E"/>
                </a:highlight>
                <a:latin typeface="Courier New"/>
                <a:ea typeface="Courier New"/>
                <a:cs typeface="Courier New"/>
                <a:sym typeface="Courier New"/>
              </a:rPr>
              <a:t> </a:t>
            </a:r>
            <a:r>
              <a:rPr lang="en" sz="1300">
                <a:solidFill>
                  <a:srgbClr val="FF6188"/>
                </a:solidFill>
                <a:highlight>
                  <a:srgbClr val="2D2A2E"/>
                </a:highlight>
                <a:latin typeface="Courier New"/>
                <a:ea typeface="Courier New"/>
                <a:cs typeface="Courier New"/>
                <a:sym typeface="Courier New"/>
              </a:rPr>
              <a:t>=&gt;</a:t>
            </a:r>
            <a:r>
              <a:rPr lang="en" sz="1300">
                <a:solidFill>
                  <a:srgbClr val="FCFCFA"/>
                </a:solidFill>
                <a:highlight>
                  <a:srgbClr val="2D2A2E"/>
                </a:highlight>
                <a:latin typeface="Courier New"/>
                <a:ea typeface="Courier New"/>
                <a:cs typeface="Courier New"/>
                <a:sym typeface="Courier New"/>
              </a:rPr>
              <a:t> </a:t>
            </a:r>
            <a:r>
              <a:rPr lang="en" sz="1300">
                <a:solidFill>
                  <a:srgbClr val="939293"/>
                </a:solidFill>
                <a:highlight>
                  <a:srgbClr val="2D2A2E"/>
                </a:highlight>
                <a:latin typeface="Courier New"/>
                <a:ea typeface="Courier New"/>
                <a:cs typeface="Courier New"/>
                <a:sym typeface="Courier New"/>
              </a:rPr>
              <a:t>{</a:t>
            </a:r>
            <a:endParaRPr sz="1300">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300">
                <a:solidFill>
                  <a:srgbClr val="FCFCFA"/>
                </a:solidFill>
                <a:highlight>
                  <a:srgbClr val="2D2A2E"/>
                </a:highlight>
                <a:latin typeface="Courier New"/>
                <a:ea typeface="Courier New"/>
                <a:cs typeface="Courier New"/>
                <a:sym typeface="Courier New"/>
              </a:rPr>
              <a:t>        console</a:t>
            </a:r>
            <a:r>
              <a:rPr lang="en" sz="1300">
                <a:solidFill>
                  <a:srgbClr val="939293"/>
                </a:solidFill>
                <a:highlight>
                  <a:srgbClr val="2D2A2E"/>
                </a:highlight>
                <a:latin typeface="Courier New"/>
                <a:ea typeface="Courier New"/>
                <a:cs typeface="Courier New"/>
                <a:sym typeface="Courier New"/>
              </a:rPr>
              <a:t>.</a:t>
            </a:r>
            <a:r>
              <a:rPr lang="en" sz="1300">
                <a:solidFill>
                  <a:srgbClr val="A9DC76"/>
                </a:solidFill>
                <a:highlight>
                  <a:srgbClr val="2D2A2E"/>
                </a:highlight>
                <a:latin typeface="Courier New"/>
                <a:ea typeface="Courier New"/>
                <a:cs typeface="Courier New"/>
                <a:sym typeface="Courier New"/>
              </a:rPr>
              <a:t>log</a:t>
            </a:r>
            <a:r>
              <a:rPr lang="en" sz="1300">
                <a:solidFill>
                  <a:srgbClr val="939293"/>
                </a:solidFill>
                <a:highlight>
                  <a:srgbClr val="2D2A2E"/>
                </a:highlight>
                <a:latin typeface="Courier New"/>
                <a:ea typeface="Courier New"/>
                <a:cs typeface="Courier New"/>
                <a:sym typeface="Courier New"/>
              </a:rPr>
              <a:t>("</a:t>
            </a:r>
            <a:r>
              <a:rPr lang="en" sz="1300">
                <a:solidFill>
                  <a:srgbClr val="FFD866"/>
                </a:solidFill>
                <a:highlight>
                  <a:srgbClr val="2D2A2E"/>
                </a:highlight>
                <a:latin typeface="Courier New"/>
                <a:ea typeface="Courier New"/>
                <a:cs typeface="Courier New"/>
                <a:sym typeface="Courier New"/>
              </a:rPr>
              <a:t>Database connected...</a:t>
            </a:r>
            <a:r>
              <a:rPr lang="en" sz="1300">
                <a:solidFill>
                  <a:srgbClr val="939293"/>
                </a:solidFill>
                <a:highlight>
                  <a:srgbClr val="2D2A2E"/>
                </a:highlight>
                <a:latin typeface="Courier New"/>
                <a:ea typeface="Courier New"/>
                <a:cs typeface="Courier New"/>
                <a:sym typeface="Courier New"/>
              </a:rPr>
              <a:t>")</a:t>
            </a:r>
            <a:endParaRPr sz="1300">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1300">
              <a:solidFill>
                <a:srgbClr val="FCFCFA"/>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300">
                <a:solidFill>
                  <a:srgbClr val="FCFCFA"/>
                </a:solidFill>
                <a:highlight>
                  <a:srgbClr val="2D2A2E"/>
                </a:highlight>
                <a:latin typeface="Courier New"/>
                <a:ea typeface="Courier New"/>
                <a:cs typeface="Courier New"/>
                <a:sym typeface="Courier New"/>
              </a:rPr>
              <a:t>    </a:t>
            </a:r>
            <a:r>
              <a:rPr lang="en" sz="1300">
                <a:solidFill>
                  <a:srgbClr val="939293"/>
                </a:solidFill>
                <a:highlight>
                  <a:srgbClr val="2D2A2E"/>
                </a:highlight>
                <a:latin typeface="Courier New"/>
                <a:ea typeface="Courier New"/>
                <a:cs typeface="Courier New"/>
                <a:sym typeface="Courier New"/>
              </a:rPr>
              <a:t>}).</a:t>
            </a:r>
            <a:r>
              <a:rPr lang="en" sz="1300">
                <a:solidFill>
                  <a:srgbClr val="A9DC76"/>
                </a:solidFill>
                <a:highlight>
                  <a:srgbClr val="2D2A2E"/>
                </a:highlight>
                <a:latin typeface="Courier New"/>
                <a:ea typeface="Courier New"/>
                <a:cs typeface="Courier New"/>
                <a:sym typeface="Courier New"/>
              </a:rPr>
              <a:t>catch</a:t>
            </a:r>
            <a:r>
              <a:rPr lang="en" sz="1300">
                <a:solidFill>
                  <a:srgbClr val="939293"/>
                </a:solidFill>
                <a:highlight>
                  <a:srgbClr val="2D2A2E"/>
                </a:highlight>
                <a:latin typeface="Courier New"/>
                <a:ea typeface="Courier New"/>
                <a:cs typeface="Courier New"/>
                <a:sym typeface="Courier New"/>
              </a:rPr>
              <a:t>((</a:t>
            </a:r>
            <a:r>
              <a:rPr i="1" lang="en" sz="1300">
                <a:solidFill>
                  <a:srgbClr val="FC9867"/>
                </a:solidFill>
                <a:highlight>
                  <a:srgbClr val="2D2A2E"/>
                </a:highlight>
                <a:latin typeface="Courier New"/>
                <a:ea typeface="Courier New"/>
                <a:cs typeface="Courier New"/>
                <a:sym typeface="Courier New"/>
              </a:rPr>
              <a:t>err</a:t>
            </a:r>
            <a:r>
              <a:rPr lang="en" sz="1300">
                <a:solidFill>
                  <a:srgbClr val="939293"/>
                </a:solidFill>
                <a:highlight>
                  <a:srgbClr val="2D2A2E"/>
                </a:highlight>
                <a:latin typeface="Courier New"/>
                <a:ea typeface="Courier New"/>
                <a:cs typeface="Courier New"/>
                <a:sym typeface="Courier New"/>
              </a:rPr>
              <a:t>)</a:t>
            </a:r>
            <a:r>
              <a:rPr lang="en" sz="1300">
                <a:solidFill>
                  <a:srgbClr val="FCFCFA"/>
                </a:solidFill>
                <a:highlight>
                  <a:srgbClr val="2D2A2E"/>
                </a:highlight>
                <a:latin typeface="Courier New"/>
                <a:ea typeface="Courier New"/>
                <a:cs typeface="Courier New"/>
                <a:sym typeface="Courier New"/>
              </a:rPr>
              <a:t> </a:t>
            </a:r>
            <a:r>
              <a:rPr lang="en" sz="1300">
                <a:solidFill>
                  <a:srgbClr val="FF6188"/>
                </a:solidFill>
                <a:highlight>
                  <a:srgbClr val="2D2A2E"/>
                </a:highlight>
                <a:latin typeface="Courier New"/>
                <a:ea typeface="Courier New"/>
                <a:cs typeface="Courier New"/>
                <a:sym typeface="Courier New"/>
              </a:rPr>
              <a:t>=&gt;</a:t>
            </a:r>
            <a:r>
              <a:rPr lang="en" sz="1300">
                <a:solidFill>
                  <a:srgbClr val="FCFCFA"/>
                </a:solidFill>
                <a:highlight>
                  <a:srgbClr val="2D2A2E"/>
                </a:highlight>
                <a:latin typeface="Courier New"/>
                <a:ea typeface="Courier New"/>
                <a:cs typeface="Courier New"/>
                <a:sym typeface="Courier New"/>
              </a:rPr>
              <a:t> </a:t>
            </a:r>
            <a:r>
              <a:rPr lang="en" sz="1300">
                <a:solidFill>
                  <a:srgbClr val="939293"/>
                </a:solidFill>
                <a:highlight>
                  <a:srgbClr val="2D2A2E"/>
                </a:highlight>
                <a:latin typeface="Courier New"/>
                <a:ea typeface="Courier New"/>
                <a:cs typeface="Courier New"/>
                <a:sym typeface="Courier New"/>
              </a:rPr>
              <a:t>{</a:t>
            </a:r>
            <a:endParaRPr sz="1300">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300">
                <a:solidFill>
                  <a:srgbClr val="FCFCFA"/>
                </a:solidFill>
                <a:highlight>
                  <a:srgbClr val="2D2A2E"/>
                </a:highlight>
                <a:latin typeface="Courier New"/>
                <a:ea typeface="Courier New"/>
                <a:cs typeface="Courier New"/>
                <a:sym typeface="Courier New"/>
              </a:rPr>
              <a:t>        console</a:t>
            </a:r>
            <a:r>
              <a:rPr lang="en" sz="1300">
                <a:solidFill>
                  <a:srgbClr val="939293"/>
                </a:solidFill>
                <a:highlight>
                  <a:srgbClr val="2D2A2E"/>
                </a:highlight>
                <a:latin typeface="Courier New"/>
                <a:ea typeface="Courier New"/>
                <a:cs typeface="Courier New"/>
                <a:sym typeface="Courier New"/>
              </a:rPr>
              <a:t>.</a:t>
            </a:r>
            <a:r>
              <a:rPr lang="en" sz="1300">
                <a:solidFill>
                  <a:srgbClr val="A9DC76"/>
                </a:solidFill>
                <a:highlight>
                  <a:srgbClr val="2D2A2E"/>
                </a:highlight>
                <a:latin typeface="Courier New"/>
                <a:ea typeface="Courier New"/>
                <a:cs typeface="Courier New"/>
                <a:sym typeface="Courier New"/>
              </a:rPr>
              <a:t>log</a:t>
            </a:r>
            <a:r>
              <a:rPr lang="en" sz="1300">
                <a:solidFill>
                  <a:srgbClr val="939293"/>
                </a:solidFill>
                <a:highlight>
                  <a:srgbClr val="2D2A2E"/>
                </a:highlight>
                <a:latin typeface="Courier New"/>
                <a:ea typeface="Courier New"/>
                <a:cs typeface="Courier New"/>
                <a:sym typeface="Courier New"/>
              </a:rPr>
              <a:t>("</a:t>
            </a:r>
            <a:r>
              <a:rPr lang="en" sz="1300">
                <a:solidFill>
                  <a:srgbClr val="FFD866"/>
                </a:solidFill>
                <a:highlight>
                  <a:srgbClr val="2D2A2E"/>
                </a:highlight>
                <a:latin typeface="Courier New"/>
                <a:ea typeface="Courier New"/>
                <a:cs typeface="Courier New"/>
                <a:sym typeface="Courier New"/>
              </a:rPr>
              <a:t>Server connection error</a:t>
            </a:r>
            <a:r>
              <a:rPr lang="en" sz="1300">
                <a:solidFill>
                  <a:srgbClr val="939293"/>
                </a:solidFill>
                <a:highlight>
                  <a:srgbClr val="2D2A2E"/>
                </a:highlight>
                <a:latin typeface="Courier New"/>
                <a:ea typeface="Courier New"/>
                <a:cs typeface="Courier New"/>
                <a:sym typeface="Courier New"/>
              </a:rPr>
              <a:t>");</a:t>
            </a:r>
            <a:endParaRPr sz="1300">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300">
                <a:solidFill>
                  <a:srgbClr val="FCFCFA"/>
                </a:solidFill>
                <a:highlight>
                  <a:srgbClr val="2D2A2E"/>
                </a:highlight>
                <a:latin typeface="Courier New"/>
                <a:ea typeface="Courier New"/>
                <a:cs typeface="Courier New"/>
                <a:sym typeface="Courier New"/>
              </a:rPr>
              <a:t>        console</a:t>
            </a:r>
            <a:r>
              <a:rPr lang="en" sz="1300">
                <a:solidFill>
                  <a:srgbClr val="939293"/>
                </a:solidFill>
                <a:highlight>
                  <a:srgbClr val="2D2A2E"/>
                </a:highlight>
                <a:latin typeface="Courier New"/>
                <a:ea typeface="Courier New"/>
                <a:cs typeface="Courier New"/>
                <a:sym typeface="Courier New"/>
              </a:rPr>
              <a:t>.</a:t>
            </a:r>
            <a:r>
              <a:rPr lang="en" sz="1300">
                <a:solidFill>
                  <a:srgbClr val="A9DC76"/>
                </a:solidFill>
                <a:highlight>
                  <a:srgbClr val="2D2A2E"/>
                </a:highlight>
                <a:latin typeface="Courier New"/>
                <a:ea typeface="Courier New"/>
                <a:cs typeface="Courier New"/>
                <a:sym typeface="Courier New"/>
              </a:rPr>
              <a:t>log</a:t>
            </a:r>
            <a:r>
              <a:rPr lang="en" sz="1300">
                <a:solidFill>
                  <a:srgbClr val="939293"/>
                </a:solidFill>
                <a:highlight>
                  <a:srgbClr val="2D2A2E"/>
                </a:highlight>
                <a:latin typeface="Courier New"/>
                <a:ea typeface="Courier New"/>
                <a:cs typeface="Courier New"/>
                <a:sym typeface="Courier New"/>
              </a:rPr>
              <a:t>(</a:t>
            </a:r>
            <a:r>
              <a:rPr lang="en" sz="1300">
                <a:solidFill>
                  <a:srgbClr val="FCFCFA"/>
                </a:solidFill>
                <a:highlight>
                  <a:srgbClr val="2D2A2E"/>
                </a:highlight>
                <a:latin typeface="Courier New"/>
                <a:ea typeface="Courier New"/>
                <a:cs typeface="Courier New"/>
                <a:sym typeface="Courier New"/>
              </a:rPr>
              <a:t>err</a:t>
            </a:r>
            <a:r>
              <a:rPr lang="en" sz="1300">
                <a:solidFill>
                  <a:srgbClr val="939293"/>
                </a:solidFill>
                <a:highlight>
                  <a:srgbClr val="2D2A2E"/>
                </a:highlight>
                <a:latin typeface="Courier New"/>
                <a:ea typeface="Courier New"/>
                <a:cs typeface="Courier New"/>
                <a:sym typeface="Courier New"/>
              </a:rPr>
              <a:t>);</a:t>
            </a:r>
            <a:endParaRPr sz="1300">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300">
                <a:solidFill>
                  <a:srgbClr val="FCFCFA"/>
                </a:solidFill>
                <a:highlight>
                  <a:srgbClr val="2D2A2E"/>
                </a:highlight>
                <a:latin typeface="Courier New"/>
                <a:ea typeface="Courier New"/>
                <a:cs typeface="Courier New"/>
                <a:sym typeface="Courier New"/>
              </a:rPr>
              <a:t>        process</a:t>
            </a:r>
            <a:r>
              <a:rPr lang="en" sz="1300">
                <a:solidFill>
                  <a:srgbClr val="939293"/>
                </a:solidFill>
                <a:highlight>
                  <a:srgbClr val="2D2A2E"/>
                </a:highlight>
                <a:latin typeface="Courier New"/>
                <a:ea typeface="Courier New"/>
                <a:cs typeface="Courier New"/>
                <a:sym typeface="Courier New"/>
              </a:rPr>
              <a:t>.</a:t>
            </a:r>
            <a:r>
              <a:rPr lang="en" sz="1300">
                <a:solidFill>
                  <a:srgbClr val="A9DC76"/>
                </a:solidFill>
                <a:highlight>
                  <a:srgbClr val="2D2A2E"/>
                </a:highlight>
                <a:latin typeface="Courier New"/>
                <a:ea typeface="Courier New"/>
                <a:cs typeface="Courier New"/>
                <a:sym typeface="Courier New"/>
              </a:rPr>
              <a:t>exit</a:t>
            </a:r>
            <a:r>
              <a:rPr lang="en" sz="1300">
                <a:solidFill>
                  <a:srgbClr val="939293"/>
                </a:solidFill>
                <a:highlight>
                  <a:srgbClr val="2D2A2E"/>
                </a:highlight>
                <a:latin typeface="Courier New"/>
                <a:ea typeface="Courier New"/>
                <a:cs typeface="Courier New"/>
                <a:sym typeface="Courier New"/>
              </a:rPr>
              <a:t>(</a:t>
            </a:r>
            <a:r>
              <a:rPr lang="en" sz="1300">
                <a:solidFill>
                  <a:srgbClr val="AB9DF2"/>
                </a:solidFill>
                <a:highlight>
                  <a:srgbClr val="2D2A2E"/>
                </a:highlight>
                <a:latin typeface="Courier New"/>
                <a:ea typeface="Courier New"/>
                <a:cs typeface="Courier New"/>
                <a:sym typeface="Courier New"/>
              </a:rPr>
              <a:t>1</a:t>
            </a:r>
            <a:r>
              <a:rPr lang="en" sz="1300">
                <a:solidFill>
                  <a:srgbClr val="939293"/>
                </a:solidFill>
                <a:highlight>
                  <a:srgbClr val="2D2A2E"/>
                </a:highlight>
                <a:latin typeface="Courier New"/>
                <a:ea typeface="Courier New"/>
                <a:cs typeface="Courier New"/>
                <a:sym typeface="Courier New"/>
              </a:rPr>
              <a:t>);</a:t>
            </a:r>
            <a:endParaRPr sz="1300">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300">
                <a:solidFill>
                  <a:srgbClr val="FCFCFA"/>
                </a:solidFill>
                <a:highlight>
                  <a:srgbClr val="2D2A2E"/>
                </a:highlight>
                <a:latin typeface="Courier New"/>
                <a:ea typeface="Courier New"/>
                <a:cs typeface="Courier New"/>
                <a:sym typeface="Courier New"/>
              </a:rPr>
              <a:t>    </a:t>
            </a:r>
            <a:r>
              <a:rPr lang="en" sz="1300">
                <a:solidFill>
                  <a:srgbClr val="939293"/>
                </a:solidFill>
                <a:highlight>
                  <a:srgbClr val="2D2A2E"/>
                </a:highlight>
                <a:latin typeface="Courier New"/>
                <a:ea typeface="Courier New"/>
                <a:cs typeface="Courier New"/>
                <a:sym typeface="Courier New"/>
              </a:rPr>
              <a:t>});</a:t>
            </a:r>
            <a:endParaRPr sz="1300">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1300">
              <a:solidFill>
                <a:srgbClr val="FCFCFA"/>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300">
                <a:solidFill>
                  <a:srgbClr val="FF6188"/>
                </a:solidFill>
                <a:highlight>
                  <a:srgbClr val="2D2A2E"/>
                </a:highlight>
                <a:latin typeface="Courier New"/>
                <a:ea typeface="Courier New"/>
                <a:cs typeface="Courier New"/>
                <a:sym typeface="Courier New"/>
              </a:rPr>
              <a:t>export</a:t>
            </a:r>
            <a:r>
              <a:rPr lang="en" sz="1300">
                <a:solidFill>
                  <a:srgbClr val="FCFCFA"/>
                </a:solidFill>
                <a:highlight>
                  <a:srgbClr val="2D2A2E"/>
                </a:highlight>
                <a:latin typeface="Courier New"/>
                <a:ea typeface="Courier New"/>
                <a:cs typeface="Courier New"/>
                <a:sym typeface="Courier New"/>
              </a:rPr>
              <a:t> </a:t>
            </a:r>
            <a:r>
              <a:rPr lang="en" sz="1300">
                <a:solidFill>
                  <a:srgbClr val="FF6188"/>
                </a:solidFill>
                <a:highlight>
                  <a:srgbClr val="2D2A2E"/>
                </a:highlight>
                <a:latin typeface="Courier New"/>
                <a:ea typeface="Courier New"/>
                <a:cs typeface="Courier New"/>
                <a:sym typeface="Courier New"/>
              </a:rPr>
              <a:t>default</a:t>
            </a:r>
            <a:r>
              <a:rPr lang="en" sz="1300">
                <a:solidFill>
                  <a:srgbClr val="FCFCFA"/>
                </a:solidFill>
                <a:highlight>
                  <a:srgbClr val="2D2A2E"/>
                </a:highlight>
                <a:latin typeface="Courier New"/>
                <a:ea typeface="Courier New"/>
                <a:cs typeface="Courier New"/>
                <a:sym typeface="Courier New"/>
              </a:rPr>
              <a:t> connect</a:t>
            </a:r>
            <a:r>
              <a:rPr lang="en" sz="1300">
                <a:solidFill>
                  <a:srgbClr val="939293"/>
                </a:solidFill>
                <a:highlight>
                  <a:srgbClr val="2D2A2E"/>
                </a:highlight>
                <a:latin typeface="Courier New"/>
                <a:ea typeface="Courier New"/>
                <a:cs typeface="Courier New"/>
                <a:sym typeface="Courier New"/>
              </a:rPr>
              <a:t>;</a:t>
            </a:r>
            <a:endParaRPr sz="1700">
              <a:solidFill>
                <a:schemeClr val="lt1"/>
              </a:solidFill>
              <a:latin typeface="Proxima Nova"/>
              <a:ea typeface="Proxima Nova"/>
              <a:cs typeface="Proxima Nova"/>
              <a:sym typeface="Proxima Nov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347" name="Shape 347"/>
        <p:cNvGrpSpPr/>
        <p:nvPr/>
      </p:nvGrpSpPr>
      <p:grpSpPr>
        <a:xfrm>
          <a:off x="0" y="0"/>
          <a:ext cx="0" cy="0"/>
          <a:chOff x="0" y="0"/>
          <a:chExt cx="0" cy="0"/>
        </a:xfrm>
      </p:grpSpPr>
      <p:sp>
        <p:nvSpPr>
          <p:cNvPr id="348" name="Google Shape;348;p50"/>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Schema</a:t>
            </a:r>
            <a:endParaRPr sz="10000">
              <a:solidFill>
                <a:schemeClr val="lt1"/>
              </a:solidFill>
            </a:endParaRPr>
          </a:p>
        </p:txBody>
      </p:sp>
      <p:sp>
        <p:nvSpPr>
          <p:cNvPr id="349" name="Google Shape;349;p50"/>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50" name="Google Shape;350;p50"/>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51" name="Google Shape;351;p50"/>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52" name="Google Shape;352;p50"/>
          <p:cNvSpPr txBox="1"/>
          <p:nvPr/>
        </p:nvSpPr>
        <p:spPr>
          <a:xfrm>
            <a:off x="460250" y="1029875"/>
            <a:ext cx="8128500" cy="3855000"/>
          </a:xfrm>
          <a:prstGeom prst="rect">
            <a:avLst/>
          </a:prstGeom>
          <a:noFill/>
          <a:ln>
            <a:noFill/>
          </a:ln>
        </p:spPr>
        <p:txBody>
          <a:bodyPr anchorCtr="0" anchor="t" bIns="91425" lIns="91425" spcFirstLastPara="1" rIns="91425" wrap="square" tIns="91425">
            <a:spAutoFit/>
          </a:bodyPr>
          <a:lstStyle/>
          <a:p>
            <a:pPr indent="0" lvl="0" marL="0" rtl="0" algn="l">
              <a:lnSpc>
                <a:spcPct val="130434"/>
              </a:lnSpc>
              <a:spcBef>
                <a:spcPts val="0"/>
              </a:spcBef>
              <a:spcAft>
                <a:spcPts val="0"/>
              </a:spcAft>
              <a:buNone/>
            </a:pPr>
            <a:r>
              <a:rPr lang="en" sz="1450">
                <a:solidFill>
                  <a:srgbClr val="FF6188"/>
                </a:solidFill>
                <a:highlight>
                  <a:srgbClr val="2D2A2E"/>
                </a:highlight>
                <a:latin typeface="Courier New"/>
                <a:ea typeface="Courier New"/>
                <a:cs typeface="Courier New"/>
                <a:sym typeface="Courier New"/>
              </a:rPr>
              <a:t>import</a:t>
            </a:r>
            <a:r>
              <a:rPr lang="en" sz="1450">
                <a:solidFill>
                  <a:srgbClr val="FCFCFA"/>
                </a:solidFill>
                <a:highlight>
                  <a:srgbClr val="2D2A2E"/>
                </a:highlight>
                <a:latin typeface="Courier New"/>
                <a:ea typeface="Courier New"/>
                <a:cs typeface="Courier New"/>
                <a:sym typeface="Courier New"/>
              </a:rPr>
              <a:t> mongoose </a:t>
            </a:r>
            <a:r>
              <a:rPr lang="en" sz="1450">
                <a:solidFill>
                  <a:srgbClr val="FF6188"/>
                </a:solidFill>
                <a:highlight>
                  <a:srgbClr val="2D2A2E"/>
                </a:highlight>
                <a:latin typeface="Courier New"/>
                <a:ea typeface="Courier New"/>
                <a:cs typeface="Courier New"/>
                <a:sym typeface="Courier New"/>
              </a:rPr>
              <a:t>from</a:t>
            </a:r>
            <a:r>
              <a:rPr lang="en" sz="1450">
                <a:solidFill>
                  <a:srgbClr val="FCFCFA"/>
                </a:solidFill>
                <a:highlight>
                  <a:srgbClr val="2D2A2E"/>
                </a:highlight>
                <a:latin typeface="Courier New"/>
                <a:ea typeface="Courier New"/>
                <a:cs typeface="Courier New"/>
                <a:sym typeface="Courier New"/>
              </a:rPr>
              <a:t> </a:t>
            </a:r>
            <a:r>
              <a:rPr lang="en" sz="1450">
                <a:solidFill>
                  <a:srgbClr val="939293"/>
                </a:solidFill>
                <a:highlight>
                  <a:srgbClr val="2D2A2E"/>
                </a:highlight>
                <a:latin typeface="Courier New"/>
                <a:ea typeface="Courier New"/>
                <a:cs typeface="Courier New"/>
                <a:sym typeface="Courier New"/>
              </a:rPr>
              <a:t>"</a:t>
            </a:r>
            <a:r>
              <a:rPr lang="en" sz="1450">
                <a:solidFill>
                  <a:srgbClr val="FFD866"/>
                </a:solidFill>
                <a:highlight>
                  <a:srgbClr val="2D2A2E"/>
                </a:highlight>
                <a:latin typeface="Courier New"/>
                <a:ea typeface="Courier New"/>
                <a:cs typeface="Courier New"/>
                <a:sym typeface="Courier New"/>
              </a:rPr>
              <a:t>mongoose</a:t>
            </a:r>
            <a:r>
              <a:rPr lang="en" sz="1450">
                <a:solidFill>
                  <a:srgbClr val="939293"/>
                </a:solidFill>
                <a:highlight>
                  <a:srgbClr val="2D2A2E"/>
                </a:highlight>
                <a:latin typeface="Courier New"/>
                <a:ea typeface="Courier New"/>
                <a:cs typeface="Courier New"/>
                <a:sym typeface="Courier New"/>
              </a:rPr>
              <a:t>";</a:t>
            </a:r>
            <a:endParaRPr sz="14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i="1" lang="en" sz="1450">
                <a:solidFill>
                  <a:srgbClr val="78DCE8"/>
                </a:solidFill>
                <a:highlight>
                  <a:srgbClr val="2D2A2E"/>
                </a:highlight>
                <a:latin typeface="Courier New"/>
                <a:ea typeface="Courier New"/>
                <a:cs typeface="Courier New"/>
                <a:sym typeface="Courier New"/>
              </a:rPr>
              <a:t>const</a:t>
            </a:r>
            <a:r>
              <a:rPr lang="en" sz="1450">
                <a:solidFill>
                  <a:srgbClr val="FCFCFA"/>
                </a:solidFill>
                <a:highlight>
                  <a:srgbClr val="2D2A2E"/>
                </a:highlight>
                <a:latin typeface="Courier New"/>
                <a:ea typeface="Courier New"/>
                <a:cs typeface="Courier New"/>
                <a:sym typeface="Courier New"/>
              </a:rPr>
              <a:t> </a:t>
            </a:r>
            <a:r>
              <a:rPr lang="en" sz="1450">
                <a:solidFill>
                  <a:srgbClr val="AB9DF2"/>
                </a:solidFill>
                <a:highlight>
                  <a:srgbClr val="2D2A2E"/>
                </a:highlight>
                <a:latin typeface="Courier New"/>
                <a:ea typeface="Courier New"/>
                <a:cs typeface="Courier New"/>
                <a:sym typeface="Courier New"/>
              </a:rPr>
              <a:t>nameSchema</a:t>
            </a:r>
            <a:r>
              <a:rPr lang="en" sz="1450">
                <a:solidFill>
                  <a:srgbClr val="FCFCFA"/>
                </a:solidFill>
                <a:highlight>
                  <a:srgbClr val="2D2A2E"/>
                </a:highlight>
                <a:latin typeface="Courier New"/>
                <a:ea typeface="Courier New"/>
                <a:cs typeface="Courier New"/>
                <a:sym typeface="Courier New"/>
              </a:rPr>
              <a:t> </a:t>
            </a:r>
            <a:r>
              <a:rPr lang="en" sz="1450">
                <a:solidFill>
                  <a:srgbClr val="FF6188"/>
                </a:solidFill>
                <a:highlight>
                  <a:srgbClr val="2D2A2E"/>
                </a:highlight>
                <a:latin typeface="Courier New"/>
                <a:ea typeface="Courier New"/>
                <a:cs typeface="Courier New"/>
                <a:sym typeface="Courier New"/>
              </a:rPr>
              <a:t>=</a:t>
            </a:r>
            <a:r>
              <a:rPr lang="en" sz="1450">
                <a:solidFill>
                  <a:srgbClr val="FCFCFA"/>
                </a:solidFill>
                <a:highlight>
                  <a:srgbClr val="2D2A2E"/>
                </a:highlight>
                <a:latin typeface="Courier New"/>
                <a:ea typeface="Courier New"/>
                <a:cs typeface="Courier New"/>
                <a:sym typeface="Courier New"/>
              </a:rPr>
              <a:t> </a:t>
            </a:r>
            <a:r>
              <a:rPr lang="en" sz="1450">
                <a:solidFill>
                  <a:srgbClr val="FF6188"/>
                </a:solidFill>
                <a:highlight>
                  <a:srgbClr val="2D2A2E"/>
                </a:highlight>
                <a:latin typeface="Courier New"/>
                <a:ea typeface="Courier New"/>
                <a:cs typeface="Courier New"/>
                <a:sym typeface="Courier New"/>
              </a:rPr>
              <a:t>new</a:t>
            </a:r>
            <a:r>
              <a:rPr lang="en" sz="1450">
                <a:solidFill>
                  <a:srgbClr val="FCFCFA"/>
                </a:solidFill>
                <a:highlight>
                  <a:srgbClr val="2D2A2E"/>
                </a:highlight>
                <a:latin typeface="Courier New"/>
                <a:ea typeface="Courier New"/>
                <a:cs typeface="Courier New"/>
                <a:sym typeface="Courier New"/>
              </a:rPr>
              <a:t> mongoose</a:t>
            </a:r>
            <a:r>
              <a:rPr lang="en" sz="1450">
                <a:solidFill>
                  <a:srgbClr val="939293"/>
                </a:solidFill>
                <a:highlight>
                  <a:srgbClr val="2D2A2E"/>
                </a:highlight>
                <a:latin typeface="Courier New"/>
                <a:ea typeface="Courier New"/>
                <a:cs typeface="Courier New"/>
                <a:sym typeface="Courier New"/>
              </a:rPr>
              <a:t>.</a:t>
            </a:r>
            <a:r>
              <a:rPr lang="en" sz="1450">
                <a:solidFill>
                  <a:srgbClr val="A9DC76"/>
                </a:solidFill>
                <a:highlight>
                  <a:srgbClr val="2D2A2E"/>
                </a:highlight>
                <a:latin typeface="Courier New"/>
                <a:ea typeface="Courier New"/>
                <a:cs typeface="Courier New"/>
                <a:sym typeface="Courier New"/>
              </a:rPr>
              <a:t>Schema</a:t>
            </a:r>
            <a:r>
              <a:rPr lang="en" sz="1450">
                <a:solidFill>
                  <a:srgbClr val="939293"/>
                </a:solidFill>
                <a:highlight>
                  <a:srgbClr val="2D2A2E"/>
                </a:highlight>
                <a:latin typeface="Courier New"/>
                <a:ea typeface="Courier New"/>
                <a:cs typeface="Courier New"/>
                <a:sym typeface="Courier New"/>
              </a:rPr>
              <a:t>({</a:t>
            </a:r>
            <a:endParaRPr sz="14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450">
                <a:solidFill>
                  <a:srgbClr val="FCFCFA"/>
                </a:solidFill>
                <a:highlight>
                  <a:srgbClr val="2D2A2E"/>
                </a:highlight>
                <a:latin typeface="Courier New"/>
                <a:ea typeface="Courier New"/>
                <a:cs typeface="Courier New"/>
                <a:sym typeface="Courier New"/>
              </a:rPr>
              <a:t>    name</a:t>
            </a:r>
            <a:r>
              <a:rPr lang="en" sz="1450">
                <a:solidFill>
                  <a:srgbClr val="939293"/>
                </a:solidFill>
                <a:highlight>
                  <a:srgbClr val="2D2A2E"/>
                </a:highlight>
                <a:latin typeface="Courier New"/>
                <a:ea typeface="Courier New"/>
                <a:cs typeface="Courier New"/>
                <a:sym typeface="Courier New"/>
              </a:rPr>
              <a:t>:</a:t>
            </a:r>
            <a:r>
              <a:rPr lang="en" sz="1450">
                <a:solidFill>
                  <a:srgbClr val="FCFCFA"/>
                </a:solidFill>
                <a:highlight>
                  <a:srgbClr val="2D2A2E"/>
                </a:highlight>
                <a:latin typeface="Courier New"/>
                <a:ea typeface="Courier New"/>
                <a:cs typeface="Courier New"/>
                <a:sym typeface="Courier New"/>
              </a:rPr>
              <a:t> </a:t>
            </a:r>
            <a:r>
              <a:rPr lang="en" sz="1450">
                <a:solidFill>
                  <a:srgbClr val="939293"/>
                </a:solidFill>
                <a:highlight>
                  <a:srgbClr val="2D2A2E"/>
                </a:highlight>
                <a:latin typeface="Courier New"/>
                <a:ea typeface="Courier New"/>
                <a:cs typeface="Courier New"/>
                <a:sym typeface="Courier New"/>
              </a:rPr>
              <a:t>{</a:t>
            </a:r>
            <a:endParaRPr sz="14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450">
                <a:solidFill>
                  <a:srgbClr val="FCFCFA"/>
                </a:solidFill>
                <a:highlight>
                  <a:srgbClr val="2D2A2E"/>
                </a:highlight>
                <a:latin typeface="Courier New"/>
                <a:ea typeface="Courier New"/>
                <a:cs typeface="Courier New"/>
                <a:sym typeface="Courier New"/>
              </a:rPr>
              <a:t>        type</a:t>
            </a:r>
            <a:r>
              <a:rPr lang="en" sz="1450">
                <a:solidFill>
                  <a:srgbClr val="939293"/>
                </a:solidFill>
                <a:highlight>
                  <a:srgbClr val="2D2A2E"/>
                </a:highlight>
                <a:latin typeface="Courier New"/>
                <a:ea typeface="Courier New"/>
                <a:cs typeface="Courier New"/>
                <a:sym typeface="Courier New"/>
              </a:rPr>
              <a:t>:</a:t>
            </a:r>
            <a:r>
              <a:rPr lang="en" sz="1450">
                <a:solidFill>
                  <a:srgbClr val="FCFCFA"/>
                </a:solidFill>
                <a:highlight>
                  <a:srgbClr val="2D2A2E"/>
                </a:highlight>
                <a:latin typeface="Courier New"/>
                <a:ea typeface="Courier New"/>
                <a:cs typeface="Courier New"/>
                <a:sym typeface="Courier New"/>
              </a:rPr>
              <a:t> String</a:t>
            </a:r>
            <a:r>
              <a:rPr lang="en" sz="1450">
                <a:solidFill>
                  <a:srgbClr val="939293"/>
                </a:solidFill>
                <a:highlight>
                  <a:srgbClr val="2D2A2E"/>
                </a:highlight>
                <a:latin typeface="Courier New"/>
                <a:ea typeface="Courier New"/>
                <a:cs typeface="Courier New"/>
                <a:sym typeface="Courier New"/>
              </a:rPr>
              <a:t>,</a:t>
            </a:r>
            <a:endParaRPr sz="14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450">
                <a:solidFill>
                  <a:srgbClr val="FCFCFA"/>
                </a:solidFill>
                <a:highlight>
                  <a:srgbClr val="2D2A2E"/>
                </a:highlight>
                <a:latin typeface="Courier New"/>
                <a:ea typeface="Courier New"/>
                <a:cs typeface="Courier New"/>
                <a:sym typeface="Courier New"/>
              </a:rPr>
              <a:t>    </a:t>
            </a:r>
            <a:r>
              <a:rPr lang="en" sz="1450">
                <a:solidFill>
                  <a:srgbClr val="939293"/>
                </a:solidFill>
                <a:highlight>
                  <a:srgbClr val="2D2A2E"/>
                </a:highlight>
                <a:latin typeface="Courier New"/>
                <a:ea typeface="Courier New"/>
                <a:cs typeface="Courier New"/>
                <a:sym typeface="Courier New"/>
              </a:rPr>
              <a:t>},</a:t>
            </a:r>
            <a:endParaRPr sz="14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450">
                <a:solidFill>
                  <a:srgbClr val="FCFCFA"/>
                </a:solidFill>
                <a:highlight>
                  <a:srgbClr val="2D2A2E"/>
                </a:highlight>
                <a:latin typeface="Courier New"/>
                <a:ea typeface="Courier New"/>
                <a:cs typeface="Courier New"/>
                <a:sym typeface="Courier New"/>
              </a:rPr>
              <a:t>    email</a:t>
            </a:r>
            <a:r>
              <a:rPr lang="en" sz="1450">
                <a:solidFill>
                  <a:srgbClr val="939293"/>
                </a:solidFill>
                <a:highlight>
                  <a:srgbClr val="2D2A2E"/>
                </a:highlight>
                <a:latin typeface="Courier New"/>
                <a:ea typeface="Courier New"/>
                <a:cs typeface="Courier New"/>
                <a:sym typeface="Courier New"/>
              </a:rPr>
              <a:t>:{</a:t>
            </a:r>
            <a:endParaRPr sz="14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450">
                <a:solidFill>
                  <a:srgbClr val="FCFCFA"/>
                </a:solidFill>
                <a:highlight>
                  <a:srgbClr val="2D2A2E"/>
                </a:highlight>
                <a:latin typeface="Courier New"/>
                <a:ea typeface="Courier New"/>
                <a:cs typeface="Courier New"/>
                <a:sym typeface="Courier New"/>
              </a:rPr>
              <a:t>        type</a:t>
            </a:r>
            <a:r>
              <a:rPr lang="en" sz="1450">
                <a:solidFill>
                  <a:srgbClr val="939293"/>
                </a:solidFill>
                <a:highlight>
                  <a:srgbClr val="2D2A2E"/>
                </a:highlight>
                <a:latin typeface="Courier New"/>
                <a:ea typeface="Courier New"/>
                <a:cs typeface="Courier New"/>
                <a:sym typeface="Courier New"/>
              </a:rPr>
              <a:t>:</a:t>
            </a:r>
            <a:r>
              <a:rPr lang="en" sz="1450">
                <a:solidFill>
                  <a:srgbClr val="FCFCFA"/>
                </a:solidFill>
                <a:highlight>
                  <a:srgbClr val="2D2A2E"/>
                </a:highlight>
                <a:latin typeface="Courier New"/>
                <a:ea typeface="Courier New"/>
                <a:cs typeface="Courier New"/>
                <a:sym typeface="Courier New"/>
              </a:rPr>
              <a:t>String</a:t>
            </a:r>
            <a:r>
              <a:rPr lang="en" sz="1450">
                <a:solidFill>
                  <a:srgbClr val="939293"/>
                </a:solidFill>
                <a:highlight>
                  <a:srgbClr val="2D2A2E"/>
                </a:highlight>
                <a:latin typeface="Courier New"/>
                <a:ea typeface="Courier New"/>
                <a:cs typeface="Courier New"/>
                <a:sym typeface="Courier New"/>
              </a:rPr>
              <a:t>,</a:t>
            </a:r>
            <a:endParaRPr sz="14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450">
                <a:solidFill>
                  <a:srgbClr val="FCFCFA"/>
                </a:solidFill>
                <a:highlight>
                  <a:srgbClr val="2D2A2E"/>
                </a:highlight>
                <a:latin typeface="Courier New"/>
                <a:ea typeface="Courier New"/>
                <a:cs typeface="Courier New"/>
                <a:sym typeface="Courier New"/>
              </a:rPr>
              <a:t>    </a:t>
            </a:r>
            <a:r>
              <a:rPr lang="en" sz="1450">
                <a:solidFill>
                  <a:srgbClr val="939293"/>
                </a:solidFill>
                <a:highlight>
                  <a:srgbClr val="2D2A2E"/>
                </a:highlight>
                <a:latin typeface="Courier New"/>
                <a:ea typeface="Courier New"/>
                <a:cs typeface="Courier New"/>
                <a:sym typeface="Courier New"/>
              </a:rPr>
              <a:t>}</a:t>
            </a:r>
            <a:endParaRPr sz="14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450">
                <a:solidFill>
                  <a:srgbClr val="939293"/>
                </a:solidFill>
                <a:highlight>
                  <a:srgbClr val="2D2A2E"/>
                </a:highlight>
                <a:latin typeface="Courier New"/>
                <a:ea typeface="Courier New"/>
                <a:cs typeface="Courier New"/>
                <a:sym typeface="Courier New"/>
              </a:rPr>
              <a:t>}</a:t>
            </a:r>
            <a:r>
              <a:rPr lang="en" sz="1450">
                <a:solidFill>
                  <a:srgbClr val="FCFCFA"/>
                </a:solidFill>
                <a:highlight>
                  <a:srgbClr val="2D2A2E"/>
                </a:highlight>
                <a:latin typeface="Courier New"/>
                <a:ea typeface="Courier New"/>
                <a:cs typeface="Courier New"/>
                <a:sym typeface="Courier New"/>
              </a:rPr>
              <a:t> </a:t>
            </a:r>
            <a:r>
              <a:rPr lang="en" sz="1450">
                <a:solidFill>
                  <a:srgbClr val="939293"/>
                </a:solidFill>
                <a:highlight>
                  <a:srgbClr val="2D2A2E"/>
                </a:highlight>
                <a:latin typeface="Courier New"/>
                <a:ea typeface="Courier New"/>
                <a:cs typeface="Courier New"/>
                <a:sym typeface="Courier New"/>
              </a:rPr>
              <a:t>)</a:t>
            </a:r>
            <a:endParaRPr sz="14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4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i="1" lang="en" sz="1450">
                <a:solidFill>
                  <a:srgbClr val="78DCE8"/>
                </a:solidFill>
                <a:highlight>
                  <a:srgbClr val="2D2A2E"/>
                </a:highlight>
                <a:latin typeface="Courier New"/>
                <a:ea typeface="Courier New"/>
                <a:cs typeface="Courier New"/>
                <a:sym typeface="Courier New"/>
              </a:rPr>
              <a:t>const</a:t>
            </a:r>
            <a:r>
              <a:rPr lang="en" sz="1450">
                <a:solidFill>
                  <a:srgbClr val="FCFCFA"/>
                </a:solidFill>
                <a:highlight>
                  <a:srgbClr val="2D2A2E"/>
                </a:highlight>
                <a:latin typeface="Courier New"/>
                <a:ea typeface="Courier New"/>
                <a:cs typeface="Courier New"/>
                <a:sym typeface="Courier New"/>
              </a:rPr>
              <a:t> </a:t>
            </a:r>
            <a:r>
              <a:rPr lang="en" sz="1450">
                <a:solidFill>
                  <a:srgbClr val="AB9DF2"/>
                </a:solidFill>
                <a:highlight>
                  <a:srgbClr val="2D2A2E"/>
                </a:highlight>
                <a:latin typeface="Courier New"/>
                <a:ea typeface="Courier New"/>
                <a:cs typeface="Courier New"/>
                <a:sym typeface="Courier New"/>
              </a:rPr>
              <a:t>name</a:t>
            </a:r>
            <a:r>
              <a:rPr lang="en" sz="1450">
                <a:solidFill>
                  <a:srgbClr val="FCFCFA"/>
                </a:solidFill>
                <a:highlight>
                  <a:srgbClr val="2D2A2E"/>
                </a:highlight>
                <a:latin typeface="Courier New"/>
                <a:ea typeface="Courier New"/>
                <a:cs typeface="Courier New"/>
                <a:sym typeface="Courier New"/>
              </a:rPr>
              <a:t> </a:t>
            </a:r>
            <a:r>
              <a:rPr lang="en" sz="1450">
                <a:solidFill>
                  <a:srgbClr val="FF6188"/>
                </a:solidFill>
                <a:highlight>
                  <a:srgbClr val="2D2A2E"/>
                </a:highlight>
                <a:latin typeface="Courier New"/>
                <a:ea typeface="Courier New"/>
                <a:cs typeface="Courier New"/>
                <a:sym typeface="Courier New"/>
              </a:rPr>
              <a:t>=</a:t>
            </a:r>
            <a:r>
              <a:rPr lang="en" sz="1450">
                <a:solidFill>
                  <a:srgbClr val="FCFCFA"/>
                </a:solidFill>
                <a:highlight>
                  <a:srgbClr val="2D2A2E"/>
                </a:highlight>
                <a:latin typeface="Courier New"/>
                <a:ea typeface="Courier New"/>
                <a:cs typeface="Courier New"/>
                <a:sym typeface="Courier New"/>
              </a:rPr>
              <a:t> mongoose</a:t>
            </a:r>
            <a:r>
              <a:rPr lang="en" sz="1450">
                <a:solidFill>
                  <a:srgbClr val="939293"/>
                </a:solidFill>
                <a:highlight>
                  <a:srgbClr val="2D2A2E"/>
                </a:highlight>
                <a:latin typeface="Courier New"/>
                <a:ea typeface="Courier New"/>
                <a:cs typeface="Courier New"/>
                <a:sym typeface="Courier New"/>
              </a:rPr>
              <a:t>.</a:t>
            </a:r>
            <a:r>
              <a:rPr lang="en" sz="1450">
                <a:solidFill>
                  <a:srgbClr val="A9DC76"/>
                </a:solidFill>
                <a:highlight>
                  <a:srgbClr val="2D2A2E"/>
                </a:highlight>
                <a:latin typeface="Courier New"/>
                <a:ea typeface="Courier New"/>
                <a:cs typeface="Courier New"/>
                <a:sym typeface="Courier New"/>
              </a:rPr>
              <a:t>model</a:t>
            </a:r>
            <a:r>
              <a:rPr lang="en" sz="1450">
                <a:solidFill>
                  <a:srgbClr val="939293"/>
                </a:solidFill>
                <a:highlight>
                  <a:srgbClr val="2D2A2E"/>
                </a:highlight>
                <a:latin typeface="Courier New"/>
                <a:ea typeface="Courier New"/>
                <a:cs typeface="Courier New"/>
                <a:sym typeface="Courier New"/>
              </a:rPr>
              <a:t>('</a:t>
            </a:r>
            <a:r>
              <a:rPr lang="en" sz="1450">
                <a:solidFill>
                  <a:srgbClr val="FFD866"/>
                </a:solidFill>
                <a:highlight>
                  <a:srgbClr val="2D2A2E"/>
                </a:highlight>
                <a:latin typeface="Courier New"/>
                <a:ea typeface="Courier New"/>
                <a:cs typeface="Courier New"/>
                <a:sym typeface="Courier New"/>
              </a:rPr>
              <a:t>name</a:t>
            </a:r>
            <a:r>
              <a:rPr lang="en" sz="1450">
                <a:solidFill>
                  <a:srgbClr val="939293"/>
                </a:solidFill>
                <a:highlight>
                  <a:srgbClr val="2D2A2E"/>
                </a:highlight>
                <a:latin typeface="Courier New"/>
                <a:ea typeface="Courier New"/>
                <a:cs typeface="Courier New"/>
                <a:sym typeface="Courier New"/>
              </a:rPr>
              <a:t>',</a:t>
            </a:r>
            <a:r>
              <a:rPr lang="en" sz="1450">
                <a:solidFill>
                  <a:srgbClr val="FCFCFA"/>
                </a:solidFill>
                <a:highlight>
                  <a:srgbClr val="2D2A2E"/>
                </a:highlight>
                <a:latin typeface="Courier New"/>
                <a:ea typeface="Courier New"/>
                <a:cs typeface="Courier New"/>
                <a:sym typeface="Courier New"/>
              </a:rPr>
              <a:t> nameSchema</a:t>
            </a:r>
            <a:r>
              <a:rPr lang="en" sz="1450">
                <a:solidFill>
                  <a:srgbClr val="939293"/>
                </a:solidFill>
                <a:highlight>
                  <a:srgbClr val="2D2A2E"/>
                </a:highlight>
                <a:latin typeface="Courier New"/>
                <a:ea typeface="Courier New"/>
                <a:cs typeface="Courier New"/>
                <a:sym typeface="Courier New"/>
              </a:rPr>
              <a:t>);</a:t>
            </a:r>
            <a:endParaRPr sz="14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1450">
                <a:solidFill>
                  <a:srgbClr val="FF6188"/>
                </a:solidFill>
                <a:highlight>
                  <a:srgbClr val="2D2A2E"/>
                </a:highlight>
                <a:latin typeface="Courier New"/>
                <a:ea typeface="Courier New"/>
                <a:cs typeface="Courier New"/>
                <a:sym typeface="Courier New"/>
              </a:rPr>
              <a:t>export</a:t>
            </a:r>
            <a:r>
              <a:rPr lang="en" sz="1450">
                <a:solidFill>
                  <a:srgbClr val="FCFCFA"/>
                </a:solidFill>
                <a:highlight>
                  <a:srgbClr val="2D2A2E"/>
                </a:highlight>
                <a:latin typeface="Courier New"/>
                <a:ea typeface="Courier New"/>
                <a:cs typeface="Courier New"/>
                <a:sym typeface="Courier New"/>
              </a:rPr>
              <a:t> </a:t>
            </a:r>
            <a:r>
              <a:rPr lang="en" sz="1450">
                <a:solidFill>
                  <a:srgbClr val="FF6188"/>
                </a:solidFill>
                <a:highlight>
                  <a:srgbClr val="2D2A2E"/>
                </a:highlight>
                <a:latin typeface="Courier New"/>
                <a:ea typeface="Courier New"/>
                <a:cs typeface="Courier New"/>
                <a:sym typeface="Courier New"/>
              </a:rPr>
              <a:t>default</a:t>
            </a:r>
            <a:r>
              <a:rPr lang="en" sz="1450">
                <a:solidFill>
                  <a:srgbClr val="FCFCFA"/>
                </a:solidFill>
                <a:highlight>
                  <a:srgbClr val="2D2A2E"/>
                </a:highlight>
                <a:latin typeface="Courier New"/>
                <a:ea typeface="Courier New"/>
                <a:cs typeface="Courier New"/>
                <a:sym typeface="Courier New"/>
              </a:rPr>
              <a:t> name</a:t>
            </a:r>
            <a:r>
              <a:rPr lang="en" sz="1450">
                <a:solidFill>
                  <a:srgbClr val="939293"/>
                </a:solidFill>
                <a:highlight>
                  <a:srgbClr val="2D2A2E"/>
                </a:highlight>
                <a:latin typeface="Courier New"/>
                <a:ea typeface="Courier New"/>
                <a:cs typeface="Courier New"/>
                <a:sym typeface="Courier New"/>
              </a:rPr>
              <a:t>;</a:t>
            </a:r>
            <a:endParaRPr sz="14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F6188"/>
              </a:solidFill>
              <a:highlight>
                <a:srgbClr val="2D2A2E"/>
              </a:highlight>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356" name="Shape 356"/>
        <p:cNvGrpSpPr/>
        <p:nvPr/>
      </p:nvGrpSpPr>
      <p:grpSpPr>
        <a:xfrm>
          <a:off x="0" y="0"/>
          <a:ext cx="0" cy="0"/>
          <a:chOff x="0" y="0"/>
          <a:chExt cx="0" cy="0"/>
        </a:xfrm>
      </p:grpSpPr>
      <p:sp>
        <p:nvSpPr>
          <p:cNvPr id="357" name="Google Shape;357;p51"/>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Entry to the database</a:t>
            </a:r>
            <a:endParaRPr sz="10000">
              <a:solidFill>
                <a:schemeClr val="lt1"/>
              </a:solidFill>
            </a:endParaRPr>
          </a:p>
        </p:txBody>
      </p:sp>
      <p:sp>
        <p:nvSpPr>
          <p:cNvPr id="358" name="Google Shape;358;p51"/>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59" name="Google Shape;359;p51"/>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60" name="Google Shape;360;p51"/>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61" name="Google Shape;361;p51"/>
          <p:cNvSpPr txBox="1"/>
          <p:nvPr/>
        </p:nvSpPr>
        <p:spPr>
          <a:xfrm>
            <a:off x="460250" y="1029875"/>
            <a:ext cx="8128500" cy="38913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app</a:t>
            </a:r>
            <a:r>
              <a:rPr lang="en">
                <a:solidFill>
                  <a:srgbClr val="939293"/>
                </a:solidFill>
                <a:highlight>
                  <a:srgbClr val="2D2A2E"/>
                </a:highlight>
                <a:latin typeface="Courier New"/>
                <a:ea typeface="Courier New"/>
                <a:cs typeface="Courier New"/>
                <a:sym typeface="Courier New"/>
              </a:rPr>
              <a:t>.</a:t>
            </a:r>
            <a:r>
              <a:rPr lang="en">
                <a:solidFill>
                  <a:srgbClr val="A9DC76"/>
                </a:solidFill>
                <a:highlight>
                  <a:srgbClr val="2D2A2E"/>
                </a:highlight>
                <a:latin typeface="Courier New"/>
                <a:ea typeface="Courier New"/>
                <a:cs typeface="Courier New"/>
                <a:sym typeface="Courier New"/>
              </a:rPr>
              <a:t>use</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express</a:t>
            </a:r>
            <a:r>
              <a:rPr lang="en">
                <a:solidFill>
                  <a:srgbClr val="939293"/>
                </a:solidFill>
                <a:highlight>
                  <a:srgbClr val="2D2A2E"/>
                </a:highlight>
                <a:latin typeface="Courier New"/>
                <a:ea typeface="Courier New"/>
                <a:cs typeface="Courier New"/>
                <a:sym typeface="Courier New"/>
              </a:rPr>
              <a:t>.</a:t>
            </a:r>
            <a:r>
              <a:rPr lang="en">
                <a:solidFill>
                  <a:srgbClr val="A9DC76"/>
                </a:solidFill>
                <a:highlight>
                  <a:srgbClr val="2D2A2E"/>
                </a:highlight>
                <a:latin typeface="Courier New"/>
                <a:ea typeface="Courier New"/>
                <a:cs typeface="Courier New"/>
                <a:sym typeface="Courier New"/>
              </a:rPr>
              <a:t>json</a:t>
            </a:r>
            <a:r>
              <a:rPr lang="en">
                <a:solidFill>
                  <a:srgbClr val="939293"/>
                </a:solidFill>
                <a:highlight>
                  <a:srgbClr val="2D2A2E"/>
                </a:highlight>
                <a:latin typeface="Courier New"/>
                <a:ea typeface="Courier New"/>
                <a:cs typeface="Courier New"/>
                <a:sym typeface="Courier New"/>
              </a:rPr>
              <a:t>())</a:t>
            </a:r>
            <a:endParaRPr>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a:solidFill>
                <a:srgbClr val="FCFCFA"/>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i="1" lang="en">
                <a:solidFill>
                  <a:srgbClr val="FF6188"/>
                </a:solidFill>
                <a:highlight>
                  <a:srgbClr val="2D2A2E"/>
                </a:highlight>
                <a:latin typeface="Courier New"/>
                <a:ea typeface="Courier New"/>
                <a:cs typeface="Courier New"/>
                <a:sym typeface="Courier New"/>
              </a:rPr>
              <a:t>async</a:t>
            </a:r>
            <a:r>
              <a:rPr lang="en">
                <a:solidFill>
                  <a:srgbClr val="FCFCFA"/>
                </a:solidFill>
                <a:highlight>
                  <a:srgbClr val="2D2A2E"/>
                </a:highlight>
                <a:latin typeface="Courier New"/>
                <a:ea typeface="Courier New"/>
                <a:cs typeface="Courier New"/>
                <a:sym typeface="Courier New"/>
              </a:rPr>
              <a:t> </a:t>
            </a:r>
            <a:r>
              <a:rPr i="1" lang="en">
                <a:solidFill>
                  <a:srgbClr val="78DCE8"/>
                </a:solidFill>
                <a:highlight>
                  <a:srgbClr val="2D2A2E"/>
                </a:highlight>
                <a:latin typeface="Courier New"/>
                <a:ea typeface="Courier New"/>
                <a:cs typeface="Courier New"/>
                <a:sym typeface="Courier New"/>
              </a:rPr>
              <a:t>function</a:t>
            </a:r>
            <a:r>
              <a:rPr lang="en">
                <a:solidFill>
                  <a:srgbClr val="FCFCFA"/>
                </a:solidFill>
                <a:highlight>
                  <a:srgbClr val="2D2A2E"/>
                </a:highlight>
                <a:latin typeface="Courier New"/>
                <a:ea typeface="Courier New"/>
                <a:cs typeface="Courier New"/>
                <a:sym typeface="Courier New"/>
              </a:rPr>
              <a:t> </a:t>
            </a:r>
            <a:r>
              <a:rPr lang="en">
                <a:solidFill>
                  <a:srgbClr val="A9DC76"/>
                </a:solidFill>
                <a:highlight>
                  <a:srgbClr val="2D2A2E"/>
                </a:highlight>
                <a:latin typeface="Courier New"/>
                <a:ea typeface="Courier New"/>
                <a:cs typeface="Courier New"/>
                <a:sym typeface="Courier New"/>
              </a:rPr>
              <a:t>dbEntry</a:t>
            </a:r>
            <a:r>
              <a:rPr lang="en">
                <a:solidFill>
                  <a:srgbClr val="939293"/>
                </a:solidFill>
                <a:highlight>
                  <a:srgbClr val="2D2A2E"/>
                </a:highlight>
                <a:latin typeface="Courier New"/>
                <a:ea typeface="Courier New"/>
                <a:cs typeface="Courier New"/>
                <a:sym typeface="Courier New"/>
              </a:rPr>
              <a:t>(</a:t>
            </a:r>
            <a:r>
              <a:rPr i="1" lang="en">
                <a:solidFill>
                  <a:srgbClr val="FC9867"/>
                </a:solidFill>
                <a:highlight>
                  <a:srgbClr val="2D2A2E"/>
                </a:highlight>
                <a:latin typeface="Courier New"/>
                <a:ea typeface="Courier New"/>
                <a:cs typeface="Courier New"/>
                <a:sym typeface="Courier New"/>
              </a:rPr>
              <a:t>req</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a:t>
            </a:r>
            <a:r>
              <a:rPr i="1" lang="en">
                <a:solidFill>
                  <a:srgbClr val="FC9867"/>
                </a:solidFill>
                <a:highlight>
                  <a:srgbClr val="2D2A2E"/>
                </a:highlight>
                <a:latin typeface="Courier New"/>
                <a:ea typeface="Courier New"/>
                <a:cs typeface="Courier New"/>
                <a:sym typeface="Courier New"/>
              </a:rPr>
              <a:t>res</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a:t>
            </a:r>
            <a:r>
              <a:rPr lang="en">
                <a:solidFill>
                  <a:srgbClr val="939293"/>
                </a:solidFill>
                <a:highlight>
                  <a:srgbClr val="2D2A2E"/>
                </a:highlight>
                <a:latin typeface="Courier New"/>
                <a:ea typeface="Courier New"/>
                <a:cs typeface="Courier New"/>
                <a:sym typeface="Courier New"/>
              </a:rPr>
              <a:t>{</a:t>
            </a:r>
            <a:endParaRPr>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    </a:t>
            </a:r>
            <a:r>
              <a:rPr i="1" lang="en">
                <a:solidFill>
                  <a:srgbClr val="78DCE8"/>
                </a:solidFill>
                <a:highlight>
                  <a:srgbClr val="2D2A2E"/>
                </a:highlight>
                <a:latin typeface="Courier New"/>
                <a:ea typeface="Courier New"/>
                <a:cs typeface="Courier New"/>
                <a:sym typeface="Courier New"/>
              </a:rPr>
              <a:t>const</a:t>
            </a:r>
            <a:r>
              <a:rPr lang="en">
                <a:solidFill>
                  <a:srgbClr val="FCFCFA"/>
                </a:solidFill>
                <a:highlight>
                  <a:srgbClr val="2D2A2E"/>
                </a:highlight>
                <a:latin typeface="Courier New"/>
                <a:ea typeface="Courier New"/>
                <a:cs typeface="Courier New"/>
                <a:sym typeface="Courier New"/>
              </a:rPr>
              <a:t> </a:t>
            </a:r>
            <a:r>
              <a:rPr lang="en">
                <a:solidFill>
                  <a:srgbClr val="AB9DF2"/>
                </a:solidFill>
                <a:highlight>
                  <a:srgbClr val="2D2A2E"/>
                </a:highlight>
                <a:latin typeface="Courier New"/>
                <a:ea typeface="Courier New"/>
                <a:cs typeface="Courier New"/>
                <a:sym typeface="Courier New"/>
              </a:rPr>
              <a:t>name</a:t>
            </a:r>
            <a:r>
              <a:rPr lang="en">
                <a:solidFill>
                  <a:srgbClr val="FCFCFA"/>
                </a:solidFill>
                <a:highlight>
                  <a:srgbClr val="2D2A2E"/>
                </a:highlight>
                <a:latin typeface="Courier New"/>
                <a:ea typeface="Courier New"/>
                <a:cs typeface="Courier New"/>
                <a:sym typeface="Courier New"/>
              </a:rPr>
              <a:t> </a:t>
            </a:r>
            <a:r>
              <a:rPr lang="en">
                <a:solidFill>
                  <a:srgbClr val="FF6188"/>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req</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body</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name</a:t>
            </a:r>
            <a:r>
              <a:rPr lang="en">
                <a:solidFill>
                  <a:srgbClr val="939293"/>
                </a:solidFill>
                <a:highlight>
                  <a:srgbClr val="2D2A2E"/>
                </a:highlight>
                <a:latin typeface="Courier New"/>
                <a:ea typeface="Courier New"/>
                <a:cs typeface="Courier New"/>
                <a:sym typeface="Courier New"/>
              </a:rPr>
              <a:t>;</a:t>
            </a:r>
            <a:endParaRPr>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    </a:t>
            </a:r>
            <a:r>
              <a:rPr i="1" lang="en">
                <a:solidFill>
                  <a:srgbClr val="78DCE8"/>
                </a:solidFill>
                <a:highlight>
                  <a:srgbClr val="2D2A2E"/>
                </a:highlight>
                <a:latin typeface="Courier New"/>
                <a:ea typeface="Courier New"/>
                <a:cs typeface="Courier New"/>
                <a:sym typeface="Courier New"/>
              </a:rPr>
              <a:t>const</a:t>
            </a:r>
            <a:r>
              <a:rPr lang="en">
                <a:solidFill>
                  <a:srgbClr val="FCFCFA"/>
                </a:solidFill>
                <a:highlight>
                  <a:srgbClr val="2D2A2E"/>
                </a:highlight>
                <a:latin typeface="Courier New"/>
                <a:ea typeface="Courier New"/>
                <a:cs typeface="Courier New"/>
                <a:sym typeface="Courier New"/>
              </a:rPr>
              <a:t> </a:t>
            </a:r>
            <a:r>
              <a:rPr lang="en">
                <a:solidFill>
                  <a:srgbClr val="AB9DF2"/>
                </a:solidFill>
                <a:highlight>
                  <a:srgbClr val="2D2A2E"/>
                </a:highlight>
                <a:latin typeface="Courier New"/>
                <a:ea typeface="Courier New"/>
                <a:cs typeface="Courier New"/>
                <a:sym typeface="Courier New"/>
              </a:rPr>
              <a:t>email</a:t>
            </a:r>
            <a:r>
              <a:rPr lang="en">
                <a:solidFill>
                  <a:srgbClr val="FCFCFA"/>
                </a:solidFill>
                <a:highlight>
                  <a:srgbClr val="2D2A2E"/>
                </a:highlight>
                <a:latin typeface="Courier New"/>
                <a:ea typeface="Courier New"/>
                <a:cs typeface="Courier New"/>
                <a:sym typeface="Courier New"/>
              </a:rPr>
              <a:t> </a:t>
            </a:r>
            <a:r>
              <a:rPr lang="en">
                <a:solidFill>
                  <a:srgbClr val="FF6188"/>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req</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body</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email</a:t>
            </a:r>
            <a:r>
              <a:rPr lang="en">
                <a:solidFill>
                  <a:srgbClr val="939293"/>
                </a:solidFill>
                <a:highlight>
                  <a:srgbClr val="2D2A2E"/>
                </a:highlight>
                <a:latin typeface="Courier New"/>
                <a:ea typeface="Courier New"/>
                <a:cs typeface="Courier New"/>
                <a:sym typeface="Courier New"/>
              </a:rPr>
              <a:t>;</a:t>
            </a:r>
            <a:endParaRPr>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    </a:t>
            </a:r>
            <a:r>
              <a:rPr i="1" lang="en">
                <a:solidFill>
                  <a:srgbClr val="78DCE8"/>
                </a:solidFill>
                <a:highlight>
                  <a:srgbClr val="2D2A2E"/>
                </a:highlight>
                <a:latin typeface="Courier New"/>
                <a:ea typeface="Courier New"/>
                <a:cs typeface="Courier New"/>
                <a:sym typeface="Courier New"/>
              </a:rPr>
              <a:t>const</a:t>
            </a:r>
            <a:r>
              <a:rPr lang="en">
                <a:solidFill>
                  <a:srgbClr val="FCFCFA"/>
                </a:solidFill>
                <a:highlight>
                  <a:srgbClr val="2D2A2E"/>
                </a:highlight>
                <a:latin typeface="Courier New"/>
                <a:ea typeface="Courier New"/>
                <a:cs typeface="Courier New"/>
                <a:sym typeface="Courier New"/>
              </a:rPr>
              <a:t> </a:t>
            </a:r>
            <a:r>
              <a:rPr lang="en">
                <a:solidFill>
                  <a:srgbClr val="AB9DF2"/>
                </a:solidFill>
                <a:highlight>
                  <a:srgbClr val="2D2A2E"/>
                </a:highlight>
                <a:latin typeface="Courier New"/>
                <a:ea typeface="Courier New"/>
                <a:cs typeface="Courier New"/>
                <a:sym typeface="Courier New"/>
              </a:rPr>
              <a:t>users</a:t>
            </a:r>
            <a:r>
              <a:rPr lang="en">
                <a:solidFill>
                  <a:srgbClr val="FCFCFA"/>
                </a:solidFill>
                <a:highlight>
                  <a:srgbClr val="2D2A2E"/>
                </a:highlight>
                <a:latin typeface="Courier New"/>
                <a:ea typeface="Courier New"/>
                <a:cs typeface="Courier New"/>
                <a:sym typeface="Courier New"/>
              </a:rPr>
              <a:t> </a:t>
            </a:r>
            <a:r>
              <a:rPr lang="en">
                <a:solidFill>
                  <a:srgbClr val="FF6188"/>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a:t>
            </a:r>
            <a:r>
              <a:rPr lang="en">
                <a:solidFill>
                  <a:srgbClr val="FF6188"/>
                </a:solidFill>
                <a:highlight>
                  <a:srgbClr val="2D2A2E"/>
                </a:highlight>
                <a:latin typeface="Courier New"/>
                <a:ea typeface="Courier New"/>
                <a:cs typeface="Courier New"/>
                <a:sym typeface="Courier New"/>
              </a:rPr>
              <a:t>await</a:t>
            </a:r>
            <a:r>
              <a:rPr lang="en">
                <a:solidFill>
                  <a:srgbClr val="FCFCFA"/>
                </a:solidFill>
                <a:highlight>
                  <a:srgbClr val="2D2A2E"/>
                </a:highlight>
                <a:latin typeface="Courier New"/>
                <a:ea typeface="Courier New"/>
                <a:cs typeface="Courier New"/>
                <a:sym typeface="Courier New"/>
              </a:rPr>
              <a:t> user</a:t>
            </a:r>
            <a:r>
              <a:rPr lang="en">
                <a:solidFill>
                  <a:srgbClr val="939293"/>
                </a:solidFill>
                <a:highlight>
                  <a:srgbClr val="2D2A2E"/>
                </a:highlight>
                <a:latin typeface="Courier New"/>
                <a:ea typeface="Courier New"/>
                <a:cs typeface="Courier New"/>
                <a:sym typeface="Courier New"/>
              </a:rPr>
              <a:t>.</a:t>
            </a:r>
            <a:r>
              <a:rPr lang="en">
                <a:solidFill>
                  <a:srgbClr val="A9DC76"/>
                </a:solidFill>
                <a:highlight>
                  <a:srgbClr val="2D2A2E"/>
                </a:highlight>
                <a:latin typeface="Courier New"/>
                <a:ea typeface="Courier New"/>
                <a:cs typeface="Courier New"/>
                <a:sym typeface="Courier New"/>
              </a:rPr>
              <a:t>create</a:t>
            </a:r>
            <a:r>
              <a:rPr lang="en">
                <a:solidFill>
                  <a:srgbClr val="939293"/>
                </a:solidFill>
                <a:highlight>
                  <a:srgbClr val="2D2A2E"/>
                </a:highlight>
                <a:latin typeface="Courier New"/>
                <a:ea typeface="Courier New"/>
                <a:cs typeface="Courier New"/>
                <a:sym typeface="Courier New"/>
              </a:rPr>
              <a:t>({</a:t>
            </a:r>
            <a:endParaRPr>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        name</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name</a:t>
            </a:r>
            <a:r>
              <a:rPr lang="en">
                <a:solidFill>
                  <a:srgbClr val="939293"/>
                </a:solidFill>
                <a:highlight>
                  <a:srgbClr val="2D2A2E"/>
                </a:highlight>
                <a:latin typeface="Courier New"/>
                <a:ea typeface="Courier New"/>
                <a:cs typeface="Courier New"/>
                <a:sym typeface="Courier New"/>
              </a:rPr>
              <a:t>,</a:t>
            </a:r>
            <a:endParaRPr>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        email</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email</a:t>
            </a:r>
            <a:endParaRPr>
              <a:solidFill>
                <a:srgbClr val="FCFCFA"/>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    </a:t>
            </a:r>
            <a:r>
              <a:rPr lang="en">
                <a:solidFill>
                  <a:srgbClr val="939293"/>
                </a:solidFill>
                <a:highlight>
                  <a:srgbClr val="2D2A2E"/>
                </a:highlight>
                <a:latin typeface="Courier New"/>
                <a:ea typeface="Courier New"/>
                <a:cs typeface="Courier New"/>
                <a:sym typeface="Courier New"/>
              </a:rPr>
              <a:t>});</a:t>
            </a:r>
            <a:endParaRPr>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a:solidFill>
                <a:srgbClr val="FCFCFA"/>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    res</a:t>
            </a:r>
            <a:r>
              <a:rPr lang="en">
                <a:solidFill>
                  <a:srgbClr val="939293"/>
                </a:solidFill>
                <a:highlight>
                  <a:srgbClr val="2D2A2E"/>
                </a:highlight>
                <a:latin typeface="Courier New"/>
                <a:ea typeface="Courier New"/>
                <a:cs typeface="Courier New"/>
                <a:sym typeface="Courier New"/>
              </a:rPr>
              <a:t>.</a:t>
            </a:r>
            <a:r>
              <a:rPr lang="en">
                <a:solidFill>
                  <a:srgbClr val="A9DC76"/>
                </a:solidFill>
                <a:highlight>
                  <a:srgbClr val="2D2A2E"/>
                </a:highlight>
                <a:latin typeface="Courier New"/>
                <a:ea typeface="Courier New"/>
                <a:cs typeface="Courier New"/>
                <a:sym typeface="Courier New"/>
              </a:rPr>
              <a:t>status</a:t>
            </a:r>
            <a:r>
              <a:rPr lang="en">
                <a:solidFill>
                  <a:srgbClr val="939293"/>
                </a:solidFill>
                <a:highlight>
                  <a:srgbClr val="2D2A2E"/>
                </a:highlight>
                <a:latin typeface="Courier New"/>
                <a:ea typeface="Courier New"/>
                <a:cs typeface="Courier New"/>
                <a:sym typeface="Courier New"/>
              </a:rPr>
              <a:t>(</a:t>
            </a:r>
            <a:r>
              <a:rPr lang="en">
                <a:solidFill>
                  <a:srgbClr val="AB9DF2"/>
                </a:solidFill>
                <a:highlight>
                  <a:srgbClr val="2D2A2E"/>
                </a:highlight>
                <a:latin typeface="Courier New"/>
                <a:ea typeface="Courier New"/>
                <a:cs typeface="Courier New"/>
                <a:sym typeface="Courier New"/>
              </a:rPr>
              <a:t>200</a:t>
            </a:r>
            <a:r>
              <a:rPr lang="en">
                <a:solidFill>
                  <a:srgbClr val="939293"/>
                </a:solidFill>
                <a:highlight>
                  <a:srgbClr val="2D2A2E"/>
                </a:highlight>
                <a:latin typeface="Courier New"/>
                <a:ea typeface="Courier New"/>
                <a:cs typeface="Courier New"/>
                <a:sym typeface="Courier New"/>
              </a:rPr>
              <a:t>).</a:t>
            </a:r>
            <a:r>
              <a:rPr lang="en">
                <a:solidFill>
                  <a:srgbClr val="A9DC76"/>
                </a:solidFill>
                <a:highlight>
                  <a:srgbClr val="2D2A2E"/>
                </a:highlight>
                <a:latin typeface="Courier New"/>
                <a:ea typeface="Courier New"/>
                <a:cs typeface="Courier New"/>
                <a:sym typeface="Courier New"/>
              </a:rPr>
              <a:t>json</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message</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a:t>
            </a:r>
            <a:r>
              <a:rPr lang="en">
                <a:solidFill>
                  <a:srgbClr val="939293"/>
                </a:solidFill>
                <a:highlight>
                  <a:srgbClr val="2D2A2E"/>
                </a:highlight>
                <a:latin typeface="Courier New"/>
                <a:ea typeface="Courier New"/>
                <a:cs typeface="Courier New"/>
                <a:sym typeface="Courier New"/>
              </a:rPr>
              <a:t>"</a:t>
            </a:r>
            <a:r>
              <a:rPr lang="en">
                <a:solidFill>
                  <a:srgbClr val="FFD866"/>
                </a:solidFill>
                <a:highlight>
                  <a:srgbClr val="2D2A2E"/>
                </a:highlight>
                <a:latin typeface="Courier New"/>
                <a:ea typeface="Courier New"/>
                <a:cs typeface="Courier New"/>
                <a:sym typeface="Courier New"/>
              </a:rPr>
              <a:t>success</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a:t>
            </a:r>
            <a:r>
              <a:rPr lang="en">
                <a:solidFill>
                  <a:srgbClr val="939293"/>
                </a:solidFill>
                <a:highlight>
                  <a:srgbClr val="2D2A2E"/>
                </a:highlight>
                <a:latin typeface="Courier New"/>
                <a:ea typeface="Courier New"/>
                <a:cs typeface="Courier New"/>
                <a:sym typeface="Courier New"/>
              </a:rPr>
              <a:t>})</a:t>
            </a:r>
            <a:endParaRPr>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939293"/>
                </a:solidFill>
                <a:highlight>
                  <a:srgbClr val="2D2A2E"/>
                </a:highlight>
                <a:latin typeface="Courier New"/>
                <a:ea typeface="Courier New"/>
                <a:cs typeface="Courier New"/>
                <a:sym typeface="Courier New"/>
              </a:rPr>
              <a:t>}</a:t>
            </a:r>
            <a:endParaRPr>
              <a:solidFill>
                <a:srgbClr val="FCFCFA"/>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app</a:t>
            </a:r>
            <a:r>
              <a:rPr lang="en">
                <a:solidFill>
                  <a:srgbClr val="939293"/>
                </a:solidFill>
                <a:highlight>
                  <a:srgbClr val="2D2A2E"/>
                </a:highlight>
                <a:latin typeface="Courier New"/>
                <a:ea typeface="Courier New"/>
                <a:cs typeface="Courier New"/>
                <a:sym typeface="Courier New"/>
              </a:rPr>
              <a:t>.</a:t>
            </a:r>
            <a:r>
              <a:rPr lang="en">
                <a:solidFill>
                  <a:srgbClr val="A9DC76"/>
                </a:solidFill>
                <a:highlight>
                  <a:srgbClr val="2D2A2E"/>
                </a:highlight>
                <a:latin typeface="Courier New"/>
                <a:ea typeface="Courier New"/>
                <a:cs typeface="Courier New"/>
                <a:sym typeface="Courier New"/>
              </a:rPr>
              <a:t>post</a:t>
            </a:r>
            <a:r>
              <a:rPr lang="en">
                <a:solidFill>
                  <a:srgbClr val="939293"/>
                </a:solidFill>
                <a:highlight>
                  <a:srgbClr val="2D2A2E"/>
                </a:highlight>
                <a:latin typeface="Courier New"/>
                <a:ea typeface="Courier New"/>
                <a:cs typeface="Courier New"/>
                <a:sym typeface="Courier New"/>
              </a:rPr>
              <a:t>('</a:t>
            </a:r>
            <a:r>
              <a:rPr lang="en">
                <a:solidFill>
                  <a:srgbClr val="FFD866"/>
                </a:solidFill>
                <a:highlight>
                  <a:srgbClr val="2D2A2E"/>
                </a:highlight>
                <a:latin typeface="Courier New"/>
                <a:ea typeface="Courier New"/>
                <a:cs typeface="Courier New"/>
                <a:sym typeface="Courier New"/>
              </a:rPr>
              <a:t>/db-entry</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dbEntry</a:t>
            </a:r>
            <a:r>
              <a:rPr lang="en">
                <a:solidFill>
                  <a:srgbClr val="939293"/>
                </a:solidFill>
                <a:highlight>
                  <a:srgbClr val="2D2A2E"/>
                </a:highlight>
                <a:latin typeface="Courier New"/>
                <a:ea typeface="Courier New"/>
                <a:cs typeface="Courier New"/>
                <a:sym typeface="Courier New"/>
              </a:rPr>
              <a:t>)</a:t>
            </a:r>
            <a:endParaRPr sz="1350">
              <a:solidFill>
                <a:srgbClr val="FF6188"/>
              </a:solidFill>
              <a:highlight>
                <a:srgbClr val="2D2A2E"/>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74" name="Shape 74"/>
        <p:cNvGrpSpPr/>
        <p:nvPr/>
      </p:nvGrpSpPr>
      <p:grpSpPr>
        <a:xfrm>
          <a:off x="0" y="0"/>
          <a:ext cx="0" cy="0"/>
          <a:chOff x="0" y="0"/>
          <a:chExt cx="0" cy="0"/>
        </a:xfrm>
      </p:grpSpPr>
      <p:sp>
        <p:nvSpPr>
          <p:cNvPr id="75" name="Google Shape;75;p16"/>
          <p:cNvSpPr txBox="1"/>
          <p:nvPr>
            <p:ph idx="1" type="body"/>
          </p:nvPr>
        </p:nvSpPr>
        <p:spPr>
          <a:xfrm>
            <a:off x="1289200" y="863900"/>
            <a:ext cx="2197800" cy="61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600"/>
              <a:t>HTML5</a:t>
            </a:r>
            <a:endParaRPr sz="2600"/>
          </a:p>
        </p:txBody>
      </p:sp>
      <p:sp>
        <p:nvSpPr>
          <p:cNvPr id="76" name="Google Shape;76;p16"/>
          <p:cNvSpPr txBox="1"/>
          <p:nvPr>
            <p:ph idx="1" type="body"/>
          </p:nvPr>
        </p:nvSpPr>
        <p:spPr>
          <a:xfrm>
            <a:off x="1289200" y="1607650"/>
            <a:ext cx="2197800" cy="61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600"/>
              <a:t>CSS</a:t>
            </a:r>
            <a:endParaRPr sz="2600"/>
          </a:p>
        </p:txBody>
      </p:sp>
      <p:sp>
        <p:nvSpPr>
          <p:cNvPr id="77" name="Google Shape;77;p16"/>
          <p:cNvSpPr txBox="1"/>
          <p:nvPr>
            <p:ph idx="1" type="body"/>
          </p:nvPr>
        </p:nvSpPr>
        <p:spPr>
          <a:xfrm>
            <a:off x="1289200" y="2435125"/>
            <a:ext cx="2197800" cy="61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600"/>
              <a:t>JS</a:t>
            </a:r>
            <a:endParaRPr sz="2600"/>
          </a:p>
        </p:txBody>
      </p:sp>
      <p:sp>
        <p:nvSpPr>
          <p:cNvPr id="78" name="Google Shape;78;p16"/>
          <p:cNvSpPr txBox="1"/>
          <p:nvPr>
            <p:ph idx="1" type="body"/>
          </p:nvPr>
        </p:nvSpPr>
        <p:spPr>
          <a:xfrm>
            <a:off x="1289200" y="3262600"/>
            <a:ext cx="2197800" cy="61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600"/>
              <a:t>React</a:t>
            </a:r>
            <a:endParaRPr sz="2600"/>
          </a:p>
        </p:txBody>
      </p:sp>
      <p:sp>
        <p:nvSpPr>
          <p:cNvPr id="79" name="Google Shape;79;p16"/>
          <p:cNvSpPr txBox="1"/>
          <p:nvPr>
            <p:ph idx="1" type="body"/>
          </p:nvPr>
        </p:nvSpPr>
        <p:spPr>
          <a:xfrm>
            <a:off x="4996800" y="863200"/>
            <a:ext cx="2197800" cy="61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600"/>
              <a:t>Nodejs</a:t>
            </a:r>
            <a:endParaRPr sz="2600"/>
          </a:p>
        </p:txBody>
      </p:sp>
      <p:sp>
        <p:nvSpPr>
          <p:cNvPr id="80" name="Google Shape;80;p16"/>
          <p:cNvSpPr txBox="1"/>
          <p:nvPr>
            <p:ph idx="1" type="body"/>
          </p:nvPr>
        </p:nvSpPr>
        <p:spPr>
          <a:xfrm>
            <a:off x="4996800" y="1607650"/>
            <a:ext cx="2197800" cy="61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600"/>
              <a:t>Express</a:t>
            </a:r>
            <a:endParaRPr sz="2600"/>
          </a:p>
        </p:txBody>
      </p:sp>
      <p:sp>
        <p:nvSpPr>
          <p:cNvPr id="81" name="Google Shape;81;p16"/>
          <p:cNvSpPr txBox="1"/>
          <p:nvPr>
            <p:ph idx="1" type="body"/>
          </p:nvPr>
        </p:nvSpPr>
        <p:spPr>
          <a:xfrm>
            <a:off x="4996800" y="2435125"/>
            <a:ext cx="2197800" cy="61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600"/>
              <a:t>MongoDB</a:t>
            </a:r>
            <a:endParaRPr sz="2600"/>
          </a:p>
        </p:txBody>
      </p:sp>
      <p:sp>
        <p:nvSpPr>
          <p:cNvPr id="82" name="Google Shape;82;p16"/>
          <p:cNvSpPr txBox="1"/>
          <p:nvPr>
            <p:ph idx="1" type="body"/>
          </p:nvPr>
        </p:nvSpPr>
        <p:spPr>
          <a:xfrm>
            <a:off x="4996800" y="3262600"/>
            <a:ext cx="2688600" cy="610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sz="3070"/>
              <a:t>Capstone Project</a:t>
            </a:r>
            <a:endParaRPr sz="307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365" name="Shape 365"/>
        <p:cNvGrpSpPr/>
        <p:nvPr/>
      </p:nvGrpSpPr>
      <p:grpSpPr>
        <a:xfrm>
          <a:off x="0" y="0"/>
          <a:ext cx="0" cy="0"/>
          <a:chOff x="0" y="0"/>
          <a:chExt cx="0" cy="0"/>
        </a:xfrm>
      </p:grpSpPr>
      <p:sp>
        <p:nvSpPr>
          <p:cNvPr id="366" name="Google Shape;366;p52"/>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Query </a:t>
            </a:r>
            <a:r>
              <a:rPr lang="en" sz="10000">
                <a:solidFill>
                  <a:schemeClr val="lt1"/>
                </a:solidFill>
              </a:rPr>
              <a:t>to the database</a:t>
            </a:r>
            <a:endParaRPr sz="10000">
              <a:solidFill>
                <a:schemeClr val="lt1"/>
              </a:solidFill>
            </a:endParaRPr>
          </a:p>
        </p:txBody>
      </p:sp>
      <p:sp>
        <p:nvSpPr>
          <p:cNvPr id="367" name="Google Shape;367;p52"/>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68" name="Google Shape;368;p52"/>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69" name="Google Shape;369;p52"/>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70" name="Google Shape;370;p52"/>
          <p:cNvSpPr txBox="1"/>
          <p:nvPr/>
        </p:nvSpPr>
        <p:spPr>
          <a:xfrm>
            <a:off x="460250" y="1029875"/>
            <a:ext cx="8128500" cy="12729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dbname.findById(id )</a:t>
            </a:r>
            <a:endParaRPr>
              <a:solidFill>
                <a:srgbClr val="FCFCFA"/>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dbname.find({});</a:t>
            </a:r>
            <a:endParaRPr>
              <a:solidFill>
                <a:srgbClr val="FCFCFA"/>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dbName.updateOneById(id,{new value });</a:t>
            </a:r>
            <a:endParaRPr>
              <a:solidFill>
                <a:srgbClr val="FCFCFA"/>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dbName.deleteOneById(id,{condition})</a:t>
            </a:r>
            <a:endParaRPr>
              <a:solidFill>
                <a:srgbClr val="FCFCFA"/>
              </a:solidFill>
              <a:highlight>
                <a:srgbClr val="2D2A2E"/>
              </a:highlight>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374" name="Shape 374"/>
        <p:cNvGrpSpPr/>
        <p:nvPr/>
      </p:nvGrpSpPr>
      <p:grpSpPr>
        <a:xfrm>
          <a:off x="0" y="0"/>
          <a:ext cx="0" cy="0"/>
          <a:chOff x="0" y="0"/>
          <a:chExt cx="0" cy="0"/>
        </a:xfrm>
      </p:grpSpPr>
      <p:sp>
        <p:nvSpPr>
          <p:cNvPr id="375" name="Google Shape;375;p53"/>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Query to the database</a:t>
            </a:r>
            <a:endParaRPr sz="10000">
              <a:solidFill>
                <a:schemeClr val="lt1"/>
              </a:solidFill>
            </a:endParaRPr>
          </a:p>
        </p:txBody>
      </p:sp>
      <p:sp>
        <p:nvSpPr>
          <p:cNvPr id="376" name="Google Shape;376;p53"/>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77" name="Google Shape;377;p53"/>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78" name="Google Shape;378;p53"/>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79" name="Google Shape;379;p53"/>
          <p:cNvSpPr txBox="1"/>
          <p:nvPr/>
        </p:nvSpPr>
        <p:spPr>
          <a:xfrm>
            <a:off x="460250" y="1029875"/>
            <a:ext cx="8128500" cy="30183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app</a:t>
            </a:r>
            <a:r>
              <a:rPr lang="en">
                <a:solidFill>
                  <a:srgbClr val="939293"/>
                </a:solidFill>
                <a:highlight>
                  <a:srgbClr val="2D2A2E"/>
                </a:highlight>
                <a:latin typeface="Courier New"/>
                <a:ea typeface="Courier New"/>
                <a:cs typeface="Courier New"/>
                <a:sym typeface="Courier New"/>
              </a:rPr>
              <a:t>.</a:t>
            </a:r>
            <a:r>
              <a:rPr lang="en">
                <a:solidFill>
                  <a:srgbClr val="A9DC76"/>
                </a:solidFill>
                <a:highlight>
                  <a:srgbClr val="2D2A2E"/>
                </a:highlight>
                <a:latin typeface="Courier New"/>
                <a:ea typeface="Courier New"/>
                <a:cs typeface="Courier New"/>
                <a:sym typeface="Courier New"/>
              </a:rPr>
              <a:t>use</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express</a:t>
            </a:r>
            <a:r>
              <a:rPr lang="en">
                <a:solidFill>
                  <a:srgbClr val="939293"/>
                </a:solidFill>
                <a:highlight>
                  <a:srgbClr val="2D2A2E"/>
                </a:highlight>
                <a:latin typeface="Courier New"/>
                <a:ea typeface="Courier New"/>
                <a:cs typeface="Courier New"/>
                <a:sym typeface="Courier New"/>
              </a:rPr>
              <a:t>.</a:t>
            </a:r>
            <a:r>
              <a:rPr lang="en">
                <a:solidFill>
                  <a:srgbClr val="A9DC76"/>
                </a:solidFill>
                <a:highlight>
                  <a:srgbClr val="2D2A2E"/>
                </a:highlight>
                <a:latin typeface="Courier New"/>
                <a:ea typeface="Courier New"/>
                <a:cs typeface="Courier New"/>
                <a:sym typeface="Courier New"/>
              </a:rPr>
              <a:t>json</a:t>
            </a:r>
            <a:r>
              <a:rPr lang="en">
                <a:solidFill>
                  <a:srgbClr val="939293"/>
                </a:solidFill>
                <a:highlight>
                  <a:srgbClr val="2D2A2E"/>
                </a:highlight>
                <a:latin typeface="Courier New"/>
                <a:ea typeface="Courier New"/>
                <a:cs typeface="Courier New"/>
                <a:sym typeface="Courier New"/>
              </a:rPr>
              <a:t>())</a:t>
            </a:r>
            <a:endParaRPr>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a:solidFill>
                <a:srgbClr val="FCFCFA"/>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i="1" lang="en">
                <a:solidFill>
                  <a:srgbClr val="FF6188"/>
                </a:solidFill>
                <a:highlight>
                  <a:srgbClr val="2D2A2E"/>
                </a:highlight>
                <a:latin typeface="Courier New"/>
                <a:ea typeface="Courier New"/>
                <a:cs typeface="Courier New"/>
                <a:sym typeface="Courier New"/>
              </a:rPr>
              <a:t>async</a:t>
            </a:r>
            <a:r>
              <a:rPr lang="en">
                <a:solidFill>
                  <a:srgbClr val="FCFCFA"/>
                </a:solidFill>
                <a:highlight>
                  <a:srgbClr val="2D2A2E"/>
                </a:highlight>
                <a:latin typeface="Courier New"/>
                <a:ea typeface="Courier New"/>
                <a:cs typeface="Courier New"/>
                <a:sym typeface="Courier New"/>
              </a:rPr>
              <a:t> </a:t>
            </a:r>
            <a:r>
              <a:rPr i="1" lang="en">
                <a:solidFill>
                  <a:srgbClr val="78DCE8"/>
                </a:solidFill>
                <a:highlight>
                  <a:srgbClr val="2D2A2E"/>
                </a:highlight>
                <a:latin typeface="Courier New"/>
                <a:ea typeface="Courier New"/>
                <a:cs typeface="Courier New"/>
                <a:sym typeface="Courier New"/>
              </a:rPr>
              <a:t>function</a:t>
            </a:r>
            <a:r>
              <a:rPr lang="en">
                <a:solidFill>
                  <a:srgbClr val="FCFCFA"/>
                </a:solidFill>
                <a:highlight>
                  <a:srgbClr val="2D2A2E"/>
                </a:highlight>
                <a:latin typeface="Courier New"/>
                <a:ea typeface="Courier New"/>
                <a:cs typeface="Courier New"/>
                <a:sym typeface="Courier New"/>
              </a:rPr>
              <a:t> </a:t>
            </a:r>
            <a:r>
              <a:rPr lang="en">
                <a:solidFill>
                  <a:srgbClr val="A9DC76"/>
                </a:solidFill>
                <a:highlight>
                  <a:srgbClr val="2D2A2E"/>
                </a:highlight>
                <a:latin typeface="Courier New"/>
                <a:ea typeface="Courier New"/>
                <a:cs typeface="Courier New"/>
                <a:sym typeface="Courier New"/>
              </a:rPr>
              <a:t>dbFindById</a:t>
            </a:r>
            <a:r>
              <a:rPr lang="en">
                <a:solidFill>
                  <a:srgbClr val="939293"/>
                </a:solidFill>
                <a:highlight>
                  <a:srgbClr val="2D2A2E"/>
                </a:highlight>
                <a:latin typeface="Courier New"/>
                <a:ea typeface="Courier New"/>
                <a:cs typeface="Courier New"/>
                <a:sym typeface="Courier New"/>
              </a:rPr>
              <a:t>(</a:t>
            </a:r>
            <a:r>
              <a:rPr i="1" lang="en">
                <a:solidFill>
                  <a:srgbClr val="FC9867"/>
                </a:solidFill>
                <a:highlight>
                  <a:srgbClr val="2D2A2E"/>
                </a:highlight>
                <a:latin typeface="Courier New"/>
                <a:ea typeface="Courier New"/>
                <a:cs typeface="Courier New"/>
                <a:sym typeface="Courier New"/>
              </a:rPr>
              <a:t>req</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a:t>
            </a:r>
            <a:r>
              <a:rPr i="1" lang="en">
                <a:solidFill>
                  <a:srgbClr val="FC9867"/>
                </a:solidFill>
                <a:highlight>
                  <a:srgbClr val="2D2A2E"/>
                </a:highlight>
                <a:latin typeface="Courier New"/>
                <a:ea typeface="Courier New"/>
                <a:cs typeface="Courier New"/>
                <a:sym typeface="Courier New"/>
              </a:rPr>
              <a:t>res</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a:t>
            </a:r>
            <a:r>
              <a:rPr lang="en">
                <a:solidFill>
                  <a:srgbClr val="939293"/>
                </a:solidFill>
                <a:highlight>
                  <a:srgbClr val="2D2A2E"/>
                </a:highlight>
                <a:latin typeface="Courier New"/>
                <a:ea typeface="Courier New"/>
                <a:cs typeface="Courier New"/>
                <a:sym typeface="Courier New"/>
              </a:rPr>
              <a:t>{</a:t>
            </a:r>
            <a:endParaRPr>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    </a:t>
            </a:r>
            <a:r>
              <a:rPr i="1" lang="en">
                <a:solidFill>
                  <a:srgbClr val="78DCE8"/>
                </a:solidFill>
                <a:highlight>
                  <a:srgbClr val="2D2A2E"/>
                </a:highlight>
                <a:latin typeface="Courier New"/>
                <a:ea typeface="Courier New"/>
                <a:cs typeface="Courier New"/>
                <a:sym typeface="Courier New"/>
              </a:rPr>
              <a:t>const</a:t>
            </a:r>
            <a:r>
              <a:rPr lang="en">
                <a:solidFill>
                  <a:srgbClr val="FCFCFA"/>
                </a:solidFill>
                <a:highlight>
                  <a:srgbClr val="2D2A2E"/>
                </a:highlight>
                <a:latin typeface="Courier New"/>
                <a:ea typeface="Courier New"/>
                <a:cs typeface="Courier New"/>
                <a:sym typeface="Courier New"/>
              </a:rPr>
              <a:t> </a:t>
            </a:r>
            <a:r>
              <a:rPr lang="en">
                <a:solidFill>
                  <a:srgbClr val="AB9DF2"/>
                </a:solidFill>
                <a:highlight>
                  <a:srgbClr val="2D2A2E"/>
                </a:highlight>
                <a:latin typeface="Courier New"/>
                <a:ea typeface="Courier New"/>
                <a:cs typeface="Courier New"/>
                <a:sym typeface="Courier New"/>
              </a:rPr>
              <a:t>name</a:t>
            </a:r>
            <a:r>
              <a:rPr lang="en">
                <a:solidFill>
                  <a:srgbClr val="FCFCFA"/>
                </a:solidFill>
                <a:highlight>
                  <a:srgbClr val="2D2A2E"/>
                </a:highlight>
                <a:latin typeface="Courier New"/>
                <a:ea typeface="Courier New"/>
                <a:cs typeface="Courier New"/>
                <a:sym typeface="Courier New"/>
              </a:rPr>
              <a:t> </a:t>
            </a:r>
            <a:r>
              <a:rPr lang="en">
                <a:solidFill>
                  <a:srgbClr val="FF6188"/>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req</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body</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name</a:t>
            </a:r>
            <a:r>
              <a:rPr lang="en">
                <a:solidFill>
                  <a:srgbClr val="939293"/>
                </a:solidFill>
                <a:highlight>
                  <a:srgbClr val="2D2A2E"/>
                </a:highlight>
                <a:latin typeface="Courier New"/>
                <a:ea typeface="Courier New"/>
                <a:cs typeface="Courier New"/>
                <a:sym typeface="Courier New"/>
              </a:rPr>
              <a:t>;</a:t>
            </a:r>
            <a:endParaRPr>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    </a:t>
            </a:r>
            <a:r>
              <a:rPr i="1" lang="en">
                <a:solidFill>
                  <a:srgbClr val="78DCE8"/>
                </a:solidFill>
                <a:highlight>
                  <a:srgbClr val="2D2A2E"/>
                </a:highlight>
                <a:latin typeface="Courier New"/>
                <a:ea typeface="Courier New"/>
                <a:cs typeface="Courier New"/>
                <a:sym typeface="Courier New"/>
              </a:rPr>
              <a:t>const</a:t>
            </a:r>
            <a:r>
              <a:rPr lang="en">
                <a:solidFill>
                  <a:srgbClr val="FCFCFA"/>
                </a:solidFill>
                <a:highlight>
                  <a:srgbClr val="2D2A2E"/>
                </a:highlight>
                <a:latin typeface="Courier New"/>
                <a:ea typeface="Courier New"/>
                <a:cs typeface="Courier New"/>
                <a:sym typeface="Courier New"/>
              </a:rPr>
              <a:t> </a:t>
            </a:r>
            <a:r>
              <a:rPr lang="en">
                <a:solidFill>
                  <a:srgbClr val="AB9DF2"/>
                </a:solidFill>
                <a:highlight>
                  <a:srgbClr val="2D2A2E"/>
                </a:highlight>
                <a:latin typeface="Courier New"/>
                <a:ea typeface="Courier New"/>
                <a:cs typeface="Courier New"/>
                <a:sym typeface="Courier New"/>
              </a:rPr>
              <a:t>email</a:t>
            </a:r>
            <a:r>
              <a:rPr lang="en">
                <a:solidFill>
                  <a:srgbClr val="FCFCFA"/>
                </a:solidFill>
                <a:highlight>
                  <a:srgbClr val="2D2A2E"/>
                </a:highlight>
                <a:latin typeface="Courier New"/>
                <a:ea typeface="Courier New"/>
                <a:cs typeface="Courier New"/>
                <a:sym typeface="Courier New"/>
              </a:rPr>
              <a:t> </a:t>
            </a:r>
            <a:r>
              <a:rPr lang="en">
                <a:solidFill>
                  <a:srgbClr val="FF6188"/>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req</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body</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email</a:t>
            </a:r>
            <a:r>
              <a:rPr lang="en">
                <a:solidFill>
                  <a:srgbClr val="939293"/>
                </a:solidFill>
                <a:highlight>
                  <a:srgbClr val="2D2A2E"/>
                </a:highlight>
                <a:latin typeface="Courier New"/>
                <a:ea typeface="Courier New"/>
                <a:cs typeface="Courier New"/>
                <a:sym typeface="Courier New"/>
              </a:rPr>
              <a:t>;</a:t>
            </a:r>
            <a:endParaRPr>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    </a:t>
            </a:r>
            <a:r>
              <a:rPr i="1" lang="en">
                <a:solidFill>
                  <a:srgbClr val="78DCE8"/>
                </a:solidFill>
                <a:highlight>
                  <a:srgbClr val="2D2A2E"/>
                </a:highlight>
                <a:latin typeface="Courier New"/>
                <a:ea typeface="Courier New"/>
                <a:cs typeface="Courier New"/>
                <a:sym typeface="Courier New"/>
              </a:rPr>
              <a:t>const</a:t>
            </a:r>
            <a:r>
              <a:rPr lang="en">
                <a:solidFill>
                  <a:srgbClr val="FCFCFA"/>
                </a:solidFill>
                <a:highlight>
                  <a:srgbClr val="2D2A2E"/>
                </a:highlight>
                <a:latin typeface="Courier New"/>
                <a:ea typeface="Courier New"/>
                <a:cs typeface="Courier New"/>
                <a:sym typeface="Courier New"/>
              </a:rPr>
              <a:t> </a:t>
            </a:r>
            <a:r>
              <a:rPr lang="en">
                <a:solidFill>
                  <a:srgbClr val="AB9DF2"/>
                </a:solidFill>
                <a:highlight>
                  <a:srgbClr val="2D2A2E"/>
                </a:highlight>
                <a:latin typeface="Courier New"/>
                <a:ea typeface="Courier New"/>
                <a:cs typeface="Courier New"/>
                <a:sym typeface="Courier New"/>
              </a:rPr>
              <a:t>users</a:t>
            </a:r>
            <a:r>
              <a:rPr lang="en">
                <a:solidFill>
                  <a:srgbClr val="FCFCFA"/>
                </a:solidFill>
                <a:highlight>
                  <a:srgbClr val="2D2A2E"/>
                </a:highlight>
                <a:latin typeface="Courier New"/>
                <a:ea typeface="Courier New"/>
                <a:cs typeface="Courier New"/>
                <a:sym typeface="Courier New"/>
              </a:rPr>
              <a:t> </a:t>
            </a:r>
            <a:r>
              <a:rPr lang="en">
                <a:solidFill>
                  <a:srgbClr val="FF6188"/>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a:t>
            </a:r>
            <a:r>
              <a:rPr lang="en">
                <a:solidFill>
                  <a:srgbClr val="FF6188"/>
                </a:solidFill>
                <a:highlight>
                  <a:srgbClr val="2D2A2E"/>
                </a:highlight>
                <a:latin typeface="Courier New"/>
                <a:ea typeface="Courier New"/>
                <a:cs typeface="Courier New"/>
                <a:sym typeface="Courier New"/>
              </a:rPr>
              <a:t>await</a:t>
            </a:r>
            <a:r>
              <a:rPr lang="en">
                <a:solidFill>
                  <a:srgbClr val="FCFCFA"/>
                </a:solidFill>
                <a:highlight>
                  <a:srgbClr val="2D2A2E"/>
                </a:highlight>
                <a:latin typeface="Courier New"/>
                <a:ea typeface="Courier New"/>
                <a:cs typeface="Courier New"/>
                <a:sym typeface="Courier New"/>
              </a:rPr>
              <a:t> user</a:t>
            </a:r>
            <a:r>
              <a:rPr lang="en">
                <a:solidFill>
                  <a:srgbClr val="939293"/>
                </a:solidFill>
                <a:highlight>
                  <a:srgbClr val="2D2A2E"/>
                </a:highlight>
                <a:latin typeface="Courier New"/>
                <a:ea typeface="Courier New"/>
                <a:cs typeface="Courier New"/>
                <a:sym typeface="Courier New"/>
              </a:rPr>
              <a:t>.</a:t>
            </a:r>
            <a:r>
              <a:rPr lang="en">
                <a:solidFill>
                  <a:srgbClr val="A9DC76"/>
                </a:solidFill>
                <a:highlight>
                  <a:srgbClr val="2D2A2E"/>
                </a:highlight>
                <a:latin typeface="Courier New"/>
                <a:ea typeface="Courier New"/>
                <a:cs typeface="Courier New"/>
                <a:sym typeface="Courier New"/>
              </a:rPr>
              <a:t>findById</a:t>
            </a:r>
            <a:r>
              <a:rPr lang="en">
                <a:solidFill>
                  <a:srgbClr val="939293"/>
                </a:solidFill>
                <a:highlight>
                  <a:srgbClr val="2D2A2E"/>
                </a:highlight>
                <a:latin typeface="Courier New"/>
                <a:ea typeface="Courier New"/>
                <a:cs typeface="Courier New"/>
                <a:sym typeface="Courier New"/>
              </a:rPr>
              <a:t>(req.body.id);</a:t>
            </a:r>
            <a:endParaRPr>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a:solidFill>
                <a:srgbClr val="FCFCFA"/>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    res</a:t>
            </a:r>
            <a:r>
              <a:rPr lang="en">
                <a:solidFill>
                  <a:srgbClr val="939293"/>
                </a:solidFill>
                <a:highlight>
                  <a:srgbClr val="2D2A2E"/>
                </a:highlight>
                <a:latin typeface="Courier New"/>
                <a:ea typeface="Courier New"/>
                <a:cs typeface="Courier New"/>
                <a:sym typeface="Courier New"/>
              </a:rPr>
              <a:t>.</a:t>
            </a:r>
            <a:r>
              <a:rPr lang="en">
                <a:solidFill>
                  <a:srgbClr val="A9DC76"/>
                </a:solidFill>
                <a:highlight>
                  <a:srgbClr val="2D2A2E"/>
                </a:highlight>
                <a:latin typeface="Courier New"/>
                <a:ea typeface="Courier New"/>
                <a:cs typeface="Courier New"/>
                <a:sym typeface="Courier New"/>
              </a:rPr>
              <a:t>status</a:t>
            </a:r>
            <a:r>
              <a:rPr lang="en">
                <a:solidFill>
                  <a:srgbClr val="939293"/>
                </a:solidFill>
                <a:highlight>
                  <a:srgbClr val="2D2A2E"/>
                </a:highlight>
                <a:latin typeface="Courier New"/>
                <a:ea typeface="Courier New"/>
                <a:cs typeface="Courier New"/>
                <a:sym typeface="Courier New"/>
              </a:rPr>
              <a:t>(</a:t>
            </a:r>
            <a:r>
              <a:rPr lang="en">
                <a:solidFill>
                  <a:srgbClr val="AB9DF2"/>
                </a:solidFill>
                <a:highlight>
                  <a:srgbClr val="2D2A2E"/>
                </a:highlight>
                <a:latin typeface="Courier New"/>
                <a:ea typeface="Courier New"/>
                <a:cs typeface="Courier New"/>
                <a:sym typeface="Courier New"/>
              </a:rPr>
              <a:t>200</a:t>
            </a:r>
            <a:r>
              <a:rPr lang="en">
                <a:solidFill>
                  <a:srgbClr val="939293"/>
                </a:solidFill>
                <a:highlight>
                  <a:srgbClr val="2D2A2E"/>
                </a:highlight>
                <a:latin typeface="Courier New"/>
                <a:ea typeface="Courier New"/>
                <a:cs typeface="Courier New"/>
                <a:sym typeface="Courier New"/>
              </a:rPr>
              <a:t>).</a:t>
            </a:r>
            <a:r>
              <a:rPr lang="en">
                <a:solidFill>
                  <a:srgbClr val="A9DC76"/>
                </a:solidFill>
                <a:highlight>
                  <a:srgbClr val="2D2A2E"/>
                </a:highlight>
                <a:latin typeface="Courier New"/>
                <a:ea typeface="Courier New"/>
                <a:cs typeface="Courier New"/>
                <a:sym typeface="Courier New"/>
              </a:rPr>
              <a:t>json</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message</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a:t>
            </a:r>
            <a:r>
              <a:rPr lang="en">
                <a:solidFill>
                  <a:srgbClr val="939293"/>
                </a:solidFill>
                <a:highlight>
                  <a:srgbClr val="2D2A2E"/>
                </a:highlight>
                <a:latin typeface="Courier New"/>
                <a:ea typeface="Courier New"/>
                <a:cs typeface="Courier New"/>
                <a:sym typeface="Courier New"/>
              </a:rPr>
              <a:t>"</a:t>
            </a:r>
            <a:r>
              <a:rPr lang="en">
                <a:solidFill>
                  <a:srgbClr val="FFD866"/>
                </a:solidFill>
                <a:highlight>
                  <a:srgbClr val="2D2A2E"/>
                </a:highlight>
                <a:latin typeface="Courier New"/>
                <a:ea typeface="Courier New"/>
                <a:cs typeface="Courier New"/>
                <a:sym typeface="Courier New"/>
              </a:rPr>
              <a:t>success</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,data:users</a:t>
            </a:r>
            <a:r>
              <a:rPr lang="en">
                <a:solidFill>
                  <a:srgbClr val="939293"/>
                </a:solidFill>
                <a:highlight>
                  <a:srgbClr val="2D2A2E"/>
                </a:highlight>
                <a:latin typeface="Courier New"/>
                <a:ea typeface="Courier New"/>
                <a:cs typeface="Courier New"/>
                <a:sym typeface="Courier New"/>
              </a:rPr>
              <a:t>})</a:t>
            </a:r>
            <a:endParaRPr>
              <a:solidFill>
                <a:srgbClr val="939293"/>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939293"/>
                </a:solidFill>
                <a:highlight>
                  <a:srgbClr val="2D2A2E"/>
                </a:highlight>
                <a:latin typeface="Courier New"/>
                <a:ea typeface="Courier New"/>
                <a:cs typeface="Courier New"/>
                <a:sym typeface="Courier New"/>
              </a:rPr>
              <a:t>}</a:t>
            </a:r>
            <a:endParaRPr>
              <a:solidFill>
                <a:srgbClr val="FCFCFA"/>
              </a:solidFill>
              <a:highlight>
                <a:srgbClr val="2D2A2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FCFCFA"/>
                </a:solidFill>
                <a:highlight>
                  <a:srgbClr val="2D2A2E"/>
                </a:highlight>
                <a:latin typeface="Courier New"/>
                <a:ea typeface="Courier New"/>
                <a:cs typeface="Courier New"/>
                <a:sym typeface="Courier New"/>
              </a:rPr>
              <a:t>app</a:t>
            </a:r>
            <a:r>
              <a:rPr lang="en">
                <a:solidFill>
                  <a:srgbClr val="939293"/>
                </a:solidFill>
                <a:highlight>
                  <a:srgbClr val="2D2A2E"/>
                </a:highlight>
                <a:latin typeface="Courier New"/>
                <a:ea typeface="Courier New"/>
                <a:cs typeface="Courier New"/>
                <a:sym typeface="Courier New"/>
              </a:rPr>
              <a:t>.</a:t>
            </a:r>
            <a:r>
              <a:rPr lang="en">
                <a:solidFill>
                  <a:srgbClr val="A9DC76"/>
                </a:solidFill>
                <a:highlight>
                  <a:srgbClr val="2D2A2E"/>
                </a:highlight>
                <a:latin typeface="Courier New"/>
                <a:ea typeface="Courier New"/>
                <a:cs typeface="Courier New"/>
                <a:sym typeface="Courier New"/>
              </a:rPr>
              <a:t>post</a:t>
            </a:r>
            <a:r>
              <a:rPr lang="en">
                <a:solidFill>
                  <a:srgbClr val="939293"/>
                </a:solidFill>
                <a:highlight>
                  <a:srgbClr val="2D2A2E"/>
                </a:highlight>
                <a:latin typeface="Courier New"/>
                <a:ea typeface="Courier New"/>
                <a:cs typeface="Courier New"/>
                <a:sym typeface="Courier New"/>
              </a:rPr>
              <a:t>('</a:t>
            </a:r>
            <a:r>
              <a:rPr lang="en">
                <a:solidFill>
                  <a:srgbClr val="FFD866"/>
                </a:solidFill>
                <a:highlight>
                  <a:srgbClr val="2D2A2E"/>
                </a:highlight>
                <a:latin typeface="Courier New"/>
                <a:ea typeface="Courier New"/>
                <a:cs typeface="Courier New"/>
                <a:sym typeface="Courier New"/>
              </a:rPr>
              <a:t>/db-find</a:t>
            </a:r>
            <a:r>
              <a:rPr lang="en">
                <a:solidFill>
                  <a:srgbClr val="939293"/>
                </a:solidFill>
                <a:highlight>
                  <a:srgbClr val="2D2A2E"/>
                </a:highlight>
                <a:latin typeface="Courier New"/>
                <a:ea typeface="Courier New"/>
                <a:cs typeface="Courier New"/>
                <a:sym typeface="Courier New"/>
              </a:rPr>
              <a:t>,</a:t>
            </a:r>
            <a:r>
              <a:rPr lang="en">
                <a:solidFill>
                  <a:srgbClr val="FCFCFA"/>
                </a:solidFill>
                <a:highlight>
                  <a:srgbClr val="2D2A2E"/>
                </a:highlight>
                <a:latin typeface="Courier New"/>
                <a:ea typeface="Courier New"/>
                <a:cs typeface="Courier New"/>
                <a:sym typeface="Courier New"/>
              </a:rPr>
              <a:t> </a:t>
            </a:r>
            <a:r>
              <a:rPr lang="en">
                <a:solidFill>
                  <a:srgbClr val="A9DC76"/>
                </a:solidFill>
                <a:highlight>
                  <a:srgbClr val="2D2A2E"/>
                </a:highlight>
                <a:latin typeface="Courier New"/>
                <a:ea typeface="Courier New"/>
                <a:cs typeface="Courier New"/>
                <a:sym typeface="Courier New"/>
              </a:rPr>
              <a:t>dbFindById</a:t>
            </a:r>
            <a:r>
              <a:rPr lang="en">
                <a:solidFill>
                  <a:srgbClr val="939293"/>
                </a:solidFill>
                <a:highlight>
                  <a:srgbClr val="2D2A2E"/>
                </a:highlight>
                <a:latin typeface="Courier New"/>
                <a:ea typeface="Courier New"/>
                <a:cs typeface="Courier New"/>
                <a:sym typeface="Courier New"/>
              </a:rPr>
              <a:t>);</a:t>
            </a:r>
            <a:endParaRPr sz="1350">
              <a:solidFill>
                <a:srgbClr val="FF6188"/>
              </a:solidFill>
              <a:highlight>
                <a:srgbClr val="2D2A2E"/>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383" name="Shape 383"/>
        <p:cNvGrpSpPr/>
        <p:nvPr/>
      </p:nvGrpSpPr>
      <p:grpSpPr>
        <a:xfrm>
          <a:off x="0" y="0"/>
          <a:ext cx="0" cy="0"/>
          <a:chOff x="0" y="0"/>
          <a:chExt cx="0" cy="0"/>
        </a:xfrm>
      </p:grpSpPr>
      <p:sp>
        <p:nvSpPr>
          <p:cNvPr id="384" name="Google Shape;384;p54"/>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85" name="Google Shape;385;p54"/>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86" name="Google Shape;386;p54"/>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87" name="Google Shape;387;p54"/>
          <p:cNvSpPr txBox="1"/>
          <p:nvPr/>
        </p:nvSpPr>
        <p:spPr>
          <a:xfrm>
            <a:off x="460250" y="1029875"/>
            <a:ext cx="8128500" cy="1594800"/>
          </a:xfrm>
          <a:prstGeom prst="rect">
            <a:avLst/>
          </a:prstGeom>
          <a:noFill/>
          <a:ln>
            <a:noFill/>
          </a:ln>
        </p:spPr>
        <p:txBody>
          <a:bodyPr anchorCtr="0" anchor="t" bIns="91425" lIns="91425" spcFirstLastPara="1" rIns="91425" wrap="square" tIns="91425">
            <a:spAutoFit/>
          </a:bodyPr>
          <a:lstStyle/>
          <a:p>
            <a:pPr indent="0" lvl="0" marL="0" rtl="0" algn="l">
              <a:lnSpc>
                <a:spcPct val="130434"/>
              </a:lnSpc>
              <a:spcBef>
                <a:spcPts val="0"/>
              </a:spcBef>
              <a:spcAft>
                <a:spcPts val="0"/>
              </a:spcAft>
              <a:buNone/>
            </a:pPr>
            <a:r>
              <a:t/>
            </a:r>
            <a:endParaRPr sz="1150">
              <a:solidFill>
                <a:srgbClr val="939293"/>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350">
              <a:solidFill>
                <a:srgbClr val="FF6188"/>
              </a:solidFill>
              <a:highlight>
                <a:srgbClr val="2D2A2E"/>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FCFCFA"/>
              </a:solidFill>
              <a:highlight>
                <a:srgbClr val="2D2A2E"/>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391" name="Shape 391"/>
        <p:cNvGrpSpPr/>
        <p:nvPr/>
      </p:nvGrpSpPr>
      <p:grpSpPr>
        <a:xfrm>
          <a:off x="0" y="0"/>
          <a:ext cx="0" cy="0"/>
          <a:chOff x="0" y="0"/>
          <a:chExt cx="0" cy="0"/>
        </a:xfrm>
      </p:grpSpPr>
      <p:sp>
        <p:nvSpPr>
          <p:cNvPr id="392" name="Google Shape;392;p55"/>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React</a:t>
            </a:r>
            <a:endParaRPr sz="10000">
              <a:solidFill>
                <a:schemeClr val="lt1"/>
              </a:solidFill>
            </a:endParaRPr>
          </a:p>
        </p:txBody>
      </p:sp>
      <p:sp>
        <p:nvSpPr>
          <p:cNvPr id="393" name="Google Shape;393;p55"/>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94" name="Google Shape;394;p55"/>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95" name="Google Shape;395;p55"/>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96" name="Google Shape;396;p55"/>
          <p:cNvSpPr txBox="1"/>
          <p:nvPr/>
        </p:nvSpPr>
        <p:spPr>
          <a:xfrm>
            <a:off x="1485900" y="1645925"/>
            <a:ext cx="6172200" cy="2308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lt1"/>
              </a:buClr>
              <a:buSzPts val="2300"/>
              <a:buFont typeface="Proxima Nova"/>
              <a:buAutoNum type="arabicPeriod"/>
            </a:pPr>
            <a:r>
              <a:rPr lang="en" sz="2300">
                <a:solidFill>
                  <a:schemeClr val="lt1"/>
                </a:solidFill>
                <a:latin typeface="Proxima Nova"/>
                <a:ea typeface="Proxima Nova"/>
                <a:cs typeface="Proxima Nova"/>
                <a:sym typeface="Proxima Nova"/>
              </a:rPr>
              <a:t>Open Source Library for building UI</a:t>
            </a:r>
            <a:endParaRPr sz="2300">
              <a:solidFill>
                <a:schemeClr val="lt1"/>
              </a:solidFill>
              <a:latin typeface="Proxima Nova"/>
              <a:ea typeface="Proxima Nova"/>
              <a:cs typeface="Proxima Nova"/>
              <a:sym typeface="Proxima Nova"/>
            </a:endParaRPr>
          </a:p>
          <a:p>
            <a:pPr indent="-374650" lvl="0" marL="457200" rtl="0" algn="l">
              <a:spcBef>
                <a:spcPts val="0"/>
              </a:spcBef>
              <a:spcAft>
                <a:spcPts val="0"/>
              </a:spcAft>
              <a:buClr>
                <a:schemeClr val="lt1"/>
              </a:buClr>
              <a:buSzPts val="2300"/>
              <a:buFont typeface="Proxima Nova"/>
              <a:buAutoNum type="arabicPeriod"/>
            </a:pPr>
            <a:r>
              <a:rPr lang="en" sz="2300">
                <a:solidFill>
                  <a:schemeClr val="lt1"/>
                </a:solidFill>
                <a:latin typeface="Proxima Nova"/>
                <a:ea typeface="Proxima Nova"/>
                <a:cs typeface="Proxima Nova"/>
                <a:sym typeface="Proxima Nova"/>
              </a:rPr>
              <a:t>Focus on building rich UI</a:t>
            </a:r>
            <a:endParaRPr sz="2300">
              <a:solidFill>
                <a:schemeClr val="lt1"/>
              </a:solidFill>
              <a:latin typeface="Proxima Nova"/>
              <a:ea typeface="Proxima Nova"/>
              <a:cs typeface="Proxima Nova"/>
              <a:sym typeface="Proxima Nova"/>
            </a:endParaRPr>
          </a:p>
          <a:p>
            <a:pPr indent="-374650" lvl="0" marL="457200" rtl="0" algn="l">
              <a:spcBef>
                <a:spcPts val="0"/>
              </a:spcBef>
              <a:spcAft>
                <a:spcPts val="0"/>
              </a:spcAft>
              <a:buClr>
                <a:schemeClr val="lt1"/>
              </a:buClr>
              <a:buSzPts val="2300"/>
              <a:buFont typeface="Proxima Nova"/>
              <a:buAutoNum type="arabicPeriod"/>
            </a:pPr>
            <a:r>
              <a:rPr lang="en" sz="2300">
                <a:solidFill>
                  <a:schemeClr val="lt1"/>
                </a:solidFill>
                <a:latin typeface="Proxima Nova"/>
                <a:ea typeface="Proxima Nova"/>
                <a:cs typeface="Proxima Nova"/>
                <a:sym typeface="Proxima Nova"/>
              </a:rPr>
              <a:t>Rich Ecosystem</a:t>
            </a:r>
            <a:endParaRPr sz="2300">
              <a:solidFill>
                <a:schemeClr val="lt1"/>
              </a:solidFill>
              <a:latin typeface="Proxima Nova"/>
              <a:ea typeface="Proxima Nova"/>
              <a:cs typeface="Proxima Nova"/>
              <a:sym typeface="Proxima Nova"/>
            </a:endParaRPr>
          </a:p>
          <a:p>
            <a:pPr indent="-374650" lvl="0" marL="457200" rtl="0" algn="l">
              <a:spcBef>
                <a:spcPts val="0"/>
              </a:spcBef>
              <a:spcAft>
                <a:spcPts val="0"/>
              </a:spcAft>
              <a:buClr>
                <a:schemeClr val="lt1"/>
              </a:buClr>
              <a:buSzPts val="2300"/>
              <a:buFont typeface="Proxima Nova"/>
              <a:buAutoNum type="arabicPeriod"/>
            </a:pPr>
            <a:r>
              <a:rPr lang="en" sz="2300">
                <a:solidFill>
                  <a:schemeClr val="lt1"/>
                </a:solidFill>
                <a:latin typeface="Proxima Nova"/>
                <a:ea typeface="Proxima Nova"/>
                <a:cs typeface="Proxima Nova"/>
                <a:sym typeface="Proxima Nova"/>
              </a:rPr>
              <a:t>Created by Facebook</a:t>
            </a:r>
            <a:endParaRPr sz="2300">
              <a:solidFill>
                <a:schemeClr val="lt1"/>
              </a:solidFill>
              <a:latin typeface="Proxima Nova"/>
              <a:ea typeface="Proxima Nova"/>
              <a:cs typeface="Proxima Nova"/>
              <a:sym typeface="Proxima Nova"/>
            </a:endParaRPr>
          </a:p>
          <a:p>
            <a:pPr indent="-374650" lvl="0" marL="457200" rtl="0" algn="l">
              <a:spcBef>
                <a:spcPts val="0"/>
              </a:spcBef>
              <a:spcAft>
                <a:spcPts val="0"/>
              </a:spcAft>
              <a:buClr>
                <a:schemeClr val="lt1"/>
              </a:buClr>
              <a:buSzPts val="2300"/>
              <a:buFont typeface="Proxima Nova"/>
              <a:buAutoNum type="arabicPeriod"/>
            </a:pPr>
            <a:r>
              <a:rPr lang="en" sz="2300">
                <a:solidFill>
                  <a:schemeClr val="lt1"/>
                </a:solidFill>
                <a:latin typeface="Proxima Nova"/>
                <a:ea typeface="Proxima Nova"/>
                <a:cs typeface="Proxima Nova"/>
                <a:sym typeface="Proxima Nova"/>
              </a:rPr>
              <a:t>&gt; 100k stars on Github</a:t>
            </a:r>
            <a:endParaRPr sz="2300">
              <a:solidFill>
                <a:schemeClr val="lt1"/>
              </a:solidFill>
              <a:latin typeface="Proxima Nova"/>
              <a:ea typeface="Proxima Nova"/>
              <a:cs typeface="Proxima Nova"/>
              <a:sym typeface="Proxima Nova"/>
            </a:endParaRPr>
          </a:p>
          <a:p>
            <a:pPr indent="-374650" lvl="0" marL="457200" rtl="0" algn="l">
              <a:spcBef>
                <a:spcPts val="0"/>
              </a:spcBef>
              <a:spcAft>
                <a:spcPts val="0"/>
              </a:spcAft>
              <a:buClr>
                <a:schemeClr val="lt1"/>
              </a:buClr>
              <a:buSzPts val="2300"/>
              <a:buFont typeface="Proxima Nova"/>
              <a:buAutoNum type="arabicPeriod"/>
            </a:pPr>
            <a:r>
              <a:rPr lang="en" sz="2300">
                <a:solidFill>
                  <a:schemeClr val="lt1"/>
                </a:solidFill>
                <a:latin typeface="Proxima Nova"/>
                <a:ea typeface="Proxima Nova"/>
                <a:cs typeface="Proxima Nova"/>
                <a:sym typeface="Proxima Nova"/>
              </a:rPr>
              <a:t>Huge Community</a:t>
            </a:r>
            <a:endParaRPr sz="2300">
              <a:solidFill>
                <a:schemeClr val="lt1"/>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400" name="Shape 400"/>
        <p:cNvGrpSpPr/>
        <p:nvPr/>
      </p:nvGrpSpPr>
      <p:grpSpPr>
        <a:xfrm>
          <a:off x="0" y="0"/>
          <a:ext cx="0" cy="0"/>
          <a:chOff x="0" y="0"/>
          <a:chExt cx="0" cy="0"/>
        </a:xfrm>
      </p:grpSpPr>
      <p:sp>
        <p:nvSpPr>
          <p:cNvPr id="401" name="Google Shape;401;p56"/>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React is Declarative</a:t>
            </a:r>
            <a:endParaRPr sz="10000">
              <a:solidFill>
                <a:schemeClr val="lt1"/>
              </a:solidFill>
            </a:endParaRPr>
          </a:p>
        </p:txBody>
      </p:sp>
      <p:sp>
        <p:nvSpPr>
          <p:cNvPr id="402" name="Google Shape;402;p56"/>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403" name="Google Shape;403;p56"/>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404" name="Google Shape;404;p56"/>
          <p:cNvSpPr txBox="1"/>
          <p:nvPr/>
        </p:nvSpPr>
        <p:spPr>
          <a:xfrm>
            <a:off x="1485900" y="1417325"/>
            <a:ext cx="6172200" cy="29307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0"/>
              </a:spcBef>
              <a:spcAft>
                <a:spcPts val="0"/>
              </a:spcAft>
              <a:buClr>
                <a:schemeClr val="lt1"/>
              </a:buClr>
              <a:buSzPts val="2400"/>
              <a:buAutoNum type="arabicPeriod"/>
            </a:pPr>
            <a:r>
              <a:rPr lang="en" sz="2400">
                <a:solidFill>
                  <a:schemeClr val="lt1"/>
                </a:solidFill>
              </a:rPr>
              <a:t>Declarative programming is a programming paradigm, that expresses logic of a computation without describing its control flow.</a:t>
            </a:r>
            <a:endParaRPr sz="2400">
              <a:solidFill>
                <a:schemeClr val="lt1"/>
              </a:solidFill>
            </a:endParaRPr>
          </a:p>
          <a:p>
            <a:pPr indent="-374650" lvl="0" marL="457200" rtl="0" algn="l">
              <a:spcBef>
                <a:spcPts val="0"/>
              </a:spcBef>
              <a:spcAft>
                <a:spcPts val="0"/>
              </a:spcAft>
              <a:buClr>
                <a:schemeClr val="lt1"/>
              </a:buClr>
              <a:buSzPts val="2300"/>
              <a:buFont typeface="Proxima Nova"/>
              <a:buAutoNum type="arabicPeriod"/>
            </a:pPr>
            <a:r>
              <a:rPr lang="en" sz="2300">
                <a:solidFill>
                  <a:schemeClr val="lt1"/>
                </a:solidFill>
                <a:latin typeface="Proxima Nova"/>
                <a:ea typeface="Proxima Nova"/>
                <a:cs typeface="Proxima Nova"/>
                <a:sym typeface="Proxima Nova"/>
              </a:rPr>
              <a:t>React will effectively handle updating and rendering of components.</a:t>
            </a:r>
            <a:endParaRPr sz="2300">
              <a:solidFill>
                <a:schemeClr val="lt1"/>
              </a:solidFill>
              <a:latin typeface="Proxima Nova"/>
              <a:ea typeface="Proxima Nova"/>
              <a:cs typeface="Proxima Nova"/>
              <a:sym typeface="Proxima Nova"/>
            </a:endParaRPr>
          </a:p>
          <a:p>
            <a:pPr indent="-374650" lvl="0" marL="457200" rtl="0" algn="l">
              <a:spcBef>
                <a:spcPts val="0"/>
              </a:spcBef>
              <a:spcAft>
                <a:spcPts val="0"/>
              </a:spcAft>
              <a:buClr>
                <a:schemeClr val="lt1"/>
              </a:buClr>
              <a:buSzPts val="2300"/>
              <a:buFont typeface="Proxima Nova"/>
              <a:buAutoNum type="arabicPeriod"/>
            </a:pPr>
            <a:r>
              <a:rPr lang="en" sz="2300">
                <a:solidFill>
                  <a:schemeClr val="lt1"/>
                </a:solidFill>
                <a:latin typeface="Proxima Nova"/>
                <a:ea typeface="Proxima Nova"/>
                <a:cs typeface="Proxima Nova"/>
                <a:sym typeface="Proxima Nova"/>
              </a:rPr>
              <a:t>DOM Updates are effectively handled by React - Lifecycle methods.</a:t>
            </a:r>
            <a:endParaRPr sz="2300">
              <a:solidFill>
                <a:schemeClr val="lt1"/>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408" name="Shape 408"/>
        <p:cNvGrpSpPr/>
        <p:nvPr/>
      </p:nvGrpSpPr>
      <p:grpSpPr>
        <a:xfrm>
          <a:off x="0" y="0"/>
          <a:ext cx="0" cy="0"/>
          <a:chOff x="0" y="0"/>
          <a:chExt cx="0" cy="0"/>
        </a:xfrm>
      </p:grpSpPr>
      <p:sp>
        <p:nvSpPr>
          <p:cNvPr id="409" name="Google Shape;409;p57"/>
          <p:cNvSpPr txBox="1"/>
          <p:nvPr>
            <p:ph idx="1" type="body"/>
          </p:nvPr>
        </p:nvSpPr>
        <p:spPr>
          <a:xfrm>
            <a:off x="0" y="113075"/>
            <a:ext cx="9105300" cy="9168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000">
                <a:solidFill>
                  <a:schemeClr val="lt1"/>
                </a:solidFill>
              </a:rPr>
              <a:t>Component Based Architecture</a:t>
            </a:r>
            <a:endParaRPr sz="3000">
              <a:solidFill>
                <a:schemeClr val="lt1"/>
              </a:solidFill>
            </a:endParaRPr>
          </a:p>
        </p:txBody>
      </p:sp>
      <p:sp>
        <p:nvSpPr>
          <p:cNvPr id="410" name="Google Shape;410;p57"/>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411" name="Google Shape;411;p57"/>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pic>
        <p:nvPicPr>
          <p:cNvPr id="412" name="Google Shape;412;p57"/>
          <p:cNvPicPr preferRelativeResize="0"/>
          <p:nvPr/>
        </p:nvPicPr>
        <p:blipFill>
          <a:blip r:embed="rId3">
            <a:alphaModFix/>
          </a:blip>
          <a:stretch>
            <a:fillRect/>
          </a:stretch>
        </p:blipFill>
        <p:spPr>
          <a:xfrm>
            <a:off x="2154740" y="1325675"/>
            <a:ext cx="4834520" cy="31128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416" name="Shape 416"/>
        <p:cNvGrpSpPr/>
        <p:nvPr/>
      </p:nvGrpSpPr>
      <p:grpSpPr>
        <a:xfrm>
          <a:off x="0" y="0"/>
          <a:ext cx="0" cy="0"/>
          <a:chOff x="0" y="0"/>
          <a:chExt cx="0" cy="0"/>
        </a:xfrm>
      </p:grpSpPr>
      <p:sp>
        <p:nvSpPr>
          <p:cNvPr id="417" name="Google Shape;417;p58"/>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Create React App</a:t>
            </a:r>
            <a:endParaRPr sz="10000">
              <a:solidFill>
                <a:schemeClr val="lt1"/>
              </a:solidFill>
            </a:endParaRPr>
          </a:p>
        </p:txBody>
      </p:sp>
      <p:sp>
        <p:nvSpPr>
          <p:cNvPr id="418" name="Google Shape;418;p58"/>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419" name="Google Shape;419;p58"/>
          <p:cNvSpPr txBox="1"/>
          <p:nvPr/>
        </p:nvSpPr>
        <p:spPr>
          <a:xfrm>
            <a:off x="166350" y="3318775"/>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420" name="Google Shape;420;p58"/>
          <p:cNvSpPr txBox="1"/>
          <p:nvPr/>
        </p:nvSpPr>
        <p:spPr>
          <a:xfrm>
            <a:off x="1485900" y="1188725"/>
            <a:ext cx="6172200" cy="33417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0"/>
              </a:spcBef>
              <a:spcAft>
                <a:spcPts val="0"/>
              </a:spcAft>
              <a:buClr>
                <a:schemeClr val="lt1"/>
              </a:buClr>
              <a:buSzPts val="2400"/>
              <a:buAutoNum type="arabicPeriod"/>
            </a:pPr>
            <a:r>
              <a:rPr lang="en" sz="2400">
                <a:solidFill>
                  <a:schemeClr val="lt1"/>
                </a:solidFill>
              </a:rPr>
              <a:t>using npx (package runner)</a:t>
            </a:r>
            <a:endParaRPr sz="2400">
              <a:solidFill>
                <a:schemeClr val="lt1"/>
              </a:solidFill>
            </a:endParaRPr>
          </a:p>
          <a:p>
            <a:pPr indent="0" lvl="0" marL="457200" rtl="0" algn="l">
              <a:lnSpc>
                <a:spcPct val="90000"/>
              </a:lnSpc>
              <a:spcBef>
                <a:spcPts val="0"/>
              </a:spcBef>
              <a:spcAft>
                <a:spcPts val="0"/>
              </a:spcAft>
              <a:buNone/>
            </a:pPr>
            <a:r>
              <a:rPr lang="en" sz="1600">
                <a:solidFill>
                  <a:schemeClr val="lt1"/>
                </a:solidFill>
              </a:rPr>
              <a:t>npx create-react-app &lt;proj_name&gt;</a:t>
            </a:r>
            <a:br>
              <a:rPr lang="en" sz="1900">
                <a:solidFill>
                  <a:schemeClr val="lt1"/>
                </a:solidFill>
              </a:rPr>
            </a:br>
            <a:endParaRPr sz="1900">
              <a:solidFill>
                <a:schemeClr val="lt1"/>
              </a:solidFill>
            </a:endParaRPr>
          </a:p>
          <a:p>
            <a:pPr indent="-381000" lvl="0" marL="457200" rtl="0" algn="l">
              <a:spcBef>
                <a:spcPts val="0"/>
              </a:spcBef>
              <a:spcAft>
                <a:spcPts val="0"/>
              </a:spcAft>
              <a:buClr>
                <a:schemeClr val="lt1"/>
              </a:buClr>
              <a:buSzPts val="2400"/>
              <a:buAutoNum type="arabicPeriod"/>
            </a:pPr>
            <a:r>
              <a:rPr lang="en" sz="2400">
                <a:solidFill>
                  <a:schemeClr val="lt1"/>
                </a:solidFill>
              </a:rPr>
              <a:t>using npm (package manager)</a:t>
            </a:r>
            <a:br>
              <a:rPr lang="en" sz="2400">
                <a:solidFill>
                  <a:schemeClr val="lt1"/>
                </a:solidFill>
              </a:rPr>
            </a:br>
            <a:r>
              <a:rPr lang="en" sz="1600">
                <a:solidFill>
                  <a:schemeClr val="lt1"/>
                </a:solidFill>
              </a:rPr>
              <a:t>npm install create-react-app -g</a:t>
            </a:r>
            <a:endParaRPr sz="1600">
              <a:solidFill>
                <a:schemeClr val="lt1"/>
              </a:solidFill>
            </a:endParaRPr>
          </a:p>
          <a:p>
            <a:pPr indent="0" lvl="0" marL="457200" rtl="0" algn="l">
              <a:spcBef>
                <a:spcPts val="0"/>
              </a:spcBef>
              <a:spcAft>
                <a:spcPts val="0"/>
              </a:spcAft>
              <a:buNone/>
            </a:pPr>
            <a:r>
              <a:rPr lang="en" sz="1600">
                <a:solidFill>
                  <a:schemeClr val="lt1"/>
                </a:solidFill>
              </a:rPr>
              <a:t>create-react-app &lt;proj_name&gt;</a:t>
            </a:r>
            <a:endParaRPr sz="1600">
              <a:solidFill>
                <a:schemeClr val="lt1"/>
              </a:solidFill>
            </a:endParaRPr>
          </a:p>
          <a:p>
            <a:pPr indent="0" lvl="0" marL="457200" rtl="0" algn="l">
              <a:spcBef>
                <a:spcPts val="0"/>
              </a:spcBef>
              <a:spcAft>
                <a:spcPts val="0"/>
              </a:spcAft>
              <a:buNone/>
            </a:pPr>
            <a:r>
              <a:rPr lang="en" sz="1600">
                <a:solidFill>
                  <a:schemeClr val="lt1"/>
                </a:solidFill>
              </a:rPr>
              <a:t>or</a:t>
            </a:r>
            <a:endParaRPr sz="1600">
              <a:solidFill>
                <a:schemeClr val="lt1"/>
              </a:solidFill>
            </a:endParaRPr>
          </a:p>
          <a:p>
            <a:pPr indent="0" lvl="0" marL="457200" rtl="0" algn="l">
              <a:spcBef>
                <a:spcPts val="0"/>
              </a:spcBef>
              <a:spcAft>
                <a:spcPts val="0"/>
              </a:spcAft>
              <a:buNone/>
            </a:pPr>
            <a:r>
              <a:rPr lang="en" sz="1600">
                <a:solidFill>
                  <a:schemeClr val="lt1"/>
                </a:solidFill>
              </a:rPr>
              <a:t>npm init react-app &lt;proj_name&gt;</a:t>
            </a:r>
            <a:endParaRPr sz="1600">
              <a:solidFill>
                <a:schemeClr val="lt1"/>
              </a:solidFill>
            </a:endParaRPr>
          </a:p>
          <a:p>
            <a:pPr indent="0" lvl="0" marL="457200" rtl="0" algn="l">
              <a:spcBef>
                <a:spcPts val="0"/>
              </a:spcBef>
              <a:spcAft>
                <a:spcPts val="0"/>
              </a:spcAft>
              <a:buNone/>
            </a:pPr>
            <a:r>
              <a:t/>
            </a:r>
            <a:endParaRPr sz="2400">
              <a:solidFill>
                <a:schemeClr val="lt1"/>
              </a:solidFill>
            </a:endParaRPr>
          </a:p>
          <a:p>
            <a:pPr indent="-381000" lvl="0" marL="457200" rtl="0" algn="l">
              <a:spcBef>
                <a:spcPts val="0"/>
              </a:spcBef>
              <a:spcAft>
                <a:spcPts val="0"/>
              </a:spcAft>
              <a:buClr>
                <a:schemeClr val="lt1"/>
              </a:buClr>
              <a:buSzPts val="2400"/>
              <a:buAutoNum type="arabicPeriod"/>
            </a:pPr>
            <a:r>
              <a:rPr lang="en" sz="2400">
                <a:solidFill>
                  <a:schemeClr val="lt1"/>
                </a:solidFill>
              </a:rPr>
              <a:t>using yarn (package manager)</a:t>
            </a:r>
            <a:br>
              <a:rPr lang="en" sz="2400">
                <a:solidFill>
                  <a:schemeClr val="lt1"/>
                </a:solidFill>
              </a:rPr>
            </a:br>
            <a:r>
              <a:rPr lang="en" sz="1600">
                <a:solidFill>
                  <a:schemeClr val="lt1"/>
                </a:solidFill>
              </a:rPr>
              <a:t>yarn create react-app &lt;proj_name&gt;</a:t>
            </a:r>
            <a:endParaRPr sz="1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424" name="Shape 424"/>
        <p:cNvGrpSpPr/>
        <p:nvPr/>
      </p:nvGrpSpPr>
      <p:grpSpPr>
        <a:xfrm>
          <a:off x="0" y="0"/>
          <a:ext cx="0" cy="0"/>
          <a:chOff x="0" y="0"/>
          <a:chExt cx="0" cy="0"/>
        </a:xfrm>
      </p:grpSpPr>
      <p:sp>
        <p:nvSpPr>
          <p:cNvPr id="425" name="Google Shape;425;p59"/>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Components</a:t>
            </a:r>
            <a:endParaRPr sz="10000">
              <a:solidFill>
                <a:schemeClr val="lt1"/>
              </a:solidFill>
            </a:endParaRPr>
          </a:p>
        </p:txBody>
      </p:sp>
      <p:sp>
        <p:nvSpPr>
          <p:cNvPr id="426" name="Google Shape;426;p59"/>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427" name="Google Shape;427;p59"/>
          <p:cNvSpPr txBox="1"/>
          <p:nvPr/>
        </p:nvSpPr>
        <p:spPr>
          <a:xfrm>
            <a:off x="1485900" y="1188725"/>
            <a:ext cx="6172200" cy="13962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0"/>
              </a:spcBef>
              <a:spcAft>
                <a:spcPts val="0"/>
              </a:spcAft>
              <a:buClr>
                <a:schemeClr val="lt1"/>
              </a:buClr>
              <a:buSzPts val="2400"/>
              <a:buAutoNum type="arabicPeriod"/>
            </a:pPr>
            <a:r>
              <a:rPr lang="en" sz="2400">
                <a:solidFill>
                  <a:schemeClr val="lt1"/>
                </a:solidFill>
              </a:rPr>
              <a:t>Class Components</a:t>
            </a:r>
            <a:br>
              <a:rPr lang="en" sz="1900">
                <a:solidFill>
                  <a:schemeClr val="lt1"/>
                </a:solidFill>
              </a:rPr>
            </a:br>
            <a:endParaRPr sz="1900">
              <a:solidFill>
                <a:schemeClr val="lt1"/>
              </a:solidFill>
            </a:endParaRPr>
          </a:p>
          <a:p>
            <a:pPr indent="-381000" lvl="0" marL="457200" rtl="0" algn="l">
              <a:spcBef>
                <a:spcPts val="0"/>
              </a:spcBef>
              <a:spcAft>
                <a:spcPts val="0"/>
              </a:spcAft>
              <a:buClr>
                <a:schemeClr val="lt1"/>
              </a:buClr>
              <a:buSzPts val="2400"/>
              <a:buAutoNum type="arabicPeriod"/>
            </a:pPr>
            <a:r>
              <a:rPr lang="en" sz="2400">
                <a:solidFill>
                  <a:schemeClr val="lt1"/>
                </a:solidFill>
              </a:rPr>
              <a:t>Functional Components</a:t>
            </a:r>
            <a:endParaRPr sz="1600">
              <a:solidFill>
                <a:schemeClr val="lt1"/>
              </a:solidFill>
            </a:endParaRPr>
          </a:p>
          <a:p>
            <a:pPr indent="0" lvl="0" marL="457200" rtl="0" algn="l">
              <a:spcBef>
                <a:spcPts val="0"/>
              </a:spcBef>
              <a:spcAft>
                <a:spcPts val="0"/>
              </a:spcAft>
              <a:buNone/>
            </a:pPr>
            <a:r>
              <a:t/>
            </a:r>
            <a:endParaRPr sz="1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431" name="Shape 431"/>
        <p:cNvGrpSpPr/>
        <p:nvPr/>
      </p:nvGrpSpPr>
      <p:grpSpPr>
        <a:xfrm>
          <a:off x="0" y="0"/>
          <a:ext cx="0" cy="0"/>
          <a:chOff x="0" y="0"/>
          <a:chExt cx="0" cy="0"/>
        </a:xfrm>
      </p:grpSpPr>
      <p:sp>
        <p:nvSpPr>
          <p:cNvPr id="432" name="Google Shape;432;p60"/>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JSX</a:t>
            </a:r>
            <a:endParaRPr sz="10000">
              <a:solidFill>
                <a:schemeClr val="lt1"/>
              </a:solidFill>
            </a:endParaRPr>
          </a:p>
        </p:txBody>
      </p:sp>
      <p:sp>
        <p:nvSpPr>
          <p:cNvPr id="433" name="Google Shape;433;p60"/>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434" name="Google Shape;434;p60"/>
          <p:cNvSpPr txBox="1"/>
          <p:nvPr/>
        </p:nvSpPr>
        <p:spPr>
          <a:xfrm>
            <a:off x="1485900" y="1188725"/>
            <a:ext cx="6172200" cy="29430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0"/>
              </a:spcBef>
              <a:spcAft>
                <a:spcPts val="0"/>
              </a:spcAft>
              <a:buClr>
                <a:schemeClr val="lt1"/>
              </a:buClr>
              <a:buSzPts val="2400"/>
              <a:buAutoNum type="arabicPeriod"/>
            </a:pPr>
            <a:r>
              <a:rPr lang="en" sz="2400">
                <a:solidFill>
                  <a:schemeClr val="lt1"/>
                </a:solidFill>
              </a:rPr>
              <a:t>Javascript XML - extension to javascript language syntax.</a:t>
            </a:r>
            <a:endParaRPr sz="1900">
              <a:solidFill>
                <a:schemeClr val="lt1"/>
              </a:solidFill>
            </a:endParaRPr>
          </a:p>
          <a:p>
            <a:pPr indent="-381000" lvl="0" marL="457200" rtl="0" algn="l">
              <a:spcBef>
                <a:spcPts val="0"/>
              </a:spcBef>
              <a:spcAft>
                <a:spcPts val="0"/>
              </a:spcAft>
              <a:buClr>
                <a:schemeClr val="lt1"/>
              </a:buClr>
              <a:buSzPts val="2400"/>
              <a:buAutoNum type="arabicPeriod"/>
            </a:pPr>
            <a:r>
              <a:rPr lang="en" sz="2400">
                <a:solidFill>
                  <a:schemeClr val="lt1"/>
                </a:solidFill>
              </a:rPr>
              <a:t>Write XML like code for elements and components.</a:t>
            </a:r>
            <a:endParaRPr sz="2400">
              <a:solidFill>
                <a:schemeClr val="lt1"/>
              </a:solidFill>
            </a:endParaRPr>
          </a:p>
          <a:p>
            <a:pPr indent="-381000" lvl="0" marL="457200" rtl="0" algn="l">
              <a:spcBef>
                <a:spcPts val="0"/>
              </a:spcBef>
              <a:spcAft>
                <a:spcPts val="0"/>
              </a:spcAft>
              <a:buClr>
                <a:schemeClr val="lt1"/>
              </a:buClr>
              <a:buSzPts val="2400"/>
              <a:buAutoNum type="arabicPeriod"/>
            </a:pPr>
            <a:r>
              <a:rPr lang="en" sz="2400">
                <a:solidFill>
                  <a:schemeClr val="lt1"/>
                </a:solidFill>
              </a:rPr>
              <a:t>React.createElement(name, attribute, children)</a:t>
            </a:r>
            <a:endParaRPr sz="2400">
              <a:solidFill>
                <a:schemeClr val="lt1"/>
              </a:solidFill>
            </a:endParaRPr>
          </a:p>
          <a:p>
            <a:pPr indent="-381000" lvl="0" marL="457200" rtl="0" algn="l">
              <a:spcBef>
                <a:spcPts val="0"/>
              </a:spcBef>
              <a:spcAft>
                <a:spcPts val="0"/>
              </a:spcAft>
              <a:buClr>
                <a:schemeClr val="lt1"/>
              </a:buClr>
              <a:buSzPts val="2400"/>
              <a:buAutoNum type="arabicPeriod"/>
            </a:pPr>
            <a:r>
              <a:rPr lang="en" sz="2400">
                <a:solidFill>
                  <a:schemeClr val="lt1"/>
                </a:solidFill>
              </a:rPr>
              <a:t>Transpile to pure JS</a:t>
            </a:r>
            <a:endParaRPr sz="2400">
              <a:solidFill>
                <a:schemeClr val="lt1"/>
              </a:solidFill>
            </a:endParaRPr>
          </a:p>
          <a:p>
            <a:pPr indent="0" lvl="0" marL="457200" rtl="0" algn="l">
              <a:spcBef>
                <a:spcPts val="0"/>
              </a:spcBef>
              <a:spcAft>
                <a:spcPts val="0"/>
              </a:spcAft>
              <a:buNone/>
            </a:pPr>
            <a:r>
              <a:t/>
            </a:r>
            <a:endParaRPr sz="1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438" name="Shape 438"/>
        <p:cNvGrpSpPr/>
        <p:nvPr/>
      </p:nvGrpSpPr>
      <p:grpSpPr>
        <a:xfrm>
          <a:off x="0" y="0"/>
          <a:ext cx="0" cy="0"/>
          <a:chOff x="0" y="0"/>
          <a:chExt cx="0" cy="0"/>
        </a:xfrm>
      </p:grpSpPr>
      <p:sp>
        <p:nvSpPr>
          <p:cNvPr id="439" name="Google Shape;439;p61"/>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Conditional Rendering</a:t>
            </a:r>
            <a:endParaRPr sz="10000">
              <a:solidFill>
                <a:schemeClr val="lt1"/>
              </a:solidFill>
            </a:endParaRPr>
          </a:p>
        </p:txBody>
      </p:sp>
      <p:sp>
        <p:nvSpPr>
          <p:cNvPr id="440" name="Google Shape;440;p61"/>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441" name="Google Shape;441;p61"/>
          <p:cNvSpPr txBox="1"/>
          <p:nvPr/>
        </p:nvSpPr>
        <p:spPr>
          <a:xfrm>
            <a:off x="1485900" y="1623700"/>
            <a:ext cx="6172200" cy="18717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0"/>
              </a:spcBef>
              <a:spcAft>
                <a:spcPts val="0"/>
              </a:spcAft>
              <a:buClr>
                <a:schemeClr val="lt1"/>
              </a:buClr>
              <a:buSzPts val="2400"/>
              <a:buAutoNum type="arabicPeriod"/>
            </a:pPr>
            <a:r>
              <a:rPr lang="en" sz="2400">
                <a:solidFill>
                  <a:schemeClr val="lt1"/>
                </a:solidFill>
              </a:rPr>
              <a:t>if/else</a:t>
            </a:r>
            <a:endParaRPr sz="1900">
              <a:solidFill>
                <a:schemeClr val="lt1"/>
              </a:solidFill>
            </a:endParaRPr>
          </a:p>
          <a:p>
            <a:pPr indent="-381000" lvl="0" marL="457200" rtl="0" algn="l">
              <a:spcBef>
                <a:spcPts val="0"/>
              </a:spcBef>
              <a:spcAft>
                <a:spcPts val="0"/>
              </a:spcAft>
              <a:buClr>
                <a:schemeClr val="lt1"/>
              </a:buClr>
              <a:buSzPts val="2400"/>
              <a:buAutoNum type="arabicPeriod"/>
            </a:pPr>
            <a:r>
              <a:rPr lang="en" sz="2400">
                <a:solidFill>
                  <a:schemeClr val="lt1"/>
                </a:solidFill>
              </a:rPr>
              <a:t>element variables</a:t>
            </a:r>
            <a:endParaRPr sz="2400">
              <a:solidFill>
                <a:schemeClr val="lt1"/>
              </a:solidFill>
            </a:endParaRPr>
          </a:p>
          <a:p>
            <a:pPr indent="-381000" lvl="0" marL="457200" rtl="0" algn="l">
              <a:spcBef>
                <a:spcPts val="0"/>
              </a:spcBef>
              <a:spcAft>
                <a:spcPts val="0"/>
              </a:spcAft>
              <a:buClr>
                <a:schemeClr val="lt1"/>
              </a:buClr>
              <a:buSzPts val="2400"/>
              <a:buAutoNum type="arabicPeriod"/>
            </a:pPr>
            <a:r>
              <a:rPr lang="en" sz="2400">
                <a:solidFill>
                  <a:schemeClr val="lt1"/>
                </a:solidFill>
              </a:rPr>
              <a:t>ternary</a:t>
            </a:r>
            <a:endParaRPr sz="2400">
              <a:solidFill>
                <a:schemeClr val="lt1"/>
              </a:solidFill>
            </a:endParaRPr>
          </a:p>
          <a:p>
            <a:pPr indent="-381000" lvl="0" marL="457200" rtl="0" algn="l">
              <a:spcBef>
                <a:spcPts val="0"/>
              </a:spcBef>
              <a:spcAft>
                <a:spcPts val="0"/>
              </a:spcAft>
              <a:buClr>
                <a:schemeClr val="lt1"/>
              </a:buClr>
              <a:buSzPts val="2400"/>
              <a:buAutoNum type="arabicPeriod"/>
            </a:pPr>
            <a:r>
              <a:rPr lang="en" sz="2400">
                <a:solidFill>
                  <a:schemeClr val="lt1"/>
                </a:solidFill>
              </a:rPr>
              <a:t>short circuit</a:t>
            </a:r>
            <a:endParaRPr sz="2400">
              <a:solidFill>
                <a:schemeClr val="lt1"/>
              </a:solidFill>
            </a:endParaRPr>
          </a:p>
          <a:p>
            <a:pPr indent="0" lvl="0" marL="457200" rtl="0" algn="l">
              <a:spcBef>
                <a:spcPts val="0"/>
              </a:spcBef>
              <a:spcAft>
                <a:spcPts val="0"/>
              </a:spcAft>
              <a:buNone/>
            </a:pPr>
            <a:r>
              <a:t/>
            </a:r>
            <a:endParaRPr sz="1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311700" y="991475"/>
            <a:ext cx="8520600" cy="1917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88" name="Google Shape;88;p17"/>
          <p:cNvSpPr txBox="1"/>
          <p:nvPr>
            <p:ph idx="1" type="body"/>
          </p:nvPr>
        </p:nvSpPr>
        <p:spPr>
          <a:xfrm>
            <a:off x="92250" y="295950"/>
            <a:ext cx="85206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000">
                <a:solidFill>
                  <a:schemeClr val="lt1"/>
                </a:solidFill>
              </a:rPr>
              <a:t>Expense Tracker</a:t>
            </a:r>
            <a:endParaRPr sz="3000">
              <a:solidFill>
                <a:schemeClr val="lt1"/>
              </a:solidFill>
            </a:endParaRPr>
          </a:p>
        </p:txBody>
      </p:sp>
      <p:pic>
        <p:nvPicPr>
          <p:cNvPr id="89" name="Google Shape;89;p17"/>
          <p:cNvPicPr preferRelativeResize="0"/>
          <p:nvPr/>
        </p:nvPicPr>
        <p:blipFill>
          <a:blip r:embed="rId3">
            <a:alphaModFix/>
          </a:blip>
          <a:stretch>
            <a:fillRect/>
          </a:stretch>
        </p:blipFill>
        <p:spPr>
          <a:xfrm>
            <a:off x="859784" y="1126650"/>
            <a:ext cx="7424438" cy="34840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445" name="Shape 445"/>
        <p:cNvGrpSpPr/>
        <p:nvPr/>
      </p:nvGrpSpPr>
      <p:grpSpPr>
        <a:xfrm>
          <a:off x="0" y="0"/>
          <a:ext cx="0" cy="0"/>
          <a:chOff x="0" y="0"/>
          <a:chExt cx="0" cy="0"/>
        </a:xfrm>
      </p:grpSpPr>
      <p:sp>
        <p:nvSpPr>
          <p:cNvPr id="446" name="Google Shape;446;p62"/>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React Hooks</a:t>
            </a:r>
            <a:endParaRPr sz="10000">
              <a:solidFill>
                <a:schemeClr val="lt1"/>
              </a:solidFill>
            </a:endParaRPr>
          </a:p>
        </p:txBody>
      </p:sp>
      <p:sp>
        <p:nvSpPr>
          <p:cNvPr id="447" name="Google Shape;447;p62"/>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448" name="Google Shape;448;p62"/>
          <p:cNvSpPr txBox="1"/>
          <p:nvPr/>
        </p:nvSpPr>
        <p:spPr>
          <a:xfrm>
            <a:off x="1485900" y="1623700"/>
            <a:ext cx="6172200" cy="15024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0"/>
              </a:spcBef>
              <a:spcAft>
                <a:spcPts val="0"/>
              </a:spcAft>
              <a:buClr>
                <a:schemeClr val="lt1"/>
              </a:buClr>
              <a:buSzPts val="2400"/>
              <a:buAutoNum type="arabicPeriod"/>
            </a:pPr>
            <a:r>
              <a:rPr lang="en" sz="2400">
                <a:solidFill>
                  <a:schemeClr val="lt1"/>
                </a:solidFill>
              </a:rPr>
              <a:t>useState</a:t>
            </a:r>
            <a:endParaRPr sz="1900">
              <a:solidFill>
                <a:schemeClr val="lt1"/>
              </a:solidFill>
            </a:endParaRPr>
          </a:p>
          <a:p>
            <a:pPr indent="-381000" lvl="0" marL="457200" rtl="0" algn="l">
              <a:spcBef>
                <a:spcPts val="0"/>
              </a:spcBef>
              <a:spcAft>
                <a:spcPts val="0"/>
              </a:spcAft>
              <a:buClr>
                <a:schemeClr val="lt1"/>
              </a:buClr>
              <a:buSzPts val="2400"/>
              <a:buAutoNum type="arabicPeriod"/>
            </a:pPr>
            <a:r>
              <a:rPr lang="en" sz="2400">
                <a:solidFill>
                  <a:schemeClr val="lt1"/>
                </a:solidFill>
              </a:rPr>
              <a:t>useEffect</a:t>
            </a:r>
            <a:endParaRPr sz="2400">
              <a:solidFill>
                <a:schemeClr val="lt1"/>
              </a:solidFill>
            </a:endParaRPr>
          </a:p>
          <a:p>
            <a:pPr indent="-381000" lvl="0" marL="457200" rtl="0" algn="l">
              <a:spcBef>
                <a:spcPts val="0"/>
              </a:spcBef>
              <a:spcAft>
                <a:spcPts val="0"/>
              </a:spcAft>
              <a:buClr>
                <a:schemeClr val="lt1"/>
              </a:buClr>
              <a:buSzPts val="2400"/>
              <a:buAutoNum type="arabicPeriod"/>
            </a:pPr>
            <a:r>
              <a:rPr lang="en" sz="2400">
                <a:solidFill>
                  <a:schemeClr val="lt1"/>
                </a:solidFill>
              </a:rPr>
              <a:t>useContext</a:t>
            </a:r>
            <a:endParaRPr sz="2400">
              <a:solidFill>
                <a:schemeClr val="lt1"/>
              </a:solidFill>
            </a:endParaRPr>
          </a:p>
          <a:p>
            <a:pPr indent="0" lvl="0" marL="457200" rtl="0" algn="l">
              <a:spcBef>
                <a:spcPts val="0"/>
              </a:spcBef>
              <a:spcAft>
                <a:spcPts val="0"/>
              </a:spcAft>
              <a:buNone/>
            </a:pPr>
            <a:r>
              <a:t/>
            </a:r>
            <a:endParaRPr sz="1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452" name="Shape 452"/>
        <p:cNvGrpSpPr/>
        <p:nvPr/>
      </p:nvGrpSpPr>
      <p:grpSpPr>
        <a:xfrm>
          <a:off x="0" y="0"/>
          <a:ext cx="0" cy="0"/>
          <a:chOff x="0" y="0"/>
          <a:chExt cx="0" cy="0"/>
        </a:xfrm>
      </p:grpSpPr>
      <p:sp>
        <p:nvSpPr>
          <p:cNvPr id="453" name="Google Shape;453;p63"/>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Custom Hooks</a:t>
            </a:r>
            <a:endParaRPr sz="10000">
              <a:solidFill>
                <a:schemeClr val="lt1"/>
              </a:solidFill>
            </a:endParaRPr>
          </a:p>
        </p:txBody>
      </p:sp>
      <p:sp>
        <p:nvSpPr>
          <p:cNvPr id="454" name="Google Shape;454;p63"/>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pic>
        <p:nvPicPr>
          <p:cNvPr id="455" name="Google Shape;455;p63"/>
          <p:cNvPicPr preferRelativeResize="0"/>
          <p:nvPr/>
        </p:nvPicPr>
        <p:blipFill>
          <a:blip r:embed="rId3">
            <a:alphaModFix/>
          </a:blip>
          <a:stretch>
            <a:fillRect/>
          </a:stretch>
        </p:blipFill>
        <p:spPr>
          <a:xfrm>
            <a:off x="1966613" y="1106075"/>
            <a:ext cx="5210775" cy="35936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459" name="Shape 459"/>
        <p:cNvGrpSpPr/>
        <p:nvPr/>
      </p:nvGrpSpPr>
      <p:grpSpPr>
        <a:xfrm>
          <a:off x="0" y="0"/>
          <a:ext cx="0" cy="0"/>
          <a:chOff x="0" y="0"/>
          <a:chExt cx="0" cy="0"/>
        </a:xfrm>
      </p:grpSpPr>
      <p:sp>
        <p:nvSpPr>
          <p:cNvPr id="460" name="Google Shape;460;p64"/>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Styling React Components</a:t>
            </a:r>
            <a:endParaRPr sz="10000">
              <a:solidFill>
                <a:schemeClr val="lt1"/>
              </a:solidFill>
            </a:endParaRPr>
          </a:p>
        </p:txBody>
      </p:sp>
      <p:sp>
        <p:nvSpPr>
          <p:cNvPr id="461" name="Google Shape;461;p64"/>
          <p:cNvSpPr txBox="1"/>
          <p:nvPr/>
        </p:nvSpPr>
        <p:spPr>
          <a:xfrm>
            <a:off x="212275" y="1325675"/>
            <a:ext cx="83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462" name="Google Shape;462;p64"/>
          <p:cNvSpPr txBox="1"/>
          <p:nvPr/>
        </p:nvSpPr>
        <p:spPr>
          <a:xfrm>
            <a:off x="1485900" y="1623700"/>
            <a:ext cx="6172200" cy="18717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0"/>
              </a:spcBef>
              <a:spcAft>
                <a:spcPts val="0"/>
              </a:spcAft>
              <a:buClr>
                <a:schemeClr val="lt1"/>
              </a:buClr>
              <a:buSzPts val="2400"/>
              <a:buAutoNum type="arabicPeriod"/>
            </a:pPr>
            <a:r>
              <a:rPr lang="en" sz="2400">
                <a:solidFill>
                  <a:schemeClr val="lt1"/>
                </a:solidFill>
              </a:rPr>
              <a:t>CSS Stylesheets</a:t>
            </a:r>
            <a:endParaRPr sz="1900">
              <a:solidFill>
                <a:schemeClr val="lt1"/>
              </a:solidFill>
            </a:endParaRPr>
          </a:p>
          <a:p>
            <a:pPr indent="-381000" lvl="0" marL="457200" rtl="0" algn="l">
              <a:spcBef>
                <a:spcPts val="0"/>
              </a:spcBef>
              <a:spcAft>
                <a:spcPts val="0"/>
              </a:spcAft>
              <a:buClr>
                <a:schemeClr val="lt1"/>
              </a:buClr>
              <a:buSzPts val="2400"/>
              <a:buAutoNum type="arabicPeriod"/>
            </a:pPr>
            <a:r>
              <a:rPr lang="en" sz="2400">
                <a:solidFill>
                  <a:schemeClr val="lt1"/>
                </a:solidFill>
              </a:rPr>
              <a:t>Inline Styling</a:t>
            </a:r>
            <a:endParaRPr sz="2400">
              <a:solidFill>
                <a:schemeClr val="lt1"/>
              </a:solidFill>
            </a:endParaRPr>
          </a:p>
          <a:p>
            <a:pPr indent="-381000" lvl="0" marL="457200" rtl="0" algn="l">
              <a:spcBef>
                <a:spcPts val="0"/>
              </a:spcBef>
              <a:spcAft>
                <a:spcPts val="0"/>
              </a:spcAft>
              <a:buClr>
                <a:schemeClr val="lt1"/>
              </a:buClr>
              <a:buSzPts val="2400"/>
              <a:buAutoNum type="arabicPeriod"/>
            </a:pPr>
            <a:r>
              <a:rPr lang="en" sz="2400">
                <a:solidFill>
                  <a:schemeClr val="lt1"/>
                </a:solidFill>
              </a:rPr>
              <a:t>CSS in Js Library (styled-component)</a:t>
            </a:r>
            <a:endParaRPr sz="2400">
              <a:solidFill>
                <a:schemeClr val="lt1"/>
              </a:solidFill>
            </a:endParaRPr>
          </a:p>
          <a:p>
            <a:pPr indent="0" lvl="0" marL="457200" rtl="0" algn="l">
              <a:spcBef>
                <a:spcPts val="0"/>
              </a:spcBef>
              <a:spcAft>
                <a:spcPts val="0"/>
              </a:spcAft>
              <a:buNone/>
            </a:pPr>
            <a:r>
              <a:t/>
            </a:r>
            <a:endParaRPr sz="2400">
              <a:solidFill>
                <a:schemeClr val="lt1"/>
              </a:solidFill>
            </a:endParaRPr>
          </a:p>
          <a:p>
            <a:pPr indent="0" lvl="0" marL="457200" rtl="0" algn="l">
              <a:spcBef>
                <a:spcPts val="0"/>
              </a:spcBef>
              <a:spcAft>
                <a:spcPts val="0"/>
              </a:spcAft>
              <a:buNone/>
            </a:pPr>
            <a:r>
              <a:t/>
            </a:r>
            <a:endParaRPr sz="1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466" name="Shape 466"/>
        <p:cNvGrpSpPr/>
        <p:nvPr/>
      </p:nvGrpSpPr>
      <p:grpSpPr>
        <a:xfrm>
          <a:off x="0" y="0"/>
          <a:ext cx="0" cy="0"/>
          <a:chOff x="0" y="0"/>
          <a:chExt cx="0" cy="0"/>
        </a:xfrm>
      </p:grpSpPr>
      <p:sp>
        <p:nvSpPr>
          <p:cNvPr id="467" name="Google Shape;467;p65"/>
          <p:cNvSpPr txBox="1"/>
          <p:nvPr>
            <p:ph idx="1" type="body"/>
          </p:nvPr>
        </p:nvSpPr>
        <p:spPr>
          <a:xfrm>
            <a:off x="0" y="113075"/>
            <a:ext cx="9144000" cy="48045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0000">
                <a:solidFill>
                  <a:schemeClr val="lt1"/>
                </a:solidFill>
              </a:rPr>
              <a:t>What Next?</a:t>
            </a:r>
            <a:endParaRPr sz="100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471" name="Shape 471"/>
        <p:cNvGrpSpPr/>
        <p:nvPr/>
      </p:nvGrpSpPr>
      <p:grpSpPr>
        <a:xfrm>
          <a:off x="0" y="0"/>
          <a:ext cx="0" cy="0"/>
          <a:chOff x="0" y="0"/>
          <a:chExt cx="0" cy="0"/>
        </a:xfrm>
      </p:grpSpPr>
      <p:sp>
        <p:nvSpPr>
          <p:cNvPr id="472" name="Google Shape;472;p66"/>
          <p:cNvSpPr txBox="1"/>
          <p:nvPr>
            <p:ph idx="1" type="body"/>
          </p:nvPr>
        </p:nvSpPr>
        <p:spPr>
          <a:xfrm>
            <a:off x="0" y="113075"/>
            <a:ext cx="9105300" cy="9168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1200"/>
              </a:spcAft>
              <a:buNone/>
            </a:pPr>
            <a:r>
              <a:rPr lang="en" sz="10000">
                <a:solidFill>
                  <a:schemeClr val="lt1"/>
                </a:solidFill>
              </a:rPr>
              <a:t>References</a:t>
            </a:r>
            <a:endParaRPr sz="10000">
              <a:solidFill>
                <a:schemeClr val="lt1"/>
              </a:solidFill>
            </a:endParaRPr>
          </a:p>
        </p:txBody>
      </p:sp>
      <p:sp>
        <p:nvSpPr>
          <p:cNvPr id="473" name="Google Shape;473;p66"/>
          <p:cNvSpPr txBox="1"/>
          <p:nvPr/>
        </p:nvSpPr>
        <p:spPr>
          <a:xfrm>
            <a:off x="129375" y="1194950"/>
            <a:ext cx="8811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474" name="Google Shape;474;p66"/>
          <p:cNvSpPr txBox="1"/>
          <p:nvPr/>
        </p:nvSpPr>
        <p:spPr>
          <a:xfrm>
            <a:off x="129375" y="2058575"/>
            <a:ext cx="901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475" name="Google Shape;475;p66"/>
          <p:cNvSpPr txBox="1"/>
          <p:nvPr/>
        </p:nvSpPr>
        <p:spPr>
          <a:xfrm>
            <a:off x="201550" y="1344125"/>
            <a:ext cx="8376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Proxima Nova"/>
              <a:buAutoNum type="arabicPeriod"/>
            </a:pPr>
            <a:r>
              <a:rPr lang="en" u="sng">
                <a:solidFill>
                  <a:schemeClr val="hlink"/>
                </a:solidFill>
                <a:latin typeface="Proxima Nova"/>
                <a:ea typeface="Proxima Nova"/>
                <a:cs typeface="Proxima Nova"/>
                <a:sym typeface="Proxima Nova"/>
                <a:hlinkClick r:id="rId3"/>
              </a:rPr>
              <a:t>https://filisantillan.com/bits/dom/</a:t>
            </a:r>
            <a:endParaRPr>
              <a:solidFill>
                <a:schemeClr val="lt1"/>
              </a:solidFill>
              <a:latin typeface="Proxima Nova"/>
              <a:ea typeface="Proxima Nova"/>
              <a:cs typeface="Proxima Nova"/>
              <a:sym typeface="Proxima Nova"/>
            </a:endParaRPr>
          </a:p>
          <a:p>
            <a:pPr indent="-317500" lvl="0" marL="457200" rtl="0" algn="l">
              <a:spcBef>
                <a:spcPts val="0"/>
              </a:spcBef>
              <a:spcAft>
                <a:spcPts val="0"/>
              </a:spcAft>
              <a:buClr>
                <a:schemeClr val="lt1"/>
              </a:buClr>
              <a:buSzPts val="1400"/>
              <a:buFont typeface="Proxima Nova"/>
              <a:buAutoNum type="arabicPeriod"/>
            </a:pPr>
            <a:r>
              <a:rPr lang="en">
                <a:solidFill>
                  <a:schemeClr val="lt1"/>
                </a:solidFill>
                <a:latin typeface="Proxima Nova"/>
                <a:ea typeface="Proxima Nova"/>
                <a:cs typeface="Proxima Nova"/>
                <a:sym typeface="Proxima Nova"/>
              </a:rPr>
              <a:t>https://qph.cf2.quoracdn.net/main-qimg-3c7120b1fc0aff273047260e786721da.webp</a:t>
            </a:r>
            <a:endParaRPr>
              <a:solidFill>
                <a:schemeClr val="lt1"/>
              </a:solidFill>
              <a:latin typeface="Proxima Nova"/>
              <a:ea typeface="Proxima Nova"/>
              <a:cs typeface="Proxima Nova"/>
              <a:sym typeface="Proxima Nova"/>
            </a:endParaRPr>
          </a:p>
          <a:p>
            <a:pPr indent="-317500" lvl="0" marL="457200" rtl="0" algn="l">
              <a:spcBef>
                <a:spcPts val="0"/>
              </a:spcBef>
              <a:spcAft>
                <a:spcPts val="0"/>
              </a:spcAft>
              <a:buClr>
                <a:schemeClr val="lt1"/>
              </a:buClr>
              <a:buSzPts val="1400"/>
              <a:buFont typeface="Proxima Nova"/>
              <a:buAutoNum type="arabicPeriod"/>
            </a:pPr>
            <a:r>
              <a:rPr lang="en" u="sng">
                <a:solidFill>
                  <a:schemeClr val="hlink"/>
                </a:solidFill>
                <a:latin typeface="Proxima Nova"/>
                <a:ea typeface="Proxima Nova"/>
                <a:cs typeface="Proxima Nova"/>
                <a:sym typeface="Proxima Nova"/>
                <a:hlinkClick r:id="rId4"/>
              </a:rPr>
              <a:t>https://cs50.harvard.edu/web/2020/notes/0/</a:t>
            </a: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93" name="Shape 93"/>
        <p:cNvGrpSpPr/>
        <p:nvPr/>
      </p:nvGrpSpPr>
      <p:grpSpPr>
        <a:xfrm>
          <a:off x="0" y="0"/>
          <a:ext cx="0" cy="0"/>
          <a:chOff x="0" y="0"/>
          <a:chExt cx="0" cy="0"/>
        </a:xfrm>
      </p:grpSpPr>
      <p:sp>
        <p:nvSpPr>
          <p:cNvPr id="94" name="Google Shape;94;p18"/>
          <p:cNvSpPr txBox="1"/>
          <p:nvPr>
            <p:ph idx="1" type="body"/>
          </p:nvPr>
        </p:nvSpPr>
        <p:spPr>
          <a:xfrm>
            <a:off x="92250" y="295950"/>
            <a:ext cx="85206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000">
                <a:solidFill>
                  <a:schemeClr val="lt1"/>
                </a:solidFill>
              </a:rPr>
              <a:t>Expense Tracker</a:t>
            </a:r>
            <a:endParaRPr sz="3000">
              <a:solidFill>
                <a:schemeClr val="lt1"/>
              </a:solidFill>
            </a:endParaRPr>
          </a:p>
        </p:txBody>
      </p:sp>
      <p:pic>
        <p:nvPicPr>
          <p:cNvPr id="95" name="Google Shape;95;p18"/>
          <p:cNvPicPr preferRelativeResize="0"/>
          <p:nvPr/>
        </p:nvPicPr>
        <p:blipFill>
          <a:blip r:embed="rId3">
            <a:alphaModFix/>
          </a:blip>
          <a:stretch>
            <a:fillRect/>
          </a:stretch>
        </p:blipFill>
        <p:spPr>
          <a:xfrm>
            <a:off x="859775" y="1126650"/>
            <a:ext cx="7424443" cy="348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99" name="Shape 99"/>
        <p:cNvGrpSpPr/>
        <p:nvPr/>
      </p:nvGrpSpPr>
      <p:grpSpPr>
        <a:xfrm>
          <a:off x="0" y="0"/>
          <a:ext cx="0" cy="0"/>
          <a:chOff x="0" y="0"/>
          <a:chExt cx="0" cy="0"/>
        </a:xfrm>
      </p:grpSpPr>
      <p:sp>
        <p:nvSpPr>
          <p:cNvPr id="100" name="Google Shape;100;p19"/>
          <p:cNvSpPr txBox="1"/>
          <p:nvPr>
            <p:ph idx="1" type="body"/>
          </p:nvPr>
        </p:nvSpPr>
        <p:spPr>
          <a:xfrm>
            <a:off x="92250" y="295950"/>
            <a:ext cx="85206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000">
                <a:solidFill>
                  <a:schemeClr val="lt1"/>
                </a:solidFill>
              </a:rPr>
              <a:t>Expense Tracker</a:t>
            </a:r>
            <a:endParaRPr sz="3000">
              <a:solidFill>
                <a:schemeClr val="lt1"/>
              </a:solidFill>
            </a:endParaRPr>
          </a:p>
        </p:txBody>
      </p:sp>
      <p:pic>
        <p:nvPicPr>
          <p:cNvPr id="101" name="Google Shape;101;p19"/>
          <p:cNvPicPr preferRelativeResize="0"/>
          <p:nvPr/>
        </p:nvPicPr>
        <p:blipFill>
          <a:blip r:embed="rId3">
            <a:alphaModFix/>
          </a:blip>
          <a:stretch>
            <a:fillRect/>
          </a:stretch>
        </p:blipFill>
        <p:spPr>
          <a:xfrm>
            <a:off x="859775" y="1126650"/>
            <a:ext cx="7424448" cy="346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991475"/>
            <a:ext cx="8520600" cy="1917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107" name="Google Shape;107;p20"/>
          <p:cNvSpPr txBox="1"/>
          <p:nvPr>
            <p:ph idx="1" type="body"/>
          </p:nvPr>
        </p:nvSpPr>
        <p:spPr>
          <a:xfrm>
            <a:off x="92250" y="295950"/>
            <a:ext cx="85206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000">
                <a:solidFill>
                  <a:schemeClr val="lt1"/>
                </a:solidFill>
              </a:rPr>
              <a:t>Expense Tracker</a:t>
            </a:r>
            <a:endParaRPr sz="3000">
              <a:solidFill>
                <a:schemeClr val="lt1"/>
              </a:solidFill>
            </a:endParaRPr>
          </a:p>
        </p:txBody>
      </p:sp>
      <p:pic>
        <p:nvPicPr>
          <p:cNvPr id="108" name="Google Shape;108;p20"/>
          <p:cNvPicPr preferRelativeResize="0"/>
          <p:nvPr/>
        </p:nvPicPr>
        <p:blipFill>
          <a:blip r:embed="rId3">
            <a:alphaModFix/>
          </a:blip>
          <a:stretch>
            <a:fillRect/>
          </a:stretch>
        </p:blipFill>
        <p:spPr>
          <a:xfrm>
            <a:off x="507563" y="1047750"/>
            <a:ext cx="3609975" cy="3562350"/>
          </a:xfrm>
          <a:prstGeom prst="rect">
            <a:avLst/>
          </a:prstGeom>
          <a:noFill/>
          <a:ln>
            <a:noFill/>
          </a:ln>
        </p:spPr>
      </p:pic>
      <p:sp>
        <p:nvSpPr>
          <p:cNvPr id="109" name="Google Shape;109;p20"/>
          <p:cNvSpPr txBox="1"/>
          <p:nvPr/>
        </p:nvSpPr>
        <p:spPr>
          <a:xfrm>
            <a:off x="4117550" y="1047750"/>
            <a:ext cx="502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Proxima Nova"/>
                <a:ea typeface="Proxima Nova"/>
                <a:cs typeface="Proxima Nova"/>
                <a:sym typeface="Proxima Nova"/>
              </a:rPr>
              <a:t>API Endpoints</a:t>
            </a:r>
            <a:endParaRPr>
              <a:solidFill>
                <a:schemeClr val="lt1"/>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020"/>
        </a:solidFill>
      </p:bgPr>
    </p:bg>
    <p:spTree>
      <p:nvGrpSpPr>
        <p:cNvPr id="113" name="Shape 113"/>
        <p:cNvGrpSpPr/>
        <p:nvPr/>
      </p:nvGrpSpPr>
      <p:grpSpPr>
        <a:xfrm>
          <a:off x="0" y="0"/>
          <a:ext cx="0" cy="0"/>
          <a:chOff x="0" y="0"/>
          <a:chExt cx="0" cy="0"/>
        </a:xfrm>
      </p:grpSpPr>
      <p:sp>
        <p:nvSpPr>
          <p:cNvPr id="114" name="Google Shape;114;p21"/>
          <p:cNvSpPr txBox="1"/>
          <p:nvPr>
            <p:ph idx="1" type="body"/>
          </p:nvPr>
        </p:nvSpPr>
        <p:spPr>
          <a:xfrm>
            <a:off x="0" y="113075"/>
            <a:ext cx="9144000" cy="48045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0000">
                <a:solidFill>
                  <a:schemeClr val="lt1"/>
                </a:solidFill>
              </a:rPr>
              <a:t>Frontend</a:t>
            </a:r>
            <a:endParaRPr sz="10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C4F701"/>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