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19"/>
  </p:notesMasterIdLst>
  <p:sldIdLst>
    <p:sldId id="256" r:id="rId2"/>
    <p:sldId id="269" r:id="rId3"/>
    <p:sldId id="312" r:id="rId4"/>
    <p:sldId id="263" r:id="rId5"/>
    <p:sldId id="270" r:id="rId6"/>
    <p:sldId id="285" r:id="rId7"/>
    <p:sldId id="268" r:id="rId8"/>
    <p:sldId id="271" r:id="rId9"/>
    <p:sldId id="267" r:id="rId10"/>
    <p:sldId id="305" r:id="rId11"/>
    <p:sldId id="306" r:id="rId12"/>
    <p:sldId id="307" r:id="rId13"/>
    <p:sldId id="308" r:id="rId14"/>
    <p:sldId id="309" r:id="rId15"/>
    <p:sldId id="300" r:id="rId16"/>
    <p:sldId id="298" r:id="rId17"/>
    <p:sldId id="2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mesh goyal" initials="ag" lastIdx="1" clrIdx="0">
    <p:extLst>
      <p:ext uri="{19B8F6BF-5375-455C-9EA6-DF929625EA0E}">
        <p15:presenceInfo xmlns:p15="http://schemas.microsoft.com/office/powerpoint/2012/main" userId="29590dfcad995cae" providerId="Windows Live"/>
      </p:ext>
    </p:extLst>
  </p:cmAuthor>
  <p:cmAuthor id="2" name="Rupali Roy" initials="RR" lastIdx="1" clrIdx="1">
    <p:extLst>
      <p:ext uri="{19B8F6BF-5375-455C-9EA6-DF929625EA0E}">
        <p15:presenceInfo xmlns:p15="http://schemas.microsoft.com/office/powerpoint/2012/main" userId="4184ec4f2d0a9e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FFFFF"/>
    <a:srgbClr val="44546A"/>
    <a:srgbClr val="002F67"/>
    <a:srgbClr val="005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2200" autoAdjust="0"/>
  </p:normalViewPr>
  <p:slideViewPr>
    <p:cSldViewPr snapToGrid="0">
      <p:cViewPr varScale="1">
        <p:scale>
          <a:sx n="48" d="100"/>
          <a:sy n="48" d="100"/>
        </p:scale>
        <p:origin x="13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pal\Downloads\Table_4.3_Natural_Gas_Consumption_by_Sector%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a:t>
            </a:r>
            <a:r>
              <a:rPr lang="en-US" baseline="0"/>
              <a:t> Natural Gas Consumption by Sector (Billion Cubic Feet)  </a:t>
            </a:r>
            <a:endParaRPr lang="en-US"/>
          </a:p>
        </c:rich>
      </c:tx>
      <c:layout>
        <c:manualLayout>
          <c:xMode val="edge"/>
          <c:yMode val="edge"/>
          <c:x val="0.16567449160268627"/>
          <c:y val="2.0260039544680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'Annual Data'!$B$1</c:f>
              <c:strCache>
                <c:ptCount val="1"/>
                <c:pt idx="0">
                  <c:v>Residential Sector</c:v>
                </c:pt>
              </c:strCache>
            </c:strRef>
          </c:tx>
          <c:spPr>
            <a:ln w="28575" cap="rnd">
              <a:solidFill>
                <a:schemeClr val="accent4"/>
              </a:solidFill>
              <a:round/>
            </a:ln>
            <a:effectLst/>
          </c:spPr>
          <c:marker>
            <c:symbol val="none"/>
          </c:marker>
          <c:cat>
            <c:numRef>
              <c:f>'Annual Data'!$A$2:$A$83</c:f>
              <c:numCache>
                <c:formatCode>General</c:formatCode>
                <c:ptCount val="8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numCache>
            </c:numRef>
          </c:cat>
          <c:val>
            <c:numRef>
              <c:f>'Annual Data'!$B$2:$B$83</c:f>
              <c:numCache>
                <c:formatCode>General</c:formatCode>
                <c:ptCount val="82"/>
                <c:pt idx="0">
                  <c:v>4837.4319999999998</c:v>
                </c:pt>
                <c:pt idx="1">
                  <c:v>4971.6899999999996</c:v>
                </c:pt>
                <c:pt idx="2">
                  <c:v>5125.982</c:v>
                </c:pt>
                <c:pt idx="3">
                  <c:v>4879.3869999999997</c:v>
                </c:pt>
                <c:pt idx="4">
                  <c:v>4786.1279999999997</c:v>
                </c:pt>
                <c:pt idx="5">
                  <c:v>4924.1239999999998</c:v>
                </c:pt>
                <c:pt idx="6">
                  <c:v>5051.3599999999997</c:v>
                </c:pt>
                <c:pt idx="7">
                  <c:v>4821.4849999999997</c:v>
                </c:pt>
                <c:pt idx="8">
                  <c:v>4903.0060000000003</c:v>
                </c:pt>
                <c:pt idx="9">
                  <c:v>4965.3649999999998</c:v>
                </c:pt>
                <c:pt idx="10">
                  <c:v>4752.0820000000003</c:v>
                </c:pt>
                <c:pt idx="11">
                  <c:v>4546.45</c:v>
                </c:pt>
                <c:pt idx="12">
                  <c:v>4633.0349999999999</c:v>
                </c:pt>
                <c:pt idx="13">
                  <c:v>4380.5990000000002</c:v>
                </c:pt>
                <c:pt idx="14">
                  <c:v>4555.4650000000001</c:v>
                </c:pt>
                <c:pt idx="15">
                  <c:v>4433.3770000000004</c:v>
                </c:pt>
                <c:pt idx="16">
                  <c:v>4313.9690000000001</c:v>
                </c:pt>
                <c:pt idx="17">
                  <c:v>4314.8329999999996</c:v>
                </c:pt>
                <c:pt idx="18">
                  <c:v>4630.33</c:v>
                </c:pt>
                <c:pt idx="19">
                  <c:v>4780.6379999999999</c:v>
                </c:pt>
                <c:pt idx="20">
                  <c:v>4391.3239999999996</c:v>
                </c:pt>
                <c:pt idx="21">
                  <c:v>4555.6589999999997</c:v>
                </c:pt>
                <c:pt idx="22">
                  <c:v>4690.0649999999996</c:v>
                </c:pt>
                <c:pt idx="23">
                  <c:v>4956.4449999999997</c:v>
                </c:pt>
                <c:pt idx="24">
                  <c:v>4847.7020000000002</c:v>
                </c:pt>
                <c:pt idx="25">
                  <c:v>4850.3180000000002</c:v>
                </c:pt>
                <c:pt idx="26">
                  <c:v>5241.4139999999998</c:v>
                </c:pt>
                <c:pt idx="27">
                  <c:v>4983.7719999999999</c:v>
                </c:pt>
                <c:pt idx="28">
                  <c:v>4520.2759999999998</c:v>
                </c:pt>
                <c:pt idx="29">
                  <c:v>4725.6719999999996</c:v>
                </c:pt>
                <c:pt idx="30">
                  <c:v>4996.1790000000001</c:v>
                </c:pt>
                <c:pt idx="31">
                  <c:v>4771.34</c:v>
                </c:pt>
                <c:pt idx="32">
                  <c:v>4888.8180000000002</c:v>
                </c:pt>
                <c:pt idx="33">
                  <c:v>5079.3509999999997</c:v>
                </c:pt>
                <c:pt idx="34">
                  <c:v>4868.7969999999996</c:v>
                </c:pt>
                <c:pt idx="35">
                  <c:v>4826.7749999999996</c:v>
                </c:pt>
                <c:pt idx="36">
                  <c:v>4368.4660000000003</c:v>
                </c:pt>
                <c:pt idx="37">
                  <c:v>4722.3580000000002</c:v>
                </c:pt>
                <c:pt idx="38">
                  <c:v>4892.277</c:v>
                </c:pt>
                <c:pt idx="39">
                  <c:v>4778.9070000000002</c:v>
                </c:pt>
                <c:pt idx="40">
                  <c:v>4782.4120000000003</c:v>
                </c:pt>
                <c:pt idx="41">
                  <c:v>4713.777</c:v>
                </c:pt>
                <c:pt idx="42">
                  <c:v>4149.5190000000002</c:v>
                </c:pt>
                <c:pt idx="43">
                  <c:v>4897.3720000000003</c:v>
                </c:pt>
                <c:pt idx="44">
                  <c:v>5087.4709999999995</c:v>
                </c:pt>
                <c:pt idx="45">
                  <c:v>4612.8879999999999</c:v>
                </c:pt>
                <c:pt idx="46">
                  <c:v>4346.5879999999997</c:v>
                </c:pt>
                <c:pt idx="47">
                  <c:v>4412.3410000000003</c:v>
                </c:pt>
                <c:pt idx="48">
                  <c:v>4996.2380000000003</c:v>
                </c:pt>
                <c:pt idx="49">
                  <c:v>5000.0079999999998</c:v>
                </c:pt>
              </c:numCache>
            </c:numRef>
          </c:val>
          <c:smooth val="0"/>
          <c:extLst>
            <c:ext xmlns:c16="http://schemas.microsoft.com/office/drawing/2014/chart" uri="{C3380CC4-5D6E-409C-BE32-E72D297353CC}">
              <c16:uniqueId val="{00000000-613E-4F24-9CCD-E343E8E56006}"/>
            </c:ext>
          </c:extLst>
        </c:ser>
        <c:ser>
          <c:idx val="1"/>
          <c:order val="1"/>
          <c:tx>
            <c:strRef>
              <c:f>'Annual Data'!$C$1</c:f>
              <c:strCache>
                <c:ptCount val="1"/>
                <c:pt idx="0">
                  <c:v> Commercial Sector</c:v>
                </c:pt>
              </c:strCache>
            </c:strRef>
          </c:tx>
          <c:spPr>
            <a:ln w="28575" cap="rnd">
              <a:solidFill>
                <a:srgbClr val="92D050"/>
              </a:solidFill>
              <a:round/>
            </a:ln>
            <a:effectLst/>
          </c:spPr>
          <c:marker>
            <c:symbol val="none"/>
          </c:marker>
          <c:cat>
            <c:numRef>
              <c:f>'Annual Data'!$A$2:$A$83</c:f>
              <c:numCache>
                <c:formatCode>General</c:formatCode>
                <c:ptCount val="8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numCache>
            </c:numRef>
          </c:cat>
          <c:val>
            <c:numRef>
              <c:f>'Annual Data'!$C$2:$C$83</c:f>
              <c:numCache>
                <c:formatCode>General</c:formatCode>
                <c:ptCount val="82"/>
                <c:pt idx="0">
                  <c:v>2398.5100000000002</c:v>
                </c:pt>
                <c:pt idx="1">
                  <c:v>2508.9769999999999</c:v>
                </c:pt>
                <c:pt idx="2">
                  <c:v>2607.982</c:v>
                </c:pt>
                <c:pt idx="3">
                  <c:v>2597.0369999999998</c:v>
                </c:pt>
                <c:pt idx="4">
                  <c:v>2555.6170000000002</c:v>
                </c:pt>
                <c:pt idx="5">
                  <c:v>2508.2930000000001</c:v>
                </c:pt>
                <c:pt idx="6">
                  <c:v>2667.74</c:v>
                </c:pt>
                <c:pt idx="7">
                  <c:v>2500.7930000000001</c:v>
                </c:pt>
                <c:pt idx="8">
                  <c:v>2601.1060000000002</c:v>
                </c:pt>
                <c:pt idx="9">
                  <c:v>2785.9609999999998</c:v>
                </c:pt>
                <c:pt idx="10">
                  <c:v>2610.895</c:v>
                </c:pt>
                <c:pt idx="11">
                  <c:v>2519.7910000000002</c:v>
                </c:pt>
                <c:pt idx="12">
                  <c:v>2605.5230000000001</c:v>
                </c:pt>
                <c:pt idx="13">
                  <c:v>2432.547</c:v>
                </c:pt>
                <c:pt idx="14">
                  <c:v>2524.2440000000001</c:v>
                </c:pt>
                <c:pt idx="15">
                  <c:v>2432.3820000000001</c:v>
                </c:pt>
                <c:pt idx="16">
                  <c:v>2318.335</c:v>
                </c:pt>
                <c:pt idx="17">
                  <c:v>2430.0639999999999</c:v>
                </c:pt>
                <c:pt idx="18">
                  <c:v>2670.4650000000001</c:v>
                </c:pt>
                <c:pt idx="19">
                  <c:v>2717.7260000000001</c:v>
                </c:pt>
                <c:pt idx="20">
                  <c:v>2622.721</c:v>
                </c:pt>
                <c:pt idx="21">
                  <c:v>2728.5810000000001</c:v>
                </c:pt>
                <c:pt idx="22">
                  <c:v>2802.7510000000002</c:v>
                </c:pt>
                <c:pt idx="23">
                  <c:v>2861.569</c:v>
                </c:pt>
                <c:pt idx="24">
                  <c:v>2895.0129999999999</c:v>
                </c:pt>
                <c:pt idx="25">
                  <c:v>3031.0770000000002</c:v>
                </c:pt>
                <c:pt idx="26">
                  <c:v>3158.2440000000001</c:v>
                </c:pt>
                <c:pt idx="27">
                  <c:v>3214.9119999999998</c:v>
                </c:pt>
                <c:pt idx="28">
                  <c:v>2999.491</c:v>
                </c:pt>
                <c:pt idx="29">
                  <c:v>3044.6579999999999</c:v>
                </c:pt>
                <c:pt idx="30">
                  <c:v>3182.4690000000001</c:v>
                </c:pt>
                <c:pt idx="31">
                  <c:v>3022.712</c:v>
                </c:pt>
                <c:pt idx="32">
                  <c:v>3144.17</c:v>
                </c:pt>
                <c:pt idx="33">
                  <c:v>3179.4929999999999</c:v>
                </c:pt>
                <c:pt idx="34">
                  <c:v>3128.9720000000002</c:v>
                </c:pt>
                <c:pt idx="35">
                  <c:v>2998.92</c:v>
                </c:pt>
                <c:pt idx="36">
                  <c:v>2832.03</c:v>
                </c:pt>
                <c:pt idx="37">
                  <c:v>3012.904</c:v>
                </c:pt>
                <c:pt idx="38">
                  <c:v>3152.529</c:v>
                </c:pt>
                <c:pt idx="39">
                  <c:v>3118.5920000000001</c:v>
                </c:pt>
                <c:pt idx="40">
                  <c:v>3102.5929999999998</c:v>
                </c:pt>
                <c:pt idx="41">
                  <c:v>3155.319</c:v>
                </c:pt>
                <c:pt idx="42">
                  <c:v>2894.9259999999999</c:v>
                </c:pt>
                <c:pt idx="43">
                  <c:v>3295.3009999999999</c:v>
                </c:pt>
                <c:pt idx="44">
                  <c:v>3466.308</c:v>
                </c:pt>
                <c:pt idx="45">
                  <c:v>3201.7339999999999</c:v>
                </c:pt>
                <c:pt idx="46">
                  <c:v>3109.5839999999998</c:v>
                </c:pt>
                <c:pt idx="47">
                  <c:v>3164.462</c:v>
                </c:pt>
                <c:pt idx="48">
                  <c:v>3515.143</c:v>
                </c:pt>
                <c:pt idx="49">
                  <c:v>3520.942</c:v>
                </c:pt>
              </c:numCache>
            </c:numRef>
          </c:val>
          <c:smooth val="0"/>
          <c:extLst>
            <c:ext xmlns:c16="http://schemas.microsoft.com/office/drawing/2014/chart" uri="{C3380CC4-5D6E-409C-BE32-E72D297353CC}">
              <c16:uniqueId val="{00000001-613E-4F24-9CCD-E343E8E56006}"/>
            </c:ext>
          </c:extLst>
        </c:ser>
        <c:ser>
          <c:idx val="2"/>
          <c:order val="2"/>
          <c:tx>
            <c:strRef>
              <c:f>'Annual Data'!$D$1</c:f>
              <c:strCache>
                <c:ptCount val="1"/>
                <c:pt idx="0">
                  <c:v>Industrial Sector</c:v>
                </c:pt>
              </c:strCache>
            </c:strRef>
          </c:tx>
          <c:spPr>
            <a:ln w="28575" cap="rnd">
              <a:solidFill>
                <a:srgbClr val="FFC000"/>
              </a:solidFill>
              <a:round/>
            </a:ln>
            <a:effectLst/>
          </c:spPr>
          <c:marker>
            <c:symbol val="none"/>
          </c:marker>
          <c:cat>
            <c:numRef>
              <c:f>'Annual Data'!$A$2:$A$83</c:f>
              <c:numCache>
                <c:formatCode>General</c:formatCode>
                <c:ptCount val="8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numCache>
            </c:numRef>
          </c:cat>
          <c:val>
            <c:numRef>
              <c:f>'Annual Data'!$D$2:$D$83</c:f>
              <c:numCache>
                <c:formatCode>General</c:formatCode>
                <c:ptCount val="82"/>
                <c:pt idx="0">
                  <c:v>9249.4179999999997</c:v>
                </c:pt>
                <c:pt idx="1">
                  <c:v>9594.1769999999997</c:v>
                </c:pt>
                <c:pt idx="2">
                  <c:v>9624.4179999999997</c:v>
                </c:pt>
                <c:pt idx="3">
                  <c:v>10184.59</c:v>
                </c:pt>
                <c:pt idx="4">
                  <c:v>9769.1679999999997</c:v>
                </c:pt>
                <c:pt idx="5">
                  <c:v>8364.5439999999999</c:v>
                </c:pt>
                <c:pt idx="6">
                  <c:v>8598.2049999999999</c:v>
                </c:pt>
                <c:pt idx="7">
                  <c:v>8474.4339999999993</c:v>
                </c:pt>
                <c:pt idx="8">
                  <c:v>8404.5519999999997</c:v>
                </c:pt>
                <c:pt idx="9">
                  <c:v>8397.9480000000003</c:v>
                </c:pt>
                <c:pt idx="10">
                  <c:v>8198.0990000000002</c:v>
                </c:pt>
                <c:pt idx="11">
                  <c:v>8055.1390000000001</c:v>
                </c:pt>
                <c:pt idx="12">
                  <c:v>6940.5680000000002</c:v>
                </c:pt>
                <c:pt idx="13">
                  <c:v>6620.9570000000003</c:v>
                </c:pt>
                <c:pt idx="14">
                  <c:v>7230.7219999999998</c:v>
                </c:pt>
                <c:pt idx="15">
                  <c:v>6867.335</c:v>
                </c:pt>
                <c:pt idx="16">
                  <c:v>6501.5810000000001</c:v>
                </c:pt>
                <c:pt idx="17">
                  <c:v>7102.6909999999998</c:v>
                </c:pt>
                <c:pt idx="18">
                  <c:v>7479.2650000000003</c:v>
                </c:pt>
                <c:pt idx="19">
                  <c:v>7886.1459999999997</c:v>
                </c:pt>
                <c:pt idx="20">
                  <c:v>8254.8060000000005</c:v>
                </c:pt>
                <c:pt idx="21">
                  <c:v>8360.2309999999998</c:v>
                </c:pt>
                <c:pt idx="22">
                  <c:v>8697.7189999999991</c:v>
                </c:pt>
                <c:pt idx="23">
                  <c:v>8871.6779999999999</c:v>
                </c:pt>
                <c:pt idx="24">
                  <c:v>8913.2690000000002</c:v>
                </c:pt>
                <c:pt idx="25">
                  <c:v>9384.0480000000007</c:v>
                </c:pt>
                <c:pt idx="26">
                  <c:v>9685.0079999999998</c:v>
                </c:pt>
                <c:pt idx="27">
                  <c:v>9714.0580000000009</c:v>
                </c:pt>
                <c:pt idx="28">
                  <c:v>9493.0869999999995</c:v>
                </c:pt>
                <c:pt idx="29">
                  <c:v>9158.3490000000002</c:v>
                </c:pt>
                <c:pt idx="30">
                  <c:v>9293.1869999999999</c:v>
                </c:pt>
                <c:pt idx="31">
                  <c:v>8462.7710000000006</c:v>
                </c:pt>
                <c:pt idx="32">
                  <c:v>8640.2659999999996</c:v>
                </c:pt>
                <c:pt idx="33">
                  <c:v>8272.6790000000001</c:v>
                </c:pt>
                <c:pt idx="34">
                  <c:v>8354.3119999999999</c:v>
                </c:pt>
                <c:pt idx="35">
                  <c:v>7712.6840000000002</c:v>
                </c:pt>
                <c:pt idx="36">
                  <c:v>7668.5230000000001</c:v>
                </c:pt>
                <c:pt idx="37">
                  <c:v>7881.1030000000001</c:v>
                </c:pt>
                <c:pt idx="38">
                  <c:v>7889.884</c:v>
                </c:pt>
                <c:pt idx="39">
                  <c:v>7442.61</c:v>
                </c:pt>
                <c:pt idx="40">
                  <c:v>8111.8190000000004</c:v>
                </c:pt>
                <c:pt idx="41">
                  <c:v>8316.7080000000005</c:v>
                </c:pt>
                <c:pt idx="42">
                  <c:v>8622.4889999999996</c:v>
                </c:pt>
                <c:pt idx="43">
                  <c:v>8908.5370000000003</c:v>
                </c:pt>
                <c:pt idx="44">
                  <c:v>9158.1820000000007</c:v>
                </c:pt>
                <c:pt idx="45">
                  <c:v>9098.2909999999993</c:v>
                </c:pt>
                <c:pt idx="46">
                  <c:v>9274.018</c:v>
                </c:pt>
                <c:pt idx="47">
                  <c:v>9533.4539999999997</c:v>
                </c:pt>
                <c:pt idx="48">
                  <c:v>10061.708000000001</c:v>
                </c:pt>
                <c:pt idx="49">
                  <c:v>10244.540000000001</c:v>
                </c:pt>
              </c:numCache>
            </c:numRef>
          </c:val>
          <c:smooth val="0"/>
          <c:extLst>
            <c:ext xmlns:c16="http://schemas.microsoft.com/office/drawing/2014/chart" uri="{C3380CC4-5D6E-409C-BE32-E72D297353CC}">
              <c16:uniqueId val="{00000002-613E-4F24-9CCD-E343E8E56006}"/>
            </c:ext>
          </c:extLst>
        </c:ser>
        <c:ser>
          <c:idx val="3"/>
          <c:order val="3"/>
          <c:tx>
            <c:strRef>
              <c:f>'Annual Data'!$E$1</c:f>
              <c:strCache>
                <c:ptCount val="1"/>
                <c:pt idx="0">
                  <c:v> Transportation Sector</c:v>
                </c:pt>
              </c:strCache>
            </c:strRef>
          </c:tx>
          <c:spPr>
            <a:ln w="28575" cap="rnd">
              <a:solidFill>
                <a:schemeClr val="bg2">
                  <a:lumMod val="25000"/>
                </a:schemeClr>
              </a:solidFill>
              <a:round/>
            </a:ln>
            <a:effectLst/>
          </c:spPr>
          <c:marker>
            <c:symbol val="none"/>
          </c:marker>
          <c:cat>
            <c:numRef>
              <c:f>'Annual Data'!$A$2:$A$83</c:f>
              <c:numCache>
                <c:formatCode>General</c:formatCode>
                <c:ptCount val="8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numCache>
            </c:numRef>
          </c:cat>
          <c:val>
            <c:numRef>
              <c:f>'Annual Data'!$E$2:$E$83</c:f>
              <c:numCache>
                <c:formatCode>General</c:formatCode>
                <c:ptCount val="82"/>
                <c:pt idx="0">
                  <c:v>722.16600000000005</c:v>
                </c:pt>
                <c:pt idx="1">
                  <c:v>742.59199999999998</c:v>
                </c:pt>
                <c:pt idx="2">
                  <c:v>766.15599999999995</c:v>
                </c:pt>
                <c:pt idx="3">
                  <c:v>728.17700000000002</c:v>
                </c:pt>
                <c:pt idx="4">
                  <c:v>668.79200000000003</c:v>
                </c:pt>
                <c:pt idx="5">
                  <c:v>582.96299999999997</c:v>
                </c:pt>
                <c:pt idx="6">
                  <c:v>548.32299999999998</c:v>
                </c:pt>
                <c:pt idx="7">
                  <c:v>532.66899999999998</c:v>
                </c:pt>
                <c:pt idx="8">
                  <c:v>530.45100000000002</c:v>
                </c:pt>
                <c:pt idx="9">
                  <c:v>600.96400000000006</c:v>
                </c:pt>
                <c:pt idx="10">
                  <c:v>634.62199999999996</c:v>
                </c:pt>
                <c:pt idx="11">
                  <c:v>642.32500000000005</c:v>
                </c:pt>
                <c:pt idx="12">
                  <c:v>596.41099999999994</c:v>
                </c:pt>
                <c:pt idx="13">
                  <c:v>490.04199999999997</c:v>
                </c:pt>
                <c:pt idx="14">
                  <c:v>528.75400000000002</c:v>
                </c:pt>
                <c:pt idx="15">
                  <c:v>503.76600000000002</c:v>
                </c:pt>
                <c:pt idx="16">
                  <c:v>485.041</c:v>
                </c:pt>
                <c:pt idx="17">
                  <c:v>519.16999999999996</c:v>
                </c:pt>
                <c:pt idx="18">
                  <c:v>613.91200000000003</c:v>
                </c:pt>
                <c:pt idx="19">
                  <c:v>629.30799999999999</c:v>
                </c:pt>
                <c:pt idx="20">
                  <c:v>660.08600000000001</c:v>
                </c:pt>
                <c:pt idx="21">
                  <c:v>601.67200000000003</c:v>
                </c:pt>
                <c:pt idx="22">
                  <c:v>589.822</c:v>
                </c:pt>
                <c:pt idx="23">
                  <c:v>627.16800000000001</c:v>
                </c:pt>
                <c:pt idx="24">
                  <c:v>688.57</c:v>
                </c:pt>
                <c:pt idx="25">
                  <c:v>704.92</c:v>
                </c:pt>
                <c:pt idx="26">
                  <c:v>717.51300000000003</c:v>
                </c:pt>
                <c:pt idx="27">
                  <c:v>759.798</c:v>
                </c:pt>
                <c:pt idx="28">
                  <c:v>644.81799999999998</c:v>
                </c:pt>
                <c:pt idx="29">
                  <c:v>656.94100000000003</c:v>
                </c:pt>
                <c:pt idx="30">
                  <c:v>654.96199999999999</c:v>
                </c:pt>
                <c:pt idx="31">
                  <c:v>639.50099999999998</c:v>
                </c:pt>
                <c:pt idx="32">
                  <c:v>681.86900000000003</c:v>
                </c:pt>
                <c:pt idx="33">
                  <c:v>609.76300000000003</c:v>
                </c:pt>
                <c:pt idx="34">
                  <c:v>586.70100000000002</c:v>
                </c:pt>
                <c:pt idx="35">
                  <c:v>606.90899999999999</c:v>
                </c:pt>
                <c:pt idx="36">
                  <c:v>607.952</c:v>
                </c:pt>
                <c:pt idx="37">
                  <c:v>646.02</c:v>
                </c:pt>
                <c:pt idx="38">
                  <c:v>673.93799999999999</c:v>
                </c:pt>
                <c:pt idx="39">
                  <c:v>697.43600000000004</c:v>
                </c:pt>
                <c:pt idx="40">
                  <c:v>702.78800000000001</c:v>
                </c:pt>
                <c:pt idx="41">
                  <c:v>717.75800000000004</c:v>
                </c:pt>
                <c:pt idx="42">
                  <c:v>760.76</c:v>
                </c:pt>
                <c:pt idx="43">
                  <c:v>863.10599999999999</c:v>
                </c:pt>
                <c:pt idx="44">
                  <c:v>735.43200000000002</c:v>
                </c:pt>
                <c:pt idx="45">
                  <c:v>717.57299999999998</c:v>
                </c:pt>
                <c:pt idx="46">
                  <c:v>728.76</c:v>
                </c:pt>
                <c:pt idx="47">
                  <c:v>770.07100000000003</c:v>
                </c:pt>
                <c:pt idx="48">
                  <c:v>913.30799999999999</c:v>
                </c:pt>
                <c:pt idx="49">
                  <c:v>940.976</c:v>
                </c:pt>
              </c:numCache>
            </c:numRef>
          </c:val>
          <c:smooth val="0"/>
          <c:extLst>
            <c:ext xmlns:c16="http://schemas.microsoft.com/office/drawing/2014/chart" uri="{C3380CC4-5D6E-409C-BE32-E72D297353CC}">
              <c16:uniqueId val="{00000003-613E-4F24-9CCD-E343E8E56006}"/>
            </c:ext>
          </c:extLst>
        </c:ser>
        <c:ser>
          <c:idx val="4"/>
          <c:order val="4"/>
          <c:tx>
            <c:strRef>
              <c:f>'Annual Data'!$F$1</c:f>
              <c:strCache>
                <c:ptCount val="1"/>
                <c:pt idx="0">
                  <c:v>Electric Power Sector</c:v>
                </c:pt>
              </c:strCache>
            </c:strRef>
          </c:tx>
          <c:spPr>
            <a:ln w="28575" cap="rnd">
              <a:solidFill>
                <a:srgbClr val="FF0000"/>
              </a:solidFill>
              <a:round/>
            </a:ln>
            <a:effectLst/>
          </c:spPr>
          <c:marker>
            <c:symbol val="none"/>
          </c:marker>
          <c:cat>
            <c:numRef>
              <c:f>'Annual Data'!$A$2:$A$83</c:f>
              <c:numCache>
                <c:formatCode>General</c:formatCode>
                <c:ptCount val="8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numCache>
            </c:numRef>
          </c:cat>
          <c:val>
            <c:numRef>
              <c:f>'Annual Data'!$F$2:$F$83</c:f>
              <c:numCache>
                <c:formatCode>General</c:formatCode>
                <c:ptCount val="82"/>
                <c:pt idx="0">
                  <c:v>3931.86</c:v>
                </c:pt>
                <c:pt idx="1">
                  <c:v>3976.018</c:v>
                </c:pt>
                <c:pt idx="2">
                  <c:v>3976.913</c:v>
                </c:pt>
                <c:pt idx="3">
                  <c:v>3660.172</c:v>
                </c:pt>
                <c:pt idx="4">
                  <c:v>3443.4279999999999</c:v>
                </c:pt>
                <c:pt idx="5">
                  <c:v>3157.6689999999999</c:v>
                </c:pt>
                <c:pt idx="6">
                  <c:v>3080.8679999999999</c:v>
                </c:pt>
                <c:pt idx="7">
                  <c:v>3191.2</c:v>
                </c:pt>
                <c:pt idx="8">
                  <c:v>3188.3629999999998</c:v>
                </c:pt>
                <c:pt idx="9">
                  <c:v>3490.5230000000001</c:v>
                </c:pt>
                <c:pt idx="10">
                  <c:v>3681.5949999999998</c:v>
                </c:pt>
                <c:pt idx="11">
                  <c:v>3640.154</c:v>
                </c:pt>
                <c:pt idx="12">
                  <c:v>3225.518</c:v>
                </c:pt>
                <c:pt idx="13">
                  <c:v>2910.7669999999998</c:v>
                </c:pt>
                <c:pt idx="14">
                  <c:v>3111.3420000000001</c:v>
                </c:pt>
                <c:pt idx="15">
                  <c:v>3044.0830000000001</c:v>
                </c:pt>
                <c:pt idx="16">
                  <c:v>2602.37</c:v>
                </c:pt>
                <c:pt idx="17">
                  <c:v>2844.0509999999999</c:v>
                </c:pt>
                <c:pt idx="18">
                  <c:v>2635.6129999999998</c:v>
                </c:pt>
                <c:pt idx="19">
                  <c:v>3105.183</c:v>
                </c:pt>
                <c:pt idx="20">
                  <c:v>3244.6190000000001</c:v>
                </c:pt>
                <c:pt idx="21">
                  <c:v>3315.9250000000002</c:v>
                </c:pt>
                <c:pt idx="22">
                  <c:v>3447.8710000000001</c:v>
                </c:pt>
                <c:pt idx="23">
                  <c:v>3472.982</c:v>
                </c:pt>
                <c:pt idx="24">
                  <c:v>3902.5459999999998</c:v>
                </c:pt>
                <c:pt idx="25">
                  <c:v>4236.5259999999998</c:v>
                </c:pt>
                <c:pt idx="26">
                  <c:v>3806.9009999999998</c:v>
                </c:pt>
                <c:pt idx="27">
                  <c:v>4064.8029999999999</c:v>
                </c:pt>
                <c:pt idx="28">
                  <c:v>4588.2839999999997</c:v>
                </c:pt>
                <c:pt idx="29">
                  <c:v>4819.5309999999999</c:v>
                </c:pt>
                <c:pt idx="30">
                  <c:v>5206.3239999999996</c:v>
                </c:pt>
                <c:pt idx="31">
                  <c:v>5342.3010000000004</c:v>
                </c:pt>
                <c:pt idx="32">
                  <c:v>5671.8969999999999</c:v>
                </c:pt>
                <c:pt idx="33">
                  <c:v>5135.2150000000001</c:v>
                </c:pt>
                <c:pt idx="34">
                  <c:v>5463.7629999999999</c:v>
                </c:pt>
                <c:pt idx="35">
                  <c:v>5869.1450000000004</c:v>
                </c:pt>
                <c:pt idx="36">
                  <c:v>6222.1</c:v>
                </c:pt>
                <c:pt idx="37">
                  <c:v>6841.4080000000004</c:v>
                </c:pt>
                <c:pt idx="38">
                  <c:v>6668.3789999999999</c:v>
                </c:pt>
                <c:pt idx="39">
                  <c:v>6872.5330000000004</c:v>
                </c:pt>
                <c:pt idx="40">
                  <c:v>7387.1840000000002</c:v>
                </c:pt>
                <c:pt idx="41">
                  <c:v>7573.8630000000003</c:v>
                </c:pt>
                <c:pt idx="42">
                  <c:v>9110.7929999999997</c:v>
                </c:pt>
                <c:pt idx="43">
                  <c:v>8190.7560000000003</c:v>
                </c:pt>
                <c:pt idx="44">
                  <c:v>8145.982</c:v>
                </c:pt>
                <c:pt idx="45">
                  <c:v>9613.3700000000008</c:v>
                </c:pt>
                <c:pt idx="46">
                  <c:v>9985.27</c:v>
                </c:pt>
                <c:pt idx="47">
                  <c:v>9265.5650000000005</c:v>
                </c:pt>
                <c:pt idx="48">
                  <c:v>10588.939</c:v>
                </c:pt>
                <c:pt idx="49">
                  <c:v>11307.425999999999</c:v>
                </c:pt>
              </c:numCache>
            </c:numRef>
          </c:val>
          <c:smooth val="0"/>
          <c:extLst>
            <c:ext xmlns:c16="http://schemas.microsoft.com/office/drawing/2014/chart" uri="{C3380CC4-5D6E-409C-BE32-E72D297353CC}">
              <c16:uniqueId val="{00000004-613E-4F24-9CCD-E343E8E56006}"/>
            </c:ext>
          </c:extLst>
        </c:ser>
        <c:dLbls>
          <c:showLegendKey val="0"/>
          <c:showVal val="0"/>
          <c:showCatName val="0"/>
          <c:showSerName val="0"/>
          <c:showPercent val="0"/>
          <c:showBubbleSize val="0"/>
        </c:dLbls>
        <c:smooth val="0"/>
        <c:axId val="784125984"/>
        <c:axId val="1007833344"/>
      </c:lineChart>
      <c:catAx>
        <c:axId val="78412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833344"/>
        <c:crosses val="autoZero"/>
        <c:auto val="1"/>
        <c:lblAlgn val="ctr"/>
        <c:lblOffset val="100"/>
        <c:tickLblSkip val="4"/>
        <c:noMultiLvlLbl val="0"/>
      </c:catAx>
      <c:valAx>
        <c:axId val="100783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125984"/>
        <c:crosses val="autoZero"/>
        <c:crossBetween val="between"/>
      </c:valAx>
      <c:spPr>
        <a:noFill/>
        <a:ln>
          <a:noFill/>
        </a:ln>
        <a:effectLst/>
      </c:spPr>
    </c:plotArea>
    <c:legend>
      <c:legendPos val="b"/>
      <c:layout>
        <c:manualLayout>
          <c:xMode val="edge"/>
          <c:yMode val="edge"/>
          <c:x val="0.75351861455517555"/>
          <c:y val="0.10995261009040537"/>
          <c:w val="0.24358053729438181"/>
          <c:h val="0.519677019539224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0E96A-7BFD-4A81-B01F-24064348D308}" type="doc">
      <dgm:prSet loTypeId="urn:microsoft.com/office/officeart/2018/2/layout/IconCircleList" loCatId="icon" qsTypeId="urn:microsoft.com/office/officeart/2005/8/quickstyle/simple4" qsCatId="simple" csTypeId="urn:microsoft.com/office/officeart/2005/8/colors/accent1_2" csCatId="accent1" phldr="1"/>
      <dgm:spPr/>
      <dgm:t>
        <a:bodyPr/>
        <a:lstStyle/>
        <a:p>
          <a:endParaRPr lang="en-US"/>
        </a:p>
      </dgm:t>
    </dgm:pt>
    <dgm:pt modelId="{9FECA373-56E9-4B4A-AD63-5440CB37626B}">
      <dgm:prSet/>
      <dgm:spPr/>
      <dgm:t>
        <a:bodyPr/>
        <a:lstStyle/>
        <a:p>
          <a:pPr>
            <a:lnSpc>
              <a:spcPct val="100000"/>
            </a:lnSpc>
          </a:pPr>
          <a:r>
            <a:rPr lang="en-US"/>
            <a:t>UNdata – United  Nations Data</a:t>
          </a:r>
        </a:p>
      </dgm:t>
    </dgm:pt>
    <dgm:pt modelId="{A41BB46A-28F3-4876-B781-60CAFD1C0CE1}" type="parTrans" cxnId="{65820785-EF48-4397-827D-46818FDC1535}">
      <dgm:prSet/>
      <dgm:spPr/>
      <dgm:t>
        <a:bodyPr/>
        <a:lstStyle/>
        <a:p>
          <a:endParaRPr lang="en-US"/>
        </a:p>
      </dgm:t>
    </dgm:pt>
    <dgm:pt modelId="{5002ED3C-F794-47FD-A5A5-0AA4D8B91FF3}" type="sibTrans" cxnId="{65820785-EF48-4397-827D-46818FDC1535}">
      <dgm:prSet/>
      <dgm:spPr/>
      <dgm:t>
        <a:bodyPr/>
        <a:lstStyle/>
        <a:p>
          <a:pPr>
            <a:lnSpc>
              <a:spcPct val="100000"/>
            </a:lnSpc>
          </a:pPr>
          <a:endParaRPr lang="en-US"/>
        </a:p>
      </dgm:t>
    </dgm:pt>
    <dgm:pt modelId="{E7EA1D5C-399C-440E-A418-525C75D3999E}">
      <dgm:prSet/>
      <dgm:spPr/>
      <dgm:t>
        <a:bodyPr/>
        <a:lstStyle/>
        <a:p>
          <a:pPr>
            <a:lnSpc>
              <a:spcPct val="100000"/>
            </a:lnSpc>
          </a:pPr>
          <a:r>
            <a:rPr lang="en-US"/>
            <a:t>EIA – Energy Information Administration</a:t>
          </a:r>
        </a:p>
      </dgm:t>
    </dgm:pt>
    <dgm:pt modelId="{707213CD-36A7-46B5-B431-82E1AD72C20A}" type="parTrans" cxnId="{A63BD4C0-0394-499A-931B-53620C0A9FCD}">
      <dgm:prSet/>
      <dgm:spPr/>
      <dgm:t>
        <a:bodyPr/>
        <a:lstStyle/>
        <a:p>
          <a:endParaRPr lang="en-US"/>
        </a:p>
      </dgm:t>
    </dgm:pt>
    <dgm:pt modelId="{8527FA54-00CE-46E1-AFFD-CEBB7BFC236D}" type="sibTrans" cxnId="{A63BD4C0-0394-499A-931B-53620C0A9FCD}">
      <dgm:prSet/>
      <dgm:spPr/>
      <dgm:t>
        <a:bodyPr/>
        <a:lstStyle/>
        <a:p>
          <a:pPr>
            <a:lnSpc>
              <a:spcPct val="100000"/>
            </a:lnSpc>
          </a:pPr>
          <a:endParaRPr lang="en-US"/>
        </a:p>
      </dgm:t>
    </dgm:pt>
    <dgm:pt modelId="{4BE784DF-98A7-4DC9-A01F-E92FCDF07627}">
      <dgm:prSet/>
      <dgm:spPr/>
      <dgm:t>
        <a:bodyPr/>
        <a:lstStyle/>
        <a:p>
          <a:pPr>
            <a:lnSpc>
              <a:spcPct val="100000"/>
            </a:lnSpc>
          </a:pPr>
          <a:r>
            <a:rPr lang="en-US"/>
            <a:t>IEA – International Energy Agency</a:t>
          </a:r>
        </a:p>
      </dgm:t>
    </dgm:pt>
    <dgm:pt modelId="{41025624-A39A-4CE2-B4EA-42F17A09A916}" type="parTrans" cxnId="{62A3FD1E-44BF-42DA-9B73-66A3B4D37EB0}">
      <dgm:prSet/>
      <dgm:spPr/>
      <dgm:t>
        <a:bodyPr/>
        <a:lstStyle/>
        <a:p>
          <a:endParaRPr lang="en-US"/>
        </a:p>
      </dgm:t>
    </dgm:pt>
    <dgm:pt modelId="{4E37B719-D296-43F5-9B53-BFA72BD52E3F}" type="sibTrans" cxnId="{62A3FD1E-44BF-42DA-9B73-66A3B4D37EB0}">
      <dgm:prSet/>
      <dgm:spPr/>
      <dgm:t>
        <a:bodyPr/>
        <a:lstStyle/>
        <a:p>
          <a:pPr>
            <a:lnSpc>
              <a:spcPct val="100000"/>
            </a:lnSpc>
          </a:pPr>
          <a:endParaRPr lang="en-US"/>
        </a:p>
      </dgm:t>
    </dgm:pt>
    <dgm:pt modelId="{E5EB7C59-BE4D-43D5-A81A-061977C324CF}">
      <dgm:prSet/>
      <dgm:spPr/>
      <dgm:t>
        <a:bodyPr/>
        <a:lstStyle/>
        <a:p>
          <a:pPr>
            <a:lnSpc>
              <a:spcPct val="100000"/>
            </a:lnSpc>
          </a:pPr>
          <a:r>
            <a:rPr lang="en-US"/>
            <a:t>World Bank Data</a:t>
          </a:r>
        </a:p>
      </dgm:t>
    </dgm:pt>
    <dgm:pt modelId="{2B49A58F-5BDE-4F1E-94E8-6B5149D290CC}" type="parTrans" cxnId="{08E8631A-43EE-4182-AC79-45A02E0FAD5D}">
      <dgm:prSet/>
      <dgm:spPr/>
      <dgm:t>
        <a:bodyPr/>
        <a:lstStyle/>
        <a:p>
          <a:endParaRPr lang="en-US"/>
        </a:p>
      </dgm:t>
    </dgm:pt>
    <dgm:pt modelId="{91C33378-CD9C-434E-9F95-058D51C6E225}" type="sibTrans" cxnId="{08E8631A-43EE-4182-AC79-45A02E0FAD5D}">
      <dgm:prSet/>
      <dgm:spPr/>
      <dgm:t>
        <a:bodyPr/>
        <a:lstStyle/>
        <a:p>
          <a:pPr>
            <a:lnSpc>
              <a:spcPct val="100000"/>
            </a:lnSpc>
          </a:pPr>
          <a:endParaRPr lang="en-US"/>
        </a:p>
      </dgm:t>
    </dgm:pt>
    <dgm:pt modelId="{34BF0CA4-C83D-484F-A98E-AF6CBBA191DC}">
      <dgm:prSet/>
      <dgm:spPr/>
      <dgm:t>
        <a:bodyPr/>
        <a:lstStyle/>
        <a:p>
          <a:pPr>
            <a:lnSpc>
              <a:spcPct val="100000"/>
            </a:lnSpc>
          </a:pPr>
          <a:r>
            <a:rPr lang="en-US" dirty="0"/>
            <a:t>BP Statistical World</a:t>
          </a:r>
        </a:p>
      </dgm:t>
    </dgm:pt>
    <dgm:pt modelId="{A0BC2B08-0BFD-4E5C-9530-B489083E223F}" type="parTrans" cxnId="{0A3A8077-CF6A-45FD-B163-E9A15C492F08}">
      <dgm:prSet/>
      <dgm:spPr/>
      <dgm:t>
        <a:bodyPr/>
        <a:lstStyle/>
        <a:p>
          <a:endParaRPr lang="en-US"/>
        </a:p>
      </dgm:t>
    </dgm:pt>
    <dgm:pt modelId="{0D00F6D3-25D3-4D24-960C-AD60520BC2CB}" type="sibTrans" cxnId="{0A3A8077-CF6A-45FD-B163-E9A15C492F08}">
      <dgm:prSet/>
      <dgm:spPr/>
      <dgm:t>
        <a:bodyPr/>
        <a:lstStyle/>
        <a:p>
          <a:endParaRPr lang="en-US"/>
        </a:p>
      </dgm:t>
    </dgm:pt>
    <dgm:pt modelId="{1EF83BE0-E536-4F26-B042-783200B5F5CF}" type="pres">
      <dgm:prSet presAssocID="{1210E96A-7BFD-4A81-B01F-24064348D308}" presName="root" presStyleCnt="0">
        <dgm:presLayoutVars>
          <dgm:dir/>
          <dgm:resizeHandles val="exact"/>
        </dgm:presLayoutVars>
      </dgm:prSet>
      <dgm:spPr/>
    </dgm:pt>
    <dgm:pt modelId="{F510BB77-F1EA-40C7-81DB-D34E1AE19312}" type="pres">
      <dgm:prSet presAssocID="{1210E96A-7BFD-4A81-B01F-24064348D308}" presName="container" presStyleCnt="0">
        <dgm:presLayoutVars>
          <dgm:dir/>
          <dgm:resizeHandles val="exact"/>
        </dgm:presLayoutVars>
      </dgm:prSet>
      <dgm:spPr/>
    </dgm:pt>
    <dgm:pt modelId="{31487F1B-28C2-42E8-9E4B-E14D767AD710}" type="pres">
      <dgm:prSet presAssocID="{9FECA373-56E9-4B4A-AD63-5440CB37626B}" presName="compNode" presStyleCnt="0"/>
      <dgm:spPr/>
    </dgm:pt>
    <dgm:pt modelId="{7A9EEE8F-BB3C-4637-89B8-0634DB622DF3}" type="pres">
      <dgm:prSet presAssocID="{9FECA373-56E9-4B4A-AD63-5440CB37626B}" presName="iconBgRect" presStyleLbl="bgShp" presStyleIdx="0" presStyleCnt="5"/>
      <dgm:spPr/>
    </dgm:pt>
    <dgm:pt modelId="{7BE86BBA-8F32-448A-8A4B-2F72700067C1}" type="pres">
      <dgm:prSet presAssocID="{9FECA373-56E9-4B4A-AD63-5440CB37626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 Asia"/>
        </a:ext>
      </dgm:extLst>
    </dgm:pt>
    <dgm:pt modelId="{99512264-A8B6-4383-86B6-924239522508}" type="pres">
      <dgm:prSet presAssocID="{9FECA373-56E9-4B4A-AD63-5440CB37626B}" presName="spaceRect" presStyleCnt="0"/>
      <dgm:spPr/>
    </dgm:pt>
    <dgm:pt modelId="{5CB0591B-2C1D-4D2D-91F6-3EF87C1921C0}" type="pres">
      <dgm:prSet presAssocID="{9FECA373-56E9-4B4A-AD63-5440CB37626B}" presName="textRect" presStyleLbl="revTx" presStyleIdx="0" presStyleCnt="5">
        <dgm:presLayoutVars>
          <dgm:chMax val="1"/>
          <dgm:chPref val="1"/>
        </dgm:presLayoutVars>
      </dgm:prSet>
      <dgm:spPr/>
    </dgm:pt>
    <dgm:pt modelId="{054A1383-E158-4ECA-819A-2C9DC9D3BF30}" type="pres">
      <dgm:prSet presAssocID="{5002ED3C-F794-47FD-A5A5-0AA4D8B91FF3}" presName="sibTrans" presStyleLbl="sibTrans2D1" presStyleIdx="0" presStyleCnt="0"/>
      <dgm:spPr/>
    </dgm:pt>
    <dgm:pt modelId="{4E2327E4-2B61-42A9-970F-4FAB92D6F013}" type="pres">
      <dgm:prSet presAssocID="{E7EA1D5C-399C-440E-A418-525C75D3999E}" presName="compNode" presStyleCnt="0"/>
      <dgm:spPr/>
    </dgm:pt>
    <dgm:pt modelId="{C88E3498-871C-4444-B38D-71FB5D1C765E}" type="pres">
      <dgm:prSet presAssocID="{E7EA1D5C-399C-440E-A418-525C75D3999E}" presName="iconBgRect" presStyleLbl="bgShp" presStyleIdx="1" presStyleCnt="5"/>
      <dgm:spPr/>
    </dgm:pt>
    <dgm:pt modelId="{18F2EB34-0824-4805-A53A-9480AB66E744}" type="pres">
      <dgm:prSet presAssocID="{E7EA1D5C-399C-440E-A418-525C75D3999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nformation"/>
        </a:ext>
      </dgm:extLst>
    </dgm:pt>
    <dgm:pt modelId="{73D0E33E-D811-4D3B-A267-A4A0E19DF349}" type="pres">
      <dgm:prSet presAssocID="{E7EA1D5C-399C-440E-A418-525C75D3999E}" presName="spaceRect" presStyleCnt="0"/>
      <dgm:spPr/>
    </dgm:pt>
    <dgm:pt modelId="{D510169D-DDCE-465A-98F9-736492E2D811}" type="pres">
      <dgm:prSet presAssocID="{E7EA1D5C-399C-440E-A418-525C75D3999E}" presName="textRect" presStyleLbl="revTx" presStyleIdx="1" presStyleCnt="5">
        <dgm:presLayoutVars>
          <dgm:chMax val="1"/>
          <dgm:chPref val="1"/>
        </dgm:presLayoutVars>
      </dgm:prSet>
      <dgm:spPr/>
    </dgm:pt>
    <dgm:pt modelId="{400161D3-3FEE-485B-8883-44B04B7334F9}" type="pres">
      <dgm:prSet presAssocID="{8527FA54-00CE-46E1-AFFD-CEBB7BFC236D}" presName="sibTrans" presStyleLbl="sibTrans2D1" presStyleIdx="0" presStyleCnt="0"/>
      <dgm:spPr/>
    </dgm:pt>
    <dgm:pt modelId="{EC1555F6-4CEE-4516-BFD3-E1265D8E1B2C}" type="pres">
      <dgm:prSet presAssocID="{4BE784DF-98A7-4DC9-A01F-E92FCDF07627}" presName="compNode" presStyleCnt="0"/>
      <dgm:spPr/>
    </dgm:pt>
    <dgm:pt modelId="{A8F82CEC-C392-4ECA-AD0F-F645CBA91C50}" type="pres">
      <dgm:prSet presAssocID="{4BE784DF-98A7-4DC9-A01F-E92FCDF07627}" presName="iconBgRect" presStyleLbl="bgShp" presStyleIdx="2" presStyleCnt="5"/>
      <dgm:spPr/>
    </dgm:pt>
    <dgm:pt modelId="{234778C0-1671-422B-862A-50240C8F5FF8}" type="pres">
      <dgm:prSet presAssocID="{4BE784DF-98A7-4DC9-A01F-E92FCDF076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C530E781-BE50-40AE-93B2-9F82B5A795F1}" type="pres">
      <dgm:prSet presAssocID="{4BE784DF-98A7-4DC9-A01F-E92FCDF07627}" presName="spaceRect" presStyleCnt="0"/>
      <dgm:spPr/>
    </dgm:pt>
    <dgm:pt modelId="{C7D72594-A0A4-467F-A611-F39D71C88EE3}" type="pres">
      <dgm:prSet presAssocID="{4BE784DF-98A7-4DC9-A01F-E92FCDF07627}" presName="textRect" presStyleLbl="revTx" presStyleIdx="2" presStyleCnt="5">
        <dgm:presLayoutVars>
          <dgm:chMax val="1"/>
          <dgm:chPref val="1"/>
        </dgm:presLayoutVars>
      </dgm:prSet>
      <dgm:spPr/>
    </dgm:pt>
    <dgm:pt modelId="{B22B0C37-5A49-4C72-8D95-A5A03370F112}" type="pres">
      <dgm:prSet presAssocID="{4E37B719-D296-43F5-9B53-BFA72BD52E3F}" presName="sibTrans" presStyleLbl="sibTrans2D1" presStyleIdx="0" presStyleCnt="0"/>
      <dgm:spPr/>
    </dgm:pt>
    <dgm:pt modelId="{681892D0-BD83-436F-9DA3-006F2D10D41B}" type="pres">
      <dgm:prSet presAssocID="{E5EB7C59-BE4D-43D5-A81A-061977C324CF}" presName="compNode" presStyleCnt="0"/>
      <dgm:spPr/>
    </dgm:pt>
    <dgm:pt modelId="{AE9AC43A-4B96-4AFC-AC5D-EC156D0BFDDC}" type="pres">
      <dgm:prSet presAssocID="{E5EB7C59-BE4D-43D5-A81A-061977C324CF}" presName="iconBgRect" presStyleLbl="bgShp" presStyleIdx="3" presStyleCnt="5"/>
      <dgm:spPr/>
    </dgm:pt>
    <dgm:pt modelId="{7113F128-AA99-4560-B665-4ACC9E963A3B}" type="pres">
      <dgm:prSet presAssocID="{E5EB7C59-BE4D-43D5-A81A-061977C324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E0F9AAF-5FD2-44B4-B340-AFF19CDBEB1B}" type="pres">
      <dgm:prSet presAssocID="{E5EB7C59-BE4D-43D5-A81A-061977C324CF}" presName="spaceRect" presStyleCnt="0"/>
      <dgm:spPr/>
    </dgm:pt>
    <dgm:pt modelId="{DC17CB60-1BFF-4895-BBB8-A6ACDD2CEE9D}" type="pres">
      <dgm:prSet presAssocID="{E5EB7C59-BE4D-43D5-A81A-061977C324CF}" presName="textRect" presStyleLbl="revTx" presStyleIdx="3" presStyleCnt="5">
        <dgm:presLayoutVars>
          <dgm:chMax val="1"/>
          <dgm:chPref val="1"/>
        </dgm:presLayoutVars>
      </dgm:prSet>
      <dgm:spPr/>
    </dgm:pt>
    <dgm:pt modelId="{296EA709-6140-43A9-80B4-BC12B354BD31}" type="pres">
      <dgm:prSet presAssocID="{91C33378-CD9C-434E-9F95-058D51C6E225}" presName="sibTrans" presStyleLbl="sibTrans2D1" presStyleIdx="0" presStyleCnt="0"/>
      <dgm:spPr/>
    </dgm:pt>
    <dgm:pt modelId="{53E27F69-50D7-434E-8321-036A248922F0}" type="pres">
      <dgm:prSet presAssocID="{34BF0CA4-C83D-484F-A98E-AF6CBBA191DC}" presName="compNode" presStyleCnt="0"/>
      <dgm:spPr/>
    </dgm:pt>
    <dgm:pt modelId="{78322153-C342-4041-9B7F-E37D7A548467}" type="pres">
      <dgm:prSet presAssocID="{34BF0CA4-C83D-484F-A98E-AF6CBBA191DC}" presName="iconBgRect" presStyleLbl="bgShp" presStyleIdx="4" presStyleCnt="5" custLinFactNeighborX="5908" custLinFactNeighborY="-1477"/>
      <dgm:spPr/>
    </dgm:pt>
    <dgm:pt modelId="{D49F3BF7-1E84-40A7-9CEE-AFF1A2C1B6B0}" type="pres">
      <dgm:prSet presAssocID="{34BF0CA4-C83D-484F-A98E-AF6CBBA191D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E97EA44A-1F0B-416F-98BC-A576054B02DB}" type="pres">
      <dgm:prSet presAssocID="{34BF0CA4-C83D-484F-A98E-AF6CBBA191DC}" presName="spaceRect" presStyleCnt="0"/>
      <dgm:spPr/>
    </dgm:pt>
    <dgm:pt modelId="{76010EE0-42B1-4C8C-82A9-CCA6DAF81127}" type="pres">
      <dgm:prSet presAssocID="{34BF0CA4-C83D-484F-A98E-AF6CBBA191DC}" presName="textRect" presStyleLbl="revTx" presStyleIdx="4" presStyleCnt="5">
        <dgm:presLayoutVars>
          <dgm:chMax val="1"/>
          <dgm:chPref val="1"/>
        </dgm:presLayoutVars>
      </dgm:prSet>
      <dgm:spPr/>
    </dgm:pt>
  </dgm:ptLst>
  <dgm:cxnLst>
    <dgm:cxn modelId="{079F4003-E80E-48ED-995C-E14F90B0C5A2}" type="presOf" srcId="{8527FA54-00CE-46E1-AFFD-CEBB7BFC236D}" destId="{400161D3-3FEE-485B-8883-44B04B7334F9}" srcOrd="0" destOrd="0" presId="urn:microsoft.com/office/officeart/2018/2/layout/IconCircleList"/>
    <dgm:cxn modelId="{6A78FB11-ACF6-4D9E-88F3-738A19735010}" type="presOf" srcId="{E7EA1D5C-399C-440E-A418-525C75D3999E}" destId="{D510169D-DDCE-465A-98F9-736492E2D811}" srcOrd="0" destOrd="0" presId="urn:microsoft.com/office/officeart/2018/2/layout/IconCircleList"/>
    <dgm:cxn modelId="{08E8631A-43EE-4182-AC79-45A02E0FAD5D}" srcId="{1210E96A-7BFD-4A81-B01F-24064348D308}" destId="{E5EB7C59-BE4D-43D5-A81A-061977C324CF}" srcOrd="3" destOrd="0" parTransId="{2B49A58F-5BDE-4F1E-94E8-6B5149D290CC}" sibTransId="{91C33378-CD9C-434E-9F95-058D51C6E225}"/>
    <dgm:cxn modelId="{62A3FD1E-44BF-42DA-9B73-66A3B4D37EB0}" srcId="{1210E96A-7BFD-4A81-B01F-24064348D308}" destId="{4BE784DF-98A7-4DC9-A01F-E92FCDF07627}" srcOrd="2" destOrd="0" parTransId="{41025624-A39A-4CE2-B4EA-42F17A09A916}" sibTransId="{4E37B719-D296-43F5-9B53-BFA72BD52E3F}"/>
    <dgm:cxn modelId="{43116F67-F21B-4C94-90D1-6D89F9282512}" type="presOf" srcId="{5002ED3C-F794-47FD-A5A5-0AA4D8B91FF3}" destId="{054A1383-E158-4ECA-819A-2C9DC9D3BF30}" srcOrd="0" destOrd="0" presId="urn:microsoft.com/office/officeart/2018/2/layout/IconCircleList"/>
    <dgm:cxn modelId="{E8B2646C-01B9-4BCD-AEE2-93701DDF6B62}" type="presOf" srcId="{4E37B719-D296-43F5-9B53-BFA72BD52E3F}" destId="{B22B0C37-5A49-4C72-8D95-A5A03370F112}" srcOrd="0" destOrd="0" presId="urn:microsoft.com/office/officeart/2018/2/layout/IconCircleList"/>
    <dgm:cxn modelId="{D5A4964D-3E24-4AC4-89B0-1F9F23CFF7F1}" type="presOf" srcId="{4BE784DF-98A7-4DC9-A01F-E92FCDF07627}" destId="{C7D72594-A0A4-467F-A611-F39D71C88EE3}" srcOrd="0" destOrd="0" presId="urn:microsoft.com/office/officeart/2018/2/layout/IconCircleList"/>
    <dgm:cxn modelId="{1C05FC4D-FCF7-42D6-8C7D-F79AB329B51B}" type="presOf" srcId="{1210E96A-7BFD-4A81-B01F-24064348D308}" destId="{1EF83BE0-E536-4F26-B042-783200B5F5CF}" srcOrd="0" destOrd="0" presId="urn:microsoft.com/office/officeart/2018/2/layout/IconCircleList"/>
    <dgm:cxn modelId="{0A3A8077-CF6A-45FD-B163-E9A15C492F08}" srcId="{1210E96A-7BFD-4A81-B01F-24064348D308}" destId="{34BF0CA4-C83D-484F-A98E-AF6CBBA191DC}" srcOrd="4" destOrd="0" parTransId="{A0BC2B08-0BFD-4E5C-9530-B489083E223F}" sibTransId="{0D00F6D3-25D3-4D24-960C-AD60520BC2CB}"/>
    <dgm:cxn modelId="{65820785-EF48-4397-827D-46818FDC1535}" srcId="{1210E96A-7BFD-4A81-B01F-24064348D308}" destId="{9FECA373-56E9-4B4A-AD63-5440CB37626B}" srcOrd="0" destOrd="0" parTransId="{A41BB46A-28F3-4876-B781-60CAFD1C0CE1}" sibTransId="{5002ED3C-F794-47FD-A5A5-0AA4D8B91FF3}"/>
    <dgm:cxn modelId="{23BE3B94-ACCE-49B2-8EFB-44BC407735BE}" type="presOf" srcId="{9FECA373-56E9-4B4A-AD63-5440CB37626B}" destId="{5CB0591B-2C1D-4D2D-91F6-3EF87C1921C0}" srcOrd="0" destOrd="0" presId="urn:microsoft.com/office/officeart/2018/2/layout/IconCircleList"/>
    <dgm:cxn modelId="{A63BD4C0-0394-499A-931B-53620C0A9FCD}" srcId="{1210E96A-7BFD-4A81-B01F-24064348D308}" destId="{E7EA1D5C-399C-440E-A418-525C75D3999E}" srcOrd="1" destOrd="0" parTransId="{707213CD-36A7-46B5-B431-82E1AD72C20A}" sibTransId="{8527FA54-00CE-46E1-AFFD-CEBB7BFC236D}"/>
    <dgm:cxn modelId="{44D6F5C3-3C5D-41C0-9B07-4E058A356CAA}" type="presOf" srcId="{34BF0CA4-C83D-484F-A98E-AF6CBBA191DC}" destId="{76010EE0-42B1-4C8C-82A9-CCA6DAF81127}" srcOrd="0" destOrd="0" presId="urn:microsoft.com/office/officeart/2018/2/layout/IconCircleList"/>
    <dgm:cxn modelId="{9203FFD6-1332-4796-987E-44B3889D02DD}" type="presOf" srcId="{E5EB7C59-BE4D-43D5-A81A-061977C324CF}" destId="{DC17CB60-1BFF-4895-BBB8-A6ACDD2CEE9D}" srcOrd="0" destOrd="0" presId="urn:microsoft.com/office/officeart/2018/2/layout/IconCircleList"/>
    <dgm:cxn modelId="{6D67E4E9-D7F7-4E0C-AE22-83EADAAC3179}" type="presOf" srcId="{91C33378-CD9C-434E-9F95-058D51C6E225}" destId="{296EA709-6140-43A9-80B4-BC12B354BD31}" srcOrd="0" destOrd="0" presId="urn:microsoft.com/office/officeart/2018/2/layout/IconCircleList"/>
    <dgm:cxn modelId="{FA2FEF68-D828-41E4-AD8C-63A21BFFA9AE}" type="presParOf" srcId="{1EF83BE0-E536-4F26-B042-783200B5F5CF}" destId="{F510BB77-F1EA-40C7-81DB-D34E1AE19312}" srcOrd="0" destOrd="0" presId="urn:microsoft.com/office/officeart/2018/2/layout/IconCircleList"/>
    <dgm:cxn modelId="{A8695942-96B4-4713-9EBF-E62C92AD619B}" type="presParOf" srcId="{F510BB77-F1EA-40C7-81DB-D34E1AE19312}" destId="{31487F1B-28C2-42E8-9E4B-E14D767AD710}" srcOrd="0" destOrd="0" presId="urn:microsoft.com/office/officeart/2018/2/layout/IconCircleList"/>
    <dgm:cxn modelId="{04C8E12B-D00C-4877-96FF-75A9EFC74A4E}" type="presParOf" srcId="{31487F1B-28C2-42E8-9E4B-E14D767AD710}" destId="{7A9EEE8F-BB3C-4637-89B8-0634DB622DF3}" srcOrd="0" destOrd="0" presId="urn:microsoft.com/office/officeart/2018/2/layout/IconCircleList"/>
    <dgm:cxn modelId="{2C23A646-6416-4EFA-A9EF-82FA31C8B5DB}" type="presParOf" srcId="{31487F1B-28C2-42E8-9E4B-E14D767AD710}" destId="{7BE86BBA-8F32-448A-8A4B-2F72700067C1}" srcOrd="1" destOrd="0" presId="urn:microsoft.com/office/officeart/2018/2/layout/IconCircleList"/>
    <dgm:cxn modelId="{F56F4015-328E-4998-AF61-675EAA630283}" type="presParOf" srcId="{31487F1B-28C2-42E8-9E4B-E14D767AD710}" destId="{99512264-A8B6-4383-86B6-924239522508}" srcOrd="2" destOrd="0" presId="urn:microsoft.com/office/officeart/2018/2/layout/IconCircleList"/>
    <dgm:cxn modelId="{92FD36F6-1EB8-4D71-9F4A-52DA06A71577}" type="presParOf" srcId="{31487F1B-28C2-42E8-9E4B-E14D767AD710}" destId="{5CB0591B-2C1D-4D2D-91F6-3EF87C1921C0}" srcOrd="3" destOrd="0" presId="urn:microsoft.com/office/officeart/2018/2/layout/IconCircleList"/>
    <dgm:cxn modelId="{688BB4D4-CEF4-413E-AECA-99968DCFC79B}" type="presParOf" srcId="{F510BB77-F1EA-40C7-81DB-D34E1AE19312}" destId="{054A1383-E158-4ECA-819A-2C9DC9D3BF30}" srcOrd="1" destOrd="0" presId="urn:microsoft.com/office/officeart/2018/2/layout/IconCircleList"/>
    <dgm:cxn modelId="{45B526A8-C521-4DFC-8CDD-E2312998237B}" type="presParOf" srcId="{F510BB77-F1EA-40C7-81DB-D34E1AE19312}" destId="{4E2327E4-2B61-42A9-970F-4FAB92D6F013}" srcOrd="2" destOrd="0" presId="urn:microsoft.com/office/officeart/2018/2/layout/IconCircleList"/>
    <dgm:cxn modelId="{E7A79F79-038C-44C9-BBF3-6DB5B7E58AA6}" type="presParOf" srcId="{4E2327E4-2B61-42A9-970F-4FAB92D6F013}" destId="{C88E3498-871C-4444-B38D-71FB5D1C765E}" srcOrd="0" destOrd="0" presId="urn:microsoft.com/office/officeart/2018/2/layout/IconCircleList"/>
    <dgm:cxn modelId="{F135917D-1BC4-4E18-917F-AA5730BE5671}" type="presParOf" srcId="{4E2327E4-2B61-42A9-970F-4FAB92D6F013}" destId="{18F2EB34-0824-4805-A53A-9480AB66E744}" srcOrd="1" destOrd="0" presId="urn:microsoft.com/office/officeart/2018/2/layout/IconCircleList"/>
    <dgm:cxn modelId="{7F64ACEB-0E90-4B38-BAFC-C60A9E1718FF}" type="presParOf" srcId="{4E2327E4-2B61-42A9-970F-4FAB92D6F013}" destId="{73D0E33E-D811-4D3B-A267-A4A0E19DF349}" srcOrd="2" destOrd="0" presId="urn:microsoft.com/office/officeart/2018/2/layout/IconCircleList"/>
    <dgm:cxn modelId="{CA59FC57-6C4A-4E65-830B-9EE59A7FE738}" type="presParOf" srcId="{4E2327E4-2B61-42A9-970F-4FAB92D6F013}" destId="{D510169D-DDCE-465A-98F9-736492E2D811}" srcOrd="3" destOrd="0" presId="urn:microsoft.com/office/officeart/2018/2/layout/IconCircleList"/>
    <dgm:cxn modelId="{43DED0D6-7555-4F71-B128-A14882AB44B9}" type="presParOf" srcId="{F510BB77-F1EA-40C7-81DB-D34E1AE19312}" destId="{400161D3-3FEE-485B-8883-44B04B7334F9}" srcOrd="3" destOrd="0" presId="urn:microsoft.com/office/officeart/2018/2/layout/IconCircleList"/>
    <dgm:cxn modelId="{1DFAB687-59FE-49CE-BFFB-C0C88DF95A6E}" type="presParOf" srcId="{F510BB77-F1EA-40C7-81DB-D34E1AE19312}" destId="{EC1555F6-4CEE-4516-BFD3-E1265D8E1B2C}" srcOrd="4" destOrd="0" presId="urn:microsoft.com/office/officeart/2018/2/layout/IconCircleList"/>
    <dgm:cxn modelId="{A03868DC-5E4F-49EF-BACA-151F0DE32844}" type="presParOf" srcId="{EC1555F6-4CEE-4516-BFD3-E1265D8E1B2C}" destId="{A8F82CEC-C392-4ECA-AD0F-F645CBA91C50}" srcOrd="0" destOrd="0" presId="urn:microsoft.com/office/officeart/2018/2/layout/IconCircleList"/>
    <dgm:cxn modelId="{77E57E56-1B5F-4FE2-8F7D-DD99E89367CA}" type="presParOf" srcId="{EC1555F6-4CEE-4516-BFD3-E1265D8E1B2C}" destId="{234778C0-1671-422B-862A-50240C8F5FF8}" srcOrd="1" destOrd="0" presId="urn:microsoft.com/office/officeart/2018/2/layout/IconCircleList"/>
    <dgm:cxn modelId="{C3B030C8-B9C1-4DBE-8403-C11D7FFC95F6}" type="presParOf" srcId="{EC1555F6-4CEE-4516-BFD3-E1265D8E1B2C}" destId="{C530E781-BE50-40AE-93B2-9F82B5A795F1}" srcOrd="2" destOrd="0" presId="urn:microsoft.com/office/officeart/2018/2/layout/IconCircleList"/>
    <dgm:cxn modelId="{1BE9A6F5-175F-4D14-BF2F-D2A570F35C1B}" type="presParOf" srcId="{EC1555F6-4CEE-4516-BFD3-E1265D8E1B2C}" destId="{C7D72594-A0A4-467F-A611-F39D71C88EE3}" srcOrd="3" destOrd="0" presId="urn:microsoft.com/office/officeart/2018/2/layout/IconCircleList"/>
    <dgm:cxn modelId="{268A521D-1999-47A3-8993-8E28BA2C4832}" type="presParOf" srcId="{F510BB77-F1EA-40C7-81DB-D34E1AE19312}" destId="{B22B0C37-5A49-4C72-8D95-A5A03370F112}" srcOrd="5" destOrd="0" presId="urn:microsoft.com/office/officeart/2018/2/layout/IconCircleList"/>
    <dgm:cxn modelId="{43C4A54A-77D9-4010-9EB3-1DE41A068A18}" type="presParOf" srcId="{F510BB77-F1EA-40C7-81DB-D34E1AE19312}" destId="{681892D0-BD83-436F-9DA3-006F2D10D41B}" srcOrd="6" destOrd="0" presId="urn:microsoft.com/office/officeart/2018/2/layout/IconCircleList"/>
    <dgm:cxn modelId="{9A1B64D4-B12F-4470-842B-0385EF1A6F10}" type="presParOf" srcId="{681892D0-BD83-436F-9DA3-006F2D10D41B}" destId="{AE9AC43A-4B96-4AFC-AC5D-EC156D0BFDDC}" srcOrd="0" destOrd="0" presId="urn:microsoft.com/office/officeart/2018/2/layout/IconCircleList"/>
    <dgm:cxn modelId="{32B2C7F4-220A-4CCA-97A8-1BDB25C8B0CB}" type="presParOf" srcId="{681892D0-BD83-436F-9DA3-006F2D10D41B}" destId="{7113F128-AA99-4560-B665-4ACC9E963A3B}" srcOrd="1" destOrd="0" presId="urn:microsoft.com/office/officeart/2018/2/layout/IconCircleList"/>
    <dgm:cxn modelId="{39BF2240-765B-4DEB-8562-157934F95A98}" type="presParOf" srcId="{681892D0-BD83-436F-9DA3-006F2D10D41B}" destId="{0E0F9AAF-5FD2-44B4-B340-AFF19CDBEB1B}" srcOrd="2" destOrd="0" presId="urn:microsoft.com/office/officeart/2018/2/layout/IconCircleList"/>
    <dgm:cxn modelId="{C1051F49-26B0-46E7-9BCE-0B47A75C1E99}" type="presParOf" srcId="{681892D0-BD83-436F-9DA3-006F2D10D41B}" destId="{DC17CB60-1BFF-4895-BBB8-A6ACDD2CEE9D}" srcOrd="3" destOrd="0" presId="urn:microsoft.com/office/officeart/2018/2/layout/IconCircleList"/>
    <dgm:cxn modelId="{DAC9D89E-DD90-4A76-AFDD-7E29C0885575}" type="presParOf" srcId="{F510BB77-F1EA-40C7-81DB-D34E1AE19312}" destId="{296EA709-6140-43A9-80B4-BC12B354BD31}" srcOrd="7" destOrd="0" presId="urn:microsoft.com/office/officeart/2018/2/layout/IconCircleList"/>
    <dgm:cxn modelId="{9AEDE7F6-965F-4FB6-A3BC-AD3B206BF5CE}" type="presParOf" srcId="{F510BB77-F1EA-40C7-81DB-D34E1AE19312}" destId="{53E27F69-50D7-434E-8321-036A248922F0}" srcOrd="8" destOrd="0" presId="urn:microsoft.com/office/officeart/2018/2/layout/IconCircleList"/>
    <dgm:cxn modelId="{BEFC86D3-6D62-4930-9B6A-8759515A2E45}" type="presParOf" srcId="{53E27F69-50D7-434E-8321-036A248922F0}" destId="{78322153-C342-4041-9B7F-E37D7A548467}" srcOrd="0" destOrd="0" presId="urn:microsoft.com/office/officeart/2018/2/layout/IconCircleList"/>
    <dgm:cxn modelId="{8C9F2EAE-9237-4657-BB8D-66A2DF7B0976}" type="presParOf" srcId="{53E27F69-50D7-434E-8321-036A248922F0}" destId="{D49F3BF7-1E84-40A7-9CEE-AFF1A2C1B6B0}" srcOrd="1" destOrd="0" presId="urn:microsoft.com/office/officeart/2018/2/layout/IconCircleList"/>
    <dgm:cxn modelId="{C7CBB4B2-F1DC-4813-9AF3-31E22E340C10}" type="presParOf" srcId="{53E27F69-50D7-434E-8321-036A248922F0}" destId="{E97EA44A-1F0B-416F-98BC-A576054B02DB}" srcOrd="2" destOrd="0" presId="urn:microsoft.com/office/officeart/2018/2/layout/IconCircleList"/>
    <dgm:cxn modelId="{D41678F9-9486-41D3-977B-19C383AA7406}" type="presParOf" srcId="{53E27F69-50D7-434E-8321-036A248922F0}" destId="{76010EE0-42B1-4C8C-82A9-CCA6DAF8112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DE081-094F-40FA-8A1A-C62668A96DF6}"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473EBCD9-9A66-43EE-9682-D291BA3F7C3A}">
      <dgm:prSet custT="1"/>
      <dgm:spPr/>
      <dgm:t>
        <a:bodyPr/>
        <a:lstStyle/>
        <a:p>
          <a:pPr>
            <a:lnSpc>
              <a:spcPct val="100000"/>
            </a:lnSpc>
          </a:pPr>
          <a:r>
            <a:rPr lang="en-US" sz="1900" kern="1200" dirty="0">
              <a:latin typeface="Calibri" panose="020F0502020204030204"/>
              <a:ea typeface="+mn-ea"/>
              <a:cs typeface="+mn-cs"/>
            </a:rPr>
            <a:t>Electric Power : Generating Electricity</a:t>
          </a:r>
        </a:p>
      </dgm:t>
    </dgm:pt>
    <dgm:pt modelId="{4B492B29-2CC0-40E7-A585-7100F1AD663D}" type="parTrans" cxnId="{444BE2A9-6035-46B0-B2CC-068356F022EF}">
      <dgm:prSet/>
      <dgm:spPr/>
      <dgm:t>
        <a:bodyPr/>
        <a:lstStyle/>
        <a:p>
          <a:endParaRPr lang="en-US"/>
        </a:p>
      </dgm:t>
    </dgm:pt>
    <dgm:pt modelId="{A3BD65EC-4C2A-4618-B0B7-39B3F53DE104}" type="sibTrans" cxnId="{444BE2A9-6035-46B0-B2CC-068356F022EF}">
      <dgm:prSet/>
      <dgm:spPr/>
      <dgm:t>
        <a:bodyPr/>
        <a:lstStyle/>
        <a:p>
          <a:pPr>
            <a:lnSpc>
              <a:spcPct val="100000"/>
            </a:lnSpc>
          </a:pPr>
          <a:endParaRPr lang="en-US"/>
        </a:p>
      </dgm:t>
    </dgm:pt>
    <dgm:pt modelId="{C9BD0B2B-20EB-4DFF-BBA7-33BF8D10A362}">
      <dgm:prSet custT="1"/>
      <dgm:spPr/>
      <dgm:t>
        <a:bodyPr/>
        <a:lstStyle/>
        <a:p>
          <a:pPr>
            <a:lnSpc>
              <a:spcPct val="100000"/>
            </a:lnSpc>
          </a:pPr>
          <a:r>
            <a:rPr lang="en-US" sz="1900" kern="1200" dirty="0">
              <a:latin typeface="Calibri" panose="020F0502020204030204"/>
              <a:ea typeface="+mn-ea"/>
              <a:cs typeface="+mn-cs"/>
            </a:rPr>
            <a:t>Industrial : Fuel for processing heat and raw material to produce chemicals</a:t>
          </a:r>
        </a:p>
      </dgm:t>
    </dgm:pt>
    <dgm:pt modelId="{B9EF4FF4-7FAC-499C-9818-DD02F811480C}" type="parTrans" cxnId="{7ABCEFD4-F674-425C-BAC9-E4A1C9C025C2}">
      <dgm:prSet/>
      <dgm:spPr/>
      <dgm:t>
        <a:bodyPr/>
        <a:lstStyle/>
        <a:p>
          <a:endParaRPr lang="en-US"/>
        </a:p>
      </dgm:t>
    </dgm:pt>
    <dgm:pt modelId="{2B2022F6-A22B-458C-BB46-FEE08FB04A0C}" type="sibTrans" cxnId="{7ABCEFD4-F674-425C-BAC9-E4A1C9C025C2}">
      <dgm:prSet/>
      <dgm:spPr/>
      <dgm:t>
        <a:bodyPr/>
        <a:lstStyle/>
        <a:p>
          <a:pPr>
            <a:lnSpc>
              <a:spcPct val="100000"/>
            </a:lnSpc>
          </a:pPr>
          <a:endParaRPr lang="en-US"/>
        </a:p>
      </dgm:t>
    </dgm:pt>
    <dgm:pt modelId="{1EB794FE-293A-4E43-94E4-C3616F759BE5}">
      <dgm:prSet custT="1"/>
      <dgm:spPr/>
      <dgm:t>
        <a:bodyPr/>
        <a:lstStyle/>
        <a:p>
          <a:pPr>
            <a:lnSpc>
              <a:spcPct val="100000"/>
            </a:lnSpc>
          </a:pPr>
          <a:r>
            <a:rPr lang="en-US" sz="1900" kern="1200">
              <a:latin typeface="Calibri" panose="020F0502020204030204"/>
              <a:ea typeface="+mn-ea"/>
              <a:cs typeface="+mn-cs"/>
            </a:rPr>
            <a:t>Residential : Heating and Cooking</a:t>
          </a:r>
          <a:endParaRPr lang="en-US" sz="1900" kern="1200" dirty="0">
            <a:latin typeface="Calibri" panose="020F0502020204030204"/>
            <a:ea typeface="+mn-ea"/>
            <a:cs typeface="+mn-cs"/>
          </a:endParaRPr>
        </a:p>
      </dgm:t>
    </dgm:pt>
    <dgm:pt modelId="{571F0DAC-C45D-4A86-A075-D520BBD39B54}" type="parTrans" cxnId="{5F0ED8C1-94D4-4563-80AC-73E1742D7FA5}">
      <dgm:prSet/>
      <dgm:spPr/>
      <dgm:t>
        <a:bodyPr/>
        <a:lstStyle/>
        <a:p>
          <a:endParaRPr lang="en-US"/>
        </a:p>
      </dgm:t>
    </dgm:pt>
    <dgm:pt modelId="{A3AF0701-E96B-44BF-9535-725CB70A4225}" type="sibTrans" cxnId="{5F0ED8C1-94D4-4563-80AC-73E1742D7FA5}">
      <dgm:prSet/>
      <dgm:spPr/>
      <dgm:t>
        <a:bodyPr/>
        <a:lstStyle/>
        <a:p>
          <a:pPr>
            <a:lnSpc>
              <a:spcPct val="100000"/>
            </a:lnSpc>
          </a:pPr>
          <a:endParaRPr lang="en-US"/>
        </a:p>
      </dgm:t>
    </dgm:pt>
    <dgm:pt modelId="{4CC04367-38C3-447E-887A-EE61EDDEB83A}">
      <dgm:prSet/>
      <dgm:spPr/>
      <dgm:t>
        <a:bodyPr/>
        <a:lstStyle/>
        <a:p>
          <a:pPr>
            <a:lnSpc>
              <a:spcPct val="100000"/>
            </a:lnSpc>
          </a:pPr>
          <a:r>
            <a:rPr lang="en-US"/>
            <a:t>Commercial : Heat Buildings, Operate Refrigeration</a:t>
          </a:r>
          <a:endParaRPr lang="en-US" dirty="0"/>
        </a:p>
      </dgm:t>
    </dgm:pt>
    <dgm:pt modelId="{A3F6480B-B40F-4721-A63B-9DBA94C069D2}" type="parTrans" cxnId="{E22F2A08-46B9-4F35-A233-68D1D0FA6949}">
      <dgm:prSet/>
      <dgm:spPr/>
      <dgm:t>
        <a:bodyPr/>
        <a:lstStyle/>
        <a:p>
          <a:endParaRPr lang="en-US"/>
        </a:p>
      </dgm:t>
    </dgm:pt>
    <dgm:pt modelId="{38C7697A-DC6E-4F0E-BC0B-113DDC608630}" type="sibTrans" cxnId="{E22F2A08-46B9-4F35-A233-68D1D0FA6949}">
      <dgm:prSet/>
      <dgm:spPr/>
      <dgm:t>
        <a:bodyPr/>
        <a:lstStyle/>
        <a:p>
          <a:pPr>
            <a:lnSpc>
              <a:spcPct val="100000"/>
            </a:lnSpc>
          </a:pPr>
          <a:endParaRPr lang="en-US"/>
        </a:p>
      </dgm:t>
    </dgm:pt>
    <dgm:pt modelId="{88F017AF-8873-4C3C-B1C4-41420E9DA959}">
      <dgm:prSet/>
      <dgm:spPr/>
      <dgm:t>
        <a:bodyPr/>
        <a:lstStyle/>
        <a:p>
          <a:pPr>
            <a:lnSpc>
              <a:spcPct val="100000"/>
            </a:lnSpc>
          </a:pPr>
          <a:r>
            <a:rPr lang="en-US"/>
            <a:t>Transportation : Fuels in vehicles CNG and LNG</a:t>
          </a:r>
          <a:endParaRPr lang="en-US" dirty="0"/>
        </a:p>
      </dgm:t>
    </dgm:pt>
    <dgm:pt modelId="{66034A6B-2480-41CB-A11C-46C41012BB13}" type="parTrans" cxnId="{A2069887-67A9-4584-9816-EDB56CC4FC5E}">
      <dgm:prSet/>
      <dgm:spPr/>
      <dgm:t>
        <a:bodyPr/>
        <a:lstStyle/>
        <a:p>
          <a:endParaRPr lang="en-US"/>
        </a:p>
      </dgm:t>
    </dgm:pt>
    <dgm:pt modelId="{B781EB96-B2E5-48E5-99BA-BC58A5BAD9DB}" type="sibTrans" cxnId="{A2069887-67A9-4584-9816-EDB56CC4FC5E}">
      <dgm:prSet/>
      <dgm:spPr/>
      <dgm:t>
        <a:bodyPr/>
        <a:lstStyle/>
        <a:p>
          <a:endParaRPr lang="en-US"/>
        </a:p>
      </dgm:t>
    </dgm:pt>
    <dgm:pt modelId="{91C9002B-3B7D-40FD-A29F-ECD81A226205}" type="pres">
      <dgm:prSet presAssocID="{D2BDE081-094F-40FA-8A1A-C62668A96DF6}" presName="root" presStyleCnt="0">
        <dgm:presLayoutVars>
          <dgm:dir/>
          <dgm:resizeHandles val="exact"/>
        </dgm:presLayoutVars>
      </dgm:prSet>
      <dgm:spPr/>
    </dgm:pt>
    <dgm:pt modelId="{0FDBCB5F-3189-4A1B-993A-FDBFDF5089FE}" type="pres">
      <dgm:prSet presAssocID="{D2BDE081-094F-40FA-8A1A-C62668A96DF6}" presName="container" presStyleCnt="0">
        <dgm:presLayoutVars>
          <dgm:dir/>
          <dgm:resizeHandles val="exact"/>
        </dgm:presLayoutVars>
      </dgm:prSet>
      <dgm:spPr/>
    </dgm:pt>
    <dgm:pt modelId="{315AF4FA-2C93-4969-B8AD-42F85F2DCCBC}" type="pres">
      <dgm:prSet presAssocID="{473EBCD9-9A66-43EE-9682-D291BA3F7C3A}" presName="compNode" presStyleCnt="0"/>
      <dgm:spPr/>
    </dgm:pt>
    <dgm:pt modelId="{306820FA-D052-49FC-8C6F-353C2F83DD66}" type="pres">
      <dgm:prSet presAssocID="{473EBCD9-9A66-43EE-9682-D291BA3F7C3A}" presName="iconBgRect" presStyleLbl="bgShp" presStyleIdx="0" presStyleCnt="5"/>
      <dgm:spPr/>
    </dgm:pt>
    <dgm:pt modelId="{DC5898EE-4D07-4847-9B4B-60029047FAC6}" type="pres">
      <dgm:prSet presAssocID="{473EBCD9-9A66-43EE-9682-D291BA3F7C3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Voltage"/>
        </a:ext>
      </dgm:extLst>
    </dgm:pt>
    <dgm:pt modelId="{87EF3A48-9773-4B6F-ACF1-8B68F027418D}" type="pres">
      <dgm:prSet presAssocID="{473EBCD9-9A66-43EE-9682-D291BA3F7C3A}" presName="spaceRect" presStyleCnt="0"/>
      <dgm:spPr/>
    </dgm:pt>
    <dgm:pt modelId="{52B4703E-C23A-4C94-BA70-8D98AFEB7D2B}" type="pres">
      <dgm:prSet presAssocID="{473EBCD9-9A66-43EE-9682-D291BA3F7C3A}" presName="textRect" presStyleLbl="revTx" presStyleIdx="0" presStyleCnt="5">
        <dgm:presLayoutVars>
          <dgm:chMax val="1"/>
          <dgm:chPref val="1"/>
        </dgm:presLayoutVars>
      </dgm:prSet>
      <dgm:spPr/>
    </dgm:pt>
    <dgm:pt modelId="{A90D7D26-6021-43B3-831A-A5DA59F93ED2}" type="pres">
      <dgm:prSet presAssocID="{A3BD65EC-4C2A-4618-B0B7-39B3F53DE104}" presName="sibTrans" presStyleLbl="sibTrans2D1" presStyleIdx="0" presStyleCnt="0"/>
      <dgm:spPr/>
    </dgm:pt>
    <dgm:pt modelId="{5D5622C0-033A-420F-BDF5-8BD3F33871D8}" type="pres">
      <dgm:prSet presAssocID="{C9BD0B2B-20EB-4DFF-BBA7-33BF8D10A362}" presName="compNode" presStyleCnt="0"/>
      <dgm:spPr/>
    </dgm:pt>
    <dgm:pt modelId="{A490074A-6B99-41F5-9FBE-978F1AFDA7C8}" type="pres">
      <dgm:prSet presAssocID="{C9BD0B2B-20EB-4DFF-BBA7-33BF8D10A362}" presName="iconBgRect" presStyleLbl="bgShp" presStyleIdx="1" presStyleCnt="5"/>
      <dgm:spPr/>
    </dgm:pt>
    <dgm:pt modelId="{F5A8A85A-602C-48C1-BB9F-2DC8D458400F}" type="pres">
      <dgm:prSet presAssocID="{C9BD0B2B-20EB-4DFF-BBA7-33BF8D10A3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EE2B15D6-373A-4D5A-A9BA-2C150DF6B887}" type="pres">
      <dgm:prSet presAssocID="{C9BD0B2B-20EB-4DFF-BBA7-33BF8D10A362}" presName="spaceRect" presStyleCnt="0"/>
      <dgm:spPr/>
    </dgm:pt>
    <dgm:pt modelId="{DCD1E7C1-6CE6-4C18-94BE-37FF83C7673A}" type="pres">
      <dgm:prSet presAssocID="{C9BD0B2B-20EB-4DFF-BBA7-33BF8D10A362}" presName="textRect" presStyleLbl="revTx" presStyleIdx="1" presStyleCnt="5">
        <dgm:presLayoutVars>
          <dgm:chMax val="1"/>
          <dgm:chPref val="1"/>
        </dgm:presLayoutVars>
      </dgm:prSet>
      <dgm:spPr/>
    </dgm:pt>
    <dgm:pt modelId="{AE7A3B1A-0BC0-4B99-90A0-4549773CB81F}" type="pres">
      <dgm:prSet presAssocID="{2B2022F6-A22B-458C-BB46-FEE08FB04A0C}" presName="sibTrans" presStyleLbl="sibTrans2D1" presStyleIdx="0" presStyleCnt="0"/>
      <dgm:spPr/>
    </dgm:pt>
    <dgm:pt modelId="{751C6D20-3267-4591-A8A3-4A283EC3114C}" type="pres">
      <dgm:prSet presAssocID="{1EB794FE-293A-4E43-94E4-C3616F759BE5}" presName="compNode" presStyleCnt="0"/>
      <dgm:spPr/>
    </dgm:pt>
    <dgm:pt modelId="{6B2506EE-6D8F-4016-9B9C-00C129A8C05A}" type="pres">
      <dgm:prSet presAssocID="{1EB794FE-293A-4E43-94E4-C3616F759BE5}" presName="iconBgRect" presStyleLbl="bgShp" presStyleIdx="2" presStyleCnt="5"/>
      <dgm:spPr/>
    </dgm:pt>
    <dgm:pt modelId="{4364EE56-DC0E-4F15-9C57-77BE6B10E5F9}" type="pres">
      <dgm:prSet presAssocID="{1EB794FE-293A-4E43-94E4-C3616F759BE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se"/>
        </a:ext>
      </dgm:extLst>
    </dgm:pt>
    <dgm:pt modelId="{96448CCF-E0B4-4D18-A074-01C3C593D19D}" type="pres">
      <dgm:prSet presAssocID="{1EB794FE-293A-4E43-94E4-C3616F759BE5}" presName="spaceRect" presStyleCnt="0"/>
      <dgm:spPr/>
    </dgm:pt>
    <dgm:pt modelId="{124B07BE-33D3-483C-B933-32717282A95D}" type="pres">
      <dgm:prSet presAssocID="{1EB794FE-293A-4E43-94E4-C3616F759BE5}" presName="textRect" presStyleLbl="revTx" presStyleIdx="2" presStyleCnt="5">
        <dgm:presLayoutVars>
          <dgm:chMax val="1"/>
          <dgm:chPref val="1"/>
        </dgm:presLayoutVars>
      </dgm:prSet>
      <dgm:spPr/>
    </dgm:pt>
    <dgm:pt modelId="{7BF78C7E-599B-498C-83EE-051BFAEE24AB}" type="pres">
      <dgm:prSet presAssocID="{A3AF0701-E96B-44BF-9535-725CB70A4225}" presName="sibTrans" presStyleLbl="sibTrans2D1" presStyleIdx="0" presStyleCnt="0"/>
      <dgm:spPr/>
    </dgm:pt>
    <dgm:pt modelId="{3127CFB0-9EFE-43CE-BF5D-E3FFEA7A49D5}" type="pres">
      <dgm:prSet presAssocID="{4CC04367-38C3-447E-887A-EE61EDDEB83A}" presName="compNode" presStyleCnt="0"/>
      <dgm:spPr/>
    </dgm:pt>
    <dgm:pt modelId="{90BB21BC-A024-4609-AF21-BFE0BFA55138}" type="pres">
      <dgm:prSet presAssocID="{4CC04367-38C3-447E-887A-EE61EDDEB83A}" presName="iconBgRect" presStyleLbl="bgShp" presStyleIdx="3" presStyleCnt="5"/>
      <dgm:spPr/>
    </dgm:pt>
    <dgm:pt modelId="{39704994-55F1-4B23-92E9-B7F5E74C4A38}" type="pres">
      <dgm:prSet presAssocID="{4CC04367-38C3-447E-887A-EE61EDDEB8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re"/>
        </a:ext>
      </dgm:extLst>
    </dgm:pt>
    <dgm:pt modelId="{0B1642E7-CE66-4FA5-A040-D66BD0A7459B}" type="pres">
      <dgm:prSet presAssocID="{4CC04367-38C3-447E-887A-EE61EDDEB83A}" presName="spaceRect" presStyleCnt="0"/>
      <dgm:spPr/>
    </dgm:pt>
    <dgm:pt modelId="{4DBBB0B2-6028-415D-AE63-931FC9C55849}" type="pres">
      <dgm:prSet presAssocID="{4CC04367-38C3-447E-887A-EE61EDDEB83A}" presName="textRect" presStyleLbl="revTx" presStyleIdx="3" presStyleCnt="5">
        <dgm:presLayoutVars>
          <dgm:chMax val="1"/>
          <dgm:chPref val="1"/>
        </dgm:presLayoutVars>
      </dgm:prSet>
      <dgm:spPr/>
    </dgm:pt>
    <dgm:pt modelId="{6CDD7BE5-7EBE-4AB4-ACE3-8F941030C620}" type="pres">
      <dgm:prSet presAssocID="{38C7697A-DC6E-4F0E-BC0B-113DDC608630}" presName="sibTrans" presStyleLbl="sibTrans2D1" presStyleIdx="0" presStyleCnt="0"/>
      <dgm:spPr/>
    </dgm:pt>
    <dgm:pt modelId="{679E7459-9876-4821-9C22-6026EB5A1081}" type="pres">
      <dgm:prSet presAssocID="{88F017AF-8873-4C3C-B1C4-41420E9DA959}" presName="compNode" presStyleCnt="0"/>
      <dgm:spPr/>
    </dgm:pt>
    <dgm:pt modelId="{2DA21597-4CE4-488C-9780-EAB83E5284BC}" type="pres">
      <dgm:prSet presAssocID="{88F017AF-8873-4C3C-B1C4-41420E9DA959}" presName="iconBgRect" presStyleLbl="bgShp" presStyleIdx="4" presStyleCnt="5"/>
      <dgm:spPr/>
    </dgm:pt>
    <dgm:pt modelId="{4952AB9D-C1B0-4A59-AF71-3D474721F232}" type="pres">
      <dgm:prSet presAssocID="{88F017AF-8873-4C3C-B1C4-41420E9DA95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B439F976-7ED9-4715-8957-F4A18E9C980B}" type="pres">
      <dgm:prSet presAssocID="{88F017AF-8873-4C3C-B1C4-41420E9DA959}" presName="spaceRect" presStyleCnt="0"/>
      <dgm:spPr/>
    </dgm:pt>
    <dgm:pt modelId="{0E57AAF1-1CB7-4162-97D4-350E6166549C}" type="pres">
      <dgm:prSet presAssocID="{88F017AF-8873-4C3C-B1C4-41420E9DA959}" presName="textRect" presStyleLbl="revTx" presStyleIdx="4" presStyleCnt="5">
        <dgm:presLayoutVars>
          <dgm:chMax val="1"/>
          <dgm:chPref val="1"/>
        </dgm:presLayoutVars>
      </dgm:prSet>
      <dgm:spPr/>
    </dgm:pt>
  </dgm:ptLst>
  <dgm:cxnLst>
    <dgm:cxn modelId="{E22F2A08-46B9-4F35-A233-68D1D0FA6949}" srcId="{D2BDE081-094F-40FA-8A1A-C62668A96DF6}" destId="{4CC04367-38C3-447E-887A-EE61EDDEB83A}" srcOrd="3" destOrd="0" parTransId="{A3F6480B-B40F-4721-A63B-9DBA94C069D2}" sibTransId="{38C7697A-DC6E-4F0E-BC0B-113DDC608630}"/>
    <dgm:cxn modelId="{2C0F480C-0F1D-4413-9B1F-309154895C81}" type="presOf" srcId="{38C7697A-DC6E-4F0E-BC0B-113DDC608630}" destId="{6CDD7BE5-7EBE-4AB4-ACE3-8F941030C620}" srcOrd="0" destOrd="0" presId="urn:microsoft.com/office/officeart/2018/2/layout/IconCircleList"/>
    <dgm:cxn modelId="{90E7C226-1FC1-41A9-A96A-B7C23D081057}" type="presOf" srcId="{4CC04367-38C3-447E-887A-EE61EDDEB83A}" destId="{4DBBB0B2-6028-415D-AE63-931FC9C55849}" srcOrd="0" destOrd="0" presId="urn:microsoft.com/office/officeart/2018/2/layout/IconCircleList"/>
    <dgm:cxn modelId="{2EF52932-0A4A-4DD9-917B-85029F30C129}" type="presOf" srcId="{88F017AF-8873-4C3C-B1C4-41420E9DA959}" destId="{0E57AAF1-1CB7-4162-97D4-350E6166549C}" srcOrd="0" destOrd="0" presId="urn:microsoft.com/office/officeart/2018/2/layout/IconCircleList"/>
    <dgm:cxn modelId="{F7621937-8E5A-49E5-9EA5-50267A27C473}" type="presOf" srcId="{D2BDE081-094F-40FA-8A1A-C62668A96DF6}" destId="{91C9002B-3B7D-40FD-A29F-ECD81A226205}" srcOrd="0" destOrd="0" presId="urn:microsoft.com/office/officeart/2018/2/layout/IconCircleList"/>
    <dgm:cxn modelId="{C05C8A38-4308-42F8-8116-85BC848135F3}" type="presOf" srcId="{C9BD0B2B-20EB-4DFF-BBA7-33BF8D10A362}" destId="{DCD1E7C1-6CE6-4C18-94BE-37FF83C7673A}" srcOrd="0" destOrd="0" presId="urn:microsoft.com/office/officeart/2018/2/layout/IconCircleList"/>
    <dgm:cxn modelId="{48723B4B-63F0-4088-B66B-E09EDD6BB4F7}" type="presOf" srcId="{A3AF0701-E96B-44BF-9535-725CB70A4225}" destId="{7BF78C7E-599B-498C-83EE-051BFAEE24AB}" srcOrd="0" destOrd="0" presId="urn:microsoft.com/office/officeart/2018/2/layout/IconCircleList"/>
    <dgm:cxn modelId="{20DB8D72-EA36-4FC8-9AC7-B70847C54801}" type="presOf" srcId="{1EB794FE-293A-4E43-94E4-C3616F759BE5}" destId="{124B07BE-33D3-483C-B933-32717282A95D}" srcOrd="0" destOrd="0" presId="urn:microsoft.com/office/officeart/2018/2/layout/IconCircleList"/>
    <dgm:cxn modelId="{A2069887-67A9-4584-9816-EDB56CC4FC5E}" srcId="{D2BDE081-094F-40FA-8A1A-C62668A96DF6}" destId="{88F017AF-8873-4C3C-B1C4-41420E9DA959}" srcOrd="4" destOrd="0" parTransId="{66034A6B-2480-41CB-A11C-46C41012BB13}" sibTransId="{B781EB96-B2E5-48E5-99BA-BC58A5BAD9DB}"/>
    <dgm:cxn modelId="{444BE2A9-6035-46B0-B2CC-068356F022EF}" srcId="{D2BDE081-094F-40FA-8A1A-C62668A96DF6}" destId="{473EBCD9-9A66-43EE-9682-D291BA3F7C3A}" srcOrd="0" destOrd="0" parTransId="{4B492B29-2CC0-40E7-A585-7100F1AD663D}" sibTransId="{A3BD65EC-4C2A-4618-B0B7-39B3F53DE104}"/>
    <dgm:cxn modelId="{8E1135AC-E665-4C4E-9413-9232B70C54EC}" type="presOf" srcId="{2B2022F6-A22B-458C-BB46-FEE08FB04A0C}" destId="{AE7A3B1A-0BC0-4B99-90A0-4549773CB81F}" srcOrd="0" destOrd="0" presId="urn:microsoft.com/office/officeart/2018/2/layout/IconCircleList"/>
    <dgm:cxn modelId="{5F0ED8C1-94D4-4563-80AC-73E1742D7FA5}" srcId="{D2BDE081-094F-40FA-8A1A-C62668A96DF6}" destId="{1EB794FE-293A-4E43-94E4-C3616F759BE5}" srcOrd="2" destOrd="0" parTransId="{571F0DAC-C45D-4A86-A075-D520BBD39B54}" sibTransId="{A3AF0701-E96B-44BF-9535-725CB70A4225}"/>
    <dgm:cxn modelId="{7ABCEFD4-F674-425C-BAC9-E4A1C9C025C2}" srcId="{D2BDE081-094F-40FA-8A1A-C62668A96DF6}" destId="{C9BD0B2B-20EB-4DFF-BBA7-33BF8D10A362}" srcOrd="1" destOrd="0" parTransId="{B9EF4FF4-7FAC-499C-9818-DD02F811480C}" sibTransId="{2B2022F6-A22B-458C-BB46-FEE08FB04A0C}"/>
    <dgm:cxn modelId="{625996DD-C8E5-4FA3-B329-0C80A70874A0}" type="presOf" srcId="{A3BD65EC-4C2A-4618-B0B7-39B3F53DE104}" destId="{A90D7D26-6021-43B3-831A-A5DA59F93ED2}" srcOrd="0" destOrd="0" presId="urn:microsoft.com/office/officeart/2018/2/layout/IconCircleList"/>
    <dgm:cxn modelId="{201606E3-7B1C-4455-9125-88C6EDFCC0FB}" type="presOf" srcId="{473EBCD9-9A66-43EE-9682-D291BA3F7C3A}" destId="{52B4703E-C23A-4C94-BA70-8D98AFEB7D2B}" srcOrd="0" destOrd="0" presId="urn:microsoft.com/office/officeart/2018/2/layout/IconCircleList"/>
    <dgm:cxn modelId="{9D32E446-52BC-4B49-9CED-AE42796F4D9F}" type="presParOf" srcId="{91C9002B-3B7D-40FD-A29F-ECD81A226205}" destId="{0FDBCB5F-3189-4A1B-993A-FDBFDF5089FE}" srcOrd="0" destOrd="0" presId="urn:microsoft.com/office/officeart/2018/2/layout/IconCircleList"/>
    <dgm:cxn modelId="{FCB7ADF2-83A5-4663-B9CA-925E98BD04CD}" type="presParOf" srcId="{0FDBCB5F-3189-4A1B-993A-FDBFDF5089FE}" destId="{315AF4FA-2C93-4969-B8AD-42F85F2DCCBC}" srcOrd="0" destOrd="0" presId="urn:microsoft.com/office/officeart/2018/2/layout/IconCircleList"/>
    <dgm:cxn modelId="{B2B50753-BDC0-4789-ABB7-0E9C0F3655B6}" type="presParOf" srcId="{315AF4FA-2C93-4969-B8AD-42F85F2DCCBC}" destId="{306820FA-D052-49FC-8C6F-353C2F83DD66}" srcOrd="0" destOrd="0" presId="urn:microsoft.com/office/officeart/2018/2/layout/IconCircleList"/>
    <dgm:cxn modelId="{E28B7AC5-694A-48E1-8324-C09BDB17F93A}" type="presParOf" srcId="{315AF4FA-2C93-4969-B8AD-42F85F2DCCBC}" destId="{DC5898EE-4D07-4847-9B4B-60029047FAC6}" srcOrd="1" destOrd="0" presId="urn:microsoft.com/office/officeart/2018/2/layout/IconCircleList"/>
    <dgm:cxn modelId="{CCE719B8-A40C-4F8E-8D9A-2F8B280FF2D7}" type="presParOf" srcId="{315AF4FA-2C93-4969-B8AD-42F85F2DCCBC}" destId="{87EF3A48-9773-4B6F-ACF1-8B68F027418D}" srcOrd="2" destOrd="0" presId="urn:microsoft.com/office/officeart/2018/2/layout/IconCircleList"/>
    <dgm:cxn modelId="{D2FB71D9-2B6B-4C67-BCC7-B690049A5FD7}" type="presParOf" srcId="{315AF4FA-2C93-4969-B8AD-42F85F2DCCBC}" destId="{52B4703E-C23A-4C94-BA70-8D98AFEB7D2B}" srcOrd="3" destOrd="0" presId="urn:microsoft.com/office/officeart/2018/2/layout/IconCircleList"/>
    <dgm:cxn modelId="{A36295D1-3897-459C-A740-A7B4107AF130}" type="presParOf" srcId="{0FDBCB5F-3189-4A1B-993A-FDBFDF5089FE}" destId="{A90D7D26-6021-43B3-831A-A5DA59F93ED2}" srcOrd="1" destOrd="0" presId="urn:microsoft.com/office/officeart/2018/2/layout/IconCircleList"/>
    <dgm:cxn modelId="{C6AEC2B7-67E5-49BF-B8E6-8EA886006C0C}" type="presParOf" srcId="{0FDBCB5F-3189-4A1B-993A-FDBFDF5089FE}" destId="{5D5622C0-033A-420F-BDF5-8BD3F33871D8}" srcOrd="2" destOrd="0" presId="urn:microsoft.com/office/officeart/2018/2/layout/IconCircleList"/>
    <dgm:cxn modelId="{18970F61-EACA-4832-842D-9855E0DB0E52}" type="presParOf" srcId="{5D5622C0-033A-420F-BDF5-8BD3F33871D8}" destId="{A490074A-6B99-41F5-9FBE-978F1AFDA7C8}" srcOrd="0" destOrd="0" presId="urn:microsoft.com/office/officeart/2018/2/layout/IconCircleList"/>
    <dgm:cxn modelId="{D38737BA-E49C-4636-82A9-6C85C7FB94E2}" type="presParOf" srcId="{5D5622C0-033A-420F-BDF5-8BD3F33871D8}" destId="{F5A8A85A-602C-48C1-BB9F-2DC8D458400F}" srcOrd="1" destOrd="0" presId="urn:microsoft.com/office/officeart/2018/2/layout/IconCircleList"/>
    <dgm:cxn modelId="{F2196B38-46C2-4289-AD78-E68C2E298138}" type="presParOf" srcId="{5D5622C0-033A-420F-BDF5-8BD3F33871D8}" destId="{EE2B15D6-373A-4D5A-A9BA-2C150DF6B887}" srcOrd="2" destOrd="0" presId="urn:microsoft.com/office/officeart/2018/2/layout/IconCircleList"/>
    <dgm:cxn modelId="{ED6F67AD-CABF-44E6-B65B-A01B77BE486C}" type="presParOf" srcId="{5D5622C0-033A-420F-BDF5-8BD3F33871D8}" destId="{DCD1E7C1-6CE6-4C18-94BE-37FF83C7673A}" srcOrd="3" destOrd="0" presId="urn:microsoft.com/office/officeart/2018/2/layout/IconCircleList"/>
    <dgm:cxn modelId="{64212E40-E53B-4534-896C-A70BD2BE50BA}" type="presParOf" srcId="{0FDBCB5F-3189-4A1B-993A-FDBFDF5089FE}" destId="{AE7A3B1A-0BC0-4B99-90A0-4549773CB81F}" srcOrd="3" destOrd="0" presId="urn:microsoft.com/office/officeart/2018/2/layout/IconCircleList"/>
    <dgm:cxn modelId="{C3D5649B-50ED-49D7-B0CB-CA9F7044FF82}" type="presParOf" srcId="{0FDBCB5F-3189-4A1B-993A-FDBFDF5089FE}" destId="{751C6D20-3267-4591-A8A3-4A283EC3114C}" srcOrd="4" destOrd="0" presId="urn:microsoft.com/office/officeart/2018/2/layout/IconCircleList"/>
    <dgm:cxn modelId="{4E68A56D-6F76-46F4-84AC-B63626D60BBA}" type="presParOf" srcId="{751C6D20-3267-4591-A8A3-4A283EC3114C}" destId="{6B2506EE-6D8F-4016-9B9C-00C129A8C05A}" srcOrd="0" destOrd="0" presId="urn:microsoft.com/office/officeart/2018/2/layout/IconCircleList"/>
    <dgm:cxn modelId="{3BA3B1C7-31EA-4888-93BC-16C8F00BF46A}" type="presParOf" srcId="{751C6D20-3267-4591-A8A3-4A283EC3114C}" destId="{4364EE56-DC0E-4F15-9C57-77BE6B10E5F9}" srcOrd="1" destOrd="0" presId="urn:microsoft.com/office/officeart/2018/2/layout/IconCircleList"/>
    <dgm:cxn modelId="{1C4C3004-F913-4168-90DD-D5DCFA31DDB1}" type="presParOf" srcId="{751C6D20-3267-4591-A8A3-4A283EC3114C}" destId="{96448CCF-E0B4-4D18-A074-01C3C593D19D}" srcOrd="2" destOrd="0" presId="urn:microsoft.com/office/officeart/2018/2/layout/IconCircleList"/>
    <dgm:cxn modelId="{3E3E5F95-35DE-46DF-AF12-0F30A415F0BC}" type="presParOf" srcId="{751C6D20-3267-4591-A8A3-4A283EC3114C}" destId="{124B07BE-33D3-483C-B933-32717282A95D}" srcOrd="3" destOrd="0" presId="urn:microsoft.com/office/officeart/2018/2/layout/IconCircleList"/>
    <dgm:cxn modelId="{4BCBDE3D-C9DB-4614-B6FF-7BE635B1C87F}" type="presParOf" srcId="{0FDBCB5F-3189-4A1B-993A-FDBFDF5089FE}" destId="{7BF78C7E-599B-498C-83EE-051BFAEE24AB}" srcOrd="5" destOrd="0" presId="urn:microsoft.com/office/officeart/2018/2/layout/IconCircleList"/>
    <dgm:cxn modelId="{A65D0A22-7BFF-4871-A274-BBAE25AF38CC}" type="presParOf" srcId="{0FDBCB5F-3189-4A1B-993A-FDBFDF5089FE}" destId="{3127CFB0-9EFE-43CE-BF5D-E3FFEA7A49D5}" srcOrd="6" destOrd="0" presId="urn:microsoft.com/office/officeart/2018/2/layout/IconCircleList"/>
    <dgm:cxn modelId="{687B5474-1D11-4AAD-A731-C6F942EF0677}" type="presParOf" srcId="{3127CFB0-9EFE-43CE-BF5D-E3FFEA7A49D5}" destId="{90BB21BC-A024-4609-AF21-BFE0BFA55138}" srcOrd="0" destOrd="0" presId="urn:microsoft.com/office/officeart/2018/2/layout/IconCircleList"/>
    <dgm:cxn modelId="{F9A742FD-F339-4DD0-9609-B9E774E0E7E9}" type="presParOf" srcId="{3127CFB0-9EFE-43CE-BF5D-E3FFEA7A49D5}" destId="{39704994-55F1-4B23-92E9-B7F5E74C4A38}" srcOrd="1" destOrd="0" presId="urn:microsoft.com/office/officeart/2018/2/layout/IconCircleList"/>
    <dgm:cxn modelId="{AA6E6276-4D03-4AEB-B79A-78D69A8F09C8}" type="presParOf" srcId="{3127CFB0-9EFE-43CE-BF5D-E3FFEA7A49D5}" destId="{0B1642E7-CE66-4FA5-A040-D66BD0A7459B}" srcOrd="2" destOrd="0" presId="urn:microsoft.com/office/officeart/2018/2/layout/IconCircleList"/>
    <dgm:cxn modelId="{A610A577-FE80-4682-8454-4F5C69FBA988}" type="presParOf" srcId="{3127CFB0-9EFE-43CE-BF5D-E3FFEA7A49D5}" destId="{4DBBB0B2-6028-415D-AE63-931FC9C55849}" srcOrd="3" destOrd="0" presId="urn:microsoft.com/office/officeart/2018/2/layout/IconCircleList"/>
    <dgm:cxn modelId="{CC9F1D39-7358-4C4F-8CFB-792103AAC777}" type="presParOf" srcId="{0FDBCB5F-3189-4A1B-993A-FDBFDF5089FE}" destId="{6CDD7BE5-7EBE-4AB4-ACE3-8F941030C620}" srcOrd="7" destOrd="0" presId="urn:microsoft.com/office/officeart/2018/2/layout/IconCircleList"/>
    <dgm:cxn modelId="{2FC7B6FB-FEDD-40AE-85AE-FBE22BE188B0}" type="presParOf" srcId="{0FDBCB5F-3189-4A1B-993A-FDBFDF5089FE}" destId="{679E7459-9876-4821-9C22-6026EB5A1081}" srcOrd="8" destOrd="0" presId="urn:microsoft.com/office/officeart/2018/2/layout/IconCircleList"/>
    <dgm:cxn modelId="{AB88A2CC-334E-4CA8-B03A-2B3CF6171005}" type="presParOf" srcId="{679E7459-9876-4821-9C22-6026EB5A1081}" destId="{2DA21597-4CE4-488C-9780-EAB83E5284BC}" srcOrd="0" destOrd="0" presId="urn:microsoft.com/office/officeart/2018/2/layout/IconCircleList"/>
    <dgm:cxn modelId="{6D078DDD-2947-4201-9200-5C89597CC1FF}" type="presParOf" srcId="{679E7459-9876-4821-9C22-6026EB5A1081}" destId="{4952AB9D-C1B0-4A59-AF71-3D474721F232}" srcOrd="1" destOrd="0" presId="urn:microsoft.com/office/officeart/2018/2/layout/IconCircleList"/>
    <dgm:cxn modelId="{CAB5828F-87C2-443C-B1E8-12AA3E147453}" type="presParOf" srcId="{679E7459-9876-4821-9C22-6026EB5A1081}" destId="{B439F976-7ED9-4715-8957-F4A18E9C980B}" srcOrd="2" destOrd="0" presId="urn:microsoft.com/office/officeart/2018/2/layout/IconCircleList"/>
    <dgm:cxn modelId="{8732A65E-E5D5-4E82-BDAD-41D02138F44A}" type="presParOf" srcId="{679E7459-9876-4821-9C22-6026EB5A1081}" destId="{0E57AAF1-1CB7-4162-97D4-350E6166549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B7D2CF-7254-424C-9F51-297A11C1308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DAA9BEA-5A17-46EF-9750-FAAB9ED7C16B}">
      <dgm:prSet/>
      <dgm:spPr/>
      <dgm:t>
        <a:bodyPr/>
        <a:lstStyle/>
        <a:p>
          <a:r>
            <a:rPr lang="en-US" dirty="0"/>
            <a:t>GDP per Capita</a:t>
          </a:r>
        </a:p>
      </dgm:t>
    </dgm:pt>
    <dgm:pt modelId="{FD14978A-CCC5-4B74-9ADF-41CA68F8F867}" type="parTrans" cxnId="{B3CE991A-4A87-4276-9C40-8E60715E7FDE}">
      <dgm:prSet/>
      <dgm:spPr/>
      <dgm:t>
        <a:bodyPr/>
        <a:lstStyle/>
        <a:p>
          <a:endParaRPr lang="en-US"/>
        </a:p>
      </dgm:t>
    </dgm:pt>
    <dgm:pt modelId="{67B74C5E-9E13-4209-A683-F22BF0E91F4D}" type="sibTrans" cxnId="{B3CE991A-4A87-4276-9C40-8E60715E7FDE}">
      <dgm:prSet/>
      <dgm:spPr/>
      <dgm:t>
        <a:bodyPr/>
        <a:lstStyle/>
        <a:p>
          <a:endParaRPr lang="en-US"/>
        </a:p>
      </dgm:t>
    </dgm:pt>
    <dgm:pt modelId="{3C126D7B-6816-4F0A-BAF4-E8F7A9EAB794}">
      <dgm:prSet/>
      <dgm:spPr/>
      <dgm:t>
        <a:bodyPr/>
        <a:lstStyle/>
        <a:p>
          <a:r>
            <a:rPr lang="en-US" dirty="0"/>
            <a:t>Natural Gas </a:t>
          </a:r>
        </a:p>
        <a:p>
          <a:r>
            <a:rPr lang="en-US" dirty="0"/>
            <a:t>Price</a:t>
          </a:r>
        </a:p>
      </dgm:t>
    </dgm:pt>
    <dgm:pt modelId="{326129CA-4975-4FF8-8EF2-D7288E4E3165}" type="parTrans" cxnId="{913B803B-F1FA-4589-BE5B-9DBDF76BDE89}">
      <dgm:prSet/>
      <dgm:spPr/>
      <dgm:t>
        <a:bodyPr/>
        <a:lstStyle/>
        <a:p>
          <a:endParaRPr lang="en-US"/>
        </a:p>
      </dgm:t>
    </dgm:pt>
    <dgm:pt modelId="{B650F489-48C8-4EEB-AA97-12FB4E7214CF}" type="sibTrans" cxnId="{913B803B-F1FA-4589-BE5B-9DBDF76BDE89}">
      <dgm:prSet/>
      <dgm:spPr/>
      <dgm:t>
        <a:bodyPr/>
        <a:lstStyle/>
        <a:p>
          <a:endParaRPr lang="en-US"/>
        </a:p>
      </dgm:t>
    </dgm:pt>
    <dgm:pt modelId="{258B65E7-C959-4B65-B8F6-063347C64F5D}">
      <dgm:prSet/>
      <dgm:spPr/>
      <dgm:t>
        <a:bodyPr/>
        <a:lstStyle/>
        <a:p>
          <a:r>
            <a:rPr lang="en-US"/>
            <a:t>Alternative and Nuclear Energy (%use)</a:t>
          </a:r>
        </a:p>
      </dgm:t>
    </dgm:pt>
    <dgm:pt modelId="{DADB158B-4BAF-4AB8-A775-16F0AD0092EA}" type="parTrans" cxnId="{4706B834-9637-4A38-8E43-E159AF331541}">
      <dgm:prSet/>
      <dgm:spPr/>
      <dgm:t>
        <a:bodyPr/>
        <a:lstStyle/>
        <a:p>
          <a:endParaRPr lang="en-US"/>
        </a:p>
      </dgm:t>
    </dgm:pt>
    <dgm:pt modelId="{B1BC4A12-A2A6-40C3-AF9A-373995C795F6}" type="sibTrans" cxnId="{4706B834-9637-4A38-8E43-E159AF331541}">
      <dgm:prSet/>
      <dgm:spPr/>
      <dgm:t>
        <a:bodyPr/>
        <a:lstStyle/>
        <a:p>
          <a:endParaRPr lang="en-US"/>
        </a:p>
      </dgm:t>
    </dgm:pt>
    <dgm:pt modelId="{C0A05A19-B072-4970-8B05-47AEC038E79F}">
      <dgm:prSet/>
      <dgm:spPr/>
      <dgm:t>
        <a:bodyPr/>
        <a:lstStyle/>
        <a:p>
          <a:r>
            <a:rPr lang="en-US" dirty="0"/>
            <a:t>Natural Gas Consumption</a:t>
          </a:r>
        </a:p>
      </dgm:t>
    </dgm:pt>
    <dgm:pt modelId="{6868D07D-9F37-47A8-980A-D35004FBBF26}" type="parTrans" cxnId="{54D86171-B8CF-4B33-973C-667647B726A8}">
      <dgm:prSet/>
      <dgm:spPr/>
      <dgm:t>
        <a:bodyPr/>
        <a:lstStyle/>
        <a:p>
          <a:endParaRPr lang="en-US"/>
        </a:p>
      </dgm:t>
    </dgm:pt>
    <dgm:pt modelId="{068CC3C2-D0EB-4114-BF39-83FEDE4149C7}" type="sibTrans" cxnId="{54D86171-B8CF-4B33-973C-667647B726A8}">
      <dgm:prSet/>
      <dgm:spPr/>
      <dgm:t>
        <a:bodyPr/>
        <a:lstStyle/>
        <a:p>
          <a:endParaRPr lang="en-US"/>
        </a:p>
      </dgm:t>
    </dgm:pt>
    <dgm:pt modelId="{F242387A-0923-4F57-9BFF-EA43FB7662C9}">
      <dgm:prSet/>
      <dgm:spPr/>
      <dgm:t>
        <a:bodyPr/>
        <a:lstStyle/>
        <a:p>
          <a:r>
            <a:rPr lang="en-US"/>
            <a:t>CO2 Emissions</a:t>
          </a:r>
        </a:p>
      </dgm:t>
    </dgm:pt>
    <dgm:pt modelId="{A5E99D73-346B-4682-BAF8-23B7D1C10361}" type="parTrans" cxnId="{888655C2-C489-4D7A-AFF3-1B6188D670E9}">
      <dgm:prSet/>
      <dgm:spPr/>
      <dgm:t>
        <a:bodyPr/>
        <a:lstStyle/>
        <a:p>
          <a:endParaRPr lang="en-US"/>
        </a:p>
      </dgm:t>
    </dgm:pt>
    <dgm:pt modelId="{8D503E93-CFF8-4E63-8104-6FA4F4C4CE2C}" type="sibTrans" cxnId="{888655C2-C489-4D7A-AFF3-1B6188D670E9}">
      <dgm:prSet/>
      <dgm:spPr/>
      <dgm:t>
        <a:bodyPr/>
        <a:lstStyle/>
        <a:p>
          <a:endParaRPr lang="en-US"/>
        </a:p>
      </dgm:t>
    </dgm:pt>
    <dgm:pt modelId="{617B569A-F602-4142-864F-F5016EA707BD}">
      <dgm:prSet/>
      <dgm:spPr/>
      <dgm:t>
        <a:bodyPr/>
        <a:lstStyle/>
        <a:p>
          <a:r>
            <a:rPr lang="en-US" dirty="0"/>
            <a:t>Sectors</a:t>
          </a:r>
        </a:p>
      </dgm:t>
    </dgm:pt>
    <dgm:pt modelId="{0D1F8A99-5DDA-40D3-9B9C-A7AC17E583A3}" type="parTrans" cxnId="{B724ACF9-149D-4FA2-9A04-7D5766DF0944}">
      <dgm:prSet/>
      <dgm:spPr/>
      <dgm:t>
        <a:bodyPr/>
        <a:lstStyle/>
        <a:p>
          <a:endParaRPr lang="en-US"/>
        </a:p>
      </dgm:t>
    </dgm:pt>
    <dgm:pt modelId="{9993E2BA-F826-40D9-A8C7-8BAA3A3E3B56}" type="sibTrans" cxnId="{B724ACF9-149D-4FA2-9A04-7D5766DF0944}">
      <dgm:prSet/>
      <dgm:spPr/>
      <dgm:t>
        <a:bodyPr/>
        <a:lstStyle/>
        <a:p>
          <a:endParaRPr lang="en-US"/>
        </a:p>
      </dgm:t>
    </dgm:pt>
    <dgm:pt modelId="{27651C4F-04FB-44F9-A27A-14F298149F27}">
      <dgm:prSet/>
      <dgm:spPr/>
      <dgm:t>
        <a:bodyPr/>
        <a:lstStyle/>
        <a:p>
          <a:r>
            <a:rPr lang="en-US" dirty="0"/>
            <a:t>Natural Gas Production</a:t>
          </a:r>
        </a:p>
      </dgm:t>
    </dgm:pt>
    <dgm:pt modelId="{8EB5E79A-C7E4-44D3-AA76-68F9A32E07D4}" type="parTrans" cxnId="{71D5F8C8-A5BB-4426-971F-DEE3CB52BBDE}">
      <dgm:prSet/>
      <dgm:spPr/>
      <dgm:t>
        <a:bodyPr/>
        <a:lstStyle/>
        <a:p>
          <a:endParaRPr lang="en-US"/>
        </a:p>
      </dgm:t>
    </dgm:pt>
    <dgm:pt modelId="{0CC39F68-0BB5-4933-AB3C-994D96FAF16A}" type="sibTrans" cxnId="{71D5F8C8-A5BB-4426-971F-DEE3CB52BBDE}">
      <dgm:prSet/>
      <dgm:spPr/>
      <dgm:t>
        <a:bodyPr/>
        <a:lstStyle/>
        <a:p>
          <a:endParaRPr lang="en-US"/>
        </a:p>
      </dgm:t>
    </dgm:pt>
    <dgm:pt modelId="{3FA9E8F0-EDBD-44C9-9B0C-4C7D47882EE8}">
      <dgm:prSet/>
      <dgm:spPr/>
      <dgm:t>
        <a:bodyPr/>
        <a:lstStyle/>
        <a:p>
          <a:r>
            <a:rPr lang="en-US" dirty="0"/>
            <a:t>Natural Gas Underground Storage</a:t>
          </a:r>
        </a:p>
      </dgm:t>
    </dgm:pt>
    <dgm:pt modelId="{C4F60C0F-56A3-482B-AB4B-862670199C29}" type="parTrans" cxnId="{E5EA57A5-8C24-460D-AF37-C31768BFD993}">
      <dgm:prSet/>
      <dgm:spPr/>
      <dgm:t>
        <a:bodyPr/>
        <a:lstStyle/>
        <a:p>
          <a:endParaRPr lang="en-US"/>
        </a:p>
      </dgm:t>
    </dgm:pt>
    <dgm:pt modelId="{55492558-F3F4-4883-93AA-327CE37A81C6}" type="sibTrans" cxnId="{E5EA57A5-8C24-460D-AF37-C31768BFD993}">
      <dgm:prSet/>
      <dgm:spPr/>
      <dgm:t>
        <a:bodyPr/>
        <a:lstStyle/>
        <a:p>
          <a:endParaRPr lang="en-US"/>
        </a:p>
      </dgm:t>
    </dgm:pt>
    <dgm:pt modelId="{44755B79-60D0-4789-BB60-0B2EDFDE5534}" type="pres">
      <dgm:prSet presAssocID="{BEB7D2CF-7254-424C-9F51-297A11C1308A}" presName="diagram" presStyleCnt="0">
        <dgm:presLayoutVars>
          <dgm:dir/>
          <dgm:resizeHandles val="exact"/>
        </dgm:presLayoutVars>
      </dgm:prSet>
      <dgm:spPr/>
    </dgm:pt>
    <dgm:pt modelId="{61B86569-90BD-43E6-B4EA-7BB7BAFB7F7C}" type="pres">
      <dgm:prSet presAssocID="{2DAA9BEA-5A17-46EF-9750-FAAB9ED7C16B}" presName="node" presStyleLbl="node1" presStyleIdx="0" presStyleCnt="8">
        <dgm:presLayoutVars>
          <dgm:bulletEnabled val="1"/>
        </dgm:presLayoutVars>
      </dgm:prSet>
      <dgm:spPr/>
    </dgm:pt>
    <dgm:pt modelId="{BEAB7823-C39B-46B3-A3C3-A99D574BA601}" type="pres">
      <dgm:prSet presAssocID="{67B74C5E-9E13-4209-A683-F22BF0E91F4D}" presName="sibTrans" presStyleCnt="0"/>
      <dgm:spPr/>
    </dgm:pt>
    <dgm:pt modelId="{D6B0871B-C922-43BF-B708-F7CD2D7EE123}" type="pres">
      <dgm:prSet presAssocID="{3C126D7B-6816-4F0A-BAF4-E8F7A9EAB794}" presName="node" presStyleLbl="node1" presStyleIdx="1" presStyleCnt="8">
        <dgm:presLayoutVars>
          <dgm:bulletEnabled val="1"/>
        </dgm:presLayoutVars>
      </dgm:prSet>
      <dgm:spPr/>
    </dgm:pt>
    <dgm:pt modelId="{0B95723D-5CC5-452D-97F0-CD110E807E9F}" type="pres">
      <dgm:prSet presAssocID="{B650F489-48C8-4EEB-AA97-12FB4E7214CF}" presName="sibTrans" presStyleCnt="0"/>
      <dgm:spPr/>
    </dgm:pt>
    <dgm:pt modelId="{18EA6913-18BB-488C-BE53-FB71082DE3DD}" type="pres">
      <dgm:prSet presAssocID="{258B65E7-C959-4B65-B8F6-063347C64F5D}" presName="node" presStyleLbl="node1" presStyleIdx="2" presStyleCnt="8">
        <dgm:presLayoutVars>
          <dgm:bulletEnabled val="1"/>
        </dgm:presLayoutVars>
      </dgm:prSet>
      <dgm:spPr/>
    </dgm:pt>
    <dgm:pt modelId="{B8705428-1A6E-4CF1-8DA8-DE477B81B8A9}" type="pres">
      <dgm:prSet presAssocID="{B1BC4A12-A2A6-40C3-AF9A-373995C795F6}" presName="sibTrans" presStyleCnt="0"/>
      <dgm:spPr/>
    </dgm:pt>
    <dgm:pt modelId="{8F486DB9-3B3D-47AB-A0C6-27C02153C7FA}" type="pres">
      <dgm:prSet presAssocID="{C0A05A19-B072-4970-8B05-47AEC038E79F}" presName="node" presStyleLbl="node1" presStyleIdx="3" presStyleCnt="8">
        <dgm:presLayoutVars>
          <dgm:bulletEnabled val="1"/>
        </dgm:presLayoutVars>
      </dgm:prSet>
      <dgm:spPr/>
    </dgm:pt>
    <dgm:pt modelId="{C36DFD0F-6BF0-462A-9A03-33A3731A90BE}" type="pres">
      <dgm:prSet presAssocID="{068CC3C2-D0EB-4114-BF39-83FEDE4149C7}" presName="sibTrans" presStyleCnt="0"/>
      <dgm:spPr/>
    </dgm:pt>
    <dgm:pt modelId="{D30EB29E-448C-44ED-9213-341BF65870A2}" type="pres">
      <dgm:prSet presAssocID="{F242387A-0923-4F57-9BFF-EA43FB7662C9}" presName="node" presStyleLbl="node1" presStyleIdx="4" presStyleCnt="8">
        <dgm:presLayoutVars>
          <dgm:bulletEnabled val="1"/>
        </dgm:presLayoutVars>
      </dgm:prSet>
      <dgm:spPr/>
    </dgm:pt>
    <dgm:pt modelId="{43C362C9-3D13-4388-9013-C7E0187B36ED}" type="pres">
      <dgm:prSet presAssocID="{8D503E93-CFF8-4E63-8104-6FA4F4C4CE2C}" presName="sibTrans" presStyleCnt="0"/>
      <dgm:spPr/>
    </dgm:pt>
    <dgm:pt modelId="{16C64F4D-794D-408C-99A5-8394B914B032}" type="pres">
      <dgm:prSet presAssocID="{617B569A-F602-4142-864F-F5016EA707BD}" presName="node" presStyleLbl="node1" presStyleIdx="5" presStyleCnt="8">
        <dgm:presLayoutVars>
          <dgm:bulletEnabled val="1"/>
        </dgm:presLayoutVars>
      </dgm:prSet>
      <dgm:spPr/>
    </dgm:pt>
    <dgm:pt modelId="{B5928536-43DE-4026-9585-AE41A12EC3B8}" type="pres">
      <dgm:prSet presAssocID="{9993E2BA-F826-40D9-A8C7-8BAA3A3E3B56}" presName="sibTrans" presStyleCnt="0"/>
      <dgm:spPr/>
    </dgm:pt>
    <dgm:pt modelId="{595F647C-F04D-4F24-A43F-96216E8B9B87}" type="pres">
      <dgm:prSet presAssocID="{27651C4F-04FB-44F9-A27A-14F298149F27}" presName="node" presStyleLbl="node1" presStyleIdx="6" presStyleCnt="8">
        <dgm:presLayoutVars>
          <dgm:bulletEnabled val="1"/>
        </dgm:presLayoutVars>
      </dgm:prSet>
      <dgm:spPr/>
    </dgm:pt>
    <dgm:pt modelId="{FF90AD00-7B03-4385-A31E-95992861A4C2}" type="pres">
      <dgm:prSet presAssocID="{0CC39F68-0BB5-4933-AB3C-994D96FAF16A}" presName="sibTrans" presStyleCnt="0"/>
      <dgm:spPr/>
    </dgm:pt>
    <dgm:pt modelId="{ECF287B6-F582-47F5-82DE-B196A5428F68}" type="pres">
      <dgm:prSet presAssocID="{3FA9E8F0-EDBD-44C9-9B0C-4C7D47882EE8}" presName="node" presStyleLbl="node1" presStyleIdx="7" presStyleCnt="8">
        <dgm:presLayoutVars>
          <dgm:bulletEnabled val="1"/>
        </dgm:presLayoutVars>
      </dgm:prSet>
      <dgm:spPr/>
    </dgm:pt>
  </dgm:ptLst>
  <dgm:cxnLst>
    <dgm:cxn modelId="{EC5D8A02-09C9-468B-BCBD-625236E8046B}" type="presOf" srcId="{2DAA9BEA-5A17-46EF-9750-FAAB9ED7C16B}" destId="{61B86569-90BD-43E6-B4EA-7BB7BAFB7F7C}" srcOrd="0" destOrd="0" presId="urn:microsoft.com/office/officeart/2005/8/layout/default"/>
    <dgm:cxn modelId="{B3CE991A-4A87-4276-9C40-8E60715E7FDE}" srcId="{BEB7D2CF-7254-424C-9F51-297A11C1308A}" destId="{2DAA9BEA-5A17-46EF-9750-FAAB9ED7C16B}" srcOrd="0" destOrd="0" parTransId="{FD14978A-CCC5-4B74-9ADF-41CA68F8F867}" sibTransId="{67B74C5E-9E13-4209-A683-F22BF0E91F4D}"/>
    <dgm:cxn modelId="{27354324-808F-48BB-9058-2E45CB8ACAB7}" type="presOf" srcId="{258B65E7-C959-4B65-B8F6-063347C64F5D}" destId="{18EA6913-18BB-488C-BE53-FB71082DE3DD}" srcOrd="0" destOrd="0" presId="urn:microsoft.com/office/officeart/2005/8/layout/default"/>
    <dgm:cxn modelId="{4706B834-9637-4A38-8E43-E159AF331541}" srcId="{BEB7D2CF-7254-424C-9F51-297A11C1308A}" destId="{258B65E7-C959-4B65-B8F6-063347C64F5D}" srcOrd="2" destOrd="0" parTransId="{DADB158B-4BAF-4AB8-A775-16F0AD0092EA}" sibTransId="{B1BC4A12-A2A6-40C3-AF9A-373995C795F6}"/>
    <dgm:cxn modelId="{913B803B-F1FA-4589-BE5B-9DBDF76BDE89}" srcId="{BEB7D2CF-7254-424C-9F51-297A11C1308A}" destId="{3C126D7B-6816-4F0A-BAF4-E8F7A9EAB794}" srcOrd="1" destOrd="0" parTransId="{326129CA-4975-4FF8-8EF2-D7288E4E3165}" sibTransId="{B650F489-48C8-4EEB-AA97-12FB4E7214CF}"/>
    <dgm:cxn modelId="{98857867-761C-48ED-89B6-60329D6CC53F}" type="presOf" srcId="{F242387A-0923-4F57-9BFF-EA43FB7662C9}" destId="{D30EB29E-448C-44ED-9213-341BF65870A2}" srcOrd="0" destOrd="0" presId="urn:microsoft.com/office/officeart/2005/8/layout/default"/>
    <dgm:cxn modelId="{54D86171-B8CF-4B33-973C-667647B726A8}" srcId="{BEB7D2CF-7254-424C-9F51-297A11C1308A}" destId="{C0A05A19-B072-4970-8B05-47AEC038E79F}" srcOrd="3" destOrd="0" parTransId="{6868D07D-9F37-47A8-980A-D35004FBBF26}" sibTransId="{068CC3C2-D0EB-4114-BF39-83FEDE4149C7}"/>
    <dgm:cxn modelId="{D8D8B98B-C4A2-4CC2-9CF9-736BF734D399}" type="presOf" srcId="{617B569A-F602-4142-864F-F5016EA707BD}" destId="{16C64F4D-794D-408C-99A5-8394B914B032}" srcOrd="0" destOrd="0" presId="urn:microsoft.com/office/officeart/2005/8/layout/default"/>
    <dgm:cxn modelId="{6D30BEA3-423F-4B7A-98F5-3BE21628F763}" type="presOf" srcId="{3C126D7B-6816-4F0A-BAF4-E8F7A9EAB794}" destId="{D6B0871B-C922-43BF-B708-F7CD2D7EE123}" srcOrd="0" destOrd="0" presId="urn:microsoft.com/office/officeart/2005/8/layout/default"/>
    <dgm:cxn modelId="{E5EA57A5-8C24-460D-AF37-C31768BFD993}" srcId="{BEB7D2CF-7254-424C-9F51-297A11C1308A}" destId="{3FA9E8F0-EDBD-44C9-9B0C-4C7D47882EE8}" srcOrd="7" destOrd="0" parTransId="{C4F60C0F-56A3-482B-AB4B-862670199C29}" sibTransId="{55492558-F3F4-4883-93AA-327CE37A81C6}"/>
    <dgm:cxn modelId="{4CAC5FAF-8CBF-4F9D-AA37-56C882E48863}" type="presOf" srcId="{C0A05A19-B072-4970-8B05-47AEC038E79F}" destId="{8F486DB9-3B3D-47AB-A0C6-27C02153C7FA}" srcOrd="0" destOrd="0" presId="urn:microsoft.com/office/officeart/2005/8/layout/default"/>
    <dgm:cxn modelId="{9F616EB9-28A7-4054-A7F3-6B4F309754BA}" type="presOf" srcId="{27651C4F-04FB-44F9-A27A-14F298149F27}" destId="{595F647C-F04D-4F24-A43F-96216E8B9B87}" srcOrd="0" destOrd="0" presId="urn:microsoft.com/office/officeart/2005/8/layout/default"/>
    <dgm:cxn modelId="{888655C2-C489-4D7A-AFF3-1B6188D670E9}" srcId="{BEB7D2CF-7254-424C-9F51-297A11C1308A}" destId="{F242387A-0923-4F57-9BFF-EA43FB7662C9}" srcOrd="4" destOrd="0" parTransId="{A5E99D73-346B-4682-BAF8-23B7D1C10361}" sibTransId="{8D503E93-CFF8-4E63-8104-6FA4F4C4CE2C}"/>
    <dgm:cxn modelId="{71D5F8C8-A5BB-4426-971F-DEE3CB52BBDE}" srcId="{BEB7D2CF-7254-424C-9F51-297A11C1308A}" destId="{27651C4F-04FB-44F9-A27A-14F298149F27}" srcOrd="6" destOrd="0" parTransId="{8EB5E79A-C7E4-44D3-AA76-68F9A32E07D4}" sibTransId="{0CC39F68-0BB5-4933-AB3C-994D96FAF16A}"/>
    <dgm:cxn modelId="{E6A9DFE7-A80A-42FF-A768-95ADAABA7620}" type="presOf" srcId="{3FA9E8F0-EDBD-44C9-9B0C-4C7D47882EE8}" destId="{ECF287B6-F582-47F5-82DE-B196A5428F68}" srcOrd="0" destOrd="0" presId="urn:microsoft.com/office/officeart/2005/8/layout/default"/>
    <dgm:cxn modelId="{B724ACF9-149D-4FA2-9A04-7D5766DF0944}" srcId="{BEB7D2CF-7254-424C-9F51-297A11C1308A}" destId="{617B569A-F602-4142-864F-F5016EA707BD}" srcOrd="5" destOrd="0" parTransId="{0D1F8A99-5DDA-40D3-9B9C-A7AC17E583A3}" sibTransId="{9993E2BA-F826-40D9-A8C7-8BAA3A3E3B56}"/>
    <dgm:cxn modelId="{188998FF-580F-4250-8259-1E2B56658507}" type="presOf" srcId="{BEB7D2CF-7254-424C-9F51-297A11C1308A}" destId="{44755B79-60D0-4789-BB60-0B2EDFDE5534}" srcOrd="0" destOrd="0" presId="urn:microsoft.com/office/officeart/2005/8/layout/default"/>
    <dgm:cxn modelId="{6048C8A6-16F0-48D2-92BD-02FD6DEAB4FA}" type="presParOf" srcId="{44755B79-60D0-4789-BB60-0B2EDFDE5534}" destId="{61B86569-90BD-43E6-B4EA-7BB7BAFB7F7C}" srcOrd="0" destOrd="0" presId="urn:microsoft.com/office/officeart/2005/8/layout/default"/>
    <dgm:cxn modelId="{5C2AF72A-E06F-4368-9354-42BDFAAC065D}" type="presParOf" srcId="{44755B79-60D0-4789-BB60-0B2EDFDE5534}" destId="{BEAB7823-C39B-46B3-A3C3-A99D574BA601}" srcOrd="1" destOrd="0" presId="urn:microsoft.com/office/officeart/2005/8/layout/default"/>
    <dgm:cxn modelId="{A27A4FEF-A0D1-4D7F-990C-5C9A68BAD97D}" type="presParOf" srcId="{44755B79-60D0-4789-BB60-0B2EDFDE5534}" destId="{D6B0871B-C922-43BF-B708-F7CD2D7EE123}" srcOrd="2" destOrd="0" presId="urn:microsoft.com/office/officeart/2005/8/layout/default"/>
    <dgm:cxn modelId="{9D748DB1-DA8F-4F99-B515-7D75397B95A5}" type="presParOf" srcId="{44755B79-60D0-4789-BB60-0B2EDFDE5534}" destId="{0B95723D-5CC5-452D-97F0-CD110E807E9F}" srcOrd="3" destOrd="0" presId="urn:microsoft.com/office/officeart/2005/8/layout/default"/>
    <dgm:cxn modelId="{2455E50D-28C2-49D9-9AEF-0E03D7249C7C}" type="presParOf" srcId="{44755B79-60D0-4789-BB60-0B2EDFDE5534}" destId="{18EA6913-18BB-488C-BE53-FB71082DE3DD}" srcOrd="4" destOrd="0" presId="urn:microsoft.com/office/officeart/2005/8/layout/default"/>
    <dgm:cxn modelId="{36A637EE-1E75-482D-BC52-03649ED36A24}" type="presParOf" srcId="{44755B79-60D0-4789-BB60-0B2EDFDE5534}" destId="{B8705428-1A6E-4CF1-8DA8-DE477B81B8A9}" srcOrd="5" destOrd="0" presId="urn:microsoft.com/office/officeart/2005/8/layout/default"/>
    <dgm:cxn modelId="{CC53A9D1-E69F-4F08-A488-3546F1EFFC25}" type="presParOf" srcId="{44755B79-60D0-4789-BB60-0B2EDFDE5534}" destId="{8F486DB9-3B3D-47AB-A0C6-27C02153C7FA}" srcOrd="6" destOrd="0" presId="urn:microsoft.com/office/officeart/2005/8/layout/default"/>
    <dgm:cxn modelId="{6BC97260-9C73-4AF2-88A6-A1DAC0CF9001}" type="presParOf" srcId="{44755B79-60D0-4789-BB60-0B2EDFDE5534}" destId="{C36DFD0F-6BF0-462A-9A03-33A3731A90BE}" srcOrd="7" destOrd="0" presId="urn:microsoft.com/office/officeart/2005/8/layout/default"/>
    <dgm:cxn modelId="{AADC7885-1C67-4674-A803-1AA8719A32E3}" type="presParOf" srcId="{44755B79-60D0-4789-BB60-0B2EDFDE5534}" destId="{D30EB29E-448C-44ED-9213-341BF65870A2}" srcOrd="8" destOrd="0" presId="urn:microsoft.com/office/officeart/2005/8/layout/default"/>
    <dgm:cxn modelId="{78F9A795-1F81-4629-ABE3-9A068B4CFECF}" type="presParOf" srcId="{44755B79-60D0-4789-BB60-0B2EDFDE5534}" destId="{43C362C9-3D13-4388-9013-C7E0187B36ED}" srcOrd="9" destOrd="0" presId="urn:microsoft.com/office/officeart/2005/8/layout/default"/>
    <dgm:cxn modelId="{8580EB0E-74A8-4DED-8501-1EEDE7C108C9}" type="presParOf" srcId="{44755B79-60D0-4789-BB60-0B2EDFDE5534}" destId="{16C64F4D-794D-408C-99A5-8394B914B032}" srcOrd="10" destOrd="0" presId="urn:microsoft.com/office/officeart/2005/8/layout/default"/>
    <dgm:cxn modelId="{4827508D-247A-4CAC-8FBE-F5E8972759F0}" type="presParOf" srcId="{44755B79-60D0-4789-BB60-0B2EDFDE5534}" destId="{B5928536-43DE-4026-9585-AE41A12EC3B8}" srcOrd="11" destOrd="0" presId="urn:microsoft.com/office/officeart/2005/8/layout/default"/>
    <dgm:cxn modelId="{37AED96D-9995-45E9-A442-C01A65CD6925}" type="presParOf" srcId="{44755B79-60D0-4789-BB60-0B2EDFDE5534}" destId="{595F647C-F04D-4F24-A43F-96216E8B9B87}" srcOrd="12" destOrd="0" presId="urn:microsoft.com/office/officeart/2005/8/layout/default"/>
    <dgm:cxn modelId="{75A87683-938E-48FB-A848-C8D06DE4BF02}" type="presParOf" srcId="{44755B79-60D0-4789-BB60-0B2EDFDE5534}" destId="{FF90AD00-7B03-4385-A31E-95992861A4C2}" srcOrd="13" destOrd="0" presId="urn:microsoft.com/office/officeart/2005/8/layout/default"/>
    <dgm:cxn modelId="{31A0E0A3-DB1F-46DA-9065-5BE648025EB2}" type="presParOf" srcId="{44755B79-60D0-4789-BB60-0B2EDFDE5534}" destId="{ECF287B6-F582-47F5-82DE-B196A5428F68}" srcOrd="14"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EEE8F-BB3C-4637-89B8-0634DB622DF3}">
      <dsp:nvSpPr>
        <dsp:cNvPr id="0" name=""/>
        <dsp:cNvSpPr/>
      </dsp:nvSpPr>
      <dsp:spPr>
        <a:xfrm>
          <a:off x="82613" y="909059"/>
          <a:ext cx="897246" cy="897246"/>
        </a:xfrm>
        <a:prstGeom prst="ellipse">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BE86BBA-8F32-448A-8A4B-2F72700067C1}">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CB0591B-2C1D-4D2D-91F6-3EF87C1921C0}">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UNdata – United  Nations Data</a:t>
          </a:r>
        </a:p>
      </dsp:txBody>
      <dsp:txXfrm>
        <a:off x="1172126" y="909059"/>
        <a:ext cx="2114937" cy="897246"/>
      </dsp:txXfrm>
    </dsp:sp>
    <dsp:sp modelId="{C88E3498-871C-4444-B38D-71FB5D1C765E}">
      <dsp:nvSpPr>
        <dsp:cNvPr id="0" name=""/>
        <dsp:cNvSpPr/>
      </dsp:nvSpPr>
      <dsp:spPr>
        <a:xfrm>
          <a:off x="3655575" y="909059"/>
          <a:ext cx="897246" cy="897246"/>
        </a:xfrm>
        <a:prstGeom prst="ellipse">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8F2EB34-0824-4805-A53A-9480AB66E744}">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510169D-DDCE-465A-98F9-736492E2D811}">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EIA – Energy Information Administration</a:t>
          </a:r>
        </a:p>
      </dsp:txBody>
      <dsp:txXfrm>
        <a:off x="4745088" y="909059"/>
        <a:ext cx="2114937" cy="897246"/>
      </dsp:txXfrm>
    </dsp:sp>
    <dsp:sp modelId="{A8F82CEC-C392-4ECA-AD0F-F645CBA91C50}">
      <dsp:nvSpPr>
        <dsp:cNvPr id="0" name=""/>
        <dsp:cNvSpPr/>
      </dsp:nvSpPr>
      <dsp:spPr>
        <a:xfrm>
          <a:off x="7228536" y="909059"/>
          <a:ext cx="897246" cy="897246"/>
        </a:xfrm>
        <a:prstGeom prst="ellipse">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34778C0-1671-422B-862A-50240C8F5FF8}">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7D72594-A0A4-467F-A611-F39D71C88EE3}">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IEA – International Energy Agency</a:t>
          </a:r>
        </a:p>
      </dsp:txBody>
      <dsp:txXfrm>
        <a:off x="8318049" y="909059"/>
        <a:ext cx="2114937" cy="897246"/>
      </dsp:txXfrm>
    </dsp:sp>
    <dsp:sp modelId="{AE9AC43A-4B96-4AFC-AC5D-EC156D0BFDDC}">
      <dsp:nvSpPr>
        <dsp:cNvPr id="0" name=""/>
        <dsp:cNvSpPr/>
      </dsp:nvSpPr>
      <dsp:spPr>
        <a:xfrm>
          <a:off x="82613" y="2546238"/>
          <a:ext cx="897246" cy="897246"/>
        </a:xfrm>
        <a:prstGeom prst="ellipse">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113F128-AA99-4560-B665-4ACC9E963A3B}">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C17CB60-1BFF-4895-BBB8-A6ACDD2CEE9D}">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World Bank Data</a:t>
          </a:r>
        </a:p>
      </dsp:txBody>
      <dsp:txXfrm>
        <a:off x="1172126" y="2546238"/>
        <a:ext cx="2114937" cy="897246"/>
      </dsp:txXfrm>
    </dsp:sp>
    <dsp:sp modelId="{78322153-C342-4041-9B7F-E37D7A548467}">
      <dsp:nvSpPr>
        <dsp:cNvPr id="0" name=""/>
        <dsp:cNvSpPr/>
      </dsp:nvSpPr>
      <dsp:spPr>
        <a:xfrm>
          <a:off x="3708584" y="2532985"/>
          <a:ext cx="897246" cy="897246"/>
        </a:xfrm>
        <a:prstGeom prst="ellipse">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49F3BF7-1E84-40A7-9CEE-AFF1A2C1B6B0}">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6010EE0-42B1-4C8C-82A9-CCA6DAF81127}">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BP Statistical World</a:t>
          </a:r>
        </a:p>
      </dsp:txBody>
      <dsp:txXfrm>
        <a:off x="4745088"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20FA-D052-49FC-8C6F-353C2F83DD66}">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C5898EE-4D07-4847-9B4B-60029047FAC6}">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2B4703E-C23A-4C94-BA70-8D98AFEB7D2B}">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a:ea typeface="+mn-ea"/>
              <a:cs typeface="+mn-cs"/>
            </a:rPr>
            <a:t>Electric Power : Generating Electricity</a:t>
          </a:r>
        </a:p>
      </dsp:txBody>
      <dsp:txXfrm>
        <a:off x="1475925" y="877343"/>
        <a:ext cx="2188517" cy="928462"/>
      </dsp:txXfrm>
    </dsp:sp>
    <dsp:sp modelId="{A490074A-6B99-41F5-9FBE-978F1AFDA7C8}">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F5A8A85A-602C-48C1-BB9F-2DC8D458400F}">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CD1E7C1-6CE6-4C18-94BE-37FF83C7673A}">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a:ea typeface="+mn-ea"/>
              <a:cs typeface="+mn-cs"/>
            </a:rPr>
            <a:t>Industrial : Fuel for processing heat and raw material to produce chemicals</a:t>
          </a:r>
        </a:p>
      </dsp:txBody>
      <dsp:txXfrm>
        <a:off x="5173193" y="877343"/>
        <a:ext cx="2188517" cy="928462"/>
      </dsp:txXfrm>
    </dsp:sp>
    <dsp:sp modelId="{6B2506EE-6D8F-4016-9B9C-00C129A8C0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364EE56-DC0E-4F15-9C57-77BE6B10E5F9}">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24B07BE-33D3-483C-B933-32717282A95D}">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panose="020F0502020204030204"/>
              <a:ea typeface="+mn-ea"/>
              <a:cs typeface="+mn-cs"/>
            </a:rPr>
            <a:t>Residential : Heating and Cooking</a:t>
          </a:r>
          <a:endParaRPr lang="en-US" sz="1900" kern="1200" dirty="0">
            <a:latin typeface="Calibri" panose="020F0502020204030204"/>
            <a:ea typeface="+mn-ea"/>
            <a:cs typeface="+mn-cs"/>
          </a:endParaRPr>
        </a:p>
      </dsp:txBody>
      <dsp:txXfrm>
        <a:off x="8870462" y="877343"/>
        <a:ext cx="2188517" cy="928462"/>
      </dsp:txXfrm>
    </dsp:sp>
    <dsp:sp modelId="{90BB21BC-A024-4609-AF21-BFE0BFA55138}">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9704994-55F1-4B23-92E9-B7F5E74C4A38}">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DBBB0B2-6028-415D-AE63-931FC9C55849}">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Commercial : Heat Buildings, Operate Refrigeration</a:t>
          </a:r>
          <a:endParaRPr lang="en-US" sz="1900" kern="1200" dirty="0"/>
        </a:p>
      </dsp:txBody>
      <dsp:txXfrm>
        <a:off x="1475925" y="2545532"/>
        <a:ext cx="2188517" cy="928462"/>
      </dsp:txXfrm>
    </dsp:sp>
    <dsp:sp modelId="{2DA21597-4CE4-488C-9780-EAB83E5284BC}">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952AB9D-C1B0-4A59-AF71-3D474721F232}">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E57AAF1-1CB7-4162-97D4-350E6166549C}">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Transportation : Fuels in vehicles CNG and LNG</a:t>
          </a:r>
          <a:endParaRPr lang="en-US" sz="1900" kern="1200" dirty="0"/>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86569-90BD-43E6-B4EA-7BB7BAFB7F7C}">
      <dsp:nvSpPr>
        <dsp:cNvPr id="0" name=""/>
        <dsp:cNvSpPr/>
      </dsp:nvSpPr>
      <dsp:spPr>
        <a:xfrm>
          <a:off x="2933" y="551623"/>
          <a:ext cx="2327475" cy="13964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GDP per Capita</a:t>
          </a:r>
        </a:p>
      </dsp:txBody>
      <dsp:txXfrm>
        <a:off x="2933" y="551623"/>
        <a:ext cx="2327475" cy="1396485"/>
      </dsp:txXfrm>
    </dsp:sp>
    <dsp:sp modelId="{D6B0871B-C922-43BF-B708-F7CD2D7EE123}">
      <dsp:nvSpPr>
        <dsp:cNvPr id="0" name=""/>
        <dsp:cNvSpPr/>
      </dsp:nvSpPr>
      <dsp:spPr>
        <a:xfrm>
          <a:off x="2563156" y="551623"/>
          <a:ext cx="2327475" cy="13964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Natural Gas </a:t>
          </a:r>
        </a:p>
        <a:p>
          <a:pPr marL="0" lvl="0" indent="0" algn="ctr" defTabSz="1244600">
            <a:lnSpc>
              <a:spcPct val="90000"/>
            </a:lnSpc>
            <a:spcBef>
              <a:spcPct val="0"/>
            </a:spcBef>
            <a:spcAft>
              <a:spcPct val="35000"/>
            </a:spcAft>
            <a:buNone/>
          </a:pPr>
          <a:r>
            <a:rPr lang="en-US" sz="2800" kern="1200" dirty="0"/>
            <a:t>Price</a:t>
          </a:r>
        </a:p>
      </dsp:txBody>
      <dsp:txXfrm>
        <a:off x="2563156" y="551623"/>
        <a:ext cx="2327475" cy="1396485"/>
      </dsp:txXfrm>
    </dsp:sp>
    <dsp:sp modelId="{18EA6913-18BB-488C-BE53-FB71082DE3DD}">
      <dsp:nvSpPr>
        <dsp:cNvPr id="0" name=""/>
        <dsp:cNvSpPr/>
      </dsp:nvSpPr>
      <dsp:spPr>
        <a:xfrm>
          <a:off x="5123379" y="551623"/>
          <a:ext cx="2327475" cy="139648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Alternative and Nuclear Energy (%use)</a:t>
          </a:r>
        </a:p>
      </dsp:txBody>
      <dsp:txXfrm>
        <a:off x="5123379" y="551623"/>
        <a:ext cx="2327475" cy="1396485"/>
      </dsp:txXfrm>
    </dsp:sp>
    <dsp:sp modelId="{8F486DB9-3B3D-47AB-A0C6-27C02153C7FA}">
      <dsp:nvSpPr>
        <dsp:cNvPr id="0" name=""/>
        <dsp:cNvSpPr/>
      </dsp:nvSpPr>
      <dsp:spPr>
        <a:xfrm>
          <a:off x="7683602" y="551623"/>
          <a:ext cx="2327475" cy="139648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Natural Gas Consumption</a:t>
          </a:r>
        </a:p>
      </dsp:txBody>
      <dsp:txXfrm>
        <a:off x="7683602" y="551623"/>
        <a:ext cx="2327475" cy="1396485"/>
      </dsp:txXfrm>
    </dsp:sp>
    <dsp:sp modelId="{D30EB29E-448C-44ED-9213-341BF65870A2}">
      <dsp:nvSpPr>
        <dsp:cNvPr id="0" name=""/>
        <dsp:cNvSpPr/>
      </dsp:nvSpPr>
      <dsp:spPr>
        <a:xfrm>
          <a:off x="2933" y="2180856"/>
          <a:ext cx="2327475" cy="139648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CO2 Emissions</a:t>
          </a:r>
        </a:p>
      </dsp:txBody>
      <dsp:txXfrm>
        <a:off x="2933" y="2180856"/>
        <a:ext cx="2327475" cy="1396485"/>
      </dsp:txXfrm>
    </dsp:sp>
    <dsp:sp modelId="{16C64F4D-794D-408C-99A5-8394B914B032}">
      <dsp:nvSpPr>
        <dsp:cNvPr id="0" name=""/>
        <dsp:cNvSpPr/>
      </dsp:nvSpPr>
      <dsp:spPr>
        <a:xfrm>
          <a:off x="2563156" y="2180856"/>
          <a:ext cx="2327475" cy="139648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Sectors</a:t>
          </a:r>
        </a:p>
      </dsp:txBody>
      <dsp:txXfrm>
        <a:off x="2563156" y="2180856"/>
        <a:ext cx="2327475" cy="1396485"/>
      </dsp:txXfrm>
    </dsp:sp>
    <dsp:sp modelId="{595F647C-F04D-4F24-A43F-96216E8B9B87}">
      <dsp:nvSpPr>
        <dsp:cNvPr id="0" name=""/>
        <dsp:cNvSpPr/>
      </dsp:nvSpPr>
      <dsp:spPr>
        <a:xfrm>
          <a:off x="5123379" y="2180856"/>
          <a:ext cx="2327475" cy="139648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Natural Gas Production</a:t>
          </a:r>
        </a:p>
      </dsp:txBody>
      <dsp:txXfrm>
        <a:off x="5123379" y="2180856"/>
        <a:ext cx="2327475" cy="1396485"/>
      </dsp:txXfrm>
    </dsp:sp>
    <dsp:sp modelId="{ECF287B6-F582-47F5-82DE-B196A5428F68}">
      <dsp:nvSpPr>
        <dsp:cNvPr id="0" name=""/>
        <dsp:cNvSpPr/>
      </dsp:nvSpPr>
      <dsp:spPr>
        <a:xfrm>
          <a:off x="7683602" y="2180856"/>
          <a:ext cx="2327475" cy="139648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Natural Gas Underground Storage</a:t>
          </a:r>
        </a:p>
      </dsp:txBody>
      <dsp:txXfrm>
        <a:off x="7683602" y="2180856"/>
        <a:ext cx="2327475" cy="13964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3D405-CAC7-46B0-9E27-FD227DAEEDD4}"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D30FC-8DD3-4286-A84A-CD528183D8FD}" type="slidenum">
              <a:rPr lang="en-US" smtClean="0"/>
              <a:t>‹#›</a:t>
            </a:fld>
            <a:endParaRPr lang="en-US"/>
          </a:p>
        </p:txBody>
      </p:sp>
    </p:spTree>
    <p:extLst>
      <p:ext uri="{BB962C8B-B14F-4D97-AF65-F5344CB8AC3E}">
        <p14:creationId xmlns:p14="http://schemas.microsoft.com/office/powerpoint/2010/main" val="254709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I chose the first problem statement i.e. to </a:t>
            </a:r>
          </a:p>
          <a:p>
            <a:pPr rtl="0" fontAlgn="base"/>
            <a:r>
              <a:rPr lang="en-US" sz="1200" b="0" i="0" u="none" strike="noStrike" kern="1200" dirty="0">
                <a:solidFill>
                  <a:schemeClr val="tx1"/>
                </a:solidFill>
                <a:effectLst/>
                <a:latin typeface="+mn-lt"/>
                <a:ea typeface="+mn-ea"/>
                <a:cs typeface="+mn-cs"/>
              </a:rPr>
              <a:t>develop an annual Natural Gas demand analysis dashboard</a:t>
            </a:r>
          </a:p>
        </p:txBody>
      </p:sp>
      <p:sp>
        <p:nvSpPr>
          <p:cNvPr id="4" name="Slide Number Placeholder 3"/>
          <p:cNvSpPr>
            <a:spLocks noGrp="1"/>
          </p:cNvSpPr>
          <p:nvPr>
            <p:ph type="sldNum" sz="quarter" idx="5"/>
          </p:nvPr>
        </p:nvSpPr>
        <p:spPr/>
        <p:txBody>
          <a:bodyPr/>
          <a:lstStyle/>
          <a:p>
            <a:fld id="{0BED30FC-8DD3-4286-A84A-CD528183D8FD}" type="slidenum">
              <a:rPr lang="en-US" smtClean="0"/>
              <a:t>2</a:t>
            </a:fld>
            <a:endParaRPr lang="en-US"/>
          </a:p>
        </p:txBody>
      </p:sp>
    </p:spTree>
    <p:extLst>
      <p:ext uri="{BB962C8B-B14F-4D97-AF65-F5344CB8AC3E}">
        <p14:creationId xmlns:p14="http://schemas.microsoft.com/office/powerpoint/2010/main" val="409106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referred the following sources for collecting my data - &lt;read from slide&gt;</a:t>
            </a:r>
          </a:p>
        </p:txBody>
      </p:sp>
      <p:sp>
        <p:nvSpPr>
          <p:cNvPr id="4" name="Slide Number Placeholder 3"/>
          <p:cNvSpPr>
            <a:spLocks noGrp="1"/>
          </p:cNvSpPr>
          <p:nvPr>
            <p:ph type="sldNum" sz="quarter" idx="5"/>
          </p:nvPr>
        </p:nvSpPr>
        <p:spPr/>
        <p:txBody>
          <a:bodyPr/>
          <a:lstStyle/>
          <a:p>
            <a:fld id="{0BED30FC-8DD3-4286-A84A-CD528183D8FD}" type="slidenum">
              <a:rPr lang="en-US" smtClean="0"/>
              <a:t>4</a:t>
            </a:fld>
            <a:endParaRPr lang="en-US"/>
          </a:p>
        </p:txBody>
      </p:sp>
    </p:spTree>
    <p:extLst>
      <p:ext uri="{BB962C8B-B14F-4D97-AF65-F5344CB8AC3E}">
        <p14:creationId xmlns:p14="http://schemas.microsoft.com/office/powerpoint/2010/main" val="245400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the United Nations database, 80% of the total Natural Gas is consumed by just 20 countries out of the 195 countries in the world. The top 10 Natural Gas consuming countries are listed here. Out of these, I chose United States of America for my analysis as it is the topmost consumer, with 24% share across the world. </a:t>
            </a:r>
          </a:p>
        </p:txBody>
      </p:sp>
      <p:sp>
        <p:nvSpPr>
          <p:cNvPr id="4" name="Slide Number Placeholder 3"/>
          <p:cNvSpPr>
            <a:spLocks noGrp="1"/>
          </p:cNvSpPr>
          <p:nvPr>
            <p:ph type="sldNum" sz="quarter" idx="5"/>
          </p:nvPr>
        </p:nvSpPr>
        <p:spPr/>
        <p:txBody>
          <a:bodyPr/>
          <a:lstStyle/>
          <a:p>
            <a:fld id="{0BED30FC-8DD3-4286-A84A-CD528183D8FD}" type="slidenum">
              <a:rPr lang="en-US" smtClean="0"/>
              <a:t>5</a:t>
            </a:fld>
            <a:endParaRPr lang="en-US"/>
          </a:p>
        </p:txBody>
      </p:sp>
    </p:spTree>
    <p:extLst>
      <p:ext uri="{BB962C8B-B14F-4D97-AF65-F5344CB8AC3E}">
        <p14:creationId xmlns:p14="http://schemas.microsoft.com/office/powerpoint/2010/main" val="81991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abundant literature about the uses of Natural Gas in different sectors and how </a:t>
            </a:r>
            <a:r>
              <a:rPr lang="en-US" sz="1200" b="0" i="0" u="none" strike="noStrike" kern="1200" dirty="0">
                <a:solidFill>
                  <a:schemeClr val="tx1"/>
                </a:solidFill>
                <a:effectLst/>
                <a:latin typeface="+mn-lt"/>
                <a:ea typeface="+mn-ea"/>
                <a:cs typeface="+mn-cs"/>
              </a:rPr>
              <a:t>macro economic and demographic variables affect the consumption in each sector. Its consumption is divided into 5 major sectors – </a:t>
            </a:r>
          </a:p>
          <a:p>
            <a:r>
              <a:rPr lang="en-US" sz="1200" b="0" i="0" u="none" strike="noStrike" kern="1200" dirty="0">
                <a:solidFill>
                  <a:schemeClr val="tx1"/>
                </a:solidFill>
                <a:effectLst/>
                <a:latin typeface="+mn-lt"/>
                <a:ea typeface="+mn-ea"/>
                <a:cs typeface="+mn-cs"/>
              </a:rPr>
              <a:t>Electricity generation in power plants because of the relatively lower emission and prices as compared to alternative fuels.</a:t>
            </a:r>
          </a:p>
          <a:p>
            <a:r>
              <a:rPr lang="en-US" sz="1200" b="0" i="0" u="none" strike="noStrike" kern="1200" dirty="0">
                <a:solidFill>
                  <a:schemeClr val="tx1"/>
                </a:solidFill>
                <a:effectLst/>
                <a:latin typeface="+mn-lt"/>
                <a:ea typeface="+mn-ea"/>
                <a:cs typeface="+mn-cs"/>
              </a:rPr>
              <a:t>Industrial sector as a fuel for processing raw materials. It strongly correlates with the overall economic growth of the country.</a:t>
            </a:r>
          </a:p>
          <a:p>
            <a:r>
              <a:rPr lang="en-US" sz="1200" b="0" i="0" u="none" strike="noStrike" kern="1200" dirty="0">
                <a:solidFill>
                  <a:schemeClr val="tx1"/>
                </a:solidFill>
                <a:effectLst/>
                <a:latin typeface="+mn-lt"/>
                <a:ea typeface="+mn-ea"/>
                <a:cs typeface="+mn-cs"/>
              </a:rPr>
              <a:t>In Residential and Commercial sector, it is majorly used for heating, ventilation, air conditioning and cooking.</a:t>
            </a:r>
          </a:p>
          <a:p>
            <a:r>
              <a:rPr lang="en-US" sz="1200" b="0" i="0" u="none" strike="noStrike" kern="1200" dirty="0">
                <a:solidFill>
                  <a:schemeClr val="tx1"/>
                </a:solidFill>
                <a:effectLst/>
                <a:latin typeface="+mn-lt"/>
                <a:ea typeface="+mn-ea"/>
                <a:cs typeface="+mn-cs"/>
              </a:rPr>
              <a:t>and Transportation is another potential sector of demand with more energy efficient vehicles.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Now lets look at the shared division of consumption in each sector</a:t>
            </a:r>
          </a:p>
        </p:txBody>
      </p:sp>
      <p:sp>
        <p:nvSpPr>
          <p:cNvPr id="4" name="Slide Number Placeholder 3"/>
          <p:cNvSpPr>
            <a:spLocks noGrp="1"/>
          </p:cNvSpPr>
          <p:nvPr>
            <p:ph type="sldNum" sz="quarter" idx="5"/>
          </p:nvPr>
        </p:nvSpPr>
        <p:spPr/>
        <p:txBody>
          <a:bodyPr/>
          <a:lstStyle/>
          <a:p>
            <a:fld id="{0BED30FC-8DD3-4286-A84A-CD528183D8FD}" type="slidenum">
              <a:rPr lang="en-US" smtClean="0"/>
              <a:t>6</a:t>
            </a:fld>
            <a:endParaRPr lang="en-US"/>
          </a:p>
        </p:txBody>
      </p:sp>
    </p:spTree>
    <p:extLst>
      <p:ext uri="{BB962C8B-B14F-4D97-AF65-F5344CB8AC3E}">
        <p14:creationId xmlns:p14="http://schemas.microsoft.com/office/powerpoint/2010/main" val="32509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depicts the consumption pattern of N.G in US in each sector over the past 50 yrs. We can clearly see that Industrial and the Electric Power Sector are the highest consumers currently. </a:t>
            </a:r>
          </a:p>
          <a:p>
            <a:r>
              <a:rPr lang="en-US" dirty="0"/>
              <a:t>The Industrial Sector has always been the topmost consumer of N.G. Industrial sector is strongly positively correlated with the economic growth of the country. </a:t>
            </a:r>
          </a:p>
          <a:p>
            <a:pPr marL="0" indent="0">
              <a:buNone/>
            </a:pPr>
            <a:r>
              <a:rPr lang="en-US" dirty="0"/>
              <a:t>As we can see, the share for Electric Power generation started to increase gradually after mid-80s. This can be related to the increase in population and the change in weather over past few year. </a:t>
            </a:r>
          </a:p>
          <a:p>
            <a:pPr marL="0" indent="0">
              <a:buNone/>
            </a:pPr>
            <a:r>
              <a:rPr lang="en-US" dirty="0"/>
              <a:t>Consumption in Residential and Commercial Sector show similar pattern with higher usage.</a:t>
            </a:r>
          </a:p>
          <a:p>
            <a:endParaRPr lang="en-US" dirty="0"/>
          </a:p>
        </p:txBody>
      </p:sp>
      <p:sp>
        <p:nvSpPr>
          <p:cNvPr id="4" name="Slide Number Placeholder 3"/>
          <p:cNvSpPr>
            <a:spLocks noGrp="1"/>
          </p:cNvSpPr>
          <p:nvPr>
            <p:ph type="sldNum" sz="quarter" idx="5"/>
          </p:nvPr>
        </p:nvSpPr>
        <p:spPr/>
        <p:txBody>
          <a:bodyPr/>
          <a:lstStyle/>
          <a:p>
            <a:fld id="{0BED30FC-8DD3-4286-A84A-CD528183D8FD}" type="slidenum">
              <a:rPr lang="en-US" smtClean="0"/>
              <a:t>7</a:t>
            </a:fld>
            <a:endParaRPr lang="en-US"/>
          </a:p>
        </p:txBody>
      </p:sp>
    </p:spTree>
    <p:extLst>
      <p:ext uri="{BB962C8B-B14F-4D97-AF65-F5344CB8AC3E}">
        <p14:creationId xmlns:p14="http://schemas.microsoft.com/office/powerpoint/2010/main" val="406229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D30FC-8DD3-4286-A84A-CD528183D8FD}" type="slidenum">
              <a:rPr lang="en-US" smtClean="0"/>
              <a:t>8</a:t>
            </a:fld>
            <a:endParaRPr lang="en-US"/>
          </a:p>
        </p:txBody>
      </p:sp>
    </p:spTree>
    <p:extLst>
      <p:ext uri="{BB962C8B-B14F-4D97-AF65-F5344CB8AC3E}">
        <p14:creationId xmlns:p14="http://schemas.microsoft.com/office/powerpoint/2010/main" val="327874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features that I have used in my model.  GPD per Capita is a macro economic variable that is positively related with the demand of the natural gas. The growth in GDP of a country indicates major development in different sectors of economy for </a:t>
            </a:r>
            <a:r>
              <a:rPr lang="en-US" dirty="0" err="1"/>
              <a:t>eg.</a:t>
            </a:r>
            <a:r>
              <a:rPr lang="en-US" dirty="0"/>
              <a:t> Increase in Industrial sector. The demand of natural gas is majorly impacted by weather as the demand of natural gas typically peaks during the warmest months and tapers off during summer months. *** As stated earlier fuel switching is an important factor for predicting the demand. </a:t>
            </a:r>
            <a:r>
              <a:rPr lang="en-US" sz="1200" b="0" i="0" kern="1200" dirty="0">
                <a:solidFill>
                  <a:schemeClr val="tx1"/>
                </a:solidFill>
                <a:effectLst/>
                <a:latin typeface="+mn-lt"/>
                <a:ea typeface="+mn-ea"/>
                <a:cs typeface="+mn-cs"/>
              </a:rPr>
              <a:t>While most residential and commercial customers rely solely on natural gas to meet many of their energy requirements, some industrial and electric generation consumers have the capacity to switch between fuels. For instance, during a period of extremely high natural gas prices, many electric generators may switch from using natural gas to using cheaper coal, thus decreasing the demand for natural gas.</a:t>
            </a:r>
            <a:r>
              <a:rPr lang="en-US" dirty="0"/>
              <a:t>  Factors like Alternative and Nuclear Energy, Alternate Fuel Prices contribute to fuel </a:t>
            </a:r>
            <a:r>
              <a:rPr lang="en-US" dirty="0" err="1"/>
              <a:t>swirching</a:t>
            </a:r>
            <a:r>
              <a:rPr lang="en-US" dirty="0"/>
              <a:t>. </a:t>
            </a:r>
          </a:p>
          <a:p>
            <a:endParaRPr lang="en-US" dirty="0"/>
          </a:p>
          <a:p>
            <a:r>
              <a:rPr lang="en-US" dirty="0"/>
              <a:t>The Electricity capacity from Main Activity and </a:t>
            </a:r>
            <a:r>
              <a:rPr lang="en-US" dirty="0" err="1"/>
              <a:t>Autoproducers</a:t>
            </a:r>
            <a:r>
              <a:rPr lang="en-US" dirty="0"/>
              <a:t> indicates industries that are making the best use of the heat they produce, that is they are using alternate fuel to produce electricity.</a:t>
            </a:r>
          </a:p>
        </p:txBody>
      </p:sp>
      <p:sp>
        <p:nvSpPr>
          <p:cNvPr id="4" name="Slide Number Placeholder 3"/>
          <p:cNvSpPr>
            <a:spLocks noGrp="1"/>
          </p:cNvSpPr>
          <p:nvPr>
            <p:ph type="sldNum" sz="quarter" idx="5"/>
          </p:nvPr>
        </p:nvSpPr>
        <p:spPr/>
        <p:txBody>
          <a:bodyPr/>
          <a:lstStyle/>
          <a:p>
            <a:fld id="{0BED30FC-8DD3-4286-A84A-CD528183D8FD}" type="slidenum">
              <a:rPr lang="en-US" smtClean="0"/>
              <a:t>9</a:t>
            </a:fld>
            <a:endParaRPr lang="en-US"/>
          </a:p>
        </p:txBody>
      </p:sp>
    </p:spTree>
    <p:extLst>
      <p:ext uri="{BB962C8B-B14F-4D97-AF65-F5344CB8AC3E}">
        <p14:creationId xmlns:p14="http://schemas.microsoft.com/office/powerpoint/2010/main" val="147051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from Tableau Dashboard!</a:t>
            </a:r>
          </a:p>
        </p:txBody>
      </p:sp>
      <p:sp>
        <p:nvSpPr>
          <p:cNvPr id="4" name="Slide Number Placeholder 3"/>
          <p:cNvSpPr>
            <a:spLocks noGrp="1"/>
          </p:cNvSpPr>
          <p:nvPr>
            <p:ph type="sldNum" sz="quarter" idx="5"/>
          </p:nvPr>
        </p:nvSpPr>
        <p:spPr/>
        <p:txBody>
          <a:bodyPr/>
          <a:lstStyle/>
          <a:p>
            <a:fld id="{0BED30FC-8DD3-4286-A84A-CD528183D8FD}" type="slidenum">
              <a:rPr lang="en-US" smtClean="0"/>
              <a:t>11</a:t>
            </a:fld>
            <a:endParaRPr lang="en-US"/>
          </a:p>
        </p:txBody>
      </p:sp>
    </p:spTree>
    <p:extLst>
      <p:ext uri="{BB962C8B-B14F-4D97-AF65-F5344CB8AC3E}">
        <p14:creationId xmlns:p14="http://schemas.microsoft.com/office/powerpoint/2010/main" val="33796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D30FC-8DD3-4286-A84A-CD528183D8FD}" type="slidenum">
              <a:rPr lang="en-US" smtClean="0"/>
              <a:t>14</a:t>
            </a:fld>
            <a:endParaRPr lang="en-US"/>
          </a:p>
        </p:txBody>
      </p:sp>
    </p:spTree>
    <p:extLst>
      <p:ext uri="{BB962C8B-B14F-4D97-AF65-F5344CB8AC3E}">
        <p14:creationId xmlns:p14="http://schemas.microsoft.com/office/powerpoint/2010/main" val="22292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87005-E292-4D1B-B110-2132008EF9B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AAC0A-C563-498D-B647-4D59CBC9DE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66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7005-E292-4D1B-B110-2132008EF9B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230232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7005-E292-4D1B-B110-2132008EF9B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273162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87005-E292-4D1B-B110-2132008EF9B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129063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87005-E292-4D1B-B110-2132008EF9BD}"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AAC0A-C563-498D-B647-4D59CBC9DE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69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87005-E292-4D1B-B110-2132008EF9BD}"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247429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87005-E292-4D1B-B110-2132008EF9BD}"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8982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87005-E292-4D1B-B110-2132008EF9BD}"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16600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C87005-E292-4D1B-B110-2132008EF9BD}" type="datetimeFigureOut">
              <a:rPr lang="en-US" smtClean="0"/>
              <a:t>10/29/2020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7719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C87005-E292-4D1B-B110-2132008EF9BD}" type="datetimeFigureOut">
              <a:rPr lang="en-US" smtClean="0"/>
              <a:t>10/29/2020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4AAC0A-C563-498D-B647-4D59CBC9DEF2}" type="slidenum">
              <a:rPr lang="en-US" smtClean="0"/>
              <a:t>‹#›</a:t>
            </a:fld>
            <a:endParaRPr lang="en-US"/>
          </a:p>
        </p:txBody>
      </p:sp>
    </p:spTree>
    <p:extLst>
      <p:ext uri="{BB962C8B-B14F-4D97-AF65-F5344CB8AC3E}">
        <p14:creationId xmlns:p14="http://schemas.microsoft.com/office/powerpoint/2010/main" val="30700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87005-E292-4D1B-B110-2132008EF9BD}"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4AAC0A-C563-498D-B647-4D59CBC9DEF2}" type="slidenum">
              <a:rPr lang="en-US" smtClean="0"/>
              <a:t>‹#›</a:t>
            </a:fld>
            <a:endParaRPr lang="en-US"/>
          </a:p>
        </p:txBody>
      </p:sp>
    </p:spTree>
    <p:extLst>
      <p:ext uri="{BB962C8B-B14F-4D97-AF65-F5344CB8AC3E}">
        <p14:creationId xmlns:p14="http://schemas.microsoft.com/office/powerpoint/2010/main" val="12943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C87005-E292-4D1B-B110-2132008EF9BD}" type="datetimeFigureOut">
              <a:rPr lang="en-US" smtClean="0"/>
              <a:t>10/29/2020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4AAC0A-C563-498D-B647-4D59CBC9DE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61205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eia.gov/" TargetMode="External"/><Relationship Id="rId2" Type="http://schemas.openxmlformats.org/officeDocument/2006/relationships/hyperlink" Target="https://data.un.org/" TargetMode="External"/><Relationship Id="rId1" Type="http://schemas.openxmlformats.org/officeDocument/2006/relationships/slideLayout" Target="../slideLayouts/slideLayout2.xml"/><Relationship Id="rId5" Type="http://schemas.openxmlformats.org/officeDocument/2006/relationships/hyperlink" Target="http://naturalgas.org/" TargetMode="External"/><Relationship Id="rId4" Type="http://schemas.openxmlformats.org/officeDocument/2006/relationships/hyperlink" Target="https://www.ie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A8A9C-F508-4A9C-8F4D-B528C0213647}"/>
              </a:ext>
            </a:extLst>
          </p:cNvPr>
          <p:cNvSpPr>
            <a:spLocks noGrp="1"/>
          </p:cNvSpPr>
          <p:nvPr>
            <p:ph type="ctrTitle"/>
          </p:nvPr>
        </p:nvSpPr>
        <p:spPr>
          <a:xfrm>
            <a:off x="6730000" y="639097"/>
            <a:ext cx="4813072" cy="3686015"/>
          </a:xfrm>
        </p:spPr>
        <p:txBody>
          <a:bodyPr>
            <a:normAutofit/>
          </a:bodyPr>
          <a:lstStyle/>
          <a:p>
            <a:r>
              <a:rPr lang="en-US" sz="7400" dirty="0"/>
              <a:t>U.S Natural Gas Analysis</a:t>
            </a:r>
          </a:p>
        </p:txBody>
      </p:sp>
      <p:sp>
        <p:nvSpPr>
          <p:cNvPr id="3" name="Subtitle 2">
            <a:extLst>
              <a:ext uri="{FF2B5EF4-FFF2-40B4-BE49-F238E27FC236}">
                <a16:creationId xmlns:a16="http://schemas.microsoft.com/office/drawing/2014/main" id="{9BC29FDB-151E-4290-BFBE-63371B64A50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Rupali Roy</a:t>
            </a:r>
          </a:p>
        </p:txBody>
      </p:sp>
      <p:pic>
        <p:nvPicPr>
          <p:cNvPr id="4" name="Picture 2" descr="The Natural Gas Market Is in a Summer Meltdown - WSJ">
            <a:extLst>
              <a:ext uri="{FF2B5EF4-FFF2-40B4-BE49-F238E27FC236}">
                <a16:creationId xmlns:a16="http://schemas.microsoft.com/office/drawing/2014/main" id="{D36D84F4-A28B-48C3-B4E2-7F88B09C05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9802"/>
            <a:ext cx="5462001" cy="363471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704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464B-9B9F-4D2E-A1C1-5CE4FCFDBF34}"/>
              </a:ext>
            </a:extLst>
          </p:cNvPr>
          <p:cNvSpPr>
            <a:spLocks noGrp="1"/>
          </p:cNvSpPr>
          <p:nvPr>
            <p:ph type="title"/>
          </p:nvPr>
        </p:nvSpPr>
        <p:spPr/>
        <p:txBody>
          <a:bodyPr/>
          <a:lstStyle/>
          <a:p>
            <a:r>
              <a:rPr lang="en-US" dirty="0"/>
              <a:t>Dashboard Details</a:t>
            </a:r>
          </a:p>
        </p:txBody>
      </p:sp>
      <p:pic>
        <p:nvPicPr>
          <p:cNvPr id="4" name="Picture 3">
            <a:extLst>
              <a:ext uri="{FF2B5EF4-FFF2-40B4-BE49-F238E27FC236}">
                <a16:creationId xmlns:a16="http://schemas.microsoft.com/office/drawing/2014/main" id="{48235C13-A2C2-4283-B09A-8B0623ABE52C}"/>
              </a:ext>
            </a:extLst>
          </p:cNvPr>
          <p:cNvPicPr>
            <a:picLocks noChangeAspect="1"/>
          </p:cNvPicPr>
          <p:nvPr/>
        </p:nvPicPr>
        <p:blipFill>
          <a:blip r:embed="rId2"/>
          <a:stretch>
            <a:fillRect/>
          </a:stretch>
        </p:blipFill>
        <p:spPr>
          <a:xfrm>
            <a:off x="80962" y="0"/>
            <a:ext cx="12030075" cy="6562725"/>
          </a:xfrm>
          <a:prstGeom prst="rect">
            <a:avLst/>
          </a:prstGeom>
        </p:spPr>
      </p:pic>
    </p:spTree>
    <p:extLst>
      <p:ext uri="{BB962C8B-B14F-4D97-AF65-F5344CB8AC3E}">
        <p14:creationId xmlns:p14="http://schemas.microsoft.com/office/powerpoint/2010/main" val="64282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25C15-5353-4D43-9A14-C8CDBDBC4E31}"/>
              </a:ext>
            </a:extLst>
          </p:cNvPr>
          <p:cNvPicPr>
            <a:picLocks noChangeAspect="1"/>
          </p:cNvPicPr>
          <p:nvPr/>
        </p:nvPicPr>
        <p:blipFill>
          <a:blip r:embed="rId3"/>
          <a:stretch>
            <a:fillRect/>
          </a:stretch>
        </p:blipFill>
        <p:spPr>
          <a:xfrm>
            <a:off x="114300" y="90487"/>
            <a:ext cx="11963400" cy="6677025"/>
          </a:xfrm>
          <a:prstGeom prst="rect">
            <a:avLst/>
          </a:prstGeom>
        </p:spPr>
      </p:pic>
    </p:spTree>
    <p:extLst>
      <p:ext uri="{BB962C8B-B14F-4D97-AF65-F5344CB8AC3E}">
        <p14:creationId xmlns:p14="http://schemas.microsoft.com/office/powerpoint/2010/main" val="290322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6FA0D-E1CC-4831-8080-C5477E865CC2}"/>
              </a:ext>
            </a:extLst>
          </p:cNvPr>
          <p:cNvPicPr>
            <a:picLocks noChangeAspect="1"/>
          </p:cNvPicPr>
          <p:nvPr/>
        </p:nvPicPr>
        <p:blipFill>
          <a:blip r:embed="rId2"/>
          <a:stretch>
            <a:fillRect/>
          </a:stretch>
        </p:blipFill>
        <p:spPr>
          <a:xfrm>
            <a:off x="0" y="159241"/>
            <a:ext cx="12192000" cy="6539517"/>
          </a:xfrm>
          <a:prstGeom prst="rect">
            <a:avLst/>
          </a:prstGeom>
        </p:spPr>
      </p:pic>
    </p:spTree>
    <p:extLst>
      <p:ext uri="{BB962C8B-B14F-4D97-AF65-F5344CB8AC3E}">
        <p14:creationId xmlns:p14="http://schemas.microsoft.com/office/powerpoint/2010/main" val="405487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40662-F7D3-4AB6-A60B-6B7E4E227505}"/>
              </a:ext>
            </a:extLst>
          </p:cNvPr>
          <p:cNvPicPr>
            <a:picLocks noChangeAspect="1"/>
          </p:cNvPicPr>
          <p:nvPr/>
        </p:nvPicPr>
        <p:blipFill>
          <a:blip r:embed="rId2"/>
          <a:stretch>
            <a:fillRect/>
          </a:stretch>
        </p:blipFill>
        <p:spPr>
          <a:xfrm>
            <a:off x="0" y="160525"/>
            <a:ext cx="12192000" cy="6536949"/>
          </a:xfrm>
          <a:prstGeom prst="rect">
            <a:avLst/>
          </a:prstGeom>
        </p:spPr>
      </p:pic>
    </p:spTree>
    <p:extLst>
      <p:ext uri="{BB962C8B-B14F-4D97-AF65-F5344CB8AC3E}">
        <p14:creationId xmlns:p14="http://schemas.microsoft.com/office/powerpoint/2010/main" val="325251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C3277-9525-4A6B-8B8B-CB01719FAD98}"/>
              </a:ext>
            </a:extLst>
          </p:cNvPr>
          <p:cNvPicPr>
            <a:picLocks noChangeAspect="1"/>
          </p:cNvPicPr>
          <p:nvPr/>
        </p:nvPicPr>
        <p:blipFill>
          <a:blip r:embed="rId3"/>
          <a:stretch>
            <a:fillRect/>
          </a:stretch>
        </p:blipFill>
        <p:spPr>
          <a:xfrm>
            <a:off x="80962" y="23812"/>
            <a:ext cx="12030075" cy="6810375"/>
          </a:xfrm>
          <a:prstGeom prst="rect">
            <a:avLst/>
          </a:prstGeom>
        </p:spPr>
      </p:pic>
    </p:spTree>
    <p:extLst>
      <p:ext uri="{BB962C8B-B14F-4D97-AF65-F5344CB8AC3E}">
        <p14:creationId xmlns:p14="http://schemas.microsoft.com/office/powerpoint/2010/main" val="367199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9A1-28A3-4ABA-95B2-37CE5312A4B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39B6C74-BDD8-4A8D-911E-345F3E7952E5}"/>
              </a:ext>
            </a:extLst>
          </p:cNvPr>
          <p:cNvSpPr>
            <a:spLocks noGrp="1"/>
          </p:cNvSpPr>
          <p:nvPr>
            <p:ph idx="1"/>
          </p:nvPr>
        </p:nvSpPr>
        <p:spPr/>
        <p:txBody>
          <a:bodyPr/>
          <a:lstStyle/>
          <a:p>
            <a:pPr marL="514350" indent="-514350">
              <a:buFont typeface="+mj-lt"/>
              <a:buAutoNum type="arabicPeriod"/>
            </a:pPr>
            <a:r>
              <a:rPr lang="en-US" sz="2800" dirty="0">
                <a:solidFill>
                  <a:schemeClr val="tx1"/>
                </a:solidFill>
                <a:hlinkClick r:id="rId2">
                  <a:extLst>
                    <a:ext uri="{A12FA001-AC4F-418D-AE19-62706E023703}">
                      <ahyp:hlinkClr xmlns:ahyp="http://schemas.microsoft.com/office/drawing/2018/hyperlinkcolor" val="tx"/>
                    </a:ext>
                  </a:extLst>
                </a:hlinkClick>
              </a:rPr>
              <a:t>https://data.un.org/</a:t>
            </a:r>
            <a:endParaRPr lang="en-US" sz="2800" dirty="0">
              <a:solidFill>
                <a:schemeClr val="tx1"/>
              </a:solidFill>
            </a:endParaRPr>
          </a:p>
          <a:p>
            <a:pPr marL="514350" indent="-514350">
              <a:buFont typeface="+mj-lt"/>
              <a:buAutoNum type="arabicPeriod"/>
            </a:pPr>
            <a:r>
              <a:rPr lang="en-US" sz="2800" dirty="0">
                <a:solidFill>
                  <a:schemeClr val="tx1"/>
                </a:solidFill>
                <a:hlinkClick r:id="rId3">
                  <a:extLst>
                    <a:ext uri="{A12FA001-AC4F-418D-AE19-62706E023703}">
                      <ahyp:hlinkClr xmlns:ahyp="http://schemas.microsoft.com/office/drawing/2018/hyperlinkcolor" val="tx"/>
                    </a:ext>
                  </a:extLst>
                </a:hlinkClick>
              </a:rPr>
              <a:t>https://www.eia.gov/</a:t>
            </a:r>
            <a:endParaRPr lang="en-US" sz="2800" dirty="0">
              <a:solidFill>
                <a:schemeClr val="tx1"/>
              </a:solidFill>
            </a:endParaRPr>
          </a:p>
          <a:p>
            <a:pPr marL="514350" indent="-514350">
              <a:buFont typeface="+mj-lt"/>
              <a:buAutoNum type="arabicPeriod"/>
            </a:pPr>
            <a:r>
              <a:rPr lang="en-US" sz="2800" dirty="0">
                <a:solidFill>
                  <a:schemeClr val="tx1"/>
                </a:solidFill>
                <a:hlinkClick r:id="rId4">
                  <a:extLst>
                    <a:ext uri="{A12FA001-AC4F-418D-AE19-62706E023703}">
                      <ahyp:hlinkClr xmlns:ahyp="http://schemas.microsoft.com/office/drawing/2018/hyperlinkcolor" val="tx"/>
                    </a:ext>
                  </a:extLst>
                </a:hlinkClick>
              </a:rPr>
              <a:t>https://www.iea.org/</a:t>
            </a:r>
            <a:endParaRPr lang="en-US" sz="2800" dirty="0">
              <a:solidFill>
                <a:schemeClr val="tx1"/>
              </a:solidFill>
            </a:endParaRPr>
          </a:p>
          <a:p>
            <a:pPr marL="514350" indent="-514350">
              <a:buFont typeface="+mj-lt"/>
              <a:buAutoNum type="arabicPeriod"/>
            </a:pPr>
            <a:r>
              <a:rPr lang="en-US" sz="2800" dirty="0">
                <a:solidFill>
                  <a:schemeClr val="tx1"/>
                </a:solidFill>
                <a:hlinkClick r:id="rId5">
                  <a:extLst>
                    <a:ext uri="{A12FA001-AC4F-418D-AE19-62706E023703}">
                      <ahyp:hlinkClr xmlns:ahyp="http://schemas.microsoft.com/office/drawing/2018/hyperlinkcolor" val="tx"/>
                    </a:ext>
                  </a:extLst>
                </a:hlinkClick>
              </a:rPr>
              <a:t>http://naturalgas.org/</a:t>
            </a:r>
            <a:endParaRPr lang="en-US" sz="2800" dirty="0">
              <a:solidFill>
                <a:schemeClr val="tx1"/>
              </a:solidFill>
            </a:endParaRPr>
          </a:p>
          <a:p>
            <a:pPr marL="514350" indent="-514350">
              <a:buFont typeface="+mj-lt"/>
              <a:buAutoNum type="arabicPeriod"/>
            </a:pPr>
            <a:r>
              <a:rPr lang="en-US" sz="2800" dirty="0">
                <a:solidFill>
                  <a:schemeClr val="tx1"/>
                </a:solidFill>
                <a:hlinkClick r:id="rId2">
                  <a:extLst>
                    <a:ext uri="{A12FA001-AC4F-418D-AE19-62706E023703}">
                      <ahyp:hlinkClr xmlns:ahyp="http://schemas.microsoft.com/office/drawing/2018/hyperlinkcolor" val="tx"/>
                    </a:ext>
                  </a:extLst>
                </a:hlinkClick>
              </a:rPr>
              <a:t>https://data.un.org/</a:t>
            </a:r>
            <a:endParaRPr lang="en-US" sz="2800" dirty="0">
              <a:solidFill>
                <a:schemeClr val="tx1"/>
              </a:solidFill>
            </a:endParaRPr>
          </a:p>
          <a:p>
            <a:endParaRPr lang="en-US" dirty="0"/>
          </a:p>
        </p:txBody>
      </p:sp>
    </p:spTree>
    <p:extLst>
      <p:ext uri="{BB962C8B-B14F-4D97-AF65-F5344CB8AC3E}">
        <p14:creationId xmlns:p14="http://schemas.microsoft.com/office/powerpoint/2010/main" val="406814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8C47-48D9-4860-9B9F-F99CAE6880C7}"/>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17490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A6D7-251C-479D-B016-5FBA8C89B63C}"/>
              </a:ext>
            </a:extLst>
          </p:cNvPr>
          <p:cNvSpPr>
            <a:spLocks noGrp="1"/>
          </p:cNvSpPr>
          <p:nvPr>
            <p:ph type="title"/>
          </p:nvPr>
        </p:nvSpPr>
        <p:spPr>
          <a:xfrm>
            <a:off x="4200076" y="2505821"/>
            <a:ext cx="10058400" cy="1450757"/>
          </a:xfrm>
        </p:spPr>
        <p:txBody>
          <a:bodyPr/>
          <a:lstStyle/>
          <a:p>
            <a:r>
              <a:rPr lang="en-US" dirty="0"/>
              <a:t>Thank You!</a:t>
            </a:r>
          </a:p>
        </p:txBody>
      </p:sp>
    </p:spTree>
    <p:extLst>
      <p:ext uri="{BB962C8B-B14F-4D97-AF65-F5344CB8AC3E}">
        <p14:creationId xmlns:p14="http://schemas.microsoft.com/office/powerpoint/2010/main" val="181291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0F7CE6AA-1F47-4637-BEFA-6B9767E3ED1E}"/>
              </a:ext>
            </a:extLst>
          </p:cNvPr>
          <p:cNvSpPr>
            <a:spLocks noGrp="1"/>
          </p:cNvSpPr>
          <p:nvPr>
            <p:ph type="title"/>
          </p:nvPr>
        </p:nvSpPr>
        <p:spPr>
          <a:xfrm>
            <a:off x="1055999" y="436771"/>
            <a:ext cx="11003280" cy="1619890"/>
          </a:xfrm>
        </p:spPr>
        <p:txBody>
          <a:bodyPr vert="horz" lIns="91440" tIns="45720" rIns="91440" bIns="45720" rtlCol="0" anchor="ctr">
            <a:normAutofit/>
          </a:bodyPr>
          <a:lstStyle/>
          <a:p>
            <a:pPr>
              <a:spcAft>
                <a:spcPts val="600"/>
              </a:spcAft>
            </a:pPr>
            <a:r>
              <a:rPr lang="en-US" dirty="0"/>
              <a:t>Problem Statement</a:t>
            </a:r>
          </a:p>
        </p:txBody>
      </p:sp>
      <p:sp>
        <p:nvSpPr>
          <p:cNvPr id="3" name="Content Placeholder 2">
            <a:extLst>
              <a:ext uri="{FF2B5EF4-FFF2-40B4-BE49-F238E27FC236}">
                <a16:creationId xmlns:a16="http://schemas.microsoft.com/office/drawing/2014/main" id="{1163554D-8F67-469A-8A0A-A2FD496C5712}"/>
              </a:ext>
            </a:extLst>
          </p:cNvPr>
          <p:cNvSpPr>
            <a:spLocks noGrp="1"/>
          </p:cNvSpPr>
          <p:nvPr>
            <p:ph idx="1"/>
          </p:nvPr>
        </p:nvSpPr>
        <p:spPr>
          <a:xfrm>
            <a:off x="312927" y="1908629"/>
            <a:ext cx="11000233" cy="3494314"/>
          </a:xfrm>
        </p:spPr>
        <p:txBody>
          <a:bodyPr anchor="ctr">
            <a:normAutofit/>
          </a:bodyPr>
          <a:lstStyle/>
          <a:p>
            <a:pPr marL="1485900" lvl="1" indent="-457200" fontAlgn="base">
              <a:buClr>
                <a:srgbClr val="222222"/>
              </a:buClr>
              <a:buSzPts val="1800"/>
              <a:buFont typeface="Arial" panose="020B0604020202020204" pitchFamily="34" charset="0"/>
              <a:buChar char="»"/>
            </a:pPr>
            <a:r>
              <a:rPr lang="en-US" sz="2800" dirty="0">
                <a:solidFill>
                  <a:schemeClr val="tx2"/>
                </a:solidFill>
              </a:rPr>
              <a:t>Develop a dashboard showing statistics on prices, production, imports, exports, storage and consumption of Natural Gas in USA</a:t>
            </a:r>
          </a:p>
          <a:p>
            <a:pPr marL="1028700" lvl="1" indent="0" fontAlgn="base">
              <a:buClr>
                <a:srgbClr val="222222"/>
              </a:buClr>
              <a:buSzPts val="1800"/>
              <a:buNone/>
            </a:pPr>
            <a:endParaRPr lang="en-US" sz="2800" dirty="0">
              <a:solidFill>
                <a:schemeClr val="tx2"/>
              </a:solidFill>
            </a:endParaRPr>
          </a:p>
          <a:p>
            <a:pPr marL="1485900" lvl="1" indent="-457200" fontAlgn="base">
              <a:buClr>
                <a:srgbClr val="222222"/>
              </a:buClr>
              <a:buSzPts val="1800"/>
              <a:buFont typeface="Arial" panose="020B0604020202020204" pitchFamily="34" charset="0"/>
              <a:buChar char="»"/>
            </a:pPr>
            <a:r>
              <a:rPr lang="en-US" sz="2800" dirty="0">
                <a:solidFill>
                  <a:schemeClr val="tx2"/>
                </a:solidFill>
              </a:rPr>
              <a:t>Consider different factors affecting natural gas and the audiences for the dashboard</a:t>
            </a:r>
          </a:p>
          <a:p>
            <a:pPr marL="0" indent="0">
              <a:buNone/>
            </a:pPr>
            <a:r>
              <a:rPr lang="en-US" sz="2400" dirty="0"/>
              <a:t> </a:t>
            </a:r>
          </a:p>
        </p:txBody>
      </p:sp>
    </p:spTree>
    <p:extLst>
      <p:ext uri="{BB962C8B-B14F-4D97-AF65-F5344CB8AC3E}">
        <p14:creationId xmlns:p14="http://schemas.microsoft.com/office/powerpoint/2010/main" val="68564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8438-D060-4E83-B0D1-F836E4AE854E}"/>
              </a:ext>
            </a:extLst>
          </p:cNvPr>
          <p:cNvSpPr>
            <a:spLocks noGrp="1"/>
          </p:cNvSpPr>
          <p:nvPr>
            <p:ph type="title"/>
          </p:nvPr>
        </p:nvSpPr>
        <p:spPr/>
        <p:txBody>
          <a:bodyPr/>
          <a:lstStyle/>
          <a:p>
            <a:r>
              <a:rPr lang="en-US" dirty="0"/>
              <a:t>Audiences for the Dashboard</a:t>
            </a:r>
          </a:p>
        </p:txBody>
      </p:sp>
      <p:sp>
        <p:nvSpPr>
          <p:cNvPr id="3" name="Content Placeholder 2">
            <a:extLst>
              <a:ext uri="{FF2B5EF4-FFF2-40B4-BE49-F238E27FC236}">
                <a16:creationId xmlns:a16="http://schemas.microsoft.com/office/drawing/2014/main" id="{DD2295B5-ADB0-4839-B488-7BCA661F479D}"/>
              </a:ext>
            </a:extLst>
          </p:cNvPr>
          <p:cNvSpPr>
            <a:spLocks noGrp="1"/>
          </p:cNvSpPr>
          <p:nvPr>
            <p:ph idx="1"/>
          </p:nvPr>
        </p:nvSpPr>
        <p:spPr>
          <a:xfrm>
            <a:off x="1205948" y="2173356"/>
            <a:ext cx="9949732" cy="3695737"/>
          </a:xfrm>
        </p:spPr>
        <p:txBody>
          <a:bodyPr/>
          <a:lstStyle/>
          <a:p>
            <a:r>
              <a:rPr lang="en-US" sz="2800" dirty="0">
                <a:solidFill>
                  <a:schemeClr val="tx2"/>
                </a:solidFill>
              </a:rPr>
              <a:t>1. Research Scientist working as Geologists</a:t>
            </a:r>
          </a:p>
          <a:p>
            <a:r>
              <a:rPr lang="en-US" sz="2800" dirty="0">
                <a:solidFill>
                  <a:schemeClr val="tx2"/>
                </a:solidFill>
              </a:rPr>
              <a:t>2.  Students interested in Energy Sector</a:t>
            </a:r>
          </a:p>
          <a:p>
            <a:r>
              <a:rPr lang="en-US" sz="2800" dirty="0">
                <a:solidFill>
                  <a:schemeClr val="tx2"/>
                </a:solidFill>
              </a:rPr>
              <a:t>3. General Public </a:t>
            </a:r>
          </a:p>
          <a:p>
            <a:r>
              <a:rPr lang="en-US" sz="2800" dirty="0">
                <a:solidFill>
                  <a:schemeClr val="tx2"/>
                </a:solidFill>
              </a:rPr>
              <a:t>4. Oil and Gas Companies </a:t>
            </a:r>
          </a:p>
        </p:txBody>
      </p:sp>
    </p:spTree>
    <p:extLst>
      <p:ext uri="{BB962C8B-B14F-4D97-AF65-F5344CB8AC3E}">
        <p14:creationId xmlns:p14="http://schemas.microsoft.com/office/powerpoint/2010/main" val="224812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0F7CE6AA-1F47-4637-BEFA-6B9767E3ED1E}"/>
              </a:ext>
            </a:extLst>
          </p:cNvPr>
          <p:cNvSpPr>
            <a:spLocks noGrp="1"/>
          </p:cNvSpPr>
          <p:nvPr>
            <p:ph type="title"/>
          </p:nvPr>
        </p:nvSpPr>
        <p:spPr>
          <a:xfrm>
            <a:off x="1070225" y="931557"/>
            <a:ext cx="5605272" cy="1239682"/>
          </a:xfrm>
        </p:spPr>
        <p:txBody>
          <a:bodyPr vert="horz" lIns="91440" tIns="45720" rIns="91440" bIns="45720" rtlCol="0" anchor="t">
            <a:normAutofit fontScale="90000"/>
          </a:bodyPr>
          <a:lstStyle/>
          <a:p>
            <a:pPr algn="ctr">
              <a:spcAft>
                <a:spcPts val="600"/>
              </a:spcAft>
            </a:pPr>
            <a:r>
              <a:rPr lang="en-US" dirty="0">
                <a:solidFill>
                  <a:schemeClr val="tx1"/>
                </a:solidFill>
              </a:rPr>
              <a:t>Data</a:t>
            </a:r>
            <a:r>
              <a:rPr lang="en-US" dirty="0">
                <a:solidFill>
                  <a:schemeClr val="tx2"/>
                </a:solidFill>
              </a:rPr>
              <a:t> </a:t>
            </a:r>
            <a:r>
              <a:rPr lang="en-US" dirty="0">
                <a:solidFill>
                  <a:schemeClr val="tx1"/>
                </a:solidFill>
              </a:rPr>
              <a:t>Sources(1970-2019)</a:t>
            </a:r>
          </a:p>
        </p:txBody>
      </p:sp>
      <p:graphicFrame>
        <p:nvGraphicFramePr>
          <p:cNvPr id="89" name="Content Placeholder 3">
            <a:extLst>
              <a:ext uri="{FF2B5EF4-FFF2-40B4-BE49-F238E27FC236}">
                <a16:creationId xmlns:a16="http://schemas.microsoft.com/office/drawing/2014/main" id="{F669B8B7-D2BF-4521-A4CC-F917572BDCE1}"/>
              </a:ext>
            </a:extLst>
          </p:cNvPr>
          <p:cNvGraphicFramePr>
            <a:graphicFrameLocks noGrp="1"/>
          </p:cNvGraphicFramePr>
          <p:nvPr>
            <p:ph idx="1"/>
            <p:extLst>
              <p:ext uri="{D42A27DB-BD31-4B8C-83A1-F6EECF244321}">
                <p14:modId xmlns:p14="http://schemas.microsoft.com/office/powerpoint/2010/main" val="4293269735"/>
              </p:ext>
            </p:extLst>
          </p:nvPr>
        </p:nvGraphicFramePr>
        <p:xfrm>
          <a:off x="1012861" y="1448656"/>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53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0F7CE6AA-1F47-4637-BEFA-6B9767E3ED1E}"/>
              </a:ext>
            </a:extLst>
          </p:cNvPr>
          <p:cNvSpPr>
            <a:spLocks noGrp="1"/>
          </p:cNvSpPr>
          <p:nvPr>
            <p:ph type="title"/>
          </p:nvPr>
        </p:nvSpPr>
        <p:spPr>
          <a:xfrm>
            <a:off x="143879" y="848987"/>
            <a:ext cx="11101801" cy="1239682"/>
          </a:xfrm>
        </p:spPr>
        <p:txBody>
          <a:bodyPr vert="horz" lIns="91440" tIns="45720" rIns="91440" bIns="45720" rtlCol="0" anchor="t">
            <a:normAutofit/>
          </a:bodyPr>
          <a:lstStyle/>
          <a:p>
            <a:pPr algn="ctr">
              <a:spcAft>
                <a:spcPts val="600"/>
              </a:spcAft>
            </a:pPr>
            <a:r>
              <a:rPr lang="en-US" dirty="0">
                <a:solidFill>
                  <a:schemeClr val="tx1"/>
                </a:solidFill>
              </a:rPr>
              <a:t>Top Natural Gas Consuming Countries</a:t>
            </a:r>
          </a:p>
        </p:txBody>
      </p:sp>
      <p:pic>
        <p:nvPicPr>
          <p:cNvPr id="5" name="Content Placeholder 4" descr="A close up of a map&#10;&#10;Description automatically generated">
            <a:extLst>
              <a:ext uri="{FF2B5EF4-FFF2-40B4-BE49-F238E27FC236}">
                <a16:creationId xmlns:a16="http://schemas.microsoft.com/office/drawing/2014/main" id="{384BA577-E36B-41B5-A72A-5977BABF262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273" r="3013" b="1"/>
          <a:stretch/>
        </p:blipFill>
        <p:spPr>
          <a:xfrm>
            <a:off x="581152" y="1841138"/>
            <a:ext cx="7401536" cy="4503155"/>
          </a:xfrm>
          <a:prstGeom prst="rect">
            <a:avLst/>
          </a:prstGeom>
        </p:spPr>
      </p:pic>
      <p:sp>
        <p:nvSpPr>
          <p:cNvPr id="2" name="TextBox 1">
            <a:extLst>
              <a:ext uri="{FF2B5EF4-FFF2-40B4-BE49-F238E27FC236}">
                <a16:creationId xmlns:a16="http://schemas.microsoft.com/office/drawing/2014/main" id="{E8AEA600-79D4-43F1-B7D4-F402DF0D6022}"/>
              </a:ext>
            </a:extLst>
          </p:cNvPr>
          <p:cNvSpPr txBox="1"/>
          <p:nvPr/>
        </p:nvSpPr>
        <p:spPr>
          <a:xfrm>
            <a:off x="7982688" y="1753389"/>
            <a:ext cx="3340151" cy="4635115"/>
          </a:xfrm>
          <a:prstGeom prst="rect">
            <a:avLst/>
          </a:prstGeom>
          <a:noFill/>
        </p:spPr>
        <p:txBody>
          <a:bodyPr wrap="square" rtlCol="0">
            <a:spAutoFit/>
          </a:bodyPr>
          <a:lstStyle/>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USA</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Russia</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Iran</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China</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Germany</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Canada</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U.K</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Italy</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France</a:t>
            </a:r>
          </a:p>
          <a:p>
            <a:pPr marL="1485900" lvl="1" indent="-457200" fontAlgn="base">
              <a:lnSpc>
                <a:spcPct val="90000"/>
              </a:lnSpc>
              <a:buClr>
                <a:srgbClr val="222222"/>
              </a:buClr>
              <a:buSzPts val="1800"/>
              <a:buFont typeface="Arial" panose="020B0604020202020204" pitchFamily="34" charset="0"/>
              <a:buChar char="»"/>
            </a:pPr>
            <a:r>
              <a:rPr lang="en-US" sz="2800" dirty="0">
                <a:solidFill>
                  <a:schemeClr val="tx2"/>
                </a:solidFill>
              </a:rPr>
              <a:t>Saudi Arabia</a:t>
            </a:r>
          </a:p>
          <a:p>
            <a:endParaRPr lang="en-US" dirty="0"/>
          </a:p>
        </p:txBody>
      </p:sp>
    </p:spTree>
    <p:extLst>
      <p:ext uri="{BB962C8B-B14F-4D97-AF65-F5344CB8AC3E}">
        <p14:creationId xmlns:p14="http://schemas.microsoft.com/office/powerpoint/2010/main" val="304156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5781-A0A0-490E-A9B0-4F5490AFF055}"/>
              </a:ext>
            </a:extLst>
          </p:cNvPr>
          <p:cNvSpPr>
            <a:spLocks noGrp="1"/>
          </p:cNvSpPr>
          <p:nvPr>
            <p:ph type="title"/>
          </p:nvPr>
        </p:nvSpPr>
        <p:spPr>
          <a:xfrm>
            <a:off x="1151175" y="320675"/>
            <a:ext cx="11407487" cy="1325563"/>
          </a:xfrm>
        </p:spPr>
        <p:txBody>
          <a:bodyPr>
            <a:normAutofit/>
          </a:bodyPr>
          <a:lstStyle/>
          <a:p>
            <a:r>
              <a:rPr lang="en-US" dirty="0"/>
              <a:t>Uses of Natural Gas</a:t>
            </a:r>
          </a:p>
        </p:txBody>
      </p:sp>
      <p:graphicFrame>
        <p:nvGraphicFramePr>
          <p:cNvPr id="5" name="Content Placeholder 2">
            <a:extLst>
              <a:ext uri="{FF2B5EF4-FFF2-40B4-BE49-F238E27FC236}">
                <a16:creationId xmlns:a16="http://schemas.microsoft.com/office/drawing/2014/main" id="{C1964BD5-97C5-41C7-820A-D8F8DE1B71AF}"/>
              </a:ext>
            </a:extLst>
          </p:cNvPr>
          <p:cNvGraphicFramePr>
            <a:graphicFrameLocks noGrp="1"/>
          </p:cNvGraphicFramePr>
          <p:nvPr>
            <p:ph idx="1"/>
            <p:extLst>
              <p:ext uri="{D42A27DB-BD31-4B8C-83A1-F6EECF244321}">
                <p14:modId xmlns:p14="http://schemas.microsoft.com/office/powerpoint/2010/main" val="197765759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62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1CD13C-EE4E-44BB-9E11-9224E9385246}"/>
              </a:ext>
            </a:extLst>
          </p:cNvPr>
          <p:cNvSpPr/>
          <p:nvPr/>
        </p:nvSpPr>
        <p:spPr>
          <a:xfrm>
            <a:off x="449112" y="630366"/>
            <a:ext cx="10669695" cy="830997"/>
          </a:xfrm>
          <a:prstGeom prst="rect">
            <a:avLst/>
          </a:prstGeom>
        </p:spPr>
        <p:txBody>
          <a:bodyPr wrap="square">
            <a:spAutoFit/>
          </a:bodyPr>
          <a:lstStyle/>
          <a:p>
            <a:pPr algn="ctr"/>
            <a:r>
              <a:rPr lang="en-US" sz="4800" dirty="0">
                <a:solidFill>
                  <a:schemeClr val="tx2"/>
                </a:solidFill>
              </a:rPr>
              <a:t>  </a:t>
            </a:r>
            <a:r>
              <a:rPr lang="en-US" sz="4800" dirty="0">
                <a:latin typeface="+mj-lt"/>
                <a:ea typeface="+mj-ea"/>
                <a:cs typeface="+mj-cs"/>
              </a:rPr>
              <a:t>Natural Gas Consumption Pattern (USA)</a:t>
            </a:r>
          </a:p>
        </p:txBody>
      </p:sp>
      <p:graphicFrame>
        <p:nvGraphicFramePr>
          <p:cNvPr id="7" name="Chart 6">
            <a:extLst>
              <a:ext uri="{FF2B5EF4-FFF2-40B4-BE49-F238E27FC236}">
                <a16:creationId xmlns:a16="http://schemas.microsoft.com/office/drawing/2014/main" id="{D932ACF8-B8C3-4127-8193-1E3E93F3C967}"/>
              </a:ext>
            </a:extLst>
          </p:cNvPr>
          <p:cNvGraphicFramePr>
            <a:graphicFrameLocks/>
          </p:cNvGraphicFramePr>
          <p:nvPr>
            <p:extLst>
              <p:ext uri="{D42A27DB-BD31-4B8C-83A1-F6EECF244321}">
                <p14:modId xmlns:p14="http://schemas.microsoft.com/office/powerpoint/2010/main" val="2268598241"/>
              </p:ext>
            </p:extLst>
          </p:nvPr>
        </p:nvGraphicFramePr>
        <p:xfrm>
          <a:off x="1164771" y="1839686"/>
          <a:ext cx="9514114" cy="43879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874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0B4C4B1-7E6F-40E5-9836-0B22D920A268}"/>
              </a:ext>
            </a:extLst>
          </p:cNvPr>
          <p:cNvPicPr>
            <a:picLocks noChangeAspect="1"/>
          </p:cNvPicPr>
          <p:nvPr/>
        </p:nvPicPr>
        <p:blipFill rotWithShape="1">
          <a:blip r:embed="rId3"/>
          <a:srcRect l="-19925" t="18153" r="-2" b="-2"/>
          <a:stretch/>
        </p:blipFill>
        <p:spPr>
          <a:xfrm>
            <a:off x="3255331" y="2254440"/>
            <a:ext cx="8765219"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p:nvSpPr>
          <p:cNvPr id="91" name="Title 1">
            <a:extLst>
              <a:ext uri="{FF2B5EF4-FFF2-40B4-BE49-F238E27FC236}">
                <a16:creationId xmlns:a16="http://schemas.microsoft.com/office/drawing/2014/main" id="{0F7CE6AA-1F47-4637-BEFA-6B9767E3ED1E}"/>
              </a:ext>
            </a:extLst>
          </p:cNvPr>
          <p:cNvSpPr>
            <a:spLocks noGrp="1"/>
          </p:cNvSpPr>
          <p:nvPr>
            <p:ph type="title"/>
          </p:nvPr>
        </p:nvSpPr>
        <p:spPr>
          <a:xfrm>
            <a:off x="1122757" y="388019"/>
            <a:ext cx="8765219" cy="1243584"/>
          </a:xfrm>
        </p:spPr>
        <p:txBody>
          <a:bodyPr vert="horz" lIns="91440" tIns="45720" rIns="91440" bIns="45720" rtlCol="0">
            <a:noAutofit/>
          </a:bodyPr>
          <a:lstStyle/>
          <a:p>
            <a:pPr>
              <a:spcAft>
                <a:spcPts val="600"/>
              </a:spcAft>
            </a:pPr>
            <a:r>
              <a:rPr lang="en-US" dirty="0"/>
              <a:t>Factors affecting Demand</a:t>
            </a:r>
          </a:p>
        </p:txBody>
      </p:sp>
      <p:sp>
        <p:nvSpPr>
          <p:cNvPr id="3" name="Content Placeholder 2">
            <a:extLst>
              <a:ext uri="{FF2B5EF4-FFF2-40B4-BE49-F238E27FC236}">
                <a16:creationId xmlns:a16="http://schemas.microsoft.com/office/drawing/2014/main" id="{73AAA85E-E108-42B4-A082-1336883959B9}"/>
              </a:ext>
            </a:extLst>
          </p:cNvPr>
          <p:cNvSpPr>
            <a:spLocks noGrp="1"/>
          </p:cNvSpPr>
          <p:nvPr>
            <p:ph idx="1"/>
          </p:nvPr>
        </p:nvSpPr>
        <p:spPr>
          <a:xfrm>
            <a:off x="448056" y="2512611"/>
            <a:ext cx="4832803" cy="3664351"/>
          </a:xfrm>
        </p:spPr>
        <p:txBody>
          <a:bodyPr>
            <a:normAutofit/>
          </a:bodyPr>
          <a:lstStyle/>
          <a:p>
            <a:pPr marL="1028700" lvl="0" indent="-457200">
              <a:spcBef>
                <a:spcPts val="0"/>
              </a:spcBef>
              <a:buClr>
                <a:srgbClr val="222222"/>
              </a:buClr>
              <a:buSzPts val="1800"/>
              <a:buFont typeface="Arial" panose="020B0604020202020204" pitchFamily="34" charset="0"/>
              <a:buChar char="»"/>
            </a:pPr>
            <a:r>
              <a:rPr lang="en-US" sz="2000" dirty="0"/>
              <a:t>Government Policies</a:t>
            </a:r>
          </a:p>
          <a:p>
            <a:pPr marL="1028700" lvl="0" indent="-457200">
              <a:spcBef>
                <a:spcPts val="0"/>
              </a:spcBef>
              <a:buClr>
                <a:srgbClr val="222222"/>
              </a:buClr>
              <a:buSzPts val="1800"/>
              <a:buFont typeface="Arial" panose="020B0604020202020204" pitchFamily="34" charset="0"/>
              <a:buChar char="»"/>
            </a:pPr>
            <a:endParaRPr lang="en-US" sz="2000" dirty="0"/>
          </a:p>
          <a:p>
            <a:pPr marL="1028700" lvl="0" indent="-457200">
              <a:spcBef>
                <a:spcPts val="0"/>
              </a:spcBef>
              <a:buClr>
                <a:srgbClr val="222222"/>
              </a:buClr>
              <a:buSzPts val="1800"/>
              <a:buFont typeface="Arial" panose="020B0604020202020204" pitchFamily="34" charset="0"/>
              <a:buChar char="»"/>
            </a:pPr>
            <a:r>
              <a:rPr lang="en-US" sz="2000" dirty="0"/>
              <a:t>Econo</a:t>
            </a:r>
            <a:r>
              <a:rPr lang="en-US" dirty="0"/>
              <a:t>mic Growth</a:t>
            </a:r>
            <a:endParaRPr lang="en-US" sz="2000" dirty="0"/>
          </a:p>
          <a:p>
            <a:pPr marL="1028700" lvl="0" indent="-457200">
              <a:spcBef>
                <a:spcPts val="0"/>
              </a:spcBef>
              <a:buClr>
                <a:srgbClr val="222222"/>
              </a:buClr>
              <a:buSzPts val="1800"/>
              <a:buFont typeface="Arial" panose="020B0604020202020204" pitchFamily="34" charset="0"/>
              <a:buChar char="»"/>
            </a:pPr>
            <a:endParaRPr lang="en-US" sz="2000" dirty="0"/>
          </a:p>
          <a:p>
            <a:pPr marL="1028700" lvl="0" indent="-457200">
              <a:spcBef>
                <a:spcPts val="0"/>
              </a:spcBef>
              <a:buClr>
                <a:srgbClr val="222222"/>
              </a:buClr>
              <a:buSzPts val="1800"/>
              <a:buFont typeface="Arial" panose="020B0604020202020204" pitchFamily="34" charset="0"/>
              <a:buChar char="»"/>
            </a:pPr>
            <a:r>
              <a:rPr lang="en-US" sz="2000" dirty="0"/>
              <a:t>Weather</a:t>
            </a:r>
          </a:p>
          <a:p>
            <a:pPr marL="1028700" lvl="0" indent="-457200">
              <a:spcBef>
                <a:spcPts val="0"/>
              </a:spcBef>
              <a:buClr>
                <a:srgbClr val="222222"/>
              </a:buClr>
              <a:buSzPts val="1800"/>
              <a:buFont typeface="Arial" panose="020B0604020202020204" pitchFamily="34" charset="0"/>
              <a:buChar char="»"/>
            </a:pPr>
            <a:endParaRPr lang="en-US" dirty="0"/>
          </a:p>
          <a:p>
            <a:pPr marL="1028700" lvl="0" indent="-457200">
              <a:spcBef>
                <a:spcPts val="0"/>
              </a:spcBef>
              <a:buClr>
                <a:srgbClr val="222222"/>
              </a:buClr>
              <a:buSzPts val="1800"/>
              <a:buFont typeface="Arial" panose="020B0604020202020204" pitchFamily="34" charset="0"/>
              <a:buChar char="»"/>
            </a:pPr>
            <a:r>
              <a:rPr lang="en-US" sz="2000" dirty="0"/>
              <a:t>Demographics</a:t>
            </a:r>
          </a:p>
          <a:p>
            <a:pPr marL="1028700" lvl="0" indent="-457200">
              <a:spcBef>
                <a:spcPts val="0"/>
              </a:spcBef>
              <a:buClr>
                <a:srgbClr val="222222"/>
              </a:buClr>
              <a:buSzPts val="1800"/>
              <a:buFont typeface="Arial" panose="020B0604020202020204" pitchFamily="34" charset="0"/>
              <a:buChar char="»"/>
            </a:pPr>
            <a:endParaRPr lang="en-US" sz="2000" dirty="0"/>
          </a:p>
          <a:p>
            <a:pPr marL="1028700" lvl="0" indent="-457200">
              <a:spcBef>
                <a:spcPts val="0"/>
              </a:spcBef>
              <a:buClr>
                <a:srgbClr val="222222"/>
              </a:buClr>
              <a:buSzPts val="1800"/>
              <a:buFont typeface="Arial" panose="020B0604020202020204" pitchFamily="34" charset="0"/>
              <a:buChar char="»"/>
            </a:pPr>
            <a:r>
              <a:rPr lang="en-US" sz="2000" dirty="0"/>
              <a:t>Alternate Fuels</a:t>
            </a:r>
          </a:p>
          <a:p>
            <a:endParaRPr lang="en-US" sz="2000" dirty="0"/>
          </a:p>
        </p:txBody>
      </p:sp>
    </p:spTree>
    <p:extLst>
      <p:ext uri="{BB962C8B-B14F-4D97-AF65-F5344CB8AC3E}">
        <p14:creationId xmlns:p14="http://schemas.microsoft.com/office/powerpoint/2010/main" val="250100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Title 1">
            <a:extLst>
              <a:ext uri="{FF2B5EF4-FFF2-40B4-BE49-F238E27FC236}">
                <a16:creationId xmlns:a16="http://schemas.microsoft.com/office/drawing/2014/main" id="{0F7CE6AA-1F47-4637-BEFA-6B9767E3ED1E}"/>
              </a:ext>
            </a:extLst>
          </p:cNvPr>
          <p:cNvSpPr>
            <a:spLocks noGrp="1"/>
          </p:cNvSpPr>
          <p:nvPr>
            <p:ph type="title"/>
          </p:nvPr>
        </p:nvSpPr>
        <p:spPr>
          <a:xfrm>
            <a:off x="914400" y="758192"/>
            <a:ext cx="4624122" cy="1099336"/>
          </a:xfrm>
        </p:spPr>
        <p:txBody>
          <a:bodyPr vert="horz" lIns="91440" tIns="45720" rIns="91440" bIns="45720" rtlCol="0" anchor="t">
            <a:normAutofit/>
          </a:bodyPr>
          <a:lstStyle/>
          <a:p>
            <a:pPr algn="ctr">
              <a:spcAft>
                <a:spcPts val="600"/>
              </a:spcAft>
            </a:pPr>
            <a:r>
              <a:rPr lang="en-US" dirty="0">
                <a:solidFill>
                  <a:schemeClr val="tx1"/>
                </a:solidFill>
              </a:rPr>
              <a:t> Feature Selection</a:t>
            </a:r>
          </a:p>
        </p:txBody>
      </p:sp>
      <p:graphicFrame>
        <p:nvGraphicFramePr>
          <p:cNvPr id="11" name="Content Placeholder 2">
            <a:extLst>
              <a:ext uri="{FF2B5EF4-FFF2-40B4-BE49-F238E27FC236}">
                <a16:creationId xmlns:a16="http://schemas.microsoft.com/office/drawing/2014/main" id="{CBD9958E-96CB-41ED-A6B0-5384583303C5}"/>
              </a:ext>
            </a:extLst>
          </p:cNvPr>
          <p:cNvGraphicFramePr>
            <a:graphicFrameLocks noGrp="1"/>
          </p:cNvGraphicFramePr>
          <p:nvPr>
            <p:ph idx="1"/>
            <p:extLst>
              <p:ext uri="{D42A27DB-BD31-4B8C-83A1-F6EECF244321}">
                <p14:modId xmlns:p14="http://schemas.microsoft.com/office/powerpoint/2010/main" val="3339184285"/>
              </p:ext>
            </p:extLst>
          </p:nvPr>
        </p:nvGraphicFramePr>
        <p:xfrm>
          <a:off x="1088994" y="1970843"/>
          <a:ext cx="10014012" cy="412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2002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837</Words>
  <Application>Microsoft Office PowerPoint</Application>
  <PresentationFormat>Widescreen</PresentationFormat>
  <Paragraphs>94</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U.S Natural Gas Analysis</vt:lpstr>
      <vt:lpstr>Problem Statement</vt:lpstr>
      <vt:lpstr>Audiences for the Dashboard</vt:lpstr>
      <vt:lpstr>Data Sources(1970-2019)</vt:lpstr>
      <vt:lpstr>Top Natural Gas Consuming Countries</vt:lpstr>
      <vt:lpstr>Uses of Natural Gas</vt:lpstr>
      <vt:lpstr>PowerPoint Presentation</vt:lpstr>
      <vt:lpstr>Factors affecting Demand</vt:lpstr>
      <vt:lpstr> Feature Selection</vt:lpstr>
      <vt:lpstr>Dashboard Details</vt:lpstr>
      <vt:lpstr>PowerPoint Presentation</vt:lpstr>
      <vt:lpstr>PowerPoint Presentation</vt:lpstr>
      <vt:lpstr>PowerPoint Presentation</vt:lpstr>
      <vt:lpstr>PowerPoint Presentation</vt:lpstr>
      <vt:lpstr>References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Demand Forecasting</dc:title>
  <dc:creator>Rupali Roy</dc:creator>
  <cp:lastModifiedBy>Rupali Roy</cp:lastModifiedBy>
  <cp:revision>7</cp:revision>
  <dcterms:created xsi:type="dcterms:W3CDTF">2020-05-21T15:43:56Z</dcterms:created>
  <dcterms:modified xsi:type="dcterms:W3CDTF">2020-10-29T19:51:28Z</dcterms:modified>
</cp:coreProperties>
</file>