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2" r:id="rId12"/>
    <p:sldId id="273" r:id="rId13"/>
    <p:sldId id="265" r:id="rId14"/>
    <p:sldId id="313" r:id="rId15"/>
    <p:sldId id="318" r:id="rId16"/>
    <p:sldId id="315" r:id="rId17"/>
    <p:sldId id="316" r:id="rId18"/>
    <p:sldId id="319" r:id="rId19"/>
    <p:sldId id="268" r:id="rId20"/>
    <p:sldId id="307" r:id="rId21"/>
    <p:sldId id="274" r:id="rId22"/>
    <p:sldId id="308" r:id="rId23"/>
    <p:sldId id="278" r:id="rId24"/>
    <p:sldId id="279" r:id="rId25"/>
    <p:sldId id="285" r:id="rId26"/>
    <p:sldId id="281" r:id="rId27"/>
    <p:sldId id="309" r:id="rId28"/>
    <p:sldId id="310" r:id="rId29"/>
    <p:sldId id="292" r:id="rId30"/>
    <p:sldId id="311" r:id="rId31"/>
    <p:sldId id="293" r:id="rId32"/>
    <p:sldId id="306" r:id="rId33"/>
    <p:sldId id="312" r:id="rId3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103" autoAdjust="0"/>
    <p:restoredTop sz="94727" autoAdjust="0"/>
  </p:normalViewPr>
  <p:slideViewPr>
    <p:cSldViewPr>
      <p:cViewPr varScale="1">
        <p:scale>
          <a:sx n="51" d="100"/>
          <a:sy n="51" d="100"/>
        </p:scale>
        <p:origin x="-8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62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783BA0B-84A8-4C17-BDF6-1D40D084A0C7}" type="datetimeFigureOut">
              <a:rPr lang="pt-BR"/>
              <a:pPr>
                <a:defRPr/>
              </a:pPr>
              <a:t>09/06/2021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082DBDF-0249-4A42-85D7-9300279E93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0FF5A-0148-4F13-8F11-B0C4A5B04F4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7852D-48EE-478D-BDA7-4F863F463A5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E2A4-A0C6-4153-A4FA-8E90A2C168A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4C38-2580-41AD-ACC5-D76F1FB273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708B-AC83-47CD-A715-79C2030EC2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F44AF-F24B-49EE-A9C9-C74BEFF53C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275A9-362A-4BFF-843A-F6FE8AD7D01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15371F-F06D-465A-B87D-2090D3AE87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C6D2A-8EAB-401F-9C21-2EBC41D918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39960-4A28-488B-93A8-FF6B9B45F73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BCE80-5E36-4136-989D-F8EFD8921E6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4B20D-54FA-47F0-AD2B-F91DACF14ED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BCBC0-FDFF-4A05-927F-E1729F137D9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025B61-88F1-4992-910F-81CA8BDD0E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C00000"/>
                </a:solidFill>
              </a:rPr>
              <a:t>Sistemas Lineares </a:t>
            </a:r>
          </a:p>
        </p:txBody>
      </p:sp>
      <p:sp>
        <p:nvSpPr>
          <p:cNvPr id="34819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ECB3E18-37C2-452F-8E30-9BB10FCC1741}" type="slidenum">
              <a:rPr lang="pt-BR" smtClean="0">
                <a:latin typeface="Arial" pitchFamily="34" charset="0"/>
              </a:rPr>
              <a:pPr/>
              <a:t>1</a:t>
            </a:fld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Passos da Eliminação de Gauss</a:t>
            </a:r>
            <a:endParaRPr lang="pt-BR" sz="3200" dirty="0"/>
          </a:p>
        </p:txBody>
      </p:sp>
      <p:sp>
        <p:nvSpPr>
          <p:cNvPr id="7176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C654209-E6D7-4CC6-B963-5AFFE2EFB894}" type="slidenum">
              <a:rPr lang="pt-BR" smtClean="0">
                <a:latin typeface="Arial" pitchFamily="34" charset="0"/>
              </a:rPr>
              <a:pPr/>
              <a:t>10</a:t>
            </a:fld>
            <a:endParaRPr lang="pt-BR" smtClean="0">
              <a:latin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71472" y="857232"/>
            <a:ext cx="78486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Com n-1 passos o sistema linear AX=B é transformado num sistema triangular equivalente UX=C, que pode ser resolvido por substituições retroativas.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2714620"/>
            <a:ext cx="7993062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chemeClr val="accent4"/>
                </a:solidFill>
                <a:latin typeface="Arial" charset="0"/>
              </a:rPr>
              <a:t> Passo 1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Se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Calcular o(s) multiplicador(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Calcular a nova matriz dada por:</a:t>
            </a: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715007" y="3929066"/>
          <a:ext cx="2991711" cy="1071570"/>
        </p:xfrm>
        <a:graphic>
          <a:graphicData uri="http://schemas.openxmlformats.org/presentationml/2006/ole">
            <p:oleObj spid="_x0000_s7170" name="Equação" r:id="rId3" imgW="1206360" imgH="43164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214546" y="3143248"/>
          <a:ext cx="979487" cy="476250"/>
        </p:xfrm>
        <a:graphic>
          <a:graphicData uri="http://schemas.openxmlformats.org/presentationml/2006/ole">
            <p:oleObj spid="_x0000_s7171" name="Equação" r:id="rId4" imgW="444240" imgH="215640" progId="Equation.3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5795963" y="5153525"/>
          <a:ext cx="2062185" cy="1258388"/>
        </p:xfrm>
        <a:graphic>
          <a:graphicData uri="http://schemas.openxmlformats.org/presentationml/2006/ole">
            <p:oleObj spid="_x0000_s7172" name="Equação" r:id="rId5" imgW="749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Passos da Eliminação de Gauss</a:t>
            </a:r>
            <a:endParaRPr lang="pt-BR" sz="3200" dirty="0"/>
          </a:p>
        </p:txBody>
      </p:sp>
      <p:sp>
        <p:nvSpPr>
          <p:cNvPr id="8199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62D201-2BFA-4F6D-9FFE-5862624E2D1D}" type="slidenum">
              <a:rPr lang="pt-BR" smtClean="0">
                <a:latin typeface="Arial" pitchFamily="34" charset="0"/>
              </a:rPr>
              <a:pPr/>
              <a:t>11</a:t>
            </a:fld>
            <a:endParaRPr lang="pt-BR" smtClean="0">
              <a:latin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850" y="1052513"/>
            <a:ext cx="8462992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chemeClr val="accent4"/>
                </a:solidFill>
                <a:latin typeface="Arial" charset="0"/>
              </a:rPr>
              <a:t> Passo 2</a:t>
            </a:r>
          </a:p>
          <a:p>
            <a:pPr>
              <a:defRPr/>
            </a:pPr>
            <a:endParaRPr lang="pt-BR" sz="2400" dirty="0">
              <a:solidFill>
                <a:schemeClr val="accent4"/>
              </a:solidFill>
              <a:latin typeface="Arial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Se</a:t>
            </a: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Calcular o(s) multiplicador(</a:t>
            </a:r>
            <a:r>
              <a:rPr lang="pt-BR" sz="2400" b="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pt-BR" sz="2400" b="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pt-BR" sz="2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Calcular a nova matriz dada por:</a:t>
            </a:r>
            <a:r>
              <a:rPr lang="pt-BR" sz="2400" b="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457200">
              <a:buFontTx/>
              <a:buAutoNum type="alphaLcParenR"/>
              <a:defRPr/>
            </a:pPr>
            <a:endParaRPr lang="pt-BR" sz="28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defRPr/>
            </a:pPr>
            <a:r>
              <a:rPr lang="pt-BR" sz="16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1200" i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pt-BR" dirty="0">
                <a:solidFill>
                  <a:schemeClr val="accent4"/>
                </a:solidFill>
                <a:latin typeface="Arial" charset="0"/>
              </a:rPr>
              <a:t>	</a:t>
            </a: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 algn="ctr">
              <a:defRPr/>
            </a:pPr>
            <a:endParaRPr lang="pt-BR" sz="2800" dirty="0" smtClean="0">
              <a:solidFill>
                <a:schemeClr val="accent2"/>
              </a:solidFill>
              <a:latin typeface="Arial" charset="0"/>
            </a:endParaRPr>
          </a:p>
          <a:p>
            <a:pPr algn="ctr">
              <a:defRPr/>
            </a:pPr>
            <a:r>
              <a:rPr lang="pt-BR" sz="2800" dirty="0" smtClean="0">
                <a:solidFill>
                  <a:schemeClr val="accent2"/>
                </a:solidFill>
                <a:latin typeface="Arial" charset="0"/>
              </a:rPr>
              <a:t>.  </a:t>
            </a:r>
            <a:r>
              <a:rPr lang="pt-BR" sz="2800" dirty="0">
                <a:solidFill>
                  <a:schemeClr val="accent2"/>
                </a:solidFill>
                <a:latin typeface="Arial" charset="0"/>
              </a:rPr>
              <a:t>.  .</a:t>
            </a: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576527" y="2214554"/>
          <a:ext cx="3151558" cy="1071570"/>
        </p:xfrm>
        <a:graphic>
          <a:graphicData uri="http://schemas.openxmlformats.org/presentationml/2006/ole">
            <p:oleObj spid="_x0000_s8194" name="Equação" r:id="rId3" imgW="1269720" imgH="43164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051050" y="1773238"/>
          <a:ext cx="1006475" cy="476250"/>
        </p:xfrm>
        <a:graphic>
          <a:graphicData uri="http://schemas.openxmlformats.org/presentationml/2006/ole">
            <p:oleObj spid="_x0000_s8195" name="Equação" r:id="rId4" imgW="457200" imgH="215640" progId="Equation.3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302000" y="4076700"/>
          <a:ext cx="1912942" cy="1695857"/>
        </p:xfrm>
        <a:graphic>
          <a:graphicData uri="http://schemas.openxmlformats.org/presentationml/2006/ole">
            <p:oleObj spid="_x0000_s8196" name="Equação" r:id="rId5" imgW="77436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/>
              <a:t>Passos da Eliminação de Gauss</a:t>
            </a:r>
            <a:endParaRPr lang="pt-BR" sz="3200" dirty="0"/>
          </a:p>
        </p:txBody>
      </p:sp>
      <p:sp>
        <p:nvSpPr>
          <p:cNvPr id="9223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8503C1-7551-4524-A237-ECACABFAEE8E}" type="slidenum">
              <a:rPr lang="pt-BR" smtClean="0">
                <a:latin typeface="Arial" pitchFamily="34" charset="0"/>
              </a:rPr>
              <a:pPr/>
              <a:t>12</a:t>
            </a:fld>
            <a:endParaRPr lang="pt-BR" smtClean="0">
              <a:latin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850" y="981075"/>
            <a:ext cx="7993063" cy="5292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pt-BR" sz="2400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pt-BR" sz="2400" dirty="0">
                <a:solidFill>
                  <a:schemeClr val="accent4"/>
                </a:solidFill>
                <a:latin typeface="Arial" charset="0"/>
              </a:rPr>
              <a:t>Passo  k=n-1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Arial" charset="0"/>
              </a:rPr>
              <a:t>Se</a:t>
            </a: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Arial" charset="0"/>
              </a:rPr>
              <a:t>Calcular o multiplicador</a:t>
            </a: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defRPr/>
            </a:pPr>
            <a:endParaRPr lang="pt-BR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pt-BR" sz="2400" b="0" dirty="0">
                <a:latin typeface="Times New Roman" pitchFamily="18" charset="0"/>
                <a:cs typeface="Times New Roman" pitchFamily="18" charset="0"/>
              </a:rPr>
              <a:t>Calcular a nova matriz dada por:</a:t>
            </a:r>
            <a:r>
              <a:rPr lang="pt-BR" sz="2400" b="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457200">
              <a:buFontTx/>
              <a:buAutoNum type="alphaLcParenR"/>
              <a:defRPr/>
            </a:pPr>
            <a:endParaRPr lang="pt-BR" sz="28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defRPr/>
            </a:pPr>
            <a:r>
              <a:rPr lang="pt-BR" sz="16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1200" i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pt-BR" dirty="0">
                <a:solidFill>
                  <a:schemeClr val="accent4"/>
                </a:solidFill>
                <a:latin typeface="Arial" charset="0"/>
              </a:rPr>
              <a:t>	</a:t>
            </a: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  <a:p>
            <a:pPr>
              <a:buFont typeface="Wingdings" pitchFamily="2" charset="2"/>
              <a:buChar char="v"/>
              <a:defRPr/>
            </a:pPr>
            <a:endParaRPr lang="pt-BR" dirty="0">
              <a:solidFill>
                <a:schemeClr val="accent4"/>
              </a:solidFill>
              <a:latin typeface="Arial" charset="0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076825" y="2205038"/>
          <a:ext cx="2103438" cy="862012"/>
        </p:xfrm>
        <a:graphic>
          <a:graphicData uri="http://schemas.openxmlformats.org/presentationml/2006/ole">
            <p:oleObj spid="_x0000_s9218" name="Equação" r:id="rId3" imgW="1054080" imgH="43164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2082800" y="1687513"/>
          <a:ext cx="1089025" cy="531812"/>
        </p:xfrm>
        <a:graphic>
          <a:graphicData uri="http://schemas.openxmlformats.org/presentationml/2006/ole">
            <p:oleObj spid="_x0000_s9219" name="Equação" r:id="rId4" imgW="495000" imgH="241200" progId="Equation.3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4525963" y="4200525"/>
          <a:ext cx="1635125" cy="1933575"/>
        </p:xfrm>
        <a:graphic>
          <a:graphicData uri="http://schemas.openxmlformats.org/presentationml/2006/ole">
            <p:oleObj spid="_x0000_s9220" name="Equação" r:id="rId5" imgW="7743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8362950" cy="5649912"/>
          </a:xfrm>
        </p:spPr>
        <p:txBody>
          <a:bodyPr/>
          <a:lstStyle/>
          <a:p>
            <a:pPr eaLnBrk="1" hangingPunct="1"/>
            <a:r>
              <a:rPr lang="pt-BR" sz="2800" u="sng" dirty="0" smtClean="0">
                <a:solidFill>
                  <a:schemeClr val="accent2"/>
                </a:solidFill>
              </a:rPr>
              <a:t>Ex:</a:t>
            </a:r>
            <a:r>
              <a:rPr lang="pt-BR" sz="2400" dirty="0" smtClean="0"/>
              <a:t> Resolver o sistema linear pelo método de eliminação de Gauss, com 3 casas decimais:		</a:t>
            </a:r>
          </a:p>
          <a:p>
            <a:pPr eaLnBrk="1" hangingPunct="1"/>
            <a:endParaRPr lang="pt-BR" sz="2400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pt-BR" sz="2000" dirty="0" smtClean="0"/>
              <a:t>a)  </a:t>
            </a:r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</p:txBody>
      </p:sp>
      <p:sp>
        <p:nvSpPr>
          <p:cNvPr id="10247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AB60A5-2703-487B-8BBE-4C2BB6E4BED9}" type="slidenum">
              <a:rPr lang="pt-BR" smtClean="0">
                <a:latin typeface="Arial" pitchFamily="34" charset="0"/>
              </a:rPr>
              <a:pPr/>
              <a:t>13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267744" y="1916832"/>
          <a:ext cx="4492625" cy="2052637"/>
        </p:xfrm>
        <a:graphic>
          <a:graphicData uri="http://schemas.openxmlformats.org/presentationml/2006/ole">
            <p:oleObj spid="_x0000_s10243" name="Equação" r:id="rId3" imgW="2057400" imgH="939600" progId="Equation.3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500166" y="4357694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Cuidado com as operações na calculadora!!!! 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Cuidado!!!!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D4C38-2580-41AD-ACC5-D76F1FB2738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500166" y="1428736"/>
          <a:ext cx="5451847" cy="714380"/>
        </p:xfrm>
        <a:graphic>
          <a:graphicData uri="http://schemas.openxmlformats.org/presentationml/2006/ole">
            <p:oleObj spid="_x0000_s67586" name="Equação" r:id="rId3" imgW="154908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357290" y="4857760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Em muitos casos, se a memória não for usada, não será possível zerar os termos da matriz dada!!!</a:t>
            </a:r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000250" y="2925763"/>
          <a:ext cx="5357813" cy="1382712"/>
        </p:xfrm>
        <a:graphic>
          <a:graphicData uri="http://schemas.openxmlformats.org/presentationml/2006/ole">
            <p:oleObj spid="_x0000_s67587" name="Equação" r:id="rId4" imgW="19173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8362950" cy="5649912"/>
          </a:xfrm>
        </p:spPr>
        <p:txBody>
          <a:bodyPr/>
          <a:lstStyle/>
          <a:p>
            <a:pPr eaLnBrk="1" hangingPunct="1"/>
            <a:r>
              <a:rPr lang="pt-BR" sz="2800" u="sng" dirty="0" smtClean="0">
                <a:solidFill>
                  <a:schemeClr val="accent2"/>
                </a:solidFill>
              </a:rPr>
              <a:t>Ex:</a:t>
            </a:r>
            <a:r>
              <a:rPr lang="pt-BR" sz="2400" dirty="0" smtClean="0"/>
              <a:t> Resolver o sistema linear pelo método de eliminação de Gauss, com 3 casas decimais:		</a:t>
            </a:r>
          </a:p>
          <a:p>
            <a:pPr eaLnBrk="1" hangingPunct="1"/>
            <a:endParaRPr lang="pt-BR" sz="2400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pt-BR" sz="2000" dirty="0" smtClean="0"/>
              <a:t>a)  </a:t>
            </a:r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400" dirty="0" smtClean="0"/>
          </a:p>
        </p:txBody>
      </p:sp>
      <p:sp>
        <p:nvSpPr>
          <p:cNvPr id="10247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AB60A5-2703-487B-8BBE-4C2BB6E4BED9}" type="slidenum">
              <a:rPr lang="pt-BR" smtClean="0">
                <a:latin typeface="Arial" pitchFamily="34" charset="0"/>
              </a:rPr>
              <a:pPr/>
              <a:t>15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267744" y="1916832"/>
          <a:ext cx="4492625" cy="2052637"/>
        </p:xfrm>
        <a:graphic>
          <a:graphicData uri="http://schemas.openxmlformats.org/presentationml/2006/ole">
            <p:oleObj spid="_x0000_s80898" name="Equação" r:id="rId3" imgW="2057400" imgH="9396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357422" y="4000504"/>
          <a:ext cx="4500594" cy="1689315"/>
        </p:xfrm>
        <a:graphic>
          <a:graphicData uri="http://schemas.openxmlformats.org/presentationml/2006/ole">
            <p:oleObj spid="_x0000_s80899" name="Equação" r:id="rId4" imgW="213336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D4C38-2580-41AD-ACC5-D76F1FB2738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aphicFrame>
        <p:nvGraphicFramePr>
          <p:cNvPr id="70658" name="Object 3"/>
          <p:cNvGraphicFramePr>
            <a:graphicFrameLocks noChangeAspect="1"/>
          </p:cNvGraphicFramePr>
          <p:nvPr/>
        </p:nvGraphicFramePr>
        <p:xfrm>
          <a:off x="285720" y="285728"/>
          <a:ext cx="4857784" cy="2722447"/>
        </p:xfrm>
        <a:graphic>
          <a:graphicData uri="http://schemas.openxmlformats.org/presentationml/2006/ole">
            <p:oleObj spid="_x0000_s70658" name="Equação" r:id="rId3" imgW="2743200" imgH="153648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432550" y="857250"/>
          <a:ext cx="2208213" cy="1833563"/>
        </p:xfrm>
        <a:graphic>
          <a:graphicData uri="http://schemas.openxmlformats.org/presentationml/2006/ole">
            <p:oleObj spid="_x0000_s70659" name="Equação" r:id="rId4" imgW="965160" imgH="799920" progId="Equation.3">
              <p:embed/>
            </p:oleObj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5429256" y="150017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214282" y="3857628"/>
          <a:ext cx="3929058" cy="1474402"/>
        </p:xfrm>
        <a:graphic>
          <a:graphicData uri="http://schemas.openxmlformats.org/presentationml/2006/ole">
            <p:oleObj spid="_x0000_s70660" name="Equação" r:id="rId5" imgW="2133360" imgH="799920" progId="Equation.3">
              <p:embed/>
            </p:oleObj>
          </a:graphicData>
        </a:graphic>
      </p:graphicFrame>
      <p:graphicFrame>
        <p:nvGraphicFramePr>
          <p:cNvPr id="70661" name="Object 3"/>
          <p:cNvGraphicFramePr>
            <a:graphicFrameLocks noChangeAspect="1"/>
          </p:cNvGraphicFramePr>
          <p:nvPr/>
        </p:nvGraphicFramePr>
        <p:xfrm>
          <a:off x="4551363" y="3857625"/>
          <a:ext cx="4257675" cy="1474788"/>
        </p:xfrm>
        <a:graphic>
          <a:graphicData uri="http://schemas.openxmlformats.org/presentationml/2006/ole">
            <p:oleObj spid="_x0000_s70661" name="Equação" r:id="rId6" imgW="2311200" imgH="799920" progId="Equation.3">
              <p:embed/>
            </p:oleObj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4143372" y="450057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D4C38-2580-41AD-ACC5-D76F1FB2738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70658" name="Object 3"/>
          <p:cNvGraphicFramePr>
            <a:graphicFrameLocks noChangeAspect="1"/>
          </p:cNvGraphicFramePr>
          <p:nvPr/>
        </p:nvGraphicFramePr>
        <p:xfrm>
          <a:off x="376238" y="487363"/>
          <a:ext cx="4676775" cy="2317750"/>
        </p:xfrm>
        <a:graphic>
          <a:graphicData uri="http://schemas.openxmlformats.org/presentationml/2006/ole">
            <p:oleObj spid="_x0000_s71682" name="Equação" r:id="rId3" imgW="2641320" imgH="130788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643702" y="785794"/>
          <a:ext cx="2209800" cy="1833563"/>
        </p:xfrm>
        <a:graphic>
          <a:graphicData uri="http://schemas.openxmlformats.org/presentationml/2006/ole">
            <p:oleObj spid="_x0000_s71683" name="Equação" r:id="rId4" imgW="965160" imgH="799920" progId="Equation.3">
              <p:embed/>
            </p:oleObj>
          </a:graphicData>
        </a:graphic>
      </p:graphicFrame>
      <p:graphicFrame>
        <p:nvGraphicFramePr>
          <p:cNvPr id="70661" name="Object 3"/>
          <p:cNvGraphicFramePr>
            <a:graphicFrameLocks noChangeAspect="1"/>
          </p:cNvGraphicFramePr>
          <p:nvPr/>
        </p:nvGraphicFramePr>
        <p:xfrm>
          <a:off x="5000628" y="3286124"/>
          <a:ext cx="3895176" cy="1357322"/>
        </p:xfrm>
        <a:graphic>
          <a:graphicData uri="http://schemas.openxmlformats.org/presentationml/2006/ole">
            <p:oleObj spid="_x0000_s71685" name="Equação" r:id="rId5" imgW="2298600" imgH="79992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57159" y="3286124"/>
          <a:ext cx="4071966" cy="1410461"/>
        </p:xfrm>
        <a:graphic>
          <a:graphicData uri="http://schemas.openxmlformats.org/presentationml/2006/ole">
            <p:oleObj spid="_x0000_s71688" name="Equação" r:id="rId6" imgW="2311200" imgH="799920" progId="Equation.3">
              <p:embed/>
            </p:oleObj>
          </a:graphicData>
        </a:graphic>
      </p:graphicFrame>
      <p:sp>
        <p:nvSpPr>
          <p:cNvPr id="11" name="Seta para a direita 10"/>
          <p:cNvSpPr/>
          <p:nvPr/>
        </p:nvSpPr>
        <p:spPr>
          <a:xfrm>
            <a:off x="4500562" y="3929066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D4C38-2580-41AD-ACC5-D76F1FB2738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70661" name="Object 3"/>
          <p:cNvGraphicFramePr>
            <a:graphicFrameLocks noChangeAspect="1"/>
          </p:cNvGraphicFramePr>
          <p:nvPr/>
        </p:nvGraphicFramePr>
        <p:xfrm>
          <a:off x="1000100" y="857232"/>
          <a:ext cx="4305195" cy="1500198"/>
        </p:xfrm>
        <a:graphic>
          <a:graphicData uri="http://schemas.openxmlformats.org/presentationml/2006/ole">
            <p:oleObj spid="_x0000_s81924" name="Equação" r:id="rId3" imgW="2298600" imgH="799920" progId="Equation.3">
              <p:embed/>
            </p:oleObj>
          </a:graphicData>
        </a:graphic>
      </p:graphicFrame>
      <p:graphicFrame>
        <p:nvGraphicFramePr>
          <p:cNvPr id="71686" name="Object 3"/>
          <p:cNvGraphicFramePr>
            <a:graphicFrameLocks noChangeAspect="1"/>
          </p:cNvGraphicFramePr>
          <p:nvPr/>
        </p:nvGraphicFramePr>
        <p:xfrm>
          <a:off x="1071538" y="3500438"/>
          <a:ext cx="4849279" cy="2071685"/>
        </p:xfrm>
        <a:graphic>
          <a:graphicData uri="http://schemas.openxmlformats.org/presentationml/2006/ole">
            <p:oleObj spid="_x0000_s81925" name="Equação" r:id="rId4" imgW="2527200" imgH="1079280" progId="Equation.3">
              <p:embed/>
            </p:oleObj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6429388" y="407194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1687" name="Object 3"/>
          <p:cNvGraphicFramePr>
            <a:graphicFrameLocks noChangeAspect="1"/>
          </p:cNvGraphicFramePr>
          <p:nvPr/>
        </p:nvGraphicFramePr>
        <p:xfrm>
          <a:off x="7143768" y="3286124"/>
          <a:ext cx="1341437" cy="2071687"/>
        </p:xfrm>
        <a:graphic>
          <a:graphicData uri="http://schemas.openxmlformats.org/presentationml/2006/ole">
            <p:oleObj spid="_x0000_s81926" name="Equação" r:id="rId5" imgW="698400" imgH="1079280" progId="Equation.3">
              <p:embed/>
            </p:oleObj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785918" y="550070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sistema compatível determinado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2928926" y="2571744"/>
            <a:ext cx="50006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Método de Gauss com </a:t>
            </a:r>
            <a:r>
              <a:rPr lang="pt-BR" sz="3200" dirty="0" err="1" smtClean="0">
                <a:solidFill>
                  <a:srgbClr val="C00000"/>
                </a:solidFill>
              </a:rPr>
              <a:t>Pivotação</a:t>
            </a:r>
            <a:r>
              <a:rPr lang="pt-BR" sz="3200" dirty="0" smtClean="0">
                <a:solidFill>
                  <a:srgbClr val="C00000"/>
                </a:solidFill>
              </a:rPr>
              <a:t> Parcial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Semelhante ao método de Gauss</a:t>
            </a:r>
          </a:p>
          <a:p>
            <a:pPr eaLnBrk="1" hangingPunct="1"/>
            <a:r>
              <a:rPr lang="pt-BR" sz="2800" dirty="0" smtClean="0"/>
              <a:t>Consiste em escolher o elemento de maior módulo em cada coluna para ser o pivô (comparando os elementos posicionados da diagonal principal para baixo)</a:t>
            </a:r>
          </a:p>
          <a:p>
            <a:pPr eaLnBrk="1" hangingPunct="1"/>
            <a:r>
              <a:rPr lang="pt-BR" sz="2800" dirty="0" smtClean="0">
                <a:solidFill>
                  <a:srgbClr val="C00000"/>
                </a:solidFill>
              </a:rPr>
              <a:t>Ex</a:t>
            </a:r>
            <a:r>
              <a:rPr lang="pt-BR" sz="2800" dirty="0" smtClean="0"/>
              <a:t>: Resolver o sistema com precisão de 2 casas decimais</a:t>
            </a:r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2DB305-25D2-45E7-9B85-7086B02EAE7F}" type="slidenum">
              <a:rPr lang="pt-BR" smtClean="0">
                <a:latin typeface="Arial" pitchFamily="34" charset="0"/>
              </a:rPr>
              <a:pPr/>
              <a:t>19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sz="half" idx="2"/>
          </p:nvPr>
        </p:nvGraphicFramePr>
        <p:xfrm>
          <a:off x="3286116" y="4500570"/>
          <a:ext cx="2259333" cy="1488851"/>
        </p:xfrm>
        <a:graphic>
          <a:graphicData uri="http://schemas.openxmlformats.org/presentationml/2006/ole">
            <p:oleObj spid="_x0000_s11267" name="Equação" r:id="rId3" imgW="10792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C00000"/>
                </a:solidFill>
              </a:rPr>
              <a:t>Sistemas Lineares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1"/>
            <a:ext cx="7043758" cy="118585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Forma geral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 smtClean="0"/>
          </a:p>
          <a:p>
            <a:pPr eaLnBrk="1" hangingPunct="1">
              <a:buFontTx/>
              <a:buNone/>
            </a:pPr>
            <a:endParaRPr lang="pt-BR" sz="2000" u="sng" dirty="0" smtClean="0"/>
          </a:p>
          <a:p>
            <a:pPr eaLnBrk="1" hangingPunct="1">
              <a:buFontTx/>
              <a:buNone/>
            </a:pPr>
            <a:endParaRPr lang="pt-BR" sz="2000" u="sng" dirty="0" smtClean="0"/>
          </a:p>
          <a:p>
            <a:pPr eaLnBrk="1" hangingPunct="1">
              <a:buFontTx/>
              <a:buNone/>
            </a:pPr>
            <a:endParaRPr lang="pt-BR" sz="2000" u="sng" dirty="0" smtClean="0"/>
          </a:p>
          <a:p>
            <a:pPr eaLnBrk="1" hangingPunct="1">
              <a:buFontTx/>
              <a:buNone/>
            </a:pPr>
            <a:endParaRPr lang="pt-BR" sz="2000" u="sng" dirty="0" smtClean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1341438"/>
          <a:ext cx="5656262" cy="2397125"/>
        </p:xfrm>
        <a:graphic>
          <a:graphicData uri="http://schemas.openxmlformats.org/presentationml/2006/ole">
            <p:oleObj spid="_x0000_s1026" name="Imagem de bitmap" r:id="rId3" imgW="4247619" imgH="1800476" progId="PBrush">
              <p:embed/>
            </p:oleObj>
          </a:graphicData>
        </a:graphic>
      </p:graphicFrame>
      <p:sp>
        <p:nvSpPr>
          <p:cNvPr id="103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125596-775D-448A-8E73-A306BABEF97C}" type="slidenum">
              <a:rPr lang="pt-BR" smtClean="0">
                <a:latin typeface="Arial" pitchFamily="34" charset="0"/>
              </a:rPr>
              <a:pPr/>
              <a:t>2</a:t>
            </a:fld>
            <a:endParaRPr lang="pt-BR" smtClean="0">
              <a:latin typeface="Arial" pitchFamily="34" charset="0"/>
            </a:endParaRPr>
          </a:p>
        </p:txBody>
      </p:sp>
      <p:pic>
        <p:nvPicPr>
          <p:cNvPr id="2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786322"/>
            <a:ext cx="3095238" cy="1343213"/>
          </a:xfrm>
          <a:prstGeom prst="rect">
            <a:avLst/>
          </a:prstGeom>
          <a:noFill/>
        </p:spPr>
      </p:pic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14282" y="3857628"/>
          <a:ext cx="8756258" cy="428628"/>
        </p:xfrm>
        <a:graphic>
          <a:graphicData uri="http://schemas.openxmlformats.org/presentationml/2006/ole">
            <p:oleObj spid="_x0000_s1030" name="Equação" r:id="rId5" imgW="5448240" imgH="26640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4282" y="4572008"/>
            <a:ext cx="7043758" cy="118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Cálculo de determinantes usando o método de Gauss com </a:t>
            </a:r>
            <a:r>
              <a:rPr lang="pt-BR" sz="3200" dirty="0" err="1" smtClean="0">
                <a:solidFill>
                  <a:srgbClr val="C00000"/>
                </a:solidFill>
              </a:rPr>
              <a:t>pivotação</a:t>
            </a:r>
            <a:r>
              <a:rPr lang="pt-BR" sz="3200" dirty="0" smtClean="0">
                <a:solidFill>
                  <a:srgbClr val="C00000"/>
                </a:solidFill>
              </a:rPr>
              <a:t> parcial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700808"/>
            <a:ext cx="814705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400" dirty="0" smtClean="0"/>
              <a:t>Depois de transformar a matriz em triangular superior, o determinante será obtido pelo produto dos elementos da diagonal principal, lembrando que cada troca de linhas implica na troca do sinal do determinante.</a:t>
            </a:r>
          </a:p>
          <a:p>
            <a:pPr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sz="2400" dirty="0" smtClean="0"/>
              <a:t>EX: Calcular o determinante de A:</a:t>
            </a:r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2DB305-25D2-45E7-9B85-7086B02EAE7F}" type="slidenum">
              <a:rPr lang="pt-BR" smtClean="0">
                <a:latin typeface="Arial" pitchFamily="34" charset="0"/>
              </a:rPr>
              <a:pPr/>
              <a:t>20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sz="half" idx="2"/>
          </p:nvPr>
        </p:nvGraphicFramePr>
        <p:xfrm>
          <a:off x="3059832" y="4293096"/>
          <a:ext cx="2260600" cy="1376363"/>
        </p:xfrm>
        <a:graphic>
          <a:graphicData uri="http://schemas.openxmlformats.org/presentationml/2006/ole">
            <p:oleObj spid="_x0000_s48130" name="Equação" r:id="rId3" imgW="11682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4000" dirty="0" smtClean="0">
                <a:solidFill>
                  <a:srgbClr val="C00000"/>
                </a:solidFill>
              </a:rPr>
              <a:t>Método de Jordan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  <a:r>
              <a:rPr lang="pt-BR" sz="2800" dirty="0" smtClean="0"/>
              <a:t>Transforma a matriz dos coeficientes em matriz diagonal.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Exemplo:</a:t>
            </a:r>
          </a:p>
        </p:txBody>
      </p:sp>
      <p:sp>
        <p:nvSpPr>
          <p:cNvPr id="3789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7D5882-4226-4E4D-B085-62A3ABBFF15C}" type="slidenum">
              <a:rPr lang="pt-BR" smtClean="0">
                <a:latin typeface="Arial" pitchFamily="34" charset="0"/>
              </a:rPr>
              <a:pPr/>
              <a:t>21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34817" name="Espaço Reservado para Conteúdo 6"/>
          <p:cNvGraphicFramePr>
            <a:graphicFrameLocks noChangeAspect="1"/>
          </p:cNvGraphicFramePr>
          <p:nvPr/>
        </p:nvGraphicFramePr>
        <p:xfrm>
          <a:off x="3214678" y="3643314"/>
          <a:ext cx="1966912" cy="1489075"/>
        </p:xfrm>
        <a:graphic>
          <a:graphicData uri="http://schemas.openxmlformats.org/presentationml/2006/ole">
            <p:oleObj spid="_x0000_s34817" name="Equação" r:id="rId3" imgW="939600" imgH="711000" progId="Equation.3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42976" y="5500702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 	</a:t>
            </a:r>
            <a:r>
              <a:rPr lang="pt-BR" b="0" dirty="0" smtClean="0"/>
              <a:t>Em cada passo faz-se o teste do pivô</a:t>
            </a:r>
          </a:p>
          <a:p>
            <a:r>
              <a:rPr lang="pt-BR" b="0" dirty="0" smtClean="0"/>
              <a:t>  </a:t>
            </a:r>
          </a:p>
          <a:p>
            <a:r>
              <a:rPr lang="pt-BR" b="0" dirty="0" smtClean="0"/>
              <a:t>	Se for igual a zero, realiza-se  troca de linhas (da posição do pivô para baixo) .</a:t>
            </a:r>
            <a:endParaRPr lang="pt-BR" b="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6143636" y="5500702"/>
          <a:ext cx="914400" cy="428625"/>
        </p:xfrm>
        <a:graphic>
          <a:graphicData uri="http://schemas.openxmlformats.org/presentationml/2006/ole">
            <p:oleObj spid="_x0000_s34818" name="Equação" r:id="rId4" imgW="59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Inversão de matrizes usando o método de Jordan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564904"/>
            <a:ext cx="8147050" cy="403244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Transforma-se a matriz </a:t>
            </a:r>
            <a:r>
              <a:rPr lang="pt-BR" sz="2400" b="1" dirty="0" smtClean="0"/>
              <a:t>A</a:t>
            </a:r>
            <a:r>
              <a:rPr lang="pt-BR" sz="2400" dirty="0" smtClean="0"/>
              <a:t> (dos coeficientes) em identidade aplicando as mesmas transformações em uma matriz </a:t>
            </a:r>
            <a:r>
              <a:rPr lang="pt-B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pt-BR" sz="2400" dirty="0" smtClean="0"/>
              <a:t> (identidade de mesma ordem que A). Após essa transformação, a matriz </a:t>
            </a:r>
            <a:r>
              <a:rPr lang="pt-B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pt-BR" sz="2400" dirty="0" smtClean="0"/>
              <a:t> será a inversa de </a:t>
            </a:r>
            <a:r>
              <a:rPr lang="pt-BR" sz="2400" b="1" dirty="0" smtClean="0"/>
              <a:t>A</a:t>
            </a:r>
            <a:r>
              <a:rPr lang="pt-BR" sz="2400" dirty="0" smtClean="0"/>
              <a:t>.</a:t>
            </a:r>
          </a:p>
          <a:p>
            <a:pPr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sz="2400" dirty="0" smtClean="0"/>
              <a:t>EX:  Determine a inversa de A:</a:t>
            </a:r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42DB305-25D2-45E7-9B85-7086B02EAE7F}" type="slidenum">
              <a:rPr lang="pt-BR" smtClean="0">
                <a:latin typeface="Arial" pitchFamily="34" charset="0"/>
              </a:rPr>
              <a:pPr/>
              <a:t>22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sz="half" idx="2"/>
          </p:nvPr>
        </p:nvGraphicFramePr>
        <p:xfrm>
          <a:off x="3254375" y="5013325"/>
          <a:ext cx="1868488" cy="1376363"/>
        </p:xfrm>
        <a:graphic>
          <a:graphicData uri="http://schemas.openxmlformats.org/presentationml/2006/ole">
            <p:oleObj spid="_x0000_s49154" name="Equação" r:id="rId3" imgW="965160" imgH="711000" progId="Equation.3">
              <p:embed/>
            </p:oleObj>
          </a:graphicData>
        </a:graphic>
      </p:graphicFrame>
      <p:graphicFrame>
        <p:nvGraphicFramePr>
          <p:cNvPr id="49156" name="Espaço Reservado para Conteúdo 6"/>
          <p:cNvGraphicFramePr>
            <a:graphicFrameLocks noChangeAspect="1"/>
          </p:cNvGraphicFramePr>
          <p:nvPr/>
        </p:nvGraphicFramePr>
        <p:xfrm>
          <a:off x="0" y="1500174"/>
          <a:ext cx="8941111" cy="801797"/>
        </p:xfrm>
        <a:graphic>
          <a:graphicData uri="http://schemas.openxmlformats.org/presentationml/2006/ole">
            <p:oleObj spid="_x0000_s49156" name="Equação" r:id="rId4" imgW="87883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795337"/>
          </a:xfrm>
        </p:spPr>
        <p:txBody>
          <a:bodyPr/>
          <a:lstStyle/>
          <a:p>
            <a:r>
              <a:rPr lang="pt-BR" sz="2000" dirty="0" smtClean="0"/>
              <a:t>Conhecido X</a:t>
            </a:r>
            <a:r>
              <a:rPr lang="pt-BR" sz="2000" baseline="30000" dirty="0" smtClean="0"/>
              <a:t>(0)</a:t>
            </a:r>
            <a:r>
              <a:rPr lang="pt-BR" sz="2000" dirty="0" smtClean="0"/>
              <a:t> (aproximação inicial) obtém-se consecutivamente os vetores X</a:t>
            </a:r>
            <a:r>
              <a:rPr lang="pt-BR" sz="2000" baseline="30000" dirty="0" smtClean="0"/>
              <a:t>(1) </a:t>
            </a:r>
            <a:r>
              <a:rPr lang="pt-BR" sz="2000" dirty="0" smtClean="0"/>
              <a:t>, X</a:t>
            </a:r>
            <a:r>
              <a:rPr lang="pt-BR" sz="2000" baseline="30000" dirty="0" smtClean="0"/>
              <a:t>(2) </a:t>
            </a:r>
            <a:r>
              <a:rPr lang="pt-BR" sz="2000" dirty="0" smtClean="0"/>
              <a:t>,...,X</a:t>
            </a:r>
            <a:r>
              <a:rPr lang="pt-BR" sz="2000" baseline="30000" dirty="0" smtClean="0"/>
              <a:t>(n)</a:t>
            </a:r>
            <a:r>
              <a:rPr lang="pt-BR" sz="2000" dirty="0" smtClean="0"/>
              <a:t> .</a:t>
            </a:r>
          </a:p>
          <a:p>
            <a:endParaRPr lang="pt-BR" dirty="0" smtClean="0"/>
          </a:p>
        </p:txBody>
      </p:sp>
      <p:sp>
        <p:nvSpPr>
          <p:cNvPr id="14343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8FEE52-4D15-4460-B965-5FD51C973873}" type="slidenum">
              <a:rPr lang="pt-BR" smtClean="0">
                <a:latin typeface="Arial" pitchFamily="34" charset="0"/>
              </a:rPr>
              <a:pPr/>
              <a:t>23</a:t>
            </a:fld>
            <a:endParaRPr lang="pt-BR" smtClean="0">
              <a:latin typeface="Arial" pitchFamily="34" charset="0"/>
            </a:endParaRPr>
          </a:p>
        </p:txBody>
      </p:sp>
      <p:sp>
        <p:nvSpPr>
          <p:cNvPr id="14341" name="CaixaDeTexto 8"/>
          <p:cNvSpPr txBox="1">
            <a:spLocks noChangeArrowheads="1"/>
          </p:cNvSpPr>
          <p:nvPr/>
        </p:nvSpPr>
        <p:spPr bwMode="auto">
          <a:xfrm>
            <a:off x="539750" y="333375"/>
            <a:ext cx="7561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0" dirty="0" smtClean="0">
                <a:solidFill>
                  <a:srgbClr val="C00000"/>
                </a:solidFill>
              </a:rPr>
              <a:t>Método </a:t>
            </a:r>
            <a:r>
              <a:rPr lang="pt-BR" sz="3200" b="0" dirty="0">
                <a:solidFill>
                  <a:srgbClr val="C00000"/>
                </a:solidFill>
              </a:rPr>
              <a:t>de </a:t>
            </a:r>
            <a:r>
              <a:rPr lang="pt-BR" sz="3200" b="0" dirty="0" smtClean="0">
                <a:solidFill>
                  <a:srgbClr val="C00000"/>
                </a:solidFill>
              </a:rPr>
              <a:t>Jacobi (</a:t>
            </a:r>
            <a:r>
              <a:rPr lang="pt-BR" sz="2400" b="0" dirty="0" smtClean="0">
                <a:solidFill>
                  <a:srgbClr val="C00000"/>
                </a:solidFill>
              </a:rPr>
              <a:t>ou Gauss-Jacobi</a:t>
            </a:r>
            <a:r>
              <a:rPr lang="pt-BR" sz="3200" b="0" dirty="0" smtClean="0">
                <a:solidFill>
                  <a:srgbClr val="C00000"/>
                </a:solidFill>
              </a:rPr>
              <a:t>)</a:t>
            </a:r>
            <a:endParaRPr lang="pt-BR" sz="3200" b="0" dirty="0">
              <a:solidFill>
                <a:srgbClr val="C00000"/>
              </a:solidFill>
            </a:endParaRPr>
          </a:p>
        </p:txBody>
      </p:sp>
      <p:sp>
        <p:nvSpPr>
          <p:cNvPr id="14342" name="Retângulo 9"/>
          <p:cNvSpPr>
            <a:spLocks noChangeArrowheads="1"/>
          </p:cNvSpPr>
          <p:nvPr/>
        </p:nvSpPr>
        <p:spPr bwMode="auto">
          <a:xfrm>
            <a:off x="827088" y="2274888"/>
            <a:ext cx="77057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/>
              <a:t>Seja o sistema </a:t>
            </a:r>
            <a:r>
              <a:rPr lang="pt-BR" dirty="0" smtClean="0"/>
              <a:t>linear</a:t>
            </a:r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/>
              <a:t>Se                                                              podemos </a:t>
            </a:r>
            <a:r>
              <a:rPr lang="pt-BR" dirty="0" smtClean="0"/>
              <a:t>isolar       por</a:t>
            </a: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endParaRPr lang="pt-BR" dirty="0"/>
          </a:p>
          <a:p>
            <a:pPr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/>
              <a:t> separação da diagonal.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1142976" y="2643182"/>
          <a:ext cx="6944267" cy="2428878"/>
        </p:xfrm>
        <a:graphic>
          <a:graphicData uri="http://schemas.openxmlformats.org/presentationml/2006/ole">
            <p:oleObj spid="_x0000_s14338" name="Equação" r:id="rId3" imgW="4292280" imgH="1498320" progId="Equation.3">
              <p:embed/>
            </p:oleObj>
          </a:graphicData>
        </a:graphic>
      </p:graphicFrame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1500166" y="5500702"/>
          <a:ext cx="3254375" cy="460375"/>
        </p:xfrm>
        <a:graphic>
          <a:graphicData uri="http://schemas.openxmlformats.org/presentationml/2006/ole">
            <p:oleObj spid="_x0000_s14339" name="Equação" r:id="rId4" imgW="1612800" imgH="228600" progId="Equation.3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858016" y="5500702"/>
          <a:ext cx="306387" cy="460375"/>
        </p:xfrm>
        <a:graphic>
          <a:graphicData uri="http://schemas.openxmlformats.org/presentationml/2006/ole">
            <p:oleObj spid="_x0000_s14340" name="Equação" r:id="rId5" imgW="152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 smtClean="0"/>
              <a:t>Iterativamente, o sistema é reescrito como: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C205EA-D8C2-4F01-8A38-7FA2E7E70AAB}" type="slidenum">
              <a:rPr lang="pt-BR" smtClean="0">
                <a:latin typeface="Arial" pitchFamily="34" charset="0"/>
              </a:rPr>
              <a:pPr/>
              <a:t>24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357158" y="2143116"/>
          <a:ext cx="8325000" cy="3357586"/>
        </p:xfrm>
        <a:graphic>
          <a:graphicData uri="http://schemas.openxmlformats.org/presentationml/2006/ole">
            <p:oleObj spid="_x0000_s15362" name="Equação" r:id="rId3" imgW="6298920" imgH="25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3600" dirty="0" smtClean="0">
                <a:solidFill>
                  <a:srgbClr val="C00000"/>
                </a:solidFill>
              </a:rPr>
              <a:t>Teste de Parada</a:t>
            </a:r>
          </a:p>
        </p:txBody>
      </p:sp>
      <p:sp>
        <p:nvSpPr>
          <p:cNvPr id="1639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865438" algn="l"/>
              </a:tabLst>
            </a:pPr>
            <a:r>
              <a:rPr lang="pt-BR" sz="2800" dirty="0" smtClean="0"/>
              <a:t>Se a </a:t>
            </a:r>
            <a:r>
              <a:rPr lang="pt-BR" sz="2800" dirty="0" err="1" smtClean="0"/>
              <a:t>sequência</a:t>
            </a:r>
            <a:r>
              <a:rPr lang="pt-BR" sz="2800" dirty="0" smtClean="0"/>
              <a:t>                 estiver suficientemente próxima de                        , o processo é encerrado.</a:t>
            </a:r>
          </a:p>
          <a:p>
            <a:pPr eaLnBrk="1" hangingPunct="1">
              <a:tabLst>
                <a:tab pos="2865438" algn="l"/>
              </a:tabLst>
            </a:pPr>
            <a:r>
              <a:rPr lang="pt-BR" sz="2800" dirty="0" smtClean="0"/>
              <a:t>Dada uma precisão     , quando</a:t>
            </a:r>
          </a:p>
          <a:p>
            <a:pPr eaLnBrk="1" hangingPunct="1"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sz="2800" dirty="0" smtClean="0"/>
              <a:t>então              é a solução do sistema linear.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tabLst>
                <a:tab pos="2865438" algn="l"/>
              </a:tabLst>
            </a:pPr>
            <a:r>
              <a:rPr lang="pt-BR" sz="2800" dirty="0" smtClean="0"/>
              <a:t>Computacionalmente, um número máximo de iterações também é critério de parada.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16393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533EA3-B16F-4F3A-A2CF-8CC6320C4F15}" type="slidenum">
              <a:rPr lang="pt-BR" smtClean="0">
                <a:latin typeface="Arial" pitchFamily="34" charset="0"/>
              </a:rPr>
              <a:pPr/>
              <a:t>25</a:t>
            </a:fld>
            <a:endParaRPr lang="pt-BR" dirty="0" smtClean="0">
              <a:latin typeface="Arial" pitchFamily="34" charset="0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77800" y="2598738"/>
          <a:ext cx="8512175" cy="1427162"/>
        </p:xfrm>
        <a:graphic>
          <a:graphicData uri="http://schemas.openxmlformats.org/presentationml/2006/ole">
            <p:oleObj spid="_x0000_s16386" name="Equação" r:id="rId3" imgW="4178160" imgH="698400" progId="Equation.3">
              <p:embed/>
            </p:oleObj>
          </a:graphicData>
        </a:graphic>
      </p:graphicFrame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3143240" y="1071546"/>
          <a:ext cx="857256" cy="440018"/>
        </p:xfrm>
        <a:graphic>
          <a:graphicData uri="http://schemas.openxmlformats.org/presentationml/2006/ole">
            <p:oleObj spid="_x0000_s16387" name="Equação" r:id="rId4" imgW="444240" imgH="228600" progId="Equation.3">
              <p:embed/>
            </p:oleObj>
          </a:graphicData>
        </a:graphic>
      </p:graphicFrame>
      <p:graphicFrame>
        <p:nvGraphicFramePr>
          <p:cNvPr id="16388" name="Object 9"/>
          <p:cNvGraphicFramePr>
            <a:graphicFrameLocks noChangeAspect="1"/>
          </p:cNvGraphicFramePr>
          <p:nvPr/>
        </p:nvGraphicFramePr>
        <p:xfrm>
          <a:off x="3491880" y="1988840"/>
          <a:ext cx="319087" cy="392112"/>
        </p:xfrm>
        <a:graphic>
          <a:graphicData uri="http://schemas.openxmlformats.org/presentationml/2006/ole">
            <p:oleObj spid="_x0000_s16388" name="Equation" r:id="rId5" imgW="114120" imgH="139680" progId="Equation.3">
              <p:embed/>
            </p:oleObj>
          </a:graphicData>
        </a:graphic>
      </p:graphicFrame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1785918" y="1571612"/>
          <a:ext cx="574907" cy="398462"/>
        </p:xfrm>
        <a:graphic>
          <a:graphicData uri="http://schemas.openxmlformats.org/presentationml/2006/ole">
            <p:oleObj spid="_x0000_s16389" name="Equação" r:id="rId6" imgW="330120" imgH="228600" progId="Equation.3">
              <p:embed/>
            </p:oleObj>
          </a:graphicData>
        </a:graphic>
      </p:graphicFrame>
      <p:graphicFrame>
        <p:nvGraphicFramePr>
          <p:cNvPr id="16390" name="Object 11"/>
          <p:cNvGraphicFramePr>
            <a:graphicFrameLocks noChangeAspect="1"/>
          </p:cNvGraphicFramePr>
          <p:nvPr/>
        </p:nvGraphicFramePr>
        <p:xfrm>
          <a:off x="1500166" y="4214818"/>
          <a:ext cx="733472" cy="377820"/>
        </p:xfrm>
        <a:graphic>
          <a:graphicData uri="http://schemas.openxmlformats.org/presentationml/2006/ole">
            <p:oleObj spid="_x0000_s16390" name="Equação" r:id="rId7" imgW="444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u="sng" dirty="0" smtClean="0"/>
              <a:t>Exemplo</a:t>
            </a:r>
            <a:r>
              <a:rPr lang="pt-BR" dirty="0" smtClean="0"/>
              <a:t>:  </a:t>
            </a:r>
            <a:r>
              <a:rPr lang="pt-BR" sz="2800" dirty="0" smtClean="0"/>
              <a:t>Resolva o sistema linear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sz="2800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sz="2800" dirty="0" smtClean="0"/>
              <a:t>Com                       e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174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8B06D13-7084-4491-B2A0-92780B0C3AF1}" type="slidenum">
              <a:rPr lang="pt-BR" smtClean="0">
                <a:latin typeface="Arial" pitchFamily="34" charset="0"/>
              </a:rPr>
              <a:pPr/>
              <a:t>26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1335088" y="3876675"/>
          <a:ext cx="1565275" cy="1277938"/>
        </p:xfrm>
        <a:graphic>
          <a:graphicData uri="http://schemas.openxmlformats.org/presentationml/2006/ole">
            <p:oleObj spid="_x0000_s17410" name="Equação" r:id="rId3" imgW="876240" imgH="711000" progId="Equation.3">
              <p:embed/>
            </p:oleObj>
          </a:graphicData>
        </a:graphic>
      </p:graphicFrame>
      <p:graphicFrame>
        <p:nvGraphicFramePr>
          <p:cNvPr id="17411" name="Object 8"/>
          <p:cNvGraphicFramePr>
            <a:graphicFrameLocks noChangeAspect="1"/>
          </p:cNvGraphicFramePr>
          <p:nvPr/>
        </p:nvGraphicFramePr>
        <p:xfrm>
          <a:off x="3491880" y="4221088"/>
          <a:ext cx="1343025" cy="463550"/>
        </p:xfrm>
        <a:graphic>
          <a:graphicData uri="http://schemas.openxmlformats.org/presentationml/2006/ole">
            <p:oleObj spid="_x0000_s17411" name="Equation" r:id="rId4" imgW="482400" imgH="164880" progId="Equation.3">
              <p:embed/>
            </p:oleObj>
          </a:graphicData>
        </a:graphic>
      </p:graphicFrame>
      <p:graphicFrame>
        <p:nvGraphicFramePr>
          <p:cNvPr id="17412" name="Object 10"/>
          <p:cNvGraphicFramePr>
            <a:graphicFrameLocks noChangeAspect="1"/>
          </p:cNvGraphicFramePr>
          <p:nvPr/>
        </p:nvGraphicFramePr>
        <p:xfrm>
          <a:off x="899592" y="2276872"/>
          <a:ext cx="2492375" cy="1287462"/>
        </p:xfrm>
        <a:graphic>
          <a:graphicData uri="http://schemas.openxmlformats.org/presentationml/2006/ole">
            <p:oleObj spid="_x0000_s17412" name="Equação" r:id="rId5" imgW="13842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Critérios de Convergência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300" dirty="0" smtClean="0"/>
              <a:t>Nos </a:t>
            </a:r>
            <a:r>
              <a:rPr lang="pt-BR" sz="2300" dirty="0" smtClean="0">
                <a:solidFill>
                  <a:schemeClr val="tx2"/>
                </a:solidFill>
              </a:rPr>
              <a:t>métodos iterativos</a:t>
            </a:r>
            <a:r>
              <a:rPr lang="pt-BR" sz="2300" dirty="0" smtClean="0"/>
              <a:t> são necessários </a:t>
            </a:r>
            <a:r>
              <a:rPr lang="pt-BR" sz="2300" dirty="0" smtClean="0">
                <a:solidFill>
                  <a:schemeClr val="tx2"/>
                </a:solidFill>
              </a:rPr>
              <a:t>critérios</a:t>
            </a:r>
            <a:r>
              <a:rPr lang="pt-BR" sz="2300" dirty="0" smtClean="0"/>
              <a:t> que garantam a </a:t>
            </a:r>
            <a:r>
              <a:rPr lang="pt-BR" sz="2300" dirty="0" smtClean="0">
                <a:solidFill>
                  <a:schemeClr val="tx2"/>
                </a:solidFill>
              </a:rPr>
              <a:t>convergência</a:t>
            </a:r>
            <a:r>
              <a:rPr lang="pt-BR" sz="2300" dirty="0" smtClean="0"/>
              <a:t>.</a:t>
            </a:r>
          </a:p>
          <a:p>
            <a:pPr eaLnBrk="1" hangingPunct="1"/>
            <a:endParaRPr lang="pt-BR" sz="2300" dirty="0" smtClean="0"/>
          </a:p>
          <a:p>
            <a:pPr eaLnBrk="1" hangingPunct="1">
              <a:buNone/>
            </a:pPr>
            <a:r>
              <a:rPr lang="pt-BR" sz="2600" b="1" dirty="0" smtClean="0">
                <a:solidFill>
                  <a:srgbClr val="FF0000"/>
                </a:solidFill>
              </a:rPr>
              <a:t>Critério das linhas</a:t>
            </a:r>
          </a:p>
          <a:p>
            <a:pPr eaLnBrk="1" hangingPunct="1">
              <a:buFont typeface="Wingdings 3" pitchFamily="18" charset="2"/>
              <a:buNone/>
            </a:pPr>
            <a:endParaRPr lang="pt-BR" sz="2300" dirty="0" smtClean="0"/>
          </a:p>
          <a:p>
            <a:pPr eaLnBrk="1" hangingPunct="1">
              <a:buFont typeface="Wingdings 3" pitchFamily="18" charset="2"/>
              <a:buNone/>
            </a:pPr>
            <a:endParaRPr lang="pt-BR" sz="2300" dirty="0" smtClean="0"/>
          </a:p>
          <a:p>
            <a:pPr eaLnBrk="1" hangingPunct="1">
              <a:buFont typeface="Wingdings 3" pitchFamily="18" charset="2"/>
              <a:buNone/>
            </a:pPr>
            <a:r>
              <a:rPr lang="pt-BR" sz="2300" dirty="0" smtClean="0"/>
              <a:t>“Seja                                                   .     Se </a:t>
            </a:r>
          </a:p>
          <a:p>
            <a:pPr eaLnBrk="1" hangingPunct="1">
              <a:buFont typeface="Wingdings 3" pitchFamily="18" charset="2"/>
              <a:buNone/>
            </a:pPr>
            <a:endParaRPr lang="pt-BR" sz="23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pt-BR" sz="2300" dirty="0" smtClean="0"/>
              <a:t>então os métodos de Gauss-Jacobi gera uma série convergente para a solução do sistema independentemente de           .</a:t>
            </a:r>
          </a:p>
          <a:p>
            <a:pPr algn="just" eaLnBrk="1" hangingPunct="1">
              <a:buFont typeface="Wingdings" pitchFamily="2" charset="2"/>
              <a:buNone/>
            </a:pPr>
            <a:endParaRPr lang="pt-BR" sz="23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BR" sz="2300" dirty="0" err="1" smtClean="0">
                <a:solidFill>
                  <a:srgbClr val="FF0000"/>
                </a:solidFill>
              </a:rPr>
              <a:t>Obs</a:t>
            </a:r>
            <a:r>
              <a:rPr lang="pt-BR" sz="2300" dirty="0" smtClean="0">
                <a:solidFill>
                  <a:srgbClr val="FF0000"/>
                </a:solidFill>
              </a:rPr>
              <a:t>: </a:t>
            </a:r>
            <a:r>
              <a:rPr lang="pt-BR" sz="2300" dirty="0" smtClean="0"/>
              <a:t>O c</a:t>
            </a:r>
            <a:r>
              <a:rPr lang="pt-BR" sz="2300" i="1" dirty="0" smtClean="0"/>
              <a:t>ritério das linhas é condição suficiente para convergência!</a:t>
            </a:r>
          </a:p>
        </p:txBody>
      </p:sp>
      <p:sp>
        <p:nvSpPr>
          <p:cNvPr id="24583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584189-F274-4CFE-A46E-10AE5FCFB6FE}" type="slidenum">
              <a:rPr lang="pt-BR" smtClean="0">
                <a:latin typeface="Arial" pitchFamily="34" charset="0"/>
              </a:rPr>
              <a:pPr/>
              <a:t>27</a:t>
            </a:fld>
            <a:endParaRPr lang="pt-BR" dirty="0" smtClean="0">
              <a:latin typeface="Arial" pitchFamily="34" charset="0"/>
            </a:endParaRP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1403648" y="3429000"/>
          <a:ext cx="2655888" cy="1154113"/>
        </p:xfrm>
        <a:graphic>
          <a:graphicData uri="http://schemas.openxmlformats.org/presentationml/2006/ole">
            <p:oleObj spid="_x0000_s62466" name="Equation" r:id="rId3" imgW="1257120" imgH="545760" progId="Equation.3">
              <p:embed/>
            </p:oleObj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5076057" y="3632154"/>
          <a:ext cx="2016224" cy="606024"/>
        </p:xfrm>
        <a:graphic>
          <a:graphicData uri="http://schemas.openxmlformats.org/presentationml/2006/ole">
            <p:oleObj spid="_x0000_s62467" name="Equation" r:id="rId4" imgW="888840" imgH="266400" progId="Equation.3">
              <p:embed/>
            </p:oleObj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5618163" y="4652963"/>
          <a:ext cx="501650" cy="342900"/>
        </p:xfrm>
        <a:graphic>
          <a:graphicData uri="http://schemas.openxmlformats.org/presentationml/2006/ole">
            <p:oleObj spid="_x0000_s62468" name="Equação" r:id="rId5" imgW="27936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eaLnBrk="1" hangingPunct="1"/>
            <a:r>
              <a:rPr lang="pt-BR" sz="2600" smtClean="0"/>
              <a:t>Ex:  1)  Considere o sistema já estudado:</a:t>
            </a:r>
          </a:p>
          <a:p>
            <a:pPr eaLnBrk="1" hangingPunct="1">
              <a:buFont typeface="Wingdings 3" pitchFamily="18" charset="2"/>
              <a:buNone/>
            </a:pPr>
            <a:endParaRPr lang="pt-BR" sz="2600" smtClean="0"/>
          </a:p>
          <a:p>
            <a:pPr eaLnBrk="1" hangingPunct="1"/>
            <a:endParaRPr lang="pt-BR" sz="2600" smtClean="0"/>
          </a:p>
          <a:p>
            <a:pPr eaLnBrk="1" hangingPunct="1">
              <a:buFont typeface="Wingdings" pitchFamily="2" charset="2"/>
              <a:buNone/>
            </a:pPr>
            <a:endParaRPr lang="pt-BR" sz="2600" smtClean="0"/>
          </a:p>
          <a:p>
            <a:pPr eaLnBrk="1" hangingPunct="1">
              <a:buFont typeface="Wingdings" pitchFamily="2" charset="2"/>
              <a:buNone/>
            </a:pPr>
            <a:endParaRPr lang="pt-BR" sz="2600" smtClean="0"/>
          </a:p>
          <a:p>
            <a:pPr eaLnBrk="1" hangingPunct="1">
              <a:buFont typeface="Wingdings" pitchFamily="2" charset="2"/>
              <a:buNone/>
            </a:pPr>
            <a:endParaRPr lang="pt-BR" sz="2600" smtClean="0"/>
          </a:p>
          <a:p>
            <a:pPr eaLnBrk="1" hangingPunct="1">
              <a:buFont typeface="Wingdings 3" pitchFamily="18" charset="2"/>
              <a:buNone/>
            </a:pPr>
            <a:endParaRPr lang="pt-BR" sz="2600" smtClean="0"/>
          </a:p>
        </p:txBody>
      </p:sp>
      <p:sp>
        <p:nvSpPr>
          <p:cNvPr id="25609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EAE437A-4D82-480A-9B69-7366966F51F7}" type="slidenum">
              <a:rPr lang="pt-BR" smtClean="0">
                <a:latin typeface="Arial" pitchFamily="34" charset="0"/>
              </a:rPr>
              <a:pPr/>
              <a:t>28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1042988" y="3141663"/>
          <a:ext cx="2047875" cy="690562"/>
        </p:xfrm>
        <a:graphic>
          <a:graphicData uri="http://schemas.openxmlformats.org/presentationml/2006/ole">
            <p:oleObj spid="_x0000_s63490" name="Equation" r:id="rId3" imgW="1091880" imgH="368280" progId="Equation.3">
              <p:embed/>
            </p:oleObj>
          </a:graphicData>
        </a:graphic>
      </p:graphicFrame>
      <p:graphicFrame>
        <p:nvGraphicFramePr>
          <p:cNvPr id="25603" name="Object 8"/>
          <p:cNvGraphicFramePr>
            <a:graphicFrameLocks noChangeAspect="1"/>
          </p:cNvGraphicFramePr>
          <p:nvPr/>
        </p:nvGraphicFramePr>
        <p:xfrm>
          <a:off x="2771775" y="1196975"/>
          <a:ext cx="2492375" cy="1287463"/>
        </p:xfrm>
        <a:graphic>
          <a:graphicData uri="http://schemas.openxmlformats.org/presentationml/2006/ole">
            <p:oleObj spid="_x0000_s63491" name="Equação" r:id="rId4" imgW="1384200" imgH="711000" progId="Equation.3">
              <p:embed/>
            </p:oleObj>
          </a:graphicData>
        </a:graphic>
      </p:graphicFrame>
      <p:graphicFrame>
        <p:nvGraphicFramePr>
          <p:cNvPr id="25604" name="Object 10"/>
          <p:cNvGraphicFramePr>
            <a:graphicFrameLocks noChangeAspect="1"/>
          </p:cNvGraphicFramePr>
          <p:nvPr/>
        </p:nvGraphicFramePr>
        <p:xfrm>
          <a:off x="6300788" y="3213100"/>
          <a:ext cx="2119312" cy="690563"/>
        </p:xfrm>
        <a:graphic>
          <a:graphicData uri="http://schemas.openxmlformats.org/presentationml/2006/ole">
            <p:oleObj spid="_x0000_s63492" name="Equation" r:id="rId5" imgW="1130040" imgH="368280" progId="Equation.3">
              <p:embed/>
            </p:oleObj>
          </a:graphicData>
        </a:graphic>
      </p:graphicFrame>
      <p:graphicFrame>
        <p:nvGraphicFramePr>
          <p:cNvPr id="25605" name="Object 11"/>
          <p:cNvGraphicFramePr>
            <a:graphicFrameLocks noChangeAspect="1"/>
          </p:cNvGraphicFramePr>
          <p:nvPr/>
        </p:nvGraphicFramePr>
        <p:xfrm>
          <a:off x="3779838" y="3213100"/>
          <a:ext cx="2047875" cy="690563"/>
        </p:xfrm>
        <a:graphic>
          <a:graphicData uri="http://schemas.openxmlformats.org/presentationml/2006/ole">
            <p:oleObj spid="_x0000_s63493" name="Equation" r:id="rId6" imgW="1091880" imgH="368280" progId="Equation.3">
              <p:embed/>
            </p:oleObj>
          </a:graphicData>
        </a:graphic>
      </p:graphicFrame>
      <p:graphicFrame>
        <p:nvGraphicFramePr>
          <p:cNvPr id="25606" name="Object 12"/>
          <p:cNvGraphicFramePr>
            <a:graphicFrameLocks noChangeAspect="1"/>
          </p:cNvGraphicFramePr>
          <p:nvPr/>
        </p:nvGraphicFramePr>
        <p:xfrm>
          <a:off x="3419475" y="4292600"/>
          <a:ext cx="2232025" cy="500063"/>
        </p:xfrm>
        <a:graphic>
          <a:graphicData uri="http://schemas.openxmlformats.org/presentationml/2006/ole">
            <p:oleObj spid="_x0000_s63494" name="Equation" r:id="rId7" imgW="1193760" imgH="266400" progId="Equation.3">
              <p:embed/>
            </p:oleObj>
          </a:graphicData>
        </a:graphic>
      </p:graphicFrame>
      <p:sp>
        <p:nvSpPr>
          <p:cNvPr id="25608" name="CaixaDeTexto 11"/>
          <p:cNvSpPr txBox="1">
            <a:spLocks noChangeArrowheads="1"/>
          </p:cNvSpPr>
          <p:nvPr/>
        </p:nvSpPr>
        <p:spPr bwMode="auto">
          <a:xfrm>
            <a:off x="900113" y="5229225"/>
            <a:ext cx="7056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chemeClr val="accent2"/>
                </a:solidFill>
              </a:rPr>
              <a:t>Portanto, a convergência está garantida!!!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MÉTODO DE GAUSS-SEIDEL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tabLst>
                <a:tab pos="2865438" algn="l"/>
              </a:tabLst>
            </a:pPr>
            <a:r>
              <a:rPr lang="pt-BR" dirty="0" smtClean="0"/>
              <a:t>O Método de </a:t>
            </a:r>
            <a:r>
              <a:rPr lang="pt-BR" dirty="0" err="1" smtClean="0"/>
              <a:t>Gauss-Seidel</a:t>
            </a:r>
            <a:r>
              <a:rPr lang="pt-BR" dirty="0" smtClean="0"/>
              <a:t> é uma variação do Método de Gauss-Jacobi, pois para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 smtClean="0"/>
              <a:t>    calcular             utilizamos os valores de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 smtClean="0"/>
              <a:t>    já calculados.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19462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C80FB12-130F-4603-A599-BF499B524EF7}" type="slidenum">
              <a:rPr lang="pt-BR" smtClean="0">
                <a:latin typeface="Arial" pitchFamily="34" charset="0"/>
              </a:rPr>
              <a:pPr/>
              <a:t>29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2211388" y="2981325"/>
          <a:ext cx="960437" cy="673100"/>
        </p:xfrm>
        <a:graphic>
          <a:graphicData uri="http://schemas.openxmlformats.org/presentationml/2006/ole">
            <p:oleObj spid="_x0000_s19458" name="Equação" r:id="rId3" imgW="380880" imgH="266400" progId="Equation.3">
              <p:embed/>
            </p:oleObj>
          </a:graphicData>
        </a:graphic>
      </p:graphicFrame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1860550" y="3844925"/>
          <a:ext cx="5257800" cy="671513"/>
        </p:xfrm>
        <a:graphic>
          <a:graphicData uri="http://schemas.openxmlformats.org/presentationml/2006/ole">
            <p:oleObj spid="_x0000_s19459" name="Equação" r:id="rId4" imgW="208260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5175"/>
            <a:ext cx="8291513" cy="5360988"/>
          </a:xfrm>
        </p:spPr>
        <p:txBody>
          <a:bodyPr/>
          <a:lstStyle/>
          <a:p>
            <a:pPr eaLnBrk="1" hangingPunct="1"/>
            <a:r>
              <a:rPr lang="pt-BR" sz="2800" smtClean="0"/>
              <a:t>Forma Matricial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Onde</a:t>
            </a:r>
          </a:p>
          <a:p>
            <a:pPr eaLnBrk="1" hangingPunct="1"/>
            <a:endParaRPr lang="pt-BR" sz="2800" smtClean="0"/>
          </a:p>
          <a:p>
            <a:pPr eaLnBrk="1" hangingPunct="1"/>
            <a:endParaRPr lang="pt-BR" sz="2800" smtClean="0"/>
          </a:p>
          <a:p>
            <a:pPr eaLnBrk="1" hangingPunct="1"/>
            <a:endParaRPr lang="pt-BR" sz="2800" smtClean="0"/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u="sng" smtClean="0"/>
              <a:t>Ex</a:t>
            </a:r>
            <a:r>
              <a:rPr lang="pt-BR" sz="2800" smtClean="0"/>
              <a:t>:</a:t>
            </a:r>
          </a:p>
          <a:p>
            <a:pPr eaLnBrk="1" hangingPunct="1">
              <a:buFont typeface="Wingdings 3" pitchFamily="18" charset="2"/>
              <a:buNone/>
            </a:pPr>
            <a:endParaRPr lang="pt-BR" sz="2400" smtClean="0"/>
          </a:p>
        </p:txBody>
      </p:sp>
      <p:sp>
        <p:nvSpPr>
          <p:cNvPr id="2060" name="Espaço Reservado para Número de Slide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EC6F0E-AF1E-45D4-B4BC-3E7AC9FCF4AF}" type="slidenum">
              <a:rPr lang="pt-BR" smtClean="0">
                <a:latin typeface="Arial" pitchFamily="34" charset="0"/>
              </a:rPr>
              <a:pPr/>
              <a:t>3</a:t>
            </a:fld>
            <a:endParaRPr lang="pt-BR" smtClean="0">
              <a:latin typeface="Arial" pitchFamily="34" charset="0"/>
            </a:endParaRPr>
          </a:p>
        </p:txBody>
      </p:sp>
      <p:pic>
        <p:nvPicPr>
          <p:cNvPr id="205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420938"/>
            <a:ext cx="33432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420938"/>
            <a:ext cx="13049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7763" y="2349500"/>
            <a:ext cx="1381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0200" y="1484313"/>
            <a:ext cx="952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9" name="Group 20"/>
          <p:cNvGrpSpPr>
            <a:grpSpLocks/>
          </p:cNvGrpSpPr>
          <p:nvPr/>
        </p:nvGrpSpPr>
        <p:grpSpPr bwMode="auto">
          <a:xfrm>
            <a:off x="2627313" y="4797425"/>
            <a:ext cx="4608512" cy="1473200"/>
            <a:chOff x="1383" y="3294"/>
            <a:chExt cx="2693" cy="747"/>
          </a:xfrm>
        </p:grpSpPr>
        <p:graphicFrame>
          <p:nvGraphicFramePr>
            <p:cNvPr id="2050" name="Object 12"/>
            <p:cNvGraphicFramePr>
              <a:graphicFrameLocks noChangeAspect="1"/>
            </p:cNvGraphicFramePr>
            <p:nvPr/>
          </p:nvGraphicFramePr>
          <p:xfrm>
            <a:off x="1383" y="3294"/>
            <a:ext cx="1386" cy="714"/>
          </p:xfrm>
          <a:graphic>
            <a:graphicData uri="http://schemas.openxmlformats.org/presentationml/2006/ole">
              <p:oleObj spid="_x0000_s2050" name="Imagem de bitmap" r:id="rId7" imgW="2200582" imgH="1133633" progId="PBrush">
                <p:embed/>
              </p:oleObj>
            </a:graphicData>
          </a:graphic>
        </p:graphicFrame>
        <p:graphicFrame>
          <p:nvGraphicFramePr>
            <p:cNvPr id="2051" name="Object 15"/>
            <p:cNvGraphicFramePr>
              <a:graphicFrameLocks noChangeAspect="1"/>
            </p:cNvGraphicFramePr>
            <p:nvPr/>
          </p:nvGraphicFramePr>
          <p:xfrm>
            <a:off x="3560" y="3339"/>
            <a:ext cx="516" cy="702"/>
          </p:xfrm>
          <a:graphic>
            <a:graphicData uri="http://schemas.openxmlformats.org/presentationml/2006/ole">
              <p:oleObj spid="_x0000_s2051" name="Imagem de bitmap" r:id="rId8" imgW="819048" imgH="1114581" progId="PBrush">
                <p:embed/>
              </p:oleObj>
            </a:graphicData>
          </a:graphic>
        </p:graphicFrame>
        <p:graphicFrame>
          <p:nvGraphicFramePr>
            <p:cNvPr id="2052" name="Object 18"/>
            <p:cNvGraphicFramePr>
              <a:graphicFrameLocks noChangeAspect="1"/>
            </p:cNvGraphicFramePr>
            <p:nvPr/>
          </p:nvGraphicFramePr>
          <p:xfrm>
            <a:off x="3288" y="3566"/>
            <a:ext cx="192" cy="198"/>
          </p:xfrm>
          <a:graphic>
            <a:graphicData uri="http://schemas.openxmlformats.org/presentationml/2006/ole">
              <p:oleObj spid="_x0000_s2052" name="Imagem de bitmap" r:id="rId9" imgW="304923" imgH="314286" progId="PBrush">
                <p:embed/>
              </p:oleObj>
            </a:graphicData>
          </a:graphic>
        </p:graphicFrame>
        <p:graphicFrame>
          <p:nvGraphicFramePr>
            <p:cNvPr id="2053" name="Object 19"/>
            <p:cNvGraphicFramePr>
              <a:graphicFrameLocks noChangeAspect="1"/>
            </p:cNvGraphicFramePr>
            <p:nvPr/>
          </p:nvGraphicFramePr>
          <p:xfrm>
            <a:off x="2789" y="3294"/>
            <a:ext cx="462" cy="684"/>
          </p:xfrm>
          <a:graphic>
            <a:graphicData uri="http://schemas.openxmlformats.org/presentationml/2006/ole">
              <p:oleObj spid="_x0000_s2053" name="Imagem de bitmap" r:id="rId10" imgW="733333" imgH="1085714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MÉTODO DE GAUSS-SEIDEL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18437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BA5C4BA-7331-4D36-B291-FB5410E38184}" type="slidenum">
              <a:rPr lang="pt-BR" smtClean="0">
                <a:latin typeface="Arial" pitchFamily="34" charset="0"/>
              </a:rPr>
              <a:pPr/>
              <a:t>30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77924" y="1628800"/>
          <a:ext cx="7810500" cy="3187700"/>
        </p:xfrm>
        <a:graphic>
          <a:graphicData uri="http://schemas.openxmlformats.org/presentationml/2006/ole">
            <p:oleObj spid="_x0000_s64514" name="Equation" r:id="rId3" imgW="3517560" imgH="1434960" progId="Equation.3">
              <p:embed/>
            </p:oleObj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15616" y="5589240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Obs</a:t>
            </a:r>
            <a:r>
              <a:rPr lang="pt-BR" sz="2400" dirty="0" smtClean="0"/>
              <a:t>: </a:t>
            </a:r>
            <a:r>
              <a:rPr lang="pt-BR" sz="2400" b="0" dirty="0" smtClean="0"/>
              <a:t>Verificar  a convergência como no método de </a:t>
            </a:r>
            <a:r>
              <a:rPr lang="pt-BR" sz="2400" b="0" dirty="0" err="1" smtClean="0"/>
              <a:t>jacobi</a:t>
            </a:r>
            <a:r>
              <a:rPr lang="pt-BR" sz="2400" b="0" dirty="0" smtClean="0"/>
              <a:t> utilizando o </a:t>
            </a:r>
            <a:r>
              <a:rPr lang="pt-BR" sz="2400" dirty="0" smtClean="0">
                <a:solidFill>
                  <a:srgbClr val="C00000"/>
                </a:solidFill>
              </a:rPr>
              <a:t>Critério das linhas.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MÉTODO DE GAUSS-SEIDEL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u="sng" dirty="0" smtClean="0"/>
              <a:t>Ex</a:t>
            </a:r>
            <a:r>
              <a:rPr lang="pt-BR" dirty="0" smtClean="0"/>
              <a:t>: Resolva o sistema linear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 smtClean="0"/>
              <a:t>Com                    e                    , utilizando 4 casas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r>
              <a:rPr lang="pt-BR" dirty="0" smtClean="0"/>
              <a:t>decimais.</a:t>
            </a:r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  <a:tabLst>
                <a:tab pos="2865438" algn="l"/>
              </a:tabLst>
            </a:pPr>
            <a:endParaRPr lang="pt-BR" dirty="0" smtClean="0"/>
          </a:p>
        </p:txBody>
      </p:sp>
      <p:sp>
        <p:nvSpPr>
          <p:cNvPr id="20488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5A7CFD5-405E-48D9-BBDF-6DBABAF5C967}" type="slidenum">
              <a:rPr lang="pt-BR" smtClean="0">
                <a:latin typeface="Arial" pitchFamily="34" charset="0"/>
              </a:rPr>
              <a:pPr/>
              <a:t>31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475656" y="2924944"/>
          <a:ext cx="1470025" cy="1563688"/>
        </p:xfrm>
        <a:graphic>
          <a:graphicData uri="http://schemas.openxmlformats.org/presentationml/2006/ole">
            <p:oleObj spid="_x0000_s20482" name="Equação" r:id="rId3" imgW="672840" imgH="71100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707904" y="3429000"/>
          <a:ext cx="1158875" cy="400050"/>
        </p:xfrm>
        <a:graphic>
          <a:graphicData uri="http://schemas.openxmlformats.org/presentationml/2006/ole">
            <p:oleObj spid="_x0000_s20483" name="Equation" r:id="rId4" imgW="482400" imgH="164880" progId="Equation.3">
              <p:embed/>
            </p:oleObj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5572132" y="1340768"/>
          <a:ext cx="2643188" cy="1431925"/>
        </p:xfrm>
        <a:graphic>
          <a:graphicData uri="http://schemas.openxmlformats.org/presentationml/2006/ole">
            <p:oleObj spid="_x0000_s20484" name="Equação" r:id="rId5" imgW="13204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579296" cy="8636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pt-BR" sz="3200" dirty="0" smtClean="0">
                <a:solidFill>
                  <a:srgbClr val="C00000"/>
                </a:solidFill>
              </a:rPr>
              <a:t>Métodos Diretos e Iterativos - Comparação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4411663"/>
          </a:xfrm>
        </p:spPr>
        <p:txBody>
          <a:bodyPr/>
          <a:lstStyle/>
          <a:p>
            <a:pPr marL="571500" indent="-571500" algn="just" eaLnBrk="1" hangingPunct="1">
              <a:buSzPct val="90000"/>
            </a:pPr>
            <a:r>
              <a:rPr lang="pt-BR" sz="2400" dirty="0" smtClean="0">
                <a:solidFill>
                  <a:srgbClr val="C00000"/>
                </a:solidFill>
              </a:rPr>
              <a:t>Métodos diretos: </a:t>
            </a:r>
            <a:r>
              <a:rPr lang="pt-BR" sz="2400" dirty="0" smtClean="0"/>
              <a:t>resolvem através de passos finitos qualquer sistema </a:t>
            </a:r>
            <a:r>
              <a:rPr lang="pt-BR" sz="2400" dirty="0" err="1" smtClean="0"/>
              <a:t>não-singular</a:t>
            </a:r>
            <a:r>
              <a:rPr lang="pt-BR" sz="2400" dirty="0" smtClean="0"/>
              <a:t> (possui uma única solução). Resolvem com eficiência sistemas não-esparsos. Podem gerar mais erros de arredondamento.</a:t>
            </a:r>
          </a:p>
          <a:p>
            <a:pPr marL="571500" indent="-571500" algn="just" eaLnBrk="1" hangingPunct="1">
              <a:buSzPct val="90000"/>
              <a:buFont typeface="Wingdings 3" pitchFamily="18" charset="2"/>
              <a:buNone/>
            </a:pPr>
            <a:endParaRPr lang="pt-BR" sz="2400" dirty="0" smtClean="0"/>
          </a:p>
          <a:p>
            <a:pPr marL="571500" indent="-571500" eaLnBrk="1" hangingPunct="1">
              <a:buSzPct val="90000"/>
            </a:pPr>
            <a:r>
              <a:rPr lang="pt-BR" sz="2400" dirty="0" smtClean="0">
                <a:solidFill>
                  <a:srgbClr val="C00000"/>
                </a:solidFill>
              </a:rPr>
              <a:t>Métodos Iterativos:</a:t>
            </a:r>
            <a:r>
              <a:rPr lang="pt-BR" sz="2400" dirty="0" smtClean="0"/>
              <a:t> São mais adequados na resolução de sistemas esparsos. Geram menos erros de arredondamento quando a convergência é garantida.</a:t>
            </a:r>
          </a:p>
          <a:p>
            <a:pPr marL="571500" indent="-571500" eaLnBrk="1" hangingPunct="1">
              <a:buSzPct val="90000"/>
            </a:pPr>
            <a:endParaRPr lang="pt-BR" sz="2400" dirty="0" smtClean="0"/>
          </a:p>
          <a:p>
            <a:pPr marL="571500" indent="-571500" algn="ctr" eaLnBrk="1" hangingPunct="1">
              <a:buSzPct val="90000"/>
              <a:buNone/>
            </a:pPr>
            <a:r>
              <a:rPr lang="pt-BR" sz="2400" dirty="0" err="1" smtClean="0">
                <a:solidFill>
                  <a:schemeClr val="accent4"/>
                </a:solidFill>
              </a:rPr>
              <a:t>Obs</a:t>
            </a:r>
            <a:r>
              <a:rPr lang="pt-BR" sz="2400" dirty="0" smtClean="0">
                <a:solidFill>
                  <a:schemeClr val="accent4"/>
                </a:solidFill>
              </a:rPr>
              <a:t>: Uma matriz é dita esparsa quando possui uma grande </a:t>
            </a:r>
            <a:r>
              <a:rPr lang="pt-BR" sz="2400" smtClean="0">
                <a:solidFill>
                  <a:schemeClr val="accent4"/>
                </a:solidFill>
              </a:rPr>
              <a:t>quantidade </a:t>
            </a:r>
            <a:r>
              <a:rPr lang="pt-BR" sz="2400" smtClean="0">
                <a:solidFill>
                  <a:schemeClr val="accent4"/>
                </a:solidFill>
              </a:rPr>
              <a:t> de </a:t>
            </a:r>
            <a:r>
              <a:rPr lang="pt-BR" sz="2400" dirty="0" smtClean="0">
                <a:solidFill>
                  <a:schemeClr val="accent4"/>
                </a:solidFill>
              </a:rPr>
              <a:t>elementos nulos.</a:t>
            </a:r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25F9FD-762F-42C9-AC7D-D8AB29F3C6EB}" type="slidenum">
              <a:rPr lang="pt-BR" smtClean="0">
                <a:latin typeface="Arial" pitchFamily="34" charset="0"/>
              </a:rPr>
              <a:pPr/>
              <a:t>32</a:t>
            </a:fld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Referências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F44AF-F24B-49EE-A9C9-C74BEFF53C86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BARROSO, L. C.; BARROSO, M. M. A.; CAMPOS, FILHO, F. F.; CARVALHO, M. L. B. &amp; MAIA, M. L. </a:t>
            </a:r>
            <a:r>
              <a:rPr lang="pt-BR" sz="2800" u="sng" dirty="0" smtClean="0"/>
              <a:t>Cálculo Numérico (com aplicações)</a:t>
            </a:r>
            <a:r>
              <a:rPr lang="pt-BR" sz="2800" dirty="0" smtClean="0"/>
              <a:t>. Editora </a:t>
            </a:r>
            <a:r>
              <a:rPr lang="pt-BR" sz="2800" dirty="0" err="1" smtClean="0"/>
              <a:t>Harbra</a:t>
            </a:r>
            <a:r>
              <a:rPr lang="pt-BR" sz="2800" dirty="0" smtClean="0"/>
              <a:t>, São Paulo, 1987.</a:t>
            </a:r>
          </a:p>
          <a:p>
            <a:r>
              <a:rPr lang="pt-BR" sz="2800" dirty="0" smtClean="0"/>
              <a:t>RUGGIERO, M. A. G.; LOPES, V. L. R.; </a:t>
            </a:r>
            <a:r>
              <a:rPr lang="pt-BR" sz="2800" u="sng" dirty="0" smtClean="0"/>
              <a:t>Cálculo Numérico- Aspectos teóricos e computacionais.</a:t>
            </a:r>
            <a:r>
              <a:rPr lang="pt-BR" sz="2800" dirty="0" smtClean="0"/>
              <a:t> </a:t>
            </a:r>
            <a:r>
              <a:rPr lang="pt-BR" sz="2800" dirty="0" err="1" smtClean="0"/>
              <a:t>Makron</a:t>
            </a:r>
            <a:r>
              <a:rPr lang="pt-BR" sz="2800" dirty="0" smtClean="0"/>
              <a:t> books, São Paulo, 1996.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4"/>
            <a:ext cx="8401080" cy="6310335"/>
          </a:xfrm>
        </p:spPr>
        <p:txBody>
          <a:bodyPr/>
          <a:lstStyle/>
          <a:p>
            <a:pPr eaLnBrk="1" hangingPunct="1"/>
            <a:r>
              <a:rPr lang="pt-BR" sz="2400" dirty="0" smtClean="0">
                <a:solidFill>
                  <a:srgbClr val="C00000"/>
                </a:solidFill>
              </a:rPr>
              <a:t>Classificação quanto ao número de Soluções</a:t>
            </a:r>
          </a:p>
          <a:p>
            <a:pPr lvl="1" eaLnBrk="1" hangingPunct="1"/>
            <a:r>
              <a:rPr lang="pt-BR" sz="2400" dirty="0" smtClean="0">
                <a:solidFill>
                  <a:srgbClr val="0070C0"/>
                </a:solidFill>
              </a:rPr>
              <a:t>Incompatível</a:t>
            </a:r>
            <a:r>
              <a:rPr lang="pt-BR" sz="2400" dirty="0" smtClean="0"/>
              <a:t>: não possui solução</a:t>
            </a:r>
          </a:p>
          <a:p>
            <a:pPr lvl="2" eaLnBrk="1" hangingPunct="1">
              <a:buNone/>
            </a:pPr>
            <a:r>
              <a:rPr lang="pt-BR" sz="2000" dirty="0" smtClean="0"/>
              <a:t>Ex:</a:t>
            </a:r>
          </a:p>
          <a:p>
            <a:pPr lvl="2" eaLnBrk="1" hangingPunct="1"/>
            <a:endParaRPr lang="pt-BR" sz="2000" dirty="0" smtClean="0"/>
          </a:p>
          <a:p>
            <a:pPr lvl="2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lvl="1" eaLnBrk="1" hangingPunct="1">
              <a:buNone/>
            </a:pPr>
            <a:endParaRPr lang="pt-BR" sz="2400" dirty="0" smtClean="0"/>
          </a:p>
          <a:p>
            <a:pPr lvl="1" eaLnBrk="1" hangingPunct="1"/>
            <a:r>
              <a:rPr lang="pt-BR" sz="2400" dirty="0" smtClean="0">
                <a:solidFill>
                  <a:srgbClr val="0070C0"/>
                </a:solidFill>
              </a:rPr>
              <a:t>Compatível</a:t>
            </a:r>
            <a:r>
              <a:rPr lang="pt-BR" sz="2400" dirty="0" smtClean="0"/>
              <a:t>: possui solução (1 ou mais)</a:t>
            </a:r>
          </a:p>
          <a:p>
            <a:pPr lvl="2" eaLnBrk="1" hangingPunct="1"/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Determinado</a:t>
            </a:r>
            <a:r>
              <a:rPr lang="pt-BR" sz="2000" dirty="0" smtClean="0"/>
              <a:t>: solução única</a:t>
            </a:r>
          </a:p>
          <a:p>
            <a:pPr lvl="2" eaLnBrk="1" hangingPunct="1">
              <a:buNone/>
            </a:pPr>
            <a:r>
              <a:rPr lang="pt-BR" sz="2000" dirty="0" smtClean="0"/>
              <a:t>Ex:</a:t>
            </a:r>
          </a:p>
          <a:p>
            <a:pPr lvl="2" eaLnBrk="1" hangingPunct="1"/>
            <a:endParaRPr lang="pt-BR" sz="2000" dirty="0" smtClean="0"/>
          </a:p>
          <a:p>
            <a:pPr lvl="2" eaLnBrk="1" hangingPunct="1"/>
            <a:endParaRPr lang="pt-BR" sz="2000" dirty="0" smtClean="0"/>
          </a:p>
          <a:p>
            <a:pPr lvl="2" eaLnBrk="1" hangingPunct="1"/>
            <a:endParaRPr lang="pt-BR" sz="2000" dirty="0" smtClean="0"/>
          </a:p>
          <a:p>
            <a:pPr lvl="2" eaLnBrk="1" hangingPunct="1"/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</a:rPr>
              <a:t>Indeterminado</a:t>
            </a:r>
            <a:r>
              <a:rPr lang="pt-BR" sz="2000" dirty="0" smtClean="0"/>
              <a:t>: várias soluções</a:t>
            </a:r>
          </a:p>
          <a:p>
            <a:pPr lvl="2" eaLnBrk="1" hangingPunct="1">
              <a:buNone/>
            </a:pPr>
            <a:r>
              <a:rPr lang="pt-BR" sz="2000" dirty="0" smtClean="0"/>
              <a:t>Ex</a:t>
            </a:r>
            <a:r>
              <a:rPr lang="pt-BR" sz="1800" dirty="0" smtClean="0"/>
              <a:t>:</a:t>
            </a:r>
          </a:p>
          <a:p>
            <a:pPr lvl="3" eaLnBrk="1" hangingPunct="1"/>
            <a:endParaRPr lang="pt-BR" sz="1800" dirty="0" smtClean="0"/>
          </a:p>
          <a:p>
            <a:pPr lvl="2" eaLnBrk="1" hangingPunct="1"/>
            <a:endParaRPr lang="pt-BR" sz="2000" dirty="0" smtClean="0"/>
          </a:p>
          <a:p>
            <a:pPr lvl="2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lvl="2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lvl="2" eaLnBrk="1" hangingPunct="1"/>
            <a:endParaRPr lang="pt-BR" sz="2000" dirty="0" smtClean="0"/>
          </a:p>
          <a:p>
            <a:pPr lvl="2" eaLnBrk="1" hangingPunct="1"/>
            <a:endParaRPr lang="pt-BR" sz="20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14480" y="1571612"/>
          <a:ext cx="5923312" cy="857256"/>
        </p:xfrm>
        <a:graphic>
          <a:graphicData uri="http://schemas.openxmlformats.org/presentationml/2006/ole">
            <p:oleObj spid="_x0000_s3074" name="Equação" r:id="rId3" imgW="3771720" imgH="545760" progId="Equation.3">
              <p:embed/>
            </p:oleObj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630363" y="5715000"/>
          <a:ext cx="5648325" cy="884238"/>
        </p:xfrm>
        <a:graphic>
          <a:graphicData uri="http://schemas.openxmlformats.org/presentationml/2006/ole">
            <p:oleObj spid="_x0000_s3075" name="Equação" r:id="rId4" imgW="3974760" imgH="622080" progId="Equation.3">
              <p:embed/>
            </p:oleObj>
          </a:graphicData>
        </a:graphic>
      </p:graphicFrame>
      <p:sp>
        <p:nvSpPr>
          <p:cNvPr id="307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B4AFEC9-1197-4682-B894-7931FC9EA779}" type="slidenum">
              <a:rPr lang="pt-BR" smtClean="0">
                <a:latin typeface="Arial" pitchFamily="34" charset="0"/>
              </a:rPr>
              <a:pPr/>
              <a:t>4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655763" y="3857625"/>
          <a:ext cx="5311775" cy="884238"/>
        </p:xfrm>
        <a:graphic>
          <a:graphicData uri="http://schemas.openxmlformats.org/presentationml/2006/ole">
            <p:oleObj spid="_x0000_s3077" name="Equação" r:id="rId5" imgW="328896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218488" cy="6192837"/>
          </a:xfrm>
        </p:spPr>
        <p:txBody>
          <a:bodyPr/>
          <a:lstStyle/>
          <a:p>
            <a:pPr eaLnBrk="1" hangingPunct="1"/>
            <a:r>
              <a:rPr lang="pt-BR" sz="2800" smtClean="0"/>
              <a:t>Sistema triangular</a:t>
            </a:r>
          </a:p>
          <a:p>
            <a:pPr lvl="1" eaLnBrk="1" hangingPunct="1">
              <a:buFont typeface="Verdana" pitchFamily="34" charset="0"/>
              <a:buNone/>
            </a:pPr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>
              <a:buFont typeface="Verdana" pitchFamily="34" charset="0"/>
              <a:buNone/>
            </a:pPr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/>
            <a:endParaRPr lang="pt-BR" sz="2400" smtClean="0"/>
          </a:p>
          <a:p>
            <a:pPr lvl="1" eaLnBrk="1" hangingPunct="1">
              <a:buFontTx/>
              <a:buNone/>
            </a:pPr>
            <a:endParaRPr lang="pt-BR" sz="2400" smtClean="0"/>
          </a:p>
        </p:txBody>
      </p:sp>
      <p:sp>
        <p:nvSpPr>
          <p:cNvPr id="4104" name="Espaço Reservado para Número de Slide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D771F71-D7C0-474E-B12E-1B0D629851DF}" type="slidenum">
              <a:rPr lang="pt-BR" smtClean="0">
                <a:latin typeface="Arial" pitchFamily="34" charset="0"/>
              </a:rPr>
              <a:pPr/>
              <a:t>5</a:t>
            </a:fld>
            <a:endParaRPr lang="pt-BR" smtClean="0">
              <a:latin typeface="Arial" pitchFamily="34" charset="0"/>
            </a:endParaRPr>
          </a:p>
        </p:txBody>
      </p:sp>
      <p:grpSp>
        <p:nvGrpSpPr>
          <p:cNvPr id="4102" name="Group 14"/>
          <p:cNvGrpSpPr>
            <a:grpSpLocks/>
          </p:cNvGrpSpPr>
          <p:nvPr/>
        </p:nvGrpSpPr>
        <p:grpSpPr bwMode="auto">
          <a:xfrm>
            <a:off x="1979613" y="1125538"/>
            <a:ext cx="4692650" cy="2220912"/>
            <a:chOff x="1338" y="1344"/>
            <a:chExt cx="2542" cy="1188"/>
          </a:xfrm>
        </p:grpSpPr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1798" y="1344"/>
            <a:ext cx="2082" cy="1188"/>
          </p:xfrm>
          <a:graphic>
            <a:graphicData uri="http://schemas.openxmlformats.org/presentationml/2006/ole">
              <p:oleObj spid="_x0000_s4099" name="Imagem de bitmap" r:id="rId3" imgW="3304762" imgH="1886213" progId="PBrush">
                <p:embed/>
              </p:oleObj>
            </a:graphicData>
          </a:graphic>
        </p:graphicFrame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1338" y="1722"/>
            <a:ext cx="414" cy="294"/>
          </p:xfrm>
          <a:graphic>
            <a:graphicData uri="http://schemas.openxmlformats.org/presentationml/2006/ole">
              <p:oleObj spid="_x0000_s4100" name="Imagem de bitmap" r:id="rId4" imgW="657317" imgH="466543" progId="PBrush">
                <p:embed/>
              </p:oleObj>
            </a:graphicData>
          </a:graphic>
        </p:graphicFrame>
      </p:grpSp>
      <p:grpSp>
        <p:nvGrpSpPr>
          <p:cNvPr id="4103" name="Group 15"/>
          <p:cNvGrpSpPr>
            <a:grpSpLocks/>
          </p:cNvGrpSpPr>
          <p:nvPr/>
        </p:nvGrpSpPr>
        <p:grpSpPr bwMode="auto">
          <a:xfrm>
            <a:off x="1979613" y="3571875"/>
            <a:ext cx="4765675" cy="2108200"/>
            <a:chOff x="1519" y="2663"/>
            <a:chExt cx="2440" cy="1194"/>
          </a:xfrm>
        </p:grpSpPr>
        <p:graphicFrame>
          <p:nvGraphicFramePr>
            <p:cNvPr id="4098" name="Object 11"/>
            <p:cNvGraphicFramePr>
              <a:graphicFrameLocks noChangeAspect="1"/>
            </p:cNvGraphicFramePr>
            <p:nvPr/>
          </p:nvGraphicFramePr>
          <p:xfrm>
            <a:off x="1961" y="2663"/>
            <a:ext cx="1998" cy="1194"/>
          </p:xfrm>
          <a:graphic>
            <a:graphicData uri="http://schemas.openxmlformats.org/presentationml/2006/ole">
              <p:oleObj spid="_x0000_s4098" name="Imagem de bitmap" r:id="rId5" imgW="3172268" imgH="1895238" progId="PBrush">
                <p:embed/>
              </p:oleObj>
            </a:graphicData>
          </a:graphic>
        </p:graphicFrame>
        <p:pic>
          <p:nvPicPr>
            <p:cNvPr id="4105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19" y="3158"/>
              <a:ext cx="41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147050" cy="57213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v"/>
            </a:pPr>
            <a:r>
              <a:rPr lang="pt-BR" sz="2400" b="1" dirty="0" smtClean="0">
                <a:solidFill>
                  <a:srgbClr val="C00000"/>
                </a:solidFill>
              </a:rPr>
              <a:t>Substituições Retroativas</a:t>
            </a:r>
          </a:p>
          <a:p>
            <a:pPr lvl="2" eaLnBrk="1" hangingPunct="1"/>
            <a:r>
              <a:rPr lang="pt-BR" sz="2000" dirty="0" smtClean="0"/>
              <a:t>Ex:</a:t>
            </a:r>
          </a:p>
          <a:p>
            <a:pPr eaLnBrk="1" hangingPunct="1">
              <a:buNone/>
            </a:pPr>
            <a:endParaRPr lang="pt-BR" sz="2800" dirty="0" smtClean="0"/>
          </a:p>
        </p:txBody>
      </p:sp>
      <p:pic>
        <p:nvPicPr>
          <p:cNvPr id="5127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84438" y="908050"/>
            <a:ext cx="3686175" cy="1647825"/>
          </a:xfrm>
          <a:noFill/>
        </p:spPr>
      </p:pic>
      <p:graphicFrame>
        <p:nvGraphicFramePr>
          <p:cNvPr id="5122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258888" y="3284538"/>
          <a:ext cx="2333625" cy="752475"/>
        </p:xfrm>
        <a:graphic>
          <a:graphicData uri="http://schemas.openxmlformats.org/presentationml/2006/ole">
            <p:oleObj spid="_x0000_s5122" name="Imagem de bitmap" r:id="rId4" imgW="2333333" imgH="752381" progId="PBrush">
              <p:embed/>
            </p:oleObj>
          </a:graphicData>
        </a:graphic>
      </p:graphicFrame>
      <p:sp>
        <p:nvSpPr>
          <p:cNvPr id="512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A45DA1-4443-40B4-A431-541BCCC7DB89}" type="slidenum">
              <a:rPr lang="pt-BR" smtClean="0">
                <a:latin typeface="Arial" pitchFamily="34" charset="0"/>
              </a:rPr>
              <a:pPr/>
              <a:t>6</a:t>
            </a:fld>
            <a:endParaRPr lang="pt-BR" smtClean="0">
              <a:latin typeface="Arial" pitchFamily="34" charset="0"/>
            </a:endParaRPr>
          </a:p>
        </p:txBody>
      </p:sp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5292725" y="3284538"/>
          <a:ext cx="2019300" cy="1171575"/>
        </p:xfrm>
        <a:graphic>
          <a:graphicData uri="http://schemas.openxmlformats.org/presentationml/2006/ole">
            <p:oleObj spid="_x0000_s5123" name="Imagem de bitmap" r:id="rId5" imgW="2019048" imgH="1171429" progId="PBrush">
              <p:embed/>
            </p:oleObj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1258888" y="4797425"/>
          <a:ext cx="2514600" cy="1133475"/>
        </p:xfrm>
        <a:graphic>
          <a:graphicData uri="http://schemas.openxmlformats.org/presentationml/2006/ole">
            <p:oleObj spid="_x0000_s5124" name="Imagem de bitmap" r:id="rId6" imgW="2514286" imgH="1133633" progId="PBrush">
              <p:embed/>
            </p:oleObj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4619653" y="4797425"/>
          <a:ext cx="3952875" cy="1247775"/>
        </p:xfrm>
        <a:graphic>
          <a:graphicData uri="http://schemas.openxmlformats.org/presentationml/2006/ole">
            <p:oleObj spid="_x0000_s5125" name="Imagem de bitmap" r:id="rId7" imgW="3952381" imgH="12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C00000"/>
                </a:solidFill>
              </a:rPr>
              <a:t>Métodos de solução numéricos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pt-BR" sz="28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pt-BR" sz="2800" dirty="0" smtClean="0">
                <a:solidFill>
                  <a:srgbClr val="C00000"/>
                </a:solidFill>
              </a:rPr>
              <a:t>Diretos:</a:t>
            </a:r>
            <a:r>
              <a:rPr lang="pt-BR" sz="2800" dirty="0" smtClean="0"/>
              <a:t> número finito de passos</a:t>
            </a:r>
          </a:p>
          <a:p>
            <a:pPr lvl="1" eaLnBrk="1" hangingPunct="1"/>
            <a:r>
              <a:rPr lang="pt-BR" sz="2400" dirty="0" smtClean="0">
                <a:solidFill>
                  <a:schemeClr val="tx2"/>
                </a:solidFill>
              </a:rPr>
              <a:t>Gauss</a:t>
            </a:r>
          </a:p>
          <a:p>
            <a:pPr lvl="1" eaLnBrk="1" hangingPunct="1"/>
            <a:r>
              <a:rPr lang="pt-BR" sz="2400" dirty="0" smtClean="0">
                <a:solidFill>
                  <a:schemeClr val="tx2"/>
                </a:solidFill>
              </a:rPr>
              <a:t>Jordan</a:t>
            </a:r>
          </a:p>
          <a:p>
            <a:pPr eaLnBrk="1" hangingPunct="1">
              <a:buFont typeface="Wingdings 3" pitchFamily="18" charset="2"/>
              <a:buNone/>
            </a:pPr>
            <a:endParaRPr lang="pt-BR" sz="2800" dirty="0" smtClean="0"/>
          </a:p>
          <a:p>
            <a:pPr eaLnBrk="1" hangingPunct="1"/>
            <a:r>
              <a:rPr lang="pt-BR" sz="2800" dirty="0" smtClean="0">
                <a:solidFill>
                  <a:srgbClr val="C00000"/>
                </a:solidFill>
              </a:rPr>
              <a:t>Iterativos: </a:t>
            </a:r>
            <a:r>
              <a:rPr lang="pt-BR" sz="2800" dirty="0" err="1" smtClean="0"/>
              <a:t>seqüência</a:t>
            </a:r>
            <a:r>
              <a:rPr lang="pt-BR" sz="2800" dirty="0" smtClean="0"/>
              <a:t> de aproximações para o valor do vetor solução até uma precisão pré-estabelecida</a:t>
            </a:r>
          </a:p>
          <a:p>
            <a:pPr lvl="1" eaLnBrk="1" hangingPunct="1"/>
            <a:r>
              <a:rPr lang="pt-BR" sz="2400" dirty="0" smtClean="0">
                <a:solidFill>
                  <a:schemeClr val="tx2"/>
                </a:solidFill>
              </a:rPr>
              <a:t>Jacobi</a:t>
            </a:r>
          </a:p>
          <a:p>
            <a:pPr lvl="1" eaLnBrk="1" hangingPunct="1"/>
            <a:r>
              <a:rPr lang="pt-BR" sz="2400" dirty="0" err="1" smtClean="0">
                <a:solidFill>
                  <a:schemeClr val="tx2"/>
                </a:solidFill>
              </a:rPr>
              <a:t>Gauss-Seidel</a:t>
            </a:r>
            <a:endParaRPr lang="pt-BR" sz="2400" dirty="0" smtClean="0">
              <a:solidFill>
                <a:schemeClr val="tx2"/>
              </a:solidFill>
            </a:endParaRPr>
          </a:p>
          <a:p>
            <a:pPr lvl="1" eaLnBrk="1" hangingPunct="1"/>
            <a:endParaRPr lang="pt-BR" sz="2400" dirty="0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8759A6-7FC0-4658-8376-75B01DC74C66}" type="slidenum">
              <a:rPr lang="pt-BR" smtClean="0">
                <a:latin typeface="Arial" pitchFamily="34" charset="0"/>
              </a:rPr>
              <a:pPr/>
              <a:t>7</a:t>
            </a:fld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rgbClr val="C00000"/>
                </a:solidFill>
              </a:rPr>
              <a:t>Método de Gauss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2800" dirty="0" smtClean="0"/>
              <a:t>Consiste em transformar o sistema linear original num outro </a:t>
            </a:r>
            <a:r>
              <a:rPr lang="pt-BR" sz="2800" dirty="0" smtClean="0">
                <a:solidFill>
                  <a:srgbClr val="C00000"/>
                </a:solidFill>
              </a:rPr>
              <a:t>equivalente</a:t>
            </a:r>
            <a:r>
              <a:rPr lang="pt-BR" sz="2800" dirty="0" smtClean="0"/>
              <a:t> com matriz dos coeficientes triangular superior.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pt-BR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2800" dirty="0" smtClean="0"/>
              <a:t>Dois sistemas são </a:t>
            </a:r>
            <a:r>
              <a:rPr lang="pt-BR" sz="2800" dirty="0" smtClean="0">
                <a:solidFill>
                  <a:srgbClr val="C00000"/>
                </a:solidFill>
              </a:rPr>
              <a:t>equivalentes</a:t>
            </a:r>
            <a:r>
              <a:rPr lang="pt-BR" sz="2800" dirty="0" smtClean="0"/>
              <a:t> quando possuem a mesma solução.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2800" dirty="0" smtClean="0"/>
              <a:t>Para se transformar o sistema linear em outro equivalente, utiliza-se transformações elementares: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pt-BR" sz="2400" dirty="0" smtClean="0"/>
              <a:t>Troca de ordem das equações;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pt-BR" sz="2400" dirty="0" smtClean="0"/>
              <a:t>Multiplicação de uma equação por um número real não nulo;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pt-BR" sz="2400" dirty="0" smtClean="0"/>
              <a:t>Substituição de uma equação por uma combinação linear dela mesma com outra equação.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pt-BR" sz="2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pt-BR" sz="2800" dirty="0" smtClean="0"/>
              <a:t>		</a:t>
            </a:r>
            <a:endParaRPr lang="pt-BR" sz="2200" b="1" dirty="0" smtClean="0">
              <a:solidFill>
                <a:srgbClr val="C00000"/>
              </a:solidFill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C907B9-3A35-4549-8816-BB6E84E27C51}" type="slidenum">
              <a:rPr lang="pt-BR" smtClean="0">
                <a:latin typeface="Arial" pitchFamily="34" charset="0"/>
              </a:rPr>
              <a:pPr/>
              <a:t>8</a:t>
            </a:fld>
            <a:endParaRPr lang="pt-BR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218488" cy="5721350"/>
          </a:xfrm>
        </p:spPr>
        <p:txBody>
          <a:bodyPr/>
          <a:lstStyle/>
          <a:p>
            <a:pPr algn="ctr" eaLnBrk="1" hangingPunct="1">
              <a:lnSpc>
                <a:spcPct val="170000"/>
              </a:lnSpc>
              <a:buFont typeface="Wingdings 3" pitchFamily="18" charset="2"/>
              <a:buNone/>
            </a:pPr>
            <a:r>
              <a:rPr lang="pt-BR" sz="2600" dirty="0" smtClean="0"/>
              <a:t>	</a:t>
            </a:r>
            <a:endParaRPr lang="pt-BR" sz="2200" b="1" dirty="0" smtClean="0"/>
          </a:p>
          <a:p>
            <a:pPr eaLnBrk="1" hangingPunct="1">
              <a:lnSpc>
                <a:spcPct val="80000"/>
              </a:lnSpc>
            </a:pPr>
            <a:r>
              <a:rPr lang="pt-BR" sz="2800" b="1" u="sng" dirty="0" smtClean="0">
                <a:solidFill>
                  <a:srgbClr val="C00000"/>
                </a:solidFill>
              </a:rPr>
              <a:t>Etapas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8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pt-BR" sz="2800" dirty="0" smtClean="0"/>
              <a:t>	</a:t>
            </a:r>
            <a:r>
              <a:rPr lang="pt-BR" sz="2400" dirty="0" smtClean="0"/>
              <a:t>1) Escrever a matriz aumentada do sistema;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pt-BR" sz="2400" dirty="0" smtClean="0"/>
              <a:t>	2) Transformar a matriz A em uma matriz triangular superior;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pt-BR" sz="2400" dirty="0" smtClean="0"/>
              <a:t>	3) Resolver por substituições retroativas.</a:t>
            </a:r>
          </a:p>
          <a:p>
            <a:pPr eaLnBrk="1" hangingPunct="1">
              <a:lnSpc>
                <a:spcPct val="80000"/>
              </a:lnSpc>
            </a:pPr>
            <a:endParaRPr lang="pt-BR" sz="2800" dirty="0" smtClean="0"/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24075" y="2349500"/>
          <a:ext cx="4038600" cy="1450975"/>
        </p:xfrm>
        <a:graphic>
          <a:graphicData uri="http://schemas.openxmlformats.org/presentationml/2006/ole">
            <p:oleObj spid="_x0000_s6146" name="Imagem de bitmap" r:id="rId3" imgW="4428571" imgH="1590897" progId="PBrush">
              <p:embed/>
            </p:oleObj>
          </a:graphicData>
        </a:graphic>
      </p:graphicFrame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639A03-7567-425A-AA4E-AA7D5F7123CB}" type="slidenum">
              <a:rPr lang="pt-BR" smtClean="0">
                <a:latin typeface="Arial" pitchFamily="34" charset="0"/>
              </a:rPr>
              <a:pPr/>
              <a:t>9</a:t>
            </a:fld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892</Words>
  <Application>Microsoft Office PowerPoint</Application>
  <PresentationFormat>Apresentação na tela (4:3)</PresentationFormat>
  <Paragraphs>274</Paragraphs>
  <Slides>33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Tema do Office</vt:lpstr>
      <vt:lpstr>Imagem de bitmap</vt:lpstr>
      <vt:lpstr>Equação</vt:lpstr>
      <vt:lpstr>Equation</vt:lpstr>
      <vt:lpstr>Sistemas Lineares </vt:lpstr>
      <vt:lpstr>Sistemas Lineares</vt:lpstr>
      <vt:lpstr>Slide 3</vt:lpstr>
      <vt:lpstr>Slide 4</vt:lpstr>
      <vt:lpstr>Slide 5</vt:lpstr>
      <vt:lpstr>Slide 6</vt:lpstr>
      <vt:lpstr>Métodos de solução numéricos</vt:lpstr>
      <vt:lpstr>Método de Gauss</vt:lpstr>
      <vt:lpstr>Slide 9</vt:lpstr>
      <vt:lpstr>Passos da Eliminação de Gauss</vt:lpstr>
      <vt:lpstr>Passos da Eliminação de Gauss</vt:lpstr>
      <vt:lpstr>Passos da Eliminação de Gauss</vt:lpstr>
      <vt:lpstr>Slide 13</vt:lpstr>
      <vt:lpstr>Cuidado!!!!</vt:lpstr>
      <vt:lpstr>Slide 15</vt:lpstr>
      <vt:lpstr>Slide 16</vt:lpstr>
      <vt:lpstr>Slide 17</vt:lpstr>
      <vt:lpstr>Slide 18</vt:lpstr>
      <vt:lpstr>Método de Gauss com Pivotação Parcial</vt:lpstr>
      <vt:lpstr>Cálculo de determinantes usando o método de Gauss com pivotação parcial</vt:lpstr>
      <vt:lpstr>Método de Jordan</vt:lpstr>
      <vt:lpstr>Inversão de matrizes usando o método de Jordan</vt:lpstr>
      <vt:lpstr>Slide 23</vt:lpstr>
      <vt:lpstr>Slide 24</vt:lpstr>
      <vt:lpstr>Teste de Parada</vt:lpstr>
      <vt:lpstr>Slide 26</vt:lpstr>
      <vt:lpstr>Critérios de Convergência</vt:lpstr>
      <vt:lpstr>Slide 28</vt:lpstr>
      <vt:lpstr>MÉTODO DE GAUSS-SEIDEL</vt:lpstr>
      <vt:lpstr>MÉTODO DE GAUSS-SEIDEL</vt:lpstr>
      <vt:lpstr>MÉTODO DE GAUSS-SEIDEL</vt:lpstr>
      <vt:lpstr>Métodos Diretos e Iterativos - Comparação</vt:lpstr>
      <vt:lpstr>Referências</vt:lpstr>
    </vt:vector>
  </TitlesOfParts>
  <Company>M&amp;M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Numérica de Sistemas Lineares</dc:title>
  <dc:creator>marcelo2</dc:creator>
  <cp:lastModifiedBy>adriana</cp:lastModifiedBy>
  <cp:revision>234</cp:revision>
  <dcterms:created xsi:type="dcterms:W3CDTF">2006-02-09T23:50:52Z</dcterms:created>
  <dcterms:modified xsi:type="dcterms:W3CDTF">2021-06-09T14:15:10Z</dcterms:modified>
</cp:coreProperties>
</file>