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ontserrat"/>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Nuni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92bc84c63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92bc84c63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94ea77ff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94ea77ff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94ea77ffa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94ea77ff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4ea77ffa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4ea77ffa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8ba350ac9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8ba350ac9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8ba350ac9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8ba350ac9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92bc84c63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92bc84c63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92bc84c63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92bc84c63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92bc84c63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92bc84c63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92bc84c63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92bc84c63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92bc84c63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92bc84c63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92bc84c63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92bc84c63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2.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4867200" cy="726900"/>
          </a:xfrm>
          <a:prstGeom prst="rect">
            <a:avLst/>
          </a:prstGeom>
        </p:spPr>
        <p:txBody>
          <a:bodyPr anchorCtr="0" anchor="t" bIns="91425" lIns="91425" spcFirstLastPara="1" rIns="91425" wrap="square" tIns="91425">
            <a:normAutofit/>
          </a:bodyPr>
          <a:lstStyle/>
          <a:p>
            <a:pPr indent="0" lvl="0" marL="0" rtl="0" algn="l">
              <a:lnSpc>
                <a:spcPct val="130000"/>
              </a:lnSpc>
              <a:spcBef>
                <a:spcPts val="0"/>
              </a:spcBef>
              <a:spcAft>
                <a:spcPts val="200"/>
              </a:spcAft>
              <a:buNone/>
            </a:pPr>
            <a:r>
              <a:rPr b="1" lang="en" sz="3000">
                <a:latin typeface="Nunito"/>
                <a:ea typeface="Nunito"/>
                <a:cs typeface="Nunito"/>
                <a:sym typeface="Nunito"/>
              </a:rPr>
              <a:t>Instagram User Analytics</a:t>
            </a:r>
            <a:endParaRPr b="1" sz="3000"/>
          </a:p>
        </p:txBody>
      </p:sp>
      <p:sp>
        <p:nvSpPr>
          <p:cNvPr id="135" name="Google Shape;135;p13"/>
          <p:cNvSpPr txBox="1"/>
          <p:nvPr>
            <p:ph idx="1" type="subTitle"/>
          </p:nvPr>
        </p:nvSpPr>
        <p:spPr>
          <a:xfrm>
            <a:off x="6261200" y="3896575"/>
            <a:ext cx="2523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solidFill>
                  <a:srgbClr val="FF9900"/>
                </a:solidFill>
              </a:rPr>
              <a:t>By: Rahul Patil</a:t>
            </a:r>
            <a:endParaRPr b="1" sz="1600">
              <a:solidFill>
                <a:srgbClr val="FF99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2"/>
          <p:cNvSpPr txBox="1"/>
          <p:nvPr>
            <p:ph idx="1" type="body"/>
          </p:nvPr>
        </p:nvSpPr>
        <p:spPr>
          <a:xfrm>
            <a:off x="884325" y="1317675"/>
            <a:ext cx="8259600" cy="382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5.    W</a:t>
            </a:r>
            <a:r>
              <a:rPr lang="en"/>
              <a:t>hich day would be the best day to launch ADs?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3200400" rtl="0" algn="l">
              <a:spcBef>
                <a:spcPts val="1200"/>
              </a:spcBef>
              <a:spcAft>
                <a:spcPts val="0"/>
              </a:spcAft>
              <a:buSzPts val="1300"/>
              <a:buChar char="●"/>
            </a:pPr>
            <a:r>
              <a:rPr lang="en"/>
              <a:t>Most of new user added on thursday and sunday</a:t>
            </a:r>
            <a:endParaRPr/>
          </a:p>
          <a:p>
            <a:pPr indent="-311150" lvl="0" marL="3200400" rtl="0" algn="l">
              <a:spcBef>
                <a:spcPts val="0"/>
              </a:spcBef>
              <a:spcAft>
                <a:spcPts val="0"/>
              </a:spcAft>
              <a:buSzPts val="1300"/>
              <a:buChar char="●"/>
            </a:pPr>
            <a:r>
              <a:rPr lang="en"/>
              <a:t>We can use this 2 days to schedule  ADs  campaign</a:t>
            </a:r>
            <a:endParaRPr/>
          </a:p>
        </p:txBody>
      </p:sp>
      <p:sp>
        <p:nvSpPr>
          <p:cNvPr id="207" name="Google Shape;207;p22"/>
          <p:cNvSpPr txBox="1"/>
          <p:nvPr>
            <p:ph type="title"/>
          </p:nvPr>
        </p:nvSpPr>
        <p:spPr>
          <a:xfrm>
            <a:off x="1264275" y="403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Insights</a:t>
            </a:r>
            <a:endParaRPr b="1" sz="3000">
              <a:latin typeface="Nunito"/>
              <a:ea typeface="Nunito"/>
              <a:cs typeface="Nunito"/>
              <a:sym typeface="Nunito"/>
            </a:endParaRPr>
          </a:p>
        </p:txBody>
      </p:sp>
      <p:sp>
        <p:nvSpPr>
          <p:cNvPr id="208" name="Google Shape;208;p22"/>
          <p:cNvSpPr/>
          <p:nvPr/>
        </p:nvSpPr>
        <p:spPr>
          <a:xfrm>
            <a:off x="935525" y="617700"/>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9" name="Google Shape;209;p22"/>
          <p:cNvPicPr preferRelativeResize="0"/>
          <p:nvPr/>
        </p:nvPicPr>
        <p:blipFill>
          <a:blip r:embed="rId3">
            <a:alphaModFix/>
          </a:blip>
          <a:stretch>
            <a:fillRect/>
          </a:stretch>
        </p:blipFill>
        <p:spPr>
          <a:xfrm>
            <a:off x="1027100" y="1769075"/>
            <a:ext cx="6457125" cy="1144250"/>
          </a:xfrm>
          <a:prstGeom prst="rect">
            <a:avLst/>
          </a:prstGeom>
          <a:noFill/>
          <a:ln>
            <a:noFill/>
          </a:ln>
        </p:spPr>
      </p:pic>
      <p:pic>
        <p:nvPicPr>
          <p:cNvPr id="210" name="Google Shape;210;p22"/>
          <p:cNvPicPr preferRelativeResize="0"/>
          <p:nvPr/>
        </p:nvPicPr>
        <p:blipFill>
          <a:blip r:embed="rId4">
            <a:alphaModFix/>
          </a:blip>
          <a:stretch>
            <a:fillRect/>
          </a:stretch>
        </p:blipFill>
        <p:spPr>
          <a:xfrm>
            <a:off x="1191425" y="2984925"/>
            <a:ext cx="2237325" cy="2027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3"/>
          <p:cNvSpPr txBox="1"/>
          <p:nvPr>
            <p:ph idx="1" type="body"/>
          </p:nvPr>
        </p:nvSpPr>
        <p:spPr>
          <a:xfrm>
            <a:off x="377925" y="1317675"/>
            <a:ext cx="8704800" cy="360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  how many times does average user posts on Instagram.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Some user are highly active as they are posting 10-12  post.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While per user average post is 2</a:t>
            </a:r>
            <a:endParaRPr/>
          </a:p>
        </p:txBody>
      </p:sp>
      <p:sp>
        <p:nvSpPr>
          <p:cNvPr id="216" name="Google Shape;216;p23"/>
          <p:cNvSpPr txBox="1"/>
          <p:nvPr>
            <p:ph type="title"/>
          </p:nvPr>
        </p:nvSpPr>
        <p:spPr>
          <a:xfrm>
            <a:off x="1264275" y="403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Insights</a:t>
            </a:r>
            <a:endParaRPr b="1" sz="3000">
              <a:latin typeface="Nunito"/>
              <a:ea typeface="Nunito"/>
              <a:cs typeface="Nunito"/>
              <a:sym typeface="Nunito"/>
            </a:endParaRPr>
          </a:p>
        </p:txBody>
      </p:sp>
      <p:sp>
        <p:nvSpPr>
          <p:cNvPr id="217" name="Google Shape;217;p23"/>
          <p:cNvSpPr/>
          <p:nvPr/>
        </p:nvSpPr>
        <p:spPr>
          <a:xfrm>
            <a:off x="935525" y="617700"/>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8" name="Google Shape;218;p23"/>
          <p:cNvPicPr preferRelativeResize="0"/>
          <p:nvPr/>
        </p:nvPicPr>
        <p:blipFill>
          <a:blip r:embed="rId3">
            <a:alphaModFix/>
          </a:blip>
          <a:stretch>
            <a:fillRect/>
          </a:stretch>
        </p:blipFill>
        <p:spPr>
          <a:xfrm>
            <a:off x="5366775" y="1389875"/>
            <a:ext cx="2238825" cy="1948700"/>
          </a:xfrm>
          <a:prstGeom prst="rect">
            <a:avLst/>
          </a:prstGeom>
          <a:noFill/>
          <a:ln>
            <a:noFill/>
          </a:ln>
        </p:spPr>
      </p:pic>
      <p:pic>
        <p:nvPicPr>
          <p:cNvPr id="219" name="Google Shape;219;p23"/>
          <p:cNvPicPr preferRelativeResize="0"/>
          <p:nvPr/>
        </p:nvPicPr>
        <p:blipFill>
          <a:blip r:embed="rId4">
            <a:alphaModFix/>
          </a:blip>
          <a:stretch>
            <a:fillRect/>
          </a:stretch>
        </p:blipFill>
        <p:spPr>
          <a:xfrm>
            <a:off x="809613" y="1698263"/>
            <a:ext cx="3762375" cy="942975"/>
          </a:xfrm>
          <a:prstGeom prst="rect">
            <a:avLst/>
          </a:prstGeom>
          <a:noFill/>
          <a:ln>
            <a:noFill/>
          </a:ln>
        </p:spPr>
      </p:pic>
      <p:pic>
        <p:nvPicPr>
          <p:cNvPr id="220" name="Google Shape;220;p23"/>
          <p:cNvPicPr preferRelativeResize="0"/>
          <p:nvPr/>
        </p:nvPicPr>
        <p:blipFill>
          <a:blip r:embed="rId5">
            <a:alphaModFix/>
          </a:blip>
          <a:stretch>
            <a:fillRect/>
          </a:stretch>
        </p:blipFill>
        <p:spPr>
          <a:xfrm>
            <a:off x="414325" y="3338575"/>
            <a:ext cx="8315325" cy="514350"/>
          </a:xfrm>
          <a:prstGeom prst="rect">
            <a:avLst/>
          </a:prstGeom>
          <a:noFill/>
          <a:ln>
            <a:noFill/>
          </a:ln>
          <a:effectLst>
            <a:outerShdw blurRad="57150" rotWithShape="0" algn="bl" dir="5400000" dist="19050">
              <a:srgbClr val="000000"/>
            </a:outerShdw>
          </a:effectLst>
        </p:spPr>
      </p:pic>
      <p:pic>
        <p:nvPicPr>
          <p:cNvPr id="221" name="Google Shape;221;p23"/>
          <p:cNvPicPr preferRelativeResize="0"/>
          <p:nvPr/>
        </p:nvPicPr>
        <p:blipFill>
          <a:blip r:embed="rId6">
            <a:alphaModFix/>
          </a:blip>
          <a:stretch>
            <a:fillRect/>
          </a:stretch>
        </p:blipFill>
        <p:spPr>
          <a:xfrm>
            <a:off x="5320963" y="3991675"/>
            <a:ext cx="2924175" cy="6477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idx="1" type="body"/>
          </p:nvPr>
        </p:nvSpPr>
        <p:spPr>
          <a:xfrm>
            <a:off x="894275" y="1479025"/>
            <a:ext cx="8192100" cy="362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7.  Provide data on real user and fake(boat) accounts.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There are 13 account </a:t>
            </a:r>
            <a:r>
              <a:rPr lang="en"/>
              <a:t>who had like every single post as normal user won't do this</a:t>
            </a:r>
            <a:endParaRPr/>
          </a:p>
          <a:p>
            <a:pPr indent="0" lvl="0" marL="0" rtl="0" algn="l">
              <a:spcBef>
                <a:spcPts val="1200"/>
              </a:spcBef>
              <a:spcAft>
                <a:spcPts val="1200"/>
              </a:spcAft>
              <a:buNone/>
            </a:pPr>
            <a:r>
              <a:rPr lang="en"/>
              <a:t>This is mostly a ( bots) or fake account.</a:t>
            </a:r>
            <a:endParaRPr/>
          </a:p>
        </p:txBody>
      </p:sp>
      <p:sp>
        <p:nvSpPr>
          <p:cNvPr id="227" name="Google Shape;227;p24"/>
          <p:cNvSpPr txBox="1"/>
          <p:nvPr>
            <p:ph type="title"/>
          </p:nvPr>
        </p:nvSpPr>
        <p:spPr>
          <a:xfrm>
            <a:off x="1264275" y="403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Insights</a:t>
            </a:r>
            <a:endParaRPr b="1" sz="3000">
              <a:latin typeface="Nunito"/>
              <a:ea typeface="Nunito"/>
              <a:cs typeface="Nunito"/>
              <a:sym typeface="Nunito"/>
            </a:endParaRPr>
          </a:p>
        </p:txBody>
      </p:sp>
      <p:sp>
        <p:nvSpPr>
          <p:cNvPr id="228" name="Google Shape;228;p24"/>
          <p:cNvSpPr/>
          <p:nvPr/>
        </p:nvSpPr>
        <p:spPr>
          <a:xfrm>
            <a:off x="935525" y="617700"/>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9" name="Google Shape;229;p24"/>
          <p:cNvPicPr preferRelativeResize="0"/>
          <p:nvPr/>
        </p:nvPicPr>
        <p:blipFill>
          <a:blip r:embed="rId3">
            <a:alphaModFix/>
          </a:blip>
          <a:stretch>
            <a:fillRect/>
          </a:stretch>
        </p:blipFill>
        <p:spPr>
          <a:xfrm>
            <a:off x="1191425" y="1858900"/>
            <a:ext cx="4609275" cy="1126025"/>
          </a:xfrm>
          <a:prstGeom prst="rect">
            <a:avLst/>
          </a:prstGeom>
          <a:noFill/>
          <a:ln>
            <a:noFill/>
          </a:ln>
        </p:spPr>
      </p:pic>
      <p:pic>
        <p:nvPicPr>
          <p:cNvPr id="230" name="Google Shape;230;p24"/>
          <p:cNvPicPr preferRelativeResize="0"/>
          <p:nvPr/>
        </p:nvPicPr>
        <p:blipFill>
          <a:blip r:embed="rId4">
            <a:alphaModFix/>
          </a:blip>
          <a:stretch>
            <a:fillRect/>
          </a:stretch>
        </p:blipFill>
        <p:spPr>
          <a:xfrm>
            <a:off x="6775475" y="1619250"/>
            <a:ext cx="2152650" cy="1905000"/>
          </a:xfrm>
          <a:prstGeom prst="rect">
            <a:avLst/>
          </a:prstGeom>
          <a:noFill/>
          <a:ln>
            <a:noFill/>
          </a:ln>
        </p:spPr>
      </p:pic>
      <p:pic>
        <p:nvPicPr>
          <p:cNvPr id="231" name="Google Shape;231;p24"/>
          <p:cNvPicPr preferRelativeResize="0"/>
          <p:nvPr/>
        </p:nvPicPr>
        <p:blipFill>
          <a:blip r:embed="rId5">
            <a:alphaModFix/>
          </a:blip>
          <a:stretch>
            <a:fillRect/>
          </a:stretch>
        </p:blipFill>
        <p:spPr>
          <a:xfrm>
            <a:off x="6775475" y="3524250"/>
            <a:ext cx="2152650" cy="140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5"/>
          <p:cNvSpPr txBox="1"/>
          <p:nvPr>
            <p:ph idx="1" type="body"/>
          </p:nvPr>
        </p:nvSpPr>
        <p:spPr>
          <a:xfrm>
            <a:off x="628600" y="1567550"/>
            <a:ext cx="8457900" cy="352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 this project we understand how to use SIX step process of Data analysis.</a:t>
            </a:r>
            <a:endParaRPr/>
          </a:p>
          <a:p>
            <a:pPr indent="-311150" lvl="0" marL="457200" rtl="0" algn="l">
              <a:spcBef>
                <a:spcPts val="0"/>
              </a:spcBef>
              <a:spcAft>
                <a:spcPts val="0"/>
              </a:spcAft>
              <a:buSzPts val="1300"/>
              <a:buChar char="❖"/>
            </a:pPr>
            <a:r>
              <a:rPr lang="en"/>
              <a:t>Project help to understand how to use SQL joins as data store in different table  for simple data </a:t>
            </a:r>
            <a:r>
              <a:rPr lang="en"/>
              <a:t>a</a:t>
            </a:r>
            <a:r>
              <a:rPr lang="en"/>
              <a:t>nalytics job .</a:t>
            </a:r>
            <a:endParaRPr/>
          </a:p>
          <a:p>
            <a:pPr indent="-311150" lvl="0" marL="457200" rtl="0" algn="l">
              <a:spcBef>
                <a:spcPts val="0"/>
              </a:spcBef>
              <a:spcAft>
                <a:spcPts val="0"/>
              </a:spcAft>
              <a:buSzPts val="1300"/>
              <a:buChar char="❖"/>
            </a:pPr>
            <a:r>
              <a:rPr lang="en"/>
              <a:t>Key project insight are :</a:t>
            </a:r>
            <a:endParaRPr/>
          </a:p>
          <a:p>
            <a:pPr indent="-311150" lvl="0" marL="914400" rtl="0" algn="l">
              <a:spcBef>
                <a:spcPts val="0"/>
              </a:spcBef>
              <a:spcAft>
                <a:spcPts val="0"/>
              </a:spcAft>
              <a:buSzPts val="1300"/>
              <a:buChar char="●"/>
            </a:pPr>
            <a:r>
              <a:rPr lang="en"/>
              <a:t>How is user engagement on platform</a:t>
            </a:r>
            <a:endParaRPr/>
          </a:p>
          <a:p>
            <a:pPr indent="-311150" lvl="0" marL="914400" rtl="0" algn="l">
              <a:spcBef>
                <a:spcPts val="0"/>
              </a:spcBef>
              <a:spcAft>
                <a:spcPts val="0"/>
              </a:spcAft>
              <a:buSzPts val="1300"/>
              <a:buChar char="●"/>
            </a:pPr>
            <a:r>
              <a:rPr lang="en"/>
              <a:t>Thursday and sunday would be most favourable day to launch any AD </a:t>
            </a:r>
            <a:r>
              <a:rPr lang="en"/>
              <a:t>campaign</a:t>
            </a:r>
            <a:r>
              <a:rPr lang="en"/>
              <a:t> </a:t>
            </a:r>
            <a:endParaRPr/>
          </a:p>
          <a:p>
            <a:pPr indent="-311150" lvl="0" marL="914400" rtl="0" algn="l">
              <a:spcBef>
                <a:spcPts val="0"/>
              </a:spcBef>
              <a:spcAft>
                <a:spcPts val="0"/>
              </a:spcAft>
              <a:buSzPts val="1300"/>
              <a:buChar char="●"/>
            </a:pPr>
            <a:r>
              <a:rPr lang="en"/>
              <a:t>There are 13 fake account out of 100 i.e 13% fake </a:t>
            </a:r>
            <a:r>
              <a:rPr lang="en"/>
              <a:t>account</a:t>
            </a:r>
            <a:r>
              <a:rPr lang="en"/>
              <a:t> which need to regulate using implementing new police to increase real user on platform</a:t>
            </a:r>
            <a:endParaRPr/>
          </a:p>
        </p:txBody>
      </p:sp>
      <p:sp>
        <p:nvSpPr>
          <p:cNvPr id="237" name="Google Shape;237;p25"/>
          <p:cNvSpPr txBox="1"/>
          <p:nvPr>
            <p:ph type="title"/>
          </p:nvPr>
        </p:nvSpPr>
        <p:spPr>
          <a:xfrm>
            <a:off x="1264275" y="403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Result</a:t>
            </a:r>
            <a:endParaRPr b="1" sz="3000">
              <a:latin typeface="Nunito"/>
              <a:ea typeface="Nunito"/>
              <a:cs typeface="Nunito"/>
              <a:sym typeface="Nunito"/>
            </a:endParaRPr>
          </a:p>
        </p:txBody>
      </p:sp>
      <p:sp>
        <p:nvSpPr>
          <p:cNvPr id="238" name="Google Shape;238;p25"/>
          <p:cNvSpPr/>
          <p:nvPr/>
        </p:nvSpPr>
        <p:spPr>
          <a:xfrm>
            <a:off x="935525" y="617700"/>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111025" y="262700"/>
            <a:ext cx="7038900" cy="914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sz="3000">
                <a:latin typeface="Nunito"/>
                <a:ea typeface="Nunito"/>
                <a:cs typeface="Nunito"/>
                <a:sym typeface="Nunito"/>
              </a:rPr>
              <a:t>Project Description:</a:t>
            </a:r>
            <a:endParaRPr b="1" sz="3000"/>
          </a:p>
        </p:txBody>
      </p:sp>
      <p:sp>
        <p:nvSpPr>
          <p:cNvPr id="141" name="Google Shape;141;p14"/>
          <p:cNvSpPr txBox="1"/>
          <p:nvPr>
            <p:ph idx="1" type="body"/>
          </p:nvPr>
        </p:nvSpPr>
        <p:spPr>
          <a:xfrm>
            <a:off x="1111025" y="1405325"/>
            <a:ext cx="7938600" cy="30201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Font typeface="Nunito"/>
              <a:buChar char="●"/>
            </a:pPr>
            <a:r>
              <a:rPr lang="en" sz="1500">
                <a:latin typeface="Nunito"/>
                <a:ea typeface="Nunito"/>
                <a:cs typeface="Nunito"/>
                <a:sym typeface="Nunito"/>
              </a:rPr>
              <a:t>User analysis is the process by which we track how users engage and interact with our digital product (software or mobile application) in an attempt to derive business insights for marketing, product &amp; development teams.</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These insights are then used by teams across the business to launch a new marketing campaign, decide on features to build for an app, track the success of the app by measuring user engagement and improve the experience altogether while helping the business grow.</a:t>
            </a:r>
            <a:endParaRPr sz="1500">
              <a:latin typeface="Nunito"/>
              <a:ea typeface="Nunito"/>
              <a:cs typeface="Nunito"/>
              <a:sym typeface="Nunito"/>
            </a:endParaRPr>
          </a:p>
          <a:p>
            <a:pPr indent="-323850" lvl="0" marL="457200" rtl="0" algn="l">
              <a:spcBef>
                <a:spcPts val="0"/>
              </a:spcBef>
              <a:spcAft>
                <a:spcPts val="0"/>
              </a:spcAft>
              <a:buSzPts val="1500"/>
              <a:buFont typeface="Nunito"/>
              <a:buChar char="●"/>
            </a:pPr>
            <a:r>
              <a:rPr lang="en" sz="1500">
                <a:latin typeface="Nunito"/>
                <a:ea typeface="Nunito"/>
                <a:cs typeface="Nunito"/>
                <a:sym typeface="Nunito"/>
              </a:rPr>
              <a:t>In this project we are </a:t>
            </a:r>
            <a:r>
              <a:rPr lang="en" sz="1500">
                <a:latin typeface="Nunito"/>
                <a:ea typeface="Nunito"/>
                <a:cs typeface="Nunito"/>
                <a:sym typeface="Nunito"/>
              </a:rPr>
              <a:t>going</a:t>
            </a:r>
            <a:r>
              <a:rPr lang="en" sz="1500">
                <a:latin typeface="Nunito"/>
                <a:ea typeface="Nunito"/>
                <a:cs typeface="Nunito"/>
                <a:sym typeface="Nunito"/>
              </a:rPr>
              <a:t> to </a:t>
            </a:r>
            <a:r>
              <a:rPr lang="en" sz="1500">
                <a:latin typeface="Nunito"/>
                <a:ea typeface="Nunito"/>
                <a:cs typeface="Nunito"/>
                <a:sym typeface="Nunito"/>
              </a:rPr>
              <a:t>analyze Instagram user data which help to improve the performance of application,improve the user engagement and attract</a:t>
            </a:r>
            <a:r>
              <a:rPr lang="en" sz="1500">
                <a:latin typeface="Nunito"/>
                <a:ea typeface="Nunito"/>
                <a:cs typeface="Nunito"/>
                <a:sym typeface="Nunito"/>
              </a:rPr>
              <a:t> new investment.</a:t>
            </a:r>
            <a:endParaRPr sz="1500">
              <a:latin typeface="Nunito"/>
              <a:ea typeface="Nunito"/>
              <a:cs typeface="Nunito"/>
              <a:sym typeface="Nunito"/>
            </a:endParaRPr>
          </a:p>
        </p:txBody>
      </p:sp>
      <p:sp>
        <p:nvSpPr>
          <p:cNvPr id="142" name="Google Shape;142;p14"/>
          <p:cNvSpPr/>
          <p:nvPr/>
        </p:nvSpPr>
        <p:spPr>
          <a:xfrm>
            <a:off x="1289225" y="445550"/>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988250" y="383450"/>
            <a:ext cx="7038900" cy="914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sz="3000">
                <a:latin typeface="Nunito"/>
                <a:ea typeface="Nunito"/>
                <a:cs typeface="Nunito"/>
                <a:sym typeface="Nunito"/>
              </a:rPr>
              <a:t>Approach</a:t>
            </a:r>
            <a:endParaRPr b="1" sz="3000"/>
          </a:p>
        </p:txBody>
      </p:sp>
      <p:sp>
        <p:nvSpPr>
          <p:cNvPr id="148" name="Google Shape;148;p15"/>
          <p:cNvSpPr txBox="1"/>
          <p:nvPr>
            <p:ph idx="1" type="body"/>
          </p:nvPr>
        </p:nvSpPr>
        <p:spPr>
          <a:xfrm>
            <a:off x="1040525" y="1340475"/>
            <a:ext cx="7712100" cy="33342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To </a:t>
            </a:r>
            <a:r>
              <a:rPr lang="en" sz="1500"/>
              <a:t>successfully</a:t>
            </a:r>
            <a:r>
              <a:rPr lang="en" sz="1500"/>
              <a:t> carry out this project we are </a:t>
            </a:r>
            <a:r>
              <a:rPr lang="en" sz="1500"/>
              <a:t>going</a:t>
            </a:r>
            <a:r>
              <a:rPr lang="en" sz="1500"/>
              <a:t> to use </a:t>
            </a:r>
            <a:r>
              <a:rPr b="1" lang="en" sz="1500"/>
              <a:t>SIX STEP</a:t>
            </a:r>
            <a:r>
              <a:rPr lang="en" sz="1500"/>
              <a:t> of </a:t>
            </a:r>
            <a:r>
              <a:rPr lang="en" sz="1500"/>
              <a:t>Data Analysis Process i.e (Ask,Prepare,Process,Analyze,Share,Act)</a:t>
            </a:r>
            <a:endParaRPr sz="1500"/>
          </a:p>
          <a:p>
            <a:pPr indent="-323850" lvl="0" marL="457200" rtl="0" algn="l">
              <a:spcBef>
                <a:spcPts val="0"/>
              </a:spcBef>
              <a:spcAft>
                <a:spcPts val="0"/>
              </a:spcAft>
              <a:buSzPts val="1500"/>
              <a:buChar char="●"/>
            </a:pPr>
            <a:r>
              <a:rPr lang="en" sz="1500"/>
              <a:t>Ask step include asking right set of question which justify goal and give motivation to carry out analysis</a:t>
            </a:r>
            <a:endParaRPr sz="1500"/>
          </a:p>
          <a:p>
            <a:pPr indent="-311150" lvl="0" marL="457200" rtl="0" algn="l">
              <a:spcBef>
                <a:spcPts val="0"/>
              </a:spcBef>
              <a:spcAft>
                <a:spcPts val="0"/>
              </a:spcAft>
              <a:buSzPts val="1300"/>
              <a:buChar char="●"/>
            </a:pPr>
            <a:r>
              <a:rPr lang="en" sz="1500"/>
              <a:t>We have following set of question (reasons ) to justify goal of this project </a:t>
            </a:r>
            <a:r>
              <a:rPr lang="en" sz="1050">
                <a:solidFill>
                  <a:srgbClr val="8492A6"/>
                </a:solidFill>
                <a:latin typeface="Nunito"/>
                <a:ea typeface="Nunito"/>
                <a:cs typeface="Nunito"/>
                <a:sym typeface="Nunito"/>
              </a:rPr>
              <a:t>.</a:t>
            </a:r>
            <a:endParaRPr sz="1050">
              <a:solidFill>
                <a:srgbClr val="8492A6"/>
              </a:solidFill>
              <a:latin typeface="Nunito"/>
              <a:ea typeface="Nunito"/>
              <a:cs typeface="Nunito"/>
              <a:sym typeface="Nunito"/>
            </a:endParaRPr>
          </a:p>
          <a:p>
            <a:pPr indent="-311150" lvl="1" marL="914400" rtl="0" algn="l">
              <a:spcBef>
                <a:spcPts val="0"/>
              </a:spcBef>
              <a:spcAft>
                <a:spcPts val="0"/>
              </a:spcAft>
              <a:buSzPts val="1300"/>
              <a:buChar char="○"/>
            </a:pPr>
            <a:r>
              <a:rPr lang="en" sz="1300"/>
              <a:t>Find the 5 oldest users of the Instagram from the database provided.</a:t>
            </a:r>
            <a:endParaRPr sz="1300"/>
          </a:p>
          <a:p>
            <a:pPr indent="-311150" lvl="1" marL="914400" rtl="0" algn="l">
              <a:spcBef>
                <a:spcPts val="0"/>
              </a:spcBef>
              <a:spcAft>
                <a:spcPts val="0"/>
              </a:spcAft>
              <a:buSzPts val="1300"/>
              <a:buChar char="○"/>
            </a:pPr>
            <a:r>
              <a:rPr lang="en" sz="1300"/>
              <a:t>Find the users who have never posted a single photo on Instagram.</a:t>
            </a:r>
            <a:endParaRPr sz="1300"/>
          </a:p>
          <a:p>
            <a:pPr indent="-311150" lvl="1" marL="914400" rtl="0" algn="l">
              <a:spcBef>
                <a:spcPts val="0"/>
              </a:spcBef>
              <a:spcAft>
                <a:spcPts val="0"/>
              </a:spcAft>
              <a:buSzPts val="1300"/>
              <a:buChar char="○"/>
            </a:pPr>
            <a:r>
              <a:rPr lang="en" sz="1300"/>
              <a:t> Identify the winner of the contest and provide their details to the team.</a:t>
            </a:r>
            <a:endParaRPr sz="1300"/>
          </a:p>
          <a:p>
            <a:pPr indent="-311150" lvl="1" marL="914400" rtl="0" algn="l">
              <a:spcBef>
                <a:spcPts val="0"/>
              </a:spcBef>
              <a:spcAft>
                <a:spcPts val="0"/>
              </a:spcAft>
              <a:buSzPts val="1300"/>
              <a:buChar char="○"/>
            </a:pPr>
            <a:r>
              <a:rPr lang="en" sz="1300"/>
              <a:t>Identify and suggest the top 5 most commonly used hashtags on the platform</a:t>
            </a:r>
            <a:endParaRPr sz="1300"/>
          </a:p>
          <a:p>
            <a:pPr indent="-311150" lvl="1" marL="914400" rtl="0" algn="l">
              <a:spcBef>
                <a:spcPts val="0"/>
              </a:spcBef>
              <a:spcAft>
                <a:spcPts val="0"/>
              </a:spcAft>
              <a:buSzPts val="1300"/>
              <a:buChar char="○"/>
            </a:pPr>
            <a:r>
              <a:rPr lang="en" sz="1300"/>
              <a:t>What day of the week do most users register on? Provide insights on when to schedule an ad campaign.</a:t>
            </a:r>
            <a:endParaRPr sz="1300"/>
          </a:p>
          <a:p>
            <a:pPr indent="-311150" lvl="1" marL="914400" rtl="0" algn="l">
              <a:spcBef>
                <a:spcPts val="0"/>
              </a:spcBef>
              <a:spcAft>
                <a:spcPts val="0"/>
              </a:spcAft>
              <a:buSzPts val="1300"/>
              <a:buChar char="○"/>
            </a:pPr>
            <a:r>
              <a:rPr lang="en" sz="1300"/>
              <a:t> Provide how many times does average user posts on Instagram.</a:t>
            </a:r>
            <a:endParaRPr sz="1300"/>
          </a:p>
          <a:p>
            <a:pPr indent="-311150" lvl="1" marL="914400" rtl="0" algn="l">
              <a:spcBef>
                <a:spcPts val="0"/>
              </a:spcBef>
              <a:spcAft>
                <a:spcPts val="0"/>
              </a:spcAft>
              <a:buSzPts val="1300"/>
              <a:buChar char="○"/>
            </a:pPr>
            <a:r>
              <a:rPr lang="en" sz="1300"/>
              <a:t>Provide data on fake and real account.</a:t>
            </a:r>
            <a:endParaRPr sz="1300"/>
          </a:p>
        </p:txBody>
      </p:sp>
      <p:sp>
        <p:nvSpPr>
          <p:cNvPr id="149" name="Google Shape;149;p15"/>
          <p:cNvSpPr/>
          <p:nvPr/>
        </p:nvSpPr>
        <p:spPr>
          <a:xfrm>
            <a:off x="1226050" y="609475"/>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idx="1" type="body"/>
          </p:nvPr>
        </p:nvSpPr>
        <p:spPr>
          <a:xfrm>
            <a:off x="1113775" y="1577750"/>
            <a:ext cx="7038900" cy="29112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sz="1500"/>
              <a:t>Prepare: We have users data store in RDBMS in different table like user,photos,likes,tags</a:t>
            </a:r>
            <a:endParaRPr sz="1500"/>
          </a:p>
          <a:p>
            <a:pPr indent="-323850" lvl="0" marL="457200" rtl="0" algn="l">
              <a:spcBef>
                <a:spcPts val="0"/>
              </a:spcBef>
              <a:spcAft>
                <a:spcPts val="0"/>
              </a:spcAft>
              <a:buSzPts val="1500"/>
              <a:buChar char="●"/>
            </a:pPr>
            <a:r>
              <a:rPr lang="en" sz="1500"/>
              <a:t>This step include selecting right data,tools, data source to make project successful</a:t>
            </a:r>
            <a:endParaRPr sz="1500"/>
          </a:p>
          <a:p>
            <a:pPr indent="-323850" lvl="0" marL="457200" rtl="0" algn="l">
              <a:spcBef>
                <a:spcPts val="0"/>
              </a:spcBef>
              <a:spcAft>
                <a:spcPts val="0"/>
              </a:spcAft>
              <a:buSzPts val="1500"/>
              <a:buChar char="●"/>
            </a:pPr>
            <a:r>
              <a:rPr lang="en" sz="1500"/>
              <a:t>Process: Data we have is already in process format ,i.e data store in RDBMS is process,clean and  useful data.</a:t>
            </a:r>
            <a:endParaRPr sz="1500"/>
          </a:p>
          <a:p>
            <a:pPr indent="-323850" lvl="0" marL="457200" rtl="0" algn="l">
              <a:spcBef>
                <a:spcPts val="0"/>
              </a:spcBef>
              <a:spcAft>
                <a:spcPts val="0"/>
              </a:spcAft>
              <a:buSzPts val="1500"/>
              <a:buChar char="●"/>
            </a:pPr>
            <a:r>
              <a:rPr lang="en" sz="1500"/>
              <a:t>Analyze: We are using SQL to analyze data to draw insight.</a:t>
            </a:r>
            <a:endParaRPr sz="1500"/>
          </a:p>
          <a:p>
            <a:pPr indent="-323850" lvl="0" marL="457200" rtl="0" algn="l">
              <a:spcBef>
                <a:spcPts val="0"/>
              </a:spcBef>
              <a:spcAft>
                <a:spcPts val="0"/>
              </a:spcAft>
              <a:buSzPts val="1500"/>
              <a:buChar char="●"/>
            </a:pPr>
            <a:r>
              <a:rPr lang="en" sz="1500"/>
              <a:t>Share: Most of solution management looking for is number for each set of question,we can share result in the form of numbers likes(top 5 users,top 5 hashtag use,total real users)</a:t>
            </a:r>
            <a:endParaRPr sz="1500"/>
          </a:p>
          <a:p>
            <a:pPr indent="-323850" lvl="0" marL="457200" rtl="0" algn="l">
              <a:spcBef>
                <a:spcPts val="0"/>
              </a:spcBef>
              <a:spcAft>
                <a:spcPts val="0"/>
              </a:spcAft>
              <a:buSzPts val="1500"/>
              <a:buChar char="●"/>
            </a:pPr>
            <a:r>
              <a:rPr lang="en" sz="1500"/>
              <a:t>Act: Step include taking decision base on insight opt from this project.</a:t>
            </a:r>
            <a:endParaRPr sz="1500"/>
          </a:p>
        </p:txBody>
      </p:sp>
      <p:sp>
        <p:nvSpPr>
          <p:cNvPr id="155" name="Google Shape;155;p16"/>
          <p:cNvSpPr txBox="1"/>
          <p:nvPr>
            <p:ph type="title"/>
          </p:nvPr>
        </p:nvSpPr>
        <p:spPr>
          <a:xfrm>
            <a:off x="988250" y="383450"/>
            <a:ext cx="7038900" cy="914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sz="3000">
                <a:latin typeface="Nunito"/>
                <a:ea typeface="Nunito"/>
                <a:cs typeface="Nunito"/>
                <a:sym typeface="Nunito"/>
              </a:rPr>
              <a:t>Approach</a:t>
            </a:r>
            <a:endParaRPr b="1" sz="3000"/>
          </a:p>
        </p:txBody>
      </p:sp>
      <p:sp>
        <p:nvSpPr>
          <p:cNvPr id="156" name="Google Shape;156;p16"/>
          <p:cNvSpPr/>
          <p:nvPr/>
        </p:nvSpPr>
        <p:spPr>
          <a:xfrm>
            <a:off x="1113775" y="568650"/>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Tech-Stack Used</a:t>
            </a:r>
            <a:endParaRPr b="1" sz="3000">
              <a:latin typeface="Nunito"/>
              <a:ea typeface="Nunito"/>
              <a:cs typeface="Nunito"/>
              <a:sym typeface="Nunito"/>
            </a:endParaRPr>
          </a:p>
        </p:txBody>
      </p:sp>
      <p:sp>
        <p:nvSpPr>
          <p:cNvPr id="162" name="Google Shape;162;p17"/>
          <p:cNvSpPr txBox="1"/>
          <p:nvPr>
            <p:ph idx="1" type="body"/>
          </p:nvPr>
        </p:nvSpPr>
        <p:spPr>
          <a:xfrm>
            <a:off x="1052550" y="1557650"/>
            <a:ext cx="7038900" cy="2911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sz="1500"/>
              <a:t>Data is stored in RDBMS (Relational Database Management System) in different table</a:t>
            </a:r>
            <a:endParaRPr sz="1500"/>
          </a:p>
          <a:p>
            <a:pPr indent="-311150" lvl="0" marL="457200" rtl="0" algn="l">
              <a:spcBef>
                <a:spcPts val="0"/>
              </a:spcBef>
              <a:spcAft>
                <a:spcPts val="0"/>
              </a:spcAft>
              <a:buSzPts val="1300"/>
              <a:buChar char="●"/>
            </a:pPr>
            <a:r>
              <a:rPr lang="en" sz="1500"/>
              <a:t>We could use </a:t>
            </a:r>
            <a:r>
              <a:rPr lang="en" sz="1500"/>
              <a:t>jupyter</a:t>
            </a:r>
            <a:r>
              <a:rPr lang="en" sz="1500"/>
              <a:t> notebook and programming language to carry out this project. Which requires programming skills as well further extra step such as connecting to database,loading data from DBMS to notebook.</a:t>
            </a:r>
            <a:endParaRPr sz="1500"/>
          </a:p>
          <a:p>
            <a:pPr indent="-311150" lvl="0" marL="457200" rtl="0" algn="l">
              <a:spcBef>
                <a:spcPts val="0"/>
              </a:spcBef>
              <a:spcAft>
                <a:spcPts val="0"/>
              </a:spcAft>
              <a:buSzPts val="1300"/>
              <a:buChar char="●"/>
            </a:pPr>
            <a:r>
              <a:rPr lang="en" sz="1500"/>
              <a:t>While RDBMS come with inbuilt data query language called  SQL(Structure Query Language)  which can successfully carry out  entire analysis for this project.</a:t>
            </a:r>
            <a:endParaRPr sz="1500"/>
          </a:p>
          <a:p>
            <a:pPr indent="-311150" lvl="0" marL="457200" rtl="0" algn="l">
              <a:spcBef>
                <a:spcPts val="0"/>
              </a:spcBef>
              <a:spcAft>
                <a:spcPts val="0"/>
              </a:spcAft>
              <a:buSzPts val="1300"/>
              <a:buChar char="●"/>
            </a:pPr>
            <a:r>
              <a:rPr lang="en" sz="1500"/>
              <a:t>Tech we are </a:t>
            </a:r>
            <a:r>
              <a:rPr lang="en" sz="1500"/>
              <a:t>going</a:t>
            </a:r>
            <a:r>
              <a:rPr lang="en" sz="1500"/>
              <a:t> to use for this project is </a:t>
            </a:r>
            <a:r>
              <a:rPr lang="en" sz="1500"/>
              <a:t>Postgresql which is RDBMS</a:t>
            </a:r>
            <a:endParaRPr sz="1500"/>
          </a:p>
          <a:p>
            <a:pPr indent="0" lvl="0" marL="457200" rtl="0" algn="l">
              <a:spcBef>
                <a:spcPts val="1200"/>
              </a:spcBef>
              <a:spcAft>
                <a:spcPts val="1200"/>
              </a:spcAft>
              <a:buNone/>
            </a:pPr>
            <a:r>
              <a:t/>
            </a:r>
            <a:endParaRPr sz="1500"/>
          </a:p>
        </p:txBody>
      </p:sp>
      <p:sp>
        <p:nvSpPr>
          <p:cNvPr id="163" name="Google Shape;163;p17"/>
          <p:cNvSpPr/>
          <p:nvPr/>
        </p:nvSpPr>
        <p:spPr>
          <a:xfrm>
            <a:off x="955200" y="548850"/>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Insights</a:t>
            </a:r>
            <a:endParaRPr b="1" sz="3000">
              <a:latin typeface="Nunito"/>
              <a:ea typeface="Nunito"/>
              <a:cs typeface="Nunito"/>
              <a:sym typeface="Nunito"/>
            </a:endParaRPr>
          </a:p>
        </p:txBody>
      </p:sp>
      <p:sp>
        <p:nvSpPr>
          <p:cNvPr id="169" name="Google Shape;169;p18"/>
          <p:cNvSpPr txBox="1"/>
          <p:nvPr>
            <p:ph idx="1" type="body"/>
          </p:nvPr>
        </p:nvSpPr>
        <p:spPr>
          <a:xfrm>
            <a:off x="1052550" y="1587225"/>
            <a:ext cx="7988100" cy="3556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a:t>People who have been using the platform for the longest time?</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0"/>
              </a:spcAft>
              <a:buNone/>
            </a:pPr>
            <a:r>
              <a:t/>
            </a:r>
            <a:endParaRPr/>
          </a:p>
          <a:p>
            <a:pPr indent="457200" lvl="0" marL="0" rtl="0" algn="l">
              <a:spcBef>
                <a:spcPts val="1200"/>
              </a:spcBef>
              <a:spcAft>
                <a:spcPts val="0"/>
              </a:spcAft>
              <a:buNone/>
            </a:pPr>
            <a:r>
              <a:rPr lang="en"/>
              <a:t>Top 5 oldest user </a:t>
            </a:r>
            <a:endParaRPr/>
          </a:p>
          <a:p>
            <a:pPr indent="0" lvl="0" marL="0" rtl="0" algn="l">
              <a:spcBef>
                <a:spcPts val="1200"/>
              </a:spcBef>
              <a:spcAft>
                <a:spcPts val="1200"/>
              </a:spcAft>
              <a:buNone/>
            </a:pPr>
            <a:r>
              <a:t/>
            </a:r>
            <a:endParaRPr/>
          </a:p>
        </p:txBody>
      </p:sp>
      <p:sp>
        <p:nvSpPr>
          <p:cNvPr id="170" name="Google Shape;170;p18"/>
          <p:cNvSpPr/>
          <p:nvPr/>
        </p:nvSpPr>
        <p:spPr>
          <a:xfrm>
            <a:off x="955200" y="548850"/>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18"/>
          <p:cNvPicPr preferRelativeResize="0"/>
          <p:nvPr/>
        </p:nvPicPr>
        <p:blipFill>
          <a:blip r:embed="rId3">
            <a:alphaModFix/>
          </a:blip>
          <a:stretch>
            <a:fillRect/>
          </a:stretch>
        </p:blipFill>
        <p:spPr>
          <a:xfrm>
            <a:off x="1696450" y="1975800"/>
            <a:ext cx="4562475" cy="304800"/>
          </a:xfrm>
          <a:prstGeom prst="rect">
            <a:avLst/>
          </a:prstGeom>
          <a:noFill/>
          <a:ln>
            <a:noFill/>
          </a:ln>
        </p:spPr>
      </p:pic>
      <p:pic>
        <p:nvPicPr>
          <p:cNvPr id="172" name="Google Shape;172;p18"/>
          <p:cNvPicPr preferRelativeResize="0"/>
          <p:nvPr/>
        </p:nvPicPr>
        <p:blipFill>
          <a:blip r:embed="rId4">
            <a:alphaModFix/>
          </a:blip>
          <a:stretch>
            <a:fillRect/>
          </a:stretch>
        </p:blipFill>
        <p:spPr>
          <a:xfrm>
            <a:off x="1696450" y="2431325"/>
            <a:ext cx="4562475" cy="1319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9"/>
          <p:cNvSpPr txBox="1"/>
          <p:nvPr>
            <p:ph idx="1" type="body"/>
          </p:nvPr>
        </p:nvSpPr>
        <p:spPr>
          <a:xfrm>
            <a:off x="1052550" y="1116150"/>
            <a:ext cx="7896000" cy="397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2.    </a:t>
            </a:r>
            <a:r>
              <a:rPr lang="en" sz="1500"/>
              <a:t>Remind Inactive Users to Start Posting: By sending them promotional emails to post their 1st photo?</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457200" rtl="0" algn="l">
              <a:spcBef>
                <a:spcPts val="1200"/>
              </a:spcBef>
              <a:spcAft>
                <a:spcPts val="0"/>
              </a:spcAft>
              <a:buNone/>
            </a:pPr>
            <a:r>
              <a:t/>
            </a:r>
            <a:endParaRPr sz="1500"/>
          </a:p>
          <a:p>
            <a:pPr indent="0" lvl="0" marL="457200" rtl="0" algn="l">
              <a:spcBef>
                <a:spcPts val="1200"/>
              </a:spcBef>
              <a:spcAft>
                <a:spcPts val="1200"/>
              </a:spcAft>
              <a:buNone/>
            </a:pPr>
            <a:r>
              <a:rPr lang="en" sz="1500"/>
              <a:t>There are 26 users who have never posted a single photo on Instagram</a:t>
            </a:r>
            <a:endParaRPr sz="1500"/>
          </a:p>
        </p:txBody>
      </p:sp>
      <p:sp>
        <p:nvSpPr>
          <p:cNvPr id="178" name="Google Shape;178;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Insights</a:t>
            </a:r>
            <a:endParaRPr b="1" sz="3000">
              <a:latin typeface="Nunito"/>
              <a:ea typeface="Nunito"/>
              <a:cs typeface="Nunito"/>
              <a:sym typeface="Nunito"/>
            </a:endParaRPr>
          </a:p>
        </p:txBody>
      </p:sp>
      <p:sp>
        <p:nvSpPr>
          <p:cNvPr id="179" name="Google Shape;179;p19"/>
          <p:cNvSpPr/>
          <p:nvPr/>
        </p:nvSpPr>
        <p:spPr>
          <a:xfrm>
            <a:off x="935525" y="617700"/>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0" name="Google Shape;180;p19"/>
          <p:cNvPicPr preferRelativeResize="0"/>
          <p:nvPr/>
        </p:nvPicPr>
        <p:blipFill>
          <a:blip r:embed="rId3">
            <a:alphaModFix/>
          </a:blip>
          <a:stretch>
            <a:fillRect/>
          </a:stretch>
        </p:blipFill>
        <p:spPr>
          <a:xfrm>
            <a:off x="1484200" y="1710275"/>
            <a:ext cx="7464474" cy="438750"/>
          </a:xfrm>
          <a:prstGeom prst="rect">
            <a:avLst/>
          </a:prstGeom>
          <a:noFill/>
          <a:ln>
            <a:noFill/>
          </a:ln>
        </p:spPr>
      </p:pic>
      <p:pic>
        <p:nvPicPr>
          <p:cNvPr id="181" name="Google Shape;181;p19"/>
          <p:cNvPicPr preferRelativeResize="0"/>
          <p:nvPr/>
        </p:nvPicPr>
        <p:blipFill>
          <a:blip r:embed="rId4">
            <a:alphaModFix/>
          </a:blip>
          <a:stretch>
            <a:fillRect/>
          </a:stretch>
        </p:blipFill>
        <p:spPr>
          <a:xfrm>
            <a:off x="2304288" y="2296525"/>
            <a:ext cx="2212825" cy="2217475"/>
          </a:xfrm>
          <a:prstGeom prst="rect">
            <a:avLst/>
          </a:prstGeom>
          <a:noFill/>
          <a:ln>
            <a:noFill/>
          </a:ln>
        </p:spPr>
      </p:pic>
      <p:pic>
        <p:nvPicPr>
          <p:cNvPr id="182" name="Google Shape;182;p19"/>
          <p:cNvPicPr preferRelativeResize="0"/>
          <p:nvPr/>
        </p:nvPicPr>
        <p:blipFill>
          <a:blip r:embed="rId5">
            <a:alphaModFix/>
          </a:blip>
          <a:stretch>
            <a:fillRect/>
          </a:stretch>
        </p:blipFill>
        <p:spPr>
          <a:xfrm>
            <a:off x="4608575" y="2295150"/>
            <a:ext cx="2355700" cy="2217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idx="1" type="body"/>
          </p:nvPr>
        </p:nvSpPr>
        <p:spPr>
          <a:xfrm>
            <a:off x="785950" y="1470400"/>
            <a:ext cx="8831700" cy="3727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500"/>
              <a:t>3.   User who gets the most likes on a single photo will win the contest now they wish to declare the winner.</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           </a:t>
            </a:r>
            <a:endParaRPr sz="1500"/>
          </a:p>
          <a:p>
            <a:pPr indent="0" lvl="0" marL="0" rtl="0" algn="l">
              <a:spcBef>
                <a:spcPts val="1200"/>
              </a:spcBef>
              <a:spcAft>
                <a:spcPts val="1200"/>
              </a:spcAft>
              <a:buNone/>
            </a:pPr>
            <a:r>
              <a:rPr lang="en" sz="1500"/>
              <a:t>                  Top 5 user who gets the most likes on a single photo can be declare winner</a:t>
            </a:r>
            <a:endParaRPr sz="1500"/>
          </a:p>
        </p:txBody>
      </p:sp>
      <p:sp>
        <p:nvSpPr>
          <p:cNvPr id="188" name="Google Shape;188;p20"/>
          <p:cNvSpPr txBox="1"/>
          <p:nvPr>
            <p:ph type="title"/>
          </p:nvPr>
        </p:nvSpPr>
        <p:spPr>
          <a:xfrm>
            <a:off x="1264275" y="403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Insights</a:t>
            </a:r>
            <a:endParaRPr b="1" sz="3000">
              <a:latin typeface="Nunito"/>
              <a:ea typeface="Nunito"/>
              <a:cs typeface="Nunito"/>
              <a:sym typeface="Nunito"/>
            </a:endParaRPr>
          </a:p>
        </p:txBody>
      </p:sp>
      <p:sp>
        <p:nvSpPr>
          <p:cNvPr id="189" name="Google Shape;189;p20"/>
          <p:cNvSpPr/>
          <p:nvPr/>
        </p:nvSpPr>
        <p:spPr>
          <a:xfrm>
            <a:off x="935525" y="617700"/>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0" name="Google Shape;190;p20"/>
          <p:cNvPicPr preferRelativeResize="0"/>
          <p:nvPr/>
        </p:nvPicPr>
        <p:blipFill>
          <a:blip r:embed="rId3">
            <a:alphaModFix/>
          </a:blip>
          <a:stretch>
            <a:fillRect/>
          </a:stretch>
        </p:blipFill>
        <p:spPr>
          <a:xfrm>
            <a:off x="1002325" y="2080150"/>
            <a:ext cx="6736701" cy="1268400"/>
          </a:xfrm>
          <a:prstGeom prst="rect">
            <a:avLst/>
          </a:prstGeom>
          <a:noFill/>
          <a:ln>
            <a:noFill/>
          </a:ln>
        </p:spPr>
      </p:pic>
      <p:pic>
        <p:nvPicPr>
          <p:cNvPr id="191" name="Google Shape;191;p20"/>
          <p:cNvPicPr preferRelativeResize="0"/>
          <p:nvPr/>
        </p:nvPicPr>
        <p:blipFill>
          <a:blip r:embed="rId4">
            <a:alphaModFix/>
          </a:blip>
          <a:stretch>
            <a:fillRect/>
          </a:stretch>
        </p:blipFill>
        <p:spPr>
          <a:xfrm>
            <a:off x="2479072" y="3407550"/>
            <a:ext cx="2506052" cy="1268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idx="1" type="body"/>
          </p:nvPr>
        </p:nvSpPr>
        <p:spPr>
          <a:xfrm>
            <a:off x="935525" y="1241475"/>
            <a:ext cx="8268900" cy="382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4.   Which are </a:t>
            </a:r>
            <a:r>
              <a:rPr lang="en"/>
              <a:t>commonly</a:t>
            </a:r>
            <a:r>
              <a:rPr lang="en"/>
              <a:t> use </a:t>
            </a:r>
            <a:r>
              <a:rPr lang="en"/>
              <a:t>hashtag</a:t>
            </a:r>
            <a:r>
              <a:rPr lang="en"/>
              <a:t> on platform which help </a:t>
            </a:r>
            <a:r>
              <a:rPr lang="en"/>
              <a:t>partner</a:t>
            </a:r>
            <a:r>
              <a:rPr lang="en"/>
              <a:t> brand to reach their audience?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Above t</a:t>
            </a:r>
            <a:r>
              <a:rPr lang="en"/>
              <a:t>op 10 most commonly used hashtags on the platform this could help partner brand to reach their </a:t>
            </a:r>
            <a:r>
              <a:rPr lang="en"/>
              <a:t>audience</a:t>
            </a:r>
            <a:endParaRPr/>
          </a:p>
        </p:txBody>
      </p:sp>
      <p:sp>
        <p:nvSpPr>
          <p:cNvPr id="197" name="Google Shape;197;p21"/>
          <p:cNvSpPr txBox="1"/>
          <p:nvPr>
            <p:ph type="title"/>
          </p:nvPr>
        </p:nvSpPr>
        <p:spPr>
          <a:xfrm>
            <a:off x="1264275" y="4035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000">
                <a:latin typeface="Nunito"/>
                <a:ea typeface="Nunito"/>
                <a:cs typeface="Nunito"/>
                <a:sym typeface="Nunito"/>
              </a:rPr>
              <a:t>Insights</a:t>
            </a:r>
            <a:endParaRPr b="1" sz="3000">
              <a:latin typeface="Nunito"/>
              <a:ea typeface="Nunito"/>
              <a:cs typeface="Nunito"/>
              <a:sym typeface="Nunito"/>
            </a:endParaRPr>
          </a:p>
        </p:txBody>
      </p:sp>
      <p:sp>
        <p:nvSpPr>
          <p:cNvPr id="198" name="Google Shape;198;p21"/>
          <p:cNvSpPr/>
          <p:nvPr/>
        </p:nvSpPr>
        <p:spPr>
          <a:xfrm>
            <a:off x="935525" y="617700"/>
            <a:ext cx="255900" cy="255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1"/>
          <p:cNvPicPr preferRelativeResize="0"/>
          <p:nvPr/>
        </p:nvPicPr>
        <p:blipFill>
          <a:blip r:embed="rId3">
            <a:alphaModFix/>
          </a:blip>
          <a:stretch>
            <a:fillRect/>
          </a:stretch>
        </p:blipFill>
        <p:spPr>
          <a:xfrm>
            <a:off x="1118000" y="1599225"/>
            <a:ext cx="7903951" cy="1262150"/>
          </a:xfrm>
          <a:prstGeom prst="rect">
            <a:avLst/>
          </a:prstGeom>
          <a:noFill/>
          <a:ln>
            <a:noFill/>
          </a:ln>
        </p:spPr>
      </p:pic>
      <p:pic>
        <p:nvPicPr>
          <p:cNvPr id="200" name="Google Shape;200;p21"/>
          <p:cNvPicPr preferRelativeResize="0"/>
          <p:nvPr/>
        </p:nvPicPr>
        <p:blipFill>
          <a:blip r:embed="rId4">
            <a:alphaModFix/>
          </a:blip>
          <a:stretch>
            <a:fillRect/>
          </a:stretch>
        </p:blipFill>
        <p:spPr>
          <a:xfrm>
            <a:off x="1587750" y="3043637"/>
            <a:ext cx="2928450" cy="1169550"/>
          </a:xfrm>
          <a:prstGeom prst="rect">
            <a:avLst/>
          </a:prstGeom>
          <a:noFill/>
          <a:ln>
            <a:noFill/>
          </a:ln>
        </p:spPr>
      </p:pic>
      <p:pic>
        <p:nvPicPr>
          <p:cNvPr id="201" name="Google Shape;201;p21"/>
          <p:cNvPicPr preferRelativeResize="0"/>
          <p:nvPr/>
        </p:nvPicPr>
        <p:blipFill>
          <a:blip r:embed="rId5">
            <a:alphaModFix/>
          </a:blip>
          <a:stretch>
            <a:fillRect/>
          </a:stretch>
        </p:blipFill>
        <p:spPr>
          <a:xfrm>
            <a:off x="4959075" y="3050288"/>
            <a:ext cx="2764825" cy="115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