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9" r:id="rId10"/>
    <p:sldId id="263" r:id="rId11"/>
    <p:sldId id="268" r:id="rId12"/>
    <p:sldId id="273" r:id="rId13"/>
    <p:sldId id="270" r:id="rId14"/>
    <p:sldId id="274" r:id="rId15"/>
    <p:sldId id="275" r:id="rId16"/>
    <p:sldId id="271" r:id="rId17"/>
    <p:sldId id="27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F794FC-6E24-483D-8394-62F9A0195406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9227EA9A-82A5-483A-850E-DA6B349AAA7A}">
      <dgm:prSet phldrT="[Texto]"/>
      <dgm:spPr/>
      <dgm:t>
        <a:bodyPr/>
        <a:lstStyle/>
        <a:p>
          <a:r>
            <a:rPr lang="pt-BR" dirty="0">
              <a:latin typeface="Franklin Gothic Heavy" panose="020B0903020102020204" pitchFamily="34" charset="0"/>
            </a:rPr>
            <a:t>ENTRADA DE DADOS (SENSORES)</a:t>
          </a:r>
        </a:p>
      </dgm:t>
    </dgm:pt>
    <dgm:pt modelId="{8B14FC62-12E1-4EFD-BA71-AD298CE53259}" type="parTrans" cxnId="{BD71F977-A094-468E-9757-15F614DD11C9}">
      <dgm:prSet/>
      <dgm:spPr/>
      <dgm:t>
        <a:bodyPr/>
        <a:lstStyle/>
        <a:p>
          <a:endParaRPr lang="pt-BR">
            <a:latin typeface="Franklin Gothic Heavy" panose="020B0903020102020204" pitchFamily="34" charset="0"/>
          </a:endParaRPr>
        </a:p>
      </dgm:t>
    </dgm:pt>
    <dgm:pt modelId="{12A27E87-B237-4211-A097-67FBA1EC2151}" type="sibTrans" cxnId="{BD71F977-A094-468E-9757-15F614DD11C9}">
      <dgm:prSet/>
      <dgm:spPr/>
      <dgm:t>
        <a:bodyPr/>
        <a:lstStyle/>
        <a:p>
          <a:endParaRPr lang="pt-BR">
            <a:latin typeface="Franklin Gothic Heavy" panose="020B0903020102020204" pitchFamily="34" charset="0"/>
          </a:endParaRPr>
        </a:p>
      </dgm:t>
    </dgm:pt>
    <dgm:pt modelId="{B53986E0-C0DB-4FA1-8323-98C441720B4E}">
      <dgm:prSet phldrT="[Texto]"/>
      <dgm:spPr/>
      <dgm:t>
        <a:bodyPr/>
        <a:lstStyle/>
        <a:p>
          <a:r>
            <a:rPr lang="pt-BR" dirty="0">
              <a:latin typeface="Franklin Gothic Heavy" panose="020B0903020102020204" pitchFamily="34" charset="0"/>
            </a:rPr>
            <a:t>PROCESSAMENTO (ARDUINO)</a:t>
          </a:r>
        </a:p>
      </dgm:t>
    </dgm:pt>
    <dgm:pt modelId="{31564A5A-649C-4479-AC4E-D5A47748CEAB}" type="parTrans" cxnId="{8F2907D8-6729-473C-9FCC-2816BA6DE6CC}">
      <dgm:prSet/>
      <dgm:spPr/>
      <dgm:t>
        <a:bodyPr/>
        <a:lstStyle/>
        <a:p>
          <a:endParaRPr lang="pt-BR">
            <a:latin typeface="Franklin Gothic Heavy" panose="020B0903020102020204" pitchFamily="34" charset="0"/>
          </a:endParaRPr>
        </a:p>
      </dgm:t>
    </dgm:pt>
    <dgm:pt modelId="{5CE24B62-78D4-4646-85E1-78D2D8F87AD9}" type="sibTrans" cxnId="{8F2907D8-6729-473C-9FCC-2816BA6DE6CC}">
      <dgm:prSet/>
      <dgm:spPr/>
      <dgm:t>
        <a:bodyPr/>
        <a:lstStyle/>
        <a:p>
          <a:endParaRPr lang="pt-BR">
            <a:latin typeface="Franklin Gothic Heavy" panose="020B0903020102020204" pitchFamily="34" charset="0"/>
          </a:endParaRPr>
        </a:p>
      </dgm:t>
    </dgm:pt>
    <dgm:pt modelId="{81FD4AD1-7DA3-46B4-BB43-9691BD5442F1}">
      <dgm:prSet phldrT="[Texto]"/>
      <dgm:spPr/>
      <dgm:t>
        <a:bodyPr/>
        <a:lstStyle/>
        <a:p>
          <a:r>
            <a:rPr lang="pt-BR" dirty="0">
              <a:latin typeface="Franklin Gothic Heavy" panose="020B0903020102020204" pitchFamily="34" charset="0"/>
            </a:rPr>
            <a:t>SAÍDA DE DADOS (ATUADORES)</a:t>
          </a:r>
        </a:p>
      </dgm:t>
    </dgm:pt>
    <dgm:pt modelId="{5F51B6AA-D63D-4F4E-9007-6A2913DE79F6}" type="parTrans" cxnId="{066C13E0-6090-4627-A115-B5429D50CEFE}">
      <dgm:prSet/>
      <dgm:spPr/>
      <dgm:t>
        <a:bodyPr/>
        <a:lstStyle/>
        <a:p>
          <a:endParaRPr lang="pt-BR">
            <a:latin typeface="Franklin Gothic Heavy" panose="020B0903020102020204" pitchFamily="34" charset="0"/>
          </a:endParaRPr>
        </a:p>
      </dgm:t>
    </dgm:pt>
    <dgm:pt modelId="{4C6C58EC-82BE-4086-89C9-59CC4D1AFDFB}" type="sibTrans" cxnId="{066C13E0-6090-4627-A115-B5429D50CEFE}">
      <dgm:prSet/>
      <dgm:spPr/>
      <dgm:t>
        <a:bodyPr/>
        <a:lstStyle/>
        <a:p>
          <a:endParaRPr lang="pt-BR">
            <a:latin typeface="Franklin Gothic Heavy" panose="020B0903020102020204" pitchFamily="34" charset="0"/>
          </a:endParaRPr>
        </a:p>
      </dgm:t>
    </dgm:pt>
    <dgm:pt modelId="{D03C1651-8CCE-4E56-8D8C-F8EB67742C7F}" type="pres">
      <dgm:prSet presAssocID="{0BF794FC-6E24-483D-8394-62F9A0195406}" presName="Name0" presStyleCnt="0">
        <dgm:presLayoutVars>
          <dgm:dir/>
          <dgm:resizeHandles val="exact"/>
        </dgm:presLayoutVars>
      </dgm:prSet>
      <dgm:spPr/>
    </dgm:pt>
    <dgm:pt modelId="{D5C57C6F-AFF7-4AAF-8D39-D6A3F8FCCEC3}" type="pres">
      <dgm:prSet presAssocID="{9227EA9A-82A5-483A-850E-DA6B349AAA7A}" presName="node" presStyleLbl="node1" presStyleIdx="0" presStyleCnt="3">
        <dgm:presLayoutVars>
          <dgm:bulletEnabled val="1"/>
        </dgm:presLayoutVars>
      </dgm:prSet>
      <dgm:spPr/>
    </dgm:pt>
    <dgm:pt modelId="{19C2A0DC-ABC6-4370-8857-F18F4E005AC7}" type="pres">
      <dgm:prSet presAssocID="{12A27E87-B237-4211-A097-67FBA1EC2151}" presName="sibTrans" presStyleLbl="sibTrans2D1" presStyleIdx="0" presStyleCnt="2"/>
      <dgm:spPr/>
    </dgm:pt>
    <dgm:pt modelId="{8EA3BBCD-354D-42AB-B98F-7641F0A4609A}" type="pres">
      <dgm:prSet presAssocID="{12A27E87-B237-4211-A097-67FBA1EC2151}" presName="connectorText" presStyleLbl="sibTrans2D1" presStyleIdx="0" presStyleCnt="2"/>
      <dgm:spPr/>
    </dgm:pt>
    <dgm:pt modelId="{69A9F045-B453-4D22-98ED-757054F12AFF}" type="pres">
      <dgm:prSet presAssocID="{B53986E0-C0DB-4FA1-8323-98C441720B4E}" presName="node" presStyleLbl="node1" presStyleIdx="1" presStyleCnt="3">
        <dgm:presLayoutVars>
          <dgm:bulletEnabled val="1"/>
        </dgm:presLayoutVars>
      </dgm:prSet>
      <dgm:spPr/>
    </dgm:pt>
    <dgm:pt modelId="{20953E9A-3E98-4CB6-B544-6424A3F06D62}" type="pres">
      <dgm:prSet presAssocID="{5CE24B62-78D4-4646-85E1-78D2D8F87AD9}" presName="sibTrans" presStyleLbl="sibTrans2D1" presStyleIdx="1" presStyleCnt="2"/>
      <dgm:spPr/>
    </dgm:pt>
    <dgm:pt modelId="{072EBB3F-52BB-4AA4-9D57-0BB3C25B83D6}" type="pres">
      <dgm:prSet presAssocID="{5CE24B62-78D4-4646-85E1-78D2D8F87AD9}" presName="connectorText" presStyleLbl="sibTrans2D1" presStyleIdx="1" presStyleCnt="2"/>
      <dgm:spPr/>
    </dgm:pt>
    <dgm:pt modelId="{6CD4DF7C-7B34-42A5-96EE-4BB51F345F5E}" type="pres">
      <dgm:prSet presAssocID="{81FD4AD1-7DA3-46B4-BB43-9691BD5442F1}" presName="node" presStyleLbl="node1" presStyleIdx="2" presStyleCnt="3">
        <dgm:presLayoutVars>
          <dgm:bulletEnabled val="1"/>
        </dgm:presLayoutVars>
      </dgm:prSet>
      <dgm:spPr/>
    </dgm:pt>
  </dgm:ptLst>
  <dgm:cxnLst>
    <dgm:cxn modelId="{7BBCFA83-7A1F-4FFF-AE4F-6692DFC7BB4D}" type="presOf" srcId="{5CE24B62-78D4-4646-85E1-78D2D8F87AD9}" destId="{20953E9A-3E98-4CB6-B544-6424A3F06D62}" srcOrd="0" destOrd="0" presId="urn:microsoft.com/office/officeart/2005/8/layout/process1"/>
    <dgm:cxn modelId="{E3695A50-456D-4302-A08D-464A761F2462}" type="presOf" srcId="{9227EA9A-82A5-483A-850E-DA6B349AAA7A}" destId="{D5C57C6F-AFF7-4AAF-8D39-D6A3F8FCCEC3}" srcOrd="0" destOrd="0" presId="urn:microsoft.com/office/officeart/2005/8/layout/process1"/>
    <dgm:cxn modelId="{066C13E0-6090-4627-A115-B5429D50CEFE}" srcId="{0BF794FC-6E24-483D-8394-62F9A0195406}" destId="{81FD4AD1-7DA3-46B4-BB43-9691BD5442F1}" srcOrd="2" destOrd="0" parTransId="{5F51B6AA-D63D-4F4E-9007-6A2913DE79F6}" sibTransId="{4C6C58EC-82BE-4086-89C9-59CC4D1AFDFB}"/>
    <dgm:cxn modelId="{062D29BC-33C8-4F62-98B6-935CBFF95743}" type="presOf" srcId="{5CE24B62-78D4-4646-85E1-78D2D8F87AD9}" destId="{072EBB3F-52BB-4AA4-9D57-0BB3C25B83D6}" srcOrd="1" destOrd="0" presId="urn:microsoft.com/office/officeart/2005/8/layout/process1"/>
    <dgm:cxn modelId="{BD71F977-A094-468E-9757-15F614DD11C9}" srcId="{0BF794FC-6E24-483D-8394-62F9A0195406}" destId="{9227EA9A-82A5-483A-850E-DA6B349AAA7A}" srcOrd="0" destOrd="0" parTransId="{8B14FC62-12E1-4EFD-BA71-AD298CE53259}" sibTransId="{12A27E87-B237-4211-A097-67FBA1EC2151}"/>
    <dgm:cxn modelId="{B3E1796F-2226-4165-B68D-F14CDD1FB4BC}" type="presOf" srcId="{B53986E0-C0DB-4FA1-8323-98C441720B4E}" destId="{69A9F045-B453-4D22-98ED-757054F12AFF}" srcOrd="0" destOrd="0" presId="urn:microsoft.com/office/officeart/2005/8/layout/process1"/>
    <dgm:cxn modelId="{FC7B2C2E-AC6F-4DBA-BD3D-051D6F24F44D}" type="presOf" srcId="{81FD4AD1-7DA3-46B4-BB43-9691BD5442F1}" destId="{6CD4DF7C-7B34-42A5-96EE-4BB51F345F5E}" srcOrd="0" destOrd="0" presId="urn:microsoft.com/office/officeart/2005/8/layout/process1"/>
    <dgm:cxn modelId="{84E015E9-FE83-475E-A507-874E464E48AF}" type="presOf" srcId="{12A27E87-B237-4211-A097-67FBA1EC2151}" destId="{19C2A0DC-ABC6-4370-8857-F18F4E005AC7}" srcOrd="0" destOrd="0" presId="urn:microsoft.com/office/officeart/2005/8/layout/process1"/>
    <dgm:cxn modelId="{157DFF2A-BD3B-4DEF-BF28-36E689BD9C77}" type="presOf" srcId="{12A27E87-B237-4211-A097-67FBA1EC2151}" destId="{8EA3BBCD-354D-42AB-B98F-7641F0A4609A}" srcOrd="1" destOrd="0" presId="urn:microsoft.com/office/officeart/2005/8/layout/process1"/>
    <dgm:cxn modelId="{4E49A869-29FB-46EE-B5F7-E04FDB3B8C27}" type="presOf" srcId="{0BF794FC-6E24-483D-8394-62F9A0195406}" destId="{D03C1651-8CCE-4E56-8D8C-F8EB67742C7F}" srcOrd="0" destOrd="0" presId="urn:microsoft.com/office/officeart/2005/8/layout/process1"/>
    <dgm:cxn modelId="{8F2907D8-6729-473C-9FCC-2816BA6DE6CC}" srcId="{0BF794FC-6E24-483D-8394-62F9A0195406}" destId="{B53986E0-C0DB-4FA1-8323-98C441720B4E}" srcOrd="1" destOrd="0" parTransId="{31564A5A-649C-4479-AC4E-D5A47748CEAB}" sibTransId="{5CE24B62-78D4-4646-85E1-78D2D8F87AD9}"/>
    <dgm:cxn modelId="{E55EDA32-7962-46BC-9595-67012ED350ED}" type="presParOf" srcId="{D03C1651-8CCE-4E56-8D8C-F8EB67742C7F}" destId="{D5C57C6F-AFF7-4AAF-8D39-D6A3F8FCCEC3}" srcOrd="0" destOrd="0" presId="urn:microsoft.com/office/officeart/2005/8/layout/process1"/>
    <dgm:cxn modelId="{FD98AF74-93B8-49CD-AEE8-420B4CB95A4E}" type="presParOf" srcId="{D03C1651-8CCE-4E56-8D8C-F8EB67742C7F}" destId="{19C2A0DC-ABC6-4370-8857-F18F4E005AC7}" srcOrd="1" destOrd="0" presId="urn:microsoft.com/office/officeart/2005/8/layout/process1"/>
    <dgm:cxn modelId="{A726D107-E0EA-4F80-BE4A-024B26614E37}" type="presParOf" srcId="{19C2A0DC-ABC6-4370-8857-F18F4E005AC7}" destId="{8EA3BBCD-354D-42AB-B98F-7641F0A4609A}" srcOrd="0" destOrd="0" presId="urn:microsoft.com/office/officeart/2005/8/layout/process1"/>
    <dgm:cxn modelId="{7C0A8351-227E-426C-9C03-45953B8FA979}" type="presParOf" srcId="{D03C1651-8CCE-4E56-8D8C-F8EB67742C7F}" destId="{69A9F045-B453-4D22-98ED-757054F12AFF}" srcOrd="2" destOrd="0" presId="urn:microsoft.com/office/officeart/2005/8/layout/process1"/>
    <dgm:cxn modelId="{DDE1073C-B9AA-4D0A-9EEE-31E7E664C650}" type="presParOf" srcId="{D03C1651-8CCE-4E56-8D8C-F8EB67742C7F}" destId="{20953E9A-3E98-4CB6-B544-6424A3F06D62}" srcOrd="3" destOrd="0" presId="urn:microsoft.com/office/officeart/2005/8/layout/process1"/>
    <dgm:cxn modelId="{A5540361-2D49-4760-A889-EBBB95BEFBE9}" type="presParOf" srcId="{20953E9A-3E98-4CB6-B544-6424A3F06D62}" destId="{072EBB3F-52BB-4AA4-9D57-0BB3C25B83D6}" srcOrd="0" destOrd="0" presId="urn:microsoft.com/office/officeart/2005/8/layout/process1"/>
    <dgm:cxn modelId="{E3D7C649-5782-4164-A03A-B9565A5A20FE}" type="presParOf" srcId="{D03C1651-8CCE-4E56-8D8C-F8EB67742C7F}" destId="{6CD4DF7C-7B34-42A5-96EE-4BB51F345F5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57C6F-AFF7-4AAF-8D39-D6A3F8FCCEC3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Franklin Gothic Heavy" panose="020B0903020102020204" pitchFamily="34" charset="0"/>
            </a:rPr>
            <a:t>ENTRADA DE DADOS (SENSORES)</a:t>
          </a:r>
        </a:p>
      </dsp:txBody>
      <dsp:txXfrm>
        <a:off x="44665" y="2106299"/>
        <a:ext cx="2060143" cy="1206068"/>
      </dsp:txXfrm>
    </dsp:sp>
    <dsp:sp modelId="{19C2A0DC-ABC6-4370-8857-F18F4E005AC7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>
            <a:latin typeface="Franklin Gothic Heavy" panose="020B0903020102020204" pitchFamily="34" charset="0"/>
          </a:endParaRPr>
        </a:p>
      </dsp:txBody>
      <dsp:txXfrm>
        <a:off x="2355850" y="2550475"/>
        <a:ext cx="316861" cy="317716"/>
      </dsp:txXfrm>
    </dsp:sp>
    <dsp:sp modelId="{69A9F045-B453-4D22-98ED-757054F12AFF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Franklin Gothic Heavy" panose="020B0903020102020204" pitchFamily="34" charset="0"/>
            </a:rPr>
            <a:t>PROCESSAMENTO (ARDUINO)</a:t>
          </a:r>
        </a:p>
      </dsp:txBody>
      <dsp:txXfrm>
        <a:off x="3033928" y="2106299"/>
        <a:ext cx="2060143" cy="1206068"/>
      </dsp:txXfrm>
    </dsp:sp>
    <dsp:sp modelId="{20953E9A-3E98-4CB6-B544-6424A3F06D62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>
            <a:latin typeface="Franklin Gothic Heavy" panose="020B0903020102020204" pitchFamily="34" charset="0"/>
          </a:endParaRPr>
        </a:p>
      </dsp:txBody>
      <dsp:txXfrm>
        <a:off x="5345112" y="2550475"/>
        <a:ext cx="316861" cy="317716"/>
      </dsp:txXfrm>
    </dsp:sp>
    <dsp:sp modelId="{6CD4DF7C-7B34-42A5-96EE-4BB51F345F5E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Franklin Gothic Heavy" panose="020B0903020102020204" pitchFamily="34" charset="0"/>
            </a:rPr>
            <a:t>SAÍDA DE DADOS (ATUADORES)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10/17/2016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       arduino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Placa arduino e plataforma IDE – Italo Hiago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606431"/>
            <a:ext cx="913235" cy="81691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-730714" y="6423348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294" y="5381419"/>
            <a:ext cx="367716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1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790700"/>
            <a:ext cx="10058400" cy="4749800"/>
          </a:xfrm>
        </p:spPr>
        <p:txBody>
          <a:bodyPr>
            <a:normAutofit fontScale="77500" lnSpcReduction="20000"/>
          </a:bodyPr>
          <a:lstStyle/>
          <a:p>
            <a:r>
              <a:rPr lang="pt-BR" sz="2600" dirty="0"/>
              <a:t>Faça um código que faz um LED conectado na porta 13 piscar numa frequência de 1 segundo.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setup()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pinMode</a:t>
            </a:r>
            <a:r>
              <a:rPr lang="pt-BR" dirty="0"/>
              <a:t>(13, OUTPUT);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loop()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 err="1"/>
              <a:t>digitalWrite</a:t>
            </a:r>
            <a:r>
              <a:rPr lang="pt-BR" dirty="0"/>
              <a:t>(13,  HIGH);</a:t>
            </a:r>
          </a:p>
          <a:p>
            <a:pPr marL="0" indent="0">
              <a:buNone/>
            </a:pPr>
            <a:r>
              <a:rPr lang="pt-BR" dirty="0" err="1"/>
              <a:t>delay</a:t>
            </a:r>
            <a:r>
              <a:rPr lang="pt-BR" dirty="0"/>
              <a:t>(1000);</a:t>
            </a:r>
          </a:p>
          <a:p>
            <a:pPr marL="0" indent="0">
              <a:buNone/>
            </a:pPr>
            <a:r>
              <a:rPr lang="pt-BR" dirty="0" err="1"/>
              <a:t>digitalWrite</a:t>
            </a:r>
            <a:r>
              <a:rPr lang="pt-BR" dirty="0"/>
              <a:t>(13,  LOW);</a:t>
            </a:r>
          </a:p>
          <a:p>
            <a:pPr marL="0" indent="0">
              <a:buNone/>
            </a:pPr>
            <a:r>
              <a:rPr lang="pt-BR" dirty="0" err="1"/>
              <a:t>delay</a:t>
            </a:r>
            <a:r>
              <a:rPr lang="pt-BR" dirty="0"/>
              <a:t>(1000);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900" dirty="0"/>
              <a:t>Faça o código que faz a leitura de um botão e mostre o estado(ligado ou desligado) no monitor.</a:t>
            </a:r>
          </a:p>
          <a:p>
            <a:pPr marL="0" indent="0">
              <a:buNone/>
            </a:pPr>
            <a:r>
              <a:rPr lang="pt-BR" dirty="0"/>
              <a:t>#define </a:t>
            </a:r>
            <a:r>
              <a:rPr lang="pt-BR" dirty="0" err="1"/>
              <a:t>botao</a:t>
            </a:r>
            <a:r>
              <a:rPr lang="pt-BR" dirty="0"/>
              <a:t>  10</a:t>
            </a:r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setup() 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</a:t>
            </a:r>
            <a:r>
              <a:rPr lang="pt-BR" dirty="0" err="1"/>
              <a:t>botao</a:t>
            </a:r>
            <a:r>
              <a:rPr lang="pt-BR" dirty="0"/>
              <a:t>, INPUT);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loop() 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Serial.println</a:t>
            </a:r>
            <a:r>
              <a:rPr lang="pt-BR" dirty="0"/>
              <a:t>(</a:t>
            </a:r>
            <a:r>
              <a:rPr lang="pt-BR" dirty="0" err="1"/>
              <a:t>digitalRead</a:t>
            </a:r>
            <a:r>
              <a:rPr lang="pt-BR" dirty="0"/>
              <a:t>(</a:t>
            </a:r>
            <a:r>
              <a:rPr lang="pt-BR" dirty="0" err="1"/>
              <a:t>botao</a:t>
            </a:r>
            <a:r>
              <a:rPr lang="pt-BR" dirty="0"/>
              <a:t>));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delay</a:t>
            </a:r>
            <a:r>
              <a:rPr lang="pt-BR" dirty="0"/>
              <a:t>(250);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2900" dirty="0"/>
              <a:t>Faça o código que faz a leitura de um botão e acenda um </a:t>
            </a:r>
            <a:r>
              <a:rPr lang="pt-BR" sz="2900" dirty="0" err="1"/>
              <a:t>led</a:t>
            </a:r>
            <a:r>
              <a:rPr lang="pt-BR" sz="2900" dirty="0"/>
              <a:t> enquanto estiver pressionado.</a:t>
            </a:r>
          </a:p>
          <a:p>
            <a:pPr marL="0" indent="0">
              <a:buNone/>
            </a:pPr>
            <a:r>
              <a:rPr lang="pt-BR" dirty="0"/>
              <a:t>#define BTN  12</a:t>
            </a:r>
          </a:p>
          <a:p>
            <a:pPr marL="0" indent="0">
              <a:buNone/>
            </a:pPr>
            <a:r>
              <a:rPr lang="pt-BR" dirty="0"/>
              <a:t>#define LED 13</a:t>
            </a:r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setup() 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(BTN, INPUT);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pinMode</a:t>
            </a:r>
            <a:r>
              <a:rPr lang="pt-BR" dirty="0"/>
              <a:t>(LED, OUTPUT);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loop() 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digitalRead</a:t>
            </a:r>
            <a:r>
              <a:rPr lang="pt-BR" dirty="0"/>
              <a:t>(BTN) == HIGH){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digitalWrite</a:t>
            </a:r>
            <a:r>
              <a:rPr lang="pt-BR" dirty="0"/>
              <a:t>(LED, HIGH);         }		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(LED, LOW);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3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25381"/>
          </a:xfrm>
        </p:spPr>
        <p:txBody>
          <a:bodyPr>
            <a:normAutofit fontScale="85000" lnSpcReduction="20000"/>
          </a:bodyPr>
          <a:lstStyle/>
          <a:p>
            <a:r>
              <a:rPr lang="pt-BR" sz="2900" dirty="0"/>
              <a:t>Faça o código que faz a leitura de um potenciômetro e exiba no monitor.</a:t>
            </a:r>
          </a:p>
          <a:p>
            <a:pPr marL="0" indent="0">
              <a:buNone/>
            </a:pPr>
            <a:r>
              <a:rPr lang="pt-BR" dirty="0"/>
              <a:t>#define PT  A0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setup()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pinMode</a:t>
            </a:r>
            <a:r>
              <a:rPr lang="pt-BR" dirty="0"/>
              <a:t>(PT, INPUT);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leitura = </a:t>
            </a:r>
            <a:r>
              <a:rPr lang="pt-BR" dirty="0" err="1"/>
              <a:t>analogRead</a:t>
            </a:r>
            <a:r>
              <a:rPr lang="pt-BR" dirty="0"/>
              <a:t>(PT);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Serial.println</a:t>
            </a:r>
            <a:r>
              <a:rPr lang="pt-BR" dirty="0"/>
              <a:t>(leitura);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25381"/>
          </a:xfrm>
        </p:spPr>
        <p:txBody>
          <a:bodyPr>
            <a:normAutofit fontScale="62500" lnSpcReduction="20000"/>
          </a:bodyPr>
          <a:lstStyle/>
          <a:p>
            <a:r>
              <a:rPr lang="pt-BR" sz="2900" dirty="0"/>
              <a:t>Faça o código que faz a leitura de um potenciômetro e acenda um </a:t>
            </a:r>
            <a:r>
              <a:rPr lang="pt-BR" sz="2900" dirty="0" err="1"/>
              <a:t>led</a:t>
            </a:r>
            <a:r>
              <a:rPr lang="pt-BR" sz="2900" dirty="0"/>
              <a:t> proporcionalmente.</a:t>
            </a:r>
          </a:p>
          <a:p>
            <a:pPr marL="0" indent="0">
              <a:buNone/>
            </a:pPr>
            <a:r>
              <a:rPr lang="pt-BR" dirty="0"/>
              <a:t>#define PT  A0</a:t>
            </a:r>
          </a:p>
          <a:p>
            <a:pPr marL="0" indent="0">
              <a:buNone/>
            </a:pPr>
            <a:r>
              <a:rPr lang="pt-BR" dirty="0"/>
              <a:t>#define LED A1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setup()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pinMode</a:t>
            </a:r>
            <a:r>
              <a:rPr lang="pt-BR" dirty="0"/>
              <a:t>(PT, INPUT);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pinMode</a:t>
            </a:r>
            <a:r>
              <a:rPr lang="pt-BR" dirty="0"/>
              <a:t>(LED, OUTPUT);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leitura = </a:t>
            </a:r>
            <a:r>
              <a:rPr lang="pt-BR" dirty="0" err="1"/>
              <a:t>analogRead</a:t>
            </a:r>
            <a:r>
              <a:rPr lang="pt-BR" dirty="0"/>
              <a:t>(PT);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Serial.println</a:t>
            </a:r>
            <a:r>
              <a:rPr lang="pt-BR" dirty="0"/>
              <a:t>(leitura);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analogWrite</a:t>
            </a:r>
            <a:r>
              <a:rPr lang="pt-BR" dirty="0"/>
              <a:t>(LED, leitura/4);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6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28801"/>
            <a:ext cx="10058400" cy="4917988"/>
          </a:xfrm>
        </p:spPr>
        <p:txBody>
          <a:bodyPr>
            <a:normAutofit/>
          </a:bodyPr>
          <a:lstStyle/>
          <a:p>
            <a:r>
              <a:rPr lang="pt-BR" sz="2900" dirty="0"/>
              <a:t>Faça o código que varie a angulação um servo motor(0º - 90º - 180º)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8468" y="2855742"/>
            <a:ext cx="4923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Servo.h</a:t>
            </a:r>
            <a:r>
              <a:rPr lang="pt-BR" dirty="0"/>
              <a:t>&gt;                                        </a:t>
            </a:r>
          </a:p>
          <a:p>
            <a:endParaRPr lang="pt-BR" dirty="0"/>
          </a:p>
          <a:p>
            <a:r>
              <a:rPr lang="pt-BR" dirty="0"/>
              <a:t>Servo </a:t>
            </a:r>
            <a:r>
              <a:rPr lang="pt-BR" dirty="0" err="1"/>
              <a:t>nomedoServo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nomedoServo.attach</a:t>
            </a:r>
            <a:r>
              <a:rPr lang="pt-BR" dirty="0"/>
              <a:t>(pino);</a:t>
            </a:r>
          </a:p>
          <a:p>
            <a:endParaRPr lang="pt-BR" dirty="0"/>
          </a:p>
          <a:p>
            <a:r>
              <a:rPr lang="pt-BR" dirty="0" err="1"/>
              <a:t>nomedoServo.write</a:t>
            </a:r>
            <a:r>
              <a:rPr lang="pt-BR" dirty="0"/>
              <a:t>(i);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3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28801"/>
            <a:ext cx="10058400" cy="4917988"/>
          </a:xfrm>
        </p:spPr>
        <p:txBody>
          <a:bodyPr>
            <a:normAutofit/>
          </a:bodyPr>
          <a:lstStyle/>
          <a:p>
            <a:r>
              <a:rPr lang="pt-BR" sz="2900" dirty="0"/>
              <a:t>Faça o código que varie a angulação um servo motor(0º - 90º - 180º)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8468" y="2855742"/>
            <a:ext cx="4923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Servo.h</a:t>
            </a:r>
            <a:r>
              <a:rPr lang="pt-BR" dirty="0"/>
              <a:t>&gt;                                        </a:t>
            </a:r>
          </a:p>
          <a:p>
            <a:endParaRPr lang="pt-BR" dirty="0"/>
          </a:p>
          <a:p>
            <a:r>
              <a:rPr lang="pt-BR" dirty="0"/>
              <a:t>#define SERVO 10</a:t>
            </a:r>
          </a:p>
          <a:p>
            <a:endParaRPr lang="pt-BR" dirty="0"/>
          </a:p>
          <a:p>
            <a:r>
              <a:rPr lang="pt-BR" dirty="0"/>
              <a:t>Servo </a:t>
            </a:r>
            <a:r>
              <a:rPr lang="pt-BR" dirty="0" err="1"/>
              <a:t>nomedoServo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setup() {</a:t>
            </a:r>
          </a:p>
          <a:p>
            <a:r>
              <a:rPr lang="pt-BR" dirty="0"/>
              <a:t>  </a:t>
            </a:r>
            <a:r>
              <a:rPr lang="pt-BR" dirty="0" err="1"/>
              <a:t>nomedoServo.attach</a:t>
            </a:r>
            <a:r>
              <a:rPr lang="pt-BR" dirty="0"/>
              <a:t>(SERVO);</a:t>
            </a:r>
          </a:p>
          <a:p>
            <a:r>
              <a:rPr lang="pt-BR" dirty="0"/>
              <a:t>  </a:t>
            </a:r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076048" y="2560320"/>
            <a:ext cx="7104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i = 0;</a:t>
            </a:r>
          </a:p>
          <a:p>
            <a:r>
              <a:rPr lang="pt-BR" dirty="0"/>
              <a:t>    for(i = 0; i &lt; 180; i +=90){</a:t>
            </a:r>
          </a:p>
          <a:p>
            <a:r>
              <a:rPr lang="pt-BR" dirty="0"/>
              <a:t>      </a:t>
            </a:r>
            <a:r>
              <a:rPr lang="pt-BR" dirty="0" err="1"/>
              <a:t>nomedoServo.write</a:t>
            </a:r>
            <a:r>
              <a:rPr lang="pt-BR" dirty="0"/>
              <a:t>(i);</a:t>
            </a:r>
          </a:p>
          <a:p>
            <a:r>
              <a:rPr lang="pt-BR" dirty="0"/>
              <a:t>      </a:t>
            </a:r>
            <a:r>
              <a:rPr lang="pt-BR" dirty="0" err="1"/>
              <a:t>Serial.println</a:t>
            </a:r>
            <a:r>
              <a:rPr lang="pt-BR" dirty="0"/>
              <a:t>(i);</a:t>
            </a:r>
          </a:p>
          <a:p>
            <a:r>
              <a:rPr lang="pt-BR" dirty="0"/>
              <a:t>      </a:t>
            </a:r>
            <a:r>
              <a:rPr lang="pt-BR" dirty="0" err="1"/>
              <a:t>delay</a:t>
            </a:r>
            <a:r>
              <a:rPr lang="pt-BR" dirty="0"/>
              <a:t>(1000);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for(1 = 180; i &gt; 0; i -=90){</a:t>
            </a:r>
          </a:p>
          <a:p>
            <a:r>
              <a:rPr lang="pt-BR" dirty="0"/>
              <a:t>      </a:t>
            </a:r>
            <a:r>
              <a:rPr lang="pt-BR" dirty="0" err="1"/>
              <a:t>nomedoServo.write</a:t>
            </a:r>
            <a:r>
              <a:rPr lang="pt-BR" dirty="0"/>
              <a:t>(i);</a:t>
            </a:r>
          </a:p>
          <a:p>
            <a:r>
              <a:rPr lang="pt-BR" dirty="0"/>
              <a:t>      </a:t>
            </a:r>
            <a:r>
              <a:rPr lang="pt-BR" dirty="0" err="1"/>
              <a:t>Serial.println</a:t>
            </a:r>
            <a:r>
              <a:rPr lang="pt-BR" dirty="0"/>
              <a:t>(i);</a:t>
            </a:r>
          </a:p>
          <a:p>
            <a:r>
              <a:rPr lang="pt-BR" dirty="0"/>
              <a:t>      </a:t>
            </a:r>
            <a:r>
              <a:rPr lang="pt-BR" dirty="0" err="1"/>
              <a:t>delay</a:t>
            </a:r>
            <a:r>
              <a:rPr lang="pt-BR" dirty="0"/>
              <a:t>(1000);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28801"/>
            <a:ext cx="10058400" cy="4917988"/>
          </a:xfrm>
        </p:spPr>
        <p:txBody>
          <a:bodyPr>
            <a:normAutofit/>
          </a:bodyPr>
          <a:lstStyle/>
          <a:p>
            <a:r>
              <a:rPr lang="pt-BR" sz="2900" dirty="0"/>
              <a:t>Faça o código que varie a angulação um servo motor de acordo com um potenciômetro.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8468" y="2855742"/>
            <a:ext cx="49236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Servo.h</a:t>
            </a:r>
            <a:r>
              <a:rPr lang="pt-BR" dirty="0"/>
              <a:t>&gt;                                        </a:t>
            </a:r>
          </a:p>
          <a:p>
            <a:endParaRPr lang="pt-BR" dirty="0"/>
          </a:p>
          <a:p>
            <a:r>
              <a:rPr lang="pt-BR" dirty="0"/>
              <a:t>Servo </a:t>
            </a:r>
            <a:r>
              <a:rPr lang="pt-BR" dirty="0" err="1"/>
              <a:t>nomedoServo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nomedoServo.attach</a:t>
            </a:r>
            <a:r>
              <a:rPr lang="pt-BR" dirty="0"/>
              <a:t>(pino);</a:t>
            </a:r>
          </a:p>
          <a:p>
            <a:endParaRPr lang="pt-BR" dirty="0"/>
          </a:p>
          <a:p>
            <a:r>
              <a:rPr lang="pt-BR" dirty="0" err="1"/>
              <a:t>nomedoServo.write</a:t>
            </a:r>
            <a:r>
              <a:rPr lang="pt-BR" dirty="0"/>
              <a:t>(i);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6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28801"/>
            <a:ext cx="10058400" cy="4917988"/>
          </a:xfrm>
        </p:spPr>
        <p:txBody>
          <a:bodyPr>
            <a:normAutofit/>
          </a:bodyPr>
          <a:lstStyle/>
          <a:p>
            <a:r>
              <a:rPr lang="pt-BR" sz="2900" dirty="0"/>
              <a:t>Faça o código que varie a angulação um servo motor de acordo com um potenciômetro.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8468" y="2855742"/>
            <a:ext cx="4923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Servo.h</a:t>
            </a:r>
            <a:r>
              <a:rPr lang="pt-BR" dirty="0"/>
              <a:t>&gt;                                        </a:t>
            </a:r>
          </a:p>
          <a:p>
            <a:endParaRPr lang="pt-BR" dirty="0"/>
          </a:p>
          <a:p>
            <a:r>
              <a:rPr lang="pt-BR" dirty="0"/>
              <a:t>#define SERVO 10</a:t>
            </a:r>
          </a:p>
          <a:p>
            <a:r>
              <a:rPr lang="pt-BR" dirty="0"/>
              <a:t>#define PT	A0</a:t>
            </a:r>
          </a:p>
          <a:p>
            <a:endParaRPr lang="pt-BR" dirty="0"/>
          </a:p>
          <a:p>
            <a:r>
              <a:rPr lang="pt-BR" dirty="0"/>
              <a:t>Servo </a:t>
            </a:r>
            <a:r>
              <a:rPr lang="pt-BR" dirty="0" err="1"/>
              <a:t>nomedoServo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setup() {</a:t>
            </a:r>
          </a:p>
          <a:p>
            <a:r>
              <a:rPr lang="pt-BR" dirty="0"/>
              <a:t>  </a:t>
            </a:r>
            <a:r>
              <a:rPr lang="pt-BR" dirty="0" err="1"/>
              <a:t>pinMode</a:t>
            </a:r>
            <a:r>
              <a:rPr lang="pt-BR" dirty="0"/>
              <a:t>(PT, INPUT);</a:t>
            </a:r>
          </a:p>
          <a:p>
            <a:r>
              <a:rPr lang="pt-BR" dirty="0"/>
              <a:t>  </a:t>
            </a:r>
            <a:r>
              <a:rPr lang="pt-BR" dirty="0" err="1"/>
              <a:t>nomedoServo.attach</a:t>
            </a:r>
            <a:r>
              <a:rPr lang="pt-BR" dirty="0"/>
              <a:t>(SERVO);</a:t>
            </a:r>
          </a:p>
          <a:p>
            <a:r>
              <a:rPr lang="pt-BR" dirty="0"/>
              <a:t>  </a:t>
            </a:r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52159" y="2855742"/>
            <a:ext cx="5577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r>
              <a:rPr lang="pt-BR" dirty="0"/>
              <a:t>  </a:t>
            </a:r>
            <a:r>
              <a:rPr lang="pt-BR" dirty="0" err="1"/>
              <a:t>int</a:t>
            </a:r>
            <a:r>
              <a:rPr lang="pt-BR" dirty="0"/>
              <a:t> leitura = </a:t>
            </a:r>
            <a:r>
              <a:rPr lang="pt-BR" dirty="0" err="1"/>
              <a:t>analogRead</a:t>
            </a:r>
            <a:r>
              <a:rPr lang="pt-BR" dirty="0"/>
              <a:t>(PT);</a:t>
            </a:r>
          </a:p>
          <a:p>
            <a:r>
              <a:rPr lang="pt-BR" dirty="0"/>
              <a:t>  </a:t>
            </a:r>
            <a:r>
              <a:rPr lang="pt-BR" dirty="0" err="1"/>
              <a:t>Serial.println</a:t>
            </a:r>
            <a:r>
              <a:rPr lang="pt-BR" dirty="0"/>
              <a:t>(leitura);</a:t>
            </a:r>
          </a:p>
          <a:p>
            <a:r>
              <a:rPr lang="pt-BR" dirty="0"/>
              <a:t>  </a:t>
            </a:r>
            <a:r>
              <a:rPr lang="pt-BR" dirty="0" err="1"/>
              <a:t>nomedoServo.write</a:t>
            </a:r>
            <a:r>
              <a:rPr lang="pt-BR" dirty="0"/>
              <a:t>((</a:t>
            </a:r>
            <a:r>
              <a:rPr lang="pt-BR" dirty="0" err="1"/>
              <a:t>float</a:t>
            </a:r>
            <a:r>
              <a:rPr lang="pt-BR" dirty="0"/>
              <a:t>)(180*(leitura/1023));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0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 e atuadores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58509201"/>
              </p:ext>
            </p:extLst>
          </p:nvPr>
        </p:nvGraphicFramePr>
        <p:xfrm>
          <a:off x="2035048" y="9927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3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ARDUINO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Placa 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Microcontrolador </a:t>
            </a:r>
          </a:p>
          <a:p>
            <a:r>
              <a:rPr lang="pt-BR" dirty="0"/>
              <a:t>Programação simples</a:t>
            </a:r>
          </a:p>
          <a:p>
            <a:r>
              <a:rPr lang="pt-BR" dirty="0"/>
              <a:t>Linguagem aceita: C/C++</a:t>
            </a:r>
          </a:p>
          <a:p>
            <a:r>
              <a:rPr lang="pt-BR" dirty="0"/>
              <a:t>Outras linguagens aceitas</a:t>
            </a:r>
          </a:p>
        </p:txBody>
      </p:sp>
      <p:pic>
        <p:nvPicPr>
          <p:cNvPr id="1026" name="Picture 2" descr="Resultado de imagem para arduino 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26" y="1940334"/>
            <a:ext cx="2988637" cy="29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366" y="4476513"/>
            <a:ext cx="3096057" cy="1695687"/>
          </a:xfrm>
          <a:prstGeom prst="rect">
            <a:avLst/>
          </a:prstGeom>
        </p:spPr>
      </p:pic>
      <p:pic>
        <p:nvPicPr>
          <p:cNvPr id="1030" name="Picture 6" descr="Resultado de imagem para arduino r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58" y="200921"/>
            <a:ext cx="2191871" cy="21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arduino r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013" y="-2105"/>
            <a:ext cx="2394897" cy="239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arduino r3 leonard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952" y="2230739"/>
            <a:ext cx="2291352" cy="17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arduino duemilanov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23" y="4521207"/>
            <a:ext cx="2859385" cy="20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SHIELD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Placas de expansão de Hardware</a:t>
            </a:r>
          </a:p>
          <a:p>
            <a:r>
              <a:rPr lang="pt-BR" dirty="0"/>
              <a:t>Plug direto ao arduino</a:t>
            </a:r>
          </a:p>
          <a:p>
            <a:r>
              <a:rPr lang="pt-BR" dirty="0"/>
              <a:t>Mais comuns:</a:t>
            </a:r>
          </a:p>
          <a:p>
            <a:pPr marL="0" indent="0">
              <a:buNone/>
            </a:pPr>
            <a:r>
              <a:rPr lang="pt-BR" dirty="0"/>
              <a:t>   - Shield ponte H</a:t>
            </a:r>
          </a:p>
          <a:p>
            <a:pPr marL="0" indent="0">
              <a:buNone/>
            </a:pPr>
            <a:r>
              <a:rPr lang="pt-BR" dirty="0"/>
              <a:t>   - Shield Ethernet</a:t>
            </a:r>
          </a:p>
          <a:p>
            <a:pPr marL="0" indent="0">
              <a:buNone/>
            </a:pPr>
            <a:r>
              <a:rPr lang="pt-BR" dirty="0"/>
              <a:t>   - Shield </a:t>
            </a:r>
            <a:r>
              <a:rPr lang="pt-BR" dirty="0" err="1"/>
              <a:t>protoboard</a:t>
            </a:r>
            <a:r>
              <a:rPr lang="pt-BR" dirty="0"/>
              <a:t> </a:t>
            </a:r>
          </a:p>
        </p:txBody>
      </p:sp>
      <p:pic>
        <p:nvPicPr>
          <p:cNvPr id="2050" name="Picture 2" descr="Resultado de imagem para shield ponte 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057" y="349623"/>
            <a:ext cx="2447366" cy="244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hield eth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07" y="2931998"/>
            <a:ext cx="2745216" cy="274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shield proto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14" y="512942"/>
            <a:ext cx="2939877" cy="23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odulo bluetooth  ardu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451" y="3662046"/>
            <a:ext cx="2582653" cy="19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236093" y="347738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MÓDULO</a:t>
            </a:r>
          </a:p>
        </p:txBody>
      </p:sp>
    </p:spTree>
    <p:extLst>
      <p:ext uri="{BB962C8B-B14F-4D97-AF65-F5344CB8AC3E}">
        <p14:creationId xmlns:p14="http://schemas.microsoft.com/office/powerpoint/2010/main" val="21341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 arduino uno r3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39" y="1875824"/>
            <a:ext cx="6093592" cy="4535571"/>
          </a:xfrm>
          <a:prstGeom prst="rect">
            <a:avLst/>
          </a:prstGeom>
        </p:spPr>
      </p:pic>
      <p:sp>
        <p:nvSpPr>
          <p:cNvPr id="12" name="Espaço Reservado para Conteúdo 5"/>
          <p:cNvSpPr>
            <a:spLocks noGrp="1"/>
          </p:cNvSpPr>
          <p:nvPr>
            <p:ph idx="1"/>
          </p:nvPr>
        </p:nvSpPr>
        <p:spPr>
          <a:xfrm>
            <a:off x="7860613" y="1664207"/>
            <a:ext cx="4537576" cy="6633125"/>
          </a:xfrm>
        </p:spPr>
        <p:txBody>
          <a:bodyPr>
            <a:normAutofit/>
          </a:bodyPr>
          <a:lstStyle/>
          <a:p>
            <a:r>
              <a:rPr lang="pt-BR" dirty="0"/>
              <a:t>Leitura digital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Leitura analógica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Comandos para IDE</a:t>
            </a:r>
          </a:p>
          <a:p>
            <a:pPr marL="0" indent="0">
              <a:buNone/>
            </a:pPr>
            <a:r>
              <a:rPr lang="pt-BR" dirty="0"/>
              <a:t>    - </a:t>
            </a:r>
            <a:r>
              <a:rPr lang="pt-BR" dirty="0" err="1"/>
              <a:t>digitalWrite</a:t>
            </a:r>
            <a:r>
              <a:rPr lang="pt-BR" dirty="0"/>
              <a:t>(HIGH)</a:t>
            </a:r>
          </a:p>
          <a:p>
            <a:pPr marL="0" indent="0">
              <a:buNone/>
            </a:pPr>
            <a:r>
              <a:rPr lang="pt-BR" dirty="0"/>
              <a:t>    - </a:t>
            </a:r>
            <a:r>
              <a:rPr lang="pt-BR" dirty="0" err="1"/>
              <a:t>digitalWrite</a:t>
            </a:r>
            <a:r>
              <a:rPr lang="pt-BR" dirty="0"/>
              <a:t>(LOW)</a:t>
            </a:r>
          </a:p>
          <a:p>
            <a:pPr marL="0" indent="0">
              <a:buNone/>
            </a:pPr>
            <a:r>
              <a:rPr lang="pt-BR" dirty="0"/>
              <a:t>    - </a:t>
            </a:r>
            <a:r>
              <a:rPr lang="pt-BR" dirty="0" err="1"/>
              <a:t>analogWrite</a:t>
            </a:r>
            <a:r>
              <a:rPr lang="pt-BR" dirty="0"/>
              <a:t>(0-255)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030" y="975213"/>
            <a:ext cx="1623263" cy="180122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482" y="3004667"/>
            <a:ext cx="1681531" cy="190268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31015" y="6349838"/>
            <a:ext cx="22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Obs.: Portas PWM~</a:t>
            </a:r>
          </a:p>
        </p:txBody>
      </p:sp>
    </p:spTree>
    <p:extLst>
      <p:ext uri="{BB962C8B-B14F-4D97-AF65-F5344CB8AC3E}">
        <p14:creationId xmlns:p14="http://schemas.microsoft.com/office/powerpoint/2010/main" val="26815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www.arduino.cc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setup e </a:t>
            </a:r>
            <a:r>
              <a:rPr lang="pt-BR" dirty="0" err="1"/>
              <a:t>void</a:t>
            </a:r>
            <a:r>
              <a:rPr lang="pt-BR" dirty="0"/>
              <a:t> loop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115" y="638940"/>
            <a:ext cx="5794316" cy="52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PLUS NA PROGRAMAÇÃO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Revisão “</a:t>
            </a:r>
            <a:r>
              <a:rPr lang="pt-BR" dirty="0" err="1"/>
              <a:t>while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dirty="0"/>
              <a:t>Revisão “do </a:t>
            </a:r>
            <a:r>
              <a:rPr lang="pt-BR" dirty="0" err="1"/>
              <a:t>while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dirty="0"/>
              <a:t>Revisão “for”</a:t>
            </a:r>
          </a:p>
          <a:p>
            <a:endParaRPr lang="pt-BR" dirty="0"/>
          </a:p>
          <a:p>
            <a:r>
              <a:rPr lang="pt-BR" dirty="0"/>
              <a:t>Switch</a:t>
            </a:r>
          </a:p>
          <a:p>
            <a:endParaRPr lang="pt-BR" dirty="0"/>
          </a:p>
          <a:p>
            <a:r>
              <a:rPr lang="pt-BR" dirty="0"/>
              <a:t>Funções e procedimentos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Font typeface="Wingdings" pitchFamily="2" charset="2"/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7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69848" y="2121408"/>
            <a:ext cx="5676941" cy="2116960"/>
          </a:xfrm>
        </p:spPr>
        <p:txBody>
          <a:bodyPr/>
          <a:lstStyle/>
          <a:p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r>
              <a:rPr lang="pt-BR" dirty="0" err="1"/>
              <a:t>Serial.print</a:t>
            </a:r>
            <a:r>
              <a:rPr lang="pt-BR" dirty="0"/>
              <a:t>(“texto” ou variável);</a:t>
            </a:r>
          </a:p>
          <a:p>
            <a:r>
              <a:rPr lang="pt-BR" dirty="0" err="1"/>
              <a:t>Serial.println</a:t>
            </a:r>
            <a:r>
              <a:rPr lang="pt-BR" dirty="0"/>
              <a:t>(“texto” ou variável);</a:t>
            </a:r>
          </a:p>
          <a:p>
            <a:r>
              <a:rPr lang="pt-BR" dirty="0" err="1"/>
              <a:t>Delay</a:t>
            </a:r>
            <a:r>
              <a:rPr lang="pt-BR" dirty="0"/>
              <a:t>(</a:t>
            </a:r>
            <a:r>
              <a:rPr lang="pt-BR" dirty="0" err="1"/>
              <a:t>ms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98508" y="2121408"/>
            <a:ext cx="52211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 = 10;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setup()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</a:t>
            </a:r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r>
              <a:rPr lang="pt-BR" dirty="0"/>
              <a:t> </a:t>
            </a:r>
            <a:r>
              <a:rPr lang="pt-BR" dirty="0" err="1"/>
              <a:t>Serial.println</a:t>
            </a:r>
            <a:r>
              <a:rPr lang="pt-BR" dirty="0"/>
              <a:t>("Vamos iniciar em 2 segundos!");</a:t>
            </a:r>
          </a:p>
          <a:p>
            <a:r>
              <a:rPr lang="pt-BR" dirty="0"/>
              <a:t> </a:t>
            </a:r>
            <a:r>
              <a:rPr lang="pt-BR" dirty="0" err="1"/>
              <a:t>delay</a:t>
            </a:r>
            <a:r>
              <a:rPr lang="pt-BR" dirty="0"/>
              <a:t>(2000);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loop()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</a:t>
            </a:r>
            <a:r>
              <a:rPr lang="pt-BR" dirty="0" err="1"/>
              <a:t>Serial.print</a:t>
            </a:r>
            <a:r>
              <a:rPr lang="pt-BR" dirty="0"/>
              <a:t>("Olá mundo!\n");</a:t>
            </a:r>
          </a:p>
          <a:p>
            <a:r>
              <a:rPr lang="pt-BR" dirty="0"/>
              <a:t>  </a:t>
            </a:r>
            <a:r>
              <a:rPr lang="pt-BR" dirty="0" err="1"/>
              <a:t>Serial.print</a:t>
            </a:r>
            <a:r>
              <a:rPr lang="pt-BR" dirty="0"/>
              <a:t>(“x = ");</a:t>
            </a:r>
          </a:p>
          <a:p>
            <a:r>
              <a:rPr lang="pt-BR" dirty="0"/>
              <a:t>  </a:t>
            </a:r>
            <a:r>
              <a:rPr lang="pt-BR" dirty="0" err="1"/>
              <a:t>Serial.println</a:t>
            </a:r>
            <a:r>
              <a:rPr lang="pt-BR" dirty="0"/>
              <a:t>(x);</a:t>
            </a:r>
          </a:p>
          <a:p>
            <a:r>
              <a:rPr lang="pt-BR" dirty="0"/>
              <a:t>  </a:t>
            </a:r>
            <a:r>
              <a:rPr lang="pt-BR" dirty="0" err="1"/>
              <a:t>delay</a:t>
            </a:r>
            <a:r>
              <a:rPr lang="pt-BR" dirty="0"/>
              <a:t>(3000);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51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594478"/>
            <a:ext cx="913235" cy="81691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730714" y="6411395"/>
            <a:ext cx="45143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0" dirty="0">
                <a:ln w="22225">
                  <a:solidFill>
                    <a:srgbClr val="424244"/>
                  </a:solidFill>
                  <a:prstDash val="solid"/>
                </a:ln>
                <a:solidFill>
                  <a:srgbClr val="8EC63F"/>
                </a:solidFill>
                <a:effectLst/>
                <a:latin typeface="Franklin Gothic Heavy" panose="020B0903020102020204" pitchFamily="34" charset="0"/>
              </a:rPr>
              <a:t>Sepool Desenvolvimento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69848" y="2121408"/>
            <a:ext cx="5973503" cy="1684473"/>
          </a:xfrm>
        </p:spPr>
        <p:txBody>
          <a:bodyPr>
            <a:normAutofit/>
          </a:bodyPr>
          <a:lstStyle/>
          <a:p>
            <a:r>
              <a:rPr lang="pt-BR" dirty="0" err="1"/>
              <a:t>pinMode</a:t>
            </a:r>
            <a:r>
              <a:rPr lang="pt-BR" dirty="0"/>
              <a:t>(pino de 0 a 13, INPUT ou OUTPUT);</a:t>
            </a:r>
          </a:p>
          <a:p>
            <a:r>
              <a:rPr lang="pt-BR" dirty="0" err="1"/>
              <a:t>digitalRead</a:t>
            </a:r>
            <a:r>
              <a:rPr lang="pt-BR" dirty="0"/>
              <a:t>(pino de 0 a 13);</a:t>
            </a:r>
          </a:p>
          <a:p>
            <a:r>
              <a:rPr lang="pt-BR" dirty="0" err="1"/>
              <a:t>digitalWrite</a:t>
            </a:r>
            <a:r>
              <a:rPr lang="pt-BR" dirty="0"/>
              <a:t>(pino de 0 a 13, HIGH ou LOW);</a:t>
            </a:r>
          </a:p>
          <a:p>
            <a:pPr marL="0" indent="0">
              <a:buNone/>
            </a:pPr>
            <a:r>
              <a:rPr lang="pt-BR" dirty="0"/>
              <a:t>Exemplo: 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3351" y="286641"/>
            <a:ext cx="522117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#define LED 13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setup()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(LED, OUTPUT);</a:t>
            </a:r>
          </a:p>
          <a:p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(11, INPUT);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</a:t>
            </a:r>
            <a:r>
              <a:rPr lang="pt-BR" dirty="0" err="1"/>
              <a:t>Serial.begin</a:t>
            </a:r>
            <a:r>
              <a:rPr lang="pt-BR" dirty="0"/>
              <a:t>(9600);</a:t>
            </a:r>
          </a:p>
          <a:p>
            <a:r>
              <a:rPr lang="pt-BR" dirty="0"/>
              <a:t> </a:t>
            </a:r>
            <a:r>
              <a:rPr lang="pt-BR" dirty="0" err="1"/>
              <a:t>Serial.println</a:t>
            </a:r>
            <a:r>
              <a:rPr lang="pt-BR" dirty="0"/>
              <a:t>("Vamos iniciar em 2 segundos!");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</a:t>
            </a:r>
            <a:r>
              <a:rPr lang="pt-BR" dirty="0" err="1"/>
              <a:t>delay</a:t>
            </a:r>
            <a:r>
              <a:rPr lang="pt-BR" dirty="0"/>
              <a:t>(2000);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loop()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digitalRead</a:t>
            </a:r>
            <a:r>
              <a:rPr lang="pt-BR" dirty="0"/>
              <a:t>(11) == HIGH){</a:t>
            </a:r>
          </a:p>
          <a:p>
            <a:r>
              <a:rPr lang="pt-BR" dirty="0"/>
              <a:t>    </a:t>
            </a:r>
            <a:r>
              <a:rPr lang="pt-BR" dirty="0" err="1"/>
              <a:t>digitalWrite</a:t>
            </a:r>
            <a:r>
              <a:rPr lang="pt-BR" dirty="0"/>
              <a:t>(LED, HIGH);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(LED, LOW);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</a:t>
            </a:r>
            <a:r>
              <a:rPr lang="pt-BR" dirty="0" err="1"/>
              <a:t>delay</a:t>
            </a:r>
            <a:r>
              <a:rPr lang="pt-BR" dirty="0"/>
              <a:t>(250);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16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710</TotalTime>
  <Words>780</Words>
  <Application>Microsoft Office PowerPoint</Application>
  <PresentationFormat>Widescreen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Franklin Gothic Heavy</vt:lpstr>
      <vt:lpstr>Rockwell</vt:lpstr>
      <vt:lpstr>Rockwell Condensed</vt:lpstr>
      <vt:lpstr>Wingdings</vt:lpstr>
      <vt:lpstr>Tipo de Madeira</vt:lpstr>
      <vt:lpstr>        arduino</vt:lpstr>
      <vt:lpstr>Sensores e atuadores</vt:lpstr>
      <vt:lpstr>O QUE É ARDUINO</vt:lpstr>
      <vt:lpstr>O QUE É SHIELD</vt:lpstr>
      <vt:lpstr>Placa arduino uno r3</vt:lpstr>
      <vt:lpstr>IDE ARDUINO</vt:lpstr>
      <vt:lpstr>PLUS NA PROGRAMAÇÃO</vt:lpstr>
      <vt:lpstr>FUNÇÕES BÁSICAS</vt:lpstr>
      <vt:lpstr>FUNÇÕES BÁSICAS</vt:lpstr>
      <vt:lpstr>MÃO NA MASSA</vt:lpstr>
      <vt:lpstr>MÃO NA MASSA</vt:lpstr>
      <vt:lpstr>MÃO NA MASSA</vt:lpstr>
      <vt:lpstr>MÃO NA MASSA</vt:lpstr>
      <vt:lpstr>MÃO NA MASSA</vt:lpstr>
      <vt:lpstr>MÃO NA MASSA</vt:lpstr>
      <vt:lpstr>MÃO NA MASSA</vt:lpstr>
      <vt:lpstr>MÃO NA MASSA</vt:lpstr>
      <vt:lpstr>MÃO NA MASSA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ITALO HIAGO LOPES DA SILVA</dc:creator>
  <cp:lastModifiedBy>Italo Hiago</cp:lastModifiedBy>
  <cp:revision>43</cp:revision>
  <dcterms:created xsi:type="dcterms:W3CDTF">2016-09-09T15:05:43Z</dcterms:created>
  <dcterms:modified xsi:type="dcterms:W3CDTF">2016-10-17T14:53:10Z</dcterms:modified>
</cp:coreProperties>
</file>