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1" r:id="rId17"/>
    <p:sldId id="269"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Estilo com Tema 2 - Ênfas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61D70F-AF6F-4433-9C17-FC9F0954E7E2}" type="doc">
      <dgm:prSet loTypeId="urn:microsoft.com/office/officeart/2005/8/layout/pList2" loCatId="list" qsTypeId="urn:microsoft.com/office/officeart/2005/8/quickstyle/simple5" qsCatId="simple" csTypeId="urn:microsoft.com/office/officeart/2005/8/colors/accent1_2" csCatId="accent1" phldr="1"/>
      <dgm:spPr/>
    </dgm:pt>
    <dgm:pt modelId="{D524E891-485A-4C02-A471-A7C76CE0CA5F}">
      <dgm:prSet phldrT="[Texto]" custT="1"/>
      <dgm:spPr/>
      <dgm:t>
        <a:bodyPr/>
        <a:lstStyle/>
        <a:p>
          <a:pPr algn="ctr"/>
          <a:r>
            <a:rPr lang="pt-BR" sz="1400" b="1" dirty="0">
              <a:latin typeface="Arial Black" panose="020B0A04020102020204" pitchFamily="34" charset="0"/>
            </a:rPr>
            <a:t>Entidade</a:t>
          </a:r>
        </a:p>
        <a:p>
          <a:pPr algn="l"/>
          <a:r>
            <a:rPr lang="pt-BR" sz="1200" b="1" dirty="0">
              <a:latin typeface="Arial Black" panose="020B0A04020102020204" pitchFamily="34" charset="0"/>
            </a:rPr>
            <a:t>‘Objeto’ do mundo real</a:t>
          </a:r>
        </a:p>
        <a:p>
          <a:pPr algn="ctr"/>
          <a:endParaRPr lang="pt-BR" sz="1400" b="1" dirty="0">
            <a:latin typeface="Arial Black" panose="020B0A04020102020204" pitchFamily="34" charset="0"/>
          </a:endParaRPr>
        </a:p>
      </dgm:t>
    </dgm:pt>
    <dgm:pt modelId="{4E5C8195-4FC5-4ED6-AC8A-9DCE4A12A840}" type="parTrans" cxnId="{4C98F998-8055-4DBC-98E8-F41408917904}">
      <dgm:prSet/>
      <dgm:spPr/>
      <dgm:t>
        <a:bodyPr/>
        <a:lstStyle/>
        <a:p>
          <a:endParaRPr lang="pt-BR" b="1">
            <a:latin typeface="Arial Black" panose="020B0A04020102020204" pitchFamily="34" charset="0"/>
          </a:endParaRPr>
        </a:p>
      </dgm:t>
    </dgm:pt>
    <dgm:pt modelId="{9966326D-57FB-4BA6-9F9B-4C4D0A0E1321}" type="sibTrans" cxnId="{4C98F998-8055-4DBC-98E8-F41408917904}">
      <dgm:prSet/>
      <dgm:spPr/>
      <dgm:t>
        <a:bodyPr/>
        <a:lstStyle/>
        <a:p>
          <a:endParaRPr lang="pt-BR" b="1">
            <a:latin typeface="Arial Black" panose="020B0A04020102020204" pitchFamily="34" charset="0"/>
          </a:endParaRPr>
        </a:p>
      </dgm:t>
    </dgm:pt>
    <dgm:pt modelId="{DE168E06-8B47-4024-BE4D-539EDD19CF73}">
      <dgm:prSet phldrT="[Texto]"/>
      <dgm:spPr/>
      <dgm:t>
        <a:bodyPr/>
        <a:lstStyle/>
        <a:p>
          <a:pPr algn="ctr"/>
          <a:r>
            <a:rPr lang="pt-BR" b="1" dirty="0">
              <a:latin typeface="Arial Black" panose="020B0A04020102020204" pitchFamily="34" charset="0"/>
            </a:rPr>
            <a:t>Relacionamento</a:t>
          </a:r>
        </a:p>
        <a:p>
          <a:pPr algn="l"/>
          <a:r>
            <a:rPr lang="pt-BR" b="1" dirty="0">
              <a:latin typeface="Arial Black" panose="020B0A04020102020204" pitchFamily="34" charset="0"/>
            </a:rPr>
            <a:t>Associação existente entre elementos de entidades</a:t>
          </a:r>
        </a:p>
      </dgm:t>
    </dgm:pt>
    <dgm:pt modelId="{E8B9EC61-217C-452A-8915-D8C76D38C104}" type="parTrans" cxnId="{462C36D2-CF67-4BF7-821E-3BEFCB8FBA5A}">
      <dgm:prSet/>
      <dgm:spPr/>
      <dgm:t>
        <a:bodyPr/>
        <a:lstStyle/>
        <a:p>
          <a:endParaRPr lang="pt-BR" b="1">
            <a:latin typeface="Arial Black" panose="020B0A04020102020204" pitchFamily="34" charset="0"/>
          </a:endParaRPr>
        </a:p>
      </dgm:t>
    </dgm:pt>
    <dgm:pt modelId="{4839E92A-02CD-4B50-9185-D3F82D01DE84}" type="sibTrans" cxnId="{462C36D2-CF67-4BF7-821E-3BEFCB8FBA5A}">
      <dgm:prSet/>
      <dgm:spPr/>
      <dgm:t>
        <a:bodyPr/>
        <a:lstStyle/>
        <a:p>
          <a:endParaRPr lang="pt-BR" b="1">
            <a:latin typeface="Arial Black" panose="020B0A04020102020204" pitchFamily="34" charset="0"/>
          </a:endParaRPr>
        </a:p>
      </dgm:t>
    </dgm:pt>
    <dgm:pt modelId="{2BF298C1-955B-4091-8226-AAC72E54F9B3}">
      <dgm:prSet phldrT="[Texto]"/>
      <dgm:spPr/>
      <dgm:t>
        <a:bodyPr/>
        <a:lstStyle/>
        <a:p>
          <a:pPr algn="ctr"/>
          <a:r>
            <a:rPr lang="pt-BR" b="1" dirty="0">
              <a:latin typeface="Arial Black" panose="020B0A04020102020204" pitchFamily="34" charset="0"/>
            </a:rPr>
            <a:t>Cardinalidade</a:t>
          </a:r>
        </a:p>
        <a:p>
          <a:pPr algn="l"/>
          <a:r>
            <a:rPr lang="pt-BR" b="1" dirty="0">
              <a:latin typeface="Arial Black" panose="020B0A04020102020204" pitchFamily="34" charset="0"/>
            </a:rPr>
            <a:t>Número de ocorrências possíveis de cada entidade envolvida</a:t>
          </a:r>
        </a:p>
      </dgm:t>
    </dgm:pt>
    <dgm:pt modelId="{F39C2534-B834-45BE-B2A4-CBCBB1782754}" type="parTrans" cxnId="{42C8787C-1C86-4FCB-B000-7E265D97A87D}">
      <dgm:prSet/>
      <dgm:spPr/>
      <dgm:t>
        <a:bodyPr/>
        <a:lstStyle/>
        <a:p>
          <a:endParaRPr lang="pt-BR" b="1">
            <a:latin typeface="Arial Black" panose="020B0A04020102020204" pitchFamily="34" charset="0"/>
          </a:endParaRPr>
        </a:p>
      </dgm:t>
    </dgm:pt>
    <dgm:pt modelId="{4475AED4-81DF-4560-8CD7-99C980834445}" type="sibTrans" cxnId="{42C8787C-1C86-4FCB-B000-7E265D97A87D}">
      <dgm:prSet/>
      <dgm:spPr/>
      <dgm:t>
        <a:bodyPr/>
        <a:lstStyle/>
        <a:p>
          <a:endParaRPr lang="pt-BR" b="1">
            <a:latin typeface="Arial Black" panose="020B0A04020102020204" pitchFamily="34" charset="0"/>
          </a:endParaRPr>
        </a:p>
      </dgm:t>
    </dgm:pt>
    <dgm:pt modelId="{29FFB5E7-BD9E-4795-A399-50C4ABB0EB66}" type="pres">
      <dgm:prSet presAssocID="{1861D70F-AF6F-4433-9C17-FC9F0954E7E2}" presName="Name0" presStyleCnt="0">
        <dgm:presLayoutVars>
          <dgm:dir/>
          <dgm:resizeHandles val="exact"/>
        </dgm:presLayoutVars>
      </dgm:prSet>
      <dgm:spPr/>
    </dgm:pt>
    <dgm:pt modelId="{31E9431F-ACCA-4C41-BDD8-03D10015B1E1}" type="pres">
      <dgm:prSet presAssocID="{1861D70F-AF6F-4433-9C17-FC9F0954E7E2}" presName="bkgdShp" presStyleLbl="alignAccFollowNode1" presStyleIdx="0" presStyleCnt="1" custLinFactNeighborY="-294"/>
      <dgm:spPr/>
    </dgm:pt>
    <dgm:pt modelId="{B1669B6C-E45B-428B-9240-CD77AE825817}" type="pres">
      <dgm:prSet presAssocID="{1861D70F-AF6F-4433-9C17-FC9F0954E7E2}" presName="linComp" presStyleCnt="0"/>
      <dgm:spPr/>
    </dgm:pt>
    <dgm:pt modelId="{CAD5FD53-98BB-480E-AE7F-787467DDE15E}" type="pres">
      <dgm:prSet presAssocID="{D524E891-485A-4C02-A471-A7C76CE0CA5F}" presName="compNode" presStyleCnt="0"/>
      <dgm:spPr/>
    </dgm:pt>
    <dgm:pt modelId="{7AD794A8-2E8A-43D3-810E-65B309B2E0B9}" type="pres">
      <dgm:prSet presAssocID="{D524E891-485A-4C02-A471-A7C76CE0CA5F}" presName="node" presStyleLbl="node1" presStyleIdx="0" presStyleCnt="3">
        <dgm:presLayoutVars>
          <dgm:bulletEnabled val="1"/>
        </dgm:presLayoutVars>
      </dgm:prSet>
      <dgm:spPr/>
    </dgm:pt>
    <dgm:pt modelId="{E0DADD59-404B-4D90-824E-55E679541AAE}" type="pres">
      <dgm:prSet presAssocID="{D524E891-485A-4C02-A471-A7C76CE0CA5F}" presName="invisiNode" presStyleLbl="node1" presStyleIdx="0" presStyleCnt="3"/>
      <dgm:spPr/>
    </dgm:pt>
    <dgm:pt modelId="{56B20F12-3A1F-4D5A-AE66-63D777E04698}" type="pres">
      <dgm:prSet presAssocID="{D524E891-485A-4C02-A471-A7C76CE0CA5F}" presName="imagNode" presStyleLbl="fgImgPlace1" presStyleIdx="0" presStyleCnt="3"/>
      <dgm:spPr>
        <a:prstGeom prst="rect">
          <a:avLst/>
        </a:prstGeom>
        <a:solidFill>
          <a:schemeClr val="accent1">
            <a:lumMod val="75000"/>
          </a:schemeClr>
        </a:solidFill>
      </dgm:spPr>
    </dgm:pt>
    <dgm:pt modelId="{94971798-FA54-4F05-96A6-42F5EB7D5EF8}" type="pres">
      <dgm:prSet presAssocID="{9966326D-57FB-4BA6-9F9B-4C4D0A0E1321}" presName="sibTrans" presStyleLbl="sibTrans2D1" presStyleIdx="0" presStyleCnt="0"/>
      <dgm:spPr/>
    </dgm:pt>
    <dgm:pt modelId="{4D05D251-881D-4567-8ECF-CE9892CBF5BC}" type="pres">
      <dgm:prSet presAssocID="{DE168E06-8B47-4024-BE4D-539EDD19CF73}" presName="compNode" presStyleCnt="0"/>
      <dgm:spPr/>
    </dgm:pt>
    <dgm:pt modelId="{64D90FBC-2251-450C-BB00-E6EC79061EF8}" type="pres">
      <dgm:prSet presAssocID="{DE168E06-8B47-4024-BE4D-539EDD19CF73}" presName="node" presStyleLbl="node1" presStyleIdx="1" presStyleCnt="3">
        <dgm:presLayoutVars>
          <dgm:bulletEnabled val="1"/>
        </dgm:presLayoutVars>
      </dgm:prSet>
      <dgm:spPr/>
    </dgm:pt>
    <dgm:pt modelId="{FFAFFDA2-65E4-4C98-B235-39F357BEC2AD}" type="pres">
      <dgm:prSet presAssocID="{DE168E06-8B47-4024-BE4D-539EDD19CF73}" presName="invisiNode" presStyleLbl="node1" presStyleIdx="1" presStyleCnt="3"/>
      <dgm:spPr/>
    </dgm:pt>
    <dgm:pt modelId="{ECF586D0-C76B-46D9-AE2A-38F76EE0C580}" type="pres">
      <dgm:prSet presAssocID="{DE168E06-8B47-4024-BE4D-539EDD19CF73}" presName="imagNode" presStyleLbl="fgImgPlace1" presStyleIdx="1" presStyleCnt="3"/>
      <dgm:spPr>
        <a:prstGeom prst="flowChartDecision">
          <a:avLst/>
        </a:prstGeom>
        <a:solidFill>
          <a:schemeClr val="accent1">
            <a:lumMod val="75000"/>
          </a:schemeClr>
        </a:solidFill>
      </dgm:spPr>
    </dgm:pt>
    <dgm:pt modelId="{FF15DB4F-BA8C-4D6E-A396-E4ACC4DCBEA8}" type="pres">
      <dgm:prSet presAssocID="{4839E92A-02CD-4B50-9185-D3F82D01DE84}" presName="sibTrans" presStyleLbl="sibTrans2D1" presStyleIdx="0" presStyleCnt="0"/>
      <dgm:spPr/>
    </dgm:pt>
    <dgm:pt modelId="{945885FF-463A-4E9C-9903-69E21B686DA8}" type="pres">
      <dgm:prSet presAssocID="{2BF298C1-955B-4091-8226-AAC72E54F9B3}" presName="compNode" presStyleCnt="0"/>
      <dgm:spPr/>
    </dgm:pt>
    <dgm:pt modelId="{0A9C67CC-1218-445F-95A4-19052EBCE38B}" type="pres">
      <dgm:prSet presAssocID="{2BF298C1-955B-4091-8226-AAC72E54F9B3}" presName="node" presStyleLbl="node1" presStyleIdx="2" presStyleCnt="3">
        <dgm:presLayoutVars>
          <dgm:bulletEnabled val="1"/>
        </dgm:presLayoutVars>
      </dgm:prSet>
      <dgm:spPr/>
    </dgm:pt>
    <dgm:pt modelId="{092569B3-D464-4F7E-A184-35467B2DE213}" type="pres">
      <dgm:prSet presAssocID="{2BF298C1-955B-4091-8226-AAC72E54F9B3}" presName="invisiNode" presStyleLbl="node1" presStyleIdx="2" presStyleCnt="3"/>
      <dgm:spPr/>
    </dgm:pt>
    <dgm:pt modelId="{A294FE85-A12D-41D1-9C6B-9144D13AE391}" type="pres">
      <dgm:prSet presAssocID="{2BF298C1-955B-4091-8226-AAC72E54F9B3}" presName="imagNode" presStyleLbl="fgImgPlace1" presStyleIdx="2" presStyleCnt="3" custScaleX="31003" custScaleY="25443" custLinFactY="100000" custLinFactNeighborX="30767" custLinFactNeighborY="114362"/>
      <dgm:spPr>
        <a:prstGeom prst="mathMinus">
          <a:avLst/>
        </a:prstGeom>
      </dgm:spPr>
    </dgm:pt>
  </dgm:ptLst>
  <dgm:cxnLst>
    <dgm:cxn modelId="{8DE7E80C-BDD1-45E7-9304-9B48DA5EEB41}" type="presOf" srcId="{9966326D-57FB-4BA6-9F9B-4C4D0A0E1321}" destId="{94971798-FA54-4F05-96A6-42F5EB7D5EF8}" srcOrd="0" destOrd="0" presId="urn:microsoft.com/office/officeart/2005/8/layout/pList2"/>
    <dgm:cxn modelId="{ACC1D038-2480-49A6-939F-8E705B54EC9A}" type="presOf" srcId="{1861D70F-AF6F-4433-9C17-FC9F0954E7E2}" destId="{29FFB5E7-BD9E-4795-A399-50C4ABB0EB66}" srcOrd="0" destOrd="0" presId="urn:microsoft.com/office/officeart/2005/8/layout/pList2"/>
    <dgm:cxn modelId="{71A24849-AEB1-4799-BC6F-56BCFBF5C639}" type="presOf" srcId="{DE168E06-8B47-4024-BE4D-539EDD19CF73}" destId="{64D90FBC-2251-450C-BB00-E6EC79061EF8}" srcOrd="0" destOrd="0" presId="urn:microsoft.com/office/officeart/2005/8/layout/pList2"/>
    <dgm:cxn modelId="{42C8787C-1C86-4FCB-B000-7E265D97A87D}" srcId="{1861D70F-AF6F-4433-9C17-FC9F0954E7E2}" destId="{2BF298C1-955B-4091-8226-AAC72E54F9B3}" srcOrd="2" destOrd="0" parTransId="{F39C2534-B834-45BE-B2A4-CBCBB1782754}" sibTransId="{4475AED4-81DF-4560-8CD7-99C980834445}"/>
    <dgm:cxn modelId="{4C98F998-8055-4DBC-98E8-F41408917904}" srcId="{1861D70F-AF6F-4433-9C17-FC9F0954E7E2}" destId="{D524E891-485A-4C02-A471-A7C76CE0CA5F}" srcOrd="0" destOrd="0" parTransId="{4E5C8195-4FC5-4ED6-AC8A-9DCE4A12A840}" sibTransId="{9966326D-57FB-4BA6-9F9B-4C4D0A0E1321}"/>
    <dgm:cxn modelId="{E3D774A4-054E-48DD-B595-EA7A92CF00C9}" type="presOf" srcId="{2BF298C1-955B-4091-8226-AAC72E54F9B3}" destId="{0A9C67CC-1218-445F-95A4-19052EBCE38B}" srcOrd="0" destOrd="0" presId="urn:microsoft.com/office/officeart/2005/8/layout/pList2"/>
    <dgm:cxn modelId="{462C36D2-CF67-4BF7-821E-3BEFCB8FBA5A}" srcId="{1861D70F-AF6F-4433-9C17-FC9F0954E7E2}" destId="{DE168E06-8B47-4024-BE4D-539EDD19CF73}" srcOrd="1" destOrd="0" parTransId="{E8B9EC61-217C-452A-8915-D8C76D38C104}" sibTransId="{4839E92A-02CD-4B50-9185-D3F82D01DE84}"/>
    <dgm:cxn modelId="{67CB25E7-98ED-4272-A40E-01DEE8FA8F6B}" type="presOf" srcId="{4839E92A-02CD-4B50-9185-D3F82D01DE84}" destId="{FF15DB4F-BA8C-4D6E-A396-E4ACC4DCBEA8}" srcOrd="0" destOrd="0" presId="urn:microsoft.com/office/officeart/2005/8/layout/pList2"/>
    <dgm:cxn modelId="{93C0D3F3-0607-44B7-BF11-2C59B89ECBF9}" type="presOf" srcId="{D524E891-485A-4C02-A471-A7C76CE0CA5F}" destId="{7AD794A8-2E8A-43D3-810E-65B309B2E0B9}" srcOrd="0" destOrd="0" presId="urn:microsoft.com/office/officeart/2005/8/layout/pList2"/>
    <dgm:cxn modelId="{B6A9D63C-A5FA-4A88-8A39-4040AA01FA91}" type="presParOf" srcId="{29FFB5E7-BD9E-4795-A399-50C4ABB0EB66}" destId="{31E9431F-ACCA-4C41-BDD8-03D10015B1E1}" srcOrd="0" destOrd="0" presId="urn:microsoft.com/office/officeart/2005/8/layout/pList2"/>
    <dgm:cxn modelId="{CA99CACC-CB68-46EB-B96E-722AE65D622D}" type="presParOf" srcId="{29FFB5E7-BD9E-4795-A399-50C4ABB0EB66}" destId="{B1669B6C-E45B-428B-9240-CD77AE825817}" srcOrd="1" destOrd="0" presId="urn:microsoft.com/office/officeart/2005/8/layout/pList2"/>
    <dgm:cxn modelId="{C1FF7980-D8AB-4736-B30B-1C1C1E04E9D3}" type="presParOf" srcId="{B1669B6C-E45B-428B-9240-CD77AE825817}" destId="{CAD5FD53-98BB-480E-AE7F-787467DDE15E}" srcOrd="0" destOrd="0" presId="urn:microsoft.com/office/officeart/2005/8/layout/pList2"/>
    <dgm:cxn modelId="{BCE1DB1E-FCAA-4B3F-8BD8-1885D2B7ADD3}" type="presParOf" srcId="{CAD5FD53-98BB-480E-AE7F-787467DDE15E}" destId="{7AD794A8-2E8A-43D3-810E-65B309B2E0B9}" srcOrd="0" destOrd="0" presId="urn:microsoft.com/office/officeart/2005/8/layout/pList2"/>
    <dgm:cxn modelId="{CCAA996A-F01B-4A67-9969-064E85787D68}" type="presParOf" srcId="{CAD5FD53-98BB-480E-AE7F-787467DDE15E}" destId="{E0DADD59-404B-4D90-824E-55E679541AAE}" srcOrd="1" destOrd="0" presId="urn:microsoft.com/office/officeart/2005/8/layout/pList2"/>
    <dgm:cxn modelId="{2112281E-B515-407B-AA98-2F9592C1A179}" type="presParOf" srcId="{CAD5FD53-98BB-480E-AE7F-787467DDE15E}" destId="{56B20F12-3A1F-4D5A-AE66-63D777E04698}" srcOrd="2" destOrd="0" presId="urn:microsoft.com/office/officeart/2005/8/layout/pList2"/>
    <dgm:cxn modelId="{8196ABB9-E523-4549-96B4-6CC40DC6278B}" type="presParOf" srcId="{B1669B6C-E45B-428B-9240-CD77AE825817}" destId="{94971798-FA54-4F05-96A6-42F5EB7D5EF8}" srcOrd="1" destOrd="0" presId="urn:microsoft.com/office/officeart/2005/8/layout/pList2"/>
    <dgm:cxn modelId="{C2513CC2-14A1-4DDA-AE55-7FE10B0AC78B}" type="presParOf" srcId="{B1669B6C-E45B-428B-9240-CD77AE825817}" destId="{4D05D251-881D-4567-8ECF-CE9892CBF5BC}" srcOrd="2" destOrd="0" presId="urn:microsoft.com/office/officeart/2005/8/layout/pList2"/>
    <dgm:cxn modelId="{3107F3D0-140B-420B-BB4D-49F358F134F1}" type="presParOf" srcId="{4D05D251-881D-4567-8ECF-CE9892CBF5BC}" destId="{64D90FBC-2251-450C-BB00-E6EC79061EF8}" srcOrd="0" destOrd="0" presId="urn:microsoft.com/office/officeart/2005/8/layout/pList2"/>
    <dgm:cxn modelId="{F434FD88-75B6-456C-9E03-7F43D1C2DDBA}" type="presParOf" srcId="{4D05D251-881D-4567-8ECF-CE9892CBF5BC}" destId="{FFAFFDA2-65E4-4C98-B235-39F357BEC2AD}" srcOrd="1" destOrd="0" presId="urn:microsoft.com/office/officeart/2005/8/layout/pList2"/>
    <dgm:cxn modelId="{2C14D5E8-4D0F-492E-8945-768AD539807E}" type="presParOf" srcId="{4D05D251-881D-4567-8ECF-CE9892CBF5BC}" destId="{ECF586D0-C76B-46D9-AE2A-38F76EE0C580}" srcOrd="2" destOrd="0" presId="urn:microsoft.com/office/officeart/2005/8/layout/pList2"/>
    <dgm:cxn modelId="{998EC3CF-5906-4480-8029-186A3E4ACAF5}" type="presParOf" srcId="{B1669B6C-E45B-428B-9240-CD77AE825817}" destId="{FF15DB4F-BA8C-4D6E-A396-E4ACC4DCBEA8}" srcOrd="3" destOrd="0" presId="urn:microsoft.com/office/officeart/2005/8/layout/pList2"/>
    <dgm:cxn modelId="{D04536BB-A1B6-4751-A0C7-D66DE6F6EFE6}" type="presParOf" srcId="{B1669B6C-E45B-428B-9240-CD77AE825817}" destId="{945885FF-463A-4E9C-9903-69E21B686DA8}" srcOrd="4" destOrd="0" presId="urn:microsoft.com/office/officeart/2005/8/layout/pList2"/>
    <dgm:cxn modelId="{598DE474-EEE3-4388-8EDD-C6F30363B836}" type="presParOf" srcId="{945885FF-463A-4E9C-9903-69E21B686DA8}" destId="{0A9C67CC-1218-445F-95A4-19052EBCE38B}" srcOrd="0" destOrd="0" presId="urn:microsoft.com/office/officeart/2005/8/layout/pList2"/>
    <dgm:cxn modelId="{FDF6DE1D-32EC-4274-9D5A-F8A5C3E21037}" type="presParOf" srcId="{945885FF-463A-4E9C-9903-69E21B686DA8}" destId="{092569B3-D464-4F7E-A184-35467B2DE213}" srcOrd="1" destOrd="0" presId="urn:microsoft.com/office/officeart/2005/8/layout/pList2"/>
    <dgm:cxn modelId="{5999BC25-37D5-4277-AC34-D76445EAA55B}" type="presParOf" srcId="{945885FF-463A-4E9C-9903-69E21B686DA8}" destId="{A294FE85-A12D-41D1-9C6B-9144D13AE391}"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9431F-ACCA-4C41-BDD8-03D10015B1E1}">
      <dsp:nvSpPr>
        <dsp:cNvPr id="0" name=""/>
        <dsp:cNvSpPr/>
      </dsp:nvSpPr>
      <dsp:spPr>
        <a:xfrm>
          <a:off x="0" y="0"/>
          <a:ext cx="6793947" cy="1629189"/>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1">
          <a:scrgbClr r="0" g="0" b="0"/>
        </a:fillRef>
        <a:effectRef idx="2">
          <a:scrgbClr r="0" g="0" b="0"/>
        </a:effectRef>
        <a:fontRef idx="minor"/>
      </dsp:style>
    </dsp:sp>
    <dsp:sp modelId="{56B20F12-3A1F-4D5A-AE66-63D777E04698}">
      <dsp:nvSpPr>
        <dsp:cNvPr id="0" name=""/>
        <dsp:cNvSpPr/>
      </dsp:nvSpPr>
      <dsp:spPr>
        <a:xfrm>
          <a:off x="203818" y="217225"/>
          <a:ext cx="1995721" cy="1194738"/>
        </a:xfrm>
        <a:prstGeom prst="rect">
          <a:avLst/>
        </a:prstGeom>
        <a:solidFill>
          <a:schemeClr val="accent1">
            <a:lumMod val="75000"/>
          </a:schemeClr>
        </a:solidFill>
        <a:ln>
          <a:noFill/>
        </a:ln>
        <a:effectLst>
          <a:outerShdw blurRad="38100" dist="254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7AD794A8-2E8A-43D3-810E-65B309B2E0B9}">
      <dsp:nvSpPr>
        <dsp:cNvPr id="0" name=""/>
        <dsp:cNvSpPr/>
      </dsp:nvSpPr>
      <dsp:spPr>
        <a:xfrm rot="10800000">
          <a:off x="203818" y="1629188"/>
          <a:ext cx="1995721" cy="1991231"/>
        </a:xfrm>
        <a:prstGeom prst="round2SameRect">
          <a:avLst>
            <a:gd name="adj1" fmla="val 10500"/>
            <a:gd name="adj2" fmla="val 0"/>
          </a:avLst>
        </a:prstGeom>
        <a:blipFill rotWithShape="0">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t-BR" sz="1400" b="1" kern="1200" dirty="0">
              <a:latin typeface="Arial Black" panose="020B0A04020102020204" pitchFamily="34" charset="0"/>
            </a:rPr>
            <a:t>Entidade</a:t>
          </a:r>
        </a:p>
        <a:p>
          <a:pPr marL="0" lvl="0" indent="0" algn="l" defTabSz="622300">
            <a:lnSpc>
              <a:spcPct val="90000"/>
            </a:lnSpc>
            <a:spcBef>
              <a:spcPct val="0"/>
            </a:spcBef>
            <a:spcAft>
              <a:spcPct val="35000"/>
            </a:spcAft>
            <a:buNone/>
          </a:pPr>
          <a:r>
            <a:rPr lang="pt-BR" sz="1200" b="1" kern="1200" dirty="0">
              <a:latin typeface="Arial Black" panose="020B0A04020102020204" pitchFamily="34" charset="0"/>
            </a:rPr>
            <a:t>‘Objeto’ do mundo real</a:t>
          </a:r>
        </a:p>
        <a:p>
          <a:pPr marL="0" lvl="0" indent="0" algn="ctr" defTabSz="622300">
            <a:lnSpc>
              <a:spcPct val="90000"/>
            </a:lnSpc>
            <a:spcBef>
              <a:spcPct val="0"/>
            </a:spcBef>
            <a:spcAft>
              <a:spcPct val="35000"/>
            </a:spcAft>
            <a:buNone/>
          </a:pPr>
          <a:endParaRPr lang="pt-BR" sz="1400" b="1" kern="1200" dirty="0">
            <a:latin typeface="Arial Black" panose="020B0A04020102020204" pitchFamily="34" charset="0"/>
          </a:endParaRPr>
        </a:p>
      </dsp:txBody>
      <dsp:txXfrm rot="10800000">
        <a:off x="265055" y="1629188"/>
        <a:ext cx="1873247" cy="1929994"/>
      </dsp:txXfrm>
    </dsp:sp>
    <dsp:sp modelId="{ECF586D0-C76B-46D9-AE2A-38F76EE0C580}">
      <dsp:nvSpPr>
        <dsp:cNvPr id="0" name=""/>
        <dsp:cNvSpPr/>
      </dsp:nvSpPr>
      <dsp:spPr>
        <a:xfrm>
          <a:off x="2399112" y="217225"/>
          <a:ext cx="1995721" cy="1194738"/>
        </a:xfrm>
        <a:prstGeom prst="flowChartDecision">
          <a:avLst/>
        </a:prstGeom>
        <a:solidFill>
          <a:schemeClr val="accent1">
            <a:lumMod val="75000"/>
          </a:schemeClr>
        </a:solidFill>
        <a:ln>
          <a:noFill/>
        </a:ln>
        <a:effectLst>
          <a:outerShdw blurRad="38100" dist="254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64D90FBC-2251-450C-BB00-E6EC79061EF8}">
      <dsp:nvSpPr>
        <dsp:cNvPr id="0" name=""/>
        <dsp:cNvSpPr/>
      </dsp:nvSpPr>
      <dsp:spPr>
        <a:xfrm rot="10800000">
          <a:off x="2399112" y="1629188"/>
          <a:ext cx="1995721" cy="1991231"/>
        </a:xfrm>
        <a:prstGeom prst="round2SameRect">
          <a:avLst>
            <a:gd name="adj1" fmla="val 10500"/>
            <a:gd name="adj2" fmla="val 0"/>
          </a:avLst>
        </a:prstGeom>
        <a:blipFill rotWithShape="0">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t-BR" sz="1400" b="1" kern="1200" dirty="0">
              <a:latin typeface="Arial Black" panose="020B0A04020102020204" pitchFamily="34" charset="0"/>
            </a:rPr>
            <a:t>Relacionamento</a:t>
          </a:r>
        </a:p>
        <a:p>
          <a:pPr marL="0" lvl="0" indent="0" algn="l" defTabSz="622300">
            <a:lnSpc>
              <a:spcPct val="90000"/>
            </a:lnSpc>
            <a:spcBef>
              <a:spcPct val="0"/>
            </a:spcBef>
            <a:spcAft>
              <a:spcPct val="35000"/>
            </a:spcAft>
            <a:buNone/>
          </a:pPr>
          <a:r>
            <a:rPr lang="pt-BR" sz="1400" b="1" kern="1200" dirty="0">
              <a:latin typeface="Arial Black" panose="020B0A04020102020204" pitchFamily="34" charset="0"/>
            </a:rPr>
            <a:t>Associação existente entre elementos de entidades</a:t>
          </a:r>
        </a:p>
      </dsp:txBody>
      <dsp:txXfrm rot="10800000">
        <a:off x="2460349" y="1629188"/>
        <a:ext cx="1873247" cy="1929994"/>
      </dsp:txXfrm>
    </dsp:sp>
    <dsp:sp modelId="{A294FE85-A12D-41D1-9C6B-9144D13AE391}">
      <dsp:nvSpPr>
        <dsp:cNvPr id="0" name=""/>
        <dsp:cNvSpPr/>
      </dsp:nvSpPr>
      <dsp:spPr>
        <a:xfrm>
          <a:off x="5896924" y="3223671"/>
          <a:ext cx="618733" cy="303977"/>
        </a:xfrm>
        <a:prstGeom prst="mathMinus">
          <a:avLst/>
        </a:prstGeom>
        <a:solidFill>
          <a:schemeClr val="accent1">
            <a:tint val="50000"/>
            <a:hueOff val="0"/>
            <a:satOff val="0"/>
            <a:lumOff val="0"/>
            <a:alphaOff val="0"/>
          </a:schemeClr>
        </a:solidFill>
        <a:ln>
          <a:noFill/>
        </a:ln>
        <a:effectLst>
          <a:outerShdw blurRad="38100" dist="254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0A9C67CC-1218-445F-95A4-19052EBCE38B}">
      <dsp:nvSpPr>
        <dsp:cNvPr id="0" name=""/>
        <dsp:cNvSpPr/>
      </dsp:nvSpPr>
      <dsp:spPr>
        <a:xfrm rot="10800000">
          <a:off x="4594406" y="1629188"/>
          <a:ext cx="1995721" cy="1991231"/>
        </a:xfrm>
        <a:prstGeom prst="round2SameRect">
          <a:avLst>
            <a:gd name="adj1" fmla="val 10500"/>
            <a:gd name="adj2" fmla="val 0"/>
          </a:avLst>
        </a:prstGeom>
        <a:blipFill rotWithShape="0">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t-BR" sz="1400" b="1" kern="1200" dirty="0">
              <a:latin typeface="Arial Black" panose="020B0A04020102020204" pitchFamily="34" charset="0"/>
            </a:rPr>
            <a:t>Cardinalidade</a:t>
          </a:r>
        </a:p>
        <a:p>
          <a:pPr marL="0" lvl="0" indent="0" algn="l" defTabSz="622300">
            <a:lnSpc>
              <a:spcPct val="90000"/>
            </a:lnSpc>
            <a:spcBef>
              <a:spcPct val="0"/>
            </a:spcBef>
            <a:spcAft>
              <a:spcPct val="35000"/>
            </a:spcAft>
            <a:buNone/>
          </a:pPr>
          <a:r>
            <a:rPr lang="pt-BR" sz="1400" b="1" kern="1200" dirty="0">
              <a:latin typeface="Arial Black" panose="020B0A04020102020204" pitchFamily="34" charset="0"/>
            </a:rPr>
            <a:t>Número de ocorrências possíveis de cada entidade envolvida</a:t>
          </a:r>
        </a:p>
      </dsp:txBody>
      <dsp:txXfrm rot="10800000">
        <a:off x="4655643" y="1629188"/>
        <a:ext cx="1873247" cy="1929994"/>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7/10/2017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23C16-CD5C-48C6-BFF9-0FE0041ACA61}"/>
              </a:ext>
            </a:extLst>
          </p:cNvPr>
          <p:cNvSpPr>
            <a:spLocks noGrp="1"/>
          </p:cNvSpPr>
          <p:nvPr>
            <p:ph type="ctrTitle"/>
          </p:nvPr>
        </p:nvSpPr>
        <p:spPr/>
        <p:txBody>
          <a:bodyPr/>
          <a:lstStyle/>
          <a:p>
            <a:r>
              <a:rPr lang="pt-BR" dirty="0"/>
              <a:t>Banco de dados</a:t>
            </a:r>
          </a:p>
        </p:txBody>
      </p:sp>
      <p:sp>
        <p:nvSpPr>
          <p:cNvPr id="3" name="Subtítulo 2">
            <a:extLst>
              <a:ext uri="{FF2B5EF4-FFF2-40B4-BE49-F238E27FC236}">
                <a16:creationId xmlns:a16="http://schemas.microsoft.com/office/drawing/2014/main" id="{92CE4258-EB81-4AA4-A65A-4AB6C8B32456}"/>
              </a:ext>
            </a:extLst>
          </p:cNvPr>
          <p:cNvSpPr>
            <a:spLocks noGrp="1"/>
          </p:cNvSpPr>
          <p:nvPr>
            <p:ph type="subTitle" idx="1"/>
          </p:nvPr>
        </p:nvSpPr>
        <p:spPr/>
        <p:txBody>
          <a:bodyPr/>
          <a:lstStyle/>
          <a:p>
            <a:r>
              <a:rPr lang="pt-BR" dirty="0"/>
              <a:t>Modelagem de dados</a:t>
            </a:r>
          </a:p>
        </p:txBody>
      </p:sp>
    </p:spTree>
    <p:extLst>
      <p:ext uri="{BB962C8B-B14F-4D97-AF65-F5344CB8AC3E}">
        <p14:creationId xmlns:p14="http://schemas.microsoft.com/office/powerpoint/2010/main" val="4206927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53242-4015-466B-AC4E-28A91D587FFD}"/>
              </a:ext>
            </a:extLst>
          </p:cNvPr>
          <p:cNvSpPr>
            <a:spLocks noGrp="1"/>
          </p:cNvSpPr>
          <p:nvPr>
            <p:ph type="title"/>
          </p:nvPr>
        </p:nvSpPr>
        <p:spPr/>
        <p:txBody>
          <a:bodyPr/>
          <a:lstStyle/>
          <a:p>
            <a:r>
              <a:rPr lang="pt-BR" dirty="0"/>
              <a:t>Entidade – O que é?</a:t>
            </a:r>
          </a:p>
        </p:txBody>
      </p:sp>
      <p:sp>
        <p:nvSpPr>
          <p:cNvPr id="3" name="Espaço Reservado para Conteúdo 2">
            <a:extLst>
              <a:ext uri="{FF2B5EF4-FFF2-40B4-BE49-F238E27FC236}">
                <a16:creationId xmlns:a16="http://schemas.microsoft.com/office/drawing/2014/main" id="{822125CB-E9EA-4F48-A86B-BB18ECB129D0}"/>
              </a:ext>
            </a:extLst>
          </p:cNvPr>
          <p:cNvSpPr>
            <a:spLocks noGrp="1"/>
          </p:cNvSpPr>
          <p:nvPr>
            <p:ph idx="1"/>
          </p:nvPr>
        </p:nvSpPr>
        <p:spPr/>
        <p:txBody>
          <a:bodyPr/>
          <a:lstStyle/>
          <a:p>
            <a:r>
              <a:rPr lang="pt-BR" dirty="0"/>
              <a:t>Uma coisa(objeto </a:t>
            </a:r>
            <a:r>
              <a:rPr lang="pt-BR" dirty="0" err="1"/>
              <a:t>significande</a:t>
            </a:r>
            <a:r>
              <a:rPr lang="pt-BR" dirty="0"/>
              <a:t>) sobre o qual a informação </a:t>
            </a:r>
            <a:r>
              <a:rPr lang="pt-BR" u="sng" dirty="0"/>
              <a:t>precisa</a:t>
            </a:r>
            <a:r>
              <a:rPr lang="pt-BR" dirty="0"/>
              <a:t> ser conhecida ou mantida. Ex.: (Produto, Cliente, Vendedor)</a:t>
            </a:r>
          </a:p>
          <a:p>
            <a:r>
              <a:rPr lang="pt-BR" dirty="0"/>
              <a:t>É descrita pelos ATRIBUTOS, que são partes específicas da informação as quais precisam ser conhecidas. Ex.</a:t>
            </a:r>
            <a:r>
              <a:rPr lang="pt-BR" dirty="0">
                <a:sym typeface="Wingdings" panose="05000000000000000000" pitchFamily="2" charset="2"/>
              </a:rPr>
              <a:t>: (Os atributos do produto poderiam ser </a:t>
            </a:r>
            <a:r>
              <a:rPr lang="pt-BR" dirty="0" err="1">
                <a:sym typeface="Wingdings" panose="05000000000000000000" pitchFamily="2" charset="2"/>
              </a:rPr>
              <a:t>codigo</a:t>
            </a:r>
            <a:r>
              <a:rPr lang="pt-BR" dirty="0">
                <a:sym typeface="Wingdings" panose="05000000000000000000" pitchFamily="2" charset="2"/>
              </a:rPr>
              <a:t>, nome e estoque).</a:t>
            </a:r>
            <a:endParaRPr lang="pt-BR" dirty="0"/>
          </a:p>
        </p:txBody>
      </p:sp>
      <p:sp>
        <p:nvSpPr>
          <p:cNvPr id="4" name="Retângulo: Cantos Arredondados 3">
            <a:extLst>
              <a:ext uri="{FF2B5EF4-FFF2-40B4-BE49-F238E27FC236}">
                <a16:creationId xmlns:a16="http://schemas.microsoft.com/office/drawing/2014/main" id="{8D10E0EE-2D5B-49B1-AA7C-F3D8AD1D3B19}"/>
              </a:ext>
            </a:extLst>
          </p:cNvPr>
          <p:cNvSpPr/>
          <p:nvPr/>
        </p:nvSpPr>
        <p:spPr>
          <a:xfrm>
            <a:off x="8736492" y="4397514"/>
            <a:ext cx="2160105" cy="1749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b="1" dirty="0">
                <a:latin typeface="Aharoni" panose="02010803020104030203" pitchFamily="2" charset="-79"/>
                <a:cs typeface="Aharoni" panose="02010803020104030203" pitchFamily="2" charset="-79"/>
              </a:rPr>
              <a:t>CLIENTE</a:t>
            </a:r>
          </a:p>
          <a:p>
            <a:r>
              <a:rPr lang="pt-BR" b="1" dirty="0">
                <a:latin typeface="Aharoni" panose="02010803020104030203" pitchFamily="2" charset="-79"/>
                <a:cs typeface="Aharoni" panose="02010803020104030203" pitchFamily="2" charset="-79"/>
              </a:rPr>
              <a:t>CPF</a:t>
            </a:r>
          </a:p>
          <a:p>
            <a:r>
              <a:rPr lang="pt-BR" b="1" dirty="0">
                <a:latin typeface="Aharoni" panose="02010803020104030203" pitchFamily="2" charset="-79"/>
                <a:cs typeface="Aharoni" panose="02010803020104030203" pitchFamily="2" charset="-79"/>
              </a:rPr>
              <a:t>Nome</a:t>
            </a:r>
          </a:p>
          <a:p>
            <a:r>
              <a:rPr lang="pt-BR" b="1" dirty="0">
                <a:latin typeface="Aharoni" panose="02010803020104030203" pitchFamily="2" charset="-79"/>
                <a:cs typeface="Aharoni" panose="02010803020104030203" pitchFamily="2" charset="-79"/>
              </a:rPr>
              <a:t>Nascimento</a:t>
            </a:r>
          </a:p>
          <a:p>
            <a:r>
              <a:rPr lang="pt-BR" b="1" dirty="0" err="1">
                <a:latin typeface="Aharoni" panose="02010803020104030203" pitchFamily="2" charset="-79"/>
                <a:cs typeface="Aharoni" panose="02010803020104030203" pitchFamily="2" charset="-79"/>
              </a:rPr>
              <a:t>Ultima_Compra</a:t>
            </a:r>
            <a:endParaRPr lang="pt-BR" b="1" dirty="0">
              <a:latin typeface="Aharoni" panose="02010803020104030203" pitchFamily="2" charset="-79"/>
              <a:cs typeface="Aharoni" panose="02010803020104030203" pitchFamily="2" charset="-79"/>
            </a:endParaRPr>
          </a:p>
        </p:txBody>
      </p:sp>
      <p:graphicFrame>
        <p:nvGraphicFramePr>
          <p:cNvPr id="7" name="Tabela 6">
            <a:extLst>
              <a:ext uri="{FF2B5EF4-FFF2-40B4-BE49-F238E27FC236}">
                <a16:creationId xmlns:a16="http://schemas.microsoft.com/office/drawing/2014/main" id="{89C5E422-B2B9-41C8-9B83-D399DD4B0FF5}"/>
              </a:ext>
            </a:extLst>
          </p:cNvPr>
          <p:cNvGraphicFramePr>
            <a:graphicFrameLocks noGrp="1"/>
          </p:cNvGraphicFramePr>
          <p:nvPr>
            <p:extLst>
              <p:ext uri="{D42A27DB-BD31-4B8C-83A1-F6EECF244321}">
                <p14:modId xmlns:p14="http://schemas.microsoft.com/office/powerpoint/2010/main" val="1913202533"/>
              </p:ext>
            </p:extLst>
          </p:nvPr>
        </p:nvGraphicFramePr>
        <p:xfrm>
          <a:off x="3703980" y="4736068"/>
          <a:ext cx="4515678" cy="1509058"/>
        </p:xfrm>
        <a:graphic>
          <a:graphicData uri="http://schemas.openxmlformats.org/drawingml/2006/table">
            <a:tbl>
              <a:tblPr firstRow="1" bandRow="1">
                <a:tableStyleId>{5C22544A-7EE6-4342-B048-85BDC9FD1C3A}</a:tableStyleId>
              </a:tblPr>
              <a:tblGrid>
                <a:gridCol w="1505226">
                  <a:extLst>
                    <a:ext uri="{9D8B030D-6E8A-4147-A177-3AD203B41FA5}">
                      <a16:colId xmlns:a16="http://schemas.microsoft.com/office/drawing/2014/main" val="2652471557"/>
                    </a:ext>
                  </a:extLst>
                </a:gridCol>
                <a:gridCol w="1505226">
                  <a:extLst>
                    <a:ext uri="{9D8B030D-6E8A-4147-A177-3AD203B41FA5}">
                      <a16:colId xmlns:a16="http://schemas.microsoft.com/office/drawing/2014/main" val="2544062167"/>
                    </a:ext>
                  </a:extLst>
                </a:gridCol>
                <a:gridCol w="1505226">
                  <a:extLst>
                    <a:ext uri="{9D8B030D-6E8A-4147-A177-3AD203B41FA5}">
                      <a16:colId xmlns:a16="http://schemas.microsoft.com/office/drawing/2014/main" val="2734294356"/>
                    </a:ext>
                  </a:extLst>
                </a:gridCol>
              </a:tblGrid>
              <a:tr h="373375">
                <a:tc>
                  <a:txBody>
                    <a:bodyPr/>
                    <a:lstStyle/>
                    <a:p>
                      <a:pPr algn="ctr"/>
                      <a:r>
                        <a:rPr lang="pt-BR" b="1" dirty="0" err="1"/>
                        <a:t>Cod_curso</a:t>
                      </a:r>
                      <a:endParaRPr lang="pt-BR" b="1" dirty="0"/>
                    </a:p>
                  </a:txBody>
                  <a:tcPr/>
                </a:tc>
                <a:tc>
                  <a:txBody>
                    <a:bodyPr/>
                    <a:lstStyle/>
                    <a:p>
                      <a:pPr algn="ctr"/>
                      <a:r>
                        <a:rPr lang="pt-BR" dirty="0" err="1"/>
                        <a:t>Nome_Curso</a:t>
                      </a:r>
                      <a:endParaRPr lang="pt-BR" b="1" dirty="0"/>
                    </a:p>
                  </a:txBody>
                  <a:tcPr/>
                </a:tc>
                <a:tc>
                  <a:txBody>
                    <a:bodyPr/>
                    <a:lstStyle/>
                    <a:p>
                      <a:pPr algn="ctr"/>
                      <a:r>
                        <a:rPr lang="pt-BR" b="1" dirty="0" err="1"/>
                        <a:t>Cod_coord</a:t>
                      </a:r>
                      <a:endParaRPr lang="pt-BR" b="1" dirty="0"/>
                    </a:p>
                  </a:txBody>
                  <a:tcPr/>
                </a:tc>
                <a:extLst>
                  <a:ext uri="{0D108BD9-81ED-4DB2-BD59-A6C34878D82A}">
                    <a16:rowId xmlns:a16="http://schemas.microsoft.com/office/drawing/2014/main" val="927097572"/>
                  </a:ext>
                </a:extLst>
              </a:tr>
              <a:tr h="378561">
                <a:tc>
                  <a:txBody>
                    <a:bodyPr/>
                    <a:lstStyle/>
                    <a:p>
                      <a:pPr algn="ctr"/>
                      <a:r>
                        <a:rPr lang="pt-BR" b="1" dirty="0"/>
                        <a:t>1</a:t>
                      </a:r>
                    </a:p>
                  </a:txBody>
                  <a:tcPr/>
                </a:tc>
                <a:tc>
                  <a:txBody>
                    <a:bodyPr/>
                    <a:lstStyle/>
                    <a:p>
                      <a:pPr algn="ctr"/>
                      <a:r>
                        <a:rPr lang="pt-BR" b="1" dirty="0"/>
                        <a:t>Mecatrônica</a:t>
                      </a:r>
                    </a:p>
                  </a:txBody>
                  <a:tcPr/>
                </a:tc>
                <a:tc>
                  <a:txBody>
                    <a:bodyPr/>
                    <a:lstStyle/>
                    <a:p>
                      <a:pPr algn="ctr"/>
                      <a:r>
                        <a:rPr lang="pt-BR" b="1" dirty="0"/>
                        <a:t>3</a:t>
                      </a:r>
                    </a:p>
                  </a:txBody>
                  <a:tcPr/>
                </a:tc>
                <a:extLst>
                  <a:ext uri="{0D108BD9-81ED-4DB2-BD59-A6C34878D82A}">
                    <a16:rowId xmlns:a16="http://schemas.microsoft.com/office/drawing/2014/main" val="1375536517"/>
                  </a:ext>
                </a:extLst>
              </a:tr>
              <a:tr h="378561">
                <a:tc>
                  <a:txBody>
                    <a:bodyPr/>
                    <a:lstStyle/>
                    <a:p>
                      <a:pPr algn="ctr"/>
                      <a:r>
                        <a:rPr lang="pt-BR" b="1" dirty="0"/>
                        <a:t>2</a:t>
                      </a:r>
                    </a:p>
                  </a:txBody>
                  <a:tcPr/>
                </a:tc>
                <a:tc>
                  <a:txBody>
                    <a:bodyPr/>
                    <a:lstStyle/>
                    <a:p>
                      <a:pPr algn="ctr"/>
                      <a:r>
                        <a:rPr lang="pt-BR" b="1" dirty="0"/>
                        <a:t>Civil</a:t>
                      </a:r>
                    </a:p>
                  </a:txBody>
                  <a:tcPr/>
                </a:tc>
                <a:tc>
                  <a:txBody>
                    <a:bodyPr/>
                    <a:lstStyle/>
                    <a:p>
                      <a:pPr algn="ctr"/>
                      <a:r>
                        <a:rPr lang="pt-BR" b="1" dirty="0"/>
                        <a:t>2</a:t>
                      </a:r>
                    </a:p>
                  </a:txBody>
                  <a:tcPr/>
                </a:tc>
                <a:extLst>
                  <a:ext uri="{0D108BD9-81ED-4DB2-BD59-A6C34878D82A}">
                    <a16:rowId xmlns:a16="http://schemas.microsoft.com/office/drawing/2014/main" val="3716097881"/>
                  </a:ext>
                </a:extLst>
              </a:tr>
              <a:tr h="378561">
                <a:tc>
                  <a:txBody>
                    <a:bodyPr/>
                    <a:lstStyle/>
                    <a:p>
                      <a:pPr algn="ctr"/>
                      <a:r>
                        <a:rPr lang="pt-BR" b="1" dirty="0"/>
                        <a:t>3</a:t>
                      </a:r>
                    </a:p>
                  </a:txBody>
                  <a:tcPr/>
                </a:tc>
                <a:tc>
                  <a:txBody>
                    <a:bodyPr/>
                    <a:lstStyle/>
                    <a:p>
                      <a:pPr algn="ctr"/>
                      <a:r>
                        <a:rPr lang="pt-BR" b="1" dirty="0"/>
                        <a:t>Computação</a:t>
                      </a:r>
                    </a:p>
                  </a:txBody>
                  <a:tcPr/>
                </a:tc>
                <a:tc>
                  <a:txBody>
                    <a:bodyPr/>
                    <a:lstStyle/>
                    <a:p>
                      <a:pPr algn="ctr"/>
                      <a:r>
                        <a:rPr lang="pt-BR" b="1" dirty="0"/>
                        <a:t>3</a:t>
                      </a:r>
                    </a:p>
                  </a:txBody>
                  <a:tcPr/>
                </a:tc>
                <a:extLst>
                  <a:ext uri="{0D108BD9-81ED-4DB2-BD59-A6C34878D82A}">
                    <a16:rowId xmlns:a16="http://schemas.microsoft.com/office/drawing/2014/main" val="935116272"/>
                  </a:ext>
                </a:extLst>
              </a:tr>
            </a:tbl>
          </a:graphicData>
        </a:graphic>
      </p:graphicFrame>
      <p:sp>
        <p:nvSpPr>
          <p:cNvPr id="8" name="CaixaDeTexto 7">
            <a:extLst>
              <a:ext uri="{FF2B5EF4-FFF2-40B4-BE49-F238E27FC236}">
                <a16:creationId xmlns:a16="http://schemas.microsoft.com/office/drawing/2014/main" id="{D1CACAB1-1802-48B0-A413-1AB9A3F9B95D}"/>
              </a:ext>
            </a:extLst>
          </p:cNvPr>
          <p:cNvSpPr txBox="1"/>
          <p:nvPr/>
        </p:nvSpPr>
        <p:spPr>
          <a:xfrm>
            <a:off x="5542313" y="4397514"/>
            <a:ext cx="839012" cy="338554"/>
          </a:xfrm>
          <a:prstGeom prst="rect">
            <a:avLst/>
          </a:prstGeom>
          <a:noFill/>
        </p:spPr>
        <p:txBody>
          <a:bodyPr wrap="none" rtlCol="0">
            <a:spAutoFit/>
          </a:bodyPr>
          <a:lstStyle/>
          <a:p>
            <a:r>
              <a:rPr lang="pt-BR" sz="1600" b="1" dirty="0">
                <a:effectLst>
                  <a:outerShdw blurRad="38100" dist="38100" dir="2700000" algn="tl">
                    <a:srgbClr val="000000">
                      <a:alpha val="43137"/>
                    </a:srgbClr>
                  </a:outerShdw>
                </a:effectLst>
                <a:latin typeface="Arial Black" panose="020B0A04020102020204" pitchFamily="34" charset="0"/>
              </a:rPr>
              <a:t>Curso</a:t>
            </a:r>
          </a:p>
        </p:txBody>
      </p:sp>
    </p:spTree>
    <p:extLst>
      <p:ext uri="{BB962C8B-B14F-4D97-AF65-F5344CB8AC3E}">
        <p14:creationId xmlns:p14="http://schemas.microsoft.com/office/powerpoint/2010/main" val="1985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57739-70A2-4CA4-9200-A85CD7CE0AA9}"/>
              </a:ext>
            </a:extLst>
          </p:cNvPr>
          <p:cNvSpPr>
            <a:spLocks noGrp="1"/>
          </p:cNvSpPr>
          <p:nvPr>
            <p:ph type="title"/>
          </p:nvPr>
        </p:nvSpPr>
        <p:spPr/>
        <p:txBody>
          <a:bodyPr/>
          <a:lstStyle/>
          <a:p>
            <a:r>
              <a:rPr lang="pt-BR" dirty="0"/>
              <a:t>Modelo de dados – Qual o padrão?</a:t>
            </a:r>
          </a:p>
        </p:txBody>
      </p:sp>
      <p:graphicFrame>
        <p:nvGraphicFramePr>
          <p:cNvPr id="4" name="Diagrama 3">
            <a:extLst>
              <a:ext uri="{FF2B5EF4-FFF2-40B4-BE49-F238E27FC236}">
                <a16:creationId xmlns:a16="http://schemas.microsoft.com/office/drawing/2014/main" id="{D6967197-0069-4B2F-9733-EA192E4B2053}"/>
              </a:ext>
            </a:extLst>
          </p:cNvPr>
          <p:cNvGraphicFramePr/>
          <p:nvPr>
            <p:extLst>
              <p:ext uri="{D42A27DB-BD31-4B8C-83A1-F6EECF244321}">
                <p14:modId xmlns:p14="http://schemas.microsoft.com/office/powerpoint/2010/main" val="2598887587"/>
              </p:ext>
            </p:extLst>
          </p:nvPr>
        </p:nvGraphicFramePr>
        <p:xfrm>
          <a:off x="2699026" y="2557670"/>
          <a:ext cx="6793947" cy="3620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a:extLst>
              <a:ext uri="{FF2B5EF4-FFF2-40B4-BE49-F238E27FC236}">
                <a16:creationId xmlns:a16="http://schemas.microsoft.com/office/drawing/2014/main" id="{514D13D9-171B-4A3B-9EE7-1133E6501C2B}"/>
              </a:ext>
            </a:extLst>
          </p:cNvPr>
          <p:cNvSpPr txBox="1"/>
          <p:nvPr/>
        </p:nvSpPr>
        <p:spPr>
          <a:xfrm>
            <a:off x="7898297" y="2915478"/>
            <a:ext cx="915635" cy="1200329"/>
          </a:xfrm>
          <a:prstGeom prst="rect">
            <a:avLst/>
          </a:prstGeom>
          <a:noFill/>
        </p:spPr>
        <p:txBody>
          <a:bodyPr wrap="none" rtlCol="0">
            <a:spAutoFit/>
          </a:bodyPr>
          <a:lstStyle/>
          <a:p>
            <a:r>
              <a:rPr lang="pt-BR" b="1" dirty="0">
                <a:solidFill>
                  <a:schemeClr val="accent1">
                    <a:lumMod val="75000"/>
                  </a:schemeClr>
                </a:solidFill>
                <a:latin typeface="Arial Black" panose="020B0A04020102020204" pitchFamily="34" charset="0"/>
              </a:rPr>
              <a:t>1 – 1  </a:t>
            </a:r>
          </a:p>
          <a:p>
            <a:r>
              <a:rPr lang="pt-BR" b="1" dirty="0">
                <a:solidFill>
                  <a:schemeClr val="accent1">
                    <a:lumMod val="75000"/>
                  </a:schemeClr>
                </a:solidFill>
                <a:latin typeface="Arial Black" panose="020B0A04020102020204" pitchFamily="34" charset="0"/>
              </a:rPr>
              <a:t>1 – N</a:t>
            </a:r>
          </a:p>
          <a:p>
            <a:r>
              <a:rPr lang="pt-BR" b="1" dirty="0">
                <a:solidFill>
                  <a:schemeClr val="accent1">
                    <a:lumMod val="75000"/>
                  </a:schemeClr>
                </a:solidFill>
                <a:latin typeface="Arial Black" panose="020B0A04020102020204" pitchFamily="34" charset="0"/>
              </a:rPr>
              <a:t>N – N</a:t>
            </a:r>
          </a:p>
          <a:p>
            <a:endParaRPr lang="pt-BR" b="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402686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55DB8-D5F5-4967-B7E2-A02054F8BBC5}"/>
              </a:ext>
            </a:extLst>
          </p:cNvPr>
          <p:cNvSpPr>
            <a:spLocks noGrp="1"/>
          </p:cNvSpPr>
          <p:nvPr>
            <p:ph type="title"/>
          </p:nvPr>
        </p:nvSpPr>
        <p:spPr/>
        <p:txBody>
          <a:bodyPr/>
          <a:lstStyle/>
          <a:p>
            <a:r>
              <a:rPr lang="pt-BR" dirty="0"/>
              <a:t>Exemplos</a:t>
            </a:r>
          </a:p>
        </p:txBody>
      </p:sp>
      <p:sp>
        <p:nvSpPr>
          <p:cNvPr id="4" name="Retângulo 3">
            <a:extLst>
              <a:ext uri="{FF2B5EF4-FFF2-40B4-BE49-F238E27FC236}">
                <a16:creationId xmlns:a16="http://schemas.microsoft.com/office/drawing/2014/main" id="{E21AD7DC-F424-4578-A82B-55185296F00A}"/>
              </a:ext>
            </a:extLst>
          </p:cNvPr>
          <p:cNvSpPr/>
          <p:nvPr/>
        </p:nvSpPr>
        <p:spPr>
          <a:xfrm>
            <a:off x="1761565" y="3012141"/>
            <a:ext cx="2272553" cy="712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latin typeface="Franklin Gothic Demi" panose="020B0703020102020204" pitchFamily="34" charset="0"/>
              </a:rPr>
              <a:t>Departamento</a:t>
            </a:r>
          </a:p>
        </p:txBody>
      </p:sp>
      <p:sp>
        <p:nvSpPr>
          <p:cNvPr id="5" name="Retângulo 4">
            <a:extLst>
              <a:ext uri="{FF2B5EF4-FFF2-40B4-BE49-F238E27FC236}">
                <a16:creationId xmlns:a16="http://schemas.microsoft.com/office/drawing/2014/main" id="{1F8ACC18-6ADD-4CF2-AB82-92F2CF0AAC00}"/>
              </a:ext>
            </a:extLst>
          </p:cNvPr>
          <p:cNvSpPr/>
          <p:nvPr/>
        </p:nvSpPr>
        <p:spPr>
          <a:xfrm>
            <a:off x="7481047" y="3012141"/>
            <a:ext cx="2272553" cy="712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latin typeface="Franklin Gothic Demi" panose="020B0703020102020204" pitchFamily="34" charset="0"/>
              </a:rPr>
              <a:t>Funcionário</a:t>
            </a:r>
          </a:p>
        </p:txBody>
      </p:sp>
      <p:sp>
        <p:nvSpPr>
          <p:cNvPr id="6" name="Fluxograma: Decisão 5">
            <a:extLst>
              <a:ext uri="{FF2B5EF4-FFF2-40B4-BE49-F238E27FC236}">
                <a16:creationId xmlns:a16="http://schemas.microsoft.com/office/drawing/2014/main" id="{EC4A0BB1-138D-4F4B-88C3-E7E37C57056A}"/>
              </a:ext>
            </a:extLst>
          </p:cNvPr>
          <p:cNvSpPr/>
          <p:nvPr/>
        </p:nvSpPr>
        <p:spPr>
          <a:xfrm>
            <a:off x="5029200" y="3012141"/>
            <a:ext cx="1573306" cy="71269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tx1"/>
                </a:solidFill>
                <a:effectLst>
                  <a:outerShdw blurRad="38100" dist="38100" dir="2700000" algn="tl">
                    <a:srgbClr val="000000">
                      <a:alpha val="43137"/>
                    </a:srgbClr>
                  </a:outerShdw>
                </a:effectLst>
              </a:rPr>
              <a:t>trabalha</a:t>
            </a:r>
          </a:p>
        </p:txBody>
      </p:sp>
      <p:cxnSp>
        <p:nvCxnSpPr>
          <p:cNvPr id="8" name="Conector reto 7">
            <a:extLst>
              <a:ext uri="{FF2B5EF4-FFF2-40B4-BE49-F238E27FC236}">
                <a16:creationId xmlns:a16="http://schemas.microsoft.com/office/drawing/2014/main" id="{FFEECA2F-F8E9-421A-BCFB-60641BD26C11}"/>
              </a:ext>
            </a:extLst>
          </p:cNvPr>
          <p:cNvCxnSpPr>
            <a:cxnSpLocks/>
            <a:stCxn id="4" idx="3"/>
            <a:endCxn id="6" idx="1"/>
          </p:cNvCxnSpPr>
          <p:nvPr/>
        </p:nvCxnSpPr>
        <p:spPr>
          <a:xfrm>
            <a:off x="4034118" y="3368488"/>
            <a:ext cx="9950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C9D7F26A-2C96-40D7-AE5D-D287A92A6555}"/>
              </a:ext>
            </a:extLst>
          </p:cNvPr>
          <p:cNvCxnSpPr>
            <a:cxnSpLocks/>
            <a:stCxn id="6" idx="3"/>
            <a:endCxn id="5" idx="1"/>
          </p:cNvCxnSpPr>
          <p:nvPr/>
        </p:nvCxnSpPr>
        <p:spPr>
          <a:xfrm>
            <a:off x="6602506" y="3368488"/>
            <a:ext cx="87854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45D1DD6C-143D-4EF3-8917-07F87A3BF6E0}"/>
              </a:ext>
            </a:extLst>
          </p:cNvPr>
          <p:cNvSpPr txBox="1"/>
          <p:nvPr/>
        </p:nvSpPr>
        <p:spPr>
          <a:xfrm>
            <a:off x="4729888" y="2999156"/>
            <a:ext cx="2437393" cy="369332"/>
          </a:xfrm>
          <a:prstGeom prst="rect">
            <a:avLst/>
          </a:prstGeom>
          <a:noFill/>
        </p:spPr>
        <p:txBody>
          <a:bodyPr wrap="square" rtlCol="0">
            <a:spAutoFit/>
          </a:bodyPr>
          <a:lstStyle/>
          <a:p>
            <a:r>
              <a:rPr lang="pt-BR" dirty="0"/>
              <a:t>1                              N</a:t>
            </a:r>
          </a:p>
        </p:txBody>
      </p:sp>
      <p:sp>
        <p:nvSpPr>
          <p:cNvPr id="17" name="Retângulo 16">
            <a:extLst>
              <a:ext uri="{FF2B5EF4-FFF2-40B4-BE49-F238E27FC236}">
                <a16:creationId xmlns:a16="http://schemas.microsoft.com/office/drawing/2014/main" id="{C449E356-5405-45A9-A148-41217D7A4684}"/>
              </a:ext>
            </a:extLst>
          </p:cNvPr>
          <p:cNvSpPr/>
          <p:nvPr/>
        </p:nvSpPr>
        <p:spPr>
          <a:xfrm>
            <a:off x="1761565" y="4081182"/>
            <a:ext cx="2272553" cy="712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latin typeface="Franklin Gothic Demi" panose="020B0703020102020204" pitchFamily="34" charset="0"/>
              </a:rPr>
              <a:t>Departamento</a:t>
            </a:r>
          </a:p>
        </p:txBody>
      </p:sp>
      <p:sp>
        <p:nvSpPr>
          <p:cNvPr id="18" name="Retângulo 17">
            <a:extLst>
              <a:ext uri="{FF2B5EF4-FFF2-40B4-BE49-F238E27FC236}">
                <a16:creationId xmlns:a16="http://schemas.microsoft.com/office/drawing/2014/main" id="{3F6ED81E-5F5F-4EFB-9A1A-C0E0125B07BB}"/>
              </a:ext>
            </a:extLst>
          </p:cNvPr>
          <p:cNvSpPr/>
          <p:nvPr/>
        </p:nvSpPr>
        <p:spPr>
          <a:xfrm>
            <a:off x="7481047" y="4081182"/>
            <a:ext cx="2272553" cy="712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latin typeface="Franklin Gothic Demi" panose="020B0703020102020204" pitchFamily="34" charset="0"/>
              </a:rPr>
              <a:t>Funcionário</a:t>
            </a:r>
          </a:p>
        </p:txBody>
      </p:sp>
      <p:sp>
        <p:nvSpPr>
          <p:cNvPr id="19" name="Fluxograma: Decisão 18">
            <a:extLst>
              <a:ext uri="{FF2B5EF4-FFF2-40B4-BE49-F238E27FC236}">
                <a16:creationId xmlns:a16="http://schemas.microsoft.com/office/drawing/2014/main" id="{15C0BBF2-2FAD-4924-9293-258427F852C4}"/>
              </a:ext>
            </a:extLst>
          </p:cNvPr>
          <p:cNvSpPr/>
          <p:nvPr/>
        </p:nvSpPr>
        <p:spPr>
          <a:xfrm>
            <a:off x="5029200" y="4081182"/>
            <a:ext cx="1573306" cy="71269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tx1"/>
                </a:solidFill>
                <a:effectLst>
                  <a:outerShdw blurRad="38100" dist="38100" dir="2700000" algn="tl">
                    <a:srgbClr val="000000">
                      <a:alpha val="43137"/>
                    </a:srgbClr>
                  </a:outerShdw>
                </a:effectLst>
              </a:rPr>
              <a:t>Chefia</a:t>
            </a:r>
          </a:p>
        </p:txBody>
      </p:sp>
      <p:cxnSp>
        <p:nvCxnSpPr>
          <p:cNvPr id="20" name="Conector reto 19">
            <a:extLst>
              <a:ext uri="{FF2B5EF4-FFF2-40B4-BE49-F238E27FC236}">
                <a16:creationId xmlns:a16="http://schemas.microsoft.com/office/drawing/2014/main" id="{AC2275C7-C290-4ED5-8D44-0D0284FD4C32}"/>
              </a:ext>
            </a:extLst>
          </p:cNvPr>
          <p:cNvCxnSpPr>
            <a:cxnSpLocks/>
            <a:stCxn id="17" idx="3"/>
            <a:endCxn id="19" idx="1"/>
          </p:cNvCxnSpPr>
          <p:nvPr/>
        </p:nvCxnSpPr>
        <p:spPr>
          <a:xfrm>
            <a:off x="4034118" y="4437529"/>
            <a:ext cx="9950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54D0B62B-FFEA-4752-96CF-52ECFCFC5F75}"/>
              </a:ext>
            </a:extLst>
          </p:cNvPr>
          <p:cNvCxnSpPr>
            <a:cxnSpLocks/>
            <a:stCxn id="19" idx="3"/>
            <a:endCxn id="18" idx="1"/>
          </p:cNvCxnSpPr>
          <p:nvPr/>
        </p:nvCxnSpPr>
        <p:spPr>
          <a:xfrm>
            <a:off x="6602506" y="4437529"/>
            <a:ext cx="878541"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4E9FA6A4-01D2-4747-8639-DCBE18205059}"/>
              </a:ext>
            </a:extLst>
          </p:cNvPr>
          <p:cNvSpPr txBox="1"/>
          <p:nvPr/>
        </p:nvSpPr>
        <p:spPr>
          <a:xfrm>
            <a:off x="4729888" y="4068197"/>
            <a:ext cx="2437393" cy="369332"/>
          </a:xfrm>
          <a:prstGeom prst="rect">
            <a:avLst/>
          </a:prstGeom>
          <a:noFill/>
        </p:spPr>
        <p:txBody>
          <a:bodyPr wrap="square" rtlCol="0">
            <a:spAutoFit/>
          </a:bodyPr>
          <a:lstStyle/>
          <a:p>
            <a:r>
              <a:rPr lang="pt-BR" dirty="0"/>
              <a:t>1                              1</a:t>
            </a:r>
          </a:p>
        </p:txBody>
      </p:sp>
      <p:sp>
        <p:nvSpPr>
          <p:cNvPr id="23" name="Retângulo 22">
            <a:extLst>
              <a:ext uri="{FF2B5EF4-FFF2-40B4-BE49-F238E27FC236}">
                <a16:creationId xmlns:a16="http://schemas.microsoft.com/office/drawing/2014/main" id="{9C95E43D-DAB9-401A-A9B9-31D2DB9FBED6}"/>
              </a:ext>
            </a:extLst>
          </p:cNvPr>
          <p:cNvSpPr/>
          <p:nvPr/>
        </p:nvSpPr>
        <p:spPr>
          <a:xfrm>
            <a:off x="1761565" y="5173062"/>
            <a:ext cx="2272553" cy="712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latin typeface="Franklin Gothic Demi" panose="020B0703020102020204" pitchFamily="34" charset="0"/>
              </a:rPr>
              <a:t>Aluno</a:t>
            </a:r>
          </a:p>
        </p:txBody>
      </p:sp>
      <p:sp>
        <p:nvSpPr>
          <p:cNvPr id="24" name="Retângulo 23">
            <a:extLst>
              <a:ext uri="{FF2B5EF4-FFF2-40B4-BE49-F238E27FC236}">
                <a16:creationId xmlns:a16="http://schemas.microsoft.com/office/drawing/2014/main" id="{04F8DEDB-DC80-499F-889D-C7216C72B9C0}"/>
              </a:ext>
            </a:extLst>
          </p:cNvPr>
          <p:cNvSpPr/>
          <p:nvPr/>
        </p:nvSpPr>
        <p:spPr>
          <a:xfrm>
            <a:off x="7481047" y="5173062"/>
            <a:ext cx="2272553" cy="712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latin typeface="Franklin Gothic Demi" panose="020B0703020102020204" pitchFamily="34" charset="0"/>
              </a:rPr>
              <a:t>Disciplina</a:t>
            </a:r>
          </a:p>
        </p:txBody>
      </p:sp>
      <p:sp>
        <p:nvSpPr>
          <p:cNvPr id="25" name="Fluxograma: Decisão 24">
            <a:extLst>
              <a:ext uri="{FF2B5EF4-FFF2-40B4-BE49-F238E27FC236}">
                <a16:creationId xmlns:a16="http://schemas.microsoft.com/office/drawing/2014/main" id="{189B940F-E071-4B87-B8B2-489F7CCD2D91}"/>
              </a:ext>
            </a:extLst>
          </p:cNvPr>
          <p:cNvSpPr/>
          <p:nvPr/>
        </p:nvSpPr>
        <p:spPr>
          <a:xfrm>
            <a:off x="5029200" y="5173062"/>
            <a:ext cx="1573306" cy="71269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tx1"/>
                </a:solidFill>
                <a:effectLst>
                  <a:outerShdw blurRad="38100" dist="38100" dir="2700000" algn="tl">
                    <a:srgbClr val="000000">
                      <a:alpha val="43137"/>
                    </a:srgbClr>
                  </a:outerShdw>
                </a:effectLst>
              </a:rPr>
              <a:t>Assiste</a:t>
            </a:r>
          </a:p>
        </p:txBody>
      </p:sp>
      <p:cxnSp>
        <p:nvCxnSpPr>
          <p:cNvPr id="26" name="Conector reto 25">
            <a:extLst>
              <a:ext uri="{FF2B5EF4-FFF2-40B4-BE49-F238E27FC236}">
                <a16:creationId xmlns:a16="http://schemas.microsoft.com/office/drawing/2014/main" id="{9A3AB47C-D477-4E99-94E3-FE888157FAA6}"/>
              </a:ext>
            </a:extLst>
          </p:cNvPr>
          <p:cNvCxnSpPr>
            <a:cxnSpLocks/>
            <a:stCxn id="23" idx="3"/>
            <a:endCxn id="25" idx="1"/>
          </p:cNvCxnSpPr>
          <p:nvPr/>
        </p:nvCxnSpPr>
        <p:spPr>
          <a:xfrm>
            <a:off x="4034118" y="5529409"/>
            <a:ext cx="9950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40F8DE2A-0EA6-4B15-9385-F6BD13A5FE66}"/>
              </a:ext>
            </a:extLst>
          </p:cNvPr>
          <p:cNvCxnSpPr>
            <a:cxnSpLocks/>
            <a:stCxn id="25" idx="3"/>
            <a:endCxn id="24" idx="1"/>
          </p:cNvCxnSpPr>
          <p:nvPr/>
        </p:nvCxnSpPr>
        <p:spPr>
          <a:xfrm>
            <a:off x="6602506" y="5529409"/>
            <a:ext cx="87854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80B39BB4-2CDE-43C2-8EC0-F5F598C9CCB1}"/>
              </a:ext>
            </a:extLst>
          </p:cNvPr>
          <p:cNvSpPr txBox="1"/>
          <p:nvPr/>
        </p:nvSpPr>
        <p:spPr>
          <a:xfrm>
            <a:off x="4729888" y="5160077"/>
            <a:ext cx="2437393" cy="369332"/>
          </a:xfrm>
          <a:prstGeom prst="rect">
            <a:avLst/>
          </a:prstGeom>
          <a:noFill/>
        </p:spPr>
        <p:txBody>
          <a:bodyPr wrap="square" rtlCol="0">
            <a:spAutoFit/>
          </a:bodyPr>
          <a:lstStyle/>
          <a:p>
            <a:r>
              <a:rPr lang="pt-BR" dirty="0"/>
              <a:t>N                              N</a:t>
            </a:r>
          </a:p>
        </p:txBody>
      </p:sp>
    </p:spTree>
    <p:extLst>
      <p:ext uri="{BB962C8B-B14F-4D97-AF65-F5344CB8AC3E}">
        <p14:creationId xmlns:p14="http://schemas.microsoft.com/office/powerpoint/2010/main" val="287386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6A4C3-8D06-42CE-A46E-035461B9DFAE}"/>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FB504E68-A237-4D42-8580-20A4F3C974DF}"/>
              </a:ext>
            </a:extLst>
          </p:cNvPr>
          <p:cNvSpPr>
            <a:spLocks noGrp="1"/>
          </p:cNvSpPr>
          <p:nvPr>
            <p:ph idx="1"/>
          </p:nvPr>
        </p:nvSpPr>
        <p:spPr/>
        <p:txBody>
          <a:bodyPr/>
          <a:lstStyle/>
          <a:p>
            <a:r>
              <a:rPr lang="pt-BR" dirty="0"/>
              <a:t>Um aluno tem muitos professores. Um professor dá aula à vários alunos.</a:t>
            </a:r>
          </a:p>
          <a:p>
            <a:pPr marL="0" indent="0">
              <a:buNone/>
            </a:pPr>
            <a:r>
              <a:rPr lang="pt-BR" dirty="0"/>
              <a:t>Entidades:</a:t>
            </a:r>
          </a:p>
          <a:p>
            <a:pPr marL="0" indent="0">
              <a:buNone/>
            </a:pPr>
            <a:r>
              <a:rPr lang="pt-BR" dirty="0"/>
              <a:t>Relacionamentos:</a:t>
            </a:r>
          </a:p>
          <a:p>
            <a:pPr marL="0" indent="0">
              <a:buNone/>
            </a:pPr>
            <a:r>
              <a:rPr lang="pt-BR" dirty="0"/>
              <a:t>Cardinalidades:</a:t>
            </a:r>
          </a:p>
          <a:p>
            <a:pPr marL="0" indent="0">
              <a:buNone/>
            </a:pPr>
            <a:endParaRPr lang="pt-BR" dirty="0"/>
          </a:p>
        </p:txBody>
      </p:sp>
    </p:spTree>
    <p:extLst>
      <p:ext uri="{BB962C8B-B14F-4D97-AF65-F5344CB8AC3E}">
        <p14:creationId xmlns:p14="http://schemas.microsoft.com/office/powerpoint/2010/main" val="353168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6A4C3-8D06-42CE-A46E-035461B9DFAE}"/>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FB504E68-A237-4D42-8580-20A4F3C974DF}"/>
              </a:ext>
            </a:extLst>
          </p:cNvPr>
          <p:cNvSpPr>
            <a:spLocks noGrp="1"/>
          </p:cNvSpPr>
          <p:nvPr>
            <p:ph idx="1"/>
          </p:nvPr>
        </p:nvSpPr>
        <p:spPr/>
        <p:txBody>
          <a:bodyPr/>
          <a:lstStyle/>
          <a:p>
            <a:r>
              <a:rPr lang="pt-BR" dirty="0"/>
              <a:t>Um livro tem no máximo um escritor. Um escritor escreve vários livros.</a:t>
            </a:r>
          </a:p>
          <a:p>
            <a:pPr marL="0" indent="0">
              <a:buNone/>
            </a:pPr>
            <a:r>
              <a:rPr lang="pt-BR" dirty="0"/>
              <a:t>Entidades:</a:t>
            </a:r>
          </a:p>
          <a:p>
            <a:pPr marL="0" indent="0">
              <a:buNone/>
            </a:pPr>
            <a:r>
              <a:rPr lang="pt-BR" dirty="0"/>
              <a:t>Relacionamentos:</a:t>
            </a:r>
          </a:p>
          <a:p>
            <a:pPr marL="0" indent="0">
              <a:buNone/>
            </a:pPr>
            <a:r>
              <a:rPr lang="pt-BR" dirty="0"/>
              <a:t>Cardinalidades:</a:t>
            </a:r>
          </a:p>
          <a:p>
            <a:pPr marL="0" indent="0">
              <a:buNone/>
            </a:pPr>
            <a:endParaRPr lang="pt-BR" dirty="0"/>
          </a:p>
        </p:txBody>
      </p:sp>
    </p:spTree>
    <p:extLst>
      <p:ext uri="{BB962C8B-B14F-4D97-AF65-F5344CB8AC3E}">
        <p14:creationId xmlns:p14="http://schemas.microsoft.com/office/powerpoint/2010/main" val="1308254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6A4C3-8D06-42CE-A46E-035461B9DFAE}"/>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FB504E68-A237-4D42-8580-20A4F3C974DF}"/>
              </a:ext>
            </a:extLst>
          </p:cNvPr>
          <p:cNvSpPr>
            <a:spLocks noGrp="1"/>
          </p:cNvSpPr>
          <p:nvPr>
            <p:ph idx="1"/>
          </p:nvPr>
        </p:nvSpPr>
        <p:spPr/>
        <p:txBody>
          <a:bodyPr/>
          <a:lstStyle/>
          <a:p>
            <a:r>
              <a:rPr lang="pt-BR" dirty="0"/>
              <a:t>Uma Escola tem várias turmas. Uma turma tem vários professores, sendo que um professor pode ministrar aulas em mais de uma turma. Uma turma tem sempre aulas na mesma sala, mas uma sala pode estar associada a várias turmas(em horários diferentes).</a:t>
            </a:r>
          </a:p>
          <a:p>
            <a:pPr marL="0" indent="0">
              <a:buNone/>
            </a:pPr>
            <a:r>
              <a:rPr lang="pt-BR" dirty="0"/>
              <a:t>Entidades:</a:t>
            </a:r>
          </a:p>
          <a:p>
            <a:pPr marL="0" indent="0">
              <a:buNone/>
            </a:pPr>
            <a:r>
              <a:rPr lang="pt-BR" dirty="0"/>
              <a:t>Relacionamentos:</a:t>
            </a:r>
          </a:p>
          <a:p>
            <a:pPr marL="0" indent="0">
              <a:buNone/>
            </a:pPr>
            <a:r>
              <a:rPr lang="pt-BR" dirty="0"/>
              <a:t>Cardinalidades:</a:t>
            </a:r>
          </a:p>
          <a:p>
            <a:pPr marL="0" indent="0">
              <a:buNone/>
            </a:pPr>
            <a:endParaRPr lang="pt-BR" dirty="0"/>
          </a:p>
        </p:txBody>
      </p:sp>
    </p:spTree>
    <p:extLst>
      <p:ext uri="{BB962C8B-B14F-4D97-AF65-F5344CB8AC3E}">
        <p14:creationId xmlns:p14="http://schemas.microsoft.com/office/powerpoint/2010/main" val="153605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57739-70A2-4CA4-9200-A85CD7CE0AA9}"/>
              </a:ext>
            </a:extLst>
          </p:cNvPr>
          <p:cNvSpPr>
            <a:spLocks noGrp="1"/>
          </p:cNvSpPr>
          <p:nvPr>
            <p:ph type="title"/>
          </p:nvPr>
        </p:nvSpPr>
        <p:spPr/>
        <p:txBody>
          <a:bodyPr>
            <a:normAutofit fontScale="90000"/>
          </a:bodyPr>
          <a:lstStyle/>
          <a:p>
            <a:r>
              <a:rPr lang="pt-BR" dirty="0"/>
              <a:t>Diagramando convenções – Qual o padrão?</a:t>
            </a:r>
          </a:p>
        </p:txBody>
      </p:sp>
      <p:grpSp>
        <p:nvGrpSpPr>
          <p:cNvPr id="39" name="Agrupar 38">
            <a:extLst>
              <a:ext uri="{FF2B5EF4-FFF2-40B4-BE49-F238E27FC236}">
                <a16:creationId xmlns:a16="http://schemas.microsoft.com/office/drawing/2014/main" id="{3EDCBC5B-CAC5-4142-BAA0-782A27029293}"/>
              </a:ext>
            </a:extLst>
          </p:cNvPr>
          <p:cNvGrpSpPr/>
          <p:nvPr/>
        </p:nvGrpSpPr>
        <p:grpSpPr>
          <a:xfrm>
            <a:off x="3302690" y="2606144"/>
            <a:ext cx="5586619" cy="2239321"/>
            <a:chOff x="3272633" y="2702397"/>
            <a:chExt cx="5586619" cy="2239321"/>
          </a:xfrm>
        </p:grpSpPr>
        <p:sp>
          <p:nvSpPr>
            <p:cNvPr id="6" name="Retângulo: Cantos Arredondados 5">
              <a:extLst>
                <a:ext uri="{FF2B5EF4-FFF2-40B4-BE49-F238E27FC236}">
                  <a16:creationId xmlns:a16="http://schemas.microsoft.com/office/drawing/2014/main" id="{AFF5FDE0-5306-4AF9-9D77-2AB2E304574F}"/>
                </a:ext>
              </a:extLst>
            </p:cNvPr>
            <p:cNvSpPr/>
            <p:nvPr/>
          </p:nvSpPr>
          <p:spPr>
            <a:xfrm>
              <a:off x="3272633" y="2702397"/>
              <a:ext cx="1815548" cy="1007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7095A6DD-2366-414D-AC1D-C2A9FAE606E6}"/>
                </a:ext>
              </a:extLst>
            </p:cNvPr>
            <p:cNvSpPr/>
            <p:nvPr/>
          </p:nvSpPr>
          <p:spPr>
            <a:xfrm>
              <a:off x="7043704" y="2702397"/>
              <a:ext cx="1815548" cy="1007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1AABBFF5-83E1-49C8-8929-F6E80944181B}"/>
                </a:ext>
              </a:extLst>
            </p:cNvPr>
            <p:cNvCxnSpPr>
              <a:cxnSpLocks/>
              <a:stCxn id="6" idx="3"/>
            </p:cNvCxnSpPr>
            <p:nvPr/>
          </p:nvCxnSpPr>
          <p:spPr>
            <a:xfrm flipV="1">
              <a:off x="5088181" y="3203772"/>
              <a:ext cx="1027871" cy="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9AC5DE18-4BCE-49D6-8F28-C0D52127277B}"/>
                </a:ext>
              </a:extLst>
            </p:cNvPr>
            <p:cNvCxnSpPr>
              <a:cxnSpLocks/>
            </p:cNvCxnSpPr>
            <p:nvPr/>
          </p:nvCxnSpPr>
          <p:spPr>
            <a:xfrm>
              <a:off x="6183142" y="3203772"/>
              <a:ext cx="113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4E5D1433-822A-4062-A55E-84760C753816}"/>
                </a:ext>
              </a:extLst>
            </p:cNvPr>
            <p:cNvCxnSpPr>
              <a:cxnSpLocks/>
            </p:cNvCxnSpPr>
            <p:nvPr/>
          </p:nvCxnSpPr>
          <p:spPr>
            <a:xfrm>
              <a:off x="6329358" y="3204876"/>
              <a:ext cx="113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DADCD18A-7BFE-4791-AA50-0F52A65D952E}"/>
                </a:ext>
              </a:extLst>
            </p:cNvPr>
            <p:cNvCxnSpPr>
              <a:cxnSpLocks/>
            </p:cNvCxnSpPr>
            <p:nvPr/>
          </p:nvCxnSpPr>
          <p:spPr>
            <a:xfrm>
              <a:off x="6475683" y="3204876"/>
              <a:ext cx="113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B372273D-67BF-4D44-8B45-02358B77DC37}"/>
                </a:ext>
              </a:extLst>
            </p:cNvPr>
            <p:cNvCxnSpPr>
              <a:cxnSpLocks/>
            </p:cNvCxnSpPr>
            <p:nvPr/>
          </p:nvCxnSpPr>
          <p:spPr>
            <a:xfrm>
              <a:off x="6622782" y="3207195"/>
              <a:ext cx="113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to 16">
              <a:extLst>
                <a:ext uri="{FF2B5EF4-FFF2-40B4-BE49-F238E27FC236}">
                  <a16:creationId xmlns:a16="http://schemas.microsoft.com/office/drawing/2014/main" id="{E0D4C73A-78CC-4CF0-860C-D8F6889B1228}"/>
                </a:ext>
              </a:extLst>
            </p:cNvPr>
            <p:cNvCxnSpPr>
              <a:cxnSpLocks/>
            </p:cNvCxnSpPr>
            <p:nvPr/>
          </p:nvCxnSpPr>
          <p:spPr>
            <a:xfrm>
              <a:off x="6773857" y="3205980"/>
              <a:ext cx="113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92CB9C79-94CF-4B75-BD3D-58C9409631A4}"/>
                </a:ext>
              </a:extLst>
            </p:cNvPr>
            <p:cNvCxnSpPr>
              <a:cxnSpLocks/>
            </p:cNvCxnSpPr>
            <p:nvPr/>
          </p:nvCxnSpPr>
          <p:spPr>
            <a:xfrm>
              <a:off x="6930233" y="3205980"/>
              <a:ext cx="113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785C9451-E5D0-43F4-A417-B79D168A7C05}"/>
                </a:ext>
              </a:extLst>
            </p:cNvPr>
            <p:cNvCxnSpPr/>
            <p:nvPr/>
          </p:nvCxnSpPr>
          <p:spPr>
            <a:xfrm flipH="1" flipV="1">
              <a:off x="5088181" y="3123264"/>
              <a:ext cx="110931" cy="80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3F4DC1AA-5815-4034-87C2-85CA1ACB28DD}"/>
                </a:ext>
              </a:extLst>
            </p:cNvPr>
            <p:cNvCxnSpPr>
              <a:cxnSpLocks/>
            </p:cNvCxnSpPr>
            <p:nvPr/>
          </p:nvCxnSpPr>
          <p:spPr>
            <a:xfrm flipH="1">
              <a:off x="5088182" y="3203772"/>
              <a:ext cx="110930" cy="80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F7873558-CB5D-4113-B314-C428DAE71BC9}"/>
                </a:ext>
              </a:extLst>
            </p:cNvPr>
            <p:cNvCxnSpPr>
              <a:cxnSpLocks/>
            </p:cNvCxnSpPr>
            <p:nvPr/>
          </p:nvCxnSpPr>
          <p:spPr>
            <a:xfrm flipV="1">
              <a:off x="5199112" y="3284281"/>
              <a:ext cx="1" cy="930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1AB4D60C-4742-4F7F-BFD4-93D0C6282E14}"/>
                </a:ext>
              </a:extLst>
            </p:cNvPr>
            <p:cNvSpPr txBox="1"/>
            <p:nvPr/>
          </p:nvSpPr>
          <p:spPr>
            <a:xfrm>
              <a:off x="4317502" y="4295386"/>
              <a:ext cx="1508555" cy="646331"/>
            </a:xfrm>
            <a:prstGeom prst="rect">
              <a:avLst/>
            </a:prstGeom>
            <a:noFill/>
          </p:spPr>
          <p:txBody>
            <a:bodyPr wrap="none" rtlCol="0">
              <a:spAutoFit/>
            </a:bodyPr>
            <a:lstStyle/>
            <a:p>
              <a:pPr algn="ctr"/>
              <a:r>
                <a:rPr lang="pt-BR" dirty="0"/>
                <a:t>Muitos</a:t>
              </a:r>
            </a:p>
            <a:p>
              <a:pPr algn="ctr"/>
              <a:r>
                <a:rPr lang="pt-BR" dirty="0"/>
                <a:t>(Pé de galinha)</a:t>
              </a:r>
            </a:p>
          </p:txBody>
        </p:sp>
        <p:cxnSp>
          <p:nvCxnSpPr>
            <p:cNvPr id="33" name="Conector de Seta Reta 32">
              <a:extLst>
                <a:ext uri="{FF2B5EF4-FFF2-40B4-BE49-F238E27FC236}">
                  <a16:creationId xmlns:a16="http://schemas.microsoft.com/office/drawing/2014/main" id="{2CDDDEA3-6F78-4985-9CD1-D3CB02B11C98}"/>
                </a:ext>
              </a:extLst>
            </p:cNvPr>
            <p:cNvCxnSpPr>
              <a:cxnSpLocks/>
            </p:cNvCxnSpPr>
            <p:nvPr/>
          </p:nvCxnSpPr>
          <p:spPr>
            <a:xfrm flipH="1" flipV="1">
              <a:off x="6887328" y="3364789"/>
              <a:ext cx="156376" cy="93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41FB2CC4-C0E4-4C56-A47B-F48353E48E21}"/>
                </a:ext>
              </a:extLst>
            </p:cNvPr>
            <p:cNvSpPr txBox="1"/>
            <p:nvPr/>
          </p:nvSpPr>
          <p:spPr>
            <a:xfrm>
              <a:off x="6841183" y="4295387"/>
              <a:ext cx="1013419" cy="646331"/>
            </a:xfrm>
            <a:prstGeom prst="rect">
              <a:avLst/>
            </a:prstGeom>
            <a:noFill/>
          </p:spPr>
          <p:txBody>
            <a:bodyPr wrap="none" rtlCol="0">
              <a:spAutoFit/>
            </a:bodyPr>
            <a:lstStyle/>
            <a:p>
              <a:pPr algn="ctr"/>
              <a:r>
                <a:rPr lang="pt-BR" dirty="0"/>
                <a:t>Um</a:t>
              </a:r>
            </a:p>
            <a:p>
              <a:pPr algn="ctr"/>
              <a:r>
                <a:rPr lang="pt-BR" dirty="0"/>
                <a:t>Opcional</a:t>
              </a:r>
            </a:p>
          </p:txBody>
        </p:sp>
        <p:cxnSp>
          <p:nvCxnSpPr>
            <p:cNvPr id="37" name="Conector de Seta Reta 36">
              <a:extLst>
                <a:ext uri="{FF2B5EF4-FFF2-40B4-BE49-F238E27FC236}">
                  <a16:creationId xmlns:a16="http://schemas.microsoft.com/office/drawing/2014/main" id="{4F859514-71E9-493B-A5BD-20C3CF3F7B70}"/>
                </a:ext>
              </a:extLst>
            </p:cNvPr>
            <p:cNvCxnSpPr>
              <a:cxnSpLocks/>
            </p:cNvCxnSpPr>
            <p:nvPr/>
          </p:nvCxnSpPr>
          <p:spPr>
            <a:xfrm flipH="1" flipV="1">
              <a:off x="5908296" y="3284280"/>
              <a:ext cx="156376" cy="930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tângulo 37">
              <a:extLst>
                <a:ext uri="{FF2B5EF4-FFF2-40B4-BE49-F238E27FC236}">
                  <a16:creationId xmlns:a16="http://schemas.microsoft.com/office/drawing/2014/main" id="{EA1BD72F-8763-42D1-863F-DD0EB0BA9D26}"/>
                </a:ext>
              </a:extLst>
            </p:cNvPr>
            <p:cNvSpPr/>
            <p:nvPr/>
          </p:nvSpPr>
          <p:spPr>
            <a:xfrm>
              <a:off x="5467226" y="4214878"/>
              <a:ext cx="1245662" cy="369332"/>
            </a:xfrm>
            <a:prstGeom prst="rect">
              <a:avLst/>
            </a:prstGeom>
          </p:spPr>
          <p:txBody>
            <a:bodyPr wrap="none">
              <a:spAutoFit/>
            </a:bodyPr>
            <a:lstStyle/>
            <a:p>
              <a:r>
                <a:rPr lang="pt-BR" dirty="0"/>
                <a:t>Obrigatório</a:t>
              </a:r>
            </a:p>
          </p:txBody>
        </p:sp>
      </p:grpSp>
      <p:sp>
        <p:nvSpPr>
          <p:cNvPr id="40" name="CaixaDeTexto 39">
            <a:extLst>
              <a:ext uri="{FF2B5EF4-FFF2-40B4-BE49-F238E27FC236}">
                <a16:creationId xmlns:a16="http://schemas.microsoft.com/office/drawing/2014/main" id="{0B335BBB-251B-4324-9C66-E2CEC32BBBC0}"/>
              </a:ext>
            </a:extLst>
          </p:cNvPr>
          <p:cNvSpPr txBox="1"/>
          <p:nvPr/>
        </p:nvSpPr>
        <p:spPr>
          <a:xfrm>
            <a:off x="1295402" y="5452896"/>
            <a:ext cx="8626785" cy="646331"/>
          </a:xfrm>
          <a:prstGeom prst="rect">
            <a:avLst/>
          </a:prstGeom>
          <a:noFill/>
        </p:spPr>
        <p:txBody>
          <a:bodyPr wrap="none" rtlCol="0">
            <a:spAutoFit/>
          </a:bodyPr>
          <a:lstStyle/>
          <a:p>
            <a:pPr marL="285750" indent="-285750">
              <a:buFont typeface="Arial" panose="020B0604020202020204" pitchFamily="34" charset="0"/>
              <a:buChar char="•"/>
            </a:pPr>
            <a:r>
              <a:rPr lang="pt-BR" dirty="0"/>
              <a:t>Cada ENTIDADE {deve ser} RELACIONAMENTO {um e somente um} ENTIDADE.</a:t>
            </a:r>
          </a:p>
          <a:p>
            <a:r>
              <a:rPr lang="pt-BR" dirty="0"/>
              <a:t>				   {pode ser}					    {um ou mais}</a:t>
            </a:r>
          </a:p>
        </p:txBody>
      </p:sp>
    </p:spTree>
    <p:extLst>
      <p:ext uri="{BB962C8B-B14F-4D97-AF65-F5344CB8AC3E}">
        <p14:creationId xmlns:p14="http://schemas.microsoft.com/office/powerpoint/2010/main" val="76387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55DB8-D5F5-4967-B7E2-A02054F8BBC5}"/>
              </a:ext>
            </a:extLst>
          </p:cNvPr>
          <p:cNvSpPr>
            <a:spLocks noGrp="1"/>
          </p:cNvSpPr>
          <p:nvPr>
            <p:ph type="title"/>
          </p:nvPr>
        </p:nvSpPr>
        <p:spPr/>
        <p:txBody>
          <a:bodyPr/>
          <a:lstStyle/>
          <a:p>
            <a:r>
              <a:rPr lang="pt-BR" dirty="0"/>
              <a:t>Exemplos</a:t>
            </a:r>
          </a:p>
        </p:txBody>
      </p:sp>
      <p:sp>
        <p:nvSpPr>
          <p:cNvPr id="6" name="Retângulo: Cantos Arredondados 5">
            <a:extLst>
              <a:ext uri="{FF2B5EF4-FFF2-40B4-BE49-F238E27FC236}">
                <a16:creationId xmlns:a16="http://schemas.microsoft.com/office/drawing/2014/main" id="{DBD550F0-AC57-45F8-9EC2-EA1796AA247E}"/>
              </a:ext>
            </a:extLst>
          </p:cNvPr>
          <p:cNvSpPr/>
          <p:nvPr/>
        </p:nvSpPr>
        <p:spPr>
          <a:xfrm>
            <a:off x="3079375" y="3039036"/>
            <a:ext cx="2075330" cy="60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latin typeface="Franklin Gothic Demi" panose="020B0703020102020204" pitchFamily="34" charset="0"/>
              </a:rPr>
              <a:t>ALUNO</a:t>
            </a:r>
          </a:p>
        </p:txBody>
      </p:sp>
      <p:sp>
        <p:nvSpPr>
          <p:cNvPr id="8" name="Retângulo: Cantos Arredondados 7">
            <a:extLst>
              <a:ext uri="{FF2B5EF4-FFF2-40B4-BE49-F238E27FC236}">
                <a16:creationId xmlns:a16="http://schemas.microsoft.com/office/drawing/2014/main" id="{9EC7D1E3-D498-445D-B2F0-019AFAB6644C}"/>
              </a:ext>
            </a:extLst>
          </p:cNvPr>
          <p:cNvSpPr/>
          <p:nvPr/>
        </p:nvSpPr>
        <p:spPr>
          <a:xfrm>
            <a:off x="7005914" y="3039036"/>
            <a:ext cx="2075330" cy="60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latin typeface="Franklin Gothic Demi" panose="020B0703020102020204" pitchFamily="34" charset="0"/>
              </a:rPr>
              <a:t>CURSO</a:t>
            </a:r>
          </a:p>
        </p:txBody>
      </p:sp>
      <p:sp>
        <p:nvSpPr>
          <p:cNvPr id="9" name="Retângulo: Cantos Arredondados 8">
            <a:extLst>
              <a:ext uri="{FF2B5EF4-FFF2-40B4-BE49-F238E27FC236}">
                <a16:creationId xmlns:a16="http://schemas.microsoft.com/office/drawing/2014/main" id="{6826CB23-2995-4267-B089-21AC421F549B}"/>
              </a:ext>
            </a:extLst>
          </p:cNvPr>
          <p:cNvSpPr/>
          <p:nvPr/>
        </p:nvSpPr>
        <p:spPr>
          <a:xfrm>
            <a:off x="3079375" y="4846677"/>
            <a:ext cx="2075330" cy="60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latin typeface="Franklin Gothic Demi" panose="020B0703020102020204" pitchFamily="34" charset="0"/>
              </a:rPr>
              <a:t>MATÉRIA</a:t>
            </a:r>
          </a:p>
        </p:txBody>
      </p:sp>
      <p:sp>
        <p:nvSpPr>
          <p:cNvPr id="10" name="Retângulo: Cantos Arredondados 9">
            <a:extLst>
              <a:ext uri="{FF2B5EF4-FFF2-40B4-BE49-F238E27FC236}">
                <a16:creationId xmlns:a16="http://schemas.microsoft.com/office/drawing/2014/main" id="{4C1369D5-38D6-4A78-8746-302EB992CF7E}"/>
              </a:ext>
            </a:extLst>
          </p:cNvPr>
          <p:cNvSpPr/>
          <p:nvPr/>
        </p:nvSpPr>
        <p:spPr>
          <a:xfrm>
            <a:off x="7005913" y="4846677"/>
            <a:ext cx="2075330" cy="60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latin typeface="Franklin Gothic Demi" panose="020B0703020102020204" pitchFamily="34" charset="0"/>
              </a:rPr>
              <a:t>PROFESSOR</a:t>
            </a:r>
          </a:p>
        </p:txBody>
      </p:sp>
      <p:grpSp>
        <p:nvGrpSpPr>
          <p:cNvPr id="63" name="Agrupar 62">
            <a:extLst>
              <a:ext uri="{FF2B5EF4-FFF2-40B4-BE49-F238E27FC236}">
                <a16:creationId xmlns:a16="http://schemas.microsoft.com/office/drawing/2014/main" id="{D3E8D5F1-778D-4368-9B8F-4E9C2DBF278E}"/>
              </a:ext>
            </a:extLst>
          </p:cNvPr>
          <p:cNvGrpSpPr/>
          <p:nvPr/>
        </p:nvGrpSpPr>
        <p:grpSpPr>
          <a:xfrm>
            <a:off x="5154705" y="3224235"/>
            <a:ext cx="128013" cy="238351"/>
            <a:chOff x="5154705" y="3224235"/>
            <a:chExt cx="128013" cy="238351"/>
          </a:xfrm>
        </p:grpSpPr>
        <p:cxnSp>
          <p:nvCxnSpPr>
            <p:cNvPr id="17" name="Conector reto 16">
              <a:extLst>
                <a:ext uri="{FF2B5EF4-FFF2-40B4-BE49-F238E27FC236}">
                  <a16:creationId xmlns:a16="http://schemas.microsoft.com/office/drawing/2014/main" id="{121B9C9E-9C2C-42D8-A329-9BE288431F70}"/>
                </a:ext>
              </a:extLst>
            </p:cNvPr>
            <p:cNvCxnSpPr>
              <a:cxnSpLocks/>
              <a:stCxn id="6" idx="3"/>
            </p:cNvCxnSpPr>
            <p:nvPr/>
          </p:nvCxnSpPr>
          <p:spPr>
            <a:xfrm>
              <a:off x="5154705" y="3341595"/>
              <a:ext cx="128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D9CA44FA-ECA5-4E5A-9D17-EAE7E2E00DB9}"/>
                </a:ext>
              </a:extLst>
            </p:cNvPr>
            <p:cNvCxnSpPr/>
            <p:nvPr/>
          </p:nvCxnSpPr>
          <p:spPr>
            <a:xfrm flipH="1" flipV="1">
              <a:off x="5154705" y="3224235"/>
              <a:ext cx="128013" cy="11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CD7D3303-9BCF-4246-9E1D-6CFB443E5D6E}"/>
                </a:ext>
              </a:extLst>
            </p:cNvPr>
            <p:cNvCxnSpPr/>
            <p:nvPr/>
          </p:nvCxnSpPr>
          <p:spPr>
            <a:xfrm flipH="1">
              <a:off x="5154705" y="3341595"/>
              <a:ext cx="128013" cy="12099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8" name="Conector reto 27">
            <a:extLst>
              <a:ext uri="{FF2B5EF4-FFF2-40B4-BE49-F238E27FC236}">
                <a16:creationId xmlns:a16="http://schemas.microsoft.com/office/drawing/2014/main" id="{8EB89CD1-79B8-4CE7-BAAE-E54E6CBC2DFE}"/>
              </a:ext>
            </a:extLst>
          </p:cNvPr>
          <p:cNvCxnSpPr>
            <a:cxnSpLocks/>
            <a:stCxn id="8" idx="1"/>
          </p:cNvCxnSpPr>
          <p:nvPr/>
        </p:nvCxnSpPr>
        <p:spPr>
          <a:xfrm flipH="1">
            <a:off x="6606648" y="3341595"/>
            <a:ext cx="399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29006825-43F2-403E-9A13-0E10A55447C1}"/>
              </a:ext>
            </a:extLst>
          </p:cNvPr>
          <p:cNvCxnSpPr/>
          <p:nvPr/>
        </p:nvCxnSpPr>
        <p:spPr>
          <a:xfrm>
            <a:off x="5282718" y="3341595"/>
            <a:ext cx="82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93B229FB-D938-404A-B47E-4C706CCDEE31}"/>
              </a:ext>
            </a:extLst>
          </p:cNvPr>
          <p:cNvCxnSpPr/>
          <p:nvPr/>
        </p:nvCxnSpPr>
        <p:spPr>
          <a:xfrm>
            <a:off x="5434396" y="3341595"/>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89D5EBAA-CA8E-4269-9E01-8F0227E7CF91}"/>
              </a:ext>
            </a:extLst>
          </p:cNvPr>
          <p:cNvCxnSpPr/>
          <p:nvPr/>
        </p:nvCxnSpPr>
        <p:spPr>
          <a:xfrm>
            <a:off x="5617132" y="3341595"/>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to 33">
            <a:extLst>
              <a:ext uri="{FF2B5EF4-FFF2-40B4-BE49-F238E27FC236}">
                <a16:creationId xmlns:a16="http://schemas.microsoft.com/office/drawing/2014/main" id="{A6F7265D-1F5C-4E7B-8F38-EB0519698C6C}"/>
              </a:ext>
            </a:extLst>
          </p:cNvPr>
          <p:cNvCxnSpPr/>
          <p:nvPr/>
        </p:nvCxnSpPr>
        <p:spPr>
          <a:xfrm>
            <a:off x="5794811" y="3341595"/>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to 34">
            <a:extLst>
              <a:ext uri="{FF2B5EF4-FFF2-40B4-BE49-F238E27FC236}">
                <a16:creationId xmlns:a16="http://schemas.microsoft.com/office/drawing/2014/main" id="{E348078B-C5B8-4943-A94D-BB6D63773E11}"/>
              </a:ext>
            </a:extLst>
          </p:cNvPr>
          <p:cNvCxnSpPr/>
          <p:nvPr/>
        </p:nvCxnSpPr>
        <p:spPr>
          <a:xfrm>
            <a:off x="5946489" y="3341595"/>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to 35">
            <a:extLst>
              <a:ext uri="{FF2B5EF4-FFF2-40B4-BE49-F238E27FC236}">
                <a16:creationId xmlns:a16="http://schemas.microsoft.com/office/drawing/2014/main" id="{9F2AE544-6AE3-4C75-B599-BD0124842F8F}"/>
              </a:ext>
            </a:extLst>
          </p:cNvPr>
          <p:cNvCxnSpPr/>
          <p:nvPr/>
        </p:nvCxnSpPr>
        <p:spPr>
          <a:xfrm>
            <a:off x="6129225" y="3341595"/>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61854227-1ED7-4D0F-B12C-D6C8547C663F}"/>
              </a:ext>
            </a:extLst>
          </p:cNvPr>
          <p:cNvCxnSpPr/>
          <p:nvPr/>
        </p:nvCxnSpPr>
        <p:spPr>
          <a:xfrm>
            <a:off x="6306904" y="3341595"/>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97FCE49C-DC1F-421B-B242-F3F2513BAD4C}"/>
              </a:ext>
            </a:extLst>
          </p:cNvPr>
          <p:cNvCxnSpPr/>
          <p:nvPr/>
        </p:nvCxnSpPr>
        <p:spPr>
          <a:xfrm>
            <a:off x="6493973" y="3341595"/>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to 42">
            <a:extLst>
              <a:ext uri="{FF2B5EF4-FFF2-40B4-BE49-F238E27FC236}">
                <a16:creationId xmlns:a16="http://schemas.microsoft.com/office/drawing/2014/main" id="{770A6A4D-1CB3-4EDB-B22C-3E4FCE93F2A8}"/>
              </a:ext>
            </a:extLst>
          </p:cNvPr>
          <p:cNvCxnSpPr>
            <a:cxnSpLocks/>
          </p:cNvCxnSpPr>
          <p:nvPr/>
        </p:nvCxnSpPr>
        <p:spPr>
          <a:xfrm>
            <a:off x="5154705" y="5168866"/>
            <a:ext cx="128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ector reto 43">
            <a:extLst>
              <a:ext uri="{FF2B5EF4-FFF2-40B4-BE49-F238E27FC236}">
                <a16:creationId xmlns:a16="http://schemas.microsoft.com/office/drawing/2014/main" id="{9F22EFA1-033F-49FD-B6DB-851419DCC842}"/>
              </a:ext>
            </a:extLst>
          </p:cNvPr>
          <p:cNvCxnSpPr/>
          <p:nvPr/>
        </p:nvCxnSpPr>
        <p:spPr>
          <a:xfrm flipH="1" flipV="1">
            <a:off x="5154705" y="5051506"/>
            <a:ext cx="128013" cy="11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ctor reto 44">
            <a:extLst>
              <a:ext uri="{FF2B5EF4-FFF2-40B4-BE49-F238E27FC236}">
                <a16:creationId xmlns:a16="http://schemas.microsoft.com/office/drawing/2014/main" id="{1570C453-5C82-4798-B98D-ACE9D06FFF00}"/>
              </a:ext>
            </a:extLst>
          </p:cNvPr>
          <p:cNvCxnSpPr/>
          <p:nvPr/>
        </p:nvCxnSpPr>
        <p:spPr>
          <a:xfrm flipH="1">
            <a:off x="5154705" y="5168866"/>
            <a:ext cx="128013" cy="120991"/>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Agrupar 48">
            <a:extLst>
              <a:ext uri="{FF2B5EF4-FFF2-40B4-BE49-F238E27FC236}">
                <a16:creationId xmlns:a16="http://schemas.microsoft.com/office/drawing/2014/main" id="{07687AC7-A431-4D97-8143-E9D867330290}"/>
              </a:ext>
            </a:extLst>
          </p:cNvPr>
          <p:cNvGrpSpPr/>
          <p:nvPr/>
        </p:nvGrpSpPr>
        <p:grpSpPr>
          <a:xfrm rot="10800000">
            <a:off x="6877900" y="5030059"/>
            <a:ext cx="128013" cy="238351"/>
            <a:chOff x="6702540" y="4633394"/>
            <a:chExt cx="128013" cy="238351"/>
          </a:xfrm>
        </p:grpSpPr>
        <p:cxnSp>
          <p:nvCxnSpPr>
            <p:cNvPr id="46" name="Conector reto 45">
              <a:extLst>
                <a:ext uri="{FF2B5EF4-FFF2-40B4-BE49-F238E27FC236}">
                  <a16:creationId xmlns:a16="http://schemas.microsoft.com/office/drawing/2014/main" id="{06E8CFE3-FAF4-4EAC-845D-EBB6BDD8F217}"/>
                </a:ext>
              </a:extLst>
            </p:cNvPr>
            <p:cNvCxnSpPr>
              <a:cxnSpLocks/>
            </p:cNvCxnSpPr>
            <p:nvPr/>
          </p:nvCxnSpPr>
          <p:spPr>
            <a:xfrm>
              <a:off x="6702540" y="4750754"/>
              <a:ext cx="128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ector reto 46">
              <a:extLst>
                <a:ext uri="{FF2B5EF4-FFF2-40B4-BE49-F238E27FC236}">
                  <a16:creationId xmlns:a16="http://schemas.microsoft.com/office/drawing/2014/main" id="{A54AC3D7-F55F-4141-9616-20083C08F541}"/>
                </a:ext>
              </a:extLst>
            </p:cNvPr>
            <p:cNvCxnSpPr/>
            <p:nvPr/>
          </p:nvCxnSpPr>
          <p:spPr>
            <a:xfrm flipH="1" flipV="1">
              <a:off x="6702540" y="4633394"/>
              <a:ext cx="128013" cy="11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to 47">
              <a:extLst>
                <a:ext uri="{FF2B5EF4-FFF2-40B4-BE49-F238E27FC236}">
                  <a16:creationId xmlns:a16="http://schemas.microsoft.com/office/drawing/2014/main" id="{19BC3A6A-C8FA-4178-ACD7-2CA4C805D83A}"/>
                </a:ext>
              </a:extLst>
            </p:cNvPr>
            <p:cNvCxnSpPr/>
            <p:nvPr/>
          </p:nvCxnSpPr>
          <p:spPr>
            <a:xfrm flipH="1">
              <a:off x="6702540" y="4750754"/>
              <a:ext cx="128013" cy="12099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0" name="Conector reto 49">
            <a:extLst>
              <a:ext uri="{FF2B5EF4-FFF2-40B4-BE49-F238E27FC236}">
                <a16:creationId xmlns:a16="http://schemas.microsoft.com/office/drawing/2014/main" id="{54149593-D2AC-4508-9245-F4083CCCED66}"/>
              </a:ext>
            </a:extLst>
          </p:cNvPr>
          <p:cNvCxnSpPr/>
          <p:nvPr/>
        </p:nvCxnSpPr>
        <p:spPr>
          <a:xfrm>
            <a:off x="5307997" y="5168866"/>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to 50">
            <a:extLst>
              <a:ext uri="{FF2B5EF4-FFF2-40B4-BE49-F238E27FC236}">
                <a16:creationId xmlns:a16="http://schemas.microsoft.com/office/drawing/2014/main" id="{2CE7858E-5FF8-4C9F-8488-6E71AEC65090}"/>
              </a:ext>
            </a:extLst>
          </p:cNvPr>
          <p:cNvCxnSpPr/>
          <p:nvPr/>
        </p:nvCxnSpPr>
        <p:spPr>
          <a:xfrm>
            <a:off x="5490733" y="5168866"/>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ector reto 51">
            <a:extLst>
              <a:ext uri="{FF2B5EF4-FFF2-40B4-BE49-F238E27FC236}">
                <a16:creationId xmlns:a16="http://schemas.microsoft.com/office/drawing/2014/main" id="{85E9EB65-F023-4A3D-87FC-663CAC09E372}"/>
              </a:ext>
            </a:extLst>
          </p:cNvPr>
          <p:cNvCxnSpPr/>
          <p:nvPr/>
        </p:nvCxnSpPr>
        <p:spPr>
          <a:xfrm>
            <a:off x="5668412" y="5168866"/>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to 52">
            <a:extLst>
              <a:ext uri="{FF2B5EF4-FFF2-40B4-BE49-F238E27FC236}">
                <a16:creationId xmlns:a16="http://schemas.microsoft.com/office/drawing/2014/main" id="{0650E446-90F1-49F9-9092-CF57F8933044}"/>
              </a:ext>
            </a:extLst>
          </p:cNvPr>
          <p:cNvCxnSpPr/>
          <p:nvPr/>
        </p:nvCxnSpPr>
        <p:spPr>
          <a:xfrm>
            <a:off x="5820090" y="5168866"/>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3F32A043-67A5-47DC-BA9A-76CFD136098C}"/>
              </a:ext>
            </a:extLst>
          </p:cNvPr>
          <p:cNvCxnSpPr/>
          <p:nvPr/>
        </p:nvCxnSpPr>
        <p:spPr>
          <a:xfrm>
            <a:off x="6002826" y="5168866"/>
            <a:ext cx="112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ector reto 54">
            <a:extLst>
              <a:ext uri="{FF2B5EF4-FFF2-40B4-BE49-F238E27FC236}">
                <a16:creationId xmlns:a16="http://schemas.microsoft.com/office/drawing/2014/main" id="{E273169A-CD7C-40A4-A376-8C5E983724C6}"/>
              </a:ext>
            </a:extLst>
          </p:cNvPr>
          <p:cNvCxnSpPr/>
          <p:nvPr/>
        </p:nvCxnSpPr>
        <p:spPr>
          <a:xfrm>
            <a:off x="6180505" y="5168866"/>
            <a:ext cx="112675"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CaixaDeTexto 58">
            <a:extLst>
              <a:ext uri="{FF2B5EF4-FFF2-40B4-BE49-F238E27FC236}">
                <a16:creationId xmlns:a16="http://schemas.microsoft.com/office/drawing/2014/main" id="{8D6928B1-72E9-44CC-BCA9-946576FBDC0E}"/>
              </a:ext>
            </a:extLst>
          </p:cNvPr>
          <p:cNvSpPr txBox="1"/>
          <p:nvPr/>
        </p:nvSpPr>
        <p:spPr>
          <a:xfrm>
            <a:off x="3079375" y="3791081"/>
            <a:ext cx="5444247" cy="646331"/>
          </a:xfrm>
          <a:prstGeom prst="rect">
            <a:avLst/>
          </a:prstGeom>
          <a:noFill/>
        </p:spPr>
        <p:txBody>
          <a:bodyPr wrap="none" rtlCol="0">
            <a:spAutoFit/>
          </a:bodyPr>
          <a:lstStyle/>
          <a:p>
            <a:r>
              <a:rPr lang="pt-BR" dirty="0"/>
              <a:t>Cada aluno deve se matricular em um e somente um curso.</a:t>
            </a:r>
          </a:p>
          <a:p>
            <a:r>
              <a:rPr lang="pt-BR" dirty="0"/>
              <a:t>Cada curso pode ser ministrado para um ou mais alunos.</a:t>
            </a:r>
          </a:p>
        </p:txBody>
      </p:sp>
      <p:sp>
        <p:nvSpPr>
          <p:cNvPr id="60" name="CaixaDeTexto 59">
            <a:extLst>
              <a:ext uri="{FF2B5EF4-FFF2-40B4-BE49-F238E27FC236}">
                <a16:creationId xmlns:a16="http://schemas.microsoft.com/office/drawing/2014/main" id="{F2DC893A-F023-4860-8DC8-D6ADD9D8B5F8}"/>
              </a:ext>
            </a:extLst>
          </p:cNvPr>
          <p:cNvSpPr txBox="1"/>
          <p:nvPr/>
        </p:nvSpPr>
        <p:spPr>
          <a:xfrm>
            <a:off x="3007667" y="5533314"/>
            <a:ext cx="5689763" cy="646331"/>
          </a:xfrm>
          <a:prstGeom prst="rect">
            <a:avLst/>
          </a:prstGeom>
          <a:noFill/>
        </p:spPr>
        <p:txBody>
          <a:bodyPr wrap="none" rtlCol="0">
            <a:spAutoFit/>
          </a:bodyPr>
          <a:lstStyle/>
          <a:p>
            <a:r>
              <a:rPr lang="pt-BR" dirty="0"/>
              <a:t>Cada matéria deve ser ministrada por um ou mais professores.</a:t>
            </a:r>
          </a:p>
          <a:p>
            <a:r>
              <a:rPr lang="pt-BR" dirty="0"/>
              <a:t>Cada professor pode ministrar uma ou mais matérias.</a:t>
            </a:r>
          </a:p>
        </p:txBody>
      </p:sp>
      <p:cxnSp>
        <p:nvCxnSpPr>
          <p:cNvPr id="62" name="Conector reto 61">
            <a:extLst>
              <a:ext uri="{FF2B5EF4-FFF2-40B4-BE49-F238E27FC236}">
                <a16:creationId xmlns:a16="http://schemas.microsoft.com/office/drawing/2014/main" id="{98F4DA31-FD29-4671-A2DC-5A0EC020B4C8}"/>
              </a:ext>
            </a:extLst>
          </p:cNvPr>
          <p:cNvCxnSpPr/>
          <p:nvPr/>
        </p:nvCxnSpPr>
        <p:spPr>
          <a:xfrm flipH="1">
            <a:off x="6363241" y="5149236"/>
            <a:ext cx="514658" cy="196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66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6A4C3-8D06-42CE-A46E-035461B9DFAE}"/>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FB504E68-A237-4D42-8580-20A4F3C974DF}"/>
              </a:ext>
            </a:extLst>
          </p:cNvPr>
          <p:cNvSpPr>
            <a:spLocks noGrp="1"/>
          </p:cNvSpPr>
          <p:nvPr>
            <p:ph idx="1"/>
          </p:nvPr>
        </p:nvSpPr>
        <p:spPr/>
        <p:txBody>
          <a:bodyPr/>
          <a:lstStyle/>
          <a:p>
            <a:r>
              <a:rPr lang="pt-BR" dirty="0"/>
              <a:t>Desenhe um M.E.R baseado na sentença: </a:t>
            </a:r>
          </a:p>
          <a:p>
            <a:pPr marL="0" indent="0" algn="just">
              <a:buNone/>
            </a:pPr>
            <a:r>
              <a:rPr lang="pt-BR" dirty="0"/>
              <a:t>Cada empregado deve ser assinalado em um e somente um departamento, cada departamento pode ser responsável por um ou mais empregados, cada empregado pode ser alocado em uma ou mais atividades, cada atividade pode ser executada por um ou mais empregados.</a:t>
            </a:r>
          </a:p>
        </p:txBody>
      </p:sp>
    </p:spTree>
    <p:extLst>
      <p:ext uri="{BB962C8B-B14F-4D97-AF65-F5344CB8AC3E}">
        <p14:creationId xmlns:p14="http://schemas.microsoft.com/office/powerpoint/2010/main" val="30841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6A4C3-8D06-42CE-A46E-035461B9DFAE}"/>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FB504E68-A237-4D42-8580-20A4F3C974DF}"/>
              </a:ext>
            </a:extLst>
          </p:cNvPr>
          <p:cNvSpPr>
            <a:spLocks noGrp="1"/>
          </p:cNvSpPr>
          <p:nvPr>
            <p:ph idx="1"/>
          </p:nvPr>
        </p:nvSpPr>
        <p:spPr/>
        <p:txBody>
          <a:bodyPr/>
          <a:lstStyle/>
          <a:p>
            <a:r>
              <a:rPr lang="pt-BR" dirty="0"/>
              <a:t>Escreva a sentença que dá origem ao seguinte M.E.R: </a:t>
            </a:r>
          </a:p>
        </p:txBody>
      </p:sp>
      <p:sp>
        <p:nvSpPr>
          <p:cNvPr id="4" name="Retângulo: Cantos Arredondados 3">
            <a:extLst>
              <a:ext uri="{FF2B5EF4-FFF2-40B4-BE49-F238E27FC236}">
                <a16:creationId xmlns:a16="http://schemas.microsoft.com/office/drawing/2014/main" id="{C0434F56-4876-4298-AC07-FA9F52754605}"/>
              </a:ext>
            </a:extLst>
          </p:cNvPr>
          <p:cNvSpPr/>
          <p:nvPr/>
        </p:nvSpPr>
        <p:spPr>
          <a:xfrm>
            <a:off x="4391525" y="3594324"/>
            <a:ext cx="1888958" cy="469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latin typeface="Franklin Gothic Demi" panose="020B0703020102020204" pitchFamily="34" charset="0"/>
              </a:rPr>
              <a:t>PRODUTO</a:t>
            </a:r>
            <a:endParaRPr lang="pt-BR" b="1" dirty="0">
              <a:latin typeface="Franklin Gothic Demi" panose="020B0703020102020204" pitchFamily="34" charset="0"/>
            </a:endParaRPr>
          </a:p>
        </p:txBody>
      </p:sp>
      <p:sp>
        <p:nvSpPr>
          <p:cNvPr id="5" name="Retângulo: Cantos Arredondados 4">
            <a:extLst>
              <a:ext uri="{FF2B5EF4-FFF2-40B4-BE49-F238E27FC236}">
                <a16:creationId xmlns:a16="http://schemas.microsoft.com/office/drawing/2014/main" id="{33676725-FFDB-419E-81F7-78016D977841}"/>
              </a:ext>
            </a:extLst>
          </p:cNvPr>
          <p:cNvSpPr/>
          <p:nvPr/>
        </p:nvSpPr>
        <p:spPr>
          <a:xfrm>
            <a:off x="7344137" y="4725294"/>
            <a:ext cx="1888958" cy="469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latin typeface="Franklin Gothic Demi" panose="020B0703020102020204" pitchFamily="34" charset="0"/>
              </a:rPr>
              <a:t>CLIENTE</a:t>
            </a:r>
            <a:endParaRPr lang="pt-BR" b="1" dirty="0">
              <a:latin typeface="Franklin Gothic Demi" panose="020B0703020102020204" pitchFamily="34" charset="0"/>
            </a:endParaRPr>
          </a:p>
        </p:txBody>
      </p:sp>
      <p:sp>
        <p:nvSpPr>
          <p:cNvPr id="6" name="Retângulo: Cantos Arredondados 5">
            <a:extLst>
              <a:ext uri="{FF2B5EF4-FFF2-40B4-BE49-F238E27FC236}">
                <a16:creationId xmlns:a16="http://schemas.microsoft.com/office/drawing/2014/main" id="{17B7F9BE-BAF8-486A-9FD2-2A8E84EA8A14}"/>
              </a:ext>
            </a:extLst>
          </p:cNvPr>
          <p:cNvSpPr/>
          <p:nvPr/>
        </p:nvSpPr>
        <p:spPr>
          <a:xfrm>
            <a:off x="4391525" y="4725294"/>
            <a:ext cx="1888958" cy="469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latin typeface="Franklin Gothic Demi" panose="020B0703020102020204" pitchFamily="34" charset="0"/>
              </a:rPr>
              <a:t>COMPRA</a:t>
            </a:r>
            <a:endParaRPr lang="pt-BR" b="1" dirty="0">
              <a:latin typeface="Franklin Gothic Demi" panose="020B0703020102020204" pitchFamily="34" charset="0"/>
            </a:endParaRPr>
          </a:p>
        </p:txBody>
      </p:sp>
      <p:sp>
        <p:nvSpPr>
          <p:cNvPr id="7" name="Retângulo: Cantos Arredondados 6">
            <a:extLst>
              <a:ext uri="{FF2B5EF4-FFF2-40B4-BE49-F238E27FC236}">
                <a16:creationId xmlns:a16="http://schemas.microsoft.com/office/drawing/2014/main" id="{3A7E015C-2884-4E3B-A460-C42E40630630}"/>
              </a:ext>
            </a:extLst>
          </p:cNvPr>
          <p:cNvSpPr/>
          <p:nvPr/>
        </p:nvSpPr>
        <p:spPr>
          <a:xfrm>
            <a:off x="1443789" y="3594324"/>
            <a:ext cx="1888958" cy="4692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latin typeface="Franklin Gothic Demi" panose="020B0703020102020204" pitchFamily="34" charset="0"/>
              </a:rPr>
              <a:t>CATEGORIA</a:t>
            </a:r>
            <a:endParaRPr lang="pt-BR" b="1" dirty="0">
              <a:latin typeface="Franklin Gothic Demi" panose="020B0703020102020204" pitchFamily="34" charset="0"/>
            </a:endParaRPr>
          </a:p>
        </p:txBody>
      </p:sp>
      <p:grpSp>
        <p:nvGrpSpPr>
          <p:cNvPr id="42" name="Agrupar 41">
            <a:extLst>
              <a:ext uri="{FF2B5EF4-FFF2-40B4-BE49-F238E27FC236}">
                <a16:creationId xmlns:a16="http://schemas.microsoft.com/office/drawing/2014/main" id="{E36CBCFB-03E2-4706-B345-FD03DF7A4441}"/>
              </a:ext>
            </a:extLst>
          </p:cNvPr>
          <p:cNvGrpSpPr/>
          <p:nvPr/>
        </p:nvGrpSpPr>
        <p:grpSpPr>
          <a:xfrm>
            <a:off x="3332747" y="3709763"/>
            <a:ext cx="1052860" cy="238351"/>
            <a:chOff x="3332747" y="3709763"/>
            <a:chExt cx="1052860" cy="238351"/>
          </a:xfrm>
        </p:grpSpPr>
        <p:cxnSp>
          <p:nvCxnSpPr>
            <p:cNvPr id="9" name="Conector reto 8">
              <a:extLst>
                <a:ext uri="{FF2B5EF4-FFF2-40B4-BE49-F238E27FC236}">
                  <a16:creationId xmlns:a16="http://schemas.microsoft.com/office/drawing/2014/main" id="{00995593-55BE-4726-8E79-F1548B26D138}"/>
                </a:ext>
              </a:extLst>
            </p:cNvPr>
            <p:cNvCxnSpPr>
              <a:cxnSpLocks/>
              <a:stCxn id="7" idx="3"/>
            </p:cNvCxnSpPr>
            <p:nvPr/>
          </p:nvCxnSpPr>
          <p:spPr>
            <a:xfrm>
              <a:off x="3332747" y="3828940"/>
              <a:ext cx="4224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Agrupar 21">
              <a:extLst>
                <a:ext uri="{FF2B5EF4-FFF2-40B4-BE49-F238E27FC236}">
                  <a16:creationId xmlns:a16="http://schemas.microsoft.com/office/drawing/2014/main" id="{401505E3-4DD9-4719-A2AD-BDE4635616CE}"/>
                </a:ext>
              </a:extLst>
            </p:cNvPr>
            <p:cNvGrpSpPr/>
            <p:nvPr/>
          </p:nvGrpSpPr>
          <p:grpSpPr>
            <a:xfrm>
              <a:off x="3793331" y="3709763"/>
              <a:ext cx="592276" cy="238351"/>
              <a:chOff x="3793331" y="3709763"/>
              <a:chExt cx="592276" cy="238351"/>
            </a:xfrm>
          </p:grpSpPr>
          <p:grpSp>
            <p:nvGrpSpPr>
              <p:cNvPr id="10" name="Agrupar 9">
                <a:extLst>
                  <a:ext uri="{FF2B5EF4-FFF2-40B4-BE49-F238E27FC236}">
                    <a16:creationId xmlns:a16="http://schemas.microsoft.com/office/drawing/2014/main" id="{3B66B461-9A64-4852-8228-EB7E5130CADB}"/>
                  </a:ext>
                </a:extLst>
              </p:cNvPr>
              <p:cNvGrpSpPr/>
              <p:nvPr/>
            </p:nvGrpSpPr>
            <p:grpSpPr>
              <a:xfrm rot="10800000">
                <a:off x="4257594" y="3709763"/>
                <a:ext cx="128013" cy="238351"/>
                <a:chOff x="5154705" y="3224235"/>
                <a:chExt cx="128013" cy="238351"/>
              </a:xfrm>
            </p:grpSpPr>
            <p:cxnSp>
              <p:nvCxnSpPr>
                <p:cNvPr id="11" name="Conector reto 10">
                  <a:extLst>
                    <a:ext uri="{FF2B5EF4-FFF2-40B4-BE49-F238E27FC236}">
                      <a16:creationId xmlns:a16="http://schemas.microsoft.com/office/drawing/2014/main" id="{D1ECFA3D-F420-49C4-AFF4-28AC0E3E2284}"/>
                    </a:ext>
                  </a:extLst>
                </p:cNvPr>
                <p:cNvCxnSpPr>
                  <a:cxnSpLocks/>
                </p:cNvCxnSpPr>
                <p:nvPr/>
              </p:nvCxnSpPr>
              <p:spPr>
                <a:xfrm>
                  <a:off x="5154705" y="3341595"/>
                  <a:ext cx="128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2F1C6BF3-E689-49B2-BAA2-665164E4E374}"/>
                    </a:ext>
                  </a:extLst>
                </p:cNvPr>
                <p:cNvCxnSpPr/>
                <p:nvPr/>
              </p:nvCxnSpPr>
              <p:spPr>
                <a:xfrm flipH="1" flipV="1">
                  <a:off x="5154705" y="3224235"/>
                  <a:ext cx="128013" cy="11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332EC1AF-8EF6-4D40-981D-76B8AA214FC9}"/>
                    </a:ext>
                  </a:extLst>
                </p:cNvPr>
                <p:cNvCxnSpPr/>
                <p:nvPr/>
              </p:nvCxnSpPr>
              <p:spPr>
                <a:xfrm flipH="1">
                  <a:off x="5154705" y="3341595"/>
                  <a:ext cx="128013" cy="12099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Conector reto 14">
                <a:extLst>
                  <a:ext uri="{FF2B5EF4-FFF2-40B4-BE49-F238E27FC236}">
                    <a16:creationId xmlns:a16="http://schemas.microsoft.com/office/drawing/2014/main" id="{7C615A88-D694-4065-82DF-EBA6EE65E5A8}"/>
                  </a:ext>
                </a:extLst>
              </p:cNvPr>
              <p:cNvCxnSpPr/>
              <p:nvPr/>
            </p:nvCxnSpPr>
            <p:spPr>
              <a:xfrm flipH="1">
                <a:off x="4183856"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6C4A032E-E134-4EA2-816C-6E7451AD36B0}"/>
                  </a:ext>
                </a:extLst>
              </p:cNvPr>
              <p:cNvCxnSpPr/>
              <p:nvPr/>
            </p:nvCxnSpPr>
            <p:spPr>
              <a:xfrm flipH="1">
                <a:off x="4110037"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to 16">
                <a:extLst>
                  <a:ext uri="{FF2B5EF4-FFF2-40B4-BE49-F238E27FC236}">
                    <a16:creationId xmlns:a16="http://schemas.microsoft.com/office/drawing/2014/main" id="{522160FE-444A-4D43-ADB7-9C3780E45851}"/>
                  </a:ext>
                </a:extLst>
              </p:cNvPr>
              <p:cNvCxnSpPr/>
              <p:nvPr/>
            </p:nvCxnSpPr>
            <p:spPr>
              <a:xfrm flipH="1">
                <a:off x="4036218"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884B74BD-AAE0-4562-B4E6-82D96E587238}"/>
                  </a:ext>
                </a:extLst>
              </p:cNvPr>
              <p:cNvCxnSpPr/>
              <p:nvPr/>
            </p:nvCxnSpPr>
            <p:spPr>
              <a:xfrm flipH="1">
                <a:off x="3948112"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E0706274-CC0D-4DA4-B3D5-6E3B83B72760}"/>
                  </a:ext>
                </a:extLst>
              </p:cNvPr>
              <p:cNvCxnSpPr/>
              <p:nvPr/>
            </p:nvCxnSpPr>
            <p:spPr>
              <a:xfrm flipH="1">
                <a:off x="3864769" y="3826447"/>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943DE596-1D2D-4687-B6AB-DC8118670C47}"/>
                  </a:ext>
                </a:extLst>
              </p:cNvPr>
              <p:cNvCxnSpPr/>
              <p:nvPr/>
            </p:nvCxnSpPr>
            <p:spPr>
              <a:xfrm flipH="1">
                <a:off x="3793331" y="3826447"/>
                <a:ext cx="45162"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3" name="Agrupar 22">
            <a:extLst>
              <a:ext uri="{FF2B5EF4-FFF2-40B4-BE49-F238E27FC236}">
                <a16:creationId xmlns:a16="http://schemas.microsoft.com/office/drawing/2014/main" id="{6DBA5FC2-9332-4D15-9996-98B3FF268B56}"/>
              </a:ext>
            </a:extLst>
          </p:cNvPr>
          <p:cNvGrpSpPr/>
          <p:nvPr/>
        </p:nvGrpSpPr>
        <p:grpSpPr>
          <a:xfrm rot="5400000">
            <a:off x="5161309" y="4431425"/>
            <a:ext cx="349389" cy="238351"/>
            <a:chOff x="4036218" y="3709763"/>
            <a:chExt cx="349389" cy="238351"/>
          </a:xfrm>
        </p:grpSpPr>
        <p:grpSp>
          <p:nvGrpSpPr>
            <p:cNvPr id="24" name="Agrupar 23">
              <a:extLst>
                <a:ext uri="{FF2B5EF4-FFF2-40B4-BE49-F238E27FC236}">
                  <a16:creationId xmlns:a16="http://schemas.microsoft.com/office/drawing/2014/main" id="{E17CE1C3-B92D-42A8-88C4-56BD74765ABD}"/>
                </a:ext>
              </a:extLst>
            </p:cNvPr>
            <p:cNvGrpSpPr/>
            <p:nvPr/>
          </p:nvGrpSpPr>
          <p:grpSpPr>
            <a:xfrm rot="10800000">
              <a:off x="4257594" y="3709763"/>
              <a:ext cx="128013" cy="238351"/>
              <a:chOff x="5154705" y="3224235"/>
              <a:chExt cx="128013" cy="238351"/>
            </a:xfrm>
          </p:grpSpPr>
          <p:cxnSp>
            <p:nvCxnSpPr>
              <p:cNvPr id="31" name="Conector reto 30">
                <a:extLst>
                  <a:ext uri="{FF2B5EF4-FFF2-40B4-BE49-F238E27FC236}">
                    <a16:creationId xmlns:a16="http://schemas.microsoft.com/office/drawing/2014/main" id="{2BA92AA4-DAEA-4CEE-A18E-0263A5FFBE15}"/>
                  </a:ext>
                </a:extLst>
              </p:cNvPr>
              <p:cNvCxnSpPr>
                <a:cxnSpLocks/>
              </p:cNvCxnSpPr>
              <p:nvPr/>
            </p:nvCxnSpPr>
            <p:spPr>
              <a:xfrm>
                <a:off x="5154705" y="3341595"/>
                <a:ext cx="128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a:extLst>
                  <a:ext uri="{FF2B5EF4-FFF2-40B4-BE49-F238E27FC236}">
                    <a16:creationId xmlns:a16="http://schemas.microsoft.com/office/drawing/2014/main" id="{5125803A-D06C-4A28-9F5A-0E80AC310596}"/>
                  </a:ext>
                </a:extLst>
              </p:cNvPr>
              <p:cNvCxnSpPr/>
              <p:nvPr/>
            </p:nvCxnSpPr>
            <p:spPr>
              <a:xfrm flipH="1" flipV="1">
                <a:off x="5154705" y="3224235"/>
                <a:ext cx="128013" cy="11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to 32">
                <a:extLst>
                  <a:ext uri="{FF2B5EF4-FFF2-40B4-BE49-F238E27FC236}">
                    <a16:creationId xmlns:a16="http://schemas.microsoft.com/office/drawing/2014/main" id="{59856B15-0A0A-4BA7-AE48-37FC870FEB2C}"/>
                  </a:ext>
                </a:extLst>
              </p:cNvPr>
              <p:cNvCxnSpPr/>
              <p:nvPr/>
            </p:nvCxnSpPr>
            <p:spPr>
              <a:xfrm flipH="1">
                <a:off x="5154705" y="3341595"/>
                <a:ext cx="128013" cy="12099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5" name="Conector reto 24">
              <a:extLst>
                <a:ext uri="{FF2B5EF4-FFF2-40B4-BE49-F238E27FC236}">
                  <a16:creationId xmlns:a16="http://schemas.microsoft.com/office/drawing/2014/main" id="{B664CD03-217A-4DE9-83EC-64A496012603}"/>
                </a:ext>
              </a:extLst>
            </p:cNvPr>
            <p:cNvCxnSpPr/>
            <p:nvPr/>
          </p:nvCxnSpPr>
          <p:spPr>
            <a:xfrm flipH="1">
              <a:off x="4183856"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to 25">
              <a:extLst>
                <a:ext uri="{FF2B5EF4-FFF2-40B4-BE49-F238E27FC236}">
                  <a16:creationId xmlns:a16="http://schemas.microsoft.com/office/drawing/2014/main" id="{8EB09F3F-BFD8-44A1-8034-6A951BD31A8F}"/>
                </a:ext>
              </a:extLst>
            </p:cNvPr>
            <p:cNvCxnSpPr/>
            <p:nvPr/>
          </p:nvCxnSpPr>
          <p:spPr>
            <a:xfrm flipH="1">
              <a:off x="4110037"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9130BF6A-E9BF-4271-AF5A-C4CBB02DBD67}"/>
                </a:ext>
              </a:extLst>
            </p:cNvPr>
            <p:cNvCxnSpPr/>
            <p:nvPr/>
          </p:nvCxnSpPr>
          <p:spPr>
            <a:xfrm flipH="1">
              <a:off x="4036218" y="3828939"/>
              <a:ext cx="451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Agrupar 33">
            <a:extLst>
              <a:ext uri="{FF2B5EF4-FFF2-40B4-BE49-F238E27FC236}">
                <a16:creationId xmlns:a16="http://schemas.microsoft.com/office/drawing/2014/main" id="{10BA582B-BDBE-4864-870B-E1051CC02C86}"/>
              </a:ext>
            </a:extLst>
          </p:cNvPr>
          <p:cNvGrpSpPr/>
          <p:nvPr/>
        </p:nvGrpSpPr>
        <p:grpSpPr>
          <a:xfrm rot="16200000">
            <a:off x="5196403" y="4077520"/>
            <a:ext cx="275570" cy="238351"/>
            <a:chOff x="4110037" y="3709763"/>
            <a:chExt cx="275570" cy="238351"/>
          </a:xfrm>
        </p:grpSpPr>
        <p:grpSp>
          <p:nvGrpSpPr>
            <p:cNvPr id="35" name="Agrupar 34">
              <a:extLst>
                <a:ext uri="{FF2B5EF4-FFF2-40B4-BE49-F238E27FC236}">
                  <a16:creationId xmlns:a16="http://schemas.microsoft.com/office/drawing/2014/main" id="{3671490A-9EB6-4D16-ACD0-47255226752C}"/>
                </a:ext>
              </a:extLst>
            </p:cNvPr>
            <p:cNvGrpSpPr/>
            <p:nvPr/>
          </p:nvGrpSpPr>
          <p:grpSpPr>
            <a:xfrm rot="10800000">
              <a:off x="4257594" y="3709763"/>
              <a:ext cx="128013" cy="238351"/>
              <a:chOff x="5154705" y="3224235"/>
              <a:chExt cx="128013" cy="238351"/>
            </a:xfrm>
          </p:grpSpPr>
          <p:cxnSp>
            <p:nvCxnSpPr>
              <p:cNvPr id="39" name="Conector reto 38">
                <a:extLst>
                  <a:ext uri="{FF2B5EF4-FFF2-40B4-BE49-F238E27FC236}">
                    <a16:creationId xmlns:a16="http://schemas.microsoft.com/office/drawing/2014/main" id="{CE5B3155-A118-438A-8AE3-33AF5EBAAF57}"/>
                  </a:ext>
                </a:extLst>
              </p:cNvPr>
              <p:cNvCxnSpPr>
                <a:cxnSpLocks/>
              </p:cNvCxnSpPr>
              <p:nvPr/>
            </p:nvCxnSpPr>
            <p:spPr>
              <a:xfrm>
                <a:off x="5154705" y="3341595"/>
                <a:ext cx="128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to 39">
                <a:extLst>
                  <a:ext uri="{FF2B5EF4-FFF2-40B4-BE49-F238E27FC236}">
                    <a16:creationId xmlns:a16="http://schemas.microsoft.com/office/drawing/2014/main" id="{F8133E1F-EF5F-4013-9A06-B5B3E748ECAA}"/>
                  </a:ext>
                </a:extLst>
              </p:cNvPr>
              <p:cNvCxnSpPr/>
              <p:nvPr/>
            </p:nvCxnSpPr>
            <p:spPr>
              <a:xfrm flipH="1" flipV="1">
                <a:off x="5154705" y="3224235"/>
                <a:ext cx="128013" cy="11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to 40">
                <a:extLst>
                  <a:ext uri="{FF2B5EF4-FFF2-40B4-BE49-F238E27FC236}">
                    <a16:creationId xmlns:a16="http://schemas.microsoft.com/office/drawing/2014/main" id="{D14A9F66-501C-4B62-A91B-8D41D13A4B41}"/>
                  </a:ext>
                </a:extLst>
              </p:cNvPr>
              <p:cNvCxnSpPr/>
              <p:nvPr/>
            </p:nvCxnSpPr>
            <p:spPr>
              <a:xfrm flipH="1">
                <a:off x="5154705" y="3341595"/>
                <a:ext cx="128013" cy="12099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6" name="Conector reto 35">
              <a:extLst>
                <a:ext uri="{FF2B5EF4-FFF2-40B4-BE49-F238E27FC236}">
                  <a16:creationId xmlns:a16="http://schemas.microsoft.com/office/drawing/2014/main" id="{6F98E960-437B-4BC0-9FAC-A13E0B978D00}"/>
                </a:ext>
              </a:extLst>
            </p:cNvPr>
            <p:cNvCxnSpPr/>
            <p:nvPr/>
          </p:nvCxnSpPr>
          <p:spPr>
            <a:xfrm flipH="1">
              <a:off x="4183856"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38C9E15A-5468-415B-B387-E6EA0DB09F20}"/>
                </a:ext>
              </a:extLst>
            </p:cNvPr>
            <p:cNvCxnSpPr/>
            <p:nvPr/>
          </p:nvCxnSpPr>
          <p:spPr>
            <a:xfrm flipH="1">
              <a:off x="4110037" y="3828939"/>
              <a:ext cx="4516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Agrupar 42">
            <a:extLst>
              <a:ext uri="{FF2B5EF4-FFF2-40B4-BE49-F238E27FC236}">
                <a16:creationId xmlns:a16="http://schemas.microsoft.com/office/drawing/2014/main" id="{85FBE903-2E04-42AB-ABAD-CD3D319C6A1B}"/>
              </a:ext>
            </a:extLst>
          </p:cNvPr>
          <p:cNvGrpSpPr/>
          <p:nvPr/>
        </p:nvGrpSpPr>
        <p:grpSpPr>
          <a:xfrm rot="10800000">
            <a:off x="6280483" y="4840733"/>
            <a:ext cx="1052860" cy="238351"/>
            <a:chOff x="3332747" y="3709763"/>
            <a:chExt cx="1052860" cy="238351"/>
          </a:xfrm>
        </p:grpSpPr>
        <p:cxnSp>
          <p:nvCxnSpPr>
            <p:cNvPr id="44" name="Conector reto 43">
              <a:extLst>
                <a:ext uri="{FF2B5EF4-FFF2-40B4-BE49-F238E27FC236}">
                  <a16:creationId xmlns:a16="http://schemas.microsoft.com/office/drawing/2014/main" id="{B7453B71-A1C1-4CB3-B44E-F098F99E4F6A}"/>
                </a:ext>
              </a:extLst>
            </p:cNvPr>
            <p:cNvCxnSpPr>
              <a:cxnSpLocks/>
            </p:cNvCxnSpPr>
            <p:nvPr/>
          </p:nvCxnSpPr>
          <p:spPr>
            <a:xfrm>
              <a:off x="3332747" y="3828940"/>
              <a:ext cx="4224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Agrupar 44">
              <a:extLst>
                <a:ext uri="{FF2B5EF4-FFF2-40B4-BE49-F238E27FC236}">
                  <a16:creationId xmlns:a16="http://schemas.microsoft.com/office/drawing/2014/main" id="{6E3E8EA6-0046-4D37-8C94-95D5D4B9692D}"/>
                </a:ext>
              </a:extLst>
            </p:cNvPr>
            <p:cNvGrpSpPr/>
            <p:nvPr/>
          </p:nvGrpSpPr>
          <p:grpSpPr>
            <a:xfrm>
              <a:off x="3793331" y="3709763"/>
              <a:ext cx="592276" cy="238351"/>
              <a:chOff x="3793331" y="3709763"/>
              <a:chExt cx="592276" cy="238351"/>
            </a:xfrm>
          </p:grpSpPr>
          <p:grpSp>
            <p:nvGrpSpPr>
              <p:cNvPr id="46" name="Agrupar 45">
                <a:extLst>
                  <a:ext uri="{FF2B5EF4-FFF2-40B4-BE49-F238E27FC236}">
                    <a16:creationId xmlns:a16="http://schemas.microsoft.com/office/drawing/2014/main" id="{44240073-98CD-4D9F-AF04-50112BD57632}"/>
                  </a:ext>
                </a:extLst>
              </p:cNvPr>
              <p:cNvGrpSpPr/>
              <p:nvPr/>
            </p:nvGrpSpPr>
            <p:grpSpPr>
              <a:xfrm rot="10800000">
                <a:off x="4257594" y="3709763"/>
                <a:ext cx="128013" cy="238351"/>
                <a:chOff x="5154705" y="3224235"/>
                <a:chExt cx="128013" cy="238351"/>
              </a:xfrm>
            </p:grpSpPr>
            <p:cxnSp>
              <p:nvCxnSpPr>
                <p:cNvPr id="53" name="Conector reto 52">
                  <a:extLst>
                    <a:ext uri="{FF2B5EF4-FFF2-40B4-BE49-F238E27FC236}">
                      <a16:creationId xmlns:a16="http://schemas.microsoft.com/office/drawing/2014/main" id="{423CEC18-533E-4D8F-92BC-03C82DDE4916}"/>
                    </a:ext>
                  </a:extLst>
                </p:cNvPr>
                <p:cNvCxnSpPr>
                  <a:cxnSpLocks/>
                </p:cNvCxnSpPr>
                <p:nvPr/>
              </p:nvCxnSpPr>
              <p:spPr>
                <a:xfrm>
                  <a:off x="5154705" y="3341595"/>
                  <a:ext cx="128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973D6917-47C6-4303-BA47-329AEB67CFEF}"/>
                    </a:ext>
                  </a:extLst>
                </p:cNvPr>
                <p:cNvCxnSpPr/>
                <p:nvPr/>
              </p:nvCxnSpPr>
              <p:spPr>
                <a:xfrm flipH="1" flipV="1">
                  <a:off x="5154705" y="3224235"/>
                  <a:ext cx="128013" cy="117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ector reto 54">
                  <a:extLst>
                    <a:ext uri="{FF2B5EF4-FFF2-40B4-BE49-F238E27FC236}">
                      <a16:creationId xmlns:a16="http://schemas.microsoft.com/office/drawing/2014/main" id="{36D43423-932E-4A4D-BA71-D8FF1933C360}"/>
                    </a:ext>
                  </a:extLst>
                </p:cNvPr>
                <p:cNvCxnSpPr/>
                <p:nvPr/>
              </p:nvCxnSpPr>
              <p:spPr>
                <a:xfrm flipH="1">
                  <a:off x="5154705" y="3341595"/>
                  <a:ext cx="128013" cy="12099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7" name="Conector reto 46">
                <a:extLst>
                  <a:ext uri="{FF2B5EF4-FFF2-40B4-BE49-F238E27FC236}">
                    <a16:creationId xmlns:a16="http://schemas.microsoft.com/office/drawing/2014/main" id="{B26CD89E-B5EA-46B2-9A2F-B9713CBF1A8F}"/>
                  </a:ext>
                </a:extLst>
              </p:cNvPr>
              <p:cNvCxnSpPr/>
              <p:nvPr/>
            </p:nvCxnSpPr>
            <p:spPr>
              <a:xfrm flipH="1">
                <a:off x="4183856"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to 47">
                <a:extLst>
                  <a:ext uri="{FF2B5EF4-FFF2-40B4-BE49-F238E27FC236}">
                    <a16:creationId xmlns:a16="http://schemas.microsoft.com/office/drawing/2014/main" id="{C755574C-B0B8-43EC-A5AD-ABCAB972A938}"/>
                  </a:ext>
                </a:extLst>
              </p:cNvPr>
              <p:cNvCxnSpPr/>
              <p:nvPr/>
            </p:nvCxnSpPr>
            <p:spPr>
              <a:xfrm flipH="1">
                <a:off x="4110037"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5A43726F-6775-485C-A5AE-6DC78A6EA298}"/>
                  </a:ext>
                </a:extLst>
              </p:cNvPr>
              <p:cNvCxnSpPr/>
              <p:nvPr/>
            </p:nvCxnSpPr>
            <p:spPr>
              <a:xfrm flipH="1">
                <a:off x="4036218"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1FA5870A-DB23-4C24-97E0-60E3BEEB96C7}"/>
                  </a:ext>
                </a:extLst>
              </p:cNvPr>
              <p:cNvCxnSpPr/>
              <p:nvPr/>
            </p:nvCxnSpPr>
            <p:spPr>
              <a:xfrm flipH="1">
                <a:off x="3948112" y="3828939"/>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to 50">
                <a:extLst>
                  <a:ext uri="{FF2B5EF4-FFF2-40B4-BE49-F238E27FC236}">
                    <a16:creationId xmlns:a16="http://schemas.microsoft.com/office/drawing/2014/main" id="{5F7D0840-08BA-4DB5-9F38-957BF51456DC}"/>
                  </a:ext>
                </a:extLst>
              </p:cNvPr>
              <p:cNvCxnSpPr/>
              <p:nvPr/>
            </p:nvCxnSpPr>
            <p:spPr>
              <a:xfrm flipH="1">
                <a:off x="3864769" y="3826447"/>
                <a:ext cx="451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ector reto 51">
                <a:extLst>
                  <a:ext uri="{FF2B5EF4-FFF2-40B4-BE49-F238E27FC236}">
                    <a16:creationId xmlns:a16="http://schemas.microsoft.com/office/drawing/2014/main" id="{44C61CED-4804-4EBA-A37B-55CB1F3F639C}"/>
                  </a:ext>
                </a:extLst>
              </p:cNvPr>
              <p:cNvCxnSpPr/>
              <p:nvPr/>
            </p:nvCxnSpPr>
            <p:spPr>
              <a:xfrm flipH="1">
                <a:off x="3793331" y="3826447"/>
                <a:ext cx="45162" cy="0"/>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5916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368FD-0DDE-4A13-AAEE-78E63D954572}"/>
              </a:ext>
            </a:extLst>
          </p:cNvPr>
          <p:cNvSpPr>
            <a:spLocks noGrp="1"/>
          </p:cNvSpPr>
          <p:nvPr>
            <p:ph type="title"/>
          </p:nvPr>
        </p:nvSpPr>
        <p:spPr/>
        <p:txBody>
          <a:bodyPr/>
          <a:lstStyle/>
          <a:p>
            <a:r>
              <a:rPr lang="pt-BR" dirty="0"/>
              <a:t>Banco de dados – O que é?</a:t>
            </a:r>
          </a:p>
        </p:txBody>
      </p:sp>
      <p:sp>
        <p:nvSpPr>
          <p:cNvPr id="3" name="Espaço Reservado para Conteúdo 2">
            <a:extLst>
              <a:ext uri="{FF2B5EF4-FFF2-40B4-BE49-F238E27FC236}">
                <a16:creationId xmlns:a16="http://schemas.microsoft.com/office/drawing/2014/main" id="{7BB4BB2E-64EB-4D9D-8874-1DFB41D293E1}"/>
              </a:ext>
            </a:extLst>
          </p:cNvPr>
          <p:cNvSpPr>
            <a:spLocks noGrp="1"/>
          </p:cNvSpPr>
          <p:nvPr>
            <p:ph idx="1"/>
          </p:nvPr>
        </p:nvSpPr>
        <p:spPr/>
        <p:txBody>
          <a:bodyPr/>
          <a:lstStyle/>
          <a:p>
            <a:r>
              <a:rPr lang="pt-BR" dirty="0"/>
              <a:t>Coleção logica de dados com algum significado inerente que possui um propósito específico, ou seja, possui um grupo de usuário e algumas aplicações pré-concebidas, as quais esses usuários estão interessados;</a:t>
            </a:r>
          </a:p>
          <a:p>
            <a:endParaRPr lang="pt-BR" dirty="0"/>
          </a:p>
        </p:txBody>
      </p:sp>
      <p:sp>
        <p:nvSpPr>
          <p:cNvPr id="4" name="Fluxograma: Disco Magnético 3">
            <a:extLst>
              <a:ext uri="{FF2B5EF4-FFF2-40B4-BE49-F238E27FC236}">
                <a16:creationId xmlns:a16="http://schemas.microsoft.com/office/drawing/2014/main" id="{8B944F14-75C6-49ED-B565-3F471608BF2B}"/>
              </a:ext>
            </a:extLst>
          </p:cNvPr>
          <p:cNvSpPr/>
          <p:nvPr/>
        </p:nvSpPr>
        <p:spPr>
          <a:xfrm>
            <a:off x="2769705" y="4704522"/>
            <a:ext cx="993913" cy="11713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latin typeface="Arial Black" panose="020B0A04020102020204" pitchFamily="34" charset="0"/>
              </a:rPr>
              <a:t>Banco</a:t>
            </a:r>
          </a:p>
        </p:txBody>
      </p:sp>
      <p:sp>
        <p:nvSpPr>
          <p:cNvPr id="5" name="Retângulo: Cantos Arredondados 4">
            <a:extLst>
              <a:ext uri="{FF2B5EF4-FFF2-40B4-BE49-F238E27FC236}">
                <a16:creationId xmlns:a16="http://schemas.microsoft.com/office/drawing/2014/main" id="{25C441E1-AD10-48F7-8C2F-3A983E7A2290}"/>
              </a:ext>
            </a:extLst>
          </p:cNvPr>
          <p:cNvSpPr/>
          <p:nvPr/>
        </p:nvSpPr>
        <p:spPr>
          <a:xfrm>
            <a:off x="4810540" y="4985395"/>
            <a:ext cx="1855304"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latin typeface="Arial Black" panose="020B0A04020102020204" pitchFamily="34" charset="0"/>
              </a:rPr>
              <a:t>SGBD</a:t>
            </a:r>
          </a:p>
        </p:txBody>
      </p:sp>
      <p:sp>
        <p:nvSpPr>
          <p:cNvPr id="6" name="Retângulo: Cantos Arredondados 5">
            <a:extLst>
              <a:ext uri="{FF2B5EF4-FFF2-40B4-BE49-F238E27FC236}">
                <a16:creationId xmlns:a16="http://schemas.microsoft.com/office/drawing/2014/main" id="{D7135295-5407-49AD-961B-61DE8AFBFB09}"/>
              </a:ext>
            </a:extLst>
          </p:cNvPr>
          <p:cNvSpPr/>
          <p:nvPr/>
        </p:nvSpPr>
        <p:spPr>
          <a:xfrm>
            <a:off x="7712766" y="4985395"/>
            <a:ext cx="1855304"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latin typeface="Arial Black" panose="020B0A04020102020204" pitchFamily="34" charset="0"/>
              </a:rPr>
              <a:t>Programas</a:t>
            </a:r>
          </a:p>
        </p:txBody>
      </p:sp>
      <p:cxnSp>
        <p:nvCxnSpPr>
          <p:cNvPr id="8" name="Conector de Seta Reta 7">
            <a:extLst>
              <a:ext uri="{FF2B5EF4-FFF2-40B4-BE49-F238E27FC236}">
                <a16:creationId xmlns:a16="http://schemas.microsoft.com/office/drawing/2014/main" id="{3A7F47FE-71C5-41E7-AF1A-A498DBE75C0E}"/>
              </a:ext>
            </a:extLst>
          </p:cNvPr>
          <p:cNvCxnSpPr>
            <a:endCxn id="5" idx="1"/>
          </p:cNvCxnSpPr>
          <p:nvPr/>
        </p:nvCxnSpPr>
        <p:spPr>
          <a:xfrm>
            <a:off x="3763618" y="5290195"/>
            <a:ext cx="104692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205B266D-2F1D-47B1-8AB5-544A75E6966B}"/>
              </a:ext>
            </a:extLst>
          </p:cNvPr>
          <p:cNvCxnSpPr>
            <a:stCxn id="5" idx="3"/>
            <a:endCxn id="6" idx="1"/>
          </p:cNvCxnSpPr>
          <p:nvPr/>
        </p:nvCxnSpPr>
        <p:spPr>
          <a:xfrm>
            <a:off x="6665844" y="5290195"/>
            <a:ext cx="1046922"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6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76CFA-3ACE-47E8-96ED-72BE93FD6611}"/>
              </a:ext>
            </a:extLst>
          </p:cNvPr>
          <p:cNvSpPr>
            <a:spLocks noGrp="1"/>
          </p:cNvSpPr>
          <p:nvPr>
            <p:ph type="title"/>
          </p:nvPr>
        </p:nvSpPr>
        <p:spPr/>
        <p:txBody>
          <a:bodyPr/>
          <a:lstStyle/>
          <a:p>
            <a:r>
              <a:rPr lang="pt-BR" dirty="0" err="1"/>
              <a:t>Structed</a:t>
            </a:r>
            <a:r>
              <a:rPr lang="pt-BR" dirty="0"/>
              <a:t> Query </a:t>
            </a:r>
            <a:r>
              <a:rPr lang="pt-BR" dirty="0" err="1"/>
              <a:t>Language</a:t>
            </a:r>
            <a:r>
              <a:rPr lang="pt-BR" dirty="0"/>
              <a:t> – O que é?</a:t>
            </a:r>
          </a:p>
        </p:txBody>
      </p:sp>
      <p:sp>
        <p:nvSpPr>
          <p:cNvPr id="3" name="Espaço Reservado para Conteúdo 2">
            <a:extLst>
              <a:ext uri="{FF2B5EF4-FFF2-40B4-BE49-F238E27FC236}">
                <a16:creationId xmlns:a16="http://schemas.microsoft.com/office/drawing/2014/main" id="{7C122E22-013C-4A79-83D4-6DA691CDA079}"/>
              </a:ext>
            </a:extLst>
          </p:cNvPr>
          <p:cNvSpPr>
            <a:spLocks noGrp="1"/>
          </p:cNvSpPr>
          <p:nvPr>
            <p:ph idx="1"/>
          </p:nvPr>
        </p:nvSpPr>
        <p:spPr/>
        <p:txBody>
          <a:bodyPr/>
          <a:lstStyle/>
          <a:p>
            <a:r>
              <a:rPr lang="pt-BR" dirty="0"/>
              <a:t>Linguagem de consulta estruturada, é uma linguagem normalizada para definição, acesso, manipulação e controle de Base de Dados </a:t>
            </a:r>
            <a:r>
              <a:rPr lang="pt-BR" u="sng" dirty="0"/>
              <a:t>Relacionais</a:t>
            </a:r>
            <a:r>
              <a:rPr lang="pt-BR" dirty="0"/>
              <a:t>;</a:t>
            </a:r>
          </a:p>
        </p:txBody>
      </p:sp>
      <p:graphicFrame>
        <p:nvGraphicFramePr>
          <p:cNvPr id="6" name="Tabela 5">
            <a:extLst>
              <a:ext uri="{FF2B5EF4-FFF2-40B4-BE49-F238E27FC236}">
                <a16:creationId xmlns:a16="http://schemas.microsoft.com/office/drawing/2014/main" id="{AA68A44D-22AC-4469-B088-6DFE88ABE4F5}"/>
              </a:ext>
            </a:extLst>
          </p:cNvPr>
          <p:cNvGraphicFramePr>
            <a:graphicFrameLocks noGrp="1"/>
          </p:cNvGraphicFramePr>
          <p:nvPr>
            <p:extLst>
              <p:ext uri="{D42A27DB-BD31-4B8C-83A1-F6EECF244321}">
                <p14:modId xmlns:p14="http://schemas.microsoft.com/office/powerpoint/2010/main" val="2401974589"/>
              </p:ext>
            </p:extLst>
          </p:nvPr>
        </p:nvGraphicFramePr>
        <p:xfrm>
          <a:off x="852557" y="3926841"/>
          <a:ext cx="3798958" cy="2219960"/>
        </p:xfrm>
        <a:graphic>
          <a:graphicData uri="http://schemas.openxmlformats.org/drawingml/2006/table">
            <a:tbl>
              <a:tblPr firstRow="1" bandRow="1">
                <a:tableStyleId>{5C22544A-7EE6-4342-B048-85BDC9FD1C3A}</a:tableStyleId>
              </a:tblPr>
              <a:tblGrid>
                <a:gridCol w="1899479">
                  <a:extLst>
                    <a:ext uri="{9D8B030D-6E8A-4147-A177-3AD203B41FA5}">
                      <a16:colId xmlns:a16="http://schemas.microsoft.com/office/drawing/2014/main" val="2652471557"/>
                    </a:ext>
                  </a:extLst>
                </a:gridCol>
                <a:gridCol w="1899479">
                  <a:extLst>
                    <a:ext uri="{9D8B030D-6E8A-4147-A177-3AD203B41FA5}">
                      <a16:colId xmlns:a16="http://schemas.microsoft.com/office/drawing/2014/main" val="2544062167"/>
                    </a:ext>
                  </a:extLst>
                </a:gridCol>
              </a:tblGrid>
              <a:tr h="295376">
                <a:tc>
                  <a:txBody>
                    <a:bodyPr/>
                    <a:lstStyle/>
                    <a:p>
                      <a:pPr algn="ctr"/>
                      <a:r>
                        <a:rPr lang="pt-BR" b="1" dirty="0" err="1"/>
                        <a:t>Id_Pessoa</a:t>
                      </a:r>
                      <a:endParaRPr lang="pt-BR" b="1" dirty="0"/>
                    </a:p>
                  </a:txBody>
                  <a:tcPr/>
                </a:tc>
                <a:tc>
                  <a:txBody>
                    <a:bodyPr/>
                    <a:lstStyle/>
                    <a:p>
                      <a:pPr algn="ctr"/>
                      <a:r>
                        <a:rPr lang="pt-BR" b="1" dirty="0"/>
                        <a:t>Nome</a:t>
                      </a:r>
                    </a:p>
                  </a:txBody>
                  <a:tcPr/>
                </a:tc>
                <a:extLst>
                  <a:ext uri="{0D108BD9-81ED-4DB2-BD59-A6C34878D82A}">
                    <a16:rowId xmlns:a16="http://schemas.microsoft.com/office/drawing/2014/main" val="927097572"/>
                  </a:ext>
                </a:extLst>
              </a:tr>
              <a:tr h="370840">
                <a:tc>
                  <a:txBody>
                    <a:bodyPr/>
                    <a:lstStyle/>
                    <a:p>
                      <a:pPr algn="ctr"/>
                      <a:r>
                        <a:rPr lang="pt-BR" b="1" dirty="0"/>
                        <a:t>1</a:t>
                      </a:r>
                    </a:p>
                  </a:txBody>
                  <a:tcPr/>
                </a:tc>
                <a:tc>
                  <a:txBody>
                    <a:bodyPr/>
                    <a:lstStyle/>
                    <a:p>
                      <a:pPr algn="ctr"/>
                      <a:r>
                        <a:rPr lang="pt-BR" b="1" dirty="0"/>
                        <a:t>Maria</a:t>
                      </a:r>
                    </a:p>
                  </a:txBody>
                  <a:tcPr/>
                </a:tc>
                <a:extLst>
                  <a:ext uri="{0D108BD9-81ED-4DB2-BD59-A6C34878D82A}">
                    <a16:rowId xmlns:a16="http://schemas.microsoft.com/office/drawing/2014/main" val="1375536517"/>
                  </a:ext>
                </a:extLst>
              </a:tr>
              <a:tr h="370840">
                <a:tc>
                  <a:txBody>
                    <a:bodyPr/>
                    <a:lstStyle/>
                    <a:p>
                      <a:pPr algn="ctr"/>
                      <a:r>
                        <a:rPr lang="pt-BR" b="1" dirty="0"/>
                        <a:t>2</a:t>
                      </a:r>
                    </a:p>
                  </a:txBody>
                  <a:tcPr/>
                </a:tc>
                <a:tc>
                  <a:txBody>
                    <a:bodyPr/>
                    <a:lstStyle/>
                    <a:p>
                      <a:pPr algn="ctr"/>
                      <a:r>
                        <a:rPr lang="pt-BR" b="1" dirty="0"/>
                        <a:t>Thiago</a:t>
                      </a:r>
                    </a:p>
                  </a:txBody>
                  <a:tcPr/>
                </a:tc>
                <a:extLst>
                  <a:ext uri="{0D108BD9-81ED-4DB2-BD59-A6C34878D82A}">
                    <a16:rowId xmlns:a16="http://schemas.microsoft.com/office/drawing/2014/main" val="3716097881"/>
                  </a:ext>
                </a:extLst>
              </a:tr>
              <a:tr h="370840">
                <a:tc>
                  <a:txBody>
                    <a:bodyPr/>
                    <a:lstStyle/>
                    <a:p>
                      <a:pPr algn="ctr"/>
                      <a:r>
                        <a:rPr lang="pt-BR" b="1" dirty="0"/>
                        <a:t>3</a:t>
                      </a:r>
                    </a:p>
                  </a:txBody>
                  <a:tcPr/>
                </a:tc>
                <a:tc>
                  <a:txBody>
                    <a:bodyPr/>
                    <a:lstStyle/>
                    <a:p>
                      <a:pPr algn="ctr"/>
                      <a:r>
                        <a:rPr lang="pt-BR" b="1" dirty="0"/>
                        <a:t>Marcela</a:t>
                      </a:r>
                    </a:p>
                  </a:txBody>
                  <a:tcPr/>
                </a:tc>
                <a:extLst>
                  <a:ext uri="{0D108BD9-81ED-4DB2-BD59-A6C34878D82A}">
                    <a16:rowId xmlns:a16="http://schemas.microsoft.com/office/drawing/2014/main" val="935116272"/>
                  </a:ext>
                </a:extLst>
              </a:tr>
              <a:tr h="370840">
                <a:tc>
                  <a:txBody>
                    <a:bodyPr/>
                    <a:lstStyle/>
                    <a:p>
                      <a:pPr algn="ctr"/>
                      <a:r>
                        <a:rPr lang="pt-BR" b="1" dirty="0"/>
                        <a:t>4</a:t>
                      </a:r>
                    </a:p>
                  </a:txBody>
                  <a:tcPr/>
                </a:tc>
                <a:tc>
                  <a:txBody>
                    <a:bodyPr/>
                    <a:lstStyle/>
                    <a:p>
                      <a:pPr algn="ctr"/>
                      <a:r>
                        <a:rPr lang="pt-BR" b="1" dirty="0"/>
                        <a:t>José</a:t>
                      </a:r>
                    </a:p>
                  </a:txBody>
                  <a:tcPr/>
                </a:tc>
                <a:extLst>
                  <a:ext uri="{0D108BD9-81ED-4DB2-BD59-A6C34878D82A}">
                    <a16:rowId xmlns:a16="http://schemas.microsoft.com/office/drawing/2014/main" val="2576250152"/>
                  </a:ext>
                </a:extLst>
              </a:tr>
              <a:tr h="370840">
                <a:tc>
                  <a:txBody>
                    <a:bodyPr/>
                    <a:lstStyle/>
                    <a:p>
                      <a:pPr algn="ctr"/>
                      <a:r>
                        <a:rPr lang="pt-BR" b="1" dirty="0"/>
                        <a:t>5</a:t>
                      </a:r>
                    </a:p>
                  </a:txBody>
                  <a:tcPr/>
                </a:tc>
                <a:tc>
                  <a:txBody>
                    <a:bodyPr/>
                    <a:lstStyle/>
                    <a:p>
                      <a:pPr algn="ctr"/>
                      <a:r>
                        <a:rPr lang="pt-BR" b="1" dirty="0"/>
                        <a:t>Lucas</a:t>
                      </a:r>
                    </a:p>
                  </a:txBody>
                  <a:tcPr/>
                </a:tc>
                <a:extLst>
                  <a:ext uri="{0D108BD9-81ED-4DB2-BD59-A6C34878D82A}">
                    <a16:rowId xmlns:a16="http://schemas.microsoft.com/office/drawing/2014/main" val="3233404750"/>
                  </a:ext>
                </a:extLst>
              </a:tr>
            </a:tbl>
          </a:graphicData>
        </a:graphic>
      </p:graphicFrame>
      <p:graphicFrame>
        <p:nvGraphicFramePr>
          <p:cNvPr id="7" name="Tabela 6">
            <a:extLst>
              <a:ext uri="{FF2B5EF4-FFF2-40B4-BE49-F238E27FC236}">
                <a16:creationId xmlns:a16="http://schemas.microsoft.com/office/drawing/2014/main" id="{B946EAFC-714A-4DAE-8A7C-40E78472C1E5}"/>
              </a:ext>
            </a:extLst>
          </p:cNvPr>
          <p:cNvGraphicFramePr>
            <a:graphicFrameLocks noGrp="1"/>
          </p:cNvGraphicFramePr>
          <p:nvPr>
            <p:extLst>
              <p:ext uri="{D42A27DB-BD31-4B8C-83A1-F6EECF244321}">
                <p14:modId xmlns:p14="http://schemas.microsoft.com/office/powerpoint/2010/main" val="1931588249"/>
              </p:ext>
            </p:extLst>
          </p:nvPr>
        </p:nvGraphicFramePr>
        <p:xfrm>
          <a:off x="7652028" y="3926841"/>
          <a:ext cx="3798958" cy="1854200"/>
        </p:xfrm>
        <a:graphic>
          <a:graphicData uri="http://schemas.openxmlformats.org/drawingml/2006/table">
            <a:tbl>
              <a:tblPr firstRow="1" bandRow="1">
                <a:tableStyleId>{5C22544A-7EE6-4342-B048-85BDC9FD1C3A}</a:tableStyleId>
              </a:tblPr>
              <a:tblGrid>
                <a:gridCol w="1899479">
                  <a:extLst>
                    <a:ext uri="{9D8B030D-6E8A-4147-A177-3AD203B41FA5}">
                      <a16:colId xmlns:a16="http://schemas.microsoft.com/office/drawing/2014/main" val="3703016520"/>
                    </a:ext>
                  </a:extLst>
                </a:gridCol>
                <a:gridCol w="1899479">
                  <a:extLst>
                    <a:ext uri="{9D8B030D-6E8A-4147-A177-3AD203B41FA5}">
                      <a16:colId xmlns:a16="http://schemas.microsoft.com/office/drawing/2014/main" val="1705263332"/>
                    </a:ext>
                  </a:extLst>
                </a:gridCol>
              </a:tblGrid>
              <a:tr h="370840">
                <a:tc>
                  <a:txBody>
                    <a:bodyPr/>
                    <a:lstStyle/>
                    <a:p>
                      <a:pPr algn="ctr"/>
                      <a:r>
                        <a:rPr lang="pt-BR" b="1" dirty="0" err="1"/>
                        <a:t>Id_Cidade</a:t>
                      </a:r>
                      <a:endParaRPr lang="pt-BR" b="1" dirty="0"/>
                    </a:p>
                  </a:txBody>
                  <a:tcPr/>
                </a:tc>
                <a:tc>
                  <a:txBody>
                    <a:bodyPr/>
                    <a:lstStyle/>
                    <a:p>
                      <a:pPr algn="ctr"/>
                      <a:r>
                        <a:rPr lang="pt-BR" b="1" dirty="0"/>
                        <a:t>Nome</a:t>
                      </a:r>
                    </a:p>
                  </a:txBody>
                  <a:tcPr/>
                </a:tc>
                <a:extLst>
                  <a:ext uri="{0D108BD9-81ED-4DB2-BD59-A6C34878D82A}">
                    <a16:rowId xmlns:a16="http://schemas.microsoft.com/office/drawing/2014/main" val="3879008482"/>
                  </a:ext>
                </a:extLst>
              </a:tr>
              <a:tr h="370840">
                <a:tc>
                  <a:txBody>
                    <a:bodyPr/>
                    <a:lstStyle/>
                    <a:p>
                      <a:pPr algn="ctr"/>
                      <a:r>
                        <a:rPr lang="pt-BR" b="1" dirty="0"/>
                        <a:t>1</a:t>
                      </a:r>
                    </a:p>
                  </a:txBody>
                  <a:tcPr/>
                </a:tc>
                <a:tc>
                  <a:txBody>
                    <a:bodyPr/>
                    <a:lstStyle/>
                    <a:p>
                      <a:pPr algn="ctr"/>
                      <a:r>
                        <a:rPr lang="pt-BR" b="1" dirty="0"/>
                        <a:t>Salvador</a:t>
                      </a:r>
                    </a:p>
                  </a:txBody>
                  <a:tcPr/>
                </a:tc>
                <a:extLst>
                  <a:ext uri="{0D108BD9-81ED-4DB2-BD59-A6C34878D82A}">
                    <a16:rowId xmlns:a16="http://schemas.microsoft.com/office/drawing/2014/main" val="835440614"/>
                  </a:ext>
                </a:extLst>
              </a:tr>
              <a:tr h="370840">
                <a:tc>
                  <a:txBody>
                    <a:bodyPr/>
                    <a:lstStyle/>
                    <a:p>
                      <a:pPr algn="ctr"/>
                      <a:r>
                        <a:rPr lang="pt-BR" b="1" dirty="0"/>
                        <a:t>2</a:t>
                      </a:r>
                    </a:p>
                  </a:txBody>
                  <a:tcPr/>
                </a:tc>
                <a:tc>
                  <a:txBody>
                    <a:bodyPr/>
                    <a:lstStyle/>
                    <a:p>
                      <a:pPr algn="ctr"/>
                      <a:r>
                        <a:rPr lang="pt-BR" b="1" dirty="0"/>
                        <a:t>Feira de Santana</a:t>
                      </a:r>
                    </a:p>
                  </a:txBody>
                  <a:tcPr/>
                </a:tc>
                <a:extLst>
                  <a:ext uri="{0D108BD9-81ED-4DB2-BD59-A6C34878D82A}">
                    <a16:rowId xmlns:a16="http://schemas.microsoft.com/office/drawing/2014/main" val="464329687"/>
                  </a:ext>
                </a:extLst>
              </a:tr>
              <a:tr h="370840">
                <a:tc>
                  <a:txBody>
                    <a:bodyPr/>
                    <a:lstStyle/>
                    <a:p>
                      <a:pPr algn="ctr"/>
                      <a:r>
                        <a:rPr lang="pt-BR" b="1" dirty="0"/>
                        <a:t>3</a:t>
                      </a:r>
                    </a:p>
                  </a:txBody>
                  <a:tcPr/>
                </a:tc>
                <a:tc>
                  <a:txBody>
                    <a:bodyPr/>
                    <a:lstStyle/>
                    <a:p>
                      <a:pPr algn="ctr"/>
                      <a:r>
                        <a:rPr lang="pt-BR" b="1" dirty="0"/>
                        <a:t>Coité</a:t>
                      </a:r>
                    </a:p>
                  </a:txBody>
                  <a:tcPr/>
                </a:tc>
                <a:extLst>
                  <a:ext uri="{0D108BD9-81ED-4DB2-BD59-A6C34878D82A}">
                    <a16:rowId xmlns:a16="http://schemas.microsoft.com/office/drawing/2014/main" val="689267353"/>
                  </a:ext>
                </a:extLst>
              </a:tr>
              <a:tr h="370840">
                <a:tc>
                  <a:txBody>
                    <a:bodyPr/>
                    <a:lstStyle/>
                    <a:p>
                      <a:pPr algn="ctr"/>
                      <a:r>
                        <a:rPr lang="pt-BR" b="1" dirty="0"/>
                        <a:t>4</a:t>
                      </a:r>
                    </a:p>
                  </a:txBody>
                  <a:tcPr/>
                </a:tc>
                <a:tc>
                  <a:txBody>
                    <a:bodyPr/>
                    <a:lstStyle/>
                    <a:p>
                      <a:pPr algn="ctr"/>
                      <a:r>
                        <a:rPr lang="pt-BR" b="1" dirty="0"/>
                        <a:t>Camaçari</a:t>
                      </a:r>
                    </a:p>
                  </a:txBody>
                  <a:tcPr/>
                </a:tc>
                <a:extLst>
                  <a:ext uri="{0D108BD9-81ED-4DB2-BD59-A6C34878D82A}">
                    <a16:rowId xmlns:a16="http://schemas.microsoft.com/office/drawing/2014/main" val="1239029410"/>
                  </a:ext>
                </a:extLst>
              </a:tr>
            </a:tbl>
          </a:graphicData>
        </a:graphic>
      </p:graphicFrame>
      <p:sp>
        <p:nvSpPr>
          <p:cNvPr id="8" name="CaixaDeTexto 7">
            <a:extLst>
              <a:ext uri="{FF2B5EF4-FFF2-40B4-BE49-F238E27FC236}">
                <a16:creationId xmlns:a16="http://schemas.microsoft.com/office/drawing/2014/main" id="{E3579543-48D8-4FEA-8BBB-B3FC6D9D71A3}"/>
              </a:ext>
            </a:extLst>
          </p:cNvPr>
          <p:cNvSpPr txBox="1"/>
          <p:nvPr/>
        </p:nvSpPr>
        <p:spPr>
          <a:xfrm>
            <a:off x="2207431" y="3557509"/>
            <a:ext cx="1089209" cy="369332"/>
          </a:xfrm>
          <a:prstGeom prst="rect">
            <a:avLst/>
          </a:prstGeom>
          <a:noFill/>
        </p:spPr>
        <p:txBody>
          <a:bodyPr wrap="none" rtlCol="0">
            <a:spAutoFit/>
          </a:bodyPr>
          <a:lstStyle/>
          <a:p>
            <a:r>
              <a:rPr lang="pt-BR" b="1" dirty="0">
                <a:effectLst>
                  <a:outerShdw blurRad="38100" dist="38100" dir="2700000" algn="tl">
                    <a:srgbClr val="000000">
                      <a:alpha val="43137"/>
                    </a:srgbClr>
                  </a:outerShdw>
                </a:effectLst>
                <a:latin typeface="Arial Black" panose="020B0A04020102020204" pitchFamily="34" charset="0"/>
              </a:rPr>
              <a:t>Pessoa</a:t>
            </a:r>
          </a:p>
        </p:txBody>
      </p:sp>
      <p:sp>
        <p:nvSpPr>
          <p:cNvPr id="10" name="CaixaDeTexto 9">
            <a:extLst>
              <a:ext uri="{FF2B5EF4-FFF2-40B4-BE49-F238E27FC236}">
                <a16:creationId xmlns:a16="http://schemas.microsoft.com/office/drawing/2014/main" id="{90EDD6C0-A85C-4C10-9F70-144B07C7B14E}"/>
              </a:ext>
            </a:extLst>
          </p:cNvPr>
          <p:cNvSpPr txBox="1"/>
          <p:nvPr/>
        </p:nvSpPr>
        <p:spPr>
          <a:xfrm>
            <a:off x="9023157" y="3557509"/>
            <a:ext cx="1056700" cy="369332"/>
          </a:xfrm>
          <a:prstGeom prst="rect">
            <a:avLst/>
          </a:prstGeom>
          <a:noFill/>
        </p:spPr>
        <p:txBody>
          <a:bodyPr wrap="none" rtlCol="0">
            <a:spAutoFit/>
          </a:bodyPr>
          <a:lstStyle/>
          <a:p>
            <a:r>
              <a:rPr lang="pt-BR" b="1" dirty="0">
                <a:effectLst>
                  <a:outerShdw blurRad="38100" dist="38100" dir="2700000" algn="tl">
                    <a:srgbClr val="000000">
                      <a:alpha val="43137"/>
                    </a:srgbClr>
                  </a:outerShdw>
                </a:effectLst>
                <a:latin typeface="Arial Black" panose="020B0A04020102020204" pitchFamily="34" charset="0"/>
              </a:rPr>
              <a:t>Cidade</a:t>
            </a:r>
          </a:p>
        </p:txBody>
      </p:sp>
      <p:graphicFrame>
        <p:nvGraphicFramePr>
          <p:cNvPr id="11" name="Tabela 10">
            <a:extLst>
              <a:ext uri="{FF2B5EF4-FFF2-40B4-BE49-F238E27FC236}">
                <a16:creationId xmlns:a16="http://schemas.microsoft.com/office/drawing/2014/main" id="{4098FA56-F838-4995-9991-3B90FE66630D}"/>
              </a:ext>
            </a:extLst>
          </p:cNvPr>
          <p:cNvGraphicFramePr>
            <a:graphicFrameLocks noGrp="1"/>
          </p:cNvGraphicFramePr>
          <p:nvPr>
            <p:extLst>
              <p:ext uri="{D42A27DB-BD31-4B8C-83A1-F6EECF244321}">
                <p14:modId xmlns:p14="http://schemas.microsoft.com/office/powerpoint/2010/main" val="2326997428"/>
              </p:ext>
            </p:extLst>
          </p:nvPr>
        </p:nvGraphicFramePr>
        <p:xfrm>
          <a:off x="4928314" y="3926841"/>
          <a:ext cx="2463168" cy="1849120"/>
        </p:xfrm>
        <a:graphic>
          <a:graphicData uri="http://schemas.openxmlformats.org/drawingml/2006/table">
            <a:tbl>
              <a:tblPr firstRow="1" bandRow="1">
                <a:tableStyleId>{5C22544A-7EE6-4342-B048-85BDC9FD1C3A}</a:tableStyleId>
              </a:tblPr>
              <a:tblGrid>
                <a:gridCol w="1231584">
                  <a:extLst>
                    <a:ext uri="{9D8B030D-6E8A-4147-A177-3AD203B41FA5}">
                      <a16:colId xmlns:a16="http://schemas.microsoft.com/office/drawing/2014/main" val="2652471557"/>
                    </a:ext>
                  </a:extLst>
                </a:gridCol>
                <a:gridCol w="1231584">
                  <a:extLst>
                    <a:ext uri="{9D8B030D-6E8A-4147-A177-3AD203B41FA5}">
                      <a16:colId xmlns:a16="http://schemas.microsoft.com/office/drawing/2014/main" val="2544062167"/>
                    </a:ext>
                  </a:extLst>
                </a:gridCol>
              </a:tblGrid>
              <a:tr h="203864">
                <a:tc>
                  <a:txBody>
                    <a:bodyPr/>
                    <a:lstStyle/>
                    <a:p>
                      <a:pPr algn="ctr"/>
                      <a:r>
                        <a:rPr lang="pt-BR" b="1" dirty="0" err="1"/>
                        <a:t>Id_Pessoa</a:t>
                      </a:r>
                      <a:endParaRPr lang="pt-BR" b="1" dirty="0"/>
                    </a:p>
                  </a:txBody>
                  <a:tcPr/>
                </a:tc>
                <a:tc>
                  <a:txBody>
                    <a:bodyPr/>
                    <a:lstStyle/>
                    <a:p>
                      <a:pPr algn="ctr"/>
                      <a:r>
                        <a:rPr lang="pt-BR" b="1" dirty="0" err="1"/>
                        <a:t>Id_Cidade</a:t>
                      </a:r>
                      <a:endParaRPr lang="pt-BR" b="1" dirty="0"/>
                    </a:p>
                  </a:txBody>
                  <a:tcPr/>
                </a:tc>
                <a:extLst>
                  <a:ext uri="{0D108BD9-81ED-4DB2-BD59-A6C34878D82A}">
                    <a16:rowId xmlns:a16="http://schemas.microsoft.com/office/drawing/2014/main" val="927097572"/>
                  </a:ext>
                </a:extLst>
              </a:tr>
              <a:tr h="370840">
                <a:tc>
                  <a:txBody>
                    <a:bodyPr/>
                    <a:lstStyle/>
                    <a:p>
                      <a:pPr algn="ctr"/>
                      <a:r>
                        <a:rPr lang="pt-BR" b="1" dirty="0"/>
                        <a:t>1</a:t>
                      </a:r>
                    </a:p>
                  </a:txBody>
                  <a:tcPr/>
                </a:tc>
                <a:tc>
                  <a:txBody>
                    <a:bodyPr/>
                    <a:lstStyle/>
                    <a:p>
                      <a:pPr algn="ctr"/>
                      <a:r>
                        <a:rPr lang="pt-BR" b="1" dirty="0"/>
                        <a:t>2</a:t>
                      </a:r>
                    </a:p>
                  </a:txBody>
                  <a:tcPr/>
                </a:tc>
                <a:extLst>
                  <a:ext uri="{0D108BD9-81ED-4DB2-BD59-A6C34878D82A}">
                    <a16:rowId xmlns:a16="http://schemas.microsoft.com/office/drawing/2014/main" val="1375536517"/>
                  </a:ext>
                </a:extLst>
              </a:tr>
              <a:tr h="370840">
                <a:tc>
                  <a:txBody>
                    <a:bodyPr/>
                    <a:lstStyle/>
                    <a:p>
                      <a:pPr algn="ctr"/>
                      <a:r>
                        <a:rPr lang="pt-BR" b="1" dirty="0"/>
                        <a:t>2</a:t>
                      </a:r>
                    </a:p>
                  </a:txBody>
                  <a:tcPr/>
                </a:tc>
                <a:tc>
                  <a:txBody>
                    <a:bodyPr/>
                    <a:lstStyle/>
                    <a:p>
                      <a:pPr algn="ctr"/>
                      <a:r>
                        <a:rPr lang="pt-BR" b="1" dirty="0"/>
                        <a:t>3</a:t>
                      </a:r>
                    </a:p>
                  </a:txBody>
                  <a:tcPr/>
                </a:tc>
                <a:extLst>
                  <a:ext uri="{0D108BD9-81ED-4DB2-BD59-A6C34878D82A}">
                    <a16:rowId xmlns:a16="http://schemas.microsoft.com/office/drawing/2014/main" val="3716097881"/>
                  </a:ext>
                </a:extLst>
              </a:tr>
              <a:tr h="370840">
                <a:tc>
                  <a:txBody>
                    <a:bodyPr/>
                    <a:lstStyle/>
                    <a:p>
                      <a:pPr algn="ctr"/>
                      <a:r>
                        <a:rPr lang="pt-BR" b="1" dirty="0"/>
                        <a:t>3</a:t>
                      </a:r>
                    </a:p>
                  </a:txBody>
                  <a:tcPr/>
                </a:tc>
                <a:tc>
                  <a:txBody>
                    <a:bodyPr/>
                    <a:lstStyle/>
                    <a:p>
                      <a:pPr algn="ctr"/>
                      <a:r>
                        <a:rPr lang="pt-BR" b="1" dirty="0"/>
                        <a:t>3</a:t>
                      </a:r>
                    </a:p>
                  </a:txBody>
                  <a:tcPr/>
                </a:tc>
                <a:extLst>
                  <a:ext uri="{0D108BD9-81ED-4DB2-BD59-A6C34878D82A}">
                    <a16:rowId xmlns:a16="http://schemas.microsoft.com/office/drawing/2014/main" val="935116272"/>
                  </a:ext>
                </a:extLst>
              </a:tr>
              <a:tr h="370840">
                <a:tc>
                  <a:txBody>
                    <a:bodyPr/>
                    <a:lstStyle/>
                    <a:p>
                      <a:pPr algn="ctr"/>
                      <a:r>
                        <a:rPr lang="pt-BR" b="1" dirty="0"/>
                        <a:t>4</a:t>
                      </a:r>
                    </a:p>
                  </a:txBody>
                  <a:tcPr/>
                </a:tc>
                <a:tc>
                  <a:txBody>
                    <a:bodyPr/>
                    <a:lstStyle/>
                    <a:p>
                      <a:pPr algn="ctr"/>
                      <a:r>
                        <a:rPr lang="pt-BR" b="1" dirty="0"/>
                        <a:t>1</a:t>
                      </a:r>
                    </a:p>
                  </a:txBody>
                  <a:tcPr/>
                </a:tc>
                <a:extLst>
                  <a:ext uri="{0D108BD9-81ED-4DB2-BD59-A6C34878D82A}">
                    <a16:rowId xmlns:a16="http://schemas.microsoft.com/office/drawing/2014/main" val="2576250152"/>
                  </a:ext>
                </a:extLst>
              </a:tr>
            </a:tbl>
          </a:graphicData>
        </a:graphic>
      </p:graphicFrame>
      <p:sp>
        <p:nvSpPr>
          <p:cNvPr id="12" name="CaixaDeTexto 11">
            <a:extLst>
              <a:ext uri="{FF2B5EF4-FFF2-40B4-BE49-F238E27FC236}">
                <a16:creationId xmlns:a16="http://schemas.microsoft.com/office/drawing/2014/main" id="{3B73B30D-2D3A-4758-ACD5-4BD519BC3A44}"/>
              </a:ext>
            </a:extLst>
          </p:cNvPr>
          <p:cNvSpPr txBox="1"/>
          <p:nvPr/>
        </p:nvSpPr>
        <p:spPr>
          <a:xfrm>
            <a:off x="5559029" y="3550183"/>
            <a:ext cx="1201739" cy="369332"/>
          </a:xfrm>
          <a:prstGeom prst="rect">
            <a:avLst/>
          </a:prstGeom>
          <a:noFill/>
        </p:spPr>
        <p:txBody>
          <a:bodyPr wrap="none" rtlCol="0">
            <a:spAutoFit/>
          </a:bodyPr>
          <a:lstStyle/>
          <a:p>
            <a:r>
              <a:rPr lang="pt-BR" b="1" dirty="0">
                <a:effectLst>
                  <a:outerShdw blurRad="38100" dist="38100" dir="2700000" algn="tl">
                    <a:srgbClr val="000000">
                      <a:alpha val="43137"/>
                    </a:srgbClr>
                  </a:outerShdw>
                </a:effectLst>
                <a:latin typeface="Arial Black" panose="020B0A04020102020204" pitchFamily="34" charset="0"/>
              </a:rPr>
              <a:t>Moradia</a:t>
            </a:r>
          </a:p>
        </p:txBody>
      </p:sp>
    </p:spTree>
    <p:extLst>
      <p:ext uri="{BB962C8B-B14F-4D97-AF65-F5344CB8AC3E}">
        <p14:creationId xmlns:p14="http://schemas.microsoft.com/office/powerpoint/2010/main" val="10784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538CE-66F9-4DED-A43A-F73530FF857F}"/>
              </a:ext>
            </a:extLst>
          </p:cNvPr>
          <p:cNvSpPr>
            <a:spLocks noGrp="1"/>
          </p:cNvSpPr>
          <p:nvPr>
            <p:ph type="title"/>
          </p:nvPr>
        </p:nvSpPr>
        <p:spPr/>
        <p:txBody>
          <a:bodyPr/>
          <a:lstStyle/>
          <a:p>
            <a:r>
              <a:rPr lang="pt-BR" dirty="0" err="1"/>
              <a:t>Not</a:t>
            </a:r>
            <a:r>
              <a:rPr lang="pt-BR" dirty="0"/>
              <a:t> </a:t>
            </a:r>
            <a:r>
              <a:rPr lang="pt-BR" dirty="0" err="1"/>
              <a:t>Only</a:t>
            </a:r>
            <a:r>
              <a:rPr lang="pt-BR" dirty="0"/>
              <a:t> SQL – O que é?</a:t>
            </a:r>
          </a:p>
        </p:txBody>
      </p:sp>
      <p:sp>
        <p:nvSpPr>
          <p:cNvPr id="3" name="Espaço Reservado para Conteúdo 2">
            <a:extLst>
              <a:ext uri="{FF2B5EF4-FFF2-40B4-BE49-F238E27FC236}">
                <a16:creationId xmlns:a16="http://schemas.microsoft.com/office/drawing/2014/main" id="{F026F8A3-3B15-40B6-A73C-DC8490D754DE}"/>
              </a:ext>
            </a:extLst>
          </p:cNvPr>
          <p:cNvSpPr>
            <a:spLocks noGrp="1"/>
          </p:cNvSpPr>
          <p:nvPr>
            <p:ph idx="1"/>
          </p:nvPr>
        </p:nvSpPr>
        <p:spPr/>
        <p:txBody>
          <a:bodyPr/>
          <a:lstStyle/>
          <a:p>
            <a:endParaRPr lang="pt-BR"/>
          </a:p>
        </p:txBody>
      </p:sp>
      <p:pic>
        <p:nvPicPr>
          <p:cNvPr id="4" name="Picture 2" descr="Resultado de imagem para sql x nosql">
            <a:extLst>
              <a:ext uri="{FF2B5EF4-FFF2-40B4-BE49-F238E27FC236}">
                <a16:creationId xmlns:a16="http://schemas.microsoft.com/office/drawing/2014/main" id="{938E13E1-4500-4A0B-B2EF-78CD9DA28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567" y="2643182"/>
            <a:ext cx="6524864" cy="314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7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8ACE4-7B29-49A3-90F0-AEC072912065}"/>
              </a:ext>
            </a:extLst>
          </p:cNvPr>
          <p:cNvSpPr>
            <a:spLocks noGrp="1"/>
          </p:cNvSpPr>
          <p:nvPr>
            <p:ph type="title"/>
          </p:nvPr>
        </p:nvSpPr>
        <p:spPr/>
        <p:txBody>
          <a:bodyPr/>
          <a:lstStyle/>
          <a:p>
            <a:r>
              <a:rPr lang="pt-BR" dirty="0"/>
              <a:t>Características SGBDR</a:t>
            </a:r>
          </a:p>
        </p:txBody>
      </p:sp>
      <p:sp>
        <p:nvSpPr>
          <p:cNvPr id="3" name="Espaço Reservado para Conteúdo 2">
            <a:extLst>
              <a:ext uri="{FF2B5EF4-FFF2-40B4-BE49-F238E27FC236}">
                <a16:creationId xmlns:a16="http://schemas.microsoft.com/office/drawing/2014/main" id="{FD123ED5-7C30-40B0-9112-3C862E2E4D74}"/>
              </a:ext>
            </a:extLst>
          </p:cNvPr>
          <p:cNvSpPr>
            <a:spLocks noGrp="1"/>
          </p:cNvSpPr>
          <p:nvPr>
            <p:ph idx="1"/>
          </p:nvPr>
        </p:nvSpPr>
        <p:spPr/>
        <p:txBody>
          <a:bodyPr/>
          <a:lstStyle/>
          <a:p>
            <a:r>
              <a:rPr lang="pt-BR" dirty="0"/>
              <a:t>Controle de redundância;</a:t>
            </a:r>
          </a:p>
          <a:p>
            <a:r>
              <a:rPr lang="pt-BR" dirty="0"/>
              <a:t>Compartilhamento de dados;</a:t>
            </a:r>
          </a:p>
          <a:p>
            <a:r>
              <a:rPr lang="pt-BR" dirty="0"/>
              <a:t>Restrição de acesso não autorizado;</a:t>
            </a:r>
          </a:p>
          <a:p>
            <a:r>
              <a:rPr lang="pt-BR" dirty="0"/>
              <a:t>Fornecimento de múltiplas interfaces;</a:t>
            </a:r>
          </a:p>
          <a:p>
            <a:r>
              <a:rPr lang="pt-BR" dirty="0"/>
              <a:t>Forçar restrições de integridade;</a:t>
            </a:r>
          </a:p>
          <a:p>
            <a:r>
              <a:rPr lang="pt-BR" dirty="0"/>
              <a:t>Backup e Recovery;</a:t>
            </a:r>
          </a:p>
        </p:txBody>
      </p:sp>
    </p:spTree>
    <p:extLst>
      <p:ext uri="{BB962C8B-B14F-4D97-AF65-F5344CB8AC3E}">
        <p14:creationId xmlns:p14="http://schemas.microsoft.com/office/powerpoint/2010/main" val="277622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1982D-B3CD-46C6-B96A-65B70207CE93}"/>
              </a:ext>
            </a:extLst>
          </p:cNvPr>
          <p:cNvSpPr>
            <a:spLocks noGrp="1"/>
          </p:cNvSpPr>
          <p:nvPr>
            <p:ph type="title"/>
          </p:nvPr>
        </p:nvSpPr>
        <p:spPr/>
        <p:txBody>
          <a:bodyPr/>
          <a:lstStyle/>
          <a:p>
            <a:r>
              <a:rPr lang="pt-BR" dirty="0"/>
              <a:t>Esquema Relacional</a:t>
            </a:r>
          </a:p>
        </p:txBody>
      </p:sp>
      <p:sp>
        <p:nvSpPr>
          <p:cNvPr id="3" name="Espaço Reservado para Conteúdo 2">
            <a:extLst>
              <a:ext uri="{FF2B5EF4-FFF2-40B4-BE49-F238E27FC236}">
                <a16:creationId xmlns:a16="http://schemas.microsoft.com/office/drawing/2014/main" id="{C7DB5563-35E1-4B2F-BBA8-ED3B5F7D67C6}"/>
              </a:ext>
            </a:extLst>
          </p:cNvPr>
          <p:cNvSpPr>
            <a:spLocks noGrp="1"/>
          </p:cNvSpPr>
          <p:nvPr>
            <p:ph idx="1"/>
          </p:nvPr>
        </p:nvSpPr>
        <p:spPr/>
        <p:txBody>
          <a:bodyPr/>
          <a:lstStyle/>
          <a:p>
            <a:r>
              <a:rPr lang="pt-BR" dirty="0"/>
              <a:t>Aluno(</a:t>
            </a:r>
            <a:r>
              <a:rPr lang="pt-BR" dirty="0" err="1"/>
              <a:t>cod_aluno</a:t>
            </a:r>
            <a:r>
              <a:rPr lang="pt-BR" dirty="0"/>
              <a:t>, </a:t>
            </a:r>
            <a:r>
              <a:rPr lang="pt-BR" dirty="0" err="1"/>
              <a:t>nome_aluno</a:t>
            </a:r>
            <a:r>
              <a:rPr lang="pt-BR" dirty="0"/>
              <a:t>, </a:t>
            </a:r>
            <a:r>
              <a:rPr lang="pt-BR" dirty="0" err="1"/>
              <a:t>ano_entrada</a:t>
            </a:r>
            <a:r>
              <a:rPr lang="pt-BR" dirty="0"/>
              <a:t>, </a:t>
            </a:r>
            <a:r>
              <a:rPr lang="pt-BR" dirty="0" err="1"/>
              <a:t>cod_curso</a:t>
            </a:r>
            <a:r>
              <a:rPr lang="pt-BR" dirty="0"/>
              <a:t>)</a:t>
            </a:r>
          </a:p>
          <a:p>
            <a:r>
              <a:rPr lang="pt-BR" dirty="0"/>
              <a:t>Curso(</a:t>
            </a:r>
            <a:r>
              <a:rPr lang="pt-BR" dirty="0" err="1"/>
              <a:t>cod_curso</a:t>
            </a:r>
            <a:r>
              <a:rPr lang="pt-BR" dirty="0"/>
              <a:t>, </a:t>
            </a:r>
            <a:r>
              <a:rPr lang="pt-BR" dirty="0" err="1"/>
              <a:t>nome_curso</a:t>
            </a:r>
            <a:r>
              <a:rPr lang="pt-BR" dirty="0"/>
              <a:t>, </a:t>
            </a:r>
            <a:r>
              <a:rPr lang="pt-BR" dirty="0" err="1"/>
              <a:t>cod_coorde</a:t>
            </a:r>
            <a:r>
              <a:rPr lang="pt-BR" dirty="0"/>
              <a:t>)</a:t>
            </a:r>
          </a:p>
          <a:p>
            <a:r>
              <a:rPr lang="pt-BR" dirty="0"/>
              <a:t>Coordenador(</a:t>
            </a:r>
            <a:r>
              <a:rPr lang="pt-BR" dirty="0" err="1"/>
              <a:t>cod_coorde</a:t>
            </a:r>
            <a:r>
              <a:rPr lang="pt-BR" dirty="0"/>
              <a:t>, </a:t>
            </a:r>
            <a:r>
              <a:rPr lang="pt-BR" dirty="0" err="1"/>
              <a:t>nome_coorde</a:t>
            </a:r>
            <a:r>
              <a:rPr lang="pt-BR" dirty="0"/>
              <a:t>, </a:t>
            </a:r>
            <a:r>
              <a:rPr lang="pt-BR" dirty="0" err="1"/>
              <a:t>data_admissao</a:t>
            </a:r>
            <a:r>
              <a:rPr lang="pt-BR" dirty="0"/>
              <a:t>)</a:t>
            </a:r>
          </a:p>
          <a:p>
            <a:endParaRPr lang="pt-BR" dirty="0"/>
          </a:p>
        </p:txBody>
      </p:sp>
    </p:spTree>
    <p:extLst>
      <p:ext uri="{BB962C8B-B14F-4D97-AF65-F5344CB8AC3E}">
        <p14:creationId xmlns:p14="http://schemas.microsoft.com/office/powerpoint/2010/main" val="368262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E29AF-4CAE-4F1D-9CFB-500347C5413E}"/>
              </a:ext>
            </a:extLst>
          </p:cNvPr>
          <p:cNvSpPr>
            <a:spLocks noGrp="1"/>
          </p:cNvSpPr>
          <p:nvPr>
            <p:ph type="title"/>
          </p:nvPr>
        </p:nvSpPr>
        <p:spPr/>
        <p:txBody>
          <a:bodyPr/>
          <a:lstStyle/>
          <a:p>
            <a:r>
              <a:rPr lang="pt-BR" dirty="0"/>
              <a:t>Base de dados Relacional</a:t>
            </a:r>
          </a:p>
        </p:txBody>
      </p:sp>
      <p:graphicFrame>
        <p:nvGraphicFramePr>
          <p:cNvPr id="4" name="Tabela 3">
            <a:extLst>
              <a:ext uri="{FF2B5EF4-FFF2-40B4-BE49-F238E27FC236}">
                <a16:creationId xmlns:a16="http://schemas.microsoft.com/office/drawing/2014/main" id="{C4E7F15C-49FC-4F05-90CC-9A716979A81A}"/>
              </a:ext>
            </a:extLst>
          </p:cNvPr>
          <p:cNvGraphicFramePr>
            <a:graphicFrameLocks noGrp="1"/>
          </p:cNvGraphicFramePr>
          <p:nvPr>
            <p:extLst>
              <p:ext uri="{D42A27DB-BD31-4B8C-83A1-F6EECF244321}">
                <p14:modId xmlns:p14="http://schemas.microsoft.com/office/powerpoint/2010/main" val="4149953461"/>
              </p:ext>
            </p:extLst>
          </p:nvPr>
        </p:nvGraphicFramePr>
        <p:xfrm>
          <a:off x="1114933" y="2743017"/>
          <a:ext cx="4031972" cy="1752600"/>
        </p:xfrm>
        <a:graphic>
          <a:graphicData uri="http://schemas.openxmlformats.org/drawingml/2006/table">
            <a:tbl>
              <a:tblPr firstRow="1" bandRow="1">
                <a:tableStyleId>{5C22544A-7EE6-4342-B048-85BDC9FD1C3A}</a:tableStyleId>
              </a:tblPr>
              <a:tblGrid>
                <a:gridCol w="1007993">
                  <a:extLst>
                    <a:ext uri="{9D8B030D-6E8A-4147-A177-3AD203B41FA5}">
                      <a16:colId xmlns:a16="http://schemas.microsoft.com/office/drawing/2014/main" val="2652471557"/>
                    </a:ext>
                  </a:extLst>
                </a:gridCol>
                <a:gridCol w="1007993">
                  <a:extLst>
                    <a:ext uri="{9D8B030D-6E8A-4147-A177-3AD203B41FA5}">
                      <a16:colId xmlns:a16="http://schemas.microsoft.com/office/drawing/2014/main" val="2544062167"/>
                    </a:ext>
                  </a:extLst>
                </a:gridCol>
                <a:gridCol w="1007993">
                  <a:extLst>
                    <a:ext uri="{9D8B030D-6E8A-4147-A177-3AD203B41FA5}">
                      <a16:colId xmlns:a16="http://schemas.microsoft.com/office/drawing/2014/main" val="2734294356"/>
                    </a:ext>
                  </a:extLst>
                </a:gridCol>
                <a:gridCol w="1007993">
                  <a:extLst>
                    <a:ext uri="{9D8B030D-6E8A-4147-A177-3AD203B41FA5}">
                      <a16:colId xmlns:a16="http://schemas.microsoft.com/office/drawing/2014/main" val="3255864111"/>
                    </a:ext>
                  </a:extLst>
                </a:gridCol>
              </a:tblGrid>
              <a:tr h="295376">
                <a:tc>
                  <a:txBody>
                    <a:bodyPr/>
                    <a:lstStyle/>
                    <a:p>
                      <a:pPr algn="ctr"/>
                      <a:r>
                        <a:rPr lang="pt-BR" b="1" dirty="0" err="1"/>
                        <a:t>Cod_aluno</a:t>
                      </a:r>
                      <a:endParaRPr lang="pt-BR" b="1" dirty="0"/>
                    </a:p>
                  </a:txBody>
                  <a:tcPr/>
                </a:tc>
                <a:tc>
                  <a:txBody>
                    <a:bodyPr/>
                    <a:lstStyle/>
                    <a:p>
                      <a:pPr algn="ctr"/>
                      <a:r>
                        <a:rPr lang="pt-BR" dirty="0" err="1"/>
                        <a:t>Nome_aluno</a:t>
                      </a:r>
                      <a:endParaRPr lang="pt-BR" b="1" dirty="0"/>
                    </a:p>
                  </a:txBody>
                  <a:tcPr/>
                </a:tc>
                <a:tc>
                  <a:txBody>
                    <a:bodyPr/>
                    <a:lstStyle/>
                    <a:p>
                      <a:pPr algn="ctr"/>
                      <a:r>
                        <a:rPr lang="pt-BR" b="1" dirty="0" err="1"/>
                        <a:t>Ano_entrada</a:t>
                      </a:r>
                      <a:endParaRPr lang="pt-BR" b="1" dirty="0"/>
                    </a:p>
                  </a:txBody>
                  <a:tcPr/>
                </a:tc>
                <a:tc>
                  <a:txBody>
                    <a:bodyPr/>
                    <a:lstStyle/>
                    <a:p>
                      <a:pPr algn="ctr"/>
                      <a:r>
                        <a:rPr lang="pt-BR" b="1" dirty="0" err="1"/>
                        <a:t>Cod_curso</a:t>
                      </a:r>
                      <a:endParaRPr lang="pt-BR" b="1" dirty="0"/>
                    </a:p>
                  </a:txBody>
                  <a:tcPr/>
                </a:tc>
                <a:extLst>
                  <a:ext uri="{0D108BD9-81ED-4DB2-BD59-A6C34878D82A}">
                    <a16:rowId xmlns:a16="http://schemas.microsoft.com/office/drawing/2014/main" val="927097572"/>
                  </a:ext>
                </a:extLst>
              </a:tr>
              <a:tr h="370840">
                <a:tc>
                  <a:txBody>
                    <a:bodyPr/>
                    <a:lstStyle/>
                    <a:p>
                      <a:pPr algn="ctr"/>
                      <a:r>
                        <a:rPr lang="pt-BR" b="1" dirty="0"/>
                        <a:t>1</a:t>
                      </a:r>
                    </a:p>
                  </a:txBody>
                  <a:tcPr/>
                </a:tc>
                <a:tc>
                  <a:txBody>
                    <a:bodyPr/>
                    <a:lstStyle/>
                    <a:p>
                      <a:pPr algn="ctr"/>
                      <a:r>
                        <a:rPr lang="pt-BR" b="1" dirty="0"/>
                        <a:t>Maria</a:t>
                      </a:r>
                    </a:p>
                  </a:txBody>
                  <a:tcPr/>
                </a:tc>
                <a:tc>
                  <a:txBody>
                    <a:bodyPr/>
                    <a:lstStyle/>
                    <a:p>
                      <a:pPr algn="ctr"/>
                      <a:r>
                        <a:rPr lang="pt-BR" b="1" dirty="0"/>
                        <a:t>2017.1</a:t>
                      </a:r>
                    </a:p>
                  </a:txBody>
                  <a:tcPr/>
                </a:tc>
                <a:tc>
                  <a:txBody>
                    <a:bodyPr/>
                    <a:lstStyle/>
                    <a:p>
                      <a:pPr algn="ctr"/>
                      <a:r>
                        <a:rPr lang="pt-BR" b="1" dirty="0"/>
                        <a:t>1</a:t>
                      </a:r>
                    </a:p>
                  </a:txBody>
                  <a:tcPr/>
                </a:tc>
                <a:extLst>
                  <a:ext uri="{0D108BD9-81ED-4DB2-BD59-A6C34878D82A}">
                    <a16:rowId xmlns:a16="http://schemas.microsoft.com/office/drawing/2014/main" val="1375536517"/>
                  </a:ext>
                </a:extLst>
              </a:tr>
              <a:tr h="370840">
                <a:tc>
                  <a:txBody>
                    <a:bodyPr/>
                    <a:lstStyle/>
                    <a:p>
                      <a:pPr algn="ctr"/>
                      <a:r>
                        <a:rPr lang="pt-BR" b="1" dirty="0"/>
                        <a:t>2</a:t>
                      </a:r>
                    </a:p>
                  </a:txBody>
                  <a:tcPr/>
                </a:tc>
                <a:tc>
                  <a:txBody>
                    <a:bodyPr/>
                    <a:lstStyle/>
                    <a:p>
                      <a:pPr algn="ctr"/>
                      <a:r>
                        <a:rPr lang="pt-BR" b="1" dirty="0"/>
                        <a:t>Thiago</a:t>
                      </a:r>
                    </a:p>
                  </a:txBody>
                  <a:tcPr/>
                </a:tc>
                <a:tc>
                  <a:txBody>
                    <a:bodyPr/>
                    <a:lstStyle/>
                    <a:p>
                      <a:pPr algn="ctr"/>
                      <a:r>
                        <a:rPr lang="pt-BR" b="1" dirty="0"/>
                        <a:t>2014.2</a:t>
                      </a:r>
                    </a:p>
                  </a:txBody>
                  <a:tcPr/>
                </a:tc>
                <a:tc>
                  <a:txBody>
                    <a:bodyPr/>
                    <a:lstStyle/>
                    <a:p>
                      <a:pPr algn="ctr"/>
                      <a:r>
                        <a:rPr lang="pt-BR" b="1" dirty="0"/>
                        <a:t>2</a:t>
                      </a:r>
                    </a:p>
                  </a:txBody>
                  <a:tcPr/>
                </a:tc>
                <a:extLst>
                  <a:ext uri="{0D108BD9-81ED-4DB2-BD59-A6C34878D82A}">
                    <a16:rowId xmlns:a16="http://schemas.microsoft.com/office/drawing/2014/main" val="3716097881"/>
                  </a:ext>
                </a:extLst>
              </a:tr>
              <a:tr h="370840">
                <a:tc>
                  <a:txBody>
                    <a:bodyPr/>
                    <a:lstStyle/>
                    <a:p>
                      <a:pPr algn="ctr"/>
                      <a:r>
                        <a:rPr lang="pt-BR" b="1" dirty="0"/>
                        <a:t>3</a:t>
                      </a:r>
                    </a:p>
                  </a:txBody>
                  <a:tcPr/>
                </a:tc>
                <a:tc>
                  <a:txBody>
                    <a:bodyPr/>
                    <a:lstStyle/>
                    <a:p>
                      <a:pPr algn="ctr"/>
                      <a:r>
                        <a:rPr lang="pt-BR" b="1" dirty="0"/>
                        <a:t>Marcela</a:t>
                      </a:r>
                    </a:p>
                  </a:txBody>
                  <a:tcPr/>
                </a:tc>
                <a:tc>
                  <a:txBody>
                    <a:bodyPr/>
                    <a:lstStyle/>
                    <a:p>
                      <a:pPr algn="ctr"/>
                      <a:r>
                        <a:rPr lang="pt-BR" b="1" dirty="0"/>
                        <a:t>2011.1</a:t>
                      </a:r>
                    </a:p>
                  </a:txBody>
                  <a:tcPr/>
                </a:tc>
                <a:tc>
                  <a:txBody>
                    <a:bodyPr/>
                    <a:lstStyle/>
                    <a:p>
                      <a:pPr algn="ctr"/>
                      <a:r>
                        <a:rPr lang="pt-BR" b="1" dirty="0"/>
                        <a:t>2</a:t>
                      </a:r>
                    </a:p>
                  </a:txBody>
                  <a:tcPr/>
                </a:tc>
                <a:extLst>
                  <a:ext uri="{0D108BD9-81ED-4DB2-BD59-A6C34878D82A}">
                    <a16:rowId xmlns:a16="http://schemas.microsoft.com/office/drawing/2014/main" val="935116272"/>
                  </a:ext>
                </a:extLst>
              </a:tr>
            </a:tbl>
          </a:graphicData>
        </a:graphic>
      </p:graphicFrame>
      <p:sp>
        <p:nvSpPr>
          <p:cNvPr id="5" name="CaixaDeTexto 4">
            <a:extLst>
              <a:ext uri="{FF2B5EF4-FFF2-40B4-BE49-F238E27FC236}">
                <a16:creationId xmlns:a16="http://schemas.microsoft.com/office/drawing/2014/main" id="{CE75C3DC-1299-46F3-984F-1771D55149D7}"/>
              </a:ext>
            </a:extLst>
          </p:cNvPr>
          <p:cNvSpPr txBox="1"/>
          <p:nvPr/>
        </p:nvSpPr>
        <p:spPr>
          <a:xfrm>
            <a:off x="2679513" y="2373685"/>
            <a:ext cx="902811" cy="369332"/>
          </a:xfrm>
          <a:prstGeom prst="rect">
            <a:avLst/>
          </a:prstGeom>
          <a:noFill/>
        </p:spPr>
        <p:txBody>
          <a:bodyPr wrap="none" rtlCol="0">
            <a:spAutoFit/>
          </a:bodyPr>
          <a:lstStyle/>
          <a:p>
            <a:r>
              <a:rPr lang="pt-BR" b="1" dirty="0">
                <a:effectLst>
                  <a:outerShdw blurRad="38100" dist="38100" dir="2700000" algn="tl">
                    <a:srgbClr val="000000">
                      <a:alpha val="43137"/>
                    </a:srgbClr>
                  </a:outerShdw>
                </a:effectLst>
                <a:latin typeface="Arial Black" panose="020B0A04020102020204" pitchFamily="34" charset="0"/>
              </a:rPr>
              <a:t>Aluno</a:t>
            </a:r>
          </a:p>
        </p:txBody>
      </p:sp>
      <p:graphicFrame>
        <p:nvGraphicFramePr>
          <p:cNvPr id="6" name="Tabela 5">
            <a:extLst>
              <a:ext uri="{FF2B5EF4-FFF2-40B4-BE49-F238E27FC236}">
                <a16:creationId xmlns:a16="http://schemas.microsoft.com/office/drawing/2014/main" id="{AA2BC5B5-9E11-4256-8355-912BF6F5380A}"/>
              </a:ext>
            </a:extLst>
          </p:cNvPr>
          <p:cNvGraphicFramePr>
            <a:graphicFrameLocks noGrp="1"/>
          </p:cNvGraphicFramePr>
          <p:nvPr>
            <p:extLst>
              <p:ext uri="{D42A27DB-BD31-4B8C-83A1-F6EECF244321}">
                <p14:modId xmlns:p14="http://schemas.microsoft.com/office/powerpoint/2010/main" val="2117861843"/>
              </p:ext>
            </p:extLst>
          </p:nvPr>
        </p:nvGraphicFramePr>
        <p:xfrm>
          <a:off x="6616147" y="2743017"/>
          <a:ext cx="4568688" cy="1478280"/>
        </p:xfrm>
        <a:graphic>
          <a:graphicData uri="http://schemas.openxmlformats.org/drawingml/2006/table">
            <a:tbl>
              <a:tblPr firstRow="1" bandRow="1">
                <a:tableStyleId>{5C22544A-7EE6-4342-B048-85BDC9FD1C3A}</a:tableStyleId>
              </a:tblPr>
              <a:tblGrid>
                <a:gridCol w="1522896">
                  <a:extLst>
                    <a:ext uri="{9D8B030D-6E8A-4147-A177-3AD203B41FA5}">
                      <a16:colId xmlns:a16="http://schemas.microsoft.com/office/drawing/2014/main" val="2652471557"/>
                    </a:ext>
                  </a:extLst>
                </a:gridCol>
                <a:gridCol w="1522896">
                  <a:extLst>
                    <a:ext uri="{9D8B030D-6E8A-4147-A177-3AD203B41FA5}">
                      <a16:colId xmlns:a16="http://schemas.microsoft.com/office/drawing/2014/main" val="2544062167"/>
                    </a:ext>
                  </a:extLst>
                </a:gridCol>
                <a:gridCol w="1522896">
                  <a:extLst>
                    <a:ext uri="{9D8B030D-6E8A-4147-A177-3AD203B41FA5}">
                      <a16:colId xmlns:a16="http://schemas.microsoft.com/office/drawing/2014/main" val="2734294356"/>
                    </a:ext>
                  </a:extLst>
                </a:gridCol>
              </a:tblGrid>
              <a:tr h="295376">
                <a:tc>
                  <a:txBody>
                    <a:bodyPr/>
                    <a:lstStyle/>
                    <a:p>
                      <a:pPr algn="ctr"/>
                      <a:r>
                        <a:rPr lang="pt-BR" b="1" dirty="0" err="1"/>
                        <a:t>Cod_curso</a:t>
                      </a:r>
                      <a:endParaRPr lang="pt-BR" b="1" dirty="0"/>
                    </a:p>
                  </a:txBody>
                  <a:tcPr/>
                </a:tc>
                <a:tc>
                  <a:txBody>
                    <a:bodyPr/>
                    <a:lstStyle/>
                    <a:p>
                      <a:pPr algn="ctr"/>
                      <a:r>
                        <a:rPr lang="pt-BR" dirty="0" err="1"/>
                        <a:t>Nome_Curso</a:t>
                      </a:r>
                      <a:endParaRPr lang="pt-BR" b="1" dirty="0"/>
                    </a:p>
                  </a:txBody>
                  <a:tcPr/>
                </a:tc>
                <a:tc>
                  <a:txBody>
                    <a:bodyPr/>
                    <a:lstStyle/>
                    <a:p>
                      <a:pPr algn="ctr"/>
                      <a:r>
                        <a:rPr lang="pt-BR" b="1" dirty="0" err="1"/>
                        <a:t>Cod_coord</a:t>
                      </a:r>
                      <a:endParaRPr lang="pt-BR" b="1" dirty="0"/>
                    </a:p>
                  </a:txBody>
                  <a:tcPr/>
                </a:tc>
                <a:extLst>
                  <a:ext uri="{0D108BD9-81ED-4DB2-BD59-A6C34878D82A}">
                    <a16:rowId xmlns:a16="http://schemas.microsoft.com/office/drawing/2014/main" val="927097572"/>
                  </a:ext>
                </a:extLst>
              </a:tr>
              <a:tr h="370840">
                <a:tc>
                  <a:txBody>
                    <a:bodyPr/>
                    <a:lstStyle/>
                    <a:p>
                      <a:pPr algn="ctr"/>
                      <a:r>
                        <a:rPr lang="pt-BR" b="1" dirty="0"/>
                        <a:t>1</a:t>
                      </a:r>
                    </a:p>
                  </a:txBody>
                  <a:tcPr/>
                </a:tc>
                <a:tc>
                  <a:txBody>
                    <a:bodyPr/>
                    <a:lstStyle/>
                    <a:p>
                      <a:pPr algn="ctr"/>
                      <a:r>
                        <a:rPr lang="pt-BR" b="1" dirty="0"/>
                        <a:t>Mecatrônica</a:t>
                      </a:r>
                    </a:p>
                  </a:txBody>
                  <a:tcPr/>
                </a:tc>
                <a:tc>
                  <a:txBody>
                    <a:bodyPr/>
                    <a:lstStyle/>
                    <a:p>
                      <a:pPr algn="ctr"/>
                      <a:r>
                        <a:rPr lang="pt-BR" b="1" dirty="0"/>
                        <a:t>3</a:t>
                      </a:r>
                    </a:p>
                  </a:txBody>
                  <a:tcPr/>
                </a:tc>
                <a:extLst>
                  <a:ext uri="{0D108BD9-81ED-4DB2-BD59-A6C34878D82A}">
                    <a16:rowId xmlns:a16="http://schemas.microsoft.com/office/drawing/2014/main" val="1375536517"/>
                  </a:ext>
                </a:extLst>
              </a:tr>
              <a:tr h="370840">
                <a:tc>
                  <a:txBody>
                    <a:bodyPr/>
                    <a:lstStyle/>
                    <a:p>
                      <a:pPr algn="ctr"/>
                      <a:r>
                        <a:rPr lang="pt-BR" b="1" dirty="0"/>
                        <a:t>2</a:t>
                      </a:r>
                    </a:p>
                  </a:txBody>
                  <a:tcPr/>
                </a:tc>
                <a:tc>
                  <a:txBody>
                    <a:bodyPr/>
                    <a:lstStyle/>
                    <a:p>
                      <a:pPr algn="ctr"/>
                      <a:r>
                        <a:rPr lang="pt-BR" b="1" dirty="0"/>
                        <a:t>Civil</a:t>
                      </a:r>
                    </a:p>
                  </a:txBody>
                  <a:tcPr/>
                </a:tc>
                <a:tc>
                  <a:txBody>
                    <a:bodyPr/>
                    <a:lstStyle/>
                    <a:p>
                      <a:pPr algn="ctr"/>
                      <a:r>
                        <a:rPr lang="pt-BR" b="1" dirty="0"/>
                        <a:t>2</a:t>
                      </a:r>
                    </a:p>
                  </a:txBody>
                  <a:tcPr/>
                </a:tc>
                <a:extLst>
                  <a:ext uri="{0D108BD9-81ED-4DB2-BD59-A6C34878D82A}">
                    <a16:rowId xmlns:a16="http://schemas.microsoft.com/office/drawing/2014/main" val="3716097881"/>
                  </a:ext>
                </a:extLst>
              </a:tr>
              <a:tr h="370840">
                <a:tc>
                  <a:txBody>
                    <a:bodyPr/>
                    <a:lstStyle/>
                    <a:p>
                      <a:pPr algn="ctr"/>
                      <a:r>
                        <a:rPr lang="pt-BR" b="1" dirty="0"/>
                        <a:t>3</a:t>
                      </a:r>
                    </a:p>
                  </a:txBody>
                  <a:tcPr/>
                </a:tc>
                <a:tc>
                  <a:txBody>
                    <a:bodyPr/>
                    <a:lstStyle/>
                    <a:p>
                      <a:pPr algn="ctr"/>
                      <a:r>
                        <a:rPr lang="pt-BR" b="1" dirty="0"/>
                        <a:t>Computação</a:t>
                      </a:r>
                    </a:p>
                  </a:txBody>
                  <a:tcPr/>
                </a:tc>
                <a:tc>
                  <a:txBody>
                    <a:bodyPr/>
                    <a:lstStyle/>
                    <a:p>
                      <a:pPr algn="ctr"/>
                      <a:r>
                        <a:rPr lang="pt-BR" b="1" dirty="0"/>
                        <a:t>3</a:t>
                      </a:r>
                    </a:p>
                  </a:txBody>
                  <a:tcPr/>
                </a:tc>
                <a:extLst>
                  <a:ext uri="{0D108BD9-81ED-4DB2-BD59-A6C34878D82A}">
                    <a16:rowId xmlns:a16="http://schemas.microsoft.com/office/drawing/2014/main" val="935116272"/>
                  </a:ext>
                </a:extLst>
              </a:tr>
            </a:tbl>
          </a:graphicData>
        </a:graphic>
      </p:graphicFrame>
      <p:sp>
        <p:nvSpPr>
          <p:cNvPr id="7" name="CaixaDeTexto 6">
            <a:extLst>
              <a:ext uri="{FF2B5EF4-FFF2-40B4-BE49-F238E27FC236}">
                <a16:creationId xmlns:a16="http://schemas.microsoft.com/office/drawing/2014/main" id="{2C78B2FD-5EEC-4458-AE1B-850B5A6874A0}"/>
              </a:ext>
            </a:extLst>
          </p:cNvPr>
          <p:cNvSpPr txBox="1"/>
          <p:nvPr/>
        </p:nvSpPr>
        <p:spPr>
          <a:xfrm>
            <a:off x="8439788" y="2373685"/>
            <a:ext cx="921406" cy="369332"/>
          </a:xfrm>
          <a:prstGeom prst="rect">
            <a:avLst/>
          </a:prstGeom>
          <a:noFill/>
        </p:spPr>
        <p:txBody>
          <a:bodyPr wrap="none" rtlCol="0">
            <a:spAutoFit/>
          </a:bodyPr>
          <a:lstStyle/>
          <a:p>
            <a:r>
              <a:rPr lang="pt-BR" b="1" dirty="0">
                <a:effectLst>
                  <a:outerShdw blurRad="38100" dist="38100" dir="2700000" algn="tl">
                    <a:srgbClr val="000000">
                      <a:alpha val="43137"/>
                    </a:srgbClr>
                  </a:outerShdw>
                </a:effectLst>
                <a:latin typeface="Arial Black" panose="020B0A04020102020204" pitchFamily="34" charset="0"/>
              </a:rPr>
              <a:t>Curso</a:t>
            </a:r>
          </a:p>
        </p:txBody>
      </p:sp>
      <p:graphicFrame>
        <p:nvGraphicFramePr>
          <p:cNvPr id="8" name="Tabela 7">
            <a:extLst>
              <a:ext uri="{FF2B5EF4-FFF2-40B4-BE49-F238E27FC236}">
                <a16:creationId xmlns:a16="http://schemas.microsoft.com/office/drawing/2014/main" id="{3E36AA1A-8CFC-459A-8B2D-18934FBE4478}"/>
              </a:ext>
            </a:extLst>
          </p:cNvPr>
          <p:cNvGraphicFramePr>
            <a:graphicFrameLocks noGrp="1"/>
          </p:cNvGraphicFramePr>
          <p:nvPr>
            <p:extLst>
              <p:ext uri="{D42A27DB-BD31-4B8C-83A1-F6EECF244321}">
                <p14:modId xmlns:p14="http://schemas.microsoft.com/office/powerpoint/2010/main" val="929172691"/>
              </p:ext>
            </p:extLst>
          </p:nvPr>
        </p:nvGraphicFramePr>
        <p:xfrm>
          <a:off x="6049427" y="4775295"/>
          <a:ext cx="5096289" cy="1478280"/>
        </p:xfrm>
        <a:graphic>
          <a:graphicData uri="http://schemas.openxmlformats.org/drawingml/2006/table">
            <a:tbl>
              <a:tblPr firstRow="1" bandRow="1">
                <a:tableStyleId>{5C22544A-7EE6-4342-B048-85BDC9FD1C3A}</a:tableStyleId>
              </a:tblPr>
              <a:tblGrid>
                <a:gridCol w="1698763">
                  <a:extLst>
                    <a:ext uri="{9D8B030D-6E8A-4147-A177-3AD203B41FA5}">
                      <a16:colId xmlns:a16="http://schemas.microsoft.com/office/drawing/2014/main" val="2652471557"/>
                    </a:ext>
                  </a:extLst>
                </a:gridCol>
                <a:gridCol w="1698763">
                  <a:extLst>
                    <a:ext uri="{9D8B030D-6E8A-4147-A177-3AD203B41FA5}">
                      <a16:colId xmlns:a16="http://schemas.microsoft.com/office/drawing/2014/main" val="2544062167"/>
                    </a:ext>
                  </a:extLst>
                </a:gridCol>
                <a:gridCol w="1698763">
                  <a:extLst>
                    <a:ext uri="{9D8B030D-6E8A-4147-A177-3AD203B41FA5}">
                      <a16:colId xmlns:a16="http://schemas.microsoft.com/office/drawing/2014/main" val="2734294356"/>
                    </a:ext>
                  </a:extLst>
                </a:gridCol>
              </a:tblGrid>
              <a:tr h="295376">
                <a:tc>
                  <a:txBody>
                    <a:bodyPr/>
                    <a:lstStyle/>
                    <a:p>
                      <a:pPr algn="ctr"/>
                      <a:r>
                        <a:rPr lang="pt-BR" b="1" dirty="0" err="1"/>
                        <a:t>Cod_coord</a:t>
                      </a:r>
                      <a:endParaRPr lang="pt-BR" b="1" dirty="0"/>
                    </a:p>
                  </a:txBody>
                  <a:tcPr/>
                </a:tc>
                <a:tc>
                  <a:txBody>
                    <a:bodyPr/>
                    <a:lstStyle/>
                    <a:p>
                      <a:pPr algn="ctr"/>
                      <a:r>
                        <a:rPr lang="pt-BR" dirty="0" err="1"/>
                        <a:t>Nome_coord</a:t>
                      </a:r>
                      <a:endParaRPr lang="pt-BR" b="1" dirty="0"/>
                    </a:p>
                  </a:txBody>
                  <a:tcPr/>
                </a:tc>
                <a:tc>
                  <a:txBody>
                    <a:bodyPr/>
                    <a:lstStyle/>
                    <a:p>
                      <a:pPr algn="ctr"/>
                      <a:r>
                        <a:rPr lang="pt-BR" dirty="0" err="1"/>
                        <a:t>data_admissao</a:t>
                      </a:r>
                      <a:endParaRPr lang="pt-BR" b="1" dirty="0"/>
                    </a:p>
                  </a:txBody>
                  <a:tcPr/>
                </a:tc>
                <a:extLst>
                  <a:ext uri="{0D108BD9-81ED-4DB2-BD59-A6C34878D82A}">
                    <a16:rowId xmlns:a16="http://schemas.microsoft.com/office/drawing/2014/main" val="927097572"/>
                  </a:ext>
                </a:extLst>
              </a:tr>
              <a:tr h="370840">
                <a:tc>
                  <a:txBody>
                    <a:bodyPr/>
                    <a:lstStyle/>
                    <a:p>
                      <a:pPr algn="ctr"/>
                      <a:r>
                        <a:rPr lang="pt-BR" b="1" dirty="0"/>
                        <a:t>1</a:t>
                      </a:r>
                    </a:p>
                  </a:txBody>
                  <a:tcPr/>
                </a:tc>
                <a:tc>
                  <a:txBody>
                    <a:bodyPr/>
                    <a:lstStyle/>
                    <a:p>
                      <a:pPr algn="ctr"/>
                      <a:r>
                        <a:rPr lang="pt-BR" b="1" dirty="0"/>
                        <a:t>Rafael</a:t>
                      </a:r>
                    </a:p>
                  </a:txBody>
                  <a:tcPr/>
                </a:tc>
                <a:tc>
                  <a:txBody>
                    <a:bodyPr/>
                    <a:lstStyle/>
                    <a:p>
                      <a:pPr algn="ctr"/>
                      <a:r>
                        <a:rPr lang="pt-BR" b="1" dirty="0"/>
                        <a:t>2017-05-05</a:t>
                      </a:r>
                    </a:p>
                  </a:txBody>
                  <a:tcPr/>
                </a:tc>
                <a:extLst>
                  <a:ext uri="{0D108BD9-81ED-4DB2-BD59-A6C34878D82A}">
                    <a16:rowId xmlns:a16="http://schemas.microsoft.com/office/drawing/2014/main" val="1375536517"/>
                  </a:ext>
                </a:extLst>
              </a:tr>
              <a:tr h="370840">
                <a:tc>
                  <a:txBody>
                    <a:bodyPr/>
                    <a:lstStyle/>
                    <a:p>
                      <a:pPr algn="ctr"/>
                      <a:r>
                        <a:rPr lang="pt-BR" b="1" dirty="0"/>
                        <a:t>2</a:t>
                      </a:r>
                    </a:p>
                  </a:txBody>
                  <a:tcPr/>
                </a:tc>
                <a:tc>
                  <a:txBody>
                    <a:bodyPr/>
                    <a:lstStyle/>
                    <a:p>
                      <a:pPr algn="ctr"/>
                      <a:r>
                        <a:rPr lang="pt-BR" b="1" dirty="0"/>
                        <a:t>Laila</a:t>
                      </a:r>
                    </a:p>
                  </a:txBody>
                  <a:tcPr/>
                </a:tc>
                <a:tc>
                  <a:txBody>
                    <a:bodyPr/>
                    <a:lstStyle/>
                    <a:p>
                      <a:pPr algn="ctr"/>
                      <a:r>
                        <a:rPr lang="pt-BR" b="1" dirty="0"/>
                        <a:t>2015-01-12</a:t>
                      </a:r>
                    </a:p>
                  </a:txBody>
                  <a:tcPr/>
                </a:tc>
                <a:extLst>
                  <a:ext uri="{0D108BD9-81ED-4DB2-BD59-A6C34878D82A}">
                    <a16:rowId xmlns:a16="http://schemas.microsoft.com/office/drawing/2014/main" val="3716097881"/>
                  </a:ext>
                </a:extLst>
              </a:tr>
              <a:tr h="370840">
                <a:tc>
                  <a:txBody>
                    <a:bodyPr/>
                    <a:lstStyle/>
                    <a:p>
                      <a:pPr algn="ctr"/>
                      <a:r>
                        <a:rPr lang="pt-BR" b="1" dirty="0"/>
                        <a:t>3</a:t>
                      </a:r>
                    </a:p>
                  </a:txBody>
                  <a:tcPr/>
                </a:tc>
                <a:tc>
                  <a:txBody>
                    <a:bodyPr/>
                    <a:lstStyle/>
                    <a:p>
                      <a:pPr algn="ctr"/>
                      <a:r>
                        <a:rPr lang="pt-BR" b="1" dirty="0"/>
                        <a:t>Gabriel</a:t>
                      </a:r>
                    </a:p>
                  </a:txBody>
                  <a:tcPr/>
                </a:tc>
                <a:tc>
                  <a:txBody>
                    <a:bodyPr/>
                    <a:lstStyle/>
                    <a:p>
                      <a:pPr algn="ctr"/>
                      <a:r>
                        <a:rPr lang="pt-BR" b="1" dirty="0"/>
                        <a:t>2014-04-08</a:t>
                      </a:r>
                    </a:p>
                  </a:txBody>
                  <a:tcPr/>
                </a:tc>
                <a:extLst>
                  <a:ext uri="{0D108BD9-81ED-4DB2-BD59-A6C34878D82A}">
                    <a16:rowId xmlns:a16="http://schemas.microsoft.com/office/drawing/2014/main" val="935116272"/>
                  </a:ext>
                </a:extLst>
              </a:tr>
            </a:tbl>
          </a:graphicData>
        </a:graphic>
      </p:graphicFrame>
      <p:sp>
        <p:nvSpPr>
          <p:cNvPr id="9" name="CaixaDeTexto 8">
            <a:extLst>
              <a:ext uri="{FF2B5EF4-FFF2-40B4-BE49-F238E27FC236}">
                <a16:creationId xmlns:a16="http://schemas.microsoft.com/office/drawing/2014/main" id="{3AD95FB8-345F-4922-86D1-39706DBF1D1D}"/>
              </a:ext>
            </a:extLst>
          </p:cNvPr>
          <p:cNvSpPr txBox="1"/>
          <p:nvPr/>
        </p:nvSpPr>
        <p:spPr>
          <a:xfrm>
            <a:off x="7694439" y="4488606"/>
            <a:ext cx="1806264" cy="369332"/>
          </a:xfrm>
          <a:prstGeom prst="rect">
            <a:avLst/>
          </a:prstGeom>
          <a:noFill/>
        </p:spPr>
        <p:txBody>
          <a:bodyPr wrap="none" rtlCol="0">
            <a:spAutoFit/>
          </a:bodyPr>
          <a:lstStyle/>
          <a:p>
            <a:r>
              <a:rPr lang="pt-BR" b="1" dirty="0">
                <a:effectLst>
                  <a:outerShdw blurRad="38100" dist="38100" dir="2700000" algn="tl">
                    <a:srgbClr val="000000">
                      <a:alpha val="43137"/>
                    </a:srgbClr>
                  </a:outerShdw>
                </a:effectLst>
                <a:latin typeface="Arial Black" panose="020B0A04020102020204" pitchFamily="34" charset="0"/>
              </a:rPr>
              <a:t>Coordenador</a:t>
            </a:r>
          </a:p>
        </p:txBody>
      </p:sp>
      <p:sp>
        <p:nvSpPr>
          <p:cNvPr id="10" name="CaixaDeTexto 9">
            <a:extLst>
              <a:ext uri="{FF2B5EF4-FFF2-40B4-BE49-F238E27FC236}">
                <a16:creationId xmlns:a16="http://schemas.microsoft.com/office/drawing/2014/main" id="{8EFCED78-0428-4A2D-B95B-85637C8EE98E}"/>
              </a:ext>
            </a:extLst>
          </p:cNvPr>
          <p:cNvSpPr txBox="1"/>
          <p:nvPr/>
        </p:nvSpPr>
        <p:spPr>
          <a:xfrm>
            <a:off x="887896" y="4996070"/>
            <a:ext cx="4818948" cy="369332"/>
          </a:xfrm>
          <a:prstGeom prst="rect">
            <a:avLst/>
          </a:prstGeom>
          <a:noFill/>
        </p:spPr>
        <p:txBody>
          <a:bodyPr wrap="none" rtlCol="0">
            <a:spAutoFit/>
          </a:bodyPr>
          <a:lstStyle/>
          <a:p>
            <a:r>
              <a:rPr lang="pt-BR" dirty="0"/>
              <a:t>Qual a data de admissão do coordenador de Maria?</a:t>
            </a:r>
          </a:p>
        </p:txBody>
      </p:sp>
    </p:spTree>
    <p:extLst>
      <p:ext uri="{BB962C8B-B14F-4D97-AF65-F5344CB8AC3E}">
        <p14:creationId xmlns:p14="http://schemas.microsoft.com/office/powerpoint/2010/main" val="18018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F084A-71E6-4BC3-9D27-F21EB751CCDD}"/>
              </a:ext>
            </a:extLst>
          </p:cNvPr>
          <p:cNvSpPr>
            <a:spLocks noGrp="1"/>
          </p:cNvSpPr>
          <p:nvPr>
            <p:ph type="title"/>
          </p:nvPr>
        </p:nvSpPr>
        <p:spPr/>
        <p:txBody>
          <a:bodyPr/>
          <a:lstStyle/>
          <a:p>
            <a:r>
              <a:rPr lang="pt-BR" dirty="0"/>
              <a:t>Comandos SQL</a:t>
            </a:r>
          </a:p>
        </p:txBody>
      </p:sp>
      <p:sp>
        <p:nvSpPr>
          <p:cNvPr id="3" name="Espaço Reservado para Conteúdo 2">
            <a:extLst>
              <a:ext uri="{FF2B5EF4-FFF2-40B4-BE49-F238E27FC236}">
                <a16:creationId xmlns:a16="http://schemas.microsoft.com/office/drawing/2014/main" id="{52687DF4-A463-4674-8BE7-CE3674B995A7}"/>
              </a:ext>
            </a:extLst>
          </p:cNvPr>
          <p:cNvSpPr>
            <a:spLocks noGrp="1"/>
          </p:cNvSpPr>
          <p:nvPr>
            <p:ph idx="1"/>
          </p:nvPr>
        </p:nvSpPr>
        <p:spPr>
          <a:xfrm>
            <a:off x="1295402" y="3789385"/>
            <a:ext cx="9601196" cy="3318936"/>
          </a:xfrm>
        </p:spPr>
        <p:txBody>
          <a:bodyPr/>
          <a:lstStyle/>
          <a:p>
            <a:pPr marL="457200" lvl="1" indent="0">
              <a:buNone/>
            </a:pPr>
            <a:r>
              <a:rPr lang="pt-BR" dirty="0"/>
              <a:t>SELECT </a:t>
            </a:r>
            <a:r>
              <a:rPr lang="pt-BR" dirty="0" err="1"/>
              <a:t>cod_coordenador</a:t>
            </a:r>
            <a:r>
              <a:rPr lang="pt-BR" dirty="0"/>
              <a:t>, </a:t>
            </a:r>
            <a:r>
              <a:rPr lang="pt-BR" dirty="0" err="1"/>
              <a:t>data_admissao</a:t>
            </a:r>
            <a:endParaRPr lang="pt-BR" dirty="0"/>
          </a:p>
          <a:p>
            <a:pPr marL="457200" lvl="1" indent="0">
              <a:buNone/>
            </a:pPr>
            <a:r>
              <a:rPr lang="pt-BR" dirty="0"/>
              <a:t>FROM  coordenador</a:t>
            </a:r>
          </a:p>
          <a:p>
            <a:pPr marL="457200" lvl="1" indent="0">
              <a:buNone/>
            </a:pPr>
            <a:r>
              <a:rPr lang="pt-BR" dirty="0"/>
              <a:t>WHERE </a:t>
            </a:r>
            <a:r>
              <a:rPr lang="pt-BR" dirty="0" err="1"/>
              <a:t>nome_coord</a:t>
            </a:r>
            <a:r>
              <a:rPr lang="pt-BR" dirty="0"/>
              <a:t> = ‘Rafael’;</a:t>
            </a:r>
          </a:p>
          <a:p>
            <a:pPr marL="0" indent="0">
              <a:buNone/>
            </a:pPr>
            <a:r>
              <a:rPr lang="pt-BR" dirty="0"/>
              <a:t>	</a:t>
            </a:r>
          </a:p>
          <a:p>
            <a:endParaRPr lang="pt-BR" dirty="0"/>
          </a:p>
        </p:txBody>
      </p:sp>
      <p:sp>
        <p:nvSpPr>
          <p:cNvPr id="4" name="CaixaDeTexto 3">
            <a:extLst>
              <a:ext uri="{FF2B5EF4-FFF2-40B4-BE49-F238E27FC236}">
                <a16:creationId xmlns:a16="http://schemas.microsoft.com/office/drawing/2014/main" id="{0C797F9E-13E7-42B0-9084-36156763A135}"/>
              </a:ext>
            </a:extLst>
          </p:cNvPr>
          <p:cNvSpPr txBox="1"/>
          <p:nvPr/>
        </p:nvSpPr>
        <p:spPr>
          <a:xfrm>
            <a:off x="2538936" y="2806859"/>
            <a:ext cx="7114127" cy="461665"/>
          </a:xfrm>
          <a:prstGeom prst="rect">
            <a:avLst/>
          </a:prstGeom>
          <a:noFill/>
        </p:spPr>
        <p:txBody>
          <a:bodyPr wrap="none" rtlCol="0">
            <a:spAutoFit/>
          </a:bodyPr>
          <a:lstStyle/>
          <a:p>
            <a:r>
              <a:rPr lang="pt-BR" sz="2400" dirty="0"/>
              <a:t>Qual o código e data de admissão do coordenador Rafael?</a:t>
            </a:r>
          </a:p>
        </p:txBody>
      </p:sp>
    </p:spTree>
    <p:extLst>
      <p:ext uri="{BB962C8B-B14F-4D97-AF65-F5344CB8AC3E}">
        <p14:creationId xmlns:p14="http://schemas.microsoft.com/office/powerpoint/2010/main" val="103228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45151-CE65-49F0-954C-F0817CB7F533}"/>
              </a:ext>
            </a:extLst>
          </p:cNvPr>
          <p:cNvSpPr>
            <a:spLocks noGrp="1"/>
          </p:cNvSpPr>
          <p:nvPr>
            <p:ph type="title"/>
          </p:nvPr>
        </p:nvSpPr>
        <p:spPr/>
        <p:txBody>
          <a:bodyPr>
            <a:normAutofit fontScale="90000"/>
          </a:bodyPr>
          <a:lstStyle/>
          <a:p>
            <a:r>
              <a:rPr lang="pt-BR" dirty="0"/>
              <a:t>Modelagem de Dados Conceitual – O que é?</a:t>
            </a:r>
          </a:p>
        </p:txBody>
      </p:sp>
      <p:sp>
        <p:nvSpPr>
          <p:cNvPr id="3" name="Espaço Reservado para Conteúdo 2">
            <a:extLst>
              <a:ext uri="{FF2B5EF4-FFF2-40B4-BE49-F238E27FC236}">
                <a16:creationId xmlns:a16="http://schemas.microsoft.com/office/drawing/2014/main" id="{4E0048E1-1BE3-4506-BA9D-166A3BB992C2}"/>
              </a:ext>
            </a:extLst>
          </p:cNvPr>
          <p:cNvSpPr>
            <a:spLocks noGrp="1"/>
          </p:cNvSpPr>
          <p:nvPr>
            <p:ph idx="1"/>
          </p:nvPr>
        </p:nvSpPr>
        <p:spPr/>
        <p:txBody>
          <a:bodyPr/>
          <a:lstStyle/>
          <a:p>
            <a:r>
              <a:rPr lang="pt-BR" dirty="0"/>
              <a:t>É o primeiro passo para o desenvolvimento de um sistema de banco de dados;</a:t>
            </a:r>
          </a:p>
          <a:p>
            <a:r>
              <a:rPr lang="pt-BR" dirty="0"/>
              <a:t>É nesse momento, em que deve ser decidido os dados que serão armazenados e as principais funcionalidades do sistema;</a:t>
            </a:r>
          </a:p>
          <a:p>
            <a:r>
              <a:rPr lang="pt-BR" dirty="0"/>
              <a:t>A meta da Modelagem é desenvolver um modelo entidade-relacionamento;</a:t>
            </a:r>
          </a:p>
        </p:txBody>
      </p:sp>
    </p:spTree>
    <p:extLst>
      <p:ext uri="{BB962C8B-B14F-4D97-AF65-F5344CB8AC3E}">
        <p14:creationId xmlns:p14="http://schemas.microsoft.com/office/powerpoint/2010/main" val="1339060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224</TotalTime>
  <Words>774</Words>
  <Application>Microsoft Office PowerPoint</Application>
  <PresentationFormat>Widescreen</PresentationFormat>
  <Paragraphs>196</Paragraphs>
  <Slides>19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Aharoni</vt:lpstr>
      <vt:lpstr>Arial</vt:lpstr>
      <vt:lpstr>Arial Black</vt:lpstr>
      <vt:lpstr>Franklin Gothic Demi</vt:lpstr>
      <vt:lpstr>Garamond</vt:lpstr>
      <vt:lpstr>Wingdings</vt:lpstr>
      <vt:lpstr>Orgânico</vt:lpstr>
      <vt:lpstr>Banco de dados</vt:lpstr>
      <vt:lpstr>Banco de dados – O que é?</vt:lpstr>
      <vt:lpstr>Structed Query Language – O que é?</vt:lpstr>
      <vt:lpstr>Not Only SQL – O que é?</vt:lpstr>
      <vt:lpstr>Características SGBDR</vt:lpstr>
      <vt:lpstr>Esquema Relacional</vt:lpstr>
      <vt:lpstr>Base de dados Relacional</vt:lpstr>
      <vt:lpstr>Comandos SQL</vt:lpstr>
      <vt:lpstr>Modelagem de Dados Conceitual – O que é?</vt:lpstr>
      <vt:lpstr>Entidade – O que é?</vt:lpstr>
      <vt:lpstr>Modelo de dados – Qual o padrão?</vt:lpstr>
      <vt:lpstr>Exemplos</vt:lpstr>
      <vt:lpstr>Exercícios</vt:lpstr>
      <vt:lpstr>Exercícios</vt:lpstr>
      <vt:lpstr>Exercícios</vt:lpstr>
      <vt:lpstr>Diagramando convenções – Qual o padrão?</vt:lpstr>
      <vt:lpstr>Exemplos</vt:lpstr>
      <vt:lpstr>Exercícios</vt:lpstr>
      <vt:lpstr>Exercícios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uno</dc:creator>
  <cp:lastModifiedBy>uno</cp:lastModifiedBy>
  <cp:revision>28</cp:revision>
  <dcterms:created xsi:type="dcterms:W3CDTF">2017-07-07T14:16:02Z</dcterms:created>
  <dcterms:modified xsi:type="dcterms:W3CDTF">2017-07-10T15:30:15Z</dcterms:modified>
</cp:coreProperties>
</file>