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51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94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58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90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11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00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04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9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20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9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25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1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rr-uom-projects/autoseg_workshop_202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51" y="1407482"/>
            <a:ext cx="9144000" cy="2702272"/>
          </a:xfrm>
        </p:spPr>
        <p:txBody>
          <a:bodyPr>
            <a:noAutofit/>
          </a:bodyPr>
          <a:lstStyle/>
          <a:p>
            <a:r>
              <a:rPr lang="en-GB" sz="4400" smtClean="0">
                <a:latin typeface="Bahnschrift" panose="020B0502040204020203" pitchFamily="34" charset="0"/>
              </a:rPr>
              <a:t>Workshop 2 </a:t>
            </a:r>
            <a:br>
              <a:rPr lang="en-GB" sz="4400" smtClean="0">
                <a:latin typeface="Bahnschrift" panose="020B0502040204020203" pitchFamily="34" charset="0"/>
              </a:rPr>
            </a:br>
            <a:r>
              <a:rPr lang="en-GB" sz="4400" smtClean="0">
                <a:latin typeface="Bahnschrift" panose="020B0502040204020203" pitchFamily="34" charset="0"/>
              </a:rPr>
              <a:t>–</a:t>
            </a:r>
            <a:br>
              <a:rPr lang="en-GB" sz="4400" smtClean="0">
                <a:latin typeface="Bahnschrift" panose="020B0502040204020203" pitchFamily="34" charset="0"/>
              </a:rPr>
            </a:br>
            <a:r>
              <a:rPr lang="en-GB" sz="4400" smtClean="0">
                <a:latin typeface="Bahnschrift" panose="020B0502040204020203" pitchFamily="34" charset="0"/>
              </a:rPr>
              <a:t> Medical image segmentation with CNNs</a:t>
            </a:r>
            <a:endParaRPr lang="en-GB" sz="440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3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518" y="393537"/>
            <a:ext cx="7326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mtClean="0">
                <a:latin typeface="Bahnschrift" panose="020B0502040204020203" pitchFamily="34" charset="0"/>
              </a:rPr>
              <a:t>Part 1 - Abdominal organ segmentation</a:t>
            </a:r>
            <a:endParaRPr lang="en-GB" sz="2800"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518" y="1078606"/>
            <a:ext cx="11343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Bahnschrift" panose="020B0502040204020203" pitchFamily="34" charset="0"/>
              </a:rPr>
              <a:t>We will use data from the FLARE challenge from MICCAI 2021.</a:t>
            </a:r>
          </a:p>
          <a:p>
            <a:r>
              <a:rPr lang="en-GB" smtClean="0">
                <a:latin typeface="Bahnschrift" panose="020B0502040204020203" pitchFamily="34" charset="0"/>
              </a:rPr>
              <a:t>Train a deep-learning model to segment the liver, the kidneys, the spleen and the pancreas.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975" y="2281186"/>
            <a:ext cx="5272673" cy="4124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518" y="1930750"/>
            <a:ext cx="56551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Bahnschrift Light" panose="020B0502040204020203" pitchFamily="34" charset="0"/>
              </a:rPr>
              <a:t>This part is a tutorial – make sure you understand what each cell is doing.</a:t>
            </a:r>
          </a:p>
          <a:p>
            <a:endParaRPr lang="en-GB">
              <a:latin typeface="Bahnschrift Light" panose="020B0502040204020203" pitchFamily="34" charset="0"/>
            </a:endParaRPr>
          </a:p>
          <a:p>
            <a:r>
              <a:rPr lang="en-GB" smtClean="0">
                <a:latin typeface="Bahnschrift Light" panose="020B0502040204020203" pitchFamily="34" charset="0"/>
              </a:rPr>
              <a:t>Will walk you through:</a:t>
            </a:r>
          </a:p>
          <a:p>
            <a:pPr marL="285750" indent="-285750">
              <a:buFontTx/>
              <a:buChar char="-"/>
            </a:pPr>
            <a:r>
              <a:rPr lang="en-GB" smtClean="0">
                <a:latin typeface="Bahnschrift Light" panose="020B0502040204020203" pitchFamily="34" charset="0"/>
              </a:rPr>
              <a:t>Pre-processing the data;</a:t>
            </a:r>
          </a:p>
          <a:p>
            <a:pPr marL="285750" indent="-285750">
              <a:buFontTx/>
              <a:buChar char="-"/>
            </a:pPr>
            <a:r>
              <a:rPr lang="en-GB" smtClean="0">
                <a:latin typeface="Bahnschrift Light" panose="020B0502040204020203" pitchFamily="34" charset="0"/>
              </a:rPr>
              <a:t>Loading a pre-trained segmentation model;</a:t>
            </a:r>
          </a:p>
          <a:p>
            <a:pPr marL="285750" indent="-285750">
              <a:buFontTx/>
              <a:buChar char="-"/>
            </a:pPr>
            <a:r>
              <a:rPr lang="en-GB" smtClean="0">
                <a:latin typeface="Bahnschrift Light" panose="020B0502040204020203" pitchFamily="34" charset="0"/>
              </a:rPr>
              <a:t>Set up training loops (loss function, optimizers, forward pass, backprop);</a:t>
            </a:r>
          </a:p>
          <a:p>
            <a:pPr marL="285750" indent="-285750">
              <a:buFontTx/>
              <a:buChar char="-"/>
            </a:pPr>
            <a:r>
              <a:rPr lang="en-GB" smtClean="0">
                <a:latin typeface="Bahnschrift Light" panose="020B0502040204020203" pitchFamily="34" charset="0"/>
              </a:rPr>
              <a:t>Training;</a:t>
            </a:r>
          </a:p>
          <a:p>
            <a:pPr marL="285750" indent="-285750">
              <a:buFontTx/>
              <a:buChar char="-"/>
            </a:pPr>
            <a:r>
              <a:rPr lang="en-GB" smtClean="0">
                <a:latin typeface="Bahnschrift Light" panose="020B0502040204020203" pitchFamily="34" charset="0"/>
              </a:rPr>
              <a:t>Evaluating model predictions;</a:t>
            </a:r>
          </a:p>
          <a:p>
            <a:pPr marL="285750" indent="-285750">
              <a:buFontTx/>
              <a:buChar char="-"/>
            </a:pPr>
            <a:r>
              <a:rPr lang="en-GB" sz="2400" b="1" smtClean="0">
                <a:latin typeface="Bahnschrift Light" panose="020B0502040204020203" pitchFamily="34" charset="0"/>
              </a:rPr>
              <a:t>Plot your results!</a:t>
            </a:r>
          </a:p>
          <a:p>
            <a:pPr marL="285750" indent="-285750">
              <a:buFontTx/>
              <a:buChar char="-"/>
            </a:pP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3299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518" y="393537"/>
            <a:ext cx="7326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mtClean="0">
                <a:latin typeface="Bahnschrift" panose="020B0502040204020203" pitchFamily="34" charset="0"/>
              </a:rPr>
              <a:t>Part 2 – Head and neck organ segmentation</a:t>
            </a:r>
            <a:endParaRPr lang="en-GB" sz="2800">
              <a:latin typeface="Bahnschrif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294" y="2001936"/>
            <a:ext cx="4038600" cy="4029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518" y="1078606"/>
            <a:ext cx="1134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Bahnschrift" panose="020B0502040204020203" pitchFamily="34" charset="0"/>
              </a:rPr>
              <a:t>We will use open-access data from The Cancer Imaging Archive.</a:t>
            </a:r>
          </a:p>
          <a:p>
            <a:r>
              <a:rPr lang="en-GB" smtClean="0">
                <a:latin typeface="Bahnschrift" panose="020B0502040204020203" pitchFamily="34" charset="0"/>
              </a:rPr>
              <a:t>Train a deep-learning model to segment the brainstem, the mandible, the parotid glands, and the spinal cord.</a:t>
            </a:r>
            <a:endParaRPr lang="en-GB"/>
          </a:p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91651" y="2363887"/>
            <a:ext cx="565514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mtClean="0">
                <a:latin typeface="Bahnschrift Light" panose="020B0502040204020203" pitchFamily="34" charset="0"/>
              </a:rPr>
              <a:t>Now, you are on your own!</a:t>
            </a:r>
          </a:p>
          <a:p>
            <a:endParaRPr lang="en-GB">
              <a:latin typeface="Bahnschrift Light" panose="020B0502040204020203" pitchFamily="34" charset="0"/>
            </a:endParaRPr>
          </a:p>
          <a:p>
            <a:r>
              <a:rPr lang="en-GB" smtClean="0">
                <a:latin typeface="Bahnschrift Light" panose="020B0502040204020203" pitchFamily="34" charset="0"/>
              </a:rPr>
              <a:t>We will load the data, but </a:t>
            </a:r>
            <a:r>
              <a:rPr lang="en-GB" i="1" u="sng" smtClean="0">
                <a:latin typeface="Bahnschrift Light" panose="020B0502040204020203" pitchFamily="34" charset="0"/>
              </a:rPr>
              <a:t>you</a:t>
            </a:r>
            <a:r>
              <a:rPr lang="en-GB" i="1" smtClean="0">
                <a:latin typeface="Bahnschrift Light" panose="020B0502040204020203" pitchFamily="34" charset="0"/>
              </a:rPr>
              <a:t> </a:t>
            </a:r>
            <a:r>
              <a:rPr lang="en-GB" smtClean="0">
                <a:latin typeface="Bahnschrift Light" panose="020B0502040204020203" pitchFamily="34" charset="0"/>
              </a:rPr>
              <a:t>will need to:</a:t>
            </a:r>
          </a:p>
          <a:p>
            <a:endParaRPr lang="en-GB" u="sng" smtClean="0">
              <a:latin typeface="Bahnschrift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mtClean="0">
                <a:latin typeface="Bahnschrift Light" panose="020B0502040204020203" pitchFamily="34" charset="0"/>
              </a:rPr>
              <a:t>Pre-process the data;</a:t>
            </a:r>
          </a:p>
          <a:p>
            <a:pPr marL="285750" indent="-285750">
              <a:buFontTx/>
              <a:buChar char="-"/>
            </a:pPr>
            <a:r>
              <a:rPr lang="en-GB" smtClean="0">
                <a:latin typeface="Bahnschrift Light" panose="020B0502040204020203" pitchFamily="34" charset="0"/>
              </a:rPr>
              <a:t>Load a pre-trained segmentation model;</a:t>
            </a:r>
          </a:p>
          <a:p>
            <a:pPr marL="285750" indent="-285750">
              <a:buFontTx/>
              <a:buChar char="-"/>
            </a:pPr>
            <a:r>
              <a:rPr lang="en-GB" smtClean="0">
                <a:latin typeface="Bahnschrift Light" panose="020B0502040204020203" pitchFamily="34" charset="0"/>
              </a:rPr>
              <a:t>Set up training loops (loss function, optimizers, forward pass, backprop);</a:t>
            </a:r>
          </a:p>
          <a:p>
            <a:pPr marL="285750" indent="-285750">
              <a:buFontTx/>
              <a:buChar char="-"/>
            </a:pPr>
            <a:r>
              <a:rPr lang="en-GB" smtClean="0">
                <a:latin typeface="Bahnschrift Light" panose="020B0502040204020203" pitchFamily="34" charset="0"/>
              </a:rPr>
              <a:t>Train the model;</a:t>
            </a:r>
          </a:p>
          <a:p>
            <a:pPr marL="285750" indent="-285750">
              <a:buFontTx/>
              <a:buChar char="-"/>
            </a:pPr>
            <a:r>
              <a:rPr lang="en-GB" smtClean="0">
                <a:latin typeface="Bahnschrift Light" panose="020B0502040204020203" pitchFamily="34" charset="0"/>
              </a:rPr>
              <a:t>Evaluate model predictions;</a:t>
            </a:r>
          </a:p>
        </p:txBody>
      </p:sp>
    </p:spTree>
    <p:extLst>
      <p:ext uri="{BB962C8B-B14F-4D97-AF65-F5344CB8AC3E}">
        <p14:creationId xmlns:p14="http://schemas.microsoft.com/office/powerpoint/2010/main" val="281446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517" y="393537"/>
            <a:ext cx="12007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mtClean="0">
                <a:latin typeface="Bahnschrift" panose="020B0502040204020203" pitchFamily="34" charset="0"/>
              </a:rPr>
              <a:t>Part 3 – Challenge: Image classification followed by organ segmentation</a:t>
            </a:r>
            <a:endParaRPr lang="en-GB" sz="2800"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484" y="1169652"/>
            <a:ext cx="1134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Bahnschrift" panose="020B0502040204020203" pitchFamily="34" charset="0"/>
              </a:rPr>
              <a:t>You will be given a random mix of head and neck CT scans and abdominal CT scans.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209723" y="1988502"/>
            <a:ext cx="5655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mtClean="0">
                <a:latin typeface="Bahnschrift Light" panose="020B0502040204020203" pitchFamily="34" charset="0"/>
              </a:rPr>
              <a:t>Now, you are </a:t>
            </a:r>
            <a:r>
              <a:rPr lang="en-GB" sz="2800" u="sng" smtClean="0">
                <a:latin typeface="Bahnschrift Light" panose="020B0502040204020203" pitchFamily="34" charset="0"/>
              </a:rPr>
              <a:t>really</a:t>
            </a:r>
            <a:r>
              <a:rPr lang="en-GB" sz="2800" smtClean="0">
                <a:latin typeface="Bahnschrift Light" panose="020B0502040204020203" pitchFamily="34" charset="0"/>
              </a:rPr>
              <a:t> on your own!</a:t>
            </a:r>
          </a:p>
          <a:p>
            <a:endParaRPr lang="en-GB" smtClean="0">
              <a:latin typeface="Bahnschrift Light" panose="020B0502040204020203" pitchFamily="34" charset="0"/>
            </a:endParaRPr>
          </a:p>
          <a:p>
            <a:endParaRPr lang="en-GB" smtClean="0">
              <a:latin typeface="Bahnschrift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524" y="2911832"/>
            <a:ext cx="9331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Bahnschrift Light" panose="020B0502040204020203" pitchFamily="34" charset="0"/>
              </a:rPr>
              <a:t>We provide skeleton code (+ small hints throughout) but you will need to come up with your own solution.</a:t>
            </a:r>
          </a:p>
          <a:p>
            <a:endParaRPr lang="en-GB" smtClean="0">
              <a:latin typeface="Bahnschrift Light" panose="020B0502040204020203" pitchFamily="34" charset="0"/>
            </a:endParaRPr>
          </a:p>
          <a:p>
            <a:endParaRPr lang="en-GB">
              <a:latin typeface="Bahnschrift Light" panose="020B0502040204020203" pitchFamily="34" charset="0"/>
            </a:endParaRPr>
          </a:p>
          <a:p>
            <a:r>
              <a:rPr lang="en-GB" smtClean="0">
                <a:latin typeface="Bahnschrift Light" panose="020B0502040204020203" pitchFamily="34" charset="0"/>
              </a:rPr>
              <a:t>Given a random image, can you train a classifier to tell you what type of image it is?</a:t>
            </a:r>
          </a:p>
          <a:p>
            <a:r>
              <a:rPr lang="en-GB">
                <a:latin typeface="Bahnschrift Light" panose="020B0502040204020203" pitchFamily="34" charset="0"/>
              </a:rPr>
              <a:t>	</a:t>
            </a:r>
            <a:r>
              <a:rPr lang="en-GB" smtClean="0">
                <a:latin typeface="Bahnschrift Light" panose="020B0502040204020203" pitchFamily="34" charset="0"/>
              </a:rPr>
              <a:t>Then, use the appropriate segmentation model (from Part 1 &amp; 2).</a:t>
            </a:r>
          </a:p>
        </p:txBody>
      </p:sp>
    </p:spTree>
    <p:extLst>
      <p:ext uri="{BB962C8B-B14F-4D97-AF65-F5344CB8AC3E}">
        <p14:creationId xmlns:p14="http://schemas.microsoft.com/office/powerpoint/2010/main" val="151167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518" y="-24198"/>
            <a:ext cx="7326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mtClean="0">
                <a:latin typeface="Bahnschrift" panose="020B0502040204020203" pitchFamily="34" charset="0"/>
              </a:rPr>
              <a:t>Important information:</a:t>
            </a:r>
            <a:endParaRPr lang="en-GB" sz="2800">
              <a:latin typeface="Bahnschrif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518" y="558355"/>
            <a:ext cx="1168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i="1" smtClean="0">
                <a:latin typeface="Bahnschrift Light" panose="020B0502040204020203" pitchFamily="34" charset="0"/>
              </a:rPr>
              <a:t>You will need a Google account to use Google Colab</a:t>
            </a:r>
          </a:p>
          <a:p>
            <a:pPr marL="285750" indent="-285750">
              <a:buFontTx/>
              <a:buChar char="-"/>
            </a:pPr>
            <a:endParaRPr lang="en-GB">
              <a:latin typeface="Bahnschrift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mtClean="0">
                <a:latin typeface="Bahnschrift Light" panose="020B0502040204020203" pitchFamily="34" charset="0"/>
              </a:rPr>
              <a:t>Visit the Github Repo for this workshop here:  </a:t>
            </a:r>
            <a:r>
              <a:rPr lang="en-GB" smtClean="0">
                <a:latin typeface="Bahnschrift Light" panose="020B0502040204020203" pitchFamily="34" charset="0"/>
                <a:hlinkClick r:id="rId2"/>
              </a:rPr>
              <a:t>https://github.com/rrr-uom-projects/autoseg_workshop_2023</a:t>
            </a:r>
            <a:endParaRPr lang="en-GB" smtClean="0">
              <a:latin typeface="Bahnschrift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en-GB">
              <a:latin typeface="Bahnschrift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mtClean="0">
                <a:latin typeface="Bahnschrift Light" panose="020B0502040204020203" pitchFamily="34" charset="0"/>
              </a:rPr>
              <a:t>There are links to colab notebooks throughout: 	</a:t>
            </a:r>
          </a:p>
          <a:p>
            <a:pPr lvl="1"/>
            <a:endParaRPr lang="en-GB">
              <a:latin typeface="Bahnschrift Light" panose="020B0502040204020203" pitchFamily="34" charset="0"/>
            </a:endParaRPr>
          </a:p>
          <a:p>
            <a:pPr lvl="1"/>
            <a:endParaRPr lang="en-GB">
              <a:latin typeface="Bahnschrift Light" panose="020B0502040204020203" pitchFamily="34" charset="0"/>
            </a:endParaRPr>
          </a:p>
          <a:p>
            <a:pPr lvl="1"/>
            <a:endParaRPr lang="en-GB" smtClean="0">
              <a:latin typeface="Bahnschrift Light" panose="020B0502040204020203" pitchFamily="34" charset="0"/>
            </a:endParaRPr>
          </a:p>
          <a:p>
            <a:pPr lvl="1"/>
            <a:endParaRPr lang="en-GB">
              <a:latin typeface="Bahnschrift Light" panose="020B0502040204020203" pitchFamily="34" charset="0"/>
            </a:endParaRPr>
          </a:p>
          <a:p>
            <a:pPr lvl="1"/>
            <a:endParaRPr lang="en-GB">
              <a:latin typeface="Bahnschrift Light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210" y="2180823"/>
            <a:ext cx="9401175" cy="10858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7810" y="3420677"/>
            <a:ext cx="9331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!! IMPORTANT !!</a:t>
            </a:r>
            <a:r>
              <a:rPr lang="en-GB" sz="2400">
                <a:solidFill>
                  <a:srgbClr val="FF0000"/>
                </a:solidFill>
                <a:latin typeface="Bahnschrift SemiBold" panose="020B0502040204020203" pitchFamily="34" charset="0"/>
              </a:rPr>
              <a:t> </a:t>
            </a:r>
            <a:r>
              <a:rPr lang="en-GB" sz="240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– SAVE YOUR OWN COPY BEFORE EDITING:</a:t>
            </a:r>
          </a:p>
          <a:p>
            <a:endParaRPr lang="en-GB" sz="2400" smtClean="0">
              <a:solidFill>
                <a:srgbClr val="FF0000"/>
              </a:solidFill>
              <a:latin typeface="Bahnschrift SemiBold" panose="020B0502040204020203" pitchFamily="34" charset="0"/>
            </a:endParaRPr>
          </a:p>
          <a:p>
            <a:r>
              <a:rPr lang="en-GB" sz="240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File </a:t>
            </a:r>
            <a:r>
              <a:rPr lang="en-GB" sz="240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GB" sz="240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Save as copy in Drive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808" y="3938245"/>
            <a:ext cx="6496050" cy="11049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0328" y="5376047"/>
            <a:ext cx="97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Bahnschrift Light" panose="020B0502040204020203" pitchFamily="34" charset="0"/>
              </a:rPr>
              <a:t>Make sure you use a GPU: Runtime → Change runtime type </a:t>
            </a:r>
            <a:r>
              <a:rPr lang="en-GB" smtClean="0">
                <a:latin typeface="Bahnschrift Light" panose="020B0502040204020203" pitchFamily="34" charset="0"/>
              </a:rPr>
              <a:t>→ Hardware accelerator = GPU</a:t>
            </a:r>
            <a:endParaRPr lang="en-GB" smtClean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8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359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</vt:lpstr>
      <vt:lpstr>Bahnschrift Light</vt:lpstr>
      <vt:lpstr>Bahnschrift SemiBold</vt:lpstr>
      <vt:lpstr>Calibri</vt:lpstr>
      <vt:lpstr>Calibri Light</vt:lpstr>
      <vt:lpstr>Office Theme</vt:lpstr>
      <vt:lpstr>Workshop 2  –  Medical image segmentation with CNNs</vt:lpstr>
      <vt:lpstr>PowerPoint Presentation</vt:lpstr>
      <vt:lpstr>PowerPoint Presentation</vt:lpstr>
      <vt:lpstr>PowerPoint Presentation</vt:lpstr>
      <vt:lpstr>PowerPoint Presentation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  –  Medical image segmentation with CNNs  Dόnal McSweeney &amp; Edward Henderson</dc:title>
  <dc:creator>Donal Mcsweeney</dc:creator>
  <cp:lastModifiedBy>Donal Mcsweeney</cp:lastModifiedBy>
  <cp:revision>23</cp:revision>
  <dcterms:created xsi:type="dcterms:W3CDTF">2023-04-13T17:32:05Z</dcterms:created>
  <dcterms:modified xsi:type="dcterms:W3CDTF">2023-04-14T15:27:50Z</dcterms:modified>
</cp:coreProperties>
</file>