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84" r:id="rId1"/>
  </p:sldMasterIdLst>
  <p:notesMasterIdLst>
    <p:notesMasterId r:id="rId20"/>
  </p:notesMasterIdLst>
  <p:sldIdLst>
    <p:sldId id="256" r:id="rId2"/>
    <p:sldId id="259" r:id="rId3"/>
    <p:sldId id="257" r:id="rId4"/>
    <p:sldId id="273" r:id="rId5"/>
    <p:sldId id="268" r:id="rId6"/>
    <p:sldId id="269" r:id="rId7"/>
    <p:sldId id="264" r:id="rId8"/>
    <p:sldId id="261" r:id="rId9"/>
    <p:sldId id="270" r:id="rId10"/>
    <p:sldId id="263" r:id="rId11"/>
    <p:sldId id="265" r:id="rId12"/>
    <p:sldId id="260" r:id="rId13"/>
    <p:sldId id="258" r:id="rId14"/>
    <p:sldId id="272" r:id="rId15"/>
    <p:sldId id="274" r:id="rId16"/>
    <p:sldId id="271" r:id="rId17"/>
    <p:sldId id="262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005AE-73EF-4F06-BDD7-5A85FE3C5247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E3FD2-DB7B-4EDA-8E67-0F112295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11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E3FD2-DB7B-4EDA-8E67-0F1122958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0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1ED7-0F75-4769-AE9C-808AE931CA29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398B-D3AC-461A-BDD3-2E1C3CAF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1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1ED7-0F75-4769-AE9C-808AE931CA29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398B-D3AC-461A-BDD3-2E1C3CAF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6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1ED7-0F75-4769-AE9C-808AE931CA29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398B-D3AC-461A-BDD3-2E1C3CAFCDA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6311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1ED7-0F75-4769-AE9C-808AE931CA29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398B-D3AC-461A-BDD3-2E1C3CAF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46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1ED7-0F75-4769-AE9C-808AE931CA29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398B-D3AC-461A-BDD3-2E1C3CAFCDA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6266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1ED7-0F75-4769-AE9C-808AE931CA29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398B-D3AC-461A-BDD3-2E1C3CAF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22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1ED7-0F75-4769-AE9C-808AE931CA29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398B-D3AC-461A-BDD3-2E1C3CAF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90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1ED7-0F75-4769-AE9C-808AE931CA29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398B-D3AC-461A-BDD3-2E1C3CAF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8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1ED7-0F75-4769-AE9C-808AE931CA29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398B-D3AC-461A-BDD3-2E1C3CAF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4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1ED7-0F75-4769-AE9C-808AE931CA29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398B-D3AC-461A-BDD3-2E1C3CAF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0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1ED7-0F75-4769-AE9C-808AE931CA29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398B-D3AC-461A-BDD3-2E1C3CAF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5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1ED7-0F75-4769-AE9C-808AE931CA29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398B-D3AC-461A-BDD3-2E1C3CAF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8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1ED7-0F75-4769-AE9C-808AE931CA29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398B-D3AC-461A-BDD3-2E1C3CAF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6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1ED7-0F75-4769-AE9C-808AE931CA29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398B-D3AC-461A-BDD3-2E1C3CAF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4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1ED7-0F75-4769-AE9C-808AE931CA29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398B-D3AC-461A-BDD3-2E1C3CAF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9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1ED7-0F75-4769-AE9C-808AE931CA29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398B-D3AC-461A-BDD3-2E1C3CAF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4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A1ED7-0F75-4769-AE9C-808AE931CA29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644398B-D3AC-461A-BDD3-2E1C3CAF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6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.net/projects/jaxb2-commons/pages/Hom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deadlock.netbeans.org/hudson/job/xml/lastSuccessfulBuild/artifact/build/updates/updates.x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329" y="4336611"/>
            <a:ext cx="2547815" cy="16222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JAXB Tips and Tricks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Rob Ratcliff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8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83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Controlling the Formatting of Generated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690" y="662781"/>
            <a:ext cx="11567473" cy="56451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toXML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(Object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jaxbElement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throws Exception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StringWriter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stringWriter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StringWriter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JAXBContext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context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getJaxBContext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Marshaller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marshaller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context.createMarshaller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marshaller.setProperty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jaxb.formatted.output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Boolean.TRUE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DocumentBuilderFactory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docBuilderFactory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DocumentBuilderFactory.newInstance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Document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docBuilderFactory.newDocumentBuilder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newDocument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marshaller.marshal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jaxbElement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document);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Transformer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transformer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this.getTransformer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transformer.transform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DOMSource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(document), new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StreamResult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stringWriter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stringWriter.toString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Transformer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getTransformer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throws Exception {</a:t>
            </a:r>
          </a:p>
          <a:p>
            <a:pPr marL="457200" lvl="1" indent="0">
              <a:buNone/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TransformerFactory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transformerFactory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TransformerFactory.newInstance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Transformer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transformer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transformerFactory.newTransformer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ransformer.setOutputProperty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OutputKeys.INDENT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"yes");</a:t>
            </a:r>
          </a:p>
          <a:p>
            <a:pPr marL="457200" lvl="1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ransformer.setOutputProperty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OutputKeys.CDATA_SECTION_ELEMENTS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"Notes");</a:t>
            </a:r>
          </a:p>
          <a:p>
            <a:pPr marL="457200" lvl="1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ransformer;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25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Cache the </a:t>
            </a:r>
            <a:r>
              <a:rPr lang="en-US" dirty="0" err="1" smtClean="0"/>
              <a:t>JAXBContext</a:t>
            </a:r>
            <a:r>
              <a:rPr lang="en-US" dirty="0" smtClean="0"/>
              <a:t> for much better performance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Object version of primitives (Integer, Double, </a:t>
            </a:r>
            <a:r>
              <a:rPr lang="en-US" dirty="0" err="1" smtClean="0"/>
              <a:t>etc</a:t>
            </a:r>
            <a:r>
              <a:rPr lang="en-US" dirty="0" smtClean="0"/>
              <a:t>) for optional fields (</a:t>
            </a:r>
            <a:r>
              <a:rPr lang="en-US" dirty="0" err="1" smtClean="0"/>
              <a:t>nullable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53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Useful JAXB Plugins for Customizing Generated Java Classes from XML 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Fluent API Plugin – Generate fluent design pattern for setters</a:t>
            </a:r>
          </a:p>
          <a:p>
            <a:r>
              <a:rPr lang="en-US" dirty="0" smtClean="0"/>
              <a:t>JAXB2 Basics Plugin – generates </a:t>
            </a:r>
            <a:r>
              <a:rPr lang="en-US" dirty="0" err="1" smtClean="0"/>
              <a:t>toString</a:t>
            </a:r>
            <a:r>
              <a:rPr lang="en-US" dirty="0" smtClean="0"/>
              <a:t>(), equals(), </a:t>
            </a:r>
            <a:r>
              <a:rPr lang="en-US" dirty="0" err="1" smtClean="0"/>
              <a:t>hashcode</a:t>
            </a:r>
            <a:r>
              <a:rPr lang="en-US" dirty="0" smtClean="0"/>
              <a:t>(), etc.</a:t>
            </a:r>
          </a:p>
          <a:p>
            <a:r>
              <a:rPr lang="en-US" dirty="0" smtClean="0"/>
              <a:t>Value Constructor – generates a constructor with arguments</a:t>
            </a:r>
          </a:p>
          <a:p>
            <a:r>
              <a:rPr lang="en-US" dirty="0" smtClean="0"/>
              <a:t>HyperJAXB3 – Generates JPA annotated classes</a:t>
            </a:r>
          </a:p>
          <a:p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https://java.net/projects/jaxb2-commons/pages/Home</a:t>
            </a:r>
            <a:r>
              <a:rPr lang="en-US" dirty="0" smtClean="0"/>
              <a:t> for more plugins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487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Deficits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JavaDoc</a:t>
            </a:r>
            <a:r>
              <a:rPr lang="en-US" dirty="0" smtClean="0"/>
              <a:t>  gets lost in translation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 standard way to specify data restrictions with annotations (Bean Validation may </a:t>
            </a:r>
            <a:r>
              <a:rPr lang="en-US" dirty="0" smtClean="0"/>
              <a:t>help…better if they were built </a:t>
            </a:r>
            <a:r>
              <a:rPr lang="en-US" dirty="0" smtClean="0"/>
              <a:t>into </a:t>
            </a:r>
            <a:r>
              <a:rPr lang="en-US" dirty="0" smtClean="0"/>
              <a:t>JAXB…See </a:t>
            </a:r>
            <a:r>
              <a:rPr lang="en-US" dirty="0" err="1" smtClean="0"/>
              <a:t>EclipseLink</a:t>
            </a:r>
            <a:r>
              <a:rPr lang="en-US" dirty="0" smtClean="0"/>
              <a:t> </a:t>
            </a:r>
            <a:r>
              <a:rPr lang="en-US" dirty="0" err="1" smtClean="0"/>
              <a:t>Moxy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21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0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Schema to Java Classes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in progress….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7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Java Classes from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57461"/>
            <a:ext cx="10700819" cy="5500539"/>
          </a:xfrm>
        </p:spPr>
        <p:txBody>
          <a:bodyPr>
            <a:normAutofit fontScale="70000" lnSpcReduction="20000"/>
          </a:bodyPr>
          <a:lstStyle/>
          <a:p>
            <a:r>
              <a:rPr lang="en-US" sz="7000" dirty="0" err="1" smtClean="0"/>
              <a:t>xjc</a:t>
            </a:r>
            <a:r>
              <a:rPr lang="en-US" sz="7000" dirty="0" smtClean="0"/>
              <a:t> geometry.xsd -b </a:t>
            </a:r>
            <a:r>
              <a:rPr lang="en-US" sz="7000" dirty="0" err="1" smtClean="0"/>
              <a:t>geometry.xjb</a:t>
            </a:r>
            <a:r>
              <a:rPr lang="en-US" sz="7000" dirty="0" smtClean="0"/>
              <a:t> </a:t>
            </a:r>
          </a:p>
          <a:p>
            <a:endParaRPr lang="en-US" dirty="0"/>
          </a:p>
          <a:p>
            <a:r>
              <a:rPr lang="en-US" sz="4200" dirty="0" smtClean="0"/>
              <a:t>Binding File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globalBindings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[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collectionType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collectionType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]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[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fixedAttributeAsConstantProperty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"true" | "false" | "1" | "0" ]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[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generateIsSetMethod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"true" | "false" | "1" | "0" ]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[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enableFailFastCheck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"true" | "false" | "1" | "0" ]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[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choiceContentProperty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"true" | "false" | "1" | "0" ]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[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underscoreBinding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asWordSeparator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| "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asCharInWord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]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[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typesafeEnumBase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typesafeEnumBase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]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[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typesafeEnumMemberName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generateName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| "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generateError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]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[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enableJavaNamingConventions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"true" | "false" | "1" | "0" ]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[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bindingStyle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elementBinding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| "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modelGroupBinding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]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[ 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javaType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... &lt;/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javaType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]*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globalBindings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512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Java Classes from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957" y="1571100"/>
            <a:ext cx="10935878" cy="492396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x</a:t>
            </a:r>
            <a:r>
              <a:rPr lang="en-US" dirty="0" err="1" smtClean="0"/>
              <a:t>jc</a:t>
            </a:r>
            <a:r>
              <a:rPr lang="en-US" dirty="0" smtClean="0"/>
              <a:t>  -extension </a:t>
            </a:r>
            <a:r>
              <a:rPr lang="en-US" dirty="0" smtClean="0"/>
              <a:t>geometry.xsd </a:t>
            </a:r>
            <a:r>
              <a:rPr lang="en-US" dirty="0" smtClean="0"/>
              <a:t>-b </a:t>
            </a:r>
            <a:r>
              <a:rPr lang="en-US" dirty="0" err="1" smtClean="0"/>
              <a:t>geometry.xjb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55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Schema 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17" y="131657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deadlock.netbeans.org/hudson/job/xml/lastSuccessfulBuild/artifact/build/updates/updates.xml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http://wiki.eclipse.org/index.php/Introduction_to_the_XSD_Editor</a:t>
            </a:r>
          </a:p>
          <a:p>
            <a:endParaRPr lang="en-US" dirty="0"/>
          </a:p>
        </p:txBody>
      </p:sp>
      <p:pic>
        <p:nvPicPr>
          <p:cNvPr id="1026" name="Picture 2" descr="http://netbeans.dzone.com/sites/all/files/schema-editor-701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253509"/>
            <a:ext cx="2630077" cy="202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79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JAXB?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architecture for XML binding</a:t>
            </a:r>
          </a:p>
          <a:p>
            <a:r>
              <a:rPr lang="en-US" dirty="0" smtClean="0"/>
              <a:t>Maps an XML Schema into Java Objects</a:t>
            </a:r>
          </a:p>
          <a:p>
            <a:r>
              <a:rPr lang="en-US" dirty="0" smtClean="0"/>
              <a:t>Generates a XML Schema from annotated Java 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54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Reasons JAXB is a Fav!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Built into the JDK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Easy to use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Well documented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Logical API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Robust and Efficient 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Complete control of the fields that get serialized to XML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Handles mapping from XML Schema or Annotated Java classes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Community generated plugins to customize code generation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Good default mappings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Default mappings can be completely overridden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46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Classes to XML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1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Java to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JAXBContext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context =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JAXBContext.newInstance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Class[]{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Shape.class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Circle.class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Rectangle.class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Polygon.class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ShapeList.class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StringWriter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stringWriter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StringWriter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Marshaller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marshaller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context.createMarshaller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marshaller.setProperty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jaxb.formatted.output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Boolean.TRUE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marshaller.marshal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jaxbElement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stringWriter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eturn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stringWriter.toString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19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XML to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786" y="150511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StringReader</a:t>
            </a:r>
            <a:r>
              <a:rPr lang="en-US" dirty="0" smtClean="0"/>
              <a:t> reader = new </a:t>
            </a:r>
            <a:r>
              <a:rPr lang="en-US" dirty="0" err="1" smtClean="0"/>
              <a:t>StringReader</a:t>
            </a:r>
            <a:r>
              <a:rPr lang="en-US" dirty="0" smtClean="0"/>
              <a:t>(</a:t>
            </a:r>
            <a:r>
              <a:rPr lang="en-US" dirty="0" err="1" smtClean="0"/>
              <a:t>xmlString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JAXBContext</a:t>
            </a:r>
            <a:r>
              <a:rPr lang="en-US" dirty="0" smtClean="0"/>
              <a:t> context = </a:t>
            </a:r>
            <a:r>
              <a:rPr lang="en-US" dirty="0" err="1" smtClean="0"/>
              <a:t>getJaxBContext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ShapeList</a:t>
            </a:r>
            <a:r>
              <a:rPr lang="en-US" dirty="0" smtClean="0"/>
              <a:t> shape = (</a:t>
            </a:r>
            <a:r>
              <a:rPr lang="en-US" dirty="0" err="1" smtClean="0"/>
              <a:t>ShapeList</a:t>
            </a:r>
            <a:r>
              <a:rPr lang="en-US" dirty="0" smtClean="0"/>
              <a:t>) </a:t>
            </a:r>
            <a:r>
              <a:rPr lang="en-US" dirty="0" err="1" smtClean="0"/>
              <a:t>context.createUnmarshaller</a:t>
            </a:r>
            <a:r>
              <a:rPr lang="en-US" dirty="0" smtClean="0"/>
              <a:t>().</a:t>
            </a:r>
            <a:r>
              <a:rPr lang="en-US" dirty="0" err="1" smtClean="0"/>
              <a:t>unmarshal</a:t>
            </a:r>
            <a:r>
              <a:rPr lang="en-US" dirty="0" smtClean="0"/>
              <a:t>(reader);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6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Field - @</a:t>
            </a:r>
            <a:r>
              <a:rPr lang="en-US" dirty="0" err="1" smtClean="0"/>
              <a:t>XmlAccessorType</a:t>
            </a:r>
            <a:r>
              <a:rPr lang="en-US" dirty="0" smtClean="0"/>
              <a:t>(</a:t>
            </a:r>
            <a:r>
              <a:rPr lang="en-US" dirty="0" err="1" smtClean="0"/>
              <a:t>XmlAccessType.FIELD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All fields are serialized</a:t>
            </a:r>
          </a:p>
          <a:p>
            <a:r>
              <a:rPr lang="en-US" dirty="0" smtClean="0"/>
              <a:t>Property - @</a:t>
            </a:r>
            <a:r>
              <a:rPr lang="en-US" dirty="0" err="1" smtClean="0"/>
              <a:t>XmlAccessorType</a:t>
            </a:r>
            <a:r>
              <a:rPr lang="en-US" dirty="0" smtClean="0"/>
              <a:t>(</a:t>
            </a:r>
            <a:r>
              <a:rPr lang="en-US" dirty="0" err="1" smtClean="0"/>
              <a:t>XmlAccessType.PROPERTY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Any property with a getter/setter is </a:t>
            </a:r>
            <a:r>
              <a:rPr lang="en-US" dirty="0" err="1" smtClean="0"/>
              <a:t>seralized</a:t>
            </a:r>
            <a:endParaRPr lang="en-US" dirty="0" smtClean="0"/>
          </a:p>
          <a:p>
            <a:r>
              <a:rPr lang="en-US" dirty="0" smtClean="0"/>
              <a:t>Public field  - @</a:t>
            </a:r>
            <a:r>
              <a:rPr lang="en-US" dirty="0" err="1" smtClean="0"/>
              <a:t>XmlAccessorType</a:t>
            </a:r>
            <a:r>
              <a:rPr lang="en-US" dirty="0" smtClean="0"/>
              <a:t>(</a:t>
            </a:r>
            <a:r>
              <a:rPr lang="en-US" dirty="0" err="1" smtClean="0"/>
              <a:t>XmlAccessType.PUBLIC_MEMBER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Public getter/setter</a:t>
            </a:r>
          </a:p>
          <a:p>
            <a:pPr lvl="1"/>
            <a:r>
              <a:rPr lang="en-US" dirty="0" smtClean="0"/>
              <a:t>Public member</a:t>
            </a:r>
          </a:p>
          <a:p>
            <a:r>
              <a:rPr lang="en-US" dirty="0" smtClean="0"/>
              <a:t>NONE - @</a:t>
            </a:r>
            <a:r>
              <a:rPr lang="en-US" dirty="0" err="1" smtClean="0"/>
              <a:t>XmlAccessorType</a:t>
            </a:r>
            <a:r>
              <a:rPr lang="en-US" dirty="0" smtClean="0"/>
              <a:t>(</a:t>
            </a:r>
            <a:r>
              <a:rPr lang="en-US" dirty="0" err="1" smtClean="0"/>
              <a:t>XmlAccessType.NONE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Only serialize the fields explicitly specified with @</a:t>
            </a:r>
            <a:r>
              <a:rPr lang="en-US" dirty="0" err="1" smtClean="0"/>
              <a:t>XmlElement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@</a:t>
            </a:r>
            <a:r>
              <a:rPr lang="en-US" dirty="0" err="1" smtClean="0"/>
              <a:t>XmlTransient</a:t>
            </a:r>
            <a:r>
              <a:rPr lang="en-US" dirty="0" smtClean="0"/>
              <a:t> – do not serialize this field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624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 </a:t>
            </a:r>
          </a:p>
          <a:p>
            <a:r>
              <a:rPr lang="en-US" dirty="0" smtClean="0"/>
              <a:t>Polygons</a:t>
            </a:r>
          </a:p>
          <a:p>
            <a:r>
              <a:rPr lang="en-US" dirty="0" err="1" smtClean="0"/>
              <a:t>DateTime</a:t>
            </a:r>
            <a:endParaRPr lang="en-US" dirty="0" smtClean="0"/>
          </a:p>
          <a:p>
            <a:r>
              <a:rPr lang="en-US" dirty="0" smtClean="0"/>
              <a:t>Wrapper Elements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53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Against a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validation by default</a:t>
            </a:r>
          </a:p>
          <a:p>
            <a:r>
              <a:rPr lang="en-US" dirty="0" smtClean="0"/>
              <a:t>Just </a:t>
            </a:r>
            <a:r>
              <a:rPr lang="en-US" dirty="0" err="1" smtClean="0"/>
              <a:t>Unmarshaller.setValidating</a:t>
            </a:r>
            <a:r>
              <a:rPr lang="en-US" dirty="0" smtClean="0"/>
              <a:t>(true) to begin validating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43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435</TotalTime>
  <Words>577</Words>
  <Application>Microsoft Office PowerPoint</Application>
  <PresentationFormat>Widescreen</PresentationFormat>
  <Paragraphs>111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Trebuchet MS</vt:lpstr>
      <vt:lpstr>Wingdings 3</vt:lpstr>
      <vt:lpstr>Facet</vt:lpstr>
      <vt:lpstr>JAXB Tips and Tricks</vt:lpstr>
      <vt:lpstr>What is JAXB?</vt:lpstr>
      <vt:lpstr>Top 10 Reasons JAXB is a Fav! </vt:lpstr>
      <vt:lpstr>Java Classes to XML Schema</vt:lpstr>
      <vt:lpstr>Converting Java to XML</vt:lpstr>
      <vt:lpstr>Converting XML to Java</vt:lpstr>
      <vt:lpstr>Controlling Serialization</vt:lpstr>
      <vt:lpstr>Custom Mapping</vt:lpstr>
      <vt:lpstr>Validating Against a Schema</vt:lpstr>
      <vt:lpstr>Controlling the Formatting of Generated XML</vt:lpstr>
      <vt:lpstr>Tips </vt:lpstr>
      <vt:lpstr>Some Useful JAXB Plugins for Customizing Generated Java Classes from XML Schemas</vt:lpstr>
      <vt:lpstr>Current Deficits</vt:lpstr>
      <vt:lpstr>Questions?</vt:lpstr>
      <vt:lpstr>XML Schema to Java Classes</vt:lpstr>
      <vt:lpstr>Converting Java Classes from Schema</vt:lpstr>
      <vt:lpstr>Generating Java Classes from Schema</vt:lpstr>
      <vt:lpstr>XML Schema Editors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JAXB Tips and Tricks</dc:title>
  <dc:creator>Rob Ratcliff</dc:creator>
  <cp:lastModifiedBy>Rob Ratcliff</cp:lastModifiedBy>
  <cp:revision>43</cp:revision>
  <dcterms:created xsi:type="dcterms:W3CDTF">2015-03-17T18:01:19Z</dcterms:created>
  <dcterms:modified xsi:type="dcterms:W3CDTF">2015-03-18T18:55:32Z</dcterms:modified>
</cp:coreProperties>
</file>