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200438" cy="19799300"/>
  <p:notesSz cx="6858000" cy="9144000"/>
  <p:defaultTextStyle>
    <a:defPPr>
      <a:defRPr lang="pt-BR"/>
    </a:defPPr>
    <a:lvl1pPr marL="0" algn="l" defTabSz="1727849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1pPr>
    <a:lvl2pPr marL="863925" algn="l" defTabSz="1727849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2pPr>
    <a:lvl3pPr marL="1727849" algn="l" defTabSz="1727849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3pPr>
    <a:lvl4pPr marL="2591774" algn="l" defTabSz="1727849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4pPr>
    <a:lvl5pPr marL="3455699" algn="l" defTabSz="1727849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5pPr>
    <a:lvl6pPr marL="4319623" algn="l" defTabSz="1727849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6pPr>
    <a:lvl7pPr marL="5183548" algn="l" defTabSz="1727849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7pPr>
    <a:lvl8pPr marL="6047472" algn="l" defTabSz="1727849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8pPr>
    <a:lvl9pPr marL="6911397" algn="l" defTabSz="1727849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41" d="100"/>
          <a:sy n="41" d="100"/>
        </p:scale>
        <p:origin x="270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3240303"/>
            <a:ext cx="13770372" cy="6893090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10399217"/>
            <a:ext cx="12150329" cy="4780246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55C6-81CA-4710-A78C-FF801A7FA36C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6EF-8984-409C-8B8B-6848D6A91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74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55C6-81CA-4710-A78C-FF801A7FA36C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6EF-8984-409C-8B8B-6848D6A91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6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1054129"/>
            <a:ext cx="3493219" cy="1677899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1054129"/>
            <a:ext cx="10277153" cy="1677899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55C6-81CA-4710-A78C-FF801A7FA36C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6EF-8984-409C-8B8B-6848D6A91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99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55C6-81CA-4710-A78C-FF801A7FA36C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6EF-8984-409C-8B8B-6848D6A91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80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4936081"/>
            <a:ext cx="13972878" cy="8235957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13249954"/>
            <a:ext cx="13972878" cy="4331095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55C6-81CA-4710-A78C-FF801A7FA36C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6EF-8984-409C-8B8B-6848D6A91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70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5270647"/>
            <a:ext cx="6885186" cy="1256247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5270647"/>
            <a:ext cx="6885186" cy="1256247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55C6-81CA-4710-A78C-FF801A7FA36C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6EF-8984-409C-8B8B-6848D6A91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9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054134"/>
            <a:ext cx="13972878" cy="382694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4853580"/>
            <a:ext cx="6853544" cy="2378664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7232244"/>
            <a:ext cx="6853544" cy="1063754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4853580"/>
            <a:ext cx="6887296" cy="2378664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7232244"/>
            <a:ext cx="6887296" cy="1063754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55C6-81CA-4710-A78C-FF801A7FA36C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6EF-8984-409C-8B8B-6848D6A91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55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55C6-81CA-4710-A78C-FF801A7FA36C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6EF-8984-409C-8B8B-6848D6A91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17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55C6-81CA-4710-A78C-FF801A7FA36C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6EF-8984-409C-8B8B-6848D6A91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89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319953"/>
            <a:ext cx="5225063" cy="461983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850737"/>
            <a:ext cx="8201472" cy="14070336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939790"/>
            <a:ext cx="5225063" cy="1100419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55C6-81CA-4710-A78C-FF801A7FA36C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6EF-8984-409C-8B8B-6848D6A91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21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319953"/>
            <a:ext cx="5225063" cy="461983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850737"/>
            <a:ext cx="8201472" cy="14070336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939790"/>
            <a:ext cx="5225063" cy="1100419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55C6-81CA-4710-A78C-FF801A7FA36C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86EF-8984-409C-8B8B-6848D6A91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49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1054134"/>
            <a:ext cx="13972878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5270647"/>
            <a:ext cx="13972878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8351022"/>
            <a:ext cx="3645099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55C6-81CA-4710-A78C-FF801A7FA36C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8351022"/>
            <a:ext cx="5467648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8351022"/>
            <a:ext cx="3645099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86EF-8984-409C-8B8B-6848D6A91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823" y="9098443"/>
            <a:ext cx="2779458" cy="11827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de seta reta 12"/>
          <p:cNvCxnSpPr/>
          <p:nvPr/>
        </p:nvCxnSpPr>
        <p:spPr>
          <a:xfrm>
            <a:off x="9656956" y="2180520"/>
            <a:ext cx="0" cy="1689758"/>
          </a:xfrm>
          <a:prstGeom prst="straightConnector1">
            <a:avLst/>
          </a:prstGeom>
          <a:ln w="4445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m para credenciamen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073" y="3870278"/>
            <a:ext cx="3691386" cy="115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657" y="13576232"/>
            <a:ext cx="1331219" cy="1872326"/>
          </a:xfrm>
          <a:prstGeom prst="rect">
            <a:avLst/>
          </a:prstGeom>
        </p:spPr>
      </p:pic>
      <p:sp>
        <p:nvSpPr>
          <p:cNvPr id="34" name="Texto Explicativo 2 (Ênfase) 33"/>
          <p:cNvSpPr/>
          <p:nvPr/>
        </p:nvSpPr>
        <p:spPr>
          <a:xfrm>
            <a:off x="11420729" y="6457647"/>
            <a:ext cx="3166041" cy="2667523"/>
          </a:xfrm>
          <a:prstGeom prst="accentCallout2">
            <a:avLst>
              <a:gd name="adj1" fmla="val 29393"/>
              <a:gd name="adj2" fmla="val -1337"/>
              <a:gd name="adj3" fmla="val 24643"/>
              <a:gd name="adj4" fmla="val -22179"/>
              <a:gd name="adj5" fmla="val 99825"/>
              <a:gd name="adj6" fmla="val -877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chemeClr val="tx1"/>
                </a:solidFill>
              </a:rPr>
              <a:t>- </a:t>
            </a:r>
            <a:r>
              <a:rPr lang="pt-BR" sz="2400" b="1" dirty="0">
                <a:solidFill>
                  <a:schemeClr val="tx1"/>
                </a:solidFill>
              </a:rPr>
              <a:t>Módulos:</a:t>
            </a: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rgbClr val="FF0000"/>
                </a:solidFill>
              </a:rPr>
              <a:t>Atendimento</a:t>
            </a: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rgbClr val="FF0000"/>
                </a:solidFill>
              </a:rPr>
              <a:t>Despacho</a:t>
            </a:r>
          </a:p>
          <a:p>
            <a:pPr marL="342900" indent="-342900">
              <a:buFontTx/>
              <a:buChar char="-"/>
            </a:pPr>
            <a:r>
              <a:rPr lang="pt-BR" sz="2400" dirty="0" err="1" smtClean="0">
                <a:solidFill>
                  <a:srgbClr val="FF0000"/>
                </a:solidFill>
              </a:rPr>
              <a:t>Geolocalização</a:t>
            </a:r>
            <a:r>
              <a:rPr lang="pt-BR" sz="2400" dirty="0" smtClean="0">
                <a:solidFill>
                  <a:srgbClr val="FF0000"/>
                </a:solidFill>
              </a:rPr>
              <a:t> dos recursos</a:t>
            </a:r>
          </a:p>
          <a:p>
            <a:pPr marL="342900" indent="-342900">
              <a:buFontTx/>
              <a:buChar char="-"/>
            </a:pPr>
            <a:r>
              <a:rPr lang="pt-BR" sz="2400" dirty="0" err="1" smtClean="0">
                <a:solidFill>
                  <a:srgbClr val="FF0000"/>
                </a:solidFill>
              </a:rPr>
              <a:t>Contole</a:t>
            </a:r>
            <a:r>
              <a:rPr lang="pt-BR" sz="2400" dirty="0" smtClean="0">
                <a:solidFill>
                  <a:srgbClr val="FF0000"/>
                </a:solidFill>
              </a:rPr>
              <a:t> do atendimento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7" name="Texto Explicativo 2 (Ênfase) 36"/>
          <p:cNvSpPr/>
          <p:nvPr/>
        </p:nvSpPr>
        <p:spPr>
          <a:xfrm>
            <a:off x="11858480" y="2463208"/>
            <a:ext cx="3626554" cy="3505348"/>
          </a:xfrm>
          <a:prstGeom prst="accentCallout2">
            <a:avLst>
              <a:gd name="adj1" fmla="val 45497"/>
              <a:gd name="adj2" fmla="val -2567"/>
              <a:gd name="adj3" fmla="val 29921"/>
              <a:gd name="adj4" fmla="val -19034"/>
              <a:gd name="adj5" fmla="val 43405"/>
              <a:gd name="adj6" fmla="val -367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Sistema Web para credenciamento  e gestão de </a:t>
            </a:r>
            <a:r>
              <a:rPr lang="pt-BR" sz="2400" dirty="0" smtClean="0">
                <a:solidFill>
                  <a:schemeClr val="tx1"/>
                </a:solidFill>
              </a:rPr>
              <a:t>voluntários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b="1" dirty="0" smtClean="0">
                <a:solidFill>
                  <a:schemeClr val="tx1"/>
                </a:solidFill>
              </a:rPr>
              <a:t>Módulos:</a:t>
            </a: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rgbClr val="FF0000"/>
                </a:solidFill>
              </a:rPr>
              <a:t>VASB</a:t>
            </a: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chemeClr val="tx1"/>
                </a:solidFill>
              </a:rPr>
              <a:t>BPV</a:t>
            </a: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chemeClr val="tx1"/>
                </a:solidFill>
              </a:rPr>
              <a:t>BC (Brigada Comunitária)</a:t>
            </a:r>
          </a:p>
        </p:txBody>
      </p:sp>
      <p:sp>
        <p:nvSpPr>
          <p:cNvPr id="38" name="Texto Explicativo 2 (Ênfase) 37"/>
          <p:cNvSpPr/>
          <p:nvPr/>
        </p:nvSpPr>
        <p:spPr>
          <a:xfrm>
            <a:off x="610160" y="13380145"/>
            <a:ext cx="5261276" cy="3065821"/>
          </a:xfrm>
          <a:prstGeom prst="accentCallout2">
            <a:avLst>
              <a:gd name="adj1" fmla="val 39906"/>
              <a:gd name="adj2" fmla="val 99820"/>
              <a:gd name="adj3" fmla="val 54521"/>
              <a:gd name="adj4" fmla="val 105438"/>
              <a:gd name="adj5" fmla="val 39371"/>
              <a:gd name="adj6" fmla="val 1216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 err="1" smtClean="0">
                <a:solidFill>
                  <a:schemeClr val="tx1"/>
                </a:solidFill>
              </a:rPr>
              <a:t>App</a:t>
            </a:r>
            <a:r>
              <a:rPr lang="pt-BR" sz="2400" b="1" dirty="0" smtClean="0">
                <a:solidFill>
                  <a:schemeClr val="tx1"/>
                </a:solidFill>
              </a:rPr>
              <a:t> Voluntário 193:</a:t>
            </a: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rgbClr val="FF0000"/>
                </a:solidFill>
              </a:rPr>
              <a:t>Alerta/Acionamento para ocorrência;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-   Informa histórico </a:t>
            </a:r>
            <a:r>
              <a:rPr lang="pt-BR" sz="2400" dirty="0">
                <a:solidFill>
                  <a:srgbClr val="FF0000"/>
                </a:solidFill>
              </a:rPr>
              <a:t>i</a:t>
            </a:r>
            <a:r>
              <a:rPr lang="pt-BR" sz="2400" dirty="0" smtClean="0">
                <a:solidFill>
                  <a:srgbClr val="FF0000"/>
                </a:solidFill>
              </a:rPr>
              <a:t>nicial;</a:t>
            </a: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rgbClr val="FF0000"/>
                </a:solidFill>
              </a:rPr>
              <a:t>Roteirização;</a:t>
            </a: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rgbClr val="FF0000"/>
                </a:solidFill>
              </a:rPr>
              <a:t>Possibilidade de recusa para VASB;</a:t>
            </a: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rgbClr val="FF0000"/>
                </a:solidFill>
              </a:rPr>
              <a:t>Envia informações e foto do local;</a:t>
            </a:r>
          </a:p>
          <a:p>
            <a:pPr marL="342900" indent="-342900">
              <a:buFontTx/>
              <a:buChar char="-"/>
            </a:pPr>
            <a:r>
              <a:rPr lang="pt-BR" sz="2400" dirty="0" err="1" smtClean="0">
                <a:solidFill>
                  <a:srgbClr val="FF0000"/>
                </a:solidFill>
              </a:rPr>
              <a:t>Gamificação</a:t>
            </a:r>
            <a:r>
              <a:rPr lang="pt-BR" sz="2400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rgbClr val="FF0000"/>
                </a:solidFill>
              </a:rPr>
              <a:t>Doação </a:t>
            </a:r>
            <a:r>
              <a:rPr lang="pt-BR" sz="2400" dirty="0" err="1" smtClean="0">
                <a:solidFill>
                  <a:srgbClr val="FF0000"/>
                </a:solidFill>
              </a:rPr>
              <a:t>Fundabom</a:t>
            </a:r>
            <a:r>
              <a:rPr lang="pt-BR" sz="2400" dirty="0" smtClean="0">
                <a:solidFill>
                  <a:srgbClr val="FF0000"/>
                </a:solidFill>
              </a:rPr>
              <a:t>.</a:t>
            </a:r>
            <a:endParaRPr lang="pt-BR" sz="2400" dirty="0" smtClean="0">
              <a:solidFill>
                <a:srgbClr val="FF0000"/>
              </a:solidFill>
            </a:endParaRPr>
          </a:p>
          <a:p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41" name="Texto Explicativo 2 (Ênfase) 40"/>
          <p:cNvSpPr/>
          <p:nvPr/>
        </p:nvSpPr>
        <p:spPr>
          <a:xfrm>
            <a:off x="871311" y="3062886"/>
            <a:ext cx="3023833" cy="2624236"/>
          </a:xfrm>
          <a:prstGeom prst="accentCallout2">
            <a:avLst>
              <a:gd name="adj1" fmla="val 52725"/>
              <a:gd name="adj2" fmla="val 94411"/>
              <a:gd name="adj3" fmla="val 23535"/>
              <a:gd name="adj4" fmla="val 125404"/>
              <a:gd name="adj5" fmla="val 38781"/>
              <a:gd name="adj6" fmla="val 1440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 smtClean="0">
                <a:solidFill>
                  <a:schemeClr val="tx1"/>
                </a:solidFill>
              </a:rPr>
              <a:t>App</a:t>
            </a:r>
            <a:r>
              <a:rPr lang="pt-BR" sz="2400" b="1" dirty="0" smtClean="0">
                <a:solidFill>
                  <a:schemeClr val="tx1"/>
                </a:solidFill>
              </a:rPr>
              <a:t> Notificação 193</a:t>
            </a:r>
            <a:r>
              <a:rPr lang="pt-BR" sz="2400" b="1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pt-BR" sz="2400" dirty="0" err="1" smtClean="0">
                <a:solidFill>
                  <a:srgbClr val="FF0000"/>
                </a:solidFill>
              </a:rPr>
              <a:t>Geolocalização</a:t>
            </a:r>
            <a:endParaRPr lang="pt-BR" sz="2400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rgbClr val="FF0000"/>
                </a:solidFill>
              </a:rPr>
              <a:t>Identificação do solicitante</a:t>
            </a:r>
            <a:endParaRPr lang="pt-BR" sz="2400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rgbClr val="FF0000"/>
                </a:solidFill>
              </a:rPr>
              <a:t>Natureza</a:t>
            </a: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rgbClr val="FF0000"/>
                </a:solidFill>
              </a:rPr>
              <a:t>Foto</a:t>
            </a: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rgbClr val="FF0000"/>
                </a:solidFill>
              </a:rPr>
              <a:t>Doação </a:t>
            </a:r>
            <a:r>
              <a:rPr lang="pt-BR" sz="2400" smtClean="0">
                <a:solidFill>
                  <a:srgbClr val="FF0000"/>
                </a:solidFill>
              </a:rPr>
              <a:t>Fundabom</a:t>
            </a:r>
          </a:p>
        </p:txBody>
      </p:sp>
      <p:sp>
        <p:nvSpPr>
          <p:cNvPr id="69" name="Texto Explicativo 2 (Ênfase) 68"/>
          <p:cNvSpPr/>
          <p:nvPr/>
        </p:nvSpPr>
        <p:spPr>
          <a:xfrm>
            <a:off x="10976629" y="14146248"/>
            <a:ext cx="4508406" cy="1809366"/>
          </a:xfrm>
          <a:prstGeom prst="accentCallout2">
            <a:avLst>
              <a:gd name="adj1" fmla="val 54995"/>
              <a:gd name="adj2" fmla="val -696"/>
              <a:gd name="adj3" fmla="val 148639"/>
              <a:gd name="adj4" fmla="val 22566"/>
              <a:gd name="adj5" fmla="val 148907"/>
              <a:gd name="adj6" fmla="val 320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chemeClr val="tx1"/>
                </a:solidFill>
              </a:rPr>
              <a:t>Atendimento mais rápido;</a:t>
            </a: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chemeClr val="tx1"/>
                </a:solidFill>
              </a:rPr>
              <a:t>Maiores informações do local; e</a:t>
            </a: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chemeClr val="tx1"/>
                </a:solidFill>
              </a:rPr>
              <a:t>Melhor emprego dos recursos do CB.</a:t>
            </a: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m para volunteers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453" y="185926"/>
            <a:ext cx="2085006" cy="208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ector de seta reta 26"/>
          <p:cNvCxnSpPr/>
          <p:nvPr/>
        </p:nvCxnSpPr>
        <p:spPr>
          <a:xfrm>
            <a:off x="7560853" y="10460681"/>
            <a:ext cx="55220" cy="2812035"/>
          </a:xfrm>
          <a:prstGeom prst="straightConnector1">
            <a:avLst/>
          </a:prstGeom>
          <a:ln w="4445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Processo predefinido 2"/>
          <p:cNvSpPr/>
          <p:nvPr/>
        </p:nvSpPr>
        <p:spPr>
          <a:xfrm>
            <a:off x="1427448" y="11359191"/>
            <a:ext cx="2282033" cy="983579"/>
          </a:xfrm>
          <a:prstGeom prst="flowChartPredefinedProcess">
            <a:avLst/>
          </a:prstGeom>
          <a:solidFill>
            <a:srgbClr val="C00000">
              <a:alpha val="6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Mapa Força BC</a:t>
            </a:r>
            <a:endParaRPr lang="pt-BR" sz="2400" b="1" dirty="0">
              <a:solidFill>
                <a:schemeClr val="tx1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 flipH="1" flipV="1">
            <a:off x="8051186" y="10460683"/>
            <a:ext cx="44599" cy="2812033"/>
          </a:xfrm>
          <a:prstGeom prst="straightConnector1">
            <a:avLst/>
          </a:prstGeom>
          <a:ln w="4445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m 42">
            <a:extLst>
              <a:ext uri="{FF2B5EF4-FFF2-40B4-BE49-F238E27FC236}">
                <a16:creationId xmlns:a16="http://schemas.microsoft.com/office/drawing/2014/main" xmlns="" id="{B2DC3867-3766-4B71-9EDA-9544592D79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48" b="97118" l="57849" r="89099">
                        <a14:backgroundMark x1="84157" y1="58537" x2="83285" y2="77162"/>
                        <a14:backgroundMark x1="60465" y1="54545" x2="61628" y2="79823"/>
                        <a14:backgroundMark x1="73110" y1="63636" x2="73110" y2="76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881" t="6095" r="10073" b="1"/>
          <a:stretch/>
        </p:blipFill>
        <p:spPr>
          <a:xfrm rot="543603">
            <a:off x="7555185" y="17074001"/>
            <a:ext cx="763927" cy="1514683"/>
          </a:xfrm>
          <a:prstGeom prst="rect">
            <a:avLst/>
          </a:prstGeom>
        </p:spPr>
      </p:pic>
      <p:pic>
        <p:nvPicPr>
          <p:cNvPr id="33" name="Picture 4" descr="Resultado de imagem para acidente ico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059" y="16248591"/>
            <a:ext cx="1823711" cy="182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ector de seta reta 49"/>
          <p:cNvCxnSpPr/>
          <p:nvPr/>
        </p:nvCxnSpPr>
        <p:spPr>
          <a:xfrm>
            <a:off x="8980643" y="17464983"/>
            <a:ext cx="3330303" cy="18297"/>
          </a:xfrm>
          <a:prstGeom prst="straightConnector1">
            <a:avLst/>
          </a:prstGeom>
          <a:ln w="44450">
            <a:solidFill>
              <a:srgbClr val="FF0000">
                <a:alpha val="70000"/>
              </a:srgb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071" y="3438009"/>
            <a:ext cx="1128797" cy="1587625"/>
          </a:xfrm>
          <a:prstGeom prst="rect">
            <a:avLst/>
          </a:prstGeom>
        </p:spPr>
      </p:pic>
      <p:pic>
        <p:nvPicPr>
          <p:cNvPr id="30" name="Picture 4" descr="Resultado de imagem para acidente ico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131" y="142998"/>
            <a:ext cx="1890962" cy="18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ector de seta reta 30"/>
          <p:cNvCxnSpPr/>
          <p:nvPr/>
        </p:nvCxnSpPr>
        <p:spPr>
          <a:xfrm flipH="1">
            <a:off x="5479380" y="1949956"/>
            <a:ext cx="1" cy="1497869"/>
          </a:xfrm>
          <a:prstGeom prst="straightConnector1">
            <a:avLst/>
          </a:prstGeom>
          <a:ln w="4445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/>
          <p:nvPr/>
        </p:nvCxnSpPr>
        <p:spPr>
          <a:xfrm rot="16200000" flipH="1">
            <a:off x="4520082" y="6143315"/>
            <a:ext cx="3879909" cy="1961312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do 43"/>
          <p:cNvCxnSpPr/>
          <p:nvPr/>
        </p:nvCxnSpPr>
        <p:spPr>
          <a:xfrm rot="5400000">
            <a:off x="6832155" y="6239127"/>
            <a:ext cx="3879912" cy="1769690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7887266" y="15541958"/>
            <a:ext cx="0" cy="1413266"/>
          </a:xfrm>
          <a:prstGeom prst="straightConnector1">
            <a:avLst/>
          </a:prstGeom>
          <a:ln w="4445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xograma: Processo predefinido 50"/>
          <p:cNvSpPr/>
          <p:nvPr/>
        </p:nvSpPr>
        <p:spPr>
          <a:xfrm>
            <a:off x="12040246" y="11359191"/>
            <a:ext cx="2282033" cy="983579"/>
          </a:xfrm>
          <a:prstGeom prst="flowChartPredefinedProcess">
            <a:avLst/>
          </a:prstGeom>
          <a:solidFill>
            <a:srgbClr val="C00000">
              <a:alpha val="6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SDO</a:t>
            </a:r>
            <a:endParaRPr lang="pt-BR" sz="2400" b="1" dirty="0">
              <a:solidFill>
                <a:schemeClr val="tx1"/>
              </a:solidFill>
            </a:endParaRPr>
          </a:p>
        </p:txBody>
      </p:sp>
      <p:cxnSp>
        <p:nvCxnSpPr>
          <p:cNvPr id="54" name="Conector angulado 53"/>
          <p:cNvCxnSpPr/>
          <p:nvPr/>
        </p:nvCxnSpPr>
        <p:spPr>
          <a:xfrm>
            <a:off x="9257459" y="9747230"/>
            <a:ext cx="2596609" cy="2103752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/>
          <p:nvPr/>
        </p:nvCxnSpPr>
        <p:spPr>
          <a:xfrm flipV="1">
            <a:off x="3798924" y="9884200"/>
            <a:ext cx="2392835" cy="1918136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o Explicativo 2 (Ênfase) 65"/>
          <p:cNvSpPr/>
          <p:nvPr/>
        </p:nvSpPr>
        <p:spPr>
          <a:xfrm>
            <a:off x="522215" y="9720145"/>
            <a:ext cx="2141035" cy="1516363"/>
          </a:xfrm>
          <a:prstGeom prst="accentCallout2">
            <a:avLst>
              <a:gd name="adj1" fmla="val 39906"/>
              <a:gd name="adj2" fmla="val 99820"/>
              <a:gd name="adj3" fmla="val 63241"/>
              <a:gd name="adj4" fmla="val 126366"/>
              <a:gd name="adj5" fmla="val 104871"/>
              <a:gd name="adj6" fmla="val 126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chemeClr val="tx1"/>
                </a:solidFill>
              </a:rPr>
              <a:t>Confecção de escala de serviço de BC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67" name="Texto Explicativo 2 (Ênfase) 66"/>
          <p:cNvSpPr/>
          <p:nvPr/>
        </p:nvSpPr>
        <p:spPr>
          <a:xfrm>
            <a:off x="13383389" y="9647403"/>
            <a:ext cx="2101645" cy="1506297"/>
          </a:xfrm>
          <a:prstGeom prst="accentCallout2">
            <a:avLst>
              <a:gd name="adj1" fmla="val 25683"/>
              <a:gd name="adj2" fmla="val -4022"/>
              <a:gd name="adj3" fmla="val 54255"/>
              <a:gd name="adj4" fmla="val -28666"/>
              <a:gd name="adj5" fmla="val 112014"/>
              <a:gd name="adj6" fmla="val -314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chemeClr val="tx1"/>
                </a:solidFill>
              </a:rPr>
              <a:t>Encerramento de ocorrências do BPV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106</Words>
  <Application>Microsoft Office PowerPoint</Application>
  <PresentationFormat>Personalizar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Alexandre Cicerelli</dc:creator>
  <cp:lastModifiedBy>LUIZ CAIROLLI</cp:lastModifiedBy>
  <cp:revision>52</cp:revision>
  <dcterms:created xsi:type="dcterms:W3CDTF">2019-03-21T13:28:26Z</dcterms:created>
  <dcterms:modified xsi:type="dcterms:W3CDTF">2019-04-02T18:57:11Z</dcterms:modified>
</cp:coreProperties>
</file>