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6"/>
    <p:restoredTop sz="96327"/>
  </p:normalViewPr>
  <p:slideViewPr>
    <p:cSldViewPr snapToGrid="0" snapToObjects="1">
      <p:cViewPr varScale="1">
        <p:scale>
          <a:sx n="15" d="100"/>
          <a:sy n="15" d="100"/>
        </p:scale>
        <p:origin x="13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3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4564" y="441962"/>
            <a:ext cx="39502081" cy="723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94564" y="7680960"/>
            <a:ext cx="39502081" cy="2523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180290" y="30371981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19467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5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48667" marR="0" indent="-548667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739853" marR="0" indent="-642518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957660" marR="0" indent="-7629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4148696" marR="0" indent="-8566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5246030" marR="0" indent="-8566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6343365" marR="0" indent="-8566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7440700" marR="0" indent="-8566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8538035" marR="0" indent="-8566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9635370" marR="0" indent="-856691" algn="l" defTabSz="2194670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00000"/>
        <a:buFont typeface="Arial"/>
        <a:buChar char="•"/>
        <a:tabLst/>
        <a:defRPr sz="6675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44899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89798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734697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79596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224496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469395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714294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959193" algn="r" defTabSz="2448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webp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F7FB6-D3DD-6D27-113F-CDED3A99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9331" y="3650829"/>
            <a:ext cx="43101325" cy="136099"/>
          </a:xfrm>
          <a:prstGeom prst="line">
            <a:avLst/>
          </a:prstGeom>
          <a:ln w="603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4CB79C-89D2-3E85-F2D5-2227291BF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403172" y="19517023"/>
            <a:ext cx="5494" cy="12927762"/>
          </a:xfrm>
          <a:prstGeom prst="line">
            <a:avLst/>
          </a:prstGeom>
          <a:ln w="603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C6EF3-D588-D560-B944-807521EB2117}"/>
              </a:ext>
            </a:extLst>
          </p:cNvPr>
          <p:cNvSpPr txBox="1"/>
          <p:nvPr/>
        </p:nvSpPr>
        <p:spPr>
          <a:xfrm>
            <a:off x="379331" y="13373595"/>
            <a:ext cx="1236617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n-ea"/>
                <a:cs typeface="Times New Roman" panose="02020603050405020304" pitchFamily="18" charset="0"/>
              </a:rPr>
              <a:t>Single-centered-object bias in benchmarks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C634C-50A7-C976-4FBE-0A5F0B067E37}"/>
              </a:ext>
            </a:extLst>
          </p:cNvPr>
          <p:cNvSpPr txBox="1"/>
          <p:nvPr/>
        </p:nvSpPr>
        <p:spPr>
          <a:xfrm>
            <a:off x="14363064" y="13400921"/>
            <a:ext cx="740975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cs typeface="Times New Roman" panose="02020603050405020304" pitchFamily="18" charset="0"/>
              </a:rPr>
              <a:t> Motion bias in </a:t>
            </a:r>
            <a:r>
              <a:rPr lang="en-US" sz="5400" dirty="0" err="1">
                <a:cs typeface="Times New Roman" panose="02020603050405020304" pitchFamily="18" charset="0"/>
              </a:rPr>
              <a:t>Urbansas</a:t>
            </a:r>
            <a:endParaRPr lang="en-US" sz="5400" dirty="0"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E4F6D-83BE-9348-46DB-8A09167B4105}"/>
              </a:ext>
            </a:extLst>
          </p:cNvPr>
          <p:cNvSpPr txBox="1"/>
          <p:nvPr/>
        </p:nvSpPr>
        <p:spPr>
          <a:xfrm>
            <a:off x="379332" y="4127689"/>
            <a:ext cx="22529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State-of-the-art methods are inadequate for urban scenes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7AA49F-E6A2-0089-64D3-F863A8502095}"/>
              </a:ext>
            </a:extLst>
          </p:cNvPr>
          <p:cNvSpPr txBox="1"/>
          <p:nvPr/>
        </p:nvSpPr>
        <p:spPr>
          <a:xfrm>
            <a:off x="407983" y="5293475"/>
            <a:ext cx="21381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/>
                </a:solidFill>
                <a:cs typeface="Times New Roman" panose="02020603050405020304" pitchFamily="18" charset="0"/>
              </a:rPr>
              <a:t>Purely semantic representations</a:t>
            </a:r>
          </a:p>
          <a:p>
            <a:r>
              <a:rPr lang="en-US" sz="5400" dirty="0">
                <a:solidFill>
                  <a:schemeClr val="tx1"/>
                </a:solidFill>
                <a:cs typeface="Times New Roman" panose="02020603050405020304" pitchFamily="18" charset="0"/>
              </a:rPr>
              <a:t>Impossible to disambiguate between multiple potential sound sources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6AA57-486A-911A-5470-3D9C4EED2167}"/>
              </a:ext>
            </a:extLst>
          </p:cNvPr>
          <p:cNvSpPr txBox="1"/>
          <p:nvPr/>
        </p:nvSpPr>
        <p:spPr>
          <a:xfrm>
            <a:off x="28948528" y="19818694"/>
            <a:ext cx="8458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graphicFrame>
        <p:nvGraphicFramePr>
          <p:cNvPr id="46" name="Table 3">
            <a:extLst>
              <a:ext uri="{FF2B5EF4-FFF2-40B4-BE49-F238E27FC236}">
                <a16:creationId xmlns:a16="http://schemas.microsoft.com/office/drawing/2014/main" id="{FE05A910-6787-8141-3537-E9398A0D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39829"/>
              </p:ext>
            </p:extLst>
          </p:nvPr>
        </p:nvGraphicFramePr>
        <p:xfrm>
          <a:off x="28948528" y="24280884"/>
          <a:ext cx="14235746" cy="75742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5589967">
                  <a:extLst>
                    <a:ext uri="{9D8B030D-6E8A-4147-A177-3AD203B41FA5}">
                      <a16:colId xmlns:a16="http://schemas.microsoft.com/office/drawing/2014/main" val="2287381594"/>
                    </a:ext>
                  </a:extLst>
                </a:gridCol>
                <a:gridCol w="5268686">
                  <a:extLst>
                    <a:ext uri="{9D8B030D-6E8A-4147-A177-3AD203B41FA5}">
                      <a16:colId xmlns:a16="http://schemas.microsoft.com/office/drawing/2014/main" val="83523501"/>
                    </a:ext>
                  </a:extLst>
                </a:gridCol>
                <a:gridCol w="3377093">
                  <a:extLst>
                    <a:ext uri="{9D8B030D-6E8A-4147-A177-3AD203B41FA5}">
                      <a16:colId xmlns:a16="http://schemas.microsoft.com/office/drawing/2014/main" val="4277649543"/>
                    </a:ext>
                  </a:extLst>
                </a:gridCol>
              </a:tblGrid>
              <a:tr h="174840">
                <a:tc>
                  <a:txBody>
                    <a:bodyPr/>
                    <a:lstStyle/>
                    <a:p>
                      <a:pPr algn="l"/>
                      <a:r>
                        <a:rPr lang="en-US" sz="6500" b="0" i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model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IoU</a:t>
                      </a:r>
                      <a:endParaRPr lang="en-US" sz="65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AUC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712775"/>
                  </a:ext>
                </a:extLst>
              </a:tr>
              <a:tr h="803963">
                <a:tc>
                  <a:txBody>
                    <a:bodyPr/>
                    <a:lstStyle/>
                    <a:p>
                      <a:pPr algn="l"/>
                      <a:r>
                        <a:rPr lang="en-US" sz="6500" b="1" dirty="0">
                          <a:latin typeface="+mn-lt"/>
                        </a:rPr>
                        <a:t>Vision-topline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1" dirty="0">
                          <a:latin typeface="+mn-lt"/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1" dirty="0">
                          <a:latin typeface="+mn-lt"/>
                        </a:rPr>
                        <a:t>0.51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01090"/>
                  </a:ext>
                </a:extLst>
              </a:tr>
              <a:tr h="803963">
                <a:tc>
                  <a:txBody>
                    <a:bodyPr/>
                    <a:lstStyle/>
                    <a:p>
                      <a:pPr algn="l"/>
                      <a:r>
                        <a:rPr lang="en-US" sz="6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Optical Flow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0" dirty="0">
                          <a:latin typeface="+mn-lt"/>
                        </a:rPr>
                        <a:t>0.33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927573"/>
                  </a:ext>
                </a:extLst>
              </a:tr>
              <a:tr h="803963">
                <a:tc>
                  <a:txBody>
                    <a:bodyPr/>
                    <a:lstStyle/>
                    <a:p>
                      <a:pPr algn="l"/>
                      <a:r>
                        <a:rPr lang="en-US" sz="6500" dirty="0" err="1">
                          <a:latin typeface="+mn-lt"/>
                        </a:rPr>
                        <a:t>RCGrad</a:t>
                      </a:r>
                      <a:endParaRPr lang="en-US" sz="65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0" dirty="0">
                          <a:solidFill>
                            <a:schemeClr val="tx1"/>
                          </a:solidFill>
                          <a:latin typeface="+mn-lt"/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dirty="0">
                          <a:latin typeface="+mn-lt"/>
                        </a:rPr>
                        <a:t>0.13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28025"/>
                  </a:ext>
                </a:extLst>
              </a:tr>
              <a:tr h="803963">
                <a:tc>
                  <a:txBody>
                    <a:bodyPr/>
                    <a:lstStyle/>
                    <a:p>
                      <a:pPr algn="l"/>
                      <a:r>
                        <a:rPr lang="en-US" sz="6500" b="1" dirty="0" err="1">
                          <a:latin typeface="+mn-lt"/>
                        </a:rPr>
                        <a:t>FlowGrad</a:t>
                      </a:r>
                      <a:r>
                        <a:rPr lang="en-US" sz="6500" b="1" dirty="0">
                          <a:latin typeface="+mn-lt"/>
                        </a:rPr>
                        <a:t>-H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1" dirty="0">
                          <a:solidFill>
                            <a:schemeClr val="tx1"/>
                          </a:solidFill>
                          <a:latin typeface="+mn-lt"/>
                        </a:rPr>
                        <a:t>0.50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1" dirty="0">
                          <a:latin typeface="+mn-lt"/>
                        </a:rPr>
                        <a:t>0.30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504735"/>
                  </a:ext>
                </a:extLst>
              </a:tr>
              <a:tr h="803963">
                <a:tc>
                  <a:txBody>
                    <a:bodyPr/>
                    <a:lstStyle/>
                    <a:p>
                      <a:pPr algn="l"/>
                      <a:r>
                        <a:rPr lang="en-US" sz="6500" dirty="0" err="1">
                          <a:latin typeface="+mn-lt"/>
                        </a:rPr>
                        <a:t>FlowGrad</a:t>
                      </a:r>
                      <a:r>
                        <a:rPr lang="en-US" sz="6500" dirty="0">
                          <a:latin typeface="+mn-lt"/>
                        </a:rPr>
                        <a:t>-IC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0" dirty="0">
                          <a:solidFill>
                            <a:schemeClr val="tx1"/>
                          </a:solidFill>
                          <a:latin typeface="+mn-lt"/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dirty="0">
                          <a:latin typeface="+mn-lt"/>
                        </a:rPr>
                        <a:t>0.18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472073"/>
                  </a:ext>
                </a:extLst>
              </a:tr>
              <a:tr h="803963">
                <a:tc>
                  <a:txBody>
                    <a:bodyPr/>
                    <a:lstStyle/>
                    <a:p>
                      <a:pPr algn="l"/>
                      <a:r>
                        <a:rPr lang="en-US" sz="6500" dirty="0" err="1">
                          <a:latin typeface="+mn-lt"/>
                        </a:rPr>
                        <a:t>FlowGrad</a:t>
                      </a:r>
                      <a:r>
                        <a:rPr lang="en-US" sz="6500" dirty="0">
                          <a:latin typeface="+mn-lt"/>
                        </a:rPr>
                        <a:t>-EN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b="0" dirty="0">
                          <a:solidFill>
                            <a:schemeClr val="tx1"/>
                          </a:solidFill>
                          <a:latin typeface="+mn-lt"/>
                        </a:rPr>
                        <a:t>0.37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0" dirty="0">
                          <a:latin typeface="+mn-lt"/>
                        </a:rPr>
                        <a:t>0.23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19652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04C333A8-27EE-D23B-BD99-D3BC89292757}"/>
              </a:ext>
            </a:extLst>
          </p:cNvPr>
          <p:cNvSpPr txBox="1"/>
          <p:nvPr/>
        </p:nvSpPr>
        <p:spPr>
          <a:xfrm>
            <a:off x="40309770" y="364065"/>
            <a:ext cx="348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Code Available</a:t>
            </a:r>
            <a:endParaRPr lang="en-US" sz="3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16586B-C77A-1F79-7BE6-05C21AB31FE6}"/>
              </a:ext>
            </a:extLst>
          </p:cNvPr>
          <p:cNvSpPr txBox="1"/>
          <p:nvPr/>
        </p:nvSpPr>
        <p:spPr>
          <a:xfrm>
            <a:off x="7321292" y="513655"/>
            <a:ext cx="2835587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700" b="1" dirty="0" err="1"/>
              <a:t>FlowGrad</a:t>
            </a:r>
            <a:r>
              <a:rPr lang="en-US" sz="8700" b="1" dirty="0"/>
              <a:t>: Using Motion for Visual Sound Source Localization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53B90-BCC2-B238-FB51-0609A2D65246}"/>
              </a:ext>
            </a:extLst>
          </p:cNvPr>
          <p:cNvSpPr txBox="1"/>
          <p:nvPr/>
        </p:nvSpPr>
        <p:spPr>
          <a:xfrm>
            <a:off x="8203598" y="2126104"/>
            <a:ext cx="26678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Rajsuryan Singh, Pablo </a:t>
            </a:r>
            <a:r>
              <a:rPr lang="en-US" sz="6000" dirty="0" err="1"/>
              <a:t>Zinemanas</a:t>
            </a:r>
            <a:r>
              <a:rPr lang="en-US" sz="6000" dirty="0"/>
              <a:t>, Xavier Serra, Juan Pablo Bello, Magdalena Fuentes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B70C2-813B-E9E9-34D8-6EC4368AE19A}"/>
              </a:ext>
            </a:extLst>
          </p:cNvPr>
          <p:cNvSpPr txBox="1"/>
          <p:nvPr/>
        </p:nvSpPr>
        <p:spPr>
          <a:xfrm>
            <a:off x="24131546" y="13005366"/>
            <a:ext cx="18992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cs typeface="Times New Roman" panose="02020603050405020304" pitchFamily="18" charset="0"/>
              </a:rPr>
              <a:t>a) </a:t>
            </a:r>
            <a:r>
              <a:rPr lang="en-US" sz="5400" dirty="0" err="1">
                <a:cs typeface="Times New Roman" panose="02020603050405020304" pitchFamily="18" charset="0"/>
              </a:rPr>
              <a:t>FlowGrad</a:t>
            </a:r>
            <a:r>
              <a:rPr lang="en-US" sz="5400" dirty="0">
                <a:cs typeface="Times New Roman" panose="02020603050405020304" pitchFamily="18" charset="0"/>
              </a:rPr>
              <a:t>-H                  b) </a:t>
            </a:r>
            <a:r>
              <a:rPr lang="en-US" sz="5400" dirty="0" err="1">
                <a:cs typeface="Times New Roman" panose="02020603050405020304" pitchFamily="18" charset="0"/>
              </a:rPr>
              <a:t>FlowGrad</a:t>
            </a:r>
            <a:r>
              <a:rPr lang="en-US" sz="5400" dirty="0">
                <a:cs typeface="Times New Roman" panose="02020603050405020304" pitchFamily="18" charset="0"/>
              </a:rPr>
              <a:t>-IC                    </a:t>
            </a:r>
            <a:r>
              <a:rPr lang="en-US" sz="5400" dirty="0" err="1">
                <a:cs typeface="Times New Roman" panose="02020603050405020304" pitchFamily="18" charset="0"/>
              </a:rPr>
              <a:t>FlowGrad</a:t>
            </a:r>
            <a:r>
              <a:rPr lang="en-US" sz="5400" dirty="0">
                <a:cs typeface="Times New Roman" panose="02020603050405020304" pitchFamily="18" charset="0"/>
              </a:rPr>
              <a:t>-EN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5C10-94B5-712A-197C-CE68F98F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797" y="758052"/>
            <a:ext cx="2421603" cy="2421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B6A51-5A7B-142F-ABFE-0B2AF74B7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260" y="1291735"/>
            <a:ext cx="1363046" cy="13630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AE63149-7EFA-F929-1974-14844C2976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6607" r="8610" b="5640"/>
          <a:stretch/>
        </p:blipFill>
        <p:spPr>
          <a:xfrm>
            <a:off x="40633733" y="834631"/>
            <a:ext cx="2283359" cy="241728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6B8EE37-690E-B4E8-7FD8-F6FBF8703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34" y="19843290"/>
            <a:ext cx="28147298" cy="1261570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32A9B94-BA1F-451E-9E4B-0BC230A419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2965" r="689"/>
          <a:stretch/>
        </p:blipFill>
        <p:spPr>
          <a:xfrm>
            <a:off x="23358845" y="5767650"/>
            <a:ext cx="20537645" cy="7109314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135C1-C178-5E00-4C67-00F9DD7CAE85}"/>
              </a:ext>
            </a:extLst>
          </p:cNvPr>
          <p:cNvCxnSpPr>
            <a:cxnSpLocks/>
          </p:cNvCxnSpPr>
          <p:nvPr/>
        </p:nvCxnSpPr>
        <p:spPr>
          <a:xfrm>
            <a:off x="23143610" y="3888890"/>
            <a:ext cx="0" cy="15575217"/>
          </a:xfrm>
          <a:prstGeom prst="line">
            <a:avLst/>
          </a:prstGeom>
          <a:ln w="603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AF2F23-AFD4-FF74-84C0-53B402A9BED5}"/>
              </a:ext>
            </a:extLst>
          </p:cNvPr>
          <p:cNvCxnSpPr>
            <a:cxnSpLocks/>
          </p:cNvCxnSpPr>
          <p:nvPr/>
        </p:nvCxnSpPr>
        <p:spPr>
          <a:xfrm flipV="1">
            <a:off x="201531" y="19464107"/>
            <a:ext cx="43540706" cy="105833"/>
          </a:xfrm>
          <a:prstGeom prst="line">
            <a:avLst/>
          </a:prstGeom>
          <a:ln w="6032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CF997F9E-B698-193E-AE35-4F64960D56F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1907542" y="14569921"/>
            <a:ext cx="3980675" cy="398067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62D7F6A-DF7C-0C30-41C7-A123C5CDAF5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" t="36283" r="45704" b="-2635"/>
          <a:stretch/>
        </p:blipFill>
        <p:spPr>
          <a:xfrm>
            <a:off x="6264628" y="14513673"/>
            <a:ext cx="4727607" cy="460590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49CC51-4D10-3BDE-CD80-AAC564B9D94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61" t="37221" r="2060" b="36175"/>
          <a:stretch/>
        </p:blipFill>
        <p:spPr>
          <a:xfrm>
            <a:off x="14168119" y="14530604"/>
            <a:ext cx="3612525" cy="359534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43CDEBF-B89B-3C28-74A6-5FFAEAB20B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1" t="73852" r="502" b="1180"/>
          <a:stretch/>
        </p:blipFill>
        <p:spPr>
          <a:xfrm>
            <a:off x="18206741" y="14530605"/>
            <a:ext cx="3612528" cy="3587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62325E3-184E-4826-3522-3312535570DA}"/>
              </a:ext>
            </a:extLst>
          </p:cNvPr>
          <p:cNvSpPr txBox="1"/>
          <p:nvPr/>
        </p:nvSpPr>
        <p:spPr>
          <a:xfrm>
            <a:off x="14380206" y="18123415"/>
            <a:ext cx="7409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cs typeface="Times New Roman" panose="02020603050405020304" pitchFamily="18" charset="0"/>
              </a:rPr>
              <a:t>           Bounding                              Optical</a:t>
            </a:r>
          </a:p>
          <a:p>
            <a:r>
              <a:rPr lang="en-US" sz="3000" dirty="0">
                <a:cs typeface="Times New Roman" panose="02020603050405020304" pitchFamily="18" charset="0"/>
              </a:rPr>
              <a:t>              Boxes                                    Flow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423606-EF2A-DE3A-45D4-B20DBD44287C}"/>
              </a:ext>
            </a:extLst>
          </p:cNvPr>
          <p:cNvSpPr txBox="1"/>
          <p:nvPr/>
        </p:nvSpPr>
        <p:spPr>
          <a:xfrm>
            <a:off x="366124" y="12159326"/>
            <a:ext cx="22992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All datasets are biased, urban scenes uniquely so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2F00FFE2-DDB5-7AFC-7B18-FE8B20B0FD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52" y="7642914"/>
            <a:ext cx="4419880" cy="216841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AC05192-16EB-996A-79B1-AE0F92A68D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52" y="10104712"/>
            <a:ext cx="4478242" cy="1447129"/>
          </a:xfrm>
          <a:prstGeom prst="rect">
            <a:avLst/>
          </a:prstGeom>
        </p:spPr>
      </p:pic>
      <p:sp>
        <p:nvSpPr>
          <p:cNvPr id="87" name="Arrow: Right 86">
            <a:extLst>
              <a:ext uri="{FF2B5EF4-FFF2-40B4-BE49-F238E27FC236}">
                <a16:creationId xmlns:a16="http://schemas.microsoft.com/office/drawing/2014/main" id="{5852E94A-2B88-F717-1687-8B9F215B1792}"/>
              </a:ext>
            </a:extLst>
          </p:cNvPr>
          <p:cNvSpPr/>
          <p:nvPr/>
        </p:nvSpPr>
        <p:spPr>
          <a:xfrm rot="659453">
            <a:off x="5950102" y="8415852"/>
            <a:ext cx="2859110" cy="94764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Looks like a violin</a:t>
            </a:r>
            <a:endParaRPr kumimoji="0" lang="en-I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36D3FBA-E7E0-C068-2FCF-A86CC422C105}"/>
              </a:ext>
            </a:extLst>
          </p:cNvPr>
          <p:cNvSpPr/>
          <p:nvPr/>
        </p:nvSpPr>
        <p:spPr>
          <a:xfrm rot="21154384">
            <a:off x="5913746" y="9974827"/>
            <a:ext cx="2859110" cy="94764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Sounds like a violin</a:t>
            </a:r>
            <a:endParaRPr kumimoji="0" lang="en-I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6" name="AutoShape 6" descr="Green check ogo, Check mark Computer Icons , green tick transparent  background PNG clipart | HiClipart">
            <a:extLst>
              <a:ext uri="{FF2B5EF4-FFF2-40B4-BE49-F238E27FC236}">
                <a16:creationId xmlns:a16="http://schemas.microsoft.com/office/drawing/2014/main" id="{C8DECEA9-AA11-BD87-BAEE-429AC080A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8" name="Graphic 97" descr="Checkmark">
            <a:extLst>
              <a:ext uri="{FF2B5EF4-FFF2-40B4-BE49-F238E27FC236}">
                <a16:creationId xmlns:a16="http://schemas.microsoft.com/office/drawing/2014/main" id="{E709F0C6-E083-03E6-EFDA-5B4B96FF7C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4647" y="8678644"/>
            <a:ext cx="1913043" cy="191304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E5E02034-03EF-AC57-DD73-C550E3E0A14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288" y="7546499"/>
            <a:ext cx="3996989" cy="224830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205AF6DB-B580-026D-0E39-145AEE5E19CB}"/>
              </a:ext>
            </a:extLst>
          </p:cNvPr>
          <p:cNvSpPr/>
          <p:nvPr/>
        </p:nvSpPr>
        <p:spPr>
          <a:xfrm>
            <a:off x="13891988" y="7923591"/>
            <a:ext cx="1032507" cy="578572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B94C646-5076-1819-42DD-78B1E59B8B6D}"/>
              </a:ext>
            </a:extLst>
          </p:cNvPr>
          <p:cNvSpPr/>
          <p:nvPr/>
        </p:nvSpPr>
        <p:spPr>
          <a:xfrm>
            <a:off x="12648987" y="8972721"/>
            <a:ext cx="447134" cy="795198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2EA917B-DB00-94A0-6BB9-91694016F220}"/>
              </a:ext>
            </a:extLst>
          </p:cNvPr>
          <p:cNvSpPr/>
          <p:nvPr/>
        </p:nvSpPr>
        <p:spPr>
          <a:xfrm>
            <a:off x="13712297" y="8678644"/>
            <a:ext cx="1561689" cy="948710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B2F952-4885-85EF-7F1E-4F25AF26A5F8}"/>
              </a:ext>
            </a:extLst>
          </p:cNvPr>
          <p:cNvSpPr/>
          <p:nvPr/>
        </p:nvSpPr>
        <p:spPr>
          <a:xfrm>
            <a:off x="14853501" y="7972990"/>
            <a:ext cx="420486" cy="282599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1CEFFB8-BC90-71BE-89B6-9583AF992782}"/>
              </a:ext>
            </a:extLst>
          </p:cNvPr>
          <p:cNvSpPr/>
          <p:nvPr/>
        </p:nvSpPr>
        <p:spPr>
          <a:xfrm>
            <a:off x="15574226" y="8293617"/>
            <a:ext cx="331044" cy="233891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8A10446-63B3-ED11-FCB1-22FBB4D43453}"/>
              </a:ext>
            </a:extLst>
          </p:cNvPr>
          <p:cNvSpPr/>
          <p:nvPr/>
        </p:nvSpPr>
        <p:spPr>
          <a:xfrm>
            <a:off x="15398254" y="8121797"/>
            <a:ext cx="331044" cy="233891"/>
          </a:xfrm>
          <a:prstGeom prst="rect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EA9A357-0C7B-EEB2-51FC-0FC9D6FED3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19" y="10199063"/>
            <a:ext cx="4478242" cy="1447129"/>
          </a:xfrm>
          <a:prstGeom prst="rect">
            <a:avLst/>
          </a:prstGeom>
        </p:spPr>
      </p:pic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FF6939A4-E8EE-A0CF-3958-C4FAB7B3389F}"/>
              </a:ext>
            </a:extLst>
          </p:cNvPr>
          <p:cNvSpPr/>
          <p:nvPr/>
        </p:nvSpPr>
        <p:spPr>
          <a:xfrm rot="21154384">
            <a:off x="17250713" y="10069178"/>
            <a:ext cx="2859110" cy="94764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Sounds like a car</a:t>
            </a:r>
            <a:endParaRPr kumimoji="0" lang="en-I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11FFB83F-160E-34AD-76EA-9E9F7F6181E5}"/>
              </a:ext>
            </a:extLst>
          </p:cNvPr>
          <p:cNvSpPr/>
          <p:nvPr/>
        </p:nvSpPr>
        <p:spPr>
          <a:xfrm rot="659453">
            <a:off x="17205822" y="8454784"/>
            <a:ext cx="2859110" cy="947644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500" dirty="0"/>
              <a:t>Many possible </a:t>
            </a: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cars</a:t>
            </a:r>
            <a:endParaRPr kumimoji="0" lang="en-IN" sz="2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3" name="Graphic 112" descr="Question mark">
            <a:extLst>
              <a:ext uri="{FF2B5EF4-FFF2-40B4-BE49-F238E27FC236}">
                <a16:creationId xmlns:a16="http://schemas.microsoft.com/office/drawing/2014/main" id="{96EE06AC-86A7-90A2-5B6D-A4CB8B1A32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013025" y="8732035"/>
            <a:ext cx="1806244" cy="180624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4D349CD-BC8E-E681-48BC-6E70F86EB4EC}"/>
              </a:ext>
            </a:extLst>
          </p:cNvPr>
          <p:cNvSpPr txBox="1"/>
          <p:nvPr/>
        </p:nvSpPr>
        <p:spPr>
          <a:xfrm>
            <a:off x="23795701" y="4107994"/>
            <a:ext cx="191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226ACF-A359-F4F8-D674-9E3C9C99A45D}"/>
              </a:ext>
            </a:extLst>
          </p:cNvPr>
          <p:cNvSpPr txBox="1"/>
          <p:nvPr/>
        </p:nvSpPr>
        <p:spPr>
          <a:xfrm>
            <a:off x="28948528" y="21226487"/>
            <a:ext cx="13233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Heuristics can outperform learning based methods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D7C3A43-72B2-2BC7-A8BA-AA5412E8EB69}"/>
              </a:ext>
            </a:extLst>
          </p:cNvPr>
          <p:cNvSpPr txBox="1"/>
          <p:nvPr/>
        </p:nvSpPr>
        <p:spPr>
          <a:xfrm>
            <a:off x="23795701" y="14529142"/>
            <a:ext cx="19121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Localization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4D943-D142-0BD4-D031-E3B6E4715728}"/>
              </a:ext>
            </a:extLst>
          </p:cNvPr>
          <p:cNvSpPr txBox="1"/>
          <p:nvPr/>
        </p:nvSpPr>
        <p:spPr>
          <a:xfrm>
            <a:off x="23795701" y="16341942"/>
            <a:ext cx="21381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/>
                </a:solidFill>
                <a:cs typeface="Times New Roman" panose="02020603050405020304" pitchFamily="18" charset="0"/>
              </a:rPr>
              <a:t>Grad-CAM</a:t>
            </a:r>
            <a:r>
              <a:rPr lang="en-US" sz="5400" dirty="0">
                <a:solidFill>
                  <a:schemeClr val="tx1"/>
                </a:solidFill>
                <a:cs typeface="Times New Roman" panose="02020603050405020304" pitchFamily="18" charset="0"/>
              </a:rPr>
              <a:t> - Backpropagate through the </a:t>
            </a:r>
          </a:p>
          <a:p>
            <a:r>
              <a:rPr lang="en-US" sz="5400" dirty="0">
                <a:solidFill>
                  <a:schemeClr val="tx1"/>
                </a:solidFill>
                <a:cs typeface="Times New Roman" panose="02020603050405020304" pitchFamily="18" charset="0"/>
              </a:rPr>
              <a:t>vision subnetwork </a:t>
            </a:r>
            <a:r>
              <a:rPr lang="en-US" sz="5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wrt</a:t>
            </a:r>
            <a:r>
              <a:rPr lang="en-US" sz="5400" dirty="0">
                <a:solidFill>
                  <a:schemeClr val="tx1"/>
                </a:solidFill>
                <a:cs typeface="Times New Roman" panose="02020603050405020304" pitchFamily="18" charset="0"/>
              </a:rPr>
              <a:t> the audio embedding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827342-0663-52B3-5BAE-F975AEC16F1E}"/>
              </a:ext>
            </a:extLst>
          </p:cNvPr>
          <p:cNvGrpSpPr/>
          <p:nvPr/>
        </p:nvGrpSpPr>
        <p:grpSpPr>
          <a:xfrm>
            <a:off x="37459512" y="13740449"/>
            <a:ext cx="6282725" cy="5249256"/>
            <a:chOff x="37235384" y="14268619"/>
            <a:chExt cx="6282725" cy="5249256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37548FE-975A-64AB-236B-8D00E2696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50" t="43454"/>
            <a:stretch/>
          </p:blipFill>
          <p:spPr>
            <a:xfrm>
              <a:off x="37235384" y="14299108"/>
              <a:ext cx="6282725" cy="5218767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1E69EDD-AE7A-C97E-4934-ECF434BAD89D}"/>
                </a:ext>
              </a:extLst>
            </p:cNvPr>
            <p:cNvSpPr/>
            <p:nvPr/>
          </p:nvSpPr>
          <p:spPr>
            <a:xfrm>
              <a:off x="41275000" y="14268619"/>
              <a:ext cx="1909274" cy="105173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326532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I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5E823-560E-32C3-958B-D47AB0687E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3" y="1110040"/>
            <a:ext cx="5852475" cy="1950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132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Rajsuryan Singh</dc:creator>
  <cp:lastModifiedBy>Rajsuryan Singh</cp:lastModifiedBy>
  <cp:revision>46</cp:revision>
  <cp:lastPrinted>2022-11-17T06:16:00Z</cp:lastPrinted>
  <dcterms:modified xsi:type="dcterms:W3CDTF">2023-06-01T13:26:41Z</dcterms:modified>
</cp:coreProperties>
</file>