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4" r:id="rId5"/>
    <p:sldId id="260" r:id="rId6"/>
    <p:sldId id="259" r:id="rId7"/>
    <p:sldId id="261" r:id="rId8"/>
    <p:sldId id="272" r:id="rId9"/>
    <p:sldId id="262" r:id="rId10"/>
    <p:sldId id="273" r:id="rId11"/>
    <p:sldId id="275" r:id="rId12"/>
    <p:sldId id="276" r:id="rId13"/>
    <p:sldId id="277" r:id="rId14"/>
    <p:sldId id="278" r:id="rId15"/>
    <p:sldId id="279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D2EF"/>
    <a:srgbClr val="ABC8E6"/>
    <a:srgbClr val="AACAE3"/>
    <a:srgbClr val="EDF4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59" autoAdjust="0"/>
    <p:restoredTop sz="94660"/>
  </p:normalViewPr>
  <p:slideViewPr>
    <p:cSldViewPr snapToGrid="0">
      <p:cViewPr varScale="1">
        <p:scale>
          <a:sx n="73" d="100"/>
          <a:sy n="73" d="100"/>
        </p:scale>
        <p:origin x="6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2F80A-FA27-442B-B0C6-5CEA2F714C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FF635-DA27-4EB4-9CC5-BB6E6F7BE7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F6457-CE5E-4155-956D-391434515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F762A-0AA4-433E-9527-309CB40BE162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87318-5846-4F72-AD59-A1A869745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26443-E23E-49EC-B45D-00428F252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2F768-D42C-43DB-A47E-7DEE405A4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8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DF8E1-861B-46B8-B7C0-407B3C624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3F2AF4-F392-4DC3-A667-400B19AD4A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95DD8-D41F-49AC-880D-11A1685C6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F762A-0AA4-433E-9527-309CB40BE162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6EB5D-D81A-4EBB-87C7-6DA86D870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BD23F-E6B1-42BE-A93A-4F8B7F9A4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2F768-D42C-43DB-A47E-7DEE405A4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22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B3741D-9EA5-4184-A0B8-1D6D46E1CD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8E649F-3F86-4251-B3F8-7B7AD0E772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D1D6C-8651-4DD1-B238-DFD262775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F762A-0AA4-433E-9527-309CB40BE162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926D5-B76D-4241-AE5F-42F4FA928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FC610-0F6B-446D-8FAA-3D776DB56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2F768-D42C-43DB-A47E-7DEE405A4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9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E9C3B-878E-457F-B1CC-63F2F2D9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E215B-B30C-4F6E-8A6F-61CC2EDA7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67E09-0658-4753-9E40-710EDF114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F762A-0AA4-433E-9527-309CB40BE162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3B346-F968-455B-B53C-E8123830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319A3-1557-43DB-8B11-4EFAB4BDF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2F768-D42C-43DB-A47E-7DEE405A4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54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09891-7077-4A55-9175-932852931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880CD-B97A-4518-80AE-6CAF87B81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3879E-B7AF-4FBF-9AB1-4FD802CCC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F762A-0AA4-433E-9527-309CB40BE162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FDE75-23EE-48DD-AA4E-7C01280EB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0DA4D-AC24-4607-B204-0151ADF53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2F768-D42C-43DB-A47E-7DEE405A4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58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FBC4E-782F-4B4B-B81C-9B791D618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3F997-793F-408A-B393-175A0E135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596BFD-0FF7-408C-B394-505CB883B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56B598-6C84-4D1A-848C-E96DEC0BB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F762A-0AA4-433E-9527-309CB40BE162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68D617-9BDC-44A7-BB4E-28DB143DB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D6BE3-0E21-4B55-8E21-8BD5BA26B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2F768-D42C-43DB-A47E-7DEE405A4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21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2A63E-A39E-4321-88BC-0B92129F4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62C925-5164-4F0A-9160-8FF759014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469DC0-0396-4B1B-975E-2060174F4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BCE7BC-C7DC-4578-8644-EA3FAD9AA5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CF8DBA-D29C-43D1-BE5D-8AF38DD9A7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0F96D1-1104-4319-BF4D-22B840BA7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F762A-0AA4-433E-9527-309CB40BE162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E6D1FF-F6C6-4621-97DC-F70634F66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01D281-8393-471A-9E8C-F87714561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2F768-D42C-43DB-A47E-7DEE405A4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838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2703D-7B3B-4C9D-8CCB-2FB92CD09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F14F77-05A0-44F9-ABDB-019EF9447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F762A-0AA4-433E-9527-309CB40BE162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6DBB3F-4B8D-451A-8A89-3527977AE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B0DC65-AD98-415C-8C4E-E10326DED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2F768-D42C-43DB-A47E-7DEE405A4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19C97E-DB18-4CF4-8E99-93ACD7CC3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F762A-0AA4-433E-9527-309CB40BE162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0288F3-27B9-4245-87E3-C1DB556B1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524D44-6D2D-4F30-803E-C1206DEC2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2F768-D42C-43DB-A47E-7DEE405A4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81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1FA6D-7715-477E-9F21-090095474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1B364-F3B2-43E6-A0BB-F534AB72A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7966C1-C7CF-46E8-B389-D07DCDFEAF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AAF86D-842C-4177-9573-BD7775F69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F762A-0AA4-433E-9527-309CB40BE162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F0C94-CF8F-4C8E-9F24-8EC5ED788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2EEC5F-C6E1-4A70-AD1C-46E43693B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2F768-D42C-43DB-A47E-7DEE405A4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5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EC2F5-83FC-4673-8219-583E9F09C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301781-1620-4563-A5A8-80A14B3948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DCD21E-45D9-4C56-8030-E5696C631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8BC6E-4F17-47DB-BAF5-0D7658223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F762A-0AA4-433E-9527-309CB40BE162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BCF28-9232-4CB4-AEB9-68A314DF5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EDF042-B07E-4AA7-BA11-09AAD1A6C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2F768-D42C-43DB-A47E-7DEE405A4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916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18CEDE-C2D6-49D7-AC26-1C86B1A7B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D8E8C-5AD5-489E-98FE-294E2CA4D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1CA6E-66D9-4705-B386-AB89226B8C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F762A-0AA4-433E-9527-309CB40BE162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B5D69-19A4-4C47-AC14-7400861F3B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79FC3-739B-4424-AF00-D56431840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2F768-D42C-43DB-A47E-7DEE405A4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2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superconductivty+data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eprints.undip.ac.id/80041/1/Laporan_24010314120022.pdf" TargetMode="External"/><Relationship Id="rId4" Type="http://schemas.openxmlformats.org/officeDocument/2006/relationships/hyperlink" Target="https://www.sciencedirect.com/science/article/abs/pii/S0927025618304877?via%3Dihub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slide" Target="slide9.xml"/><Relationship Id="rId4" Type="http://schemas.openxmlformats.org/officeDocument/2006/relationships/slide" Target="slide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7000" b="-10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61B94-7009-4F8C-8A3A-35E5F5220F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1058" y="3205874"/>
            <a:ext cx="4109884" cy="446251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Impact" panose="020B0806030902050204" pitchFamily="34" charset="0"/>
                <a:cs typeface="Calibri" panose="020F0502020204030204" pitchFamily="34" charset="0"/>
              </a:rPr>
              <a:t>PRESENTASI </a:t>
            </a:r>
            <a:br>
              <a:rPr lang="en-US" sz="3200" dirty="0" smtClean="0">
                <a:solidFill>
                  <a:schemeClr val="bg1"/>
                </a:solidFill>
                <a:latin typeface="Impact" panose="020B0806030902050204" pitchFamily="34" charset="0"/>
                <a:cs typeface="Calibri" panose="020F0502020204030204" pitchFamily="34" charset="0"/>
              </a:rPr>
            </a:br>
            <a:r>
              <a:rPr lang="en-US" sz="3200" dirty="0" smtClean="0">
                <a:solidFill>
                  <a:schemeClr val="bg1"/>
                </a:solidFill>
                <a:latin typeface="Impact" panose="020B0806030902050204" pitchFamily="34" charset="0"/>
                <a:cs typeface="Calibri" panose="020F0502020204030204" pitchFamily="34" charset="0"/>
              </a:rPr>
              <a:t>TUGAS BESAR DATA MINING</a:t>
            </a:r>
            <a:endParaRPr lang="en-US" sz="3200" dirty="0">
              <a:solidFill>
                <a:schemeClr val="bg1"/>
              </a:solidFill>
              <a:latin typeface="Impact" panose="020B080603090205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08E515-42FB-4DD6-B3B9-E260D08EDF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71" r="9445"/>
          <a:stretch/>
        </p:blipFill>
        <p:spPr>
          <a:xfrm flipH="1">
            <a:off x="941718" y="2525897"/>
            <a:ext cx="1388526" cy="162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2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411 0.01343 L 0.91915 0.02593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656" y="62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8" dur="3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22" presetClass="entr" presetSubtype="2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EAA2F3-F8CA-49F3-96D8-2308FF1F16EF}"/>
              </a:ext>
            </a:extLst>
          </p:cNvPr>
          <p:cNvSpPr txBox="1"/>
          <p:nvPr/>
        </p:nvSpPr>
        <p:spPr>
          <a:xfrm>
            <a:off x="1763262" y="446724"/>
            <a:ext cx="36184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spc="-300" dirty="0" err="1" smtClean="0">
                <a:ln w="19050"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Algoritma</a:t>
            </a:r>
            <a:endParaRPr lang="en-US" sz="6000" b="1" spc="-300" dirty="0">
              <a:ln w="19050"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0F4385-C6C8-4562-B67B-A4206C1427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5" t="1585" r="66688" b="75348"/>
          <a:stretch/>
        </p:blipFill>
        <p:spPr>
          <a:xfrm>
            <a:off x="9574361" y="-31944"/>
            <a:ext cx="1695545" cy="19729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F44581-6C6B-4E03-9150-5EEC35463F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79" t="25373" r="37744" b="51560"/>
          <a:stretch/>
        </p:blipFill>
        <p:spPr>
          <a:xfrm>
            <a:off x="816442" y="4803892"/>
            <a:ext cx="1893639" cy="220350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84BF3C1-DFB2-4C4E-BABC-6CB5E4C1F475}"/>
              </a:ext>
            </a:extLst>
          </p:cNvPr>
          <p:cNvSpPr/>
          <p:nvPr/>
        </p:nvSpPr>
        <p:spPr>
          <a:xfrm>
            <a:off x="2503653" y="2280031"/>
            <a:ext cx="6679535" cy="23083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>
            <a:spAutoFit/>
          </a:bodyPr>
          <a:lstStyle/>
          <a:p>
            <a:pPr algn="just"/>
            <a:r>
              <a:rPr lang="en-US" dirty="0" err="1" smtClean="0"/>
              <a:t>Pada</a:t>
            </a:r>
            <a:r>
              <a:rPr lang="en-US" dirty="0" smtClean="0"/>
              <a:t> project </a:t>
            </a:r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kami </a:t>
            </a:r>
            <a:r>
              <a:rPr lang="en-US" dirty="0" err="1" smtClean="0"/>
              <a:t>menggunakan</a:t>
            </a:r>
            <a:r>
              <a:rPr lang="en-US" dirty="0" smtClean="0"/>
              <a:t> “</a:t>
            </a:r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Clustering.Clustering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kumpulan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yang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tingkat</a:t>
            </a:r>
            <a:r>
              <a:rPr lang="en-US" dirty="0" smtClean="0"/>
              <a:t> </a:t>
            </a:r>
            <a:r>
              <a:rPr lang="en-US" dirty="0" err="1" smtClean="0"/>
              <a:t>kemiripan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 di </a:t>
            </a:r>
            <a:r>
              <a:rPr lang="en-US" dirty="0" err="1" smtClean="0"/>
              <a:t>dalam</a:t>
            </a:r>
            <a:r>
              <a:rPr lang="en-US" dirty="0" smtClean="0"/>
              <a:t> cluster yang </a:t>
            </a:r>
            <a:r>
              <a:rPr lang="en-US" dirty="0" err="1" smtClean="0"/>
              <a:t>sama</a:t>
            </a:r>
            <a:r>
              <a:rPr lang="en-US" dirty="0" smtClean="0"/>
              <a:t> 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tingkat</a:t>
            </a:r>
            <a:r>
              <a:rPr lang="en-US" dirty="0" smtClean="0"/>
              <a:t> </a:t>
            </a:r>
            <a:r>
              <a:rPr lang="en-US" dirty="0" err="1" smtClean="0"/>
              <a:t>perbedaan</a:t>
            </a:r>
            <a:r>
              <a:rPr lang="en-US" dirty="0" smtClean="0"/>
              <a:t> yang </a:t>
            </a:r>
            <a:r>
              <a:rPr lang="en-US" dirty="0" err="1" smtClean="0"/>
              <a:t>tinggi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yang </a:t>
            </a:r>
            <a:r>
              <a:rPr lang="en-US" dirty="0" err="1" smtClean="0"/>
              <a:t>berada</a:t>
            </a:r>
            <a:r>
              <a:rPr lang="en-US" dirty="0" smtClean="0"/>
              <a:t> di cluster yang </a:t>
            </a:r>
            <a:r>
              <a:rPr lang="en-US" dirty="0" err="1" smtClean="0"/>
              <a:t>berbeda</a:t>
            </a:r>
            <a:r>
              <a:rPr lang="en-US" dirty="0" smtClean="0"/>
              <a:t> . </a:t>
            </a:r>
            <a:endParaRPr lang="en-US" dirty="0"/>
          </a:p>
          <a:p>
            <a:pPr algn="just"/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kami </a:t>
            </a:r>
            <a:r>
              <a:rPr lang="en-US" dirty="0" err="1" smtClean="0"/>
              <a:t>menggunakan</a:t>
            </a:r>
            <a:endParaRPr lang="en-US" dirty="0" smtClean="0"/>
          </a:p>
          <a:p>
            <a:pPr marL="342900" indent="-342900" algn="just">
              <a:buAutoNum type="arabicPeriod"/>
            </a:pPr>
            <a:r>
              <a:rPr lang="en-US" dirty="0" smtClean="0"/>
              <a:t>K – Means Clustering</a:t>
            </a:r>
          </a:p>
          <a:p>
            <a:pPr algn="just"/>
            <a:r>
              <a:rPr lang="en-US" dirty="0" smtClean="0"/>
              <a:t>2.   Agglomerative Hierarchical 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37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8B7AD6-6B79-41F8-BC3F-6B6BF7FB690D}"/>
              </a:ext>
            </a:extLst>
          </p:cNvPr>
          <p:cNvSpPr txBox="1"/>
          <p:nvPr/>
        </p:nvSpPr>
        <p:spPr>
          <a:xfrm>
            <a:off x="3445764" y="2767280"/>
            <a:ext cx="60868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1" spc="-300" dirty="0" err="1" smtClean="0">
                <a:ln w="19050"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Materi</a:t>
            </a:r>
            <a:r>
              <a:rPr lang="en-US" sz="8000" b="1" i="1" spc="-300" dirty="0" smtClean="0">
                <a:ln w="19050"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4</a:t>
            </a:r>
            <a:endParaRPr lang="en-US" sz="8000" b="1" i="1" spc="-300" dirty="0">
              <a:ln w="19050"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771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EAA2F3-F8CA-49F3-96D8-2308FF1F16EF}"/>
              </a:ext>
            </a:extLst>
          </p:cNvPr>
          <p:cNvSpPr txBox="1"/>
          <p:nvPr/>
        </p:nvSpPr>
        <p:spPr>
          <a:xfrm>
            <a:off x="1828575" y="760233"/>
            <a:ext cx="6649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-300" dirty="0" smtClean="0">
                <a:ln w="19050">
                  <a:solidFill>
                    <a:sysClr val="windowText" lastClr="000000"/>
                  </a:solidFill>
                </a:ln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</a:rPr>
              <a:t>Proses </a:t>
            </a:r>
            <a:r>
              <a:rPr lang="en-US" sz="2400" b="1" spc="-300" dirty="0" err="1" smtClean="0">
                <a:ln w="19050">
                  <a:solidFill>
                    <a:sysClr val="windowText" lastClr="000000"/>
                  </a:solidFill>
                </a:ln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</a:rPr>
              <a:t>Pengerjaan</a:t>
            </a:r>
            <a:r>
              <a:rPr lang="en-US" sz="2400" b="1" spc="-300" dirty="0" smtClean="0">
                <a:ln w="19050">
                  <a:solidFill>
                    <a:sysClr val="windowText" lastClr="000000"/>
                  </a:solidFill>
                </a:ln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US" sz="2400" b="1" spc="-300" dirty="0" err="1" smtClean="0">
                <a:ln w="19050">
                  <a:solidFill>
                    <a:sysClr val="windowText" lastClr="000000"/>
                  </a:solidFill>
                </a:ln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</a:rPr>
              <a:t>Tugas</a:t>
            </a:r>
            <a:r>
              <a:rPr lang="en-US" sz="2400" b="1" spc="-300" dirty="0" smtClean="0">
                <a:ln w="19050">
                  <a:solidFill>
                    <a:sysClr val="windowText" lastClr="000000"/>
                  </a:solidFill>
                </a:ln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US" sz="2400" b="1" spc="-300" dirty="0" err="1" smtClean="0">
                <a:ln w="19050">
                  <a:solidFill>
                    <a:sysClr val="windowText" lastClr="000000"/>
                  </a:solidFill>
                </a:ln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</a:rPr>
              <a:t>Besar</a:t>
            </a:r>
            <a:r>
              <a:rPr lang="en-US" sz="2400" b="1" spc="-300" dirty="0" smtClean="0">
                <a:ln w="19050">
                  <a:solidFill>
                    <a:sysClr val="windowText" lastClr="000000"/>
                  </a:solidFill>
                </a:ln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</a:rPr>
              <a:t> Data Mining</a:t>
            </a:r>
            <a:endParaRPr lang="en-US" sz="2400" b="1" spc="-300" dirty="0">
              <a:ln w="19050">
                <a:solidFill>
                  <a:sysClr val="windowText" lastClr="000000"/>
                </a:solidFill>
              </a:ln>
              <a:solidFill>
                <a:schemeClr val="bg2">
                  <a:lumMod val="10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0F4385-C6C8-4562-B67B-A4206C1427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5" t="1585" r="66688" b="75348"/>
          <a:stretch/>
        </p:blipFill>
        <p:spPr>
          <a:xfrm>
            <a:off x="10750018" y="2615357"/>
            <a:ext cx="1642199" cy="19109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F44581-6C6B-4E03-9150-5EEC35463F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79" t="25373" r="37744" b="51560"/>
          <a:stretch/>
        </p:blipFill>
        <p:spPr>
          <a:xfrm>
            <a:off x="-355784" y="2465641"/>
            <a:ext cx="1893639" cy="220350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84BF3C1-DFB2-4C4E-BABC-6CB5E4C1F475}"/>
              </a:ext>
            </a:extLst>
          </p:cNvPr>
          <p:cNvSpPr/>
          <p:nvPr/>
        </p:nvSpPr>
        <p:spPr>
          <a:xfrm>
            <a:off x="1798259" y="1430944"/>
            <a:ext cx="2590861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A. K-Means Clustering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4BF3C1-DFB2-4C4E-BABC-6CB5E4C1F475}"/>
              </a:ext>
            </a:extLst>
          </p:cNvPr>
          <p:cNvSpPr/>
          <p:nvPr/>
        </p:nvSpPr>
        <p:spPr>
          <a:xfrm>
            <a:off x="1798259" y="2292191"/>
            <a:ext cx="2590861" cy="64633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1. </a:t>
            </a:r>
            <a:r>
              <a:rPr lang="en-US" dirty="0" err="1" smtClean="0"/>
              <a:t>Pengaturan</a:t>
            </a:r>
            <a:r>
              <a:rPr lang="en-US" dirty="0" smtClean="0"/>
              <a:t> </a:t>
            </a:r>
            <a:r>
              <a:rPr lang="en-US" dirty="0" err="1" smtClean="0"/>
              <a:t>Lokasi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4BF3C1-DFB2-4C4E-BABC-6CB5E4C1F475}"/>
              </a:ext>
            </a:extLst>
          </p:cNvPr>
          <p:cNvSpPr/>
          <p:nvPr/>
        </p:nvSpPr>
        <p:spPr>
          <a:xfrm>
            <a:off x="1798259" y="3329135"/>
            <a:ext cx="879628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Script : 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4BF3C1-DFB2-4C4E-BABC-6CB5E4C1F475}"/>
              </a:ext>
            </a:extLst>
          </p:cNvPr>
          <p:cNvSpPr/>
          <p:nvPr/>
        </p:nvSpPr>
        <p:spPr>
          <a:xfrm>
            <a:off x="1822177" y="4909536"/>
            <a:ext cx="1180073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Running :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t="1" r="5207" b="-11761"/>
          <a:stretch/>
        </p:blipFill>
        <p:spPr>
          <a:xfrm>
            <a:off x="1798259" y="3833523"/>
            <a:ext cx="3178690" cy="66009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/>
          <a:srcRect t="14711" r="14717" b="2293"/>
          <a:stretch/>
        </p:blipFill>
        <p:spPr>
          <a:xfrm>
            <a:off x="1798260" y="5603966"/>
            <a:ext cx="3087249" cy="30044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84BF3C1-DFB2-4C4E-BABC-6CB5E4C1F475}"/>
              </a:ext>
            </a:extLst>
          </p:cNvPr>
          <p:cNvSpPr/>
          <p:nvPr/>
        </p:nvSpPr>
        <p:spPr>
          <a:xfrm>
            <a:off x="6130773" y="2272645"/>
            <a:ext cx="2590861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2. Insert Dataset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4BF3C1-DFB2-4C4E-BABC-6CB5E4C1F475}"/>
              </a:ext>
            </a:extLst>
          </p:cNvPr>
          <p:cNvSpPr/>
          <p:nvPr/>
        </p:nvSpPr>
        <p:spPr>
          <a:xfrm>
            <a:off x="6130773" y="3382728"/>
            <a:ext cx="879628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Script : 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4BF3C1-DFB2-4C4E-BABC-6CB5E4C1F475}"/>
              </a:ext>
            </a:extLst>
          </p:cNvPr>
          <p:cNvSpPr/>
          <p:nvPr/>
        </p:nvSpPr>
        <p:spPr>
          <a:xfrm>
            <a:off x="6107088" y="4904052"/>
            <a:ext cx="1090545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Running :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6"/>
          <a:srcRect r="11310" b="-6132"/>
          <a:stretch/>
        </p:blipFill>
        <p:spPr>
          <a:xfrm>
            <a:off x="5495963" y="3833523"/>
            <a:ext cx="4261991" cy="76460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7"/>
          <a:srcRect r="12460" b="-40718"/>
          <a:stretch/>
        </p:blipFill>
        <p:spPr>
          <a:xfrm>
            <a:off x="5381897" y="5579310"/>
            <a:ext cx="4376057" cy="50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040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000"/>
                            </p:stCondLst>
                            <p:childTnLst>
                              <p:par>
                                <p:cTn id="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 animBg="1"/>
      <p:bldP spid="10" grpId="0" animBg="1"/>
      <p:bldP spid="12" grpId="0" animBg="1"/>
      <p:bldP spid="13" grpId="0" animBg="1"/>
      <p:bldP spid="15" grpId="0" animBg="1"/>
      <p:bldP spid="16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EAA2F3-F8CA-49F3-96D8-2308FF1F16EF}"/>
              </a:ext>
            </a:extLst>
          </p:cNvPr>
          <p:cNvSpPr txBox="1"/>
          <p:nvPr/>
        </p:nvSpPr>
        <p:spPr>
          <a:xfrm>
            <a:off x="1828575" y="760233"/>
            <a:ext cx="6649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-300" dirty="0" smtClean="0">
                <a:ln w="19050">
                  <a:solidFill>
                    <a:sysClr val="windowText" lastClr="000000"/>
                  </a:solidFill>
                </a:ln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</a:rPr>
              <a:t>Proses </a:t>
            </a:r>
            <a:r>
              <a:rPr lang="en-US" sz="2400" b="1" spc="-300" dirty="0" err="1" smtClean="0">
                <a:ln w="19050">
                  <a:solidFill>
                    <a:sysClr val="windowText" lastClr="000000"/>
                  </a:solidFill>
                </a:ln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</a:rPr>
              <a:t>Pengerjaan</a:t>
            </a:r>
            <a:r>
              <a:rPr lang="en-US" sz="2400" b="1" spc="-300" dirty="0" smtClean="0">
                <a:ln w="19050">
                  <a:solidFill>
                    <a:sysClr val="windowText" lastClr="000000"/>
                  </a:solidFill>
                </a:ln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US" sz="2400" b="1" spc="-300" dirty="0" err="1" smtClean="0">
                <a:ln w="19050">
                  <a:solidFill>
                    <a:sysClr val="windowText" lastClr="000000"/>
                  </a:solidFill>
                </a:ln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</a:rPr>
              <a:t>Tugas</a:t>
            </a:r>
            <a:r>
              <a:rPr lang="en-US" sz="2400" b="1" spc="-300" dirty="0" smtClean="0">
                <a:ln w="19050">
                  <a:solidFill>
                    <a:sysClr val="windowText" lastClr="000000"/>
                  </a:solidFill>
                </a:ln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US" sz="2400" b="1" spc="-300" dirty="0" err="1" smtClean="0">
                <a:ln w="19050">
                  <a:solidFill>
                    <a:sysClr val="windowText" lastClr="000000"/>
                  </a:solidFill>
                </a:ln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</a:rPr>
              <a:t>Besar</a:t>
            </a:r>
            <a:r>
              <a:rPr lang="en-US" sz="2400" b="1" spc="-300" dirty="0" smtClean="0">
                <a:ln w="19050">
                  <a:solidFill>
                    <a:sysClr val="windowText" lastClr="000000"/>
                  </a:solidFill>
                </a:ln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</a:rPr>
              <a:t> Data Mining</a:t>
            </a:r>
            <a:endParaRPr lang="en-US" sz="2400" b="1" spc="-300" dirty="0">
              <a:ln w="19050">
                <a:solidFill>
                  <a:sysClr val="windowText" lastClr="000000"/>
                </a:solidFill>
              </a:ln>
              <a:solidFill>
                <a:schemeClr val="bg2">
                  <a:lumMod val="10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0F4385-C6C8-4562-B67B-A4206C1427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5" t="1585" r="66688" b="75348"/>
          <a:stretch/>
        </p:blipFill>
        <p:spPr>
          <a:xfrm>
            <a:off x="10750018" y="2615357"/>
            <a:ext cx="1642199" cy="19109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F44581-6C6B-4E03-9150-5EEC35463F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79" t="25373" r="37744" b="51560"/>
          <a:stretch/>
        </p:blipFill>
        <p:spPr>
          <a:xfrm>
            <a:off x="-355784" y="2465641"/>
            <a:ext cx="1893639" cy="220350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84BF3C1-DFB2-4C4E-BABC-6CB5E4C1F475}"/>
              </a:ext>
            </a:extLst>
          </p:cNvPr>
          <p:cNvSpPr/>
          <p:nvPr/>
        </p:nvSpPr>
        <p:spPr>
          <a:xfrm>
            <a:off x="1798259" y="1430944"/>
            <a:ext cx="2590861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A. K-Means Clustering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4BF3C1-DFB2-4C4E-BABC-6CB5E4C1F475}"/>
              </a:ext>
            </a:extLst>
          </p:cNvPr>
          <p:cNvSpPr/>
          <p:nvPr/>
        </p:nvSpPr>
        <p:spPr>
          <a:xfrm>
            <a:off x="1798259" y="2292191"/>
            <a:ext cx="2590861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3. Insert Package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4BF3C1-DFB2-4C4E-BABC-6CB5E4C1F475}"/>
              </a:ext>
            </a:extLst>
          </p:cNvPr>
          <p:cNvSpPr/>
          <p:nvPr/>
        </p:nvSpPr>
        <p:spPr>
          <a:xfrm>
            <a:off x="1828575" y="2901982"/>
            <a:ext cx="879628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Script : 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4BF3C1-DFB2-4C4E-BABC-6CB5E4C1F475}"/>
              </a:ext>
            </a:extLst>
          </p:cNvPr>
          <p:cNvSpPr/>
          <p:nvPr/>
        </p:nvSpPr>
        <p:spPr>
          <a:xfrm>
            <a:off x="1798259" y="4857281"/>
            <a:ext cx="1180073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Running :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4BF3C1-DFB2-4C4E-BABC-6CB5E4C1F475}"/>
              </a:ext>
            </a:extLst>
          </p:cNvPr>
          <p:cNvSpPr/>
          <p:nvPr/>
        </p:nvSpPr>
        <p:spPr>
          <a:xfrm>
            <a:off x="5952247" y="2255651"/>
            <a:ext cx="2590861" cy="64633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4. </a:t>
            </a:r>
            <a:r>
              <a:rPr lang="en-US" dirty="0" err="1" smtClean="0"/>
              <a:t>Penentuan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Cluster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4BF3C1-DFB2-4C4E-BABC-6CB5E4C1F475}"/>
              </a:ext>
            </a:extLst>
          </p:cNvPr>
          <p:cNvSpPr/>
          <p:nvPr/>
        </p:nvSpPr>
        <p:spPr>
          <a:xfrm>
            <a:off x="5952247" y="3031272"/>
            <a:ext cx="879628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Script : 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4BF3C1-DFB2-4C4E-BABC-6CB5E4C1F475}"/>
              </a:ext>
            </a:extLst>
          </p:cNvPr>
          <p:cNvSpPr/>
          <p:nvPr/>
        </p:nvSpPr>
        <p:spPr>
          <a:xfrm>
            <a:off x="6107088" y="4904052"/>
            <a:ext cx="1090545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Running :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8259" y="3418629"/>
            <a:ext cx="3479213" cy="120232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1258" y="5375591"/>
            <a:ext cx="3506214" cy="7906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4843" y="3492303"/>
            <a:ext cx="4172532" cy="3048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94843" y="5518587"/>
            <a:ext cx="4163006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93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000"/>
                            </p:stCondLst>
                            <p:childTnLst>
                              <p:par>
                                <p:cTn id="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 animBg="1"/>
      <p:bldP spid="10" grpId="0" animBg="1"/>
      <p:bldP spid="12" grpId="0" animBg="1"/>
      <p:bldP spid="13" grpId="0" animBg="1"/>
      <p:bldP spid="15" grpId="0" animBg="1"/>
      <p:bldP spid="16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EAA2F3-F8CA-49F3-96D8-2308FF1F16EF}"/>
              </a:ext>
            </a:extLst>
          </p:cNvPr>
          <p:cNvSpPr txBox="1"/>
          <p:nvPr/>
        </p:nvSpPr>
        <p:spPr>
          <a:xfrm>
            <a:off x="1828575" y="760233"/>
            <a:ext cx="6649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-300" dirty="0" smtClean="0">
                <a:ln w="19050">
                  <a:solidFill>
                    <a:sysClr val="windowText" lastClr="000000"/>
                  </a:solidFill>
                </a:ln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</a:rPr>
              <a:t>Proses </a:t>
            </a:r>
            <a:r>
              <a:rPr lang="en-US" sz="2400" b="1" spc="-300" dirty="0" err="1" smtClean="0">
                <a:ln w="19050">
                  <a:solidFill>
                    <a:sysClr val="windowText" lastClr="000000"/>
                  </a:solidFill>
                </a:ln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</a:rPr>
              <a:t>Pengerjaan</a:t>
            </a:r>
            <a:r>
              <a:rPr lang="en-US" sz="2400" b="1" spc="-300" dirty="0" smtClean="0">
                <a:ln w="19050">
                  <a:solidFill>
                    <a:sysClr val="windowText" lastClr="000000"/>
                  </a:solidFill>
                </a:ln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US" sz="2400" b="1" spc="-300" dirty="0" err="1" smtClean="0">
                <a:ln w="19050">
                  <a:solidFill>
                    <a:sysClr val="windowText" lastClr="000000"/>
                  </a:solidFill>
                </a:ln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</a:rPr>
              <a:t>Tugas</a:t>
            </a:r>
            <a:r>
              <a:rPr lang="en-US" sz="2400" b="1" spc="-300" dirty="0" smtClean="0">
                <a:ln w="19050">
                  <a:solidFill>
                    <a:sysClr val="windowText" lastClr="000000"/>
                  </a:solidFill>
                </a:ln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US" sz="2400" b="1" spc="-300" dirty="0" err="1" smtClean="0">
                <a:ln w="19050">
                  <a:solidFill>
                    <a:sysClr val="windowText" lastClr="000000"/>
                  </a:solidFill>
                </a:ln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</a:rPr>
              <a:t>Besar</a:t>
            </a:r>
            <a:r>
              <a:rPr lang="en-US" sz="2400" b="1" spc="-300" dirty="0" smtClean="0">
                <a:ln w="19050">
                  <a:solidFill>
                    <a:sysClr val="windowText" lastClr="000000"/>
                  </a:solidFill>
                </a:ln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</a:rPr>
              <a:t> Data Mining</a:t>
            </a:r>
            <a:endParaRPr lang="en-US" sz="2400" b="1" spc="-300" dirty="0">
              <a:ln w="19050">
                <a:solidFill>
                  <a:sysClr val="windowText" lastClr="000000"/>
                </a:solidFill>
              </a:ln>
              <a:solidFill>
                <a:schemeClr val="bg2">
                  <a:lumMod val="10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0F4385-C6C8-4562-B67B-A4206C1427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5" t="1585" r="66688" b="75348"/>
          <a:stretch/>
        </p:blipFill>
        <p:spPr>
          <a:xfrm>
            <a:off x="10750018" y="2615357"/>
            <a:ext cx="1642199" cy="19109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F44581-6C6B-4E03-9150-5EEC35463F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79" t="25373" r="37744" b="51560"/>
          <a:stretch/>
        </p:blipFill>
        <p:spPr>
          <a:xfrm>
            <a:off x="-355784" y="2465641"/>
            <a:ext cx="1893639" cy="220350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84BF3C1-DFB2-4C4E-BABC-6CB5E4C1F475}"/>
              </a:ext>
            </a:extLst>
          </p:cNvPr>
          <p:cNvSpPr/>
          <p:nvPr/>
        </p:nvSpPr>
        <p:spPr>
          <a:xfrm>
            <a:off x="1798259" y="1430944"/>
            <a:ext cx="2590861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A. K-Means Clustering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BF3C1-DFB2-4C4E-BABC-6CB5E4C1F475}"/>
              </a:ext>
            </a:extLst>
          </p:cNvPr>
          <p:cNvSpPr/>
          <p:nvPr/>
        </p:nvSpPr>
        <p:spPr>
          <a:xfrm>
            <a:off x="1750766" y="1950771"/>
            <a:ext cx="2590861" cy="64633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4. </a:t>
            </a:r>
            <a:r>
              <a:rPr lang="en-US" dirty="0" err="1" smtClean="0"/>
              <a:t>Penentuan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Cluster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2080" y="2910310"/>
            <a:ext cx="6144482" cy="30332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184BF3C1-DFB2-4C4E-BABC-6CB5E4C1F475}"/>
              </a:ext>
            </a:extLst>
          </p:cNvPr>
          <p:cNvSpPr/>
          <p:nvPr/>
        </p:nvSpPr>
        <p:spPr>
          <a:xfrm>
            <a:off x="1750766" y="2725644"/>
            <a:ext cx="1090545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Running 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52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 animBg="1"/>
      <p:bldP spid="20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EAA2F3-F8CA-49F3-96D8-2308FF1F16EF}"/>
              </a:ext>
            </a:extLst>
          </p:cNvPr>
          <p:cNvSpPr txBox="1"/>
          <p:nvPr/>
        </p:nvSpPr>
        <p:spPr>
          <a:xfrm>
            <a:off x="1828575" y="760233"/>
            <a:ext cx="6649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-300" dirty="0" smtClean="0">
                <a:ln w="19050">
                  <a:solidFill>
                    <a:sysClr val="windowText" lastClr="000000"/>
                  </a:solidFill>
                </a:ln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</a:rPr>
              <a:t>Proses </a:t>
            </a:r>
            <a:r>
              <a:rPr lang="en-US" sz="2400" b="1" spc="-300" dirty="0" err="1" smtClean="0">
                <a:ln w="19050">
                  <a:solidFill>
                    <a:sysClr val="windowText" lastClr="000000"/>
                  </a:solidFill>
                </a:ln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</a:rPr>
              <a:t>Pengerjaan</a:t>
            </a:r>
            <a:r>
              <a:rPr lang="en-US" sz="2400" b="1" spc="-300" dirty="0" smtClean="0">
                <a:ln w="19050">
                  <a:solidFill>
                    <a:sysClr val="windowText" lastClr="000000"/>
                  </a:solidFill>
                </a:ln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US" sz="2400" b="1" spc="-300" dirty="0" err="1" smtClean="0">
                <a:ln w="19050">
                  <a:solidFill>
                    <a:sysClr val="windowText" lastClr="000000"/>
                  </a:solidFill>
                </a:ln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</a:rPr>
              <a:t>Tugas</a:t>
            </a:r>
            <a:r>
              <a:rPr lang="en-US" sz="2400" b="1" spc="-300" dirty="0" smtClean="0">
                <a:ln w="19050">
                  <a:solidFill>
                    <a:sysClr val="windowText" lastClr="000000"/>
                  </a:solidFill>
                </a:ln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US" sz="2400" b="1" spc="-300" dirty="0" err="1" smtClean="0">
                <a:ln w="19050">
                  <a:solidFill>
                    <a:sysClr val="windowText" lastClr="000000"/>
                  </a:solidFill>
                </a:ln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</a:rPr>
              <a:t>Besar</a:t>
            </a:r>
            <a:r>
              <a:rPr lang="en-US" sz="2400" b="1" spc="-300" dirty="0" smtClean="0">
                <a:ln w="19050">
                  <a:solidFill>
                    <a:sysClr val="windowText" lastClr="000000"/>
                  </a:solidFill>
                </a:ln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</a:rPr>
              <a:t> Data Mining</a:t>
            </a:r>
            <a:endParaRPr lang="en-US" sz="2400" b="1" spc="-300" dirty="0">
              <a:ln w="19050">
                <a:solidFill>
                  <a:sysClr val="windowText" lastClr="000000"/>
                </a:solidFill>
              </a:ln>
              <a:solidFill>
                <a:schemeClr val="bg2">
                  <a:lumMod val="10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0F4385-C6C8-4562-B67B-A4206C1427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5" t="1585" r="66688" b="75348"/>
          <a:stretch/>
        </p:blipFill>
        <p:spPr>
          <a:xfrm>
            <a:off x="10750018" y="2615357"/>
            <a:ext cx="1642199" cy="19109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F44581-6C6B-4E03-9150-5EEC35463F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79" t="25373" r="37744" b="51560"/>
          <a:stretch/>
        </p:blipFill>
        <p:spPr>
          <a:xfrm>
            <a:off x="-355784" y="2465641"/>
            <a:ext cx="1893639" cy="220350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84BF3C1-DFB2-4C4E-BABC-6CB5E4C1F475}"/>
              </a:ext>
            </a:extLst>
          </p:cNvPr>
          <p:cNvSpPr/>
          <p:nvPr/>
        </p:nvSpPr>
        <p:spPr>
          <a:xfrm>
            <a:off x="1798259" y="1430944"/>
            <a:ext cx="2590861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A. K-Means Clustering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4BF3C1-DFB2-4C4E-BABC-6CB5E4C1F475}"/>
              </a:ext>
            </a:extLst>
          </p:cNvPr>
          <p:cNvSpPr/>
          <p:nvPr/>
        </p:nvSpPr>
        <p:spPr>
          <a:xfrm>
            <a:off x="1798259" y="2292191"/>
            <a:ext cx="2590861" cy="64633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5. </a:t>
            </a:r>
            <a:r>
              <a:rPr lang="en-US" dirty="0" err="1" smtClean="0"/>
              <a:t>Membuat</a:t>
            </a:r>
            <a:r>
              <a:rPr lang="en-US" dirty="0" smtClean="0"/>
              <a:t> Variable K - Means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4BF3C1-DFB2-4C4E-BABC-6CB5E4C1F475}"/>
              </a:ext>
            </a:extLst>
          </p:cNvPr>
          <p:cNvSpPr/>
          <p:nvPr/>
        </p:nvSpPr>
        <p:spPr>
          <a:xfrm>
            <a:off x="4568061" y="2280975"/>
            <a:ext cx="879628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Script : 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4BF3C1-DFB2-4C4E-BABC-6CB5E4C1F475}"/>
              </a:ext>
            </a:extLst>
          </p:cNvPr>
          <p:cNvSpPr/>
          <p:nvPr/>
        </p:nvSpPr>
        <p:spPr>
          <a:xfrm>
            <a:off x="4581124" y="3224868"/>
            <a:ext cx="1180073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Running :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4BF3C1-DFB2-4C4E-BABC-6CB5E4C1F475}"/>
              </a:ext>
            </a:extLst>
          </p:cNvPr>
          <p:cNvSpPr/>
          <p:nvPr/>
        </p:nvSpPr>
        <p:spPr>
          <a:xfrm>
            <a:off x="1796327" y="4416929"/>
            <a:ext cx="2590861" cy="64633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6. </a:t>
            </a: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Cluster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4BF3C1-DFB2-4C4E-BABC-6CB5E4C1F475}"/>
              </a:ext>
            </a:extLst>
          </p:cNvPr>
          <p:cNvSpPr/>
          <p:nvPr/>
        </p:nvSpPr>
        <p:spPr>
          <a:xfrm>
            <a:off x="4566330" y="4422636"/>
            <a:ext cx="879628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Script :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1124" y="2736774"/>
            <a:ext cx="3762900" cy="2953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/>
          <a:srcRect r="16622" b="-2640"/>
          <a:stretch/>
        </p:blipFill>
        <p:spPr>
          <a:xfrm>
            <a:off x="4566330" y="3694265"/>
            <a:ext cx="3286813" cy="3465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6330" y="4989085"/>
            <a:ext cx="4673370" cy="30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67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 animBg="1"/>
      <p:bldP spid="10" grpId="0" animBg="1"/>
      <p:bldP spid="12" grpId="0" animBg="1"/>
      <p:bldP spid="13" grpId="0" animBg="1"/>
      <p:bldP spid="15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EAA2F3-F8CA-49F3-96D8-2308FF1F16EF}"/>
              </a:ext>
            </a:extLst>
          </p:cNvPr>
          <p:cNvSpPr txBox="1"/>
          <p:nvPr/>
        </p:nvSpPr>
        <p:spPr>
          <a:xfrm>
            <a:off x="1828575" y="760233"/>
            <a:ext cx="6649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-300" dirty="0" smtClean="0">
                <a:ln w="19050">
                  <a:solidFill>
                    <a:sysClr val="windowText" lastClr="000000"/>
                  </a:solidFill>
                </a:ln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</a:rPr>
              <a:t>Proses </a:t>
            </a:r>
            <a:r>
              <a:rPr lang="en-US" sz="2400" b="1" spc="-300" dirty="0" err="1" smtClean="0">
                <a:ln w="19050">
                  <a:solidFill>
                    <a:sysClr val="windowText" lastClr="000000"/>
                  </a:solidFill>
                </a:ln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</a:rPr>
              <a:t>Pengerjaan</a:t>
            </a:r>
            <a:r>
              <a:rPr lang="en-US" sz="2400" b="1" spc="-300" dirty="0" smtClean="0">
                <a:ln w="19050">
                  <a:solidFill>
                    <a:sysClr val="windowText" lastClr="000000"/>
                  </a:solidFill>
                </a:ln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US" sz="2400" b="1" spc="-300" dirty="0" err="1" smtClean="0">
                <a:ln w="19050">
                  <a:solidFill>
                    <a:sysClr val="windowText" lastClr="000000"/>
                  </a:solidFill>
                </a:ln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</a:rPr>
              <a:t>Tugas</a:t>
            </a:r>
            <a:r>
              <a:rPr lang="en-US" sz="2400" b="1" spc="-300" dirty="0" smtClean="0">
                <a:ln w="19050">
                  <a:solidFill>
                    <a:sysClr val="windowText" lastClr="000000"/>
                  </a:solidFill>
                </a:ln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US" sz="2400" b="1" spc="-300" dirty="0" err="1" smtClean="0">
                <a:ln w="19050">
                  <a:solidFill>
                    <a:sysClr val="windowText" lastClr="000000"/>
                  </a:solidFill>
                </a:ln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</a:rPr>
              <a:t>Besar</a:t>
            </a:r>
            <a:r>
              <a:rPr lang="en-US" sz="2400" b="1" spc="-300" dirty="0" smtClean="0">
                <a:ln w="19050">
                  <a:solidFill>
                    <a:sysClr val="windowText" lastClr="000000"/>
                  </a:solidFill>
                </a:ln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</a:rPr>
              <a:t> Data Mining</a:t>
            </a:r>
            <a:endParaRPr lang="en-US" sz="2400" b="1" spc="-300" dirty="0">
              <a:ln w="19050">
                <a:solidFill>
                  <a:sysClr val="windowText" lastClr="000000"/>
                </a:solidFill>
              </a:ln>
              <a:solidFill>
                <a:schemeClr val="bg2">
                  <a:lumMod val="10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0F4385-C6C8-4562-B67B-A4206C1427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5" t="1585" r="66688" b="75348"/>
          <a:stretch/>
        </p:blipFill>
        <p:spPr>
          <a:xfrm>
            <a:off x="10750018" y="2615357"/>
            <a:ext cx="1642199" cy="19109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F44581-6C6B-4E03-9150-5EEC35463F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79" t="25373" r="37744" b="51560"/>
          <a:stretch/>
        </p:blipFill>
        <p:spPr>
          <a:xfrm>
            <a:off x="-355784" y="2465641"/>
            <a:ext cx="1893639" cy="220350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84BF3C1-DFB2-4C4E-BABC-6CB5E4C1F475}"/>
              </a:ext>
            </a:extLst>
          </p:cNvPr>
          <p:cNvSpPr/>
          <p:nvPr/>
        </p:nvSpPr>
        <p:spPr>
          <a:xfrm>
            <a:off x="1798259" y="1430944"/>
            <a:ext cx="2590861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A. K-Means Clustering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84BF3C1-DFB2-4C4E-BABC-6CB5E4C1F475}"/>
              </a:ext>
            </a:extLst>
          </p:cNvPr>
          <p:cNvSpPr/>
          <p:nvPr/>
        </p:nvSpPr>
        <p:spPr>
          <a:xfrm>
            <a:off x="1750766" y="2725644"/>
            <a:ext cx="1090545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Running :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4BF3C1-DFB2-4C4E-BABC-6CB5E4C1F475}"/>
              </a:ext>
            </a:extLst>
          </p:cNvPr>
          <p:cNvSpPr/>
          <p:nvPr/>
        </p:nvSpPr>
        <p:spPr>
          <a:xfrm>
            <a:off x="1798259" y="1939794"/>
            <a:ext cx="2590861" cy="64633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6. </a:t>
            </a: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Cluster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3274" y="2725643"/>
            <a:ext cx="4351640" cy="312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55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 animBg="1"/>
      <p:bldP spid="21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EAA2F3-F8CA-49F3-96D8-2308FF1F16EF}"/>
              </a:ext>
            </a:extLst>
          </p:cNvPr>
          <p:cNvSpPr txBox="1"/>
          <p:nvPr/>
        </p:nvSpPr>
        <p:spPr>
          <a:xfrm>
            <a:off x="1828575" y="760233"/>
            <a:ext cx="6649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-300" dirty="0" smtClean="0">
                <a:ln w="19050">
                  <a:solidFill>
                    <a:sysClr val="windowText" lastClr="000000"/>
                  </a:solidFill>
                </a:ln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</a:rPr>
              <a:t>Proses </a:t>
            </a:r>
            <a:r>
              <a:rPr lang="en-US" sz="2400" b="1" spc="-300" dirty="0" err="1" smtClean="0">
                <a:ln w="19050">
                  <a:solidFill>
                    <a:sysClr val="windowText" lastClr="000000"/>
                  </a:solidFill>
                </a:ln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</a:rPr>
              <a:t>Pengerjaan</a:t>
            </a:r>
            <a:r>
              <a:rPr lang="en-US" sz="2400" b="1" spc="-300" dirty="0" smtClean="0">
                <a:ln w="19050">
                  <a:solidFill>
                    <a:sysClr val="windowText" lastClr="000000"/>
                  </a:solidFill>
                </a:ln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US" sz="2400" b="1" spc="-300" dirty="0" err="1" smtClean="0">
                <a:ln w="19050">
                  <a:solidFill>
                    <a:sysClr val="windowText" lastClr="000000"/>
                  </a:solidFill>
                </a:ln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</a:rPr>
              <a:t>Tugas</a:t>
            </a:r>
            <a:r>
              <a:rPr lang="en-US" sz="2400" b="1" spc="-300" dirty="0" smtClean="0">
                <a:ln w="19050">
                  <a:solidFill>
                    <a:sysClr val="windowText" lastClr="000000"/>
                  </a:solidFill>
                </a:ln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US" sz="2400" b="1" spc="-300" dirty="0" err="1" smtClean="0">
                <a:ln w="19050">
                  <a:solidFill>
                    <a:sysClr val="windowText" lastClr="000000"/>
                  </a:solidFill>
                </a:ln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</a:rPr>
              <a:t>Besar</a:t>
            </a:r>
            <a:r>
              <a:rPr lang="en-US" sz="2400" b="1" spc="-300" dirty="0" smtClean="0">
                <a:ln w="19050">
                  <a:solidFill>
                    <a:sysClr val="windowText" lastClr="000000"/>
                  </a:solidFill>
                </a:ln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</a:rPr>
              <a:t> Data Mining</a:t>
            </a:r>
            <a:endParaRPr lang="en-US" sz="2400" b="1" spc="-300" dirty="0">
              <a:ln w="19050">
                <a:solidFill>
                  <a:sysClr val="windowText" lastClr="000000"/>
                </a:solidFill>
              </a:ln>
              <a:solidFill>
                <a:schemeClr val="bg2">
                  <a:lumMod val="10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0F4385-C6C8-4562-B67B-A4206C1427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5" t="1585" r="66688" b="75348"/>
          <a:stretch/>
        </p:blipFill>
        <p:spPr>
          <a:xfrm>
            <a:off x="10750018" y="2615357"/>
            <a:ext cx="1642199" cy="19109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F44581-6C6B-4E03-9150-5EEC35463F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79" t="25373" r="37744" b="51560"/>
          <a:stretch/>
        </p:blipFill>
        <p:spPr>
          <a:xfrm>
            <a:off x="-355784" y="2465641"/>
            <a:ext cx="1893639" cy="220350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84BF3C1-DFB2-4C4E-BABC-6CB5E4C1F475}"/>
              </a:ext>
            </a:extLst>
          </p:cNvPr>
          <p:cNvSpPr/>
          <p:nvPr/>
        </p:nvSpPr>
        <p:spPr>
          <a:xfrm>
            <a:off x="1798259" y="1430944"/>
            <a:ext cx="2590861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A. K-Means Clustering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4BF3C1-DFB2-4C4E-BABC-6CB5E4C1F475}"/>
              </a:ext>
            </a:extLst>
          </p:cNvPr>
          <p:cNvSpPr/>
          <p:nvPr/>
        </p:nvSpPr>
        <p:spPr>
          <a:xfrm>
            <a:off x="1798259" y="2009322"/>
            <a:ext cx="2590861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7. </a:t>
            </a:r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Rangkuman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4BF3C1-DFB2-4C4E-BABC-6CB5E4C1F475}"/>
              </a:ext>
            </a:extLst>
          </p:cNvPr>
          <p:cNvSpPr/>
          <p:nvPr/>
        </p:nvSpPr>
        <p:spPr>
          <a:xfrm>
            <a:off x="4541935" y="2009322"/>
            <a:ext cx="879628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Script : 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4BF3C1-DFB2-4C4E-BABC-6CB5E4C1F475}"/>
              </a:ext>
            </a:extLst>
          </p:cNvPr>
          <p:cNvSpPr/>
          <p:nvPr/>
        </p:nvSpPr>
        <p:spPr>
          <a:xfrm>
            <a:off x="4568538" y="3074454"/>
            <a:ext cx="1180073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Running :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1935" y="2499732"/>
            <a:ext cx="3620005" cy="3620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1935" y="3567394"/>
            <a:ext cx="3620005" cy="255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30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 animBg="1"/>
      <p:bldP spid="10" grpId="0" animBg="1"/>
      <p:bldP spid="12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EAA2F3-F8CA-49F3-96D8-2308FF1F16EF}"/>
              </a:ext>
            </a:extLst>
          </p:cNvPr>
          <p:cNvSpPr txBox="1"/>
          <p:nvPr/>
        </p:nvSpPr>
        <p:spPr>
          <a:xfrm>
            <a:off x="1828575" y="760233"/>
            <a:ext cx="6649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-300" dirty="0" smtClean="0">
                <a:ln w="19050">
                  <a:solidFill>
                    <a:sysClr val="windowText" lastClr="000000"/>
                  </a:solidFill>
                </a:ln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</a:rPr>
              <a:t>Proses </a:t>
            </a:r>
            <a:r>
              <a:rPr lang="en-US" sz="2400" b="1" spc="-300" dirty="0" err="1" smtClean="0">
                <a:ln w="19050">
                  <a:solidFill>
                    <a:sysClr val="windowText" lastClr="000000"/>
                  </a:solidFill>
                </a:ln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</a:rPr>
              <a:t>Pengerjaan</a:t>
            </a:r>
            <a:r>
              <a:rPr lang="en-US" sz="2400" b="1" spc="-300" dirty="0" smtClean="0">
                <a:ln w="19050">
                  <a:solidFill>
                    <a:sysClr val="windowText" lastClr="000000"/>
                  </a:solidFill>
                </a:ln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US" sz="2400" b="1" spc="-300" dirty="0" err="1" smtClean="0">
                <a:ln w="19050">
                  <a:solidFill>
                    <a:sysClr val="windowText" lastClr="000000"/>
                  </a:solidFill>
                </a:ln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</a:rPr>
              <a:t>Tugas</a:t>
            </a:r>
            <a:r>
              <a:rPr lang="en-US" sz="2400" b="1" spc="-300" dirty="0" smtClean="0">
                <a:ln w="19050">
                  <a:solidFill>
                    <a:sysClr val="windowText" lastClr="000000"/>
                  </a:solidFill>
                </a:ln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US" sz="2400" b="1" spc="-300" dirty="0" err="1" smtClean="0">
                <a:ln w="19050">
                  <a:solidFill>
                    <a:sysClr val="windowText" lastClr="000000"/>
                  </a:solidFill>
                </a:ln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</a:rPr>
              <a:t>Besar</a:t>
            </a:r>
            <a:r>
              <a:rPr lang="en-US" sz="2400" b="1" spc="-300" dirty="0" smtClean="0">
                <a:ln w="19050">
                  <a:solidFill>
                    <a:sysClr val="windowText" lastClr="000000"/>
                  </a:solidFill>
                </a:ln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</a:rPr>
              <a:t> Data Mining</a:t>
            </a:r>
            <a:endParaRPr lang="en-US" sz="2400" b="1" spc="-300" dirty="0">
              <a:ln w="19050">
                <a:solidFill>
                  <a:sysClr val="windowText" lastClr="000000"/>
                </a:solidFill>
              </a:ln>
              <a:solidFill>
                <a:schemeClr val="bg2">
                  <a:lumMod val="10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0F4385-C6C8-4562-B67B-A4206C1427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5" t="1585" r="66688" b="75348"/>
          <a:stretch/>
        </p:blipFill>
        <p:spPr>
          <a:xfrm>
            <a:off x="10750018" y="2615357"/>
            <a:ext cx="1642199" cy="19109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F44581-6C6B-4E03-9150-5EEC35463F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79" t="25373" r="37744" b="51560"/>
          <a:stretch/>
        </p:blipFill>
        <p:spPr>
          <a:xfrm>
            <a:off x="-355784" y="2465641"/>
            <a:ext cx="1893639" cy="220350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84BF3C1-DFB2-4C4E-BABC-6CB5E4C1F475}"/>
              </a:ext>
            </a:extLst>
          </p:cNvPr>
          <p:cNvSpPr/>
          <p:nvPr/>
        </p:nvSpPr>
        <p:spPr>
          <a:xfrm>
            <a:off x="1798259" y="1430944"/>
            <a:ext cx="5281810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B. </a:t>
            </a:r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Aggloromerative</a:t>
            </a:r>
            <a:r>
              <a:rPr lang="en-US" dirty="0" smtClean="0"/>
              <a:t> Hierarchical Clustering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4BF3C1-DFB2-4C4E-BABC-6CB5E4C1F475}"/>
              </a:ext>
            </a:extLst>
          </p:cNvPr>
          <p:cNvSpPr/>
          <p:nvPr/>
        </p:nvSpPr>
        <p:spPr>
          <a:xfrm>
            <a:off x="1786332" y="2281493"/>
            <a:ext cx="2590861" cy="64633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1. Install </a:t>
            </a:r>
            <a:r>
              <a:rPr lang="en-US" smtClean="0"/>
              <a:t>Package Dependence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4BF3C1-DFB2-4C4E-BABC-6CB5E4C1F475}"/>
              </a:ext>
            </a:extLst>
          </p:cNvPr>
          <p:cNvSpPr/>
          <p:nvPr/>
        </p:nvSpPr>
        <p:spPr>
          <a:xfrm>
            <a:off x="4522228" y="2281493"/>
            <a:ext cx="879628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Script : 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4BF3C1-DFB2-4C4E-BABC-6CB5E4C1F475}"/>
              </a:ext>
            </a:extLst>
          </p:cNvPr>
          <p:cNvSpPr/>
          <p:nvPr/>
        </p:nvSpPr>
        <p:spPr>
          <a:xfrm>
            <a:off x="4541935" y="4065153"/>
            <a:ext cx="1180073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Running :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2228" y="2881976"/>
            <a:ext cx="3867690" cy="9050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4313" y="4792782"/>
            <a:ext cx="5771512" cy="69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573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 animBg="1"/>
      <p:bldP spid="10" grpId="0" animBg="1"/>
      <p:bldP spid="12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EAA2F3-F8CA-49F3-96D8-2308FF1F16EF}"/>
              </a:ext>
            </a:extLst>
          </p:cNvPr>
          <p:cNvSpPr txBox="1"/>
          <p:nvPr/>
        </p:nvSpPr>
        <p:spPr>
          <a:xfrm>
            <a:off x="1828575" y="760233"/>
            <a:ext cx="6649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-300" dirty="0" smtClean="0">
                <a:ln w="19050">
                  <a:solidFill>
                    <a:sysClr val="windowText" lastClr="000000"/>
                  </a:solidFill>
                </a:ln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</a:rPr>
              <a:t>Proses </a:t>
            </a:r>
            <a:r>
              <a:rPr lang="en-US" sz="2400" b="1" spc="-300" dirty="0" err="1" smtClean="0">
                <a:ln w="19050">
                  <a:solidFill>
                    <a:sysClr val="windowText" lastClr="000000"/>
                  </a:solidFill>
                </a:ln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</a:rPr>
              <a:t>Pengerjaan</a:t>
            </a:r>
            <a:r>
              <a:rPr lang="en-US" sz="2400" b="1" spc="-300" dirty="0" smtClean="0">
                <a:ln w="19050">
                  <a:solidFill>
                    <a:sysClr val="windowText" lastClr="000000"/>
                  </a:solidFill>
                </a:ln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US" sz="2400" b="1" spc="-300" dirty="0" err="1" smtClean="0">
                <a:ln w="19050">
                  <a:solidFill>
                    <a:sysClr val="windowText" lastClr="000000"/>
                  </a:solidFill>
                </a:ln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</a:rPr>
              <a:t>Tugas</a:t>
            </a:r>
            <a:r>
              <a:rPr lang="en-US" sz="2400" b="1" spc="-300" dirty="0" smtClean="0">
                <a:ln w="19050">
                  <a:solidFill>
                    <a:sysClr val="windowText" lastClr="000000"/>
                  </a:solidFill>
                </a:ln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US" sz="2400" b="1" spc="-300" dirty="0" err="1" smtClean="0">
                <a:ln w="19050">
                  <a:solidFill>
                    <a:sysClr val="windowText" lastClr="000000"/>
                  </a:solidFill>
                </a:ln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</a:rPr>
              <a:t>Besar</a:t>
            </a:r>
            <a:r>
              <a:rPr lang="en-US" sz="2400" b="1" spc="-300" dirty="0" smtClean="0">
                <a:ln w="19050">
                  <a:solidFill>
                    <a:sysClr val="windowText" lastClr="000000"/>
                  </a:solidFill>
                </a:ln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</a:rPr>
              <a:t> Data Mining</a:t>
            </a:r>
            <a:endParaRPr lang="en-US" sz="2400" b="1" spc="-300" dirty="0">
              <a:ln w="19050">
                <a:solidFill>
                  <a:sysClr val="windowText" lastClr="000000"/>
                </a:solidFill>
              </a:ln>
              <a:solidFill>
                <a:schemeClr val="bg2">
                  <a:lumMod val="10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0F4385-C6C8-4562-B67B-A4206C1427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5" t="1585" r="66688" b="75348"/>
          <a:stretch/>
        </p:blipFill>
        <p:spPr>
          <a:xfrm>
            <a:off x="10750018" y="2615357"/>
            <a:ext cx="1642199" cy="19109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F44581-6C6B-4E03-9150-5EEC35463F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79" t="25373" r="37744" b="51560"/>
          <a:stretch/>
        </p:blipFill>
        <p:spPr>
          <a:xfrm>
            <a:off x="-355784" y="2465641"/>
            <a:ext cx="1893639" cy="220350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84BF3C1-DFB2-4C4E-BABC-6CB5E4C1F475}"/>
              </a:ext>
            </a:extLst>
          </p:cNvPr>
          <p:cNvSpPr/>
          <p:nvPr/>
        </p:nvSpPr>
        <p:spPr>
          <a:xfrm>
            <a:off x="1798259" y="1430944"/>
            <a:ext cx="5281810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B. </a:t>
            </a:r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Aggloromerative</a:t>
            </a:r>
            <a:r>
              <a:rPr lang="en-US" dirty="0" smtClean="0"/>
              <a:t> Hierarchical Clustering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4BF3C1-DFB2-4C4E-BABC-6CB5E4C1F475}"/>
              </a:ext>
            </a:extLst>
          </p:cNvPr>
          <p:cNvSpPr/>
          <p:nvPr/>
        </p:nvSpPr>
        <p:spPr>
          <a:xfrm>
            <a:off x="1798259" y="1978689"/>
            <a:ext cx="2590861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2. </a:t>
            </a:r>
            <a:r>
              <a:rPr lang="en-US" dirty="0" err="1" smtClean="0"/>
              <a:t>Membuat</a:t>
            </a:r>
            <a:r>
              <a:rPr lang="en-US" dirty="0" smtClean="0"/>
              <a:t> Model 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4BF3C1-DFB2-4C4E-BABC-6CB5E4C1F475}"/>
              </a:ext>
            </a:extLst>
          </p:cNvPr>
          <p:cNvSpPr/>
          <p:nvPr/>
        </p:nvSpPr>
        <p:spPr>
          <a:xfrm>
            <a:off x="1828575" y="2488473"/>
            <a:ext cx="879628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Script : 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4BF3C1-DFB2-4C4E-BABC-6CB5E4C1F475}"/>
              </a:ext>
            </a:extLst>
          </p:cNvPr>
          <p:cNvSpPr/>
          <p:nvPr/>
        </p:nvSpPr>
        <p:spPr>
          <a:xfrm>
            <a:off x="1913616" y="4065545"/>
            <a:ext cx="1180073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Running 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7806" y="2526434"/>
            <a:ext cx="5392261" cy="8166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7806" y="3952926"/>
            <a:ext cx="5663138" cy="143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481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 animBg="1"/>
      <p:bldP spid="10" grpId="0" animBg="1"/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0ABE39E-6890-4E79-B663-B603116EC2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 b="79643"/>
          <a:stretch/>
        </p:blipFill>
        <p:spPr>
          <a:xfrm>
            <a:off x="-751114" y="1262744"/>
            <a:ext cx="13944600" cy="45828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F518A9F-4C0C-4DE5-B9D8-84B4057BC8F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07" r="11554"/>
          <a:stretch/>
        </p:blipFill>
        <p:spPr>
          <a:xfrm>
            <a:off x="5220819" y="2630940"/>
            <a:ext cx="1611075" cy="20608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1D360B-A33D-40CD-97D5-A0469A21EE85}"/>
              </a:ext>
            </a:extLst>
          </p:cNvPr>
          <p:cNvSpPr txBox="1"/>
          <p:nvPr/>
        </p:nvSpPr>
        <p:spPr>
          <a:xfrm>
            <a:off x="4430312" y="4551599"/>
            <a:ext cx="35291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Franklin Gothic Heavy" panose="020B0903020102020204" pitchFamily="34" charset="0"/>
              </a:rPr>
              <a:t>Ellita</a:t>
            </a:r>
            <a:r>
              <a:rPr lang="en-US" dirty="0">
                <a:solidFill>
                  <a:schemeClr val="bg1"/>
                </a:solidFill>
                <a:latin typeface="Franklin Gothic Heavy" panose="020B09030201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Franklin Gothic Heavy" panose="020B0903020102020204" pitchFamily="34" charset="0"/>
              </a:rPr>
              <a:t>Eka</a:t>
            </a:r>
            <a:r>
              <a:rPr lang="en-US" dirty="0">
                <a:solidFill>
                  <a:schemeClr val="bg1"/>
                </a:solidFill>
                <a:latin typeface="Franklin Gothic Heavy" panose="020B09030201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Franklin Gothic Heavy" panose="020B0903020102020204" pitchFamily="34" charset="0"/>
              </a:rPr>
              <a:t>Risma</a:t>
            </a:r>
            <a:r>
              <a:rPr lang="en-US" dirty="0">
                <a:solidFill>
                  <a:schemeClr val="bg1"/>
                </a:solidFill>
                <a:latin typeface="Franklin Gothic Heavy" panose="020B0903020102020204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3311901054</a:t>
            </a:r>
            <a:endParaRPr lang="en-US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Gustav Felix Musa 3311901036</a:t>
            </a:r>
          </a:p>
          <a:p>
            <a:pPr algn="ctr"/>
            <a:r>
              <a:rPr lang="en-US" dirty="0" err="1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Genta</a:t>
            </a:r>
            <a:r>
              <a:rPr lang="en-US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Syaputra</a:t>
            </a:r>
            <a:r>
              <a:rPr lang="en-US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 3311901039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07E6F1-45E9-4302-8D1B-AD5FAD4AD39F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312" y="900725"/>
            <a:ext cx="3331375" cy="122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14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EAA2F3-F8CA-49F3-96D8-2308FF1F16EF}"/>
              </a:ext>
            </a:extLst>
          </p:cNvPr>
          <p:cNvSpPr txBox="1"/>
          <p:nvPr/>
        </p:nvSpPr>
        <p:spPr>
          <a:xfrm>
            <a:off x="1828575" y="760233"/>
            <a:ext cx="6649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-300" dirty="0" smtClean="0">
                <a:ln w="19050">
                  <a:solidFill>
                    <a:sysClr val="windowText" lastClr="000000"/>
                  </a:solidFill>
                </a:ln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</a:rPr>
              <a:t>Proses </a:t>
            </a:r>
            <a:r>
              <a:rPr lang="en-US" sz="2400" b="1" spc="-300" dirty="0" err="1" smtClean="0">
                <a:ln w="19050">
                  <a:solidFill>
                    <a:sysClr val="windowText" lastClr="000000"/>
                  </a:solidFill>
                </a:ln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</a:rPr>
              <a:t>Pengerjaan</a:t>
            </a:r>
            <a:r>
              <a:rPr lang="en-US" sz="2400" b="1" spc="-300" dirty="0" smtClean="0">
                <a:ln w="19050">
                  <a:solidFill>
                    <a:sysClr val="windowText" lastClr="000000"/>
                  </a:solidFill>
                </a:ln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US" sz="2400" b="1" spc="-300" dirty="0" err="1" smtClean="0">
                <a:ln w="19050">
                  <a:solidFill>
                    <a:sysClr val="windowText" lastClr="000000"/>
                  </a:solidFill>
                </a:ln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</a:rPr>
              <a:t>Tugas</a:t>
            </a:r>
            <a:r>
              <a:rPr lang="en-US" sz="2400" b="1" spc="-300" dirty="0" smtClean="0">
                <a:ln w="19050">
                  <a:solidFill>
                    <a:sysClr val="windowText" lastClr="000000"/>
                  </a:solidFill>
                </a:ln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US" sz="2400" b="1" spc="-300" dirty="0" err="1" smtClean="0">
                <a:ln w="19050">
                  <a:solidFill>
                    <a:sysClr val="windowText" lastClr="000000"/>
                  </a:solidFill>
                </a:ln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</a:rPr>
              <a:t>Besar</a:t>
            </a:r>
            <a:r>
              <a:rPr lang="en-US" sz="2400" b="1" spc="-300" dirty="0" smtClean="0">
                <a:ln w="19050">
                  <a:solidFill>
                    <a:sysClr val="windowText" lastClr="000000"/>
                  </a:solidFill>
                </a:ln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</a:rPr>
              <a:t> Data Mining</a:t>
            </a:r>
            <a:endParaRPr lang="en-US" sz="2400" b="1" spc="-300" dirty="0">
              <a:ln w="19050">
                <a:solidFill>
                  <a:sysClr val="windowText" lastClr="000000"/>
                </a:solidFill>
              </a:ln>
              <a:solidFill>
                <a:schemeClr val="bg2">
                  <a:lumMod val="10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0F4385-C6C8-4562-B67B-A4206C1427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5" t="1585" r="66688" b="75348"/>
          <a:stretch/>
        </p:blipFill>
        <p:spPr>
          <a:xfrm>
            <a:off x="10750018" y="2615357"/>
            <a:ext cx="1642199" cy="19109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F44581-6C6B-4E03-9150-5EEC35463F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79" t="25373" r="37744" b="51560"/>
          <a:stretch/>
        </p:blipFill>
        <p:spPr>
          <a:xfrm>
            <a:off x="-355784" y="2465641"/>
            <a:ext cx="1893639" cy="220350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84BF3C1-DFB2-4C4E-BABC-6CB5E4C1F475}"/>
              </a:ext>
            </a:extLst>
          </p:cNvPr>
          <p:cNvSpPr/>
          <p:nvPr/>
        </p:nvSpPr>
        <p:spPr>
          <a:xfrm>
            <a:off x="1798259" y="1430944"/>
            <a:ext cx="5281810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B. </a:t>
            </a:r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Aggloromerative</a:t>
            </a:r>
            <a:r>
              <a:rPr lang="en-US" dirty="0" smtClean="0"/>
              <a:t> Hierarchical Clustering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4BF3C1-DFB2-4C4E-BABC-6CB5E4C1F475}"/>
              </a:ext>
            </a:extLst>
          </p:cNvPr>
          <p:cNvSpPr/>
          <p:nvPr/>
        </p:nvSpPr>
        <p:spPr>
          <a:xfrm>
            <a:off x="1798259" y="1978689"/>
            <a:ext cx="2590861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>
            <a:spAutoFit/>
          </a:bodyPr>
          <a:lstStyle/>
          <a:p>
            <a:pPr algn="ctr"/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Hirarki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4BF3C1-DFB2-4C4E-BABC-6CB5E4C1F475}"/>
              </a:ext>
            </a:extLst>
          </p:cNvPr>
          <p:cNvSpPr/>
          <p:nvPr/>
        </p:nvSpPr>
        <p:spPr>
          <a:xfrm>
            <a:off x="1798259" y="2670853"/>
            <a:ext cx="879628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Script : 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4BF3C1-DFB2-4C4E-BABC-6CB5E4C1F475}"/>
              </a:ext>
            </a:extLst>
          </p:cNvPr>
          <p:cNvSpPr/>
          <p:nvPr/>
        </p:nvSpPr>
        <p:spPr>
          <a:xfrm>
            <a:off x="1913616" y="4484482"/>
            <a:ext cx="1180073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Running :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7827" y="2720303"/>
            <a:ext cx="4525006" cy="88594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7827" y="4526280"/>
            <a:ext cx="5382376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74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 animBg="1"/>
      <p:bldP spid="10" grpId="0" animBg="1"/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EAA2F3-F8CA-49F3-96D8-2308FF1F16EF}"/>
              </a:ext>
            </a:extLst>
          </p:cNvPr>
          <p:cNvSpPr txBox="1"/>
          <p:nvPr/>
        </p:nvSpPr>
        <p:spPr>
          <a:xfrm>
            <a:off x="1828575" y="760233"/>
            <a:ext cx="6649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-300" dirty="0" smtClean="0">
                <a:ln w="19050">
                  <a:solidFill>
                    <a:sysClr val="windowText" lastClr="000000"/>
                  </a:solidFill>
                </a:ln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</a:rPr>
              <a:t>Proses </a:t>
            </a:r>
            <a:r>
              <a:rPr lang="en-US" sz="2400" b="1" spc="-300" dirty="0" err="1" smtClean="0">
                <a:ln w="19050">
                  <a:solidFill>
                    <a:sysClr val="windowText" lastClr="000000"/>
                  </a:solidFill>
                </a:ln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</a:rPr>
              <a:t>Pengerjaan</a:t>
            </a:r>
            <a:r>
              <a:rPr lang="en-US" sz="2400" b="1" spc="-300" dirty="0" smtClean="0">
                <a:ln w="19050">
                  <a:solidFill>
                    <a:sysClr val="windowText" lastClr="000000"/>
                  </a:solidFill>
                </a:ln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US" sz="2400" b="1" spc="-300" dirty="0" err="1" smtClean="0">
                <a:ln w="19050">
                  <a:solidFill>
                    <a:sysClr val="windowText" lastClr="000000"/>
                  </a:solidFill>
                </a:ln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</a:rPr>
              <a:t>Tugas</a:t>
            </a:r>
            <a:r>
              <a:rPr lang="en-US" sz="2400" b="1" spc="-300" dirty="0" smtClean="0">
                <a:ln w="19050">
                  <a:solidFill>
                    <a:sysClr val="windowText" lastClr="000000"/>
                  </a:solidFill>
                </a:ln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US" sz="2400" b="1" spc="-300" dirty="0" err="1" smtClean="0">
                <a:ln w="19050">
                  <a:solidFill>
                    <a:sysClr val="windowText" lastClr="000000"/>
                  </a:solidFill>
                </a:ln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</a:rPr>
              <a:t>Besar</a:t>
            </a:r>
            <a:r>
              <a:rPr lang="en-US" sz="2400" b="1" spc="-300" dirty="0" smtClean="0">
                <a:ln w="19050">
                  <a:solidFill>
                    <a:sysClr val="windowText" lastClr="000000"/>
                  </a:solidFill>
                </a:ln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</a:rPr>
              <a:t> Data Mining</a:t>
            </a:r>
            <a:endParaRPr lang="en-US" sz="2400" b="1" spc="-300" dirty="0">
              <a:ln w="19050">
                <a:solidFill>
                  <a:sysClr val="windowText" lastClr="000000"/>
                </a:solidFill>
              </a:ln>
              <a:solidFill>
                <a:schemeClr val="bg2">
                  <a:lumMod val="10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0F4385-C6C8-4562-B67B-A4206C1427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5" t="1585" r="66688" b="75348"/>
          <a:stretch/>
        </p:blipFill>
        <p:spPr>
          <a:xfrm>
            <a:off x="10750018" y="2615357"/>
            <a:ext cx="1642199" cy="19109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F44581-6C6B-4E03-9150-5EEC35463F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79" t="25373" r="37744" b="51560"/>
          <a:stretch/>
        </p:blipFill>
        <p:spPr>
          <a:xfrm>
            <a:off x="-355784" y="2465641"/>
            <a:ext cx="1893639" cy="2203507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184BF3C1-DFB2-4C4E-BABC-6CB5E4C1F475}"/>
              </a:ext>
            </a:extLst>
          </p:cNvPr>
          <p:cNvSpPr/>
          <p:nvPr/>
        </p:nvSpPr>
        <p:spPr>
          <a:xfrm>
            <a:off x="1737813" y="2615357"/>
            <a:ext cx="1090545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Running :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3599" y="2465641"/>
            <a:ext cx="4565916" cy="373289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84BF3C1-DFB2-4C4E-BABC-6CB5E4C1F475}"/>
              </a:ext>
            </a:extLst>
          </p:cNvPr>
          <p:cNvSpPr/>
          <p:nvPr/>
        </p:nvSpPr>
        <p:spPr>
          <a:xfrm>
            <a:off x="1748215" y="1303256"/>
            <a:ext cx="5281810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B. </a:t>
            </a:r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Aggloromerative</a:t>
            </a:r>
            <a:r>
              <a:rPr lang="en-US" dirty="0" smtClean="0"/>
              <a:t> Hierarchical Clustering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4BF3C1-DFB2-4C4E-BABC-6CB5E4C1F475}"/>
              </a:ext>
            </a:extLst>
          </p:cNvPr>
          <p:cNvSpPr/>
          <p:nvPr/>
        </p:nvSpPr>
        <p:spPr>
          <a:xfrm>
            <a:off x="1748215" y="1905622"/>
            <a:ext cx="2590861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>
            <a:spAutoFit/>
          </a:bodyPr>
          <a:lstStyle/>
          <a:p>
            <a:pPr algn="ctr"/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Hirarki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60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1" grpId="0" animBg="1"/>
      <p:bldP spid="13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8B7AD6-6B79-41F8-BC3F-6B6BF7FB690D}"/>
              </a:ext>
            </a:extLst>
          </p:cNvPr>
          <p:cNvSpPr txBox="1"/>
          <p:nvPr/>
        </p:nvSpPr>
        <p:spPr>
          <a:xfrm>
            <a:off x="3445764" y="2767280"/>
            <a:ext cx="60868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1" spc="-300" dirty="0" err="1" smtClean="0">
                <a:ln w="19050"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Kesimpulan</a:t>
            </a:r>
            <a:endParaRPr lang="en-US" sz="8000" b="1" i="1" spc="-300" dirty="0">
              <a:ln w="19050"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4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0ABE39E-6890-4E79-B663-B603116EC2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 b="79643"/>
          <a:stretch/>
        </p:blipFill>
        <p:spPr>
          <a:xfrm>
            <a:off x="-751114" y="1262744"/>
            <a:ext cx="13944600" cy="45828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F518A9F-4C0C-4DE5-B9D8-84B4057BC8F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07" r="11554"/>
          <a:stretch/>
        </p:blipFill>
        <p:spPr>
          <a:xfrm>
            <a:off x="5389335" y="1262744"/>
            <a:ext cx="1611075" cy="20608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1D360B-A33D-40CD-97D5-A0469A21EE85}"/>
              </a:ext>
            </a:extLst>
          </p:cNvPr>
          <p:cNvSpPr txBox="1"/>
          <p:nvPr/>
        </p:nvSpPr>
        <p:spPr>
          <a:xfrm>
            <a:off x="2362113" y="3323547"/>
            <a:ext cx="77181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Franklin Gothic Heavy" panose="020B0903020102020204" pitchFamily="34" charset="0"/>
              </a:rPr>
              <a:t>Pada</a:t>
            </a:r>
            <a:r>
              <a:rPr lang="en-US" dirty="0">
                <a:solidFill>
                  <a:schemeClr val="bg1"/>
                </a:solidFill>
                <a:latin typeface="Franklin Gothic Heavy" panose="020B09030201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Franklin Gothic Heavy" panose="020B0903020102020204" pitchFamily="34" charset="0"/>
              </a:rPr>
              <a:t>projek</a:t>
            </a:r>
            <a:r>
              <a:rPr lang="en-US" dirty="0">
                <a:solidFill>
                  <a:schemeClr val="bg1"/>
                </a:solidFill>
                <a:latin typeface="Franklin Gothic Heavy" panose="020B0903020102020204" pitchFamily="34" charset="0"/>
              </a:rPr>
              <a:t> yang </a:t>
            </a:r>
            <a:r>
              <a:rPr lang="en-US" dirty="0" err="1">
                <a:solidFill>
                  <a:schemeClr val="bg1"/>
                </a:solidFill>
                <a:latin typeface="Franklin Gothic Heavy" panose="020B0903020102020204" pitchFamily="34" charset="0"/>
              </a:rPr>
              <a:t>telah</a:t>
            </a:r>
            <a:r>
              <a:rPr lang="en-US" dirty="0">
                <a:solidFill>
                  <a:schemeClr val="bg1"/>
                </a:solidFill>
                <a:latin typeface="Franklin Gothic Heavy" panose="020B0903020102020204" pitchFamily="34" charset="0"/>
              </a:rPr>
              <a:t> kami </a:t>
            </a:r>
            <a:r>
              <a:rPr lang="en-US" dirty="0" err="1">
                <a:solidFill>
                  <a:schemeClr val="bg1"/>
                </a:solidFill>
                <a:latin typeface="Franklin Gothic Heavy" panose="020B0903020102020204" pitchFamily="34" charset="0"/>
              </a:rPr>
              <a:t>buat</a:t>
            </a:r>
            <a:r>
              <a:rPr lang="en-US" dirty="0">
                <a:solidFill>
                  <a:schemeClr val="bg1"/>
                </a:solidFill>
                <a:latin typeface="Franklin Gothic Heavy" panose="020B0903020102020204" pitchFamily="34" charset="0"/>
              </a:rPr>
              <a:t> , </a:t>
            </a:r>
            <a:r>
              <a:rPr lang="en-US" dirty="0" err="1">
                <a:solidFill>
                  <a:schemeClr val="bg1"/>
                </a:solidFill>
                <a:latin typeface="Franklin Gothic Heavy" panose="020B0903020102020204" pitchFamily="34" charset="0"/>
              </a:rPr>
              <a:t>dapat</a:t>
            </a:r>
            <a:r>
              <a:rPr lang="en-US" dirty="0">
                <a:solidFill>
                  <a:schemeClr val="bg1"/>
                </a:solidFill>
                <a:latin typeface="Franklin Gothic Heavy" panose="020B09030201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Franklin Gothic Heavy" panose="020B0903020102020204" pitchFamily="34" charset="0"/>
              </a:rPr>
              <a:t>disimpulkan</a:t>
            </a:r>
            <a:r>
              <a:rPr lang="en-US" dirty="0">
                <a:solidFill>
                  <a:schemeClr val="bg1"/>
                </a:solidFill>
                <a:latin typeface="Franklin Gothic Heavy" panose="020B09030201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Franklin Gothic Heavy" panose="020B0903020102020204" pitchFamily="34" charset="0"/>
              </a:rPr>
              <a:t>bahwa</a:t>
            </a:r>
            <a:r>
              <a:rPr lang="en-US" dirty="0">
                <a:solidFill>
                  <a:schemeClr val="bg1"/>
                </a:solidFill>
                <a:latin typeface="Franklin Gothic Heavy" panose="020B09030201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Franklin Gothic Heavy" panose="020B0903020102020204" pitchFamily="34" charset="0"/>
              </a:rPr>
              <a:t>pengelompokan</a:t>
            </a:r>
            <a:r>
              <a:rPr lang="en-US" dirty="0">
                <a:solidFill>
                  <a:schemeClr val="bg1"/>
                </a:solidFill>
                <a:latin typeface="Franklin Gothic Heavy" panose="020B0903020102020204" pitchFamily="34" charset="0"/>
              </a:rPr>
              <a:t> data </a:t>
            </a:r>
            <a:r>
              <a:rPr lang="en-US" dirty="0" err="1">
                <a:solidFill>
                  <a:schemeClr val="bg1"/>
                </a:solidFill>
                <a:latin typeface="Franklin Gothic Heavy" panose="020B0903020102020204" pitchFamily="34" charset="0"/>
              </a:rPr>
              <a:t>menggunakan</a:t>
            </a:r>
            <a:r>
              <a:rPr lang="en-US" dirty="0">
                <a:solidFill>
                  <a:schemeClr val="bg1"/>
                </a:solidFill>
                <a:latin typeface="Franklin Gothic Heavy" panose="020B09030201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Franklin Gothic Heavy" panose="020B0903020102020204" pitchFamily="34" charset="0"/>
              </a:rPr>
              <a:t>metode</a:t>
            </a:r>
            <a:r>
              <a:rPr lang="en-US" dirty="0">
                <a:solidFill>
                  <a:schemeClr val="bg1"/>
                </a:solidFill>
                <a:latin typeface="Franklin Gothic Heavy" panose="020B0903020102020204" pitchFamily="34" charset="0"/>
              </a:rPr>
              <a:t> clustering K Means </a:t>
            </a:r>
            <a:r>
              <a:rPr lang="en-US" dirty="0" err="1">
                <a:solidFill>
                  <a:schemeClr val="bg1"/>
                </a:solidFill>
                <a:latin typeface="Franklin Gothic Heavy" panose="020B0903020102020204" pitchFamily="34" charset="0"/>
              </a:rPr>
              <a:t>dan</a:t>
            </a:r>
            <a:r>
              <a:rPr lang="en-US" dirty="0">
                <a:solidFill>
                  <a:schemeClr val="bg1"/>
                </a:solidFill>
                <a:latin typeface="Franklin Gothic Heavy" panose="020B0903020102020204" pitchFamily="34" charset="0"/>
              </a:rPr>
              <a:t> Agglomerative Hierarchical Clustering </a:t>
            </a:r>
            <a:r>
              <a:rPr lang="en-US" dirty="0" err="1">
                <a:solidFill>
                  <a:schemeClr val="bg1"/>
                </a:solidFill>
                <a:latin typeface="Franklin Gothic Heavy" panose="020B0903020102020204" pitchFamily="34" charset="0"/>
              </a:rPr>
              <a:t>menghasilkan</a:t>
            </a:r>
            <a:r>
              <a:rPr lang="en-US" dirty="0">
                <a:solidFill>
                  <a:schemeClr val="bg1"/>
                </a:solidFill>
                <a:latin typeface="Franklin Gothic Heavy" panose="020B0903020102020204" pitchFamily="34" charset="0"/>
              </a:rPr>
              <a:t> data </a:t>
            </a:r>
            <a:r>
              <a:rPr lang="en-US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yang </a:t>
            </a:r>
            <a:r>
              <a:rPr lang="en-US" dirty="0" err="1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lebih</a:t>
            </a:r>
            <a:r>
              <a:rPr lang="en-US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teratur</a:t>
            </a:r>
            <a:r>
              <a:rPr lang="en-US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dan</a:t>
            </a:r>
            <a:r>
              <a:rPr lang="en-US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kompleks</a:t>
            </a:r>
            <a:r>
              <a:rPr lang="en-US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. </a:t>
            </a:r>
            <a:r>
              <a:rPr lang="en-US" dirty="0" err="1">
                <a:solidFill>
                  <a:schemeClr val="bg1"/>
                </a:solidFill>
                <a:latin typeface="Franklin Gothic Heavy" panose="020B0903020102020204" pitchFamily="34" charset="0"/>
              </a:rPr>
              <a:t>Pada</a:t>
            </a:r>
            <a:r>
              <a:rPr lang="en-US" dirty="0">
                <a:solidFill>
                  <a:schemeClr val="bg1"/>
                </a:solidFill>
                <a:latin typeface="Franklin Gothic Heavy" panose="020B09030201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Franklin Gothic Heavy" panose="020B0903020102020204" pitchFamily="34" charset="0"/>
              </a:rPr>
              <a:t>setiap</a:t>
            </a:r>
            <a:r>
              <a:rPr lang="en-US" dirty="0">
                <a:solidFill>
                  <a:schemeClr val="bg1"/>
                </a:solidFill>
                <a:latin typeface="Franklin Gothic Heavy" panose="020B0903020102020204" pitchFamily="34" charset="0"/>
              </a:rPr>
              <a:t> cluster </a:t>
            </a:r>
            <a:r>
              <a:rPr lang="en-US" dirty="0" err="1">
                <a:solidFill>
                  <a:schemeClr val="bg1"/>
                </a:solidFill>
                <a:latin typeface="Franklin Gothic Heavy" panose="020B0903020102020204" pitchFamily="34" charset="0"/>
              </a:rPr>
              <a:t>terdapat</a:t>
            </a:r>
            <a:r>
              <a:rPr lang="en-US" dirty="0">
                <a:solidFill>
                  <a:schemeClr val="bg1"/>
                </a:solidFill>
                <a:latin typeface="Franklin Gothic Heavy" panose="020B09030201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Franklin Gothic Heavy" panose="020B0903020102020204" pitchFamily="34" charset="0"/>
              </a:rPr>
              <a:t>titik</a:t>
            </a:r>
            <a:r>
              <a:rPr lang="en-US" dirty="0">
                <a:solidFill>
                  <a:schemeClr val="bg1"/>
                </a:solidFill>
                <a:latin typeface="Franklin Gothic Heavy" panose="020B09030201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Franklin Gothic Heavy" panose="020B0903020102020204" pitchFamily="34" charset="0"/>
              </a:rPr>
              <a:t>pusat</a:t>
            </a:r>
            <a:r>
              <a:rPr lang="en-US" dirty="0">
                <a:solidFill>
                  <a:schemeClr val="bg1"/>
                </a:solidFill>
                <a:latin typeface="Franklin Gothic Heavy" panose="020B0903020102020204" pitchFamily="34" charset="0"/>
              </a:rPr>
              <a:t> (centroid) yang </a:t>
            </a:r>
            <a:r>
              <a:rPr lang="en-US" dirty="0" err="1">
                <a:solidFill>
                  <a:schemeClr val="bg1"/>
                </a:solidFill>
                <a:latin typeface="Franklin Gothic Heavy" panose="020B0903020102020204" pitchFamily="34" charset="0"/>
              </a:rPr>
              <a:t>merepresentasikan</a:t>
            </a:r>
            <a:r>
              <a:rPr lang="en-US" dirty="0">
                <a:solidFill>
                  <a:schemeClr val="bg1"/>
                </a:solidFill>
                <a:latin typeface="Franklin Gothic Heavy" panose="020B0903020102020204" pitchFamily="34" charset="0"/>
              </a:rPr>
              <a:t> cluster </a:t>
            </a:r>
            <a:r>
              <a:rPr lang="en-US" dirty="0" err="1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tersebut</a:t>
            </a:r>
            <a:r>
              <a:rPr lang="en-US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. </a:t>
            </a:r>
            <a:r>
              <a:rPr lang="en-US" dirty="0" err="1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Sehingga</a:t>
            </a:r>
            <a:r>
              <a:rPr lang="en-US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 data yang </a:t>
            </a:r>
            <a:r>
              <a:rPr lang="en-US" dirty="0" err="1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ditampilkan</a:t>
            </a:r>
            <a:r>
              <a:rPr lang="en-US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akan</a:t>
            </a:r>
            <a:r>
              <a:rPr lang="en-US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mudah</a:t>
            </a:r>
            <a:r>
              <a:rPr lang="en-US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 di </a:t>
            </a:r>
            <a:r>
              <a:rPr lang="en-US" dirty="0" err="1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baca</a:t>
            </a:r>
            <a:r>
              <a:rPr lang="en-US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 .</a:t>
            </a:r>
            <a:endParaRPr lang="en-US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336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150" y="-1"/>
            <a:ext cx="12375423" cy="689652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59874" y="653143"/>
            <a:ext cx="7289075" cy="9666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Berlin Sans FB Demi" panose="020E0802020502020306" pitchFamily="34" charset="0"/>
                <a:cs typeface="Times New Roman" panose="02020603050405020304" pitchFamily="18" charset="0"/>
              </a:rPr>
              <a:t>REFERENSI</a:t>
            </a:r>
            <a:endParaRPr lang="en-US" sz="3600" dirty="0">
              <a:latin typeface="Berlin Sans FB Demi" panose="020E0802020502020306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59874" y="2272938"/>
            <a:ext cx="7563394" cy="27562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Franklin Gothic Heavy" panose="020B0903020102020204" pitchFamily="34" charset="0"/>
                <a:hlinkClick r:id="rId3"/>
              </a:rPr>
              <a:t>https://</a:t>
            </a:r>
            <a:r>
              <a:rPr lang="en-US" sz="2400" dirty="0" smtClean="0">
                <a:solidFill>
                  <a:schemeClr val="bg1"/>
                </a:solidFill>
                <a:latin typeface="Franklin Gothic Heavy" panose="020B0903020102020204" pitchFamily="34" charset="0"/>
                <a:hlinkClick r:id="rId3"/>
              </a:rPr>
              <a:t>archive.ics.uci.edu/ml/datasets/superconductivty+data</a:t>
            </a:r>
            <a:endParaRPr lang="en-US" sz="2400" dirty="0" smtClean="0">
              <a:solidFill>
                <a:schemeClr val="bg1"/>
              </a:solidFill>
              <a:latin typeface="Franklin Gothic Heavy" panose="020B0903020102020204" pitchFamily="34" charset="0"/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Franklin Gothic Heavy" panose="020B0903020102020204" pitchFamily="34" charset="0"/>
                <a:hlinkClick r:id="rId4"/>
              </a:rPr>
              <a:t>https://</a:t>
            </a:r>
            <a:r>
              <a:rPr lang="en-US" sz="2400" dirty="0" smtClean="0">
                <a:solidFill>
                  <a:schemeClr val="bg1"/>
                </a:solidFill>
                <a:latin typeface="Franklin Gothic Heavy" panose="020B0903020102020204" pitchFamily="34" charset="0"/>
                <a:hlinkClick r:id="rId4"/>
              </a:rPr>
              <a:t>www.sciencedirect.com/science/article/abs/pii/S0927025618304877?via%3Dihub</a:t>
            </a:r>
            <a:endParaRPr lang="en-US" sz="2400" dirty="0" smtClean="0">
              <a:solidFill>
                <a:schemeClr val="bg1"/>
              </a:solidFill>
              <a:latin typeface="Franklin Gothic Heavy" panose="020B0903020102020204" pitchFamily="34" charset="0"/>
            </a:endParaRPr>
          </a:p>
          <a:p>
            <a:pPr algn="ctr"/>
            <a:r>
              <a:rPr lang="en-US" sz="2400" dirty="0">
                <a:solidFill>
                  <a:srgbClr val="0070C0"/>
                </a:solidFill>
                <a:latin typeface="Franklin Gothic Heavy" panose="020B0903020102020204" pitchFamily="34" charset="0"/>
              </a:rPr>
              <a:t>https://socs.binus.ac.id/2017/03/09/clustering/</a:t>
            </a:r>
            <a:endParaRPr lang="en-US" sz="2400" dirty="0" smtClean="0">
              <a:solidFill>
                <a:srgbClr val="0070C0"/>
              </a:solidFill>
              <a:latin typeface="Franklin Gothic Heavy" panose="020B0903020102020204" pitchFamily="34" charset="0"/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Franklin Gothic Heavy" panose="020B0903020102020204" pitchFamily="34" charset="0"/>
                <a:hlinkClick r:id="rId5"/>
              </a:rPr>
              <a:t>http://</a:t>
            </a:r>
            <a:r>
              <a:rPr lang="en-US" sz="2400" dirty="0" smtClean="0">
                <a:solidFill>
                  <a:schemeClr val="bg1"/>
                </a:solidFill>
                <a:latin typeface="Franklin Gothic Heavy" panose="020B0903020102020204" pitchFamily="34" charset="0"/>
                <a:hlinkClick r:id="rId5"/>
              </a:rPr>
              <a:t>eprints.undip.ac.id/80041/1/Laporan_24010314120022.pdf</a:t>
            </a:r>
            <a:endParaRPr lang="en-US" sz="2400" dirty="0" smtClean="0">
              <a:solidFill>
                <a:schemeClr val="bg1"/>
              </a:solidFill>
              <a:latin typeface="Franklin Gothic Heavy" panose="020B0903020102020204" pitchFamily="34" charset="0"/>
            </a:endParaRPr>
          </a:p>
          <a:p>
            <a:pPr algn="ctr"/>
            <a:endParaRPr lang="en-US" sz="2400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90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E7DD56A-9345-45E9-8B05-C9E5AEB9EA26}"/>
              </a:ext>
            </a:extLst>
          </p:cNvPr>
          <p:cNvSpPr txBox="1"/>
          <p:nvPr/>
        </p:nvSpPr>
        <p:spPr>
          <a:xfrm>
            <a:off x="4876800" y="391885"/>
            <a:ext cx="2438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spc="-300" dirty="0">
                <a:ln w="19050"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8" name="TextBox 7">
            <a:hlinkClick r:id="rId3" action="ppaction://hlinksldjump"/>
            <a:extLst>
              <a:ext uri="{FF2B5EF4-FFF2-40B4-BE49-F238E27FC236}">
                <a16:creationId xmlns:a16="http://schemas.microsoft.com/office/drawing/2014/main" id="{485A9506-B853-46BF-9F9D-F8F7DDF86F21}"/>
              </a:ext>
            </a:extLst>
          </p:cNvPr>
          <p:cNvSpPr txBox="1"/>
          <p:nvPr/>
        </p:nvSpPr>
        <p:spPr>
          <a:xfrm>
            <a:off x="2438400" y="1323686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Materi</a:t>
            </a:r>
            <a:r>
              <a:rPr lang="en-US" sz="2400" dirty="0" smtClean="0"/>
              <a:t> 1 : </a:t>
            </a:r>
            <a:r>
              <a:rPr lang="en-US" sz="2400" dirty="0" err="1" smtClean="0"/>
              <a:t>Pendahuluan</a:t>
            </a:r>
            <a:endParaRPr lang="en-US" sz="2400" dirty="0"/>
          </a:p>
        </p:txBody>
      </p:sp>
      <p:sp>
        <p:nvSpPr>
          <p:cNvPr id="9" name="TextBox 8">
            <a:hlinkClick r:id="rId4" action="ppaction://hlinksldjump"/>
            <a:extLst>
              <a:ext uri="{FF2B5EF4-FFF2-40B4-BE49-F238E27FC236}">
                <a16:creationId xmlns:a16="http://schemas.microsoft.com/office/drawing/2014/main" id="{FBCF273F-25BB-4709-B090-039CD47EEB14}"/>
              </a:ext>
            </a:extLst>
          </p:cNvPr>
          <p:cNvSpPr txBox="1"/>
          <p:nvPr/>
        </p:nvSpPr>
        <p:spPr>
          <a:xfrm>
            <a:off x="2438400" y="2177577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Materi</a:t>
            </a:r>
            <a:r>
              <a:rPr lang="en-US" sz="2400" dirty="0" smtClean="0"/>
              <a:t> 2 : </a:t>
            </a:r>
          </a:p>
          <a:p>
            <a:r>
              <a:rPr lang="en-US" sz="2400" dirty="0" smtClean="0"/>
              <a:t>Dataset</a:t>
            </a:r>
            <a:endParaRPr lang="en-US" sz="2400" dirty="0"/>
          </a:p>
        </p:txBody>
      </p:sp>
      <p:sp>
        <p:nvSpPr>
          <p:cNvPr id="10" name="TextBox 9">
            <a:hlinkClick r:id="rId5" action="ppaction://hlinksldjump"/>
            <a:extLst>
              <a:ext uri="{FF2B5EF4-FFF2-40B4-BE49-F238E27FC236}">
                <a16:creationId xmlns:a16="http://schemas.microsoft.com/office/drawing/2014/main" id="{D223F054-6BBA-429A-BFF6-EFD6F11923F7}"/>
              </a:ext>
            </a:extLst>
          </p:cNvPr>
          <p:cNvSpPr txBox="1"/>
          <p:nvPr/>
        </p:nvSpPr>
        <p:spPr>
          <a:xfrm>
            <a:off x="2449287" y="3053408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Materi</a:t>
            </a:r>
            <a:r>
              <a:rPr lang="en-US" sz="2400" dirty="0" smtClean="0"/>
              <a:t> 3 :</a:t>
            </a:r>
          </a:p>
          <a:p>
            <a:r>
              <a:rPr lang="en-US" sz="2400" dirty="0" err="1" smtClean="0"/>
              <a:t>Algoritma</a:t>
            </a:r>
            <a:endParaRPr lang="en-US" sz="2400" dirty="0"/>
          </a:p>
        </p:txBody>
      </p:sp>
      <p:sp>
        <p:nvSpPr>
          <p:cNvPr id="11" name="TextBox 10">
            <a:hlinkClick r:id="" action="ppaction://noaction"/>
            <a:extLst>
              <a:ext uri="{FF2B5EF4-FFF2-40B4-BE49-F238E27FC236}">
                <a16:creationId xmlns:a16="http://schemas.microsoft.com/office/drawing/2014/main" id="{CFF9097E-DDC1-4EC0-89F5-E65522CEC9C0}"/>
              </a:ext>
            </a:extLst>
          </p:cNvPr>
          <p:cNvSpPr txBox="1"/>
          <p:nvPr/>
        </p:nvSpPr>
        <p:spPr>
          <a:xfrm>
            <a:off x="6618514" y="1312753"/>
            <a:ext cx="29826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Materi</a:t>
            </a:r>
            <a:r>
              <a:rPr lang="en-US" sz="2400" dirty="0" smtClean="0"/>
              <a:t> 4 :</a:t>
            </a:r>
          </a:p>
          <a:p>
            <a:r>
              <a:rPr lang="en-US" sz="2400" dirty="0" smtClean="0"/>
              <a:t>Proses TB Data Mining</a:t>
            </a:r>
            <a:endParaRPr lang="en-US" sz="2400" dirty="0"/>
          </a:p>
        </p:txBody>
      </p:sp>
      <p:sp>
        <p:nvSpPr>
          <p:cNvPr id="12" name="TextBox 11">
            <a:hlinkClick r:id="" action="ppaction://noaction"/>
            <a:extLst>
              <a:ext uri="{FF2B5EF4-FFF2-40B4-BE49-F238E27FC236}">
                <a16:creationId xmlns:a16="http://schemas.microsoft.com/office/drawing/2014/main" id="{B58E6FE1-96A3-41AE-9F7E-811C5BD03827}"/>
              </a:ext>
            </a:extLst>
          </p:cNvPr>
          <p:cNvSpPr txBox="1"/>
          <p:nvPr/>
        </p:nvSpPr>
        <p:spPr>
          <a:xfrm>
            <a:off x="6618514" y="2177576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Materi</a:t>
            </a:r>
            <a:r>
              <a:rPr lang="en-US" sz="2400" dirty="0" smtClean="0"/>
              <a:t> 5 :</a:t>
            </a:r>
          </a:p>
          <a:p>
            <a:r>
              <a:rPr lang="en-US" sz="2400" dirty="0" err="1" smtClean="0"/>
              <a:t>Kesimpulan</a:t>
            </a:r>
            <a:endParaRPr lang="en-US" sz="2400" dirty="0"/>
          </a:p>
        </p:txBody>
      </p:sp>
      <p:sp>
        <p:nvSpPr>
          <p:cNvPr id="13" name="TextBox 12">
            <a:hlinkClick r:id="" action="ppaction://noaction"/>
            <a:extLst>
              <a:ext uri="{FF2B5EF4-FFF2-40B4-BE49-F238E27FC236}">
                <a16:creationId xmlns:a16="http://schemas.microsoft.com/office/drawing/2014/main" id="{0BD6F5C6-79B5-45AA-B7B4-B766A84082AD}"/>
              </a:ext>
            </a:extLst>
          </p:cNvPr>
          <p:cNvSpPr txBox="1"/>
          <p:nvPr/>
        </p:nvSpPr>
        <p:spPr>
          <a:xfrm>
            <a:off x="6618514" y="3042399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Referensi</a:t>
            </a:r>
            <a:endParaRPr lang="en-US" sz="2400" dirty="0" smtClean="0"/>
          </a:p>
          <a:p>
            <a:endParaRPr lang="en-US" sz="2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269181-359B-46DC-952F-1CBAF137158C}"/>
              </a:ext>
            </a:extLst>
          </p:cNvPr>
          <p:cNvSpPr/>
          <p:nvPr/>
        </p:nvSpPr>
        <p:spPr>
          <a:xfrm>
            <a:off x="4397829" y="4365094"/>
            <a:ext cx="53231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INFORMATIKA REGULER 3 B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C0AA760-FEE7-4CEC-8C4D-7B6AA605F496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2" t="13995" r="55442" b="13995"/>
          <a:stretch/>
        </p:blipFill>
        <p:spPr>
          <a:xfrm rot="777198" flipH="1">
            <a:off x="3776128" y="4835587"/>
            <a:ext cx="525574" cy="50684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76F67CD-7AE1-4FB6-A64B-6F557C0047FE}"/>
              </a:ext>
            </a:extLst>
          </p:cNvPr>
          <p:cNvSpPr/>
          <p:nvPr/>
        </p:nvSpPr>
        <p:spPr>
          <a:xfrm>
            <a:off x="2122714" y="5743192"/>
            <a:ext cx="1072129" cy="461665"/>
          </a:xfrm>
          <a:prstGeom prst="rect">
            <a:avLst/>
          </a:prstGeom>
          <a:solidFill>
            <a:srgbClr val="BDD2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C2367A05-3092-45DF-84C5-49E00EEC347D}"/>
              </a:ext>
            </a:extLst>
          </p:cNvPr>
          <p:cNvSpPr/>
          <p:nvPr/>
        </p:nvSpPr>
        <p:spPr>
          <a:xfrm rot="694651">
            <a:off x="1793194" y="5771199"/>
            <a:ext cx="561065" cy="381235"/>
          </a:xfrm>
          <a:prstGeom prst="triangle">
            <a:avLst/>
          </a:prstGeom>
          <a:solidFill>
            <a:srgbClr val="BDD2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C7112482-5214-4CF6-A1C1-79C55A9E4F2E}"/>
              </a:ext>
            </a:extLst>
          </p:cNvPr>
          <p:cNvSpPr/>
          <p:nvPr/>
        </p:nvSpPr>
        <p:spPr>
          <a:xfrm rot="694651" flipH="1" flipV="1">
            <a:off x="1620527" y="5653178"/>
            <a:ext cx="543827" cy="359841"/>
          </a:xfrm>
          <a:prstGeom prst="triangle">
            <a:avLst/>
          </a:prstGeom>
          <a:solidFill>
            <a:srgbClr val="AAC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1598AB8-DFDC-4A0F-993F-30E8BFE8145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56"/>
          <a:stretch/>
        </p:blipFill>
        <p:spPr>
          <a:xfrm flipH="1">
            <a:off x="2406049" y="4438302"/>
            <a:ext cx="1513116" cy="155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94558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150" y="-1"/>
            <a:ext cx="12375423" cy="689652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59874" y="653143"/>
            <a:ext cx="7289075" cy="9666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Berlin Sans FB Demi" panose="020E0802020502020306" pitchFamily="34" charset="0"/>
                <a:cs typeface="Times New Roman" panose="02020603050405020304" pitchFamily="18" charset="0"/>
              </a:rPr>
              <a:t>LINK REPOSITORY</a:t>
            </a:r>
            <a:endParaRPr lang="en-US" sz="3600" dirty="0">
              <a:latin typeface="Berlin Sans FB Demi" panose="020E0802020502020306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3646" y="2351314"/>
            <a:ext cx="6021977" cy="27562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latin typeface="Berlin Sans FB Demi" panose="020E0802020502020306" pitchFamily="34" charset="0"/>
              </a:rPr>
              <a:t>https://github.com/rrreaverrrr/TB-Data-Mining-036-054-039.git</a:t>
            </a:r>
          </a:p>
        </p:txBody>
      </p:sp>
    </p:spTree>
    <p:extLst>
      <p:ext uri="{BB962C8B-B14F-4D97-AF65-F5344CB8AC3E}">
        <p14:creationId xmlns:p14="http://schemas.microsoft.com/office/powerpoint/2010/main" val="407845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8B7AD6-6B79-41F8-BC3F-6B6BF7FB690D}"/>
              </a:ext>
            </a:extLst>
          </p:cNvPr>
          <p:cNvSpPr txBox="1"/>
          <p:nvPr/>
        </p:nvSpPr>
        <p:spPr>
          <a:xfrm>
            <a:off x="4733338" y="2730209"/>
            <a:ext cx="48184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1" spc="-300" dirty="0" err="1" smtClean="0">
                <a:ln w="19050"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Materi</a:t>
            </a:r>
            <a:r>
              <a:rPr lang="en-US" sz="8000" b="1" i="1" spc="-300" dirty="0" smtClean="0">
                <a:ln w="19050"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1</a:t>
            </a:r>
            <a:endParaRPr lang="en-US" sz="8000" b="1" i="1" spc="-300" dirty="0">
              <a:ln w="19050"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345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EAA2F3-F8CA-49F3-96D8-2308FF1F16EF}"/>
              </a:ext>
            </a:extLst>
          </p:cNvPr>
          <p:cNvSpPr txBox="1"/>
          <p:nvPr/>
        </p:nvSpPr>
        <p:spPr>
          <a:xfrm>
            <a:off x="3759553" y="680330"/>
            <a:ext cx="52931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spc="-300" dirty="0" err="1" smtClean="0">
                <a:ln w="19050"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Pendahuluan</a:t>
            </a:r>
            <a:endParaRPr lang="en-US" sz="6000" b="1" spc="-300" dirty="0">
              <a:ln w="19050"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085972-7F1B-452D-B619-64CA3D4223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0" t="25733" r="65983" b="51200"/>
          <a:stretch/>
        </p:blipFill>
        <p:spPr>
          <a:xfrm>
            <a:off x="2128091" y="431942"/>
            <a:ext cx="1299754" cy="15124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0F4385-C6C8-4562-B67B-A4206C1427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5" t="1585" r="66688" b="75348"/>
          <a:stretch/>
        </p:blipFill>
        <p:spPr>
          <a:xfrm>
            <a:off x="8106673" y="376192"/>
            <a:ext cx="1324859" cy="154165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84BF3C1-DFB2-4C4E-BABC-6CB5E4C1F475}"/>
              </a:ext>
            </a:extLst>
          </p:cNvPr>
          <p:cNvSpPr/>
          <p:nvPr/>
        </p:nvSpPr>
        <p:spPr>
          <a:xfrm>
            <a:off x="2259875" y="2978959"/>
            <a:ext cx="7053942" cy="147732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pembuatan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/>
              <a:t> </a:t>
            </a:r>
            <a:r>
              <a:rPr lang="en-US" dirty="0" smtClean="0"/>
              <a:t>data mining , kami </a:t>
            </a:r>
            <a:r>
              <a:rPr lang="en-US" dirty="0" err="1" smtClean="0"/>
              <a:t>menggunakan</a:t>
            </a:r>
            <a:r>
              <a:rPr lang="en-US" dirty="0" smtClean="0"/>
              <a:t> dataset </a:t>
            </a:r>
            <a:r>
              <a:rPr lang="en-US" dirty="0" err="1" smtClean="0"/>
              <a:t>superconductivty</a:t>
            </a:r>
            <a:r>
              <a:rPr lang="en-US" dirty="0" smtClean="0"/>
              <a:t>  yang </a:t>
            </a:r>
            <a:r>
              <a:rPr lang="en-US" dirty="0" err="1" smtClean="0"/>
              <a:t>berasal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UCI Machine Learning Repository</a:t>
            </a:r>
            <a:r>
              <a:rPr lang="en-US" dirty="0"/>
              <a:t> .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dataset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memperkirakan</a:t>
            </a:r>
            <a:r>
              <a:rPr lang="en-US" dirty="0" smtClean="0"/>
              <a:t> </a:t>
            </a:r>
            <a:r>
              <a:rPr lang="en-US" dirty="0"/>
              <a:t>model </a:t>
            </a:r>
            <a:r>
              <a:rPr lang="en-US" dirty="0" err="1"/>
              <a:t>statistik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memprediksi</a:t>
            </a:r>
            <a:r>
              <a:rPr lang="en-US" dirty="0"/>
              <a:t> </a:t>
            </a:r>
            <a:r>
              <a:rPr lang="en-US" dirty="0" err="1"/>
              <a:t>suhu</a:t>
            </a:r>
            <a:r>
              <a:rPr lang="en-US" dirty="0"/>
              <a:t> </a:t>
            </a:r>
            <a:r>
              <a:rPr lang="en-US" dirty="0" err="1"/>
              <a:t>kritis</a:t>
            </a:r>
            <a:r>
              <a:rPr lang="en-US" dirty="0"/>
              <a:t> </a:t>
            </a:r>
            <a:r>
              <a:rPr lang="en-US" dirty="0" err="1"/>
              <a:t>superkonduktor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yang </a:t>
            </a:r>
            <a:r>
              <a:rPr lang="en-US" dirty="0" err="1"/>
              <a:t>diekstrak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rumus</a:t>
            </a:r>
            <a:r>
              <a:rPr lang="en-US" dirty="0"/>
              <a:t> </a:t>
            </a:r>
            <a:r>
              <a:rPr lang="en-US" dirty="0" err="1"/>
              <a:t>kimia</a:t>
            </a:r>
            <a:r>
              <a:rPr lang="en-US" dirty="0"/>
              <a:t> </a:t>
            </a:r>
            <a:r>
              <a:rPr lang="en-US" dirty="0" err="1"/>
              <a:t>superkonduktor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5786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8B7AD6-6B79-41F8-BC3F-6B6BF7FB690D}"/>
              </a:ext>
            </a:extLst>
          </p:cNvPr>
          <p:cNvSpPr txBox="1"/>
          <p:nvPr/>
        </p:nvSpPr>
        <p:spPr>
          <a:xfrm>
            <a:off x="3491484" y="2767280"/>
            <a:ext cx="60868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1" spc="-300" dirty="0" err="1" smtClean="0">
                <a:ln w="19050"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Materi</a:t>
            </a:r>
            <a:r>
              <a:rPr lang="en-US" sz="8000" b="1" i="1" spc="-300" dirty="0" smtClean="0">
                <a:ln w="19050"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2</a:t>
            </a:r>
            <a:endParaRPr lang="en-US" sz="8000" b="1" i="1" spc="-300" dirty="0">
              <a:ln w="19050"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94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EAA2F3-F8CA-49F3-96D8-2308FF1F16EF}"/>
              </a:ext>
            </a:extLst>
          </p:cNvPr>
          <p:cNvSpPr txBox="1"/>
          <p:nvPr/>
        </p:nvSpPr>
        <p:spPr>
          <a:xfrm>
            <a:off x="4873417" y="666205"/>
            <a:ext cx="28428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spc="-300" dirty="0" smtClean="0">
                <a:ln w="19050"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Dataset</a:t>
            </a:r>
            <a:endParaRPr lang="en-US" sz="6000" b="1" spc="-300" dirty="0">
              <a:ln w="19050"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0F4385-C6C8-4562-B67B-A4206C1427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5" t="1585" r="66688" b="75348"/>
          <a:stretch/>
        </p:blipFill>
        <p:spPr>
          <a:xfrm>
            <a:off x="1389748" y="318203"/>
            <a:ext cx="2011680" cy="23408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F44581-6C6B-4E03-9150-5EEC35463F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79" t="25373" r="37744" b="51560"/>
          <a:stretch/>
        </p:blipFill>
        <p:spPr>
          <a:xfrm rot="2130515">
            <a:off x="7626742" y="3746318"/>
            <a:ext cx="2071532" cy="241051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84BF3C1-DFB2-4C4E-BABC-6CB5E4C1F475}"/>
              </a:ext>
            </a:extLst>
          </p:cNvPr>
          <p:cNvSpPr/>
          <p:nvPr/>
        </p:nvSpPr>
        <p:spPr>
          <a:xfrm>
            <a:off x="3246860" y="2005197"/>
            <a:ext cx="6096000" cy="92333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>
            <a:spAutoFit/>
          </a:bodyPr>
          <a:lstStyle/>
          <a:p>
            <a:r>
              <a:rPr lang="en-US" dirty="0" smtClean="0"/>
              <a:t>Kami </a:t>
            </a:r>
            <a:r>
              <a:rPr lang="en-US" dirty="0" err="1" smtClean="0"/>
              <a:t>menggunakan</a:t>
            </a:r>
            <a:r>
              <a:rPr lang="en-US" dirty="0" smtClean="0"/>
              <a:t> dataset “Train”. Dataset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diambil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 folder superconductivity UCI Machine Learning  . Dataset “Train” </a:t>
            </a:r>
            <a:r>
              <a:rPr lang="en-US" dirty="0" err="1" smtClean="0"/>
              <a:t>mempunyai</a:t>
            </a:r>
            <a:r>
              <a:rPr lang="en-US" dirty="0" smtClean="0"/>
              <a:t>  21263 data </a:t>
            </a:r>
            <a:r>
              <a:rPr lang="en-US" dirty="0" err="1" smtClean="0"/>
              <a:t>dan</a:t>
            </a:r>
            <a:r>
              <a:rPr lang="en-US" dirty="0" smtClean="0"/>
              <a:t> 81 </a:t>
            </a:r>
            <a:r>
              <a:rPr lang="en-US" dirty="0" err="1" smtClean="0"/>
              <a:t>atribut</a:t>
            </a:r>
            <a:r>
              <a:rPr lang="en-US" dirty="0" smtClean="0"/>
              <a:t> .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4BF3C1-DFB2-4C4E-BABC-6CB5E4C1F475}"/>
              </a:ext>
            </a:extLst>
          </p:cNvPr>
          <p:cNvSpPr/>
          <p:nvPr/>
        </p:nvSpPr>
        <p:spPr>
          <a:xfrm>
            <a:off x="1923288" y="3335621"/>
            <a:ext cx="7419572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>
            <a:spAutoFit/>
          </a:bodyPr>
          <a:lstStyle/>
          <a:p>
            <a:r>
              <a:rPr lang="en-US" dirty="0"/>
              <a:t>Link Dataset : https://archive.ics.uci.edu/ml/datasets/superconductivty+data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9712" y="3867610"/>
            <a:ext cx="5287410" cy="2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913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8B7AD6-6B79-41F8-BC3F-6B6BF7FB690D}"/>
              </a:ext>
            </a:extLst>
          </p:cNvPr>
          <p:cNvSpPr txBox="1"/>
          <p:nvPr/>
        </p:nvSpPr>
        <p:spPr>
          <a:xfrm>
            <a:off x="3445764" y="2767280"/>
            <a:ext cx="60868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1" spc="-300" dirty="0" err="1" smtClean="0">
                <a:ln w="19050"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Materi</a:t>
            </a:r>
            <a:r>
              <a:rPr lang="en-US" sz="8000" b="1" i="1" spc="-300" dirty="0" smtClean="0">
                <a:ln w="19050"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3</a:t>
            </a:r>
            <a:endParaRPr lang="en-US" sz="8000" b="1" i="1" spc="-300" dirty="0">
              <a:ln w="19050"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98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1134</TotalTime>
  <Words>461</Words>
  <Application>Microsoft Office PowerPoint</Application>
  <PresentationFormat>Widescreen</PresentationFormat>
  <Paragraphs>94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Arial Rounded MT Bold</vt:lpstr>
      <vt:lpstr>Berlin Sans FB Demi</vt:lpstr>
      <vt:lpstr>Calibri</vt:lpstr>
      <vt:lpstr>Calibri Light</vt:lpstr>
      <vt:lpstr>Franklin Gothic Heavy</vt:lpstr>
      <vt:lpstr>Impact</vt:lpstr>
      <vt:lpstr>Times New Roman</vt:lpstr>
      <vt:lpstr>Office Theme</vt:lpstr>
      <vt:lpstr>PRESENTASI  TUGAS BESAR DATA MINING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Topologi Jaringan Komputer</dc:title>
  <dc:creator>HI-TECH</dc:creator>
  <cp:lastModifiedBy>asus</cp:lastModifiedBy>
  <cp:revision>61</cp:revision>
  <dcterms:created xsi:type="dcterms:W3CDTF">2020-10-07T03:38:47Z</dcterms:created>
  <dcterms:modified xsi:type="dcterms:W3CDTF">2021-01-20T01:21:05Z</dcterms:modified>
</cp:coreProperties>
</file>