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png" ContentType="image/png"/>
  <Override PartName="/ppt/media/image2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5119350" cy="21383625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7A9981-2535-4A06-A689-DD7E2E95EE9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15520" y="3095280"/>
            <a:ext cx="14088240" cy="85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56000" y="5003640"/>
            <a:ext cx="1360764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756000" y="11481840"/>
            <a:ext cx="1360764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421D29-450A-4FEB-B106-FC296D79EFF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15520" y="3095280"/>
            <a:ext cx="14088240" cy="85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56000" y="5003640"/>
            <a:ext cx="664020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7728480" y="5003640"/>
            <a:ext cx="664020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756000" y="11481840"/>
            <a:ext cx="664020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7728480" y="11481840"/>
            <a:ext cx="664020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606846-AB80-485D-8CD8-5B13EAEAA07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15520" y="3095280"/>
            <a:ext cx="14088240" cy="85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56000" y="5003640"/>
            <a:ext cx="438156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357160" y="5003640"/>
            <a:ext cx="438156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9957960" y="5003640"/>
            <a:ext cx="438156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756000" y="11481840"/>
            <a:ext cx="438156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5357160" y="11481840"/>
            <a:ext cx="438156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9957960" y="11481840"/>
            <a:ext cx="438156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22CBE3-5866-45AC-ACC0-6C94D223604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15520" y="3095280"/>
            <a:ext cx="14088240" cy="85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56000" y="5003640"/>
            <a:ext cx="13607640" cy="124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7CAD67-7637-44BD-A75B-6FD78E6B1BC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5520" y="3095280"/>
            <a:ext cx="14088240" cy="85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756000" y="5003640"/>
            <a:ext cx="13607640" cy="124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D236B8-1BCE-406C-9239-3D0F554234C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5520" y="3095280"/>
            <a:ext cx="14088240" cy="85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56000" y="5003640"/>
            <a:ext cx="6640200" cy="124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7728480" y="5003640"/>
            <a:ext cx="6640200" cy="124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BD2DD5-6E66-4507-83AC-8AFFEA23E99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5520" y="3095280"/>
            <a:ext cx="14088240" cy="85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6C3613-EA62-497D-980E-6803AE0C3F3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15520" y="3095280"/>
            <a:ext cx="14088240" cy="395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DED68F-A2B8-4239-9C83-36579C27B3F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5520" y="3095280"/>
            <a:ext cx="14088240" cy="85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756000" y="5003640"/>
            <a:ext cx="664020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7728480" y="5003640"/>
            <a:ext cx="6640200" cy="124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756000" y="11481840"/>
            <a:ext cx="664020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916844-8FD3-4DEC-9120-2A1952FB752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15520" y="3095280"/>
            <a:ext cx="14088240" cy="85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56000" y="5003640"/>
            <a:ext cx="6640200" cy="124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7728480" y="5003640"/>
            <a:ext cx="664020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728480" y="11481840"/>
            <a:ext cx="664020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AC9EC2-EF8D-44B1-AA4E-524DB68CC40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15520" y="3095280"/>
            <a:ext cx="14088240" cy="85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56000" y="5003640"/>
            <a:ext cx="664020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7728480" y="5003640"/>
            <a:ext cx="664020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56000" y="11481840"/>
            <a:ext cx="13607640" cy="591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150079-ADA4-4913-BDF6-39E9EB53C8E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5520" y="3095280"/>
            <a:ext cx="14088240" cy="8533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14009760" y="19387440"/>
            <a:ext cx="906480" cy="163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A73E3A-5769-4FE1-9480-91F815E673A9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56000" y="5003640"/>
            <a:ext cx="13607640" cy="124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55;p13"/>
          <p:cNvSpPr/>
          <p:nvPr/>
        </p:nvSpPr>
        <p:spPr>
          <a:xfrm>
            <a:off x="666720" y="781920"/>
            <a:ext cx="1866240" cy="1894320"/>
          </a:xfrm>
          <a:prstGeom prst="rect">
            <a:avLst/>
          </a:prstGeom>
          <a:noFill/>
          <a:ln w="19050">
            <a:solidFill>
              <a:srgbClr val="523d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61;p13"/>
          <p:cNvSpPr/>
          <p:nvPr/>
        </p:nvSpPr>
        <p:spPr>
          <a:xfrm>
            <a:off x="649440" y="3539520"/>
            <a:ext cx="13820400" cy="527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Google Shape;62;p13"/>
          <p:cNvSpPr/>
          <p:nvPr/>
        </p:nvSpPr>
        <p:spPr>
          <a:xfrm>
            <a:off x="12601440" y="781920"/>
            <a:ext cx="1866240" cy="1894320"/>
          </a:xfrm>
          <a:prstGeom prst="rect">
            <a:avLst/>
          </a:prstGeom>
          <a:noFill/>
          <a:ln w="19050">
            <a:solidFill>
              <a:srgbClr val="523d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76;p13"/>
          <p:cNvSpPr/>
          <p:nvPr/>
        </p:nvSpPr>
        <p:spPr>
          <a:xfrm>
            <a:off x="745200" y="1247400"/>
            <a:ext cx="1702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523d30"/>
                </a:solidFill>
                <a:latin typeface="Arimo Medium"/>
                <a:ea typeface="Arimo Medium"/>
              </a:rPr>
              <a:t>Выпуск №0001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523d30"/>
                </a:solidFill>
                <a:latin typeface="Arimo Medium"/>
                <a:ea typeface="Arimo Medium"/>
              </a:rPr>
              <a:t>Триаж: 200.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523d30"/>
                </a:solidFill>
                <a:latin typeface="Arimo Medium"/>
                <a:ea typeface="Arimo Medium"/>
              </a:rPr>
              <a:t>Дата: XX.XX.XX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77;p13"/>
          <p:cNvSpPr/>
          <p:nvPr/>
        </p:nvSpPr>
        <p:spPr>
          <a:xfrm>
            <a:off x="2705040" y="371520"/>
            <a:ext cx="969624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6700" spc="-1" strike="noStrike">
                <a:solidFill>
                  <a:srgbClr val="523d30"/>
                </a:solidFill>
                <a:latin typeface="UnifrakturMaguntia"/>
                <a:ea typeface="UnifrakturMaguntia"/>
              </a:rPr>
              <a:t>ПСКОВСКИЙ НАБАТ</a:t>
            </a:r>
            <a:endParaRPr b="0" lang="ru-RU" sz="6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78;p13"/>
          <p:cNvSpPr/>
          <p:nvPr/>
        </p:nvSpPr>
        <p:spPr>
          <a:xfrm>
            <a:off x="4667040" y="2067120"/>
            <a:ext cx="571464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2800" spc="-1" strike="noStrike">
                <a:solidFill>
                  <a:srgbClr val="523d30"/>
                </a:solidFill>
                <a:latin typeface="Montagu Slab"/>
                <a:ea typeface="Montagu Slab"/>
              </a:rPr>
              <a:t>рабочая газета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79;p13"/>
          <p:cNvSpPr/>
          <p:nvPr/>
        </p:nvSpPr>
        <p:spPr>
          <a:xfrm>
            <a:off x="12679920" y="744480"/>
            <a:ext cx="170280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100" spc="-1" strike="noStrike">
                <a:solidFill>
                  <a:srgbClr val="523d30"/>
                </a:solidFill>
                <a:latin typeface="arial"/>
                <a:ea typeface="arial"/>
              </a:rPr>
              <a:t>Куар код на наш сайт.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Google Shape;80;p13"/>
          <p:cNvCxnSpPr/>
          <p:nvPr/>
        </p:nvCxnSpPr>
        <p:spPr>
          <a:xfrm>
            <a:off x="4249440" y="1392840"/>
            <a:ext cx="6910920" cy="360"/>
          </a:xfrm>
          <a:prstGeom prst="straightConnector1">
            <a:avLst/>
          </a:prstGeom>
          <a:ln w="19050">
            <a:solidFill>
              <a:srgbClr val="523d30"/>
            </a:solidFill>
            <a:round/>
          </a:ln>
        </p:spPr>
      </p:cxnSp>
      <p:cxnSp>
        <p:nvCxnSpPr>
          <p:cNvPr id="47" name="Google Shape;81;p13"/>
          <p:cNvCxnSpPr/>
          <p:nvPr/>
        </p:nvCxnSpPr>
        <p:spPr>
          <a:xfrm>
            <a:off x="4249440" y="1455120"/>
            <a:ext cx="6910920" cy="360"/>
          </a:xfrm>
          <a:prstGeom prst="straightConnector1">
            <a:avLst/>
          </a:prstGeom>
          <a:ln w="9525">
            <a:solidFill>
              <a:srgbClr val="523d30"/>
            </a:solidFill>
            <a:round/>
          </a:ln>
        </p:spPr>
      </p:cxnSp>
      <p:sp>
        <p:nvSpPr>
          <p:cNvPr id="48" name="Google Shape;82;p13"/>
          <p:cNvSpPr/>
          <p:nvPr/>
        </p:nvSpPr>
        <p:spPr>
          <a:xfrm>
            <a:off x="848880" y="3686040"/>
            <a:ext cx="144000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lt1"/>
                </a:solidFill>
                <a:latin typeface="Roboto Serif SemiBold"/>
                <a:ea typeface="Roboto Serif SemiBold"/>
              </a:rPr>
              <a:t>NO0001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83;p13"/>
          <p:cNvSpPr/>
          <p:nvPr/>
        </p:nvSpPr>
        <p:spPr>
          <a:xfrm>
            <a:off x="5580000" y="3686040"/>
            <a:ext cx="3885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lt1"/>
                </a:solidFill>
                <a:latin typeface="Roboto Serif SemiBold"/>
                <a:ea typeface="Roboto Serif SemiBold"/>
              </a:rPr>
              <a:t>XX.XX.XX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84;p13"/>
          <p:cNvSpPr/>
          <p:nvPr/>
        </p:nvSpPr>
        <p:spPr>
          <a:xfrm>
            <a:off x="12134880" y="3714480"/>
            <a:ext cx="20757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i="1" lang="ru" sz="1800" spc="-1" strike="noStrike">
                <a:solidFill>
                  <a:schemeClr val="lt1"/>
                </a:solidFill>
                <a:latin typeface="Bahnschrift Light SemiCondensed"/>
                <a:ea typeface="Roboto Serif SemiBold"/>
              </a:rPr>
              <a:t>Бесплатно</a:t>
            </a:r>
            <a:endParaRPr b="0" i="1" lang="ru-RU" sz="1800" spc="-1" strike="noStrike">
              <a:solidFill>
                <a:srgbClr val="000000"/>
              </a:solidFill>
              <a:latin typeface="Bahnschrift Light SemiCondensed"/>
            </a:endParaRPr>
          </a:p>
        </p:txBody>
      </p:sp>
      <p:sp>
        <p:nvSpPr>
          <p:cNvPr id="51" name="Google Shape;85;p13"/>
          <p:cNvSpPr/>
          <p:nvPr/>
        </p:nvSpPr>
        <p:spPr>
          <a:xfrm>
            <a:off x="610560" y="10676520"/>
            <a:ext cx="320544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ru" sz="2800" spc="-1" strike="noStrike">
                <a:solidFill>
                  <a:srgbClr val="523d30"/>
                </a:solidFill>
                <a:latin typeface="Montagu Slab"/>
                <a:ea typeface="Montagu Slab"/>
              </a:rPr>
              <a:t>Успехи антифашизма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ru" sz="2800" spc="-1" strike="noStrike">
                <a:solidFill>
                  <a:srgbClr val="523d30"/>
                </a:solidFill>
                <a:latin typeface="Montagu Slab"/>
                <a:ea typeface="Montagu Slab"/>
              </a:rPr>
              <a:t>(торговля)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86;p13"/>
          <p:cNvSpPr/>
          <p:nvPr/>
        </p:nvSpPr>
        <p:spPr>
          <a:xfrm>
            <a:off x="680760" y="17100000"/>
            <a:ext cx="3205440" cy="38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Из новостей становится абсолютно ясно: Антифашистская Империя Всемерного Процветания - самое прогрессивное государство на свете. Путин - величайший антифашист всех времён и злейший враг западных дьяволов. Богатейшие российские буржуины ведут беспощадную войну с Коллективным Западом - за антифашизм и за счастье всех людей доброй воли - и очень от этой войны страдают, буквально разоряются ради нашего и вашего антифашистского счастья! По всему видать.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87;p13"/>
          <p:cNvSpPr/>
          <p:nvPr/>
        </p:nvSpPr>
        <p:spPr>
          <a:xfrm>
            <a:off x="4320000" y="10661040"/>
            <a:ext cx="3205440" cy="10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Судите сами: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Предприниматель Владимир Потанин стал единственным россиянином в топ-50 самых богатых бизнесменов мира с состоянием в $31,4 млрд, следует из подсчета агентства Bloomberg.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«Норильский никель» планирует перенести плавильные мощности «Медного завода» в Китай, сообщил «Интерфаксу» президент компании Владимир Потанин (занимает 5 строчку в рейтинге российских миллиардеров Forbes). По его словам, перенос позволит компании уйти от больших потерь, которые вызваны трудностями с финансовыми расчетами, поставками оборудования и сложностями в реализации экологических программ сокращения вредных выбросов.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В 2024 году в Греции откроется один из самых дорогих в ее истории курортов. Неделя его аренды обойдется в 1 млн долларов. Проект реализуется на средства российского бизнесмена Дмитрия Рыболовлева, уже вложившего в остров Скорпиос более 400 миллионов евро.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92;p13"/>
          <p:cNvSpPr/>
          <p:nvPr/>
        </p:nvSpPr>
        <p:spPr>
          <a:xfrm>
            <a:off x="7747920" y="10684080"/>
            <a:ext cx="3205440" cy="71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И так далее, товарищи дорогие.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А пока российские миллиардеры "создают рабочие места" в Бельгии, Греции, США и других странах реакционного натовского фашизма, сами натовские фашисты не забывают пополнять своими кровавыми долларами и гейскими евриками нашь антифашистский режим: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Крупнейшие западные банки, оставшиеся в России, заплатили в российскую казну более 800 миллионов евро налогов в прошлом году, что в четыре раза больше уровня до начала конфликта. И это несмотря на обещания свести к минимуму свое присутствие в России после начала специальной военной операции на Украине.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Сразу видно - Вековечная Борьба Добра со Злом в самом разгаре!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2780000" y="987480"/>
            <a:ext cx="1532520" cy="153252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574560" y="12240000"/>
            <a:ext cx="3205440" cy="477360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85;p 1"/>
          <p:cNvSpPr/>
          <p:nvPr/>
        </p:nvSpPr>
        <p:spPr>
          <a:xfrm>
            <a:off x="11340000" y="10657800"/>
            <a:ext cx="320544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ru" sz="2800" spc="-1" strike="noStrike">
                <a:solidFill>
                  <a:srgbClr val="523d30"/>
                </a:solidFill>
                <a:latin typeface="Montagu Slab"/>
                <a:ea typeface="Montagu Slab"/>
              </a:rPr>
              <a:t>Ода волной жизни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86;p 1"/>
          <p:cNvSpPr/>
          <p:nvPr/>
        </p:nvSpPr>
        <p:spPr>
          <a:xfrm>
            <a:off x="11374560" y="11610360"/>
            <a:ext cx="3205440" cy="81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В Империи Добра живут счастливо.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Здесь радость и любовь царят всегда.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И каждый день наполнен светом,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В сердцах людей здесь доброта.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Здесь дружба крепкая без денег,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И каждый помогает всем.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Нет места зависти и злости,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Ведь мы сплотились все и вся.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Так пусть же светит ярче солнце,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И пусть цветут сады всегда.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Империя Добра — наш дом родимый,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Где счастье и любовь живут всегда.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Ура верховному начальству!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Оно нам озаряет путь!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Оно ведет нас в будущую эру!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А путин – вождь-отец и друг!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Не постоим мы за ценою,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Мы, верные держаному пути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Воскликнем: «Аллилуия!»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«О славься Один всеотец!».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7698600" y="18159840"/>
            <a:ext cx="3281040" cy="287640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86;p 2"/>
          <p:cNvSpPr/>
          <p:nvPr/>
        </p:nvSpPr>
        <p:spPr>
          <a:xfrm>
            <a:off x="4320000" y="4140000"/>
            <a:ext cx="3205440" cy="64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85;p 2"/>
          <p:cNvSpPr/>
          <p:nvPr/>
        </p:nvSpPr>
        <p:spPr>
          <a:xfrm>
            <a:off x="720000" y="4196520"/>
            <a:ext cx="320544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ru" sz="2800" spc="-1" strike="noStrike">
                <a:solidFill>
                  <a:srgbClr val="523d30"/>
                </a:solidFill>
                <a:latin typeface="Montagu Slab"/>
                <a:ea typeface="Montagu Slab"/>
              </a:rPr>
              <a:t>Кто мы такие?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86;p 3"/>
          <p:cNvSpPr/>
          <p:nvPr/>
        </p:nvSpPr>
        <p:spPr>
          <a:xfrm>
            <a:off x="574560" y="8225640"/>
            <a:ext cx="3205440" cy="23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4320000" y="4066560"/>
            <a:ext cx="3168720" cy="3450600"/>
          </a:xfrm>
          <a:prstGeom prst="rect">
            <a:avLst/>
          </a:prstGeom>
          <a:ln w="0">
            <a:noFill/>
          </a:ln>
        </p:spPr>
      </p:pic>
      <p:sp>
        <p:nvSpPr>
          <p:cNvPr id="64" name="Google Shape;86;p 4"/>
          <p:cNvSpPr/>
          <p:nvPr/>
        </p:nvSpPr>
        <p:spPr>
          <a:xfrm>
            <a:off x="7740000" y="4140000"/>
            <a:ext cx="3205440" cy="64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86;p 5"/>
          <p:cNvSpPr/>
          <p:nvPr/>
        </p:nvSpPr>
        <p:spPr>
          <a:xfrm>
            <a:off x="11160000" y="4140000"/>
            <a:ext cx="3205440" cy="64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1;p 1"/>
          <p:cNvSpPr/>
          <p:nvPr/>
        </p:nvSpPr>
        <p:spPr>
          <a:xfrm>
            <a:off x="720000" y="237240"/>
            <a:ext cx="13820400" cy="527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/>
            <a:r>
              <a:rPr b="0" lang="ru-RU" sz="2000" spc="-1" strike="noStrike">
                <a:solidFill>
                  <a:srgbClr val="f8fbfe"/>
                </a:solidFill>
                <a:latin typeface="Arial"/>
              </a:rPr>
              <a:t>Историческое наследие Пскова и Росии.</a:t>
            </a:r>
            <a:endParaRPr b="0" lang="ru-RU" sz="2000" spc="-1" strike="noStrike">
              <a:solidFill>
                <a:srgbClr val="f8fbfe"/>
              </a:solidFill>
              <a:latin typeface="Arial"/>
            </a:endParaRPr>
          </a:p>
        </p:txBody>
      </p:sp>
      <p:sp>
        <p:nvSpPr>
          <p:cNvPr id="67" name="Google Shape;82;p 1"/>
          <p:cNvSpPr/>
          <p:nvPr/>
        </p:nvSpPr>
        <p:spPr>
          <a:xfrm>
            <a:off x="848880" y="3686040"/>
            <a:ext cx="144000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lt1"/>
                </a:solidFill>
                <a:latin typeface="Roboto Serif SemiBold"/>
                <a:ea typeface="Roboto Serif SemiBold"/>
              </a:rPr>
              <a:t>NO0001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83;p 1"/>
          <p:cNvSpPr/>
          <p:nvPr/>
        </p:nvSpPr>
        <p:spPr>
          <a:xfrm>
            <a:off x="5580000" y="3686040"/>
            <a:ext cx="3885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lt1"/>
                </a:solidFill>
                <a:latin typeface="Roboto Serif SemiBold"/>
                <a:ea typeface="Roboto Serif SemiBold"/>
              </a:rPr>
              <a:t>XX.XX.XX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84;p 1"/>
          <p:cNvSpPr/>
          <p:nvPr/>
        </p:nvSpPr>
        <p:spPr>
          <a:xfrm>
            <a:off x="12134880" y="3714480"/>
            <a:ext cx="20757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i="1" lang="ru" sz="1800" spc="-1" strike="noStrike">
                <a:solidFill>
                  <a:schemeClr val="lt1"/>
                </a:solidFill>
                <a:latin typeface="Bahnschrift Light SemiCondensed"/>
                <a:ea typeface="Roboto Serif SemiBold"/>
              </a:rPr>
              <a:t>Бесплатно</a:t>
            </a:r>
            <a:endParaRPr b="1" i="1" lang="ru-RU" sz="1800" spc="-1" strike="noStrike">
              <a:solidFill>
                <a:srgbClr val="000000"/>
              </a:solidFill>
              <a:latin typeface="Bahnschrift Light SemiCondensed"/>
            </a:endParaRPr>
          </a:p>
        </p:txBody>
      </p:sp>
      <p:sp>
        <p:nvSpPr>
          <p:cNvPr id="70" name="Google Shape;85;p 3"/>
          <p:cNvSpPr/>
          <p:nvPr/>
        </p:nvSpPr>
        <p:spPr>
          <a:xfrm>
            <a:off x="720000" y="9776520"/>
            <a:ext cx="3205440" cy="9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ru" sz="2800" spc="-1" strike="noStrike">
                <a:solidFill>
                  <a:srgbClr val="523d30"/>
                </a:solidFill>
                <a:latin typeface="Montagu Slab"/>
                <a:ea typeface="Montagu Slab"/>
              </a:rPr>
              <a:t>Домик «Искры» и его </a:t>
            </a:r>
            <a:r>
              <a:rPr b="1" lang="ru" sz="2600" spc="-1" strike="noStrike">
                <a:solidFill>
                  <a:srgbClr val="523d30"/>
                </a:solidFill>
                <a:latin typeface="Montagu Slab"/>
                <a:ea typeface="Montagu Slab"/>
              </a:rPr>
              <a:t>смотрительница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86;p 6"/>
          <p:cNvSpPr/>
          <p:nvPr/>
        </p:nvSpPr>
        <p:spPr>
          <a:xfrm>
            <a:off x="720000" y="764280"/>
            <a:ext cx="3205440" cy="21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1" lang="ru" sz="20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Усадьба Пальчикова в деревне Щиглицы: История и красота псковского наследия, которое пытаются выкинуть.</a:t>
            </a:r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87;p 1"/>
          <p:cNvSpPr/>
          <p:nvPr/>
        </p:nvSpPr>
        <p:spPr>
          <a:xfrm>
            <a:off x="754560" y="3060000"/>
            <a:ext cx="3205440" cy="642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В Псковской области деревне Щиглицы, на самом краю берега около речки, раскинулась усадьба Пальчикова, словно жалкая пародия на свое прошлое. На фоне исторических событий и культурных изменений эта усадьба сохранила свою уникальную архитектуру и дух прошлого. Теперь поподробнее.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Деревня Щиглицы Логозовской волости находится недалеко от места впадения реки Каменка в реку Великую, в 15 км от Пскова.  Рядом на берегу реки находится дер. Устье с церковью Николая Чудотворца. У стен церкви похоронены члены семейств Пальчиковых, Назимовых, Фредериксов, Гилейн-фон-Гембиц.   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92;p 1"/>
          <p:cNvSpPr/>
          <p:nvPr/>
        </p:nvSpPr>
        <p:spPr>
          <a:xfrm>
            <a:off x="7914960" y="5904360"/>
            <a:ext cx="3205440" cy="35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Надо так же упомянуть, что Филипп Петрович Пальчиков — корабел, который длительное время входил в ближнее окружение Петра I, пользовался его покровительством и особым доверием. А его потомок Владимир Петрович Пальчиков (25 апреля (7 мая) 1804 — 27 апреля (9 мая) 1842) — выпускник Царскосельского лицея входил в круг знакомых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86;p 7"/>
          <p:cNvSpPr/>
          <p:nvPr/>
        </p:nvSpPr>
        <p:spPr>
          <a:xfrm>
            <a:off x="11334960" y="5865480"/>
            <a:ext cx="3205440" cy="37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Александра Сергеевича Пушкина и не исключено, что последний заезжал к своему знакомому по пути в Михайловское.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В общем, место заслуженное и, возможно, если бы не злое провидение и слепота ответственных за историческое наследие людей, усадьба бы, возможно, стягивала туристов и служила рабочим и жителям как место собраний.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86;p 8"/>
          <p:cNvSpPr/>
          <p:nvPr/>
        </p:nvSpPr>
        <p:spPr>
          <a:xfrm>
            <a:off x="4320000" y="764280"/>
            <a:ext cx="3205440" cy="87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Усадьба располагалась на высоком берегу реки Великой. Господский дом был двухэтажный, деревянный. Сейчас на месте дома стоит каменная постройка начала XX века, сложенная из известняковой плиты с красным кирпичом.  Красный кирпич не имеет отношения к старинному качественному кирпичу, он с дырочками, кирпичи раскрошились от времени.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Между деревнями Устье и Щиглицы раньше был городок   Щеглец, принадлежал дьяку Мине Гробову.   В XVIII и первой половине XIX в.в. владельцами усадьбы в дер. Щиглицы были А.П. Пальчикова с детьми. С 1835 по 1869 гг. усадьба принадлежала декабристу М. И. Пущину, который жил здесь  с 1842 г.. После его смерти перешла к           М.П. Гилейн-фон-Гембиц и затем по наследству, Елисавете Карловне Гилейн-фон-Гембиц - дочери генерал-майора.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86;p 9"/>
          <p:cNvSpPr/>
          <p:nvPr/>
        </p:nvSpPr>
        <p:spPr>
          <a:xfrm>
            <a:off x="754560" y="10745640"/>
            <a:ext cx="320544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ываыва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86;p 10"/>
          <p:cNvSpPr/>
          <p:nvPr/>
        </p:nvSpPr>
        <p:spPr>
          <a:xfrm>
            <a:off x="7740000" y="4140000"/>
            <a:ext cx="3205440" cy="64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914960" y="900000"/>
            <a:ext cx="6625440" cy="50529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754560" y="15840000"/>
            <a:ext cx="696024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61;p 2"/>
          <p:cNvSpPr/>
          <p:nvPr/>
        </p:nvSpPr>
        <p:spPr>
          <a:xfrm>
            <a:off x="720000" y="237240"/>
            <a:ext cx="13820400" cy="527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/>
            <a:r>
              <a:rPr b="0" lang="ru-RU" sz="2000" spc="-1" strike="noStrike">
                <a:solidFill>
                  <a:srgbClr val="f8fbfe"/>
                </a:solidFill>
                <a:latin typeface="Arial"/>
              </a:rPr>
              <a:t>Интервью с рабочими и активистами.</a:t>
            </a:r>
            <a:endParaRPr b="0" lang="ru-RU" sz="2000" spc="-1" strike="noStrike">
              <a:solidFill>
                <a:srgbClr val="f8fbfe"/>
              </a:solidFill>
              <a:latin typeface="Arial"/>
            </a:endParaRPr>
          </a:p>
        </p:txBody>
      </p:sp>
      <p:sp>
        <p:nvSpPr>
          <p:cNvPr id="81" name="Google Shape;82;p 2"/>
          <p:cNvSpPr/>
          <p:nvPr/>
        </p:nvSpPr>
        <p:spPr>
          <a:xfrm>
            <a:off x="848880" y="3686040"/>
            <a:ext cx="144000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lt1"/>
                </a:solidFill>
                <a:latin typeface="Roboto Serif SemiBold"/>
                <a:ea typeface="Roboto Serif SemiBold"/>
              </a:rPr>
              <a:t>NO0001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83;p 2"/>
          <p:cNvSpPr/>
          <p:nvPr/>
        </p:nvSpPr>
        <p:spPr>
          <a:xfrm>
            <a:off x="5580000" y="3686040"/>
            <a:ext cx="3885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lt1"/>
                </a:solidFill>
                <a:latin typeface="Roboto Serif SemiBold"/>
                <a:ea typeface="Roboto Serif SemiBold"/>
              </a:rPr>
              <a:t>XX.XX.XX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84;p 2"/>
          <p:cNvSpPr/>
          <p:nvPr/>
        </p:nvSpPr>
        <p:spPr>
          <a:xfrm>
            <a:off x="12134880" y="3714480"/>
            <a:ext cx="20757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i="1" lang="ru" sz="1800" spc="-1" strike="noStrike">
                <a:solidFill>
                  <a:schemeClr val="lt1"/>
                </a:solidFill>
                <a:latin typeface="Bahnschrift Light SemiCondensed"/>
                <a:ea typeface="Roboto Serif SemiBold"/>
              </a:rPr>
              <a:t>Бесплатно</a:t>
            </a:r>
            <a:endParaRPr b="1" i="1" lang="ru-RU" sz="1800" spc="-1" strike="noStrike">
              <a:solidFill>
                <a:srgbClr val="000000"/>
              </a:solidFill>
              <a:latin typeface="Bahnschrift Light SemiCondensed"/>
            </a:endParaRPr>
          </a:p>
        </p:txBody>
      </p:sp>
      <p:sp>
        <p:nvSpPr>
          <p:cNvPr id="84" name="Google Shape;85;p 4"/>
          <p:cNvSpPr/>
          <p:nvPr/>
        </p:nvSpPr>
        <p:spPr>
          <a:xfrm>
            <a:off x="720000" y="9776520"/>
            <a:ext cx="3205440" cy="9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ru" sz="2800" spc="-1" strike="noStrike">
                <a:solidFill>
                  <a:srgbClr val="523d30"/>
                </a:solidFill>
                <a:latin typeface="Montagu Slab"/>
                <a:ea typeface="Montagu Slab"/>
              </a:rPr>
              <a:t>Домик «Искры» и его </a:t>
            </a:r>
            <a:r>
              <a:rPr b="1" lang="ru" sz="2600" spc="-1" strike="noStrike">
                <a:solidFill>
                  <a:srgbClr val="523d30"/>
                </a:solidFill>
                <a:latin typeface="Montagu Slab"/>
                <a:ea typeface="Montagu Slab"/>
              </a:rPr>
              <a:t>смотрительница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86;p 11"/>
          <p:cNvSpPr/>
          <p:nvPr/>
        </p:nvSpPr>
        <p:spPr>
          <a:xfrm>
            <a:off x="720000" y="764280"/>
            <a:ext cx="3205440" cy="21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1" lang="ru" sz="20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Усадьба Пальчикова в деревне Щиглицы: История и красота псковского наследия, которое пытаются выкинуть.</a:t>
            </a:r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87;p 2"/>
          <p:cNvSpPr/>
          <p:nvPr/>
        </p:nvSpPr>
        <p:spPr>
          <a:xfrm>
            <a:off x="754560" y="3060000"/>
            <a:ext cx="3205440" cy="642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В Псковской области деревне Щиглицы, на самом краю берега около речки, раскинулась усадьба Пальчикова, словно жалкая пародия на свое прошлое. На фоне исторических событий и культурных изменений эта усадьба сохранила свою уникальную архитектуру и дух прошлого. Теперь поподробнее.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Деревня Щиглицы Логозовской волости находится недалеко от места впадения реки Каменка в реку Великую, в 15 км от Пскова.  Рядом на берегу реки находится дер. Устье с церковью Николая Чудотворца. У стен церкви похоронены члены семейств Пальчиковых, Назимовых, Фредериксов, Гилейн-фон-Гембиц.   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92;p 2"/>
          <p:cNvSpPr/>
          <p:nvPr/>
        </p:nvSpPr>
        <p:spPr>
          <a:xfrm>
            <a:off x="7914960" y="5904360"/>
            <a:ext cx="3205440" cy="35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Надо так же упомянуть, что Филипп Петрович Пальчиков — корабел, который длительное время входил в ближнее окружение Петра I, пользовался его покровительством и особым доверием. А его потомок Владимир Петрович Пальчиков (25 апреля (7 мая) 1804 — 27 апреля (9 мая) 1842) — выпускник Царскосельского лицея входил в круг знакомых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86;p 12"/>
          <p:cNvSpPr/>
          <p:nvPr/>
        </p:nvSpPr>
        <p:spPr>
          <a:xfrm>
            <a:off x="11334960" y="5865480"/>
            <a:ext cx="3205440" cy="37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Александра Сергеевича Пушкина и не исключено, что последний заезжал к своему знакомому по пути в Михайловское.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В общем, место заслуженное и, возможно, если бы не злое провидение и слепота ответственных за историческое наследие людей, усадьба бы, возможно, стягивала туристов и служила рабочим и жителям как место собраний.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86;p 13"/>
          <p:cNvSpPr/>
          <p:nvPr/>
        </p:nvSpPr>
        <p:spPr>
          <a:xfrm>
            <a:off x="4320000" y="764280"/>
            <a:ext cx="3205440" cy="87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Усадьба располагалась на высоком берегу реки Великой. Господский дом был двухэтажный, деревянный. Сейчас на месте дома стоит каменная постройка начала XX века, сложенная из известняковой плиты с красным кирпичом.  Красный кирпич не имеет отношения к старинному качественному кирпичу, он с дырочками, кирпичи раскрошились от времени.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Между деревнями Устье и Щиглицы раньше был городок   Щеглец, принадлежал дьяку Мине Гробову.   В XVIII и первой половине XIX в.в. владельцами усадьбы в дер. Щиглицы были А.П. Пальчикова с детьми. С 1835 по 1869 гг. усадьба принадлежала декабристу М. И. Пущину, который жил здесь  с 1842 г.. После его смерти перешла к           М.П. Гилейн-фон-Гембиц и затем по наследству, Елисавете Карловне Гилейн-фон-Гембиц - дочери генерал-майора.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86;p 14"/>
          <p:cNvSpPr/>
          <p:nvPr/>
        </p:nvSpPr>
        <p:spPr>
          <a:xfrm>
            <a:off x="754560" y="10745640"/>
            <a:ext cx="320544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ываыва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86;p 15"/>
          <p:cNvSpPr/>
          <p:nvPr/>
        </p:nvSpPr>
        <p:spPr>
          <a:xfrm>
            <a:off x="7740000" y="4140000"/>
            <a:ext cx="3205440" cy="64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914960" y="900000"/>
            <a:ext cx="6625440" cy="505296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754560" y="15840000"/>
            <a:ext cx="696024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61;p 3"/>
          <p:cNvSpPr/>
          <p:nvPr/>
        </p:nvSpPr>
        <p:spPr>
          <a:xfrm>
            <a:off x="720000" y="237240"/>
            <a:ext cx="13820400" cy="527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/>
            <a:r>
              <a:rPr b="0" lang="ru-RU" sz="2000" spc="-1" strike="noStrike">
                <a:solidFill>
                  <a:srgbClr val="f8fbfe"/>
                </a:solidFill>
                <a:latin typeface="Arial"/>
              </a:rPr>
              <a:t>Внешняя политика и события из чужеземных государств.</a:t>
            </a:r>
            <a:endParaRPr b="0" lang="ru-RU" sz="2000" spc="-1" strike="noStrike">
              <a:solidFill>
                <a:srgbClr val="f8fbfe"/>
              </a:solidFill>
              <a:latin typeface="Arial"/>
            </a:endParaRPr>
          </a:p>
        </p:txBody>
      </p:sp>
      <p:sp>
        <p:nvSpPr>
          <p:cNvPr id="95" name="Google Shape;82;p 3"/>
          <p:cNvSpPr/>
          <p:nvPr/>
        </p:nvSpPr>
        <p:spPr>
          <a:xfrm>
            <a:off x="848880" y="3686040"/>
            <a:ext cx="144000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lt1"/>
                </a:solidFill>
                <a:latin typeface="Roboto Serif SemiBold"/>
                <a:ea typeface="Roboto Serif SemiBold"/>
              </a:rPr>
              <a:t>NO0001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83;p 3"/>
          <p:cNvSpPr/>
          <p:nvPr/>
        </p:nvSpPr>
        <p:spPr>
          <a:xfrm>
            <a:off x="5580000" y="3686040"/>
            <a:ext cx="3885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lt1"/>
                </a:solidFill>
                <a:latin typeface="Roboto Serif SemiBold"/>
                <a:ea typeface="Roboto Serif SemiBold"/>
              </a:rPr>
              <a:t>XX.XX.XX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84;p 3"/>
          <p:cNvSpPr/>
          <p:nvPr/>
        </p:nvSpPr>
        <p:spPr>
          <a:xfrm>
            <a:off x="12134880" y="3714480"/>
            <a:ext cx="207576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i="1" lang="ru" sz="1800" spc="-1" strike="noStrike">
                <a:solidFill>
                  <a:schemeClr val="lt1"/>
                </a:solidFill>
                <a:latin typeface="Bahnschrift Light SemiCondensed"/>
                <a:ea typeface="Roboto Serif SemiBold"/>
              </a:rPr>
              <a:t>Бесплатно</a:t>
            </a:r>
            <a:endParaRPr b="1" i="1" lang="ru-RU" sz="1800" spc="-1" strike="noStrike">
              <a:solidFill>
                <a:srgbClr val="000000"/>
              </a:solidFill>
              <a:latin typeface="Bahnschrift Light SemiCondensed"/>
            </a:endParaRPr>
          </a:p>
        </p:txBody>
      </p:sp>
      <p:sp>
        <p:nvSpPr>
          <p:cNvPr id="98" name="Google Shape;85;p 5"/>
          <p:cNvSpPr/>
          <p:nvPr/>
        </p:nvSpPr>
        <p:spPr>
          <a:xfrm>
            <a:off x="754560" y="9776520"/>
            <a:ext cx="3205440" cy="13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ru" sz="2200" spc="-1" strike="noStrike">
                <a:solidFill>
                  <a:srgbClr val="523d30"/>
                </a:solidFill>
                <a:latin typeface="Montagu Slab"/>
                <a:ea typeface="Montagu Slab"/>
              </a:rPr>
              <a:t>О Гражданской войне в Судане и об опыте Суданской коммунистической партии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86;p 16"/>
          <p:cNvSpPr/>
          <p:nvPr/>
        </p:nvSpPr>
        <p:spPr>
          <a:xfrm>
            <a:off x="720000" y="764280"/>
            <a:ext cx="3205440" cy="21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1" lang="ru" sz="20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Усадьба Пальчикова в деревне Щиглицы: История и красота псковского наследия, которое пытаются выкинуть.</a:t>
            </a:r>
            <a:endParaRPr b="1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87;p 3"/>
          <p:cNvSpPr/>
          <p:nvPr/>
        </p:nvSpPr>
        <p:spPr>
          <a:xfrm>
            <a:off x="754560" y="3060000"/>
            <a:ext cx="3205440" cy="642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В Псковской области деревне Щиглицы, на самом краю берега около речки, раскинулась усадьба Пальчикова, словно жалкая пародия на свое прошлое. На фоне исторических событий и культурных изменений эта усадьба сохранила свою уникальную архитектуру и дух прошлого. Теперь поподробнее.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Деревня Щиглицы Логозовской волости находится недалеко от места впадения реки Каменка в реку Великую, в 15 км от Пскова.  Рядом на берегу реки находится дер. Устье с церковью Николая Чудотворца. У стен церкви похоронены члены семейств Пальчиковых, Назимовых, Фредериксов, Гилейн-фон-Гембиц.   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92;p 3"/>
          <p:cNvSpPr/>
          <p:nvPr/>
        </p:nvSpPr>
        <p:spPr>
          <a:xfrm>
            <a:off x="7914960" y="5904360"/>
            <a:ext cx="3205440" cy="35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Надо так же упомянуть, что Филипп Петрович Пальчиков — корабел, который длительное время входил в ближнее окружение Петра I, пользовался его покровительством и особым доверием. А его потомок Владимир Петрович Пальчиков (25 апреля (7 мая) 1804 — 27 апреля (9 мая) 1842) — выпускник Царскосельского лицея входил в круг знакомых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86;p 17"/>
          <p:cNvSpPr/>
          <p:nvPr/>
        </p:nvSpPr>
        <p:spPr>
          <a:xfrm>
            <a:off x="11334960" y="5865480"/>
            <a:ext cx="3205440" cy="37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Александра Сергеевича Пушкина и не исключено, что последний заезжал к своему знакомому по пути в Михайловское.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В общем, место заслуженное и, возможно, если бы не злое провидение и слепота ответственных за историческое наследие людей, усадьба бы, возможно, стягивала туристов и служила рабочим и жителям как место собраний.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86;p 18"/>
          <p:cNvSpPr/>
          <p:nvPr/>
        </p:nvSpPr>
        <p:spPr>
          <a:xfrm>
            <a:off x="4320000" y="764280"/>
            <a:ext cx="3205440" cy="87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Усадьба располагалась на высоком берегу реки Великой. Господский дом был двухэтажный, деревянный. Сейчас на месте дома стоит каменная постройка начала XX века, сложенная из известняковой плиты с красным кирпичом.  Красный кирпич не имеет отношения к старинному качественному кирпичу, он с дырочками, кирпичи раскрошились от времени.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23d30"/>
                </a:solidFill>
                <a:latin typeface="Roboto Serif SemiBold"/>
                <a:ea typeface="Roboto Serif SemiBold"/>
              </a:rPr>
              <a:t>Между деревнями Устье и Щиглицы раньше был городок   Щеглец, принадлежал дьяку Мине Гробову.   В XVIII и первой половине XIX в.в. владельцами усадьбы в дер. Щиглицы были А.П. Пальчикова с детьми. С 1835 по 1869 гг. усадьба принадлежала декабристу М. И. Пущину, который жил здесь  с 1842 г.. После его смерти перешла к           М.П. Гилейн-фон-Гембиц и затем по наследству, Елисавете Карловне Гилейн-фон-Гембиц - дочери генерал-майора.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86;p 20"/>
          <p:cNvSpPr/>
          <p:nvPr/>
        </p:nvSpPr>
        <p:spPr>
          <a:xfrm>
            <a:off x="7740000" y="4140000"/>
            <a:ext cx="3205440" cy="64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914960" y="900000"/>
            <a:ext cx="6625440" cy="505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2024-05-22T19:16:06Z</dcterms:modified>
  <cp:revision>3</cp:revision>
  <dc:subject/>
  <dc:title/>
</cp:coreProperties>
</file>