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Roboto"/>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5d43fe05cc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d43fe05cc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5d43fe05c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d43fe05c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5d43fe05c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d43fe05c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5d43fe05c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d43fe05c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5d43fe05cc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d43fe05c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5d43fe05cc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d43fe05cc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5d43fe05cc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d43fe05c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5deb1a1d69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deb1a1d69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5d43fe05cc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d43fe05c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5d43fe05cc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d43fe05c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5df0d6f9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df0d6f9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5d43fe05c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d43fe05c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5d43fe05c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d43fe05c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5d43fe05c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d43fe05c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5d43fe05c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d43fe05c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5d43fe05c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d43fe05c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5d43fe05c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d43fe05c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5d43fe05c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d43fe05c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bcgov/indy-email-verification" TargetMode="External"/><Relationship Id="rId4" Type="http://schemas.openxmlformats.org/officeDocument/2006/relationships/hyperlink" Target="https://github.com/bcgov/iiwboo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hub.com/hyperledger/aries-cloudagent-python/blob/master/demo/AriesOpenAPIDemo.m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hub.com/hyperledger/aries-cloudagent-python/blob/master/aries_cloudagent/conductor.py" TargetMode="External"/><Relationship Id="rId4" Type="http://schemas.openxmlformats.org/officeDocument/2006/relationships/hyperlink" Target="https://github.com/hyperledger/aries-cloudagent-python/blob/master/aries_cloudagent/dispatcher.py" TargetMode="External"/><Relationship Id="rId5" Type="http://schemas.openxmlformats.org/officeDocument/2006/relationships/hyperlink" Target="https://github.com/hyperledger/aries-cloudagent-python/tree/master/aries_cloudagent/messag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thub.com/hyperledger/aries-cloudagent-python/blob/master/aries_cloudagent/messaging/responder.py" TargetMode="External"/><Relationship Id="rId4" Type="http://schemas.openxmlformats.org/officeDocument/2006/relationships/hyperlink" Target="https://github.com/hyperledger/aries-rfcs/tree/master/features/0092-transport-return-route" TargetMode="External"/><Relationship Id="rId5" Type="http://schemas.openxmlformats.org/officeDocument/2006/relationships/hyperlink" Target="https://github.com/hyperledger/aries-cloudagent-python/blob/1542ad90c2f4f6c3b0237be1dad96b2fed545aa1/aries_cloudagent/transport/outbound/manager.py#L178"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bcgov/indy-catalyst/tree/master/credential-registry/message_families/issuer_registrat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thub.com/hyperledger/aries-cloudagent-python/tree/master/aries_cloudagent/transport" TargetMode="External"/><Relationship Id="rId4" Type="http://schemas.openxmlformats.org/officeDocument/2006/relationships/hyperlink" Target="https://github.com/hyperledger/aries-cloudagent-python/tree/master/aries_cloudagent/wallet" TargetMode="External"/><Relationship Id="rId9" Type="http://schemas.openxmlformats.org/officeDocument/2006/relationships/hyperlink" Target="https://github.com/hyperledger/aries-cloudagent-python/blob/master/aries_cloudagent/storage/indy.py" TargetMode="External"/><Relationship Id="rId5" Type="http://schemas.openxmlformats.org/officeDocument/2006/relationships/hyperlink" Target="https://github.com/hyperledger/aries-cloudagent-python/blob/master/aries_cloudagent/wallet/basic.py" TargetMode="External"/><Relationship Id="rId6" Type="http://schemas.openxmlformats.org/officeDocument/2006/relationships/hyperlink" Target="https://github.com/hyperledger/aries-cloudagent-python/blob/master/aries_cloudagent/wallet/indy.py" TargetMode="External"/><Relationship Id="rId7" Type="http://schemas.openxmlformats.org/officeDocument/2006/relationships/hyperlink" Target="https://github.com/hyperledger/aries-cloudagent-python/tree/master/aries_cloudagent/storage" TargetMode="External"/><Relationship Id="rId8" Type="http://schemas.openxmlformats.org/officeDocument/2006/relationships/hyperlink" Target="https://github.com/hyperledger/aries-cloudagent-python/blob/master/aries_cloudagent/storage/basic.py"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hub.com/hyperledger/aries-cloudagent-python/tree/master/aries_cloudagent" TargetMode="External"/><Relationship Id="rId4" Type="http://schemas.openxmlformats.org/officeDocument/2006/relationships/hyperlink" Target="https://github.com/hyperledger/aries-cloudagent-python/tree/master/aries_cloudagen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github.com/Microsoft/ptvsd"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github.com/hyperledger/aries-cloudagent-python/blob/1542ad90c2f4f6c3b0237be1dad96b2fed545aa1/demo/runners/performance.py#L17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iki.hyperledger.org/display/HYP/Hyperledger+Code+of+Conduct" TargetMode="External"/><Relationship Id="rId4" Type="http://schemas.openxmlformats.org/officeDocument/2006/relationships/hyperlink" Target="https://wiki.hyperledger.org/display/HYP/Hyperledger+Code+of+Conduct" TargetMode="External"/><Relationship Id="rId5" Type="http://schemas.openxmlformats.org/officeDocument/2006/relationships/hyperlink" Target="http://www.linuxfoundation.org/antitrust-polic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hyperledger/aries-cloudagent-python/blob/master/README.md" TargetMode="External"/><Relationship Id="rId4" Type="http://schemas.openxmlformats.org/officeDocument/2006/relationships/hyperlink" Target="https://github.com/hyperledger/aries-cloudagent-python/blob/master/DevReadMe.md" TargetMode="External"/><Relationship Id="rId5" Type="http://schemas.openxmlformats.org/officeDocument/2006/relationships/hyperlink" Target="https://github.com/hyperledger/aries-cloudagent-python/blob/master/docs/GettingStartedAriesDev/README.md" TargetMode="External"/><Relationship Id="rId6" Type="http://schemas.openxmlformats.org/officeDocument/2006/relationships/hyperlink" Target="https://github.com/hyperledger/aries-cloudagent-python/tree/master/dem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hyperledger/aries-cloudagent-python/blob/master/DevReadMe.md#command-line-argument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hyperledger/aries-cloudagent-python/blob/48d6099bbb2e5655473686d3fecf2dc4d8e7e915/demo/runners/support/agent.py#L240" TargetMode="External"/><Relationship Id="rId4" Type="http://schemas.openxmlformats.org/officeDocument/2006/relationships/hyperlink" Target="https://github.com/hyperledger/aries-cloudagent-python/blob/48d6099bbb2e5655473686d3fecf2dc4d8e7e915/demo/runners/faber.py#L109" TargetMode="External"/><Relationship Id="rId10" Type="http://schemas.openxmlformats.org/officeDocument/2006/relationships/hyperlink" Target="https://github.com/hyperledger/aries-cloudagent-python/blob/32e5a9240f39fa6f1c67d255498f5823e28f2c7d/demo/runners/support/agent.py#L142" TargetMode="External"/><Relationship Id="rId9" Type="http://schemas.openxmlformats.org/officeDocument/2006/relationships/hyperlink" Target="https://github.com/hyperledger/aries-cloudagent-python/blob/48d6099bbb2e5655473686d3fecf2dc4d8e7e915/demo/runners/alice.py#L67" TargetMode="External"/><Relationship Id="rId5" Type="http://schemas.openxmlformats.org/officeDocument/2006/relationships/hyperlink" Target="https://github.com/hyperledger/aries-cloudagent-python/blob/48d6099bbb2e5655473686d3fecf2dc4d8e7e915/demo/runners/faber.py#L157" TargetMode="External"/><Relationship Id="rId6" Type="http://schemas.openxmlformats.org/officeDocument/2006/relationships/hyperlink" Target="https://github.com/hyperledger/aries-cloudagent-python/blob/48d6099bbb2e5655473686d3fecf2dc4d8e7e915/demo/runners/faber.py#L164" TargetMode="External"/><Relationship Id="rId7" Type="http://schemas.openxmlformats.org/officeDocument/2006/relationships/hyperlink" Target="https://github.com/hyperledger/aries-cloudagent-python/blob/48d6099bbb2e5655473686d3fecf2dc4d8e7e915/demo/runners/support/agent.py#L307" TargetMode="External"/><Relationship Id="rId8" Type="http://schemas.openxmlformats.org/officeDocument/2006/relationships/hyperlink" Target="https://github.com/hyperledger/aries-cloudagent-python/blob/48d6099bbb2e5655473686d3fecf2dc4d8e7e915/demo/runners/alice.py#L49"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Aries Cloud Agent Python:</a:t>
            </a:r>
            <a:br>
              <a:rPr lang="en"/>
            </a:br>
            <a:r>
              <a:rPr lang="en"/>
              <a:t>Architectural Deep Dive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deep as you want to go...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Production Controller Repo</a:t>
            </a:r>
            <a:endParaRPr/>
          </a:p>
        </p:txBody>
      </p:sp>
      <p:sp>
        <p:nvSpPr>
          <p:cNvPr id="143" name="Google Shape;143;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Contains code for controller</a:t>
            </a:r>
            <a:endParaRPr/>
          </a:p>
          <a:p>
            <a:pPr indent="-298450" lvl="1" marL="914400" rtl="0" algn="l">
              <a:spcBef>
                <a:spcPts val="0"/>
              </a:spcBef>
              <a:spcAft>
                <a:spcPts val="0"/>
              </a:spcAft>
              <a:buSzPts val="1100"/>
              <a:buChar char="○"/>
            </a:pPr>
            <a:r>
              <a:rPr lang="en"/>
              <a:t>Generally created from scratch or copied </a:t>
            </a:r>
            <a:r>
              <a:rPr lang="en"/>
              <a:t>(</a:t>
            </a:r>
            <a:r>
              <a:rPr b="1" lang="en"/>
              <a:t>not</a:t>
            </a:r>
            <a:r>
              <a:rPr lang="en"/>
              <a:t> forked) </a:t>
            </a:r>
            <a:r>
              <a:rPr lang="en"/>
              <a:t>from an existing implementation</a:t>
            </a:r>
            <a:endParaRPr/>
          </a:p>
          <a:p>
            <a:pPr indent="-311150" lvl="0" marL="457200" rtl="0" algn="l">
              <a:spcBef>
                <a:spcPts val="0"/>
              </a:spcBef>
              <a:spcAft>
                <a:spcPts val="0"/>
              </a:spcAft>
              <a:buSzPts val="1300"/>
              <a:buChar char="●"/>
            </a:pPr>
            <a:r>
              <a:rPr lang="en"/>
              <a:t>Contains deployment configuration for your instance of an aries-cloudagent-python</a:t>
            </a:r>
            <a:endParaRPr/>
          </a:p>
          <a:p>
            <a:pPr indent="-298450" lvl="1" marL="914400" rtl="0" algn="l">
              <a:spcBef>
                <a:spcPts val="0"/>
              </a:spcBef>
              <a:spcAft>
                <a:spcPts val="0"/>
              </a:spcAft>
              <a:buSzPts val="1100"/>
              <a:buChar char="○"/>
            </a:pPr>
            <a:r>
              <a:rPr lang="en"/>
              <a:t>Do </a:t>
            </a:r>
            <a:r>
              <a:rPr b="1" i="1" lang="en"/>
              <a:t>not</a:t>
            </a:r>
            <a:r>
              <a:rPr lang="en"/>
              <a:t> fork the aries-cloudagent-python as the basis of your controller</a:t>
            </a:r>
            <a:endParaRPr/>
          </a:p>
          <a:p>
            <a:pPr indent="-298450" lvl="1" marL="914400" rtl="0" algn="l">
              <a:spcBef>
                <a:spcPts val="0"/>
              </a:spcBef>
              <a:spcAft>
                <a:spcPts val="0"/>
              </a:spcAft>
              <a:buSzPts val="1100"/>
              <a:buChar char="○"/>
            </a:pPr>
            <a:r>
              <a:rPr lang="en"/>
              <a:t>Pull in from PyPi and deploy</a:t>
            </a:r>
            <a:endParaRPr/>
          </a:p>
          <a:p>
            <a:pPr indent="-298450" lvl="2" marL="1371600" rtl="0" algn="l">
              <a:spcBef>
                <a:spcPts val="0"/>
              </a:spcBef>
              <a:spcAft>
                <a:spcPts val="0"/>
              </a:spcAft>
              <a:buSzPts val="1100"/>
              <a:buChar char="■"/>
            </a:pPr>
            <a:r>
              <a:rPr lang="en"/>
              <a:t>Recommendation: Subscribe to the repo for release notifications</a:t>
            </a:r>
            <a:endParaRPr/>
          </a:p>
          <a:p>
            <a:pPr indent="-311150" lvl="0" marL="457200" rtl="0" algn="l">
              <a:spcBef>
                <a:spcPts val="0"/>
              </a:spcBef>
              <a:spcAft>
                <a:spcPts val="0"/>
              </a:spcAft>
              <a:buSzPts val="1300"/>
              <a:buChar char="●"/>
            </a:pPr>
            <a:r>
              <a:rPr lang="en"/>
              <a:t>Examples (with docker and openshift deployment configs)</a:t>
            </a:r>
            <a:endParaRPr/>
          </a:p>
          <a:p>
            <a:pPr indent="-298450" lvl="1" marL="914400" rtl="0" algn="l">
              <a:spcBef>
                <a:spcPts val="0"/>
              </a:spcBef>
              <a:spcAft>
                <a:spcPts val="0"/>
              </a:spcAft>
              <a:buSzPts val="1100"/>
              <a:buChar char="○"/>
            </a:pPr>
            <a:r>
              <a:rPr lang="en"/>
              <a:t>Django: </a:t>
            </a:r>
            <a:r>
              <a:rPr lang="en" u="sng">
                <a:solidFill>
                  <a:schemeClr val="hlink"/>
                </a:solidFill>
                <a:hlinkClick r:id="rId3"/>
              </a:rPr>
              <a:t>bcgov/indy-email-verification</a:t>
            </a:r>
            <a:endParaRPr/>
          </a:p>
          <a:p>
            <a:pPr indent="-298450" lvl="1" marL="914400" rtl="0" algn="l">
              <a:spcBef>
                <a:spcPts val="0"/>
              </a:spcBef>
              <a:spcAft>
                <a:spcPts val="0"/>
              </a:spcAft>
              <a:buSzPts val="1100"/>
              <a:buChar char="○"/>
            </a:pPr>
            <a:r>
              <a:rPr lang="en"/>
              <a:t>Django: </a:t>
            </a:r>
            <a:r>
              <a:rPr lang="en" u="sng">
                <a:solidFill>
                  <a:schemeClr val="hlink"/>
                </a:solidFill>
                <a:hlinkClick r:id="rId4"/>
              </a:rPr>
              <a:t>bcgov/iiwbook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Controller Events</a:t>
            </a:r>
            <a:endParaRPr/>
          </a:p>
        </p:txBody>
      </p:sp>
      <p:sp>
        <p:nvSpPr>
          <p:cNvPr id="149" name="Google Shape;149;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Internal state is maintained for all protocols</a:t>
            </a:r>
            <a:endParaRPr/>
          </a:p>
          <a:p>
            <a:pPr indent="-311150" lvl="0" marL="457200" rtl="0" algn="l">
              <a:spcBef>
                <a:spcPts val="0"/>
              </a:spcBef>
              <a:spcAft>
                <a:spcPts val="0"/>
              </a:spcAft>
              <a:buSzPts val="1300"/>
              <a:buChar char="●"/>
            </a:pPr>
            <a:r>
              <a:rPr lang="en"/>
              <a:t>Every time a state transition occurs in a protocol:</a:t>
            </a:r>
            <a:endParaRPr/>
          </a:p>
          <a:p>
            <a:pPr indent="-298450" lvl="1" marL="914400" rtl="0" algn="l">
              <a:spcBef>
                <a:spcPts val="0"/>
              </a:spcBef>
              <a:spcAft>
                <a:spcPts val="0"/>
              </a:spcAft>
              <a:buSzPts val="1100"/>
              <a:buChar char="○"/>
            </a:pPr>
            <a:r>
              <a:rPr lang="en"/>
              <a:t>Internal representation of that protocol’s state is serialized</a:t>
            </a:r>
            <a:endParaRPr/>
          </a:p>
          <a:p>
            <a:pPr indent="-298450" lvl="1" marL="914400" rtl="0" algn="l">
              <a:spcBef>
                <a:spcPts val="0"/>
              </a:spcBef>
              <a:spcAft>
                <a:spcPts val="0"/>
              </a:spcAft>
              <a:buSzPts val="1100"/>
              <a:buChar char="○"/>
            </a:pPr>
            <a:r>
              <a:rPr lang="en"/>
              <a:t>Sent to the controller as a webhook</a:t>
            </a:r>
            <a:endParaRPr/>
          </a:p>
          <a:p>
            <a:pPr indent="-311150" lvl="0" marL="457200" rtl="0" algn="l">
              <a:spcBef>
                <a:spcPts val="0"/>
              </a:spcBef>
              <a:spcAft>
                <a:spcPts val="0"/>
              </a:spcAft>
              <a:buSzPts val="1300"/>
              <a:buChar char="●"/>
            </a:pPr>
            <a:r>
              <a:rPr lang="en"/>
              <a:t>Currently all state transitions are sent to the controller.</a:t>
            </a:r>
            <a:endParaRPr/>
          </a:p>
          <a:p>
            <a:pPr indent="-298450" lvl="1" marL="914400" rtl="0" algn="l">
              <a:spcBef>
                <a:spcPts val="0"/>
              </a:spcBef>
              <a:spcAft>
                <a:spcPts val="0"/>
              </a:spcAft>
              <a:buSzPts val="1100"/>
              <a:buChar char="○"/>
            </a:pPr>
            <a:r>
              <a:rPr lang="en"/>
              <a:t>In a future enhancement, granular webhook registration will be allowed.</a:t>
            </a:r>
            <a:endParaRPr/>
          </a:p>
          <a:p>
            <a:pPr indent="-311150" lvl="0" marL="457200" rtl="0" algn="l">
              <a:spcBef>
                <a:spcPts val="0"/>
              </a:spcBef>
              <a:spcAft>
                <a:spcPts val="0"/>
              </a:spcAft>
              <a:buSzPts val="1300"/>
              <a:buChar char="●"/>
            </a:pPr>
            <a:r>
              <a:rPr lang="en"/>
              <a:t>The controller can use the data in the state transitions to persist relevant information and respond to event by making requests to the agent’s administrative API.</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Controller: Administrative API</a:t>
            </a:r>
            <a:endParaRPr/>
          </a:p>
        </p:txBody>
      </p:sp>
      <p:sp>
        <p:nvSpPr>
          <p:cNvPr id="155" name="Google Shape;155;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During your development - available as a generated OpenAPI (Swagger) web interface</a:t>
            </a:r>
            <a:endParaRPr/>
          </a:p>
          <a:p>
            <a:pPr indent="-298450" lvl="1" marL="914400" rtl="0" algn="l">
              <a:spcBef>
                <a:spcPts val="0"/>
              </a:spcBef>
              <a:spcAft>
                <a:spcPts val="0"/>
              </a:spcAft>
              <a:buSzPts val="1100"/>
              <a:buChar char="○"/>
            </a:pPr>
            <a:r>
              <a:rPr lang="en"/>
              <a:t>OpenAPI demo available </a:t>
            </a:r>
            <a:r>
              <a:rPr lang="en" u="sng">
                <a:solidFill>
                  <a:schemeClr val="hlink"/>
                </a:solidFill>
                <a:hlinkClick r:id="rId3"/>
              </a:rPr>
              <a:t>here</a:t>
            </a:r>
            <a:endParaRPr/>
          </a:p>
          <a:p>
            <a:pPr indent="-311150" lvl="0" marL="457200" rtl="0" algn="l">
              <a:spcBef>
                <a:spcPts val="0"/>
              </a:spcBef>
              <a:spcAft>
                <a:spcPts val="0"/>
              </a:spcAft>
              <a:buSzPts val="1300"/>
              <a:buChar char="●"/>
            </a:pPr>
            <a:r>
              <a:rPr lang="en"/>
              <a:t>The API must either be:</a:t>
            </a:r>
            <a:endParaRPr/>
          </a:p>
          <a:p>
            <a:pPr indent="-298450" lvl="1" marL="914400" rtl="0" algn="l">
              <a:spcBef>
                <a:spcPts val="0"/>
              </a:spcBef>
              <a:spcAft>
                <a:spcPts val="0"/>
              </a:spcAft>
              <a:buSzPts val="1100"/>
              <a:buChar char="○"/>
            </a:pPr>
            <a:r>
              <a:rPr lang="en"/>
              <a:t>Explicitly run in insecure mode for development using </a:t>
            </a:r>
            <a:r>
              <a:rPr b="1" lang="en">
                <a:latin typeface="Courier New"/>
                <a:ea typeface="Courier New"/>
                <a:cs typeface="Courier New"/>
                <a:sym typeface="Courier New"/>
              </a:rPr>
              <a:t>--admin-insecure-mode</a:t>
            </a:r>
            <a:r>
              <a:rPr lang="en"/>
              <a:t> or </a:t>
            </a:r>
            <a:endParaRPr/>
          </a:p>
          <a:p>
            <a:pPr indent="-298450" lvl="1" marL="914400" rtl="0" algn="l">
              <a:spcBef>
                <a:spcPts val="0"/>
              </a:spcBef>
              <a:spcAft>
                <a:spcPts val="0"/>
              </a:spcAft>
              <a:buSzPts val="1100"/>
              <a:buChar char="○"/>
            </a:pPr>
            <a:r>
              <a:rPr lang="en"/>
              <a:t>Given an API key using </a:t>
            </a:r>
            <a:r>
              <a:rPr b="1" lang="en">
                <a:latin typeface="Courier New"/>
                <a:ea typeface="Courier New"/>
                <a:cs typeface="Courier New"/>
                <a:sym typeface="Courier New"/>
              </a:rPr>
              <a:t>--admin-api-key</a:t>
            </a:r>
            <a:r>
              <a:rPr lang="en"/>
              <a:t> </a:t>
            </a:r>
            <a:endParaRPr/>
          </a:p>
          <a:p>
            <a:pPr indent="-298450" lvl="2" marL="1371600" rtl="0" algn="l">
              <a:spcBef>
                <a:spcPts val="0"/>
              </a:spcBef>
              <a:spcAft>
                <a:spcPts val="0"/>
              </a:spcAft>
              <a:buSzPts val="1100"/>
              <a:buChar char="■"/>
            </a:pPr>
            <a:r>
              <a:rPr lang="en"/>
              <a:t>Must be present in the X-API-Key header in all admin api requests</a:t>
            </a:r>
            <a:endParaRPr/>
          </a:p>
          <a:p>
            <a:pPr indent="-311150" lvl="0" marL="457200" rtl="0" algn="l">
              <a:spcBef>
                <a:spcPts val="0"/>
              </a:spcBef>
              <a:spcAft>
                <a:spcPts val="0"/>
              </a:spcAft>
              <a:buSzPts val="1300"/>
              <a:buChar char="●"/>
            </a:pPr>
            <a:r>
              <a:rPr lang="en"/>
              <a:t>Each protocol adds Admin API endpoints</a:t>
            </a:r>
            <a:endParaRPr/>
          </a:p>
          <a:p>
            <a:pPr indent="-311150" lvl="0" marL="457200" rtl="0" algn="l">
              <a:spcBef>
                <a:spcPts val="0"/>
              </a:spcBef>
              <a:spcAft>
                <a:spcPts val="0"/>
              </a:spcAft>
              <a:buSzPts val="1300"/>
              <a:buChar char="●"/>
            </a:pPr>
            <a:r>
              <a:rPr lang="en"/>
              <a:t>Externally loaded protocols can also add their own admin endpoints</a:t>
            </a:r>
            <a:endParaRPr/>
          </a:p>
          <a:p>
            <a:pPr indent="-298450" lvl="1" marL="914400" rtl="0" algn="l">
              <a:spcBef>
                <a:spcPts val="0"/>
              </a:spcBef>
              <a:spcAft>
                <a:spcPts val="0"/>
              </a:spcAft>
              <a:buSzPts val="1100"/>
              <a:buChar char="○"/>
            </a:pPr>
            <a:r>
              <a:rPr lang="en"/>
              <a:t>Dynamic OpenAPI</a:t>
            </a:r>
            <a:endParaRPr/>
          </a:p>
          <a:p>
            <a:pPr indent="-298450" lvl="1" marL="914400" rtl="0" algn="l">
              <a:spcBef>
                <a:spcPts val="0"/>
              </a:spcBef>
              <a:spcAft>
                <a:spcPts val="0"/>
              </a:spcAft>
              <a:buSzPts val="1100"/>
              <a:buChar char="○"/>
            </a:pPr>
            <a:r>
              <a:rPr lang="en"/>
              <a:t>Externally loaded protocols are Python modules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Message Flow: Inbound</a:t>
            </a:r>
            <a:endParaRPr/>
          </a:p>
        </p:txBody>
      </p:sp>
      <p:sp>
        <p:nvSpPr>
          <p:cNvPr id="161" name="Google Shape;161;p25"/>
          <p:cNvSpPr txBox="1"/>
          <p:nvPr>
            <p:ph idx="1" type="body"/>
          </p:nvPr>
        </p:nvSpPr>
        <p:spPr>
          <a:xfrm>
            <a:off x="729450" y="2078875"/>
            <a:ext cx="7688700" cy="2486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Message hits the registered inbound transport</a:t>
            </a:r>
            <a:endParaRPr/>
          </a:p>
          <a:p>
            <a:pPr indent="-311150" lvl="0" marL="457200" rtl="0" algn="l">
              <a:spcBef>
                <a:spcPts val="0"/>
              </a:spcBef>
              <a:spcAft>
                <a:spcPts val="0"/>
              </a:spcAft>
              <a:buSzPts val="1300"/>
              <a:buAutoNum type="arabicPeriod"/>
            </a:pPr>
            <a:r>
              <a:rPr lang="en"/>
              <a:t>Passed to message router in the `</a:t>
            </a:r>
            <a:r>
              <a:rPr lang="en" u="sng">
                <a:solidFill>
                  <a:schemeClr val="hlink"/>
                </a:solidFill>
                <a:hlinkClick r:id="rId3"/>
              </a:rPr>
              <a:t>conductor</a:t>
            </a:r>
            <a:r>
              <a:rPr lang="en"/>
              <a:t>`</a:t>
            </a:r>
            <a:endParaRPr/>
          </a:p>
          <a:p>
            <a:pPr indent="-298450" lvl="1" marL="914400" rtl="0" algn="l">
              <a:spcBef>
                <a:spcPts val="0"/>
              </a:spcBef>
              <a:spcAft>
                <a:spcPts val="0"/>
              </a:spcAft>
              <a:buSzPts val="1100"/>
              <a:buAutoNum type="alphaLcPeriod"/>
            </a:pPr>
            <a:r>
              <a:rPr lang="en"/>
              <a:t>Deserialized into data object</a:t>
            </a:r>
            <a:endParaRPr/>
          </a:p>
          <a:p>
            <a:pPr indent="-298450" lvl="1" marL="914400" rtl="0" algn="l">
              <a:spcBef>
                <a:spcPts val="0"/>
              </a:spcBef>
              <a:spcAft>
                <a:spcPts val="0"/>
              </a:spcAft>
              <a:buSzPts val="1100"/>
              <a:buAutoNum type="alphaLcPeriod"/>
            </a:pPr>
            <a:r>
              <a:rPr lang="en"/>
              <a:t>Associate message with internal connection state</a:t>
            </a:r>
            <a:endParaRPr/>
          </a:p>
          <a:p>
            <a:pPr indent="-311150" lvl="0" marL="457200" rtl="0" algn="l">
              <a:spcBef>
                <a:spcPts val="0"/>
              </a:spcBef>
              <a:spcAft>
                <a:spcPts val="0"/>
              </a:spcAft>
              <a:buSzPts val="1300"/>
              <a:buAutoNum type="arabicPeriod"/>
            </a:pPr>
            <a:r>
              <a:rPr lang="en"/>
              <a:t>Passed into `</a:t>
            </a:r>
            <a:r>
              <a:rPr lang="en" u="sng">
                <a:solidFill>
                  <a:schemeClr val="hlink"/>
                </a:solidFill>
                <a:hlinkClick r:id="rId4"/>
              </a:rPr>
              <a:t>dispatcher</a:t>
            </a:r>
            <a:r>
              <a:rPr lang="en"/>
              <a:t>`</a:t>
            </a:r>
            <a:endParaRPr/>
          </a:p>
          <a:p>
            <a:pPr indent="-298450" lvl="1" marL="914400" rtl="0" algn="l">
              <a:spcBef>
                <a:spcPts val="0"/>
              </a:spcBef>
              <a:spcAft>
                <a:spcPts val="0"/>
              </a:spcAft>
              <a:buSzPts val="1100"/>
              <a:buAutoNum type="alphaLcPeriod"/>
            </a:pPr>
            <a:r>
              <a:rPr lang="en"/>
              <a:t>Hydrate an internal `message` object</a:t>
            </a:r>
            <a:endParaRPr/>
          </a:p>
          <a:p>
            <a:pPr indent="-298450" lvl="1" marL="914400" rtl="0" algn="l">
              <a:spcBef>
                <a:spcPts val="0"/>
              </a:spcBef>
              <a:spcAft>
                <a:spcPts val="0"/>
              </a:spcAft>
              <a:buSzPts val="1100"/>
              <a:buAutoNum type="alphaLcPeriod"/>
            </a:pPr>
            <a:r>
              <a:rPr lang="en"/>
              <a:t>Process id/thread decorator</a:t>
            </a:r>
            <a:endParaRPr/>
          </a:p>
          <a:p>
            <a:pPr indent="-298450" lvl="2" marL="1371600" rtl="0" algn="l">
              <a:spcBef>
                <a:spcPts val="0"/>
              </a:spcBef>
              <a:spcAft>
                <a:spcPts val="0"/>
              </a:spcAft>
              <a:buSzPts val="1100"/>
              <a:buAutoNum type="romanLcPeriod"/>
            </a:pPr>
            <a:r>
              <a:rPr lang="en"/>
              <a:t>Send problem reports</a:t>
            </a:r>
            <a:endParaRPr/>
          </a:p>
          <a:p>
            <a:pPr indent="-298450" lvl="1" marL="914400" rtl="0" algn="l">
              <a:spcBef>
                <a:spcPts val="0"/>
              </a:spcBef>
              <a:spcAft>
                <a:spcPts val="0"/>
              </a:spcAft>
              <a:buSzPts val="1100"/>
              <a:buAutoNum type="alphaLcPeriod"/>
            </a:pPr>
            <a:r>
              <a:rPr lang="en"/>
              <a:t>Process other decorators (skip as appropriate)</a:t>
            </a:r>
            <a:endParaRPr/>
          </a:p>
          <a:p>
            <a:pPr indent="-298450" lvl="1" marL="914400" rtl="0" algn="l">
              <a:spcBef>
                <a:spcPts val="0"/>
              </a:spcBef>
              <a:spcAft>
                <a:spcPts val="0"/>
              </a:spcAft>
              <a:buSzPts val="1100"/>
              <a:buAutoNum type="alphaLcPeriod"/>
            </a:pPr>
            <a:r>
              <a:rPr lang="en"/>
              <a:t>Call handler - protocol within </a:t>
            </a:r>
            <a:r>
              <a:rPr lang="en" u="sng">
                <a:solidFill>
                  <a:schemeClr val="hlink"/>
                </a:solidFill>
                <a:hlinkClick r:id="rId5"/>
              </a:rPr>
              <a:t>messaging</a:t>
            </a:r>
            <a:r>
              <a:rPr lang="en"/>
              <a:t> folder</a:t>
            </a:r>
            <a:endParaRPr/>
          </a:p>
          <a:p>
            <a:pPr indent="-298450" lvl="1" marL="914400" rtl="0" algn="l">
              <a:spcBef>
                <a:spcPts val="0"/>
              </a:spcBef>
              <a:spcAft>
                <a:spcPts val="0"/>
              </a:spcAft>
              <a:buSzPts val="1100"/>
              <a:buAutoNum type="alphaLcPeriod"/>
            </a:pPr>
            <a:r>
              <a:rPr lang="en"/>
              <a:t>Handle sending of outbound messages for handlers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Message Flow: Outbound</a:t>
            </a:r>
            <a:endParaRPr/>
          </a:p>
        </p:txBody>
      </p:sp>
      <p:sp>
        <p:nvSpPr>
          <p:cNvPr id="167" name="Google Shape;167;p26"/>
          <p:cNvSpPr txBox="1"/>
          <p:nvPr>
            <p:ph idx="1" type="body"/>
          </p:nvPr>
        </p:nvSpPr>
        <p:spPr>
          <a:xfrm>
            <a:off x="729450" y="2078875"/>
            <a:ext cx="7688700" cy="2578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Message handlers and admin route handlers obtain a </a:t>
            </a:r>
            <a:r>
              <a:rPr lang="en" u="sng">
                <a:solidFill>
                  <a:schemeClr val="hlink"/>
                </a:solidFill>
                <a:hlinkClick r:id="rId3"/>
              </a:rPr>
              <a:t>Responder</a:t>
            </a:r>
            <a:r>
              <a:rPr lang="en"/>
              <a:t> object with methods to dispatch an outbound message, usually to a registered connection ID</a:t>
            </a:r>
            <a:endParaRPr/>
          </a:p>
          <a:p>
            <a:pPr indent="-311150" lvl="0" marL="457200" rtl="0" algn="l">
              <a:spcBef>
                <a:spcPts val="0"/>
              </a:spcBef>
              <a:spcAft>
                <a:spcPts val="0"/>
              </a:spcAft>
              <a:buSzPts val="1300"/>
              <a:buAutoNum type="arabicPeriod"/>
            </a:pPr>
            <a:r>
              <a:rPr lang="en"/>
              <a:t>The Dispatcher or AdminServer returns the outbound message to the Conductor</a:t>
            </a:r>
            <a:endParaRPr/>
          </a:p>
          <a:p>
            <a:pPr indent="-298450" lvl="1" marL="1371600" rtl="0" algn="l">
              <a:spcBef>
                <a:spcPts val="0"/>
              </a:spcBef>
              <a:spcAft>
                <a:spcPts val="0"/>
              </a:spcAft>
              <a:buSzPts val="1100"/>
              <a:buAutoNum type="alphaLcPeriod"/>
            </a:pPr>
            <a:r>
              <a:rPr lang="en"/>
              <a:t>may first adjust message decorators, for example by adding the ~timing decorator</a:t>
            </a:r>
            <a:endParaRPr/>
          </a:p>
          <a:p>
            <a:pPr indent="-311150" lvl="0" marL="457200" rtl="0" algn="l">
              <a:spcBef>
                <a:spcPts val="0"/>
              </a:spcBef>
              <a:spcAft>
                <a:spcPts val="0"/>
              </a:spcAft>
              <a:buSzPts val="1300"/>
              <a:buAutoNum type="arabicPeriod"/>
            </a:pPr>
            <a:r>
              <a:rPr lang="en"/>
              <a:t>The Conductor packs the message according to the routing and recipient keys in the connection’s DIDDoc, and populates the endpoint URL</a:t>
            </a:r>
            <a:endParaRPr/>
          </a:p>
          <a:p>
            <a:pPr indent="-311150" lvl="0" marL="457200" rtl="0" algn="l">
              <a:spcBef>
                <a:spcPts val="0"/>
              </a:spcBef>
              <a:spcAft>
                <a:spcPts val="0"/>
              </a:spcAft>
              <a:buSzPts val="1300"/>
              <a:buAutoNum type="arabicPeriod"/>
            </a:pPr>
            <a:r>
              <a:rPr lang="en"/>
              <a:t>When </a:t>
            </a:r>
            <a:r>
              <a:rPr lang="en" u="sng">
                <a:solidFill>
                  <a:schemeClr val="hlink"/>
                </a:solidFill>
                <a:hlinkClick r:id="rId4"/>
              </a:rPr>
              <a:t>return routing</a:t>
            </a:r>
            <a:r>
              <a:rPr lang="en"/>
              <a:t> is active the Conductor may return the message directly to an open socket held by an inbound transport</a:t>
            </a:r>
            <a:endParaRPr/>
          </a:p>
          <a:p>
            <a:pPr indent="-311150" lvl="0" marL="457200" rtl="0" algn="l">
              <a:spcBef>
                <a:spcPts val="0"/>
              </a:spcBef>
              <a:spcAft>
                <a:spcPts val="0"/>
              </a:spcAft>
              <a:buSzPts val="1300"/>
              <a:buAutoNum type="arabicPeriod"/>
            </a:pPr>
            <a:r>
              <a:rPr lang="en"/>
              <a:t>Otherwise the packed message and endpoint are passed to the </a:t>
            </a:r>
            <a:r>
              <a:rPr lang="en" u="sng">
                <a:solidFill>
                  <a:schemeClr val="hlink"/>
                </a:solidFill>
                <a:hlinkClick r:id="rId5"/>
              </a:rPr>
              <a:t>OutboundTransportHandler</a:t>
            </a:r>
            <a:endParaRPr/>
          </a:p>
          <a:p>
            <a:pPr indent="-298450" lvl="1" marL="1371600" rtl="0" algn="l">
              <a:spcBef>
                <a:spcPts val="0"/>
              </a:spcBef>
              <a:spcAft>
                <a:spcPts val="0"/>
              </a:spcAft>
              <a:buSzPts val="1100"/>
              <a:buAutoNum type="alphaLcPeriod"/>
            </a:pPr>
            <a:r>
              <a:rPr lang="en"/>
              <a:t>determines the appropriate transport based on the URL scheme</a:t>
            </a:r>
            <a:endParaRPr/>
          </a:p>
          <a:p>
            <a:pPr indent="-298450" lvl="1" marL="1371600" rtl="0" algn="l">
              <a:spcBef>
                <a:spcPts val="0"/>
              </a:spcBef>
              <a:spcAft>
                <a:spcPts val="0"/>
              </a:spcAft>
              <a:buSzPts val="1100"/>
              <a:buAutoNum type="alphaLcPeriod"/>
            </a:pPr>
            <a:r>
              <a:rPr lang="en"/>
              <a:t>connects to the endpoint and delivers the message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Protocol Implementations - Writing Your Own</a:t>
            </a:r>
            <a:endParaRPr/>
          </a:p>
        </p:txBody>
      </p:sp>
      <p:sp>
        <p:nvSpPr>
          <p:cNvPr id="173" name="Google Shape;173;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Reason:</a:t>
            </a:r>
            <a:endParaRPr/>
          </a:p>
          <a:p>
            <a:pPr indent="-298450" lvl="1" marL="914400" rtl="0" algn="l">
              <a:spcBef>
                <a:spcPts val="0"/>
              </a:spcBef>
              <a:spcAft>
                <a:spcPts val="0"/>
              </a:spcAft>
              <a:buSzPts val="1100"/>
              <a:buChar char="○"/>
            </a:pPr>
            <a:r>
              <a:rPr lang="en"/>
              <a:t>Contribute: Implement Aries RFCs - standard/core protocols</a:t>
            </a:r>
            <a:endParaRPr/>
          </a:p>
          <a:p>
            <a:pPr indent="-298450" lvl="1" marL="914400" rtl="0" algn="l">
              <a:spcBef>
                <a:spcPts val="0"/>
              </a:spcBef>
              <a:spcAft>
                <a:spcPts val="0"/>
              </a:spcAft>
              <a:buSzPts val="1100"/>
              <a:buChar char="○"/>
            </a:pPr>
            <a:r>
              <a:rPr lang="en"/>
              <a:t>Implement your own use case-specific protocol</a:t>
            </a:r>
            <a:endParaRPr/>
          </a:p>
          <a:p>
            <a:pPr indent="-298450" lvl="2" marL="1371600" rtl="0" algn="l">
              <a:spcBef>
                <a:spcPts val="0"/>
              </a:spcBef>
              <a:spcAft>
                <a:spcPts val="0"/>
              </a:spcAft>
              <a:buSzPts val="1100"/>
              <a:buChar char="■"/>
            </a:pPr>
            <a:r>
              <a:rPr lang="en"/>
              <a:t>Example: Indy-Catalyst “</a:t>
            </a:r>
            <a:r>
              <a:rPr lang="en" u="sng">
                <a:solidFill>
                  <a:schemeClr val="hlink"/>
                </a:solidFill>
                <a:hlinkClick r:id="rId3"/>
              </a:rPr>
              <a:t>Register Issuer</a:t>
            </a:r>
            <a:r>
              <a:rPr lang="en"/>
              <a:t>” protocol</a:t>
            </a:r>
            <a:endParaRPr/>
          </a:p>
          <a:p>
            <a:pPr indent="-311150" lvl="0" marL="457200" rtl="0" algn="l">
              <a:spcBef>
                <a:spcPts val="0"/>
              </a:spcBef>
              <a:spcAft>
                <a:spcPts val="0"/>
              </a:spcAft>
              <a:buSzPts val="1300"/>
              <a:buChar char="●"/>
            </a:pPr>
            <a:r>
              <a:rPr lang="en"/>
              <a:t>Process:</a:t>
            </a:r>
            <a:endParaRPr/>
          </a:p>
          <a:p>
            <a:pPr indent="-298450" lvl="1" marL="914400" rtl="0" algn="l">
              <a:spcBef>
                <a:spcPts val="0"/>
              </a:spcBef>
              <a:spcAft>
                <a:spcPts val="0"/>
              </a:spcAft>
              <a:buSzPts val="1100"/>
              <a:buChar char="○"/>
            </a:pPr>
            <a:r>
              <a:rPr lang="en"/>
              <a:t>Define as module including version, requirements</a:t>
            </a:r>
            <a:endParaRPr/>
          </a:p>
          <a:p>
            <a:pPr indent="-298450" lvl="1" marL="914400" rtl="0" algn="l">
              <a:spcBef>
                <a:spcPts val="0"/>
              </a:spcBef>
              <a:spcAft>
                <a:spcPts val="0"/>
              </a:spcAft>
              <a:buSzPts val="1100"/>
              <a:buChar char="○"/>
            </a:pPr>
            <a:r>
              <a:rPr lang="en"/>
              <a:t>Define, implement module</a:t>
            </a:r>
            <a:endParaRPr/>
          </a:p>
          <a:p>
            <a:pPr indent="-298450" lvl="2" marL="1371600" rtl="0" algn="l">
              <a:spcBef>
                <a:spcPts val="0"/>
              </a:spcBef>
              <a:spcAft>
                <a:spcPts val="0"/>
              </a:spcAft>
              <a:buSzPts val="1100"/>
              <a:buChar char="■"/>
            </a:pPr>
            <a:r>
              <a:rPr lang="en"/>
              <a:t>Register API endpoints</a:t>
            </a:r>
            <a:endParaRPr/>
          </a:p>
          <a:p>
            <a:pPr indent="-298450" lvl="2" marL="1371600" rtl="0" algn="l">
              <a:spcBef>
                <a:spcPts val="0"/>
              </a:spcBef>
              <a:spcAft>
                <a:spcPts val="0"/>
              </a:spcAft>
              <a:buSzPts val="1100"/>
              <a:buChar char="■"/>
            </a:pPr>
            <a:r>
              <a:rPr lang="en"/>
              <a:t>Define messages, handlers and models</a:t>
            </a:r>
            <a:endParaRPr/>
          </a:p>
          <a:p>
            <a:pPr indent="-298450" lvl="2" marL="1371600" rtl="0" algn="l">
              <a:spcBef>
                <a:spcPts val="0"/>
              </a:spcBef>
              <a:spcAft>
                <a:spcPts val="0"/>
              </a:spcAft>
              <a:buSzPts val="1100"/>
              <a:buChar char="■"/>
            </a:pPr>
            <a:r>
              <a:rPr lang="en"/>
              <a:t>Define tests</a:t>
            </a:r>
            <a:endParaRPr/>
          </a:p>
          <a:p>
            <a:pPr indent="-311150" lvl="0" marL="457200" rtl="0" algn="l">
              <a:spcBef>
                <a:spcPts val="0"/>
              </a:spcBef>
              <a:spcAft>
                <a:spcPts val="0"/>
              </a:spcAft>
              <a:buSzPts val="1300"/>
              <a:buChar char="●"/>
            </a:pPr>
            <a:r>
              <a:rPr lang="en"/>
              <a:t>Protocol versioning</a:t>
            </a:r>
            <a:endParaRPr/>
          </a:p>
          <a:p>
            <a:pPr indent="-298450" lvl="1" marL="914400" rtl="0" algn="l">
              <a:spcBef>
                <a:spcPts val="0"/>
              </a:spcBef>
              <a:spcAft>
                <a:spcPts val="0"/>
              </a:spcAft>
              <a:buSzPts val="1100"/>
              <a:buChar char="○"/>
            </a:pPr>
            <a:r>
              <a:rPr lang="en"/>
              <a:t>General approach: Have multiple copies of protocol, deprecated and new version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Pluggable Agent Components</a:t>
            </a:r>
            <a:endParaRPr/>
          </a:p>
        </p:txBody>
      </p:sp>
      <p:sp>
        <p:nvSpPr>
          <p:cNvPr id="179" name="Google Shape;179;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Reason</a:t>
            </a:r>
            <a:endParaRPr/>
          </a:p>
          <a:p>
            <a:pPr indent="-298450" lvl="1" marL="914400" rtl="0" algn="l">
              <a:spcBef>
                <a:spcPts val="0"/>
              </a:spcBef>
              <a:spcAft>
                <a:spcPts val="0"/>
              </a:spcAft>
              <a:buSzPts val="1100"/>
              <a:buChar char="○"/>
            </a:pPr>
            <a:r>
              <a:rPr lang="en"/>
              <a:t>You want to be able to add support for other implementations for your use cases</a:t>
            </a:r>
            <a:endParaRPr/>
          </a:p>
          <a:p>
            <a:pPr indent="-311150" lvl="0" marL="457200" rtl="0" algn="l">
              <a:spcBef>
                <a:spcPts val="0"/>
              </a:spcBef>
              <a:spcAft>
                <a:spcPts val="0"/>
              </a:spcAft>
              <a:buSzPts val="1300"/>
              <a:buChar char="●"/>
            </a:pPr>
            <a:r>
              <a:rPr lang="en"/>
              <a:t>Pluggable implementations for:</a:t>
            </a:r>
            <a:endParaRPr/>
          </a:p>
          <a:p>
            <a:pPr indent="-298450" lvl="1" marL="914400" rtl="0" algn="l">
              <a:spcBef>
                <a:spcPts val="0"/>
              </a:spcBef>
              <a:spcAft>
                <a:spcPts val="0"/>
              </a:spcAft>
              <a:buSzPts val="1100"/>
              <a:buChar char="○"/>
            </a:pPr>
            <a:r>
              <a:rPr lang="en"/>
              <a:t>Inbound, Outbound </a:t>
            </a:r>
            <a:r>
              <a:rPr lang="en" u="sng">
                <a:solidFill>
                  <a:schemeClr val="hlink"/>
                </a:solidFill>
                <a:hlinkClick r:id="rId3"/>
              </a:rPr>
              <a:t>Transports</a:t>
            </a:r>
            <a:r>
              <a:rPr lang="en"/>
              <a:t>: currently HTTP and WebSockets</a:t>
            </a:r>
            <a:endParaRPr/>
          </a:p>
          <a:p>
            <a:pPr indent="-298450" lvl="1" marL="914400" rtl="0" algn="l">
              <a:spcBef>
                <a:spcPts val="0"/>
              </a:spcBef>
              <a:spcAft>
                <a:spcPts val="0"/>
              </a:spcAft>
              <a:buSzPts val="1100"/>
              <a:buChar char="○"/>
            </a:pPr>
            <a:r>
              <a:rPr lang="en" u="sng">
                <a:solidFill>
                  <a:schemeClr val="hlink"/>
                </a:solidFill>
                <a:hlinkClick r:id="rId4"/>
              </a:rPr>
              <a:t>Wallets</a:t>
            </a:r>
            <a:r>
              <a:rPr lang="en"/>
              <a:t> - Indy entities (DIDs, schema, cred defs, etc.)</a:t>
            </a:r>
            <a:endParaRPr/>
          </a:p>
          <a:p>
            <a:pPr indent="-298450" lvl="2" marL="1371600" rtl="0" algn="l">
              <a:spcBef>
                <a:spcPts val="0"/>
              </a:spcBef>
              <a:spcAft>
                <a:spcPts val="0"/>
              </a:spcAft>
              <a:buSzPts val="1100"/>
              <a:buChar char="■"/>
            </a:pPr>
            <a:r>
              <a:rPr lang="en" u="sng">
                <a:solidFill>
                  <a:schemeClr val="hlink"/>
                </a:solidFill>
                <a:hlinkClick r:id="rId5"/>
              </a:rPr>
              <a:t>Basic</a:t>
            </a:r>
            <a:r>
              <a:rPr lang="en"/>
              <a:t> - in memory</a:t>
            </a:r>
            <a:endParaRPr/>
          </a:p>
          <a:p>
            <a:pPr indent="-298450" lvl="2" marL="1371600" rtl="0" algn="l">
              <a:spcBef>
                <a:spcPts val="0"/>
              </a:spcBef>
              <a:spcAft>
                <a:spcPts val="0"/>
              </a:spcAft>
              <a:buSzPts val="1100"/>
              <a:buChar char="■"/>
            </a:pPr>
            <a:r>
              <a:rPr lang="en" u="sng">
                <a:solidFill>
                  <a:schemeClr val="hlink"/>
                </a:solidFill>
                <a:hlinkClick r:id="rId6"/>
              </a:rPr>
              <a:t>Indy-SDK</a:t>
            </a:r>
            <a:r>
              <a:rPr lang="en"/>
              <a:t> - SQLite, Postgres</a:t>
            </a:r>
            <a:endParaRPr/>
          </a:p>
          <a:p>
            <a:pPr indent="-298450" lvl="1" marL="914400" rtl="0" algn="l">
              <a:spcBef>
                <a:spcPts val="0"/>
              </a:spcBef>
              <a:spcAft>
                <a:spcPts val="0"/>
              </a:spcAft>
              <a:buSzPts val="1100"/>
              <a:buChar char="○"/>
            </a:pPr>
            <a:r>
              <a:rPr lang="en" u="sng">
                <a:solidFill>
                  <a:schemeClr val="hlink"/>
                </a:solidFill>
                <a:hlinkClick r:id="rId7"/>
              </a:rPr>
              <a:t>Storage</a:t>
            </a:r>
            <a:r>
              <a:rPr lang="en"/>
              <a:t> - non-secrets (anything else)</a:t>
            </a:r>
            <a:endParaRPr/>
          </a:p>
          <a:p>
            <a:pPr indent="-298450" lvl="2" marL="1371600" rtl="0" algn="l">
              <a:spcBef>
                <a:spcPts val="0"/>
              </a:spcBef>
              <a:spcAft>
                <a:spcPts val="0"/>
              </a:spcAft>
              <a:buSzPts val="1100"/>
              <a:buChar char="■"/>
            </a:pPr>
            <a:r>
              <a:rPr lang="en" u="sng">
                <a:solidFill>
                  <a:schemeClr val="hlink"/>
                </a:solidFill>
                <a:hlinkClick r:id="rId8"/>
              </a:rPr>
              <a:t>Basic</a:t>
            </a:r>
            <a:r>
              <a:rPr lang="en"/>
              <a:t> - in memory</a:t>
            </a:r>
            <a:endParaRPr/>
          </a:p>
          <a:p>
            <a:pPr indent="-298450" lvl="2" marL="1371600" rtl="0" algn="l">
              <a:spcBef>
                <a:spcPts val="0"/>
              </a:spcBef>
              <a:spcAft>
                <a:spcPts val="0"/>
              </a:spcAft>
              <a:buSzPts val="1100"/>
              <a:buChar char="■"/>
            </a:pPr>
            <a:r>
              <a:rPr lang="en" u="sng">
                <a:solidFill>
                  <a:schemeClr val="hlink"/>
                </a:solidFill>
                <a:hlinkClick r:id="rId9"/>
              </a:rPr>
              <a:t>Indy-SDK</a:t>
            </a:r>
            <a:r>
              <a:rPr lang="en"/>
              <a:t> - SQLite, Postgre</a:t>
            </a:r>
            <a:endParaRPr/>
          </a:p>
          <a:p>
            <a:pPr indent="-298450" lvl="1" marL="914400" rtl="0" algn="l">
              <a:spcBef>
                <a:spcPts val="0"/>
              </a:spcBef>
              <a:spcAft>
                <a:spcPts val="0"/>
              </a:spcAft>
              <a:buSzPts val="1100"/>
              <a:buChar char="○"/>
            </a:pPr>
            <a:r>
              <a:rPr lang="en"/>
              <a:t>Future(?): Ledger Integration</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components</a:t>
            </a:r>
            <a:endParaRPr/>
          </a:p>
        </p:txBody>
      </p:sp>
      <p:sp>
        <p:nvSpPr>
          <p:cNvPr id="185" name="Google Shape;185;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u="sng">
                <a:solidFill>
                  <a:schemeClr val="hlink"/>
                </a:solidFill>
                <a:hlinkClick r:id="rId3"/>
              </a:rPr>
              <a:t>a</a:t>
            </a:r>
            <a:r>
              <a:rPr lang="en" u="sng">
                <a:solidFill>
                  <a:schemeClr val="hlink"/>
                </a:solidFill>
                <a:hlinkClick r:id="rId4"/>
              </a:rPr>
              <a:t>ries_cloudagent</a:t>
            </a:r>
            <a:r>
              <a:rPr lang="en"/>
              <a:t> - all injected in a generic way (but less likely to have alternate implementations)</a:t>
            </a:r>
            <a:endParaRPr/>
          </a:p>
          <a:p>
            <a:pPr indent="-298450" lvl="1" marL="914400" rtl="0" algn="l">
              <a:spcBef>
                <a:spcPts val="0"/>
              </a:spcBef>
              <a:spcAft>
                <a:spcPts val="0"/>
              </a:spcAft>
              <a:buSzPts val="1100"/>
              <a:buChar char="○"/>
            </a:pPr>
            <a:r>
              <a:rPr lang="en"/>
              <a:t>a</a:t>
            </a:r>
            <a:r>
              <a:rPr lang="en"/>
              <a:t>dmin - admin HTTP JSON interface</a:t>
            </a:r>
            <a:endParaRPr/>
          </a:p>
          <a:p>
            <a:pPr indent="-298450" lvl="1" marL="914400" rtl="0" algn="l">
              <a:spcBef>
                <a:spcPts val="0"/>
              </a:spcBef>
              <a:spcAft>
                <a:spcPts val="0"/>
              </a:spcAft>
              <a:buSzPts val="1100"/>
              <a:buChar char="○"/>
            </a:pPr>
            <a:r>
              <a:rPr lang="en"/>
              <a:t>c</a:t>
            </a:r>
            <a:r>
              <a:rPr lang="en"/>
              <a:t>ache - basic in-memory cache of (mostly for now) connection records</a:t>
            </a:r>
            <a:endParaRPr/>
          </a:p>
          <a:p>
            <a:pPr indent="-298450" lvl="1" marL="914400" rtl="0" algn="l">
              <a:spcBef>
                <a:spcPts val="0"/>
              </a:spcBef>
              <a:spcAft>
                <a:spcPts val="0"/>
              </a:spcAft>
              <a:buSzPts val="1100"/>
              <a:buChar char="○"/>
            </a:pPr>
            <a:r>
              <a:rPr lang="en"/>
              <a:t>c</a:t>
            </a:r>
            <a:r>
              <a:rPr lang="en"/>
              <a:t>onfig - command line parser, runtime configuration classes</a:t>
            </a:r>
            <a:endParaRPr/>
          </a:p>
          <a:p>
            <a:pPr indent="-298450" lvl="1" marL="914400" rtl="0" algn="l">
              <a:spcBef>
                <a:spcPts val="0"/>
              </a:spcBef>
              <a:spcAft>
                <a:spcPts val="0"/>
              </a:spcAft>
              <a:buSzPts val="1100"/>
              <a:buChar char="○"/>
            </a:pPr>
            <a:r>
              <a:rPr lang="en"/>
              <a:t>h</a:t>
            </a:r>
            <a:r>
              <a:rPr lang="en"/>
              <a:t>older / issuer / verifier - (currently) indy implementations of ledger interactions for types of participants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Developer Concerns</a:t>
            </a:r>
            <a:endParaRPr/>
          </a:p>
        </p:txBody>
      </p:sp>
      <p:sp>
        <p:nvSpPr>
          <p:cNvPr id="191" name="Google Shape;191;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Choosing the right controller stack</a:t>
            </a:r>
            <a:endParaRPr/>
          </a:p>
          <a:p>
            <a:pPr indent="-298450" lvl="1" marL="914400" rtl="0" algn="l">
              <a:spcBef>
                <a:spcPts val="0"/>
              </a:spcBef>
              <a:spcAft>
                <a:spcPts val="0"/>
              </a:spcAft>
              <a:buSzPts val="1100"/>
              <a:buChar char="○"/>
            </a:pPr>
            <a:r>
              <a:rPr lang="en"/>
              <a:t>Language? Python, Node/JS, Java, etc.</a:t>
            </a:r>
            <a:endParaRPr/>
          </a:p>
          <a:p>
            <a:pPr indent="-298450" lvl="1" marL="914400" rtl="0" algn="l">
              <a:spcBef>
                <a:spcPts val="0"/>
              </a:spcBef>
              <a:spcAft>
                <a:spcPts val="0"/>
              </a:spcAft>
              <a:buSzPts val="1100"/>
              <a:buChar char="○"/>
            </a:pPr>
            <a:r>
              <a:rPr lang="en"/>
              <a:t>Web development framework? Django, vue, etc.</a:t>
            </a:r>
            <a:endParaRPr/>
          </a:p>
          <a:p>
            <a:pPr indent="-298450" lvl="1" marL="914400" rtl="0" algn="l">
              <a:spcBef>
                <a:spcPts val="0"/>
              </a:spcBef>
              <a:spcAft>
                <a:spcPts val="0"/>
              </a:spcAft>
              <a:buSzPts val="1100"/>
              <a:buChar char="○"/>
            </a:pPr>
            <a:r>
              <a:rPr lang="en"/>
              <a:t>Legacy integration approach?</a:t>
            </a:r>
            <a:endParaRPr/>
          </a:p>
          <a:p>
            <a:pPr indent="-311150" lvl="0" marL="457200" rtl="0" algn="l">
              <a:spcBef>
                <a:spcPts val="0"/>
              </a:spcBef>
              <a:spcAft>
                <a:spcPts val="0"/>
              </a:spcAft>
              <a:buSzPts val="1300"/>
              <a:buChar char="●"/>
            </a:pPr>
            <a:r>
              <a:rPr lang="en">
                <a:latin typeface="Courier New"/>
                <a:ea typeface="Courier New"/>
                <a:cs typeface="Courier New"/>
                <a:sym typeface="Courier New"/>
              </a:rPr>
              <a:t>--debug</a:t>
            </a:r>
            <a:r>
              <a:rPr lang="en"/>
              <a:t> supporting IDE debugging integration while running in Docker</a:t>
            </a:r>
            <a:endParaRPr/>
          </a:p>
          <a:p>
            <a:pPr indent="-298450" lvl="1" marL="914400" rtl="0" algn="l">
              <a:spcBef>
                <a:spcPts val="0"/>
              </a:spcBef>
              <a:spcAft>
                <a:spcPts val="0"/>
              </a:spcAft>
              <a:buSzPts val="1100"/>
              <a:buChar char="○"/>
            </a:pPr>
            <a:r>
              <a:rPr lang="en"/>
              <a:t>Demo</a:t>
            </a:r>
            <a:endParaRPr/>
          </a:p>
          <a:p>
            <a:pPr indent="-298450" lvl="1" marL="914400" rtl="0" algn="l">
              <a:spcBef>
                <a:spcPts val="0"/>
              </a:spcBef>
              <a:spcAft>
                <a:spcPts val="0"/>
              </a:spcAft>
              <a:buSzPts val="1100"/>
              <a:buChar char="○"/>
            </a:pPr>
            <a:r>
              <a:rPr lang="en"/>
              <a:t>Currently supports Visual Studio debugging (including VSCode) with </a:t>
            </a:r>
            <a:r>
              <a:rPr lang="en" u="sng">
                <a:solidFill>
                  <a:schemeClr val="hlink"/>
                </a:solidFill>
                <a:hlinkClick r:id="rId3"/>
              </a:rPr>
              <a:t>ptvsd</a:t>
            </a:r>
            <a:endParaRPr/>
          </a:p>
          <a:p>
            <a:pPr indent="-298450" lvl="2" marL="1371600" rtl="0" algn="l">
              <a:spcBef>
                <a:spcPts val="0"/>
              </a:spcBef>
              <a:spcAft>
                <a:spcPts val="0"/>
              </a:spcAft>
              <a:buSzPts val="1100"/>
              <a:buChar char="■"/>
            </a:pPr>
            <a:r>
              <a:rPr lang="en"/>
              <a:t>Hint Hint: Could use guidance on supporting other approaches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Topics</a:t>
            </a:r>
            <a:endParaRPr/>
          </a:p>
        </p:txBody>
      </p:sp>
      <p:sp>
        <p:nvSpPr>
          <p:cNvPr id="197" name="Google Shape;197;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Routing</a:t>
            </a:r>
            <a:endParaRPr/>
          </a:p>
          <a:p>
            <a:pPr indent="-298450" lvl="1" marL="914400" rtl="0" algn="l">
              <a:spcBef>
                <a:spcPts val="0"/>
              </a:spcBef>
              <a:spcAft>
                <a:spcPts val="0"/>
              </a:spcAft>
              <a:buSzPts val="1100"/>
              <a:buChar char="○"/>
            </a:pPr>
            <a:r>
              <a:rPr lang="en"/>
              <a:t>See performance demo with option to run with </a:t>
            </a:r>
            <a:r>
              <a:rPr lang="en" u="sng">
                <a:solidFill>
                  <a:schemeClr val="hlink"/>
                </a:solidFill>
                <a:hlinkClick r:id="rId3"/>
              </a:rPr>
              <a:t>routing node</a:t>
            </a:r>
            <a:endParaRPr/>
          </a:p>
          <a:p>
            <a:pPr indent="-298450" lvl="1" marL="914400" rtl="0" algn="l">
              <a:spcBef>
                <a:spcPts val="0"/>
              </a:spcBef>
              <a:spcAft>
                <a:spcPts val="0"/>
              </a:spcAft>
              <a:buSzPts val="1100"/>
              <a:buChar char="○"/>
            </a:pPr>
            <a:r>
              <a:rPr lang="en"/>
              <a:t>Provisioning routing agent</a:t>
            </a:r>
            <a:endParaRPr/>
          </a:p>
          <a:p>
            <a:pPr indent="-298450" lvl="1" marL="914400" rtl="0" algn="l">
              <a:spcBef>
                <a:spcPts val="0"/>
              </a:spcBef>
              <a:spcAft>
                <a:spcPts val="0"/>
              </a:spcAft>
              <a:buSzPts val="1100"/>
              <a:buChar char="○"/>
            </a:pPr>
            <a:r>
              <a:rPr lang="en"/>
              <a:t>Configuring routing agent per connection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idx="1" type="body"/>
          </p:nvPr>
        </p:nvSpPr>
        <p:spPr>
          <a:xfrm>
            <a:off x="727650" y="1110100"/>
            <a:ext cx="7688700" cy="2261100"/>
          </a:xfrm>
          <a:prstGeom prst="rect">
            <a:avLst/>
          </a:prstGeom>
        </p:spPr>
        <p:txBody>
          <a:bodyPr anchorCtr="0" anchor="t" bIns="91425" lIns="91425" spcFirstLastPara="1" rIns="91425" wrap="square" tIns="91425">
            <a:noAutofit/>
          </a:bodyPr>
          <a:lstStyle/>
          <a:p>
            <a:pPr indent="0" lvl="0" marL="0" rtl="0" algn="l">
              <a:lnSpc>
                <a:spcPct val="150000"/>
              </a:lnSpc>
              <a:spcBef>
                <a:spcPts val="2300"/>
              </a:spcBef>
              <a:spcAft>
                <a:spcPts val="0"/>
              </a:spcAft>
              <a:buNone/>
            </a:pPr>
            <a:r>
              <a:rPr lang="en" sz="1500">
                <a:solidFill>
                  <a:srgbClr val="000000"/>
                </a:solidFill>
                <a:latin typeface="Roboto"/>
                <a:ea typeface="Roboto"/>
                <a:cs typeface="Roboto"/>
                <a:sym typeface="Roboto"/>
              </a:rPr>
              <a:t>Remember the </a:t>
            </a:r>
            <a:r>
              <a:rPr lang="en" sz="1500" u="sng">
                <a:solidFill>
                  <a:srgbClr val="0052CC"/>
                </a:solidFill>
                <a:latin typeface="Roboto"/>
                <a:ea typeface="Roboto"/>
                <a:cs typeface="Roboto"/>
                <a:sym typeface="Roboto"/>
                <a:hlinkClick r:id="rId3">
                  <a:extLst>
                    <a:ext uri="{A12FA001-AC4F-418D-AE19-62706E023703}">
                      <ahyp:hlinkClr val="tx"/>
                    </a:ext>
                  </a:extLst>
                </a:hlinkClick>
              </a:rPr>
              <a:t>Hyperledger Code of Conduct</a:t>
            </a:r>
            <a:endParaRPr sz="1500" u="sng">
              <a:solidFill>
                <a:srgbClr val="0052CC"/>
              </a:solidFill>
              <a:latin typeface="Roboto"/>
              <a:ea typeface="Roboto"/>
              <a:cs typeface="Roboto"/>
              <a:sym typeface="Roboto"/>
              <a:hlinkClick r:id="rId4">
                <a:extLst>
                  <a:ext uri="{A12FA001-AC4F-418D-AE19-62706E023703}">
                    <ahyp:hlinkClr val="tx"/>
                  </a:ext>
                </a:extLst>
              </a:hlinkClick>
            </a:endParaRPr>
          </a:p>
          <a:p>
            <a:pPr indent="0" lvl="0" marL="0" rtl="0" algn="l">
              <a:lnSpc>
                <a:spcPct val="150000"/>
              </a:lnSpc>
              <a:spcBef>
                <a:spcPts val="800"/>
              </a:spcBef>
              <a:spcAft>
                <a:spcPts val="0"/>
              </a:spcAft>
              <a:buNone/>
            </a:pPr>
            <a:r>
              <a:rPr lang="en" sz="1500">
                <a:solidFill>
                  <a:srgbClr val="000000"/>
                </a:solidFill>
                <a:latin typeface="Roboto"/>
                <a:ea typeface="Roboto"/>
                <a:cs typeface="Roboto"/>
                <a:sym typeface="Roboto"/>
              </a:rPr>
              <a:t>Anti-Trust Policy:</a:t>
            </a:r>
            <a:endParaRPr sz="1500">
              <a:solidFill>
                <a:srgbClr val="000000"/>
              </a:solidFill>
              <a:latin typeface="Roboto"/>
              <a:ea typeface="Roboto"/>
              <a:cs typeface="Roboto"/>
              <a:sym typeface="Roboto"/>
            </a:endParaRPr>
          </a:p>
          <a:p>
            <a:pPr indent="0" lvl="0" marL="0" rtl="0" algn="l">
              <a:spcBef>
                <a:spcPts val="800"/>
              </a:spcBef>
              <a:spcAft>
                <a:spcPts val="0"/>
              </a:spcAft>
              <a:buNone/>
            </a:pPr>
            <a:r>
              <a:rPr lang="en" sz="1050">
                <a:solidFill>
                  <a:srgbClr val="000000"/>
                </a:solidFill>
                <a:latin typeface="Roboto"/>
                <a:ea typeface="Roboto"/>
                <a:cs typeface="Roboto"/>
                <a:sym typeface="Roboto"/>
              </a:rPr>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sz="1050">
              <a:solidFill>
                <a:srgbClr val="000000"/>
              </a:solidFill>
              <a:latin typeface="Roboto"/>
              <a:ea typeface="Roboto"/>
              <a:cs typeface="Roboto"/>
              <a:sym typeface="Roboto"/>
            </a:endParaRPr>
          </a:p>
          <a:p>
            <a:pPr indent="0" lvl="0" marL="0" rtl="0" algn="l">
              <a:spcBef>
                <a:spcPts val="800"/>
              </a:spcBef>
              <a:spcAft>
                <a:spcPts val="0"/>
              </a:spcAft>
              <a:buNone/>
            </a:pPr>
            <a:r>
              <a:rPr lang="en" sz="1050">
                <a:solidFill>
                  <a:srgbClr val="000000"/>
                </a:solidFill>
                <a:latin typeface="Roboto"/>
                <a:ea typeface="Roboto"/>
                <a:cs typeface="Roboto"/>
                <a:sym typeface="Roboto"/>
              </a:rPr>
              <a:t>Examples of types of actions that are prohibited at Linux Foundation meetings and in connection with Linux Foundation activities are described in the Linux Foundation Antitrust Policy available at </a:t>
            </a:r>
            <a:r>
              <a:rPr lang="en" sz="1050" u="sng">
                <a:solidFill>
                  <a:srgbClr val="1155CC"/>
                </a:solidFill>
                <a:latin typeface="Roboto"/>
                <a:ea typeface="Roboto"/>
                <a:cs typeface="Roboto"/>
                <a:sym typeface="Roboto"/>
                <a:hlinkClick r:id="rId5">
                  <a:extLst>
                    <a:ext uri="{A12FA001-AC4F-418D-AE19-62706E023703}">
                      <ahyp:hlinkClr val="tx"/>
                    </a:ext>
                  </a:extLst>
                </a:hlinkClick>
              </a:rPr>
              <a:t>http://www.linuxfoundation.org/antitrust-policy</a:t>
            </a:r>
            <a:r>
              <a:rPr lang="en" sz="1050">
                <a:solidFill>
                  <a:srgbClr val="000000"/>
                </a:solidFill>
                <a:latin typeface="Roboto"/>
                <a:ea typeface="Roboto"/>
                <a:cs typeface="Roboto"/>
                <a:sym typeface="Roboto"/>
              </a:rPr>
              <a:t>. If you have questions about these matters, please contact your company counsel, or if you are a member of the Linux Foundation, feel free to contact Andrew Updegrove of the firm of Gesmer Updegrove LLP, which provides legal counsel to the Linux Foundation.</a:t>
            </a:r>
            <a:endParaRPr sz="1050">
              <a:solidFill>
                <a:srgbClr val="000000"/>
              </a:solidFill>
              <a:latin typeface="Roboto"/>
              <a:ea typeface="Roboto"/>
              <a:cs typeface="Roboto"/>
              <a:sym typeface="Roboto"/>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 Architectural Introduction</a:t>
            </a:r>
            <a:endParaRPr/>
          </a:p>
        </p:txBody>
      </p:sp>
      <p:sp>
        <p:nvSpPr>
          <p:cNvPr id="98" name="Google Shape;98;p15"/>
          <p:cNvSpPr txBox="1"/>
          <p:nvPr>
            <p:ph idx="1" type="body"/>
          </p:nvPr>
        </p:nvSpPr>
        <p:spPr>
          <a:xfrm>
            <a:off x="729450" y="2078875"/>
            <a:ext cx="7688700" cy="2261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2400"/>
              <a:t>Describe the architecture </a:t>
            </a:r>
            <a:r>
              <a:rPr lang="en" sz="2400"/>
              <a:t>for </a:t>
            </a:r>
            <a:r>
              <a:rPr lang="en" sz="2400"/>
              <a:t>Aries Cloud Agent </a:t>
            </a:r>
            <a:r>
              <a:rPr b="1" i="1" lang="en" sz="2400"/>
              <a:t>controller </a:t>
            </a:r>
            <a:r>
              <a:rPr lang="en" sz="2400"/>
              <a:t>developers first (and quickly), and then delve deeper for developers interested in digging into the </a:t>
            </a:r>
            <a:r>
              <a:rPr b="1" i="1" lang="en" sz="2400"/>
              <a:t>agent </a:t>
            </a:r>
            <a:r>
              <a:rPr lang="en" sz="2400"/>
              <a:t>code.</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104" name="Google Shape;104;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Overall Architecture</a:t>
            </a:r>
            <a:endParaRPr/>
          </a:p>
          <a:p>
            <a:pPr indent="-311150" lvl="0" marL="457200" rtl="0" algn="l">
              <a:spcBef>
                <a:spcPts val="0"/>
              </a:spcBef>
              <a:spcAft>
                <a:spcPts val="0"/>
              </a:spcAft>
              <a:buSzPts val="1300"/>
              <a:buChar char="●"/>
            </a:pPr>
            <a:r>
              <a:rPr lang="en"/>
              <a:t>Documentation and Demos</a:t>
            </a:r>
            <a:endParaRPr/>
          </a:p>
          <a:p>
            <a:pPr indent="-311150" lvl="0" marL="457200" rtl="0" algn="l">
              <a:spcBef>
                <a:spcPts val="0"/>
              </a:spcBef>
              <a:spcAft>
                <a:spcPts val="0"/>
              </a:spcAft>
              <a:buSzPts val="1300"/>
              <a:buChar char="●"/>
            </a:pPr>
            <a:r>
              <a:rPr lang="en"/>
              <a:t>Deployment and Command Line Parameters</a:t>
            </a:r>
            <a:endParaRPr/>
          </a:p>
          <a:p>
            <a:pPr indent="-311150" lvl="0" marL="457200" rtl="0" algn="l">
              <a:spcBef>
                <a:spcPts val="0"/>
              </a:spcBef>
              <a:spcAft>
                <a:spcPts val="0"/>
              </a:spcAft>
              <a:buSzPts val="1300"/>
              <a:buChar char="●"/>
            </a:pPr>
            <a:r>
              <a:rPr lang="en"/>
              <a:t>Controller: Events and Administrative API</a:t>
            </a:r>
            <a:endParaRPr/>
          </a:p>
          <a:p>
            <a:pPr indent="-311150" lvl="0" marL="457200" rtl="0" algn="l">
              <a:spcBef>
                <a:spcPts val="0"/>
              </a:spcBef>
              <a:spcAft>
                <a:spcPts val="0"/>
              </a:spcAft>
              <a:buSzPts val="1300"/>
              <a:buChar char="●"/>
            </a:pPr>
            <a:r>
              <a:rPr lang="en"/>
              <a:t>Message Flow: Inbound and Outbound</a:t>
            </a:r>
            <a:endParaRPr/>
          </a:p>
          <a:p>
            <a:pPr indent="-311150" lvl="0" marL="457200" rtl="0" algn="l">
              <a:spcBef>
                <a:spcPts val="0"/>
              </a:spcBef>
              <a:spcAft>
                <a:spcPts val="0"/>
              </a:spcAft>
              <a:buSzPts val="1300"/>
              <a:buChar char="●"/>
            </a:pPr>
            <a:r>
              <a:rPr lang="en"/>
              <a:t>Protocol Implementations - Writing Your Own</a:t>
            </a:r>
            <a:endParaRPr/>
          </a:p>
          <a:p>
            <a:pPr indent="-311150" lvl="0" marL="457200" rtl="0" algn="l">
              <a:spcBef>
                <a:spcPts val="0"/>
              </a:spcBef>
              <a:spcAft>
                <a:spcPts val="0"/>
              </a:spcAft>
              <a:buSzPts val="1300"/>
              <a:buChar char="●"/>
            </a:pPr>
            <a:r>
              <a:rPr lang="en"/>
              <a:t>Pluggable Agent Components</a:t>
            </a:r>
            <a:endParaRPr/>
          </a:p>
          <a:p>
            <a:pPr indent="-311150" lvl="0" marL="457200" rtl="0" algn="l">
              <a:spcBef>
                <a:spcPts val="0"/>
              </a:spcBef>
              <a:spcAft>
                <a:spcPts val="0"/>
              </a:spcAft>
              <a:buSzPts val="1300"/>
              <a:buChar char="●"/>
            </a:pPr>
            <a:r>
              <a:rPr lang="en"/>
              <a:t>Developer Concerns</a:t>
            </a:r>
            <a:endParaRPr/>
          </a:p>
          <a:p>
            <a:pPr indent="-311150" lvl="0" marL="457200" rtl="0" algn="l">
              <a:spcBef>
                <a:spcPts val="0"/>
              </a:spcBef>
              <a:spcAft>
                <a:spcPts val="0"/>
              </a:spcAft>
              <a:buSzPts val="1300"/>
              <a:buChar char="●"/>
            </a:pPr>
            <a:r>
              <a:rPr lang="en"/>
              <a:t>Other Topics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Architecture</a:t>
            </a:r>
            <a:endParaRPr/>
          </a:p>
        </p:txBody>
      </p:sp>
      <p:sp>
        <p:nvSpPr>
          <p:cNvPr id="110" name="Google Shape;110;p17"/>
          <p:cNvSpPr txBox="1"/>
          <p:nvPr>
            <p:ph idx="1" type="body"/>
          </p:nvPr>
        </p:nvSpPr>
        <p:spPr>
          <a:xfrm>
            <a:off x="729450" y="2078875"/>
            <a:ext cx="5037000" cy="22611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chemeClr val="accent1"/>
              </a:buClr>
              <a:buSzPts val="1300"/>
              <a:buFont typeface="Lato"/>
              <a:buChar char="●"/>
            </a:pPr>
            <a:r>
              <a:rPr lang="en"/>
              <a:t>The agent - built from PyPi and  deployed “as is”</a:t>
            </a:r>
            <a:endParaRPr/>
          </a:p>
          <a:p>
            <a:pPr indent="-298450" lvl="1" marL="914400" marR="0" rtl="0" algn="l">
              <a:lnSpc>
                <a:spcPct val="115000"/>
              </a:lnSpc>
              <a:spcBef>
                <a:spcPts val="0"/>
              </a:spcBef>
              <a:spcAft>
                <a:spcPts val="0"/>
              </a:spcAft>
              <a:buSzPts val="1100"/>
              <a:buChar char="○"/>
            </a:pPr>
            <a:r>
              <a:rPr lang="en"/>
              <a:t>Configured via command line parameters</a:t>
            </a:r>
            <a:endParaRPr/>
          </a:p>
          <a:p>
            <a:pPr indent="-298450" lvl="1" marL="914400" marR="0" rtl="0" algn="l">
              <a:lnSpc>
                <a:spcPct val="115000"/>
              </a:lnSpc>
              <a:spcBef>
                <a:spcPts val="0"/>
              </a:spcBef>
              <a:spcAft>
                <a:spcPts val="0"/>
              </a:spcAft>
              <a:buSzPts val="1100"/>
              <a:buChar char="○"/>
            </a:pPr>
            <a:r>
              <a:rPr lang="en"/>
              <a:t>Interacts with other agents via pluggable transports</a:t>
            </a:r>
            <a:endParaRPr/>
          </a:p>
          <a:p>
            <a:pPr indent="-298450" lvl="1" marL="914400" marR="0" rtl="0" algn="l">
              <a:lnSpc>
                <a:spcPct val="115000"/>
              </a:lnSpc>
              <a:spcBef>
                <a:spcPts val="0"/>
              </a:spcBef>
              <a:spcAft>
                <a:spcPts val="0"/>
              </a:spcAft>
              <a:buSzPts val="1100"/>
              <a:buChar char="○"/>
            </a:pPr>
            <a:r>
              <a:rPr lang="en"/>
              <a:t>Manages storage, ledger with pluggable implementations</a:t>
            </a:r>
            <a:endParaRPr/>
          </a:p>
          <a:p>
            <a:pPr indent="-298450" lvl="1" marL="914400" marR="0" rtl="0" algn="l">
              <a:lnSpc>
                <a:spcPct val="115000"/>
              </a:lnSpc>
              <a:spcBef>
                <a:spcPts val="0"/>
              </a:spcBef>
              <a:spcAft>
                <a:spcPts val="0"/>
              </a:spcAft>
              <a:buSzPts val="1100"/>
              <a:buChar char="○"/>
            </a:pPr>
            <a:r>
              <a:rPr lang="en"/>
              <a:t>Manages messages and protocol state</a:t>
            </a:r>
            <a:endParaRPr/>
          </a:p>
          <a:p>
            <a:pPr indent="-298450" lvl="1" marL="914400" marR="0" rtl="0" algn="l">
              <a:lnSpc>
                <a:spcPct val="115000"/>
              </a:lnSpc>
              <a:spcBef>
                <a:spcPts val="0"/>
              </a:spcBef>
              <a:spcAft>
                <a:spcPts val="0"/>
              </a:spcAft>
              <a:buSzPts val="1100"/>
              <a:buChar char="○"/>
            </a:pPr>
            <a:r>
              <a:rPr lang="en"/>
              <a:t>Invokes protocols (configurable set)</a:t>
            </a:r>
            <a:endParaRPr/>
          </a:p>
          <a:p>
            <a:pPr indent="-298450" lvl="1" marL="914400" marR="0" rtl="0" algn="l">
              <a:lnSpc>
                <a:spcPct val="115000"/>
              </a:lnSpc>
              <a:spcBef>
                <a:spcPts val="0"/>
              </a:spcBef>
              <a:spcAft>
                <a:spcPts val="0"/>
              </a:spcAft>
              <a:buSzPts val="1100"/>
              <a:buChar char="○"/>
            </a:pPr>
            <a:r>
              <a:rPr lang="en"/>
              <a:t>Driven by a controller</a:t>
            </a:r>
            <a:endParaRPr/>
          </a:p>
          <a:p>
            <a:pPr indent="-298450" lvl="2" marL="1371600" marR="0" rtl="0" algn="l">
              <a:lnSpc>
                <a:spcPct val="115000"/>
              </a:lnSpc>
              <a:spcBef>
                <a:spcPts val="0"/>
              </a:spcBef>
              <a:spcAft>
                <a:spcPts val="0"/>
              </a:spcAft>
              <a:buSzPts val="1100"/>
              <a:buChar char="■"/>
            </a:pPr>
            <a:r>
              <a:rPr lang="en"/>
              <a:t>Sends events to controller</a:t>
            </a:r>
            <a:endParaRPr/>
          </a:p>
          <a:p>
            <a:pPr indent="-298450" lvl="2" marL="1371600" marR="0" rtl="0" algn="l">
              <a:lnSpc>
                <a:spcPct val="115000"/>
              </a:lnSpc>
              <a:spcBef>
                <a:spcPts val="0"/>
              </a:spcBef>
              <a:spcAft>
                <a:spcPts val="0"/>
              </a:spcAft>
              <a:buSzPts val="1100"/>
              <a:buChar char="■"/>
            </a:pPr>
            <a:r>
              <a:rPr lang="en"/>
              <a:t>Exposes an HTTP JSON administrative API to controller</a:t>
            </a:r>
            <a:endParaRPr/>
          </a:p>
          <a:p>
            <a:pPr indent="-311150" lvl="0" marL="457200" marR="0" rtl="0" algn="l">
              <a:lnSpc>
                <a:spcPct val="115000"/>
              </a:lnSpc>
              <a:spcBef>
                <a:spcPts val="0"/>
              </a:spcBef>
              <a:spcAft>
                <a:spcPts val="0"/>
              </a:spcAft>
              <a:buClr>
                <a:schemeClr val="accent1"/>
              </a:buClr>
              <a:buSzPts val="1300"/>
              <a:buFont typeface="Lato"/>
              <a:buChar char="●"/>
            </a:pPr>
            <a:r>
              <a:rPr lang="en"/>
              <a:t>The controller - business logic for instance of agent instance</a:t>
            </a:r>
            <a:endParaRPr/>
          </a:p>
          <a:p>
            <a:pPr indent="-298450" lvl="1" marL="914400" marR="0" rtl="0" algn="l">
              <a:lnSpc>
                <a:spcPct val="115000"/>
              </a:lnSpc>
              <a:spcBef>
                <a:spcPts val="0"/>
              </a:spcBef>
              <a:spcAft>
                <a:spcPts val="0"/>
              </a:spcAft>
              <a:buSzPts val="1100"/>
              <a:buChar char="○"/>
            </a:pPr>
            <a:r>
              <a:rPr lang="en"/>
              <a:t>Receives events from agent</a:t>
            </a:r>
            <a:endParaRPr/>
          </a:p>
          <a:p>
            <a:pPr indent="-298450" lvl="1" marL="914400" marR="0" rtl="0" algn="l">
              <a:lnSpc>
                <a:spcPct val="115000"/>
              </a:lnSpc>
              <a:spcBef>
                <a:spcPts val="0"/>
              </a:spcBef>
              <a:spcAft>
                <a:spcPts val="0"/>
              </a:spcAft>
              <a:buSzPts val="1100"/>
              <a:buChar char="○"/>
            </a:pPr>
            <a:r>
              <a:rPr lang="en"/>
              <a:t>Sends requests to agent using HTTP JSON </a:t>
            </a:r>
            <a:r>
              <a:rPr lang="en"/>
              <a:t>administrative</a:t>
            </a:r>
            <a:r>
              <a:rPr lang="en"/>
              <a:t> API</a:t>
            </a:r>
            <a:endParaRPr/>
          </a:p>
        </p:txBody>
      </p:sp>
      <p:pic>
        <p:nvPicPr>
          <p:cNvPr id="111" name="Google Shape;111;p17"/>
          <p:cNvPicPr preferRelativeResize="0"/>
          <p:nvPr/>
        </p:nvPicPr>
        <p:blipFill>
          <a:blip r:embed="rId3">
            <a:alphaModFix/>
          </a:blip>
          <a:stretch>
            <a:fillRect/>
          </a:stretch>
        </p:blipFill>
        <p:spPr>
          <a:xfrm>
            <a:off x="5766307" y="0"/>
            <a:ext cx="3377686"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Documentation and Demos</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u="sng">
                <a:solidFill>
                  <a:schemeClr val="hlink"/>
                </a:solidFill>
                <a:hlinkClick r:id="rId3"/>
              </a:rPr>
              <a:t>README</a:t>
            </a:r>
            <a:endParaRPr/>
          </a:p>
          <a:p>
            <a:pPr indent="-311150" lvl="0" marL="457200" rtl="0" algn="l">
              <a:spcBef>
                <a:spcPts val="0"/>
              </a:spcBef>
              <a:spcAft>
                <a:spcPts val="0"/>
              </a:spcAft>
              <a:buSzPts val="1300"/>
              <a:buChar char="●"/>
            </a:pPr>
            <a:r>
              <a:rPr lang="en" u="sng">
                <a:solidFill>
                  <a:schemeClr val="hlink"/>
                </a:solidFill>
                <a:hlinkClick r:id="rId4"/>
              </a:rPr>
              <a:t>Developer ReadMe</a:t>
            </a:r>
            <a:endParaRPr/>
          </a:p>
          <a:p>
            <a:pPr indent="-311150" lvl="0" marL="457200" rtl="0" algn="l">
              <a:spcBef>
                <a:spcPts val="0"/>
              </a:spcBef>
              <a:spcAft>
                <a:spcPts val="0"/>
              </a:spcAft>
              <a:buSzPts val="1300"/>
              <a:buChar char="●"/>
            </a:pPr>
            <a:r>
              <a:rPr lang="en" u="sng">
                <a:solidFill>
                  <a:schemeClr val="hlink"/>
                </a:solidFill>
                <a:hlinkClick r:id="rId5"/>
              </a:rPr>
              <a:t>Getting Started Guide</a:t>
            </a:r>
            <a:endParaRPr/>
          </a:p>
          <a:p>
            <a:pPr indent="-311150" lvl="0" marL="457200" rtl="0" algn="l">
              <a:spcBef>
                <a:spcPts val="0"/>
              </a:spcBef>
              <a:spcAft>
                <a:spcPts val="0"/>
              </a:spcAft>
              <a:buSzPts val="1300"/>
              <a:buChar char="●"/>
            </a:pPr>
            <a:r>
              <a:rPr lang="en" u="sng">
                <a:solidFill>
                  <a:schemeClr val="hlink"/>
                </a:solidFill>
                <a:hlinkClick r:id="rId6"/>
              </a:rPr>
              <a:t>Demos</a:t>
            </a:r>
            <a:endParaRPr/>
          </a:p>
          <a:p>
            <a:pPr indent="-298450" lvl="1" marL="914400" rtl="0" algn="l">
              <a:spcBef>
                <a:spcPts val="0"/>
              </a:spcBef>
              <a:spcAft>
                <a:spcPts val="0"/>
              </a:spcAft>
              <a:buSzPts val="1100"/>
              <a:buChar char="○"/>
            </a:pPr>
            <a:r>
              <a:rPr lang="en"/>
              <a:t>IIWBook</a:t>
            </a:r>
            <a:endParaRPr/>
          </a:p>
          <a:p>
            <a:pPr indent="-298450" lvl="1" marL="914400" rtl="0" algn="l">
              <a:spcBef>
                <a:spcPts val="0"/>
              </a:spcBef>
              <a:spcAft>
                <a:spcPts val="0"/>
              </a:spcAft>
              <a:buSzPts val="1100"/>
              <a:buChar char="○"/>
            </a:pPr>
            <a:r>
              <a:rPr lang="en"/>
              <a:t>Alice/Faber Command Line</a:t>
            </a:r>
            <a:endParaRPr/>
          </a:p>
          <a:p>
            <a:pPr indent="-298450" lvl="1" marL="914400" rtl="0" algn="l">
              <a:spcBef>
                <a:spcPts val="0"/>
              </a:spcBef>
              <a:spcAft>
                <a:spcPts val="0"/>
              </a:spcAft>
              <a:buSzPts val="1100"/>
              <a:buChar char="○"/>
            </a:pPr>
            <a:r>
              <a:rPr lang="en"/>
              <a:t>Alice/Faber OpenAPI</a:t>
            </a:r>
            <a:endParaRPr/>
          </a:p>
          <a:p>
            <a:pPr indent="-298450" lvl="1" marL="914400" rtl="0" algn="l">
              <a:spcBef>
                <a:spcPts val="0"/>
              </a:spcBef>
              <a:spcAft>
                <a:spcPts val="0"/>
              </a:spcAft>
              <a:buSzPts val="1100"/>
              <a:buChar char="○"/>
            </a:pPr>
            <a:r>
              <a:rPr lang="en"/>
              <a:t>Performance run, Performance with Routing Agent Demo</a:t>
            </a:r>
            <a:endParaRPr/>
          </a:p>
          <a:p>
            <a:pPr indent="-298450" lvl="1" marL="914400" rtl="0" algn="l">
              <a:spcBef>
                <a:spcPts val="0"/>
              </a:spcBef>
              <a:spcAft>
                <a:spcPts val="0"/>
              </a:spcAft>
              <a:buSzPts val="1100"/>
              <a:buChar char="○"/>
            </a:pPr>
            <a:r>
              <a:rPr lang="en"/>
              <a:t>Adding ACME Exercise</a:t>
            </a:r>
            <a:endParaRPr/>
          </a:p>
          <a:p>
            <a:pPr indent="-311150" lvl="0" marL="457200" rtl="0" algn="l">
              <a:spcBef>
                <a:spcPts val="0"/>
              </a:spcBef>
              <a:spcAft>
                <a:spcPts val="0"/>
              </a:spcAft>
              <a:buSzPts val="1300"/>
              <a:buChar char="●"/>
            </a:pPr>
            <a:r>
              <a:rPr lang="en"/>
              <a:t>ReadTheDocs - coming soon</a:t>
            </a:r>
            <a:endParaRPr/>
          </a:p>
          <a:p>
            <a:pPr indent="-298450" lvl="1" marL="914400" rtl="0" algn="l">
              <a:spcBef>
                <a:spcPts val="0"/>
              </a:spcBef>
              <a:spcAft>
                <a:spcPts val="0"/>
              </a:spcAft>
              <a:buSzPts val="1100"/>
              <a:buChar char="○"/>
            </a:pPr>
            <a:r>
              <a:rPr lang="en"/>
              <a:t>Simple generation is not useful - laundry list of functions</a:t>
            </a:r>
            <a:endParaRPr/>
          </a:p>
          <a:p>
            <a:pPr indent="-298450" lvl="1" marL="914400" rtl="0" algn="l">
              <a:spcBef>
                <a:spcPts val="0"/>
              </a:spcBef>
              <a:spcAft>
                <a:spcPts val="0"/>
              </a:spcAft>
              <a:buSzPts val="1100"/>
              <a:buChar char="○"/>
            </a:pPr>
            <a:r>
              <a:rPr lang="en"/>
              <a:t>Need to balance effort to manage the list to be useful vs. automating generation of the documentation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Deployment and Command Line Parameters</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latin typeface="Courier New"/>
                <a:ea typeface="Courier New"/>
                <a:cs typeface="Courier New"/>
                <a:sym typeface="Courier New"/>
              </a:rPr>
              <a:t>a</a:t>
            </a:r>
            <a:r>
              <a:rPr b="1" lang="en">
                <a:latin typeface="Courier New"/>
                <a:ea typeface="Courier New"/>
                <a:cs typeface="Courier New"/>
                <a:sym typeface="Courier New"/>
              </a:rPr>
              <a:t>ca-py</a:t>
            </a:r>
            <a:r>
              <a:rPr lang="en"/>
              <a:t> executable uses many command line arguments - </a:t>
            </a:r>
            <a:r>
              <a:rPr lang="en" u="sng">
                <a:solidFill>
                  <a:schemeClr val="hlink"/>
                </a:solidFill>
                <a:hlinkClick r:id="rId3"/>
              </a:rPr>
              <a:t>documented here</a:t>
            </a:r>
            <a:endParaRPr/>
          </a:p>
          <a:p>
            <a:pPr indent="-311150" lvl="0" marL="457200" rtl="0" algn="l">
              <a:spcBef>
                <a:spcPts val="0"/>
              </a:spcBef>
              <a:spcAft>
                <a:spcPts val="0"/>
              </a:spcAft>
              <a:buSzPts val="1300"/>
              <a:buChar char="●"/>
            </a:pPr>
            <a:r>
              <a:rPr lang="en"/>
              <a:t>Intention is a parameter set that can be tuned for each agent deployment use case</a:t>
            </a:r>
            <a:endParaRPr/>
          </a:p>
          <a:p>
            <a:pPr indent="-298450" lvl="1" marL="914400" rtl="0" algn="l">
              <a:spcBef>
                <a:spcPts val="0"/>
              </a:spcBef>
              <a:spcAft>
                <a:spcPts val="0"/>
              </a:spcAft>
              <a:buSzPts val="1100"/>
              <a:buChar char="○"/>
            </a:pPr>
            <a:r>
              <a:rPr lang="en"/>
              <a:t>Example: Demos use a set that define a specific behaviour for invitations, credential exchange</a:t>
            </a:r>
            <a:endParaRPr/>
          </a:p>
          <a:p>
            <a:pPr indent="-298450" lvl="1" marL="914400" rtl="0" algn="l">
              <a:spcBef>
                <a:spcPts val="0"/>
              </a:spcBef>
              <a:spcAft>
                <a:spcPts val="0"/>
              </a:spcAft>
              <a:buSzPts val="1100"/>
              <a:buChar char="○"/>
            </a:pPr>
            <a:r>
              <a:rPr lang="en"/>
              <a:t>Wrapper scripts allow you to pass in parameters at deployment time</a:t>
            </a:r>
            <a:endParaRPr/>
          </a:p>
          <a:p>
            <a:pPr indent="-298450" lvl="1" marL="914400" rtl="0" algn="l">
              <a:spcBef>
                <a:spcPts val="0"/>
              </a:spcBef>
              <a:spcAft>
                <a:spcPts val="0"/>
              </a:spcAft>
              <a:buSzPts val="1100"/>
              <a:buChar char="○"/>
            </a:pPr>
            <a:r>
              <a:rPr lang="en"/>
              <a:t>Docker invocations provide explicit settings as the basis for production deploys</a:t>
            </a:r>
            <a:endParaRPr/>
          </a:p>
          <a:p>
            <a:pPr indent="-298450" lvl="1" marL="914400" rtl="0" algn="l">
              <a:spcBef>
                <a:spcPts val="0"/>
              </a:spcBef>
              <a:spcAft>
                <a:spcPts val="0"/>
              </a:spcAft>
              <a:buSzPts val="1100"/>
              <a:buChar char="○"/>
            </a:pPr>
            <a:r>
              <a:rPr lang="en"/>
              <a:t>Openshift examples cover cloud native deployments - e.g. Kubernetes</a:t>
            </a:r>
            <a:endParaRPr/>
          </a:p>
          <a:p>
            <a:pPr indent="-311150" lvl="0" marL="457200" rtl="0" algn="l">
              <a:spcBef>
                <a:spcPts val="0"/>
              </a:spcBef>
              <a:spcAft>
                <a:spcPts val="0"/>
              </a:spcAft>
              <a:buSzPts val="1300"/>
              <a:buChar char="●"/>
            </a:pPr>
            <a:r>
              <a:rPr lang="en"/>
              <a:t>A number of categories of parameters...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 Categories</a:t>
            </a:r>
            <a:endParaRPr/>
          </a:p>
        </p:txBody>
      </p:sp>
      <p:sp>
        <p:nvSpPr>
          <p:cNvPr id="129" name="Google Shape;129;p20"/>
          <p:cNvSpPr txBox="1"/>
          <p:nvPr>
            <p:ph idx="1" type="body"/>
          </p:nvPr>
        </p:nvSpPr>
        <p:spPr>
          <a:xfrm>
            <a:off x="729325" y="1901657"/>
            <a:ext cx="37743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Transports: inbound, outbound, endpoint</a:t>
            </a:r>
            <a:endParaRPr/>
          </a:p>
          <a:p>
            <a:pPr indent="-311150" lvl="0" marL="457200" rtl="0" algn="l">
              <a:spcBef>
                <a:spcPts val="0"/>
              </a:spcBef>
              <a:spcAft>
                <a:spcPts val="0"/>
              </a:spcAft>
              <a:buSzPts val="1300"/>
              <a:buChar char="●"/>
            </a:pPr>
            <a:r>
              <a:rPr lang="en"/>
              <a:t>Logging/debugging settings</a:t>
            </a:r>
            <a:endParaRPr/>
          </a:p>
          <a:p>
            <a:pPr indent="-311150" lvl="0" marL="457200" rtl="0" algn="l">
              <a:spcBef>
                <a:spcPts val="0"/>
              </a:spcBef>
              <a:spcAft>
                <a:spcPts val="0"/>
              </a:spcAft>
              <a:buSzPts val="1300"/>
              <a:buChar char="●"/>
            </a:pPr>
            <a:r>
              <a:rPr lang="en"/>
              <a:t>Label: self-attested agent name</a:t>
            </a:r>
            <a:endParaRPr/>
          </a:p>
          <a:p>
            <a:pPr indent="-311150" lvl="0" marL="457200" rtl="0" algn="l">
              <a:spcBef>
                <a:spcPts val="0"/>
              </a:spcBef>
              <a:spcAft>
                <a:spcPts val="0"/>
              </a:spcAft>
              <a:buSzPts val="1300"/>
              <a:buChar char="●"/>
            </a:pPr>
            <a:r>
              <a:rPr lang="en"/>
              <a:t>Wallet implementation and related info</a:t>
            </a:r>
            <a:endParaRPr/>
          </a:p>
          <a:p>
            <a:pPr indent="-311150" lvl="0" marL="457200" rtl="0" algn="l">
              <a:spcBef>
                <a:spcPts val="0"/>
              </a:spcBef>
              <a:spcAft>
                <a:spcPts val="0"/>
              </a:spcAft>
              <a:buSzPts val="1300"/>
              <a:buChar char="●"/>
            </a:pPr>
            <a:r>
              <a:rPr lang="en"/>
              <a:t>Ledger parameters (e.g. genesis URL, etc.)</a:t>
            </a:r>
            <a:endParaRPr/>
          </a:p>
          <a:p>
            <a:pPr indent="-311150" lvl="0" marL="457200" rtl="0" algn="l">
              <a:spcBef>
                <a:spcPts val="0"/>
              </a:spcBef>
              <a:spcAft>
                <a:spcPts val="0"/>
              </a:spcAft>
              <a:buSzPts val="1300"/>
              <a:buChar char="●"/>
            </a:pPr>
            <a:r>
              <a:rPr lang="en"/>
              <a:t>For controller: Admin API configuration</a:t>
            </a:r>
            <a:endParaRPr/>
          </a:p>
          <a:p>
            <a:pPr indent="-298450" lvl="1" marL="914400" rtl="0" algn="l">
              <a:spcBef>
                <a:spcPts val="0"/>
              </a:spcBef>
              <a:spcAft>
                <a:spcPts val="0"/>
              </a:spcAft>
              <a:buSzPts val="1100"/>
              <a:buChar char="○"/>
            </a:pPr>
            <a:r>
              <a:rPr lang="en"/>
              <a:t>URL</a:t>
            </a:r>
            <a:endParaRPr/>
          </a:p>
          <a:p>
            <a:pPr indent="-298450" lvl="1" marL="914400" rtl="0" algn="l">
              <a:spcBef>
                <a:spcPts val="0"/>
              </a:spcBef>
              <a:spcAft>
                <a:spcPts val="0"/>
              </a:spcAft>
              <a:buSzPts val="1100"/>
              <a:buChar char="○"/>
            </a:pPr>
            <a:r>
              <a:rPr lang="en"/>
              <a:t>Security selection</a:t>
            </a:r>
            <a:endParaRPr/>
          </a:p>
        </p:txBody>
      </p:sp>
      <p:sp>
        <p:nvSpPr>
          <p:cNvPr id="130" name="Google Shape;130;p20"/>
          <p:cNvSpPr txBox="1"/>
          <p:nvPr>
            <p:ph idx="2" type="body"/>
          </p:nvPr>
        </p:nvSpPr>
        <p:spPr>
          <a:xfrm>
            <a:off x="4643604" y="1901657"/>
            <a:ext cx="37743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Protocol automation flags</a:t>
            </a:r>
            <a:endParaRPr/>
          </a:p>
          <a:p>
            <a:pPr indent="-298450" lvl="1" marL="914400" rtl="0" algn="l">
              <a:spcBef>
                <a:spcPts val="0"/>
              </a:spcBef>
              <a:spcAft>
                <a:spcPts val="0"/>
              </a:spcAft>
              <a:buSzPts val="1100"/>
              <a:buChar char="○"/>
            </a:pPr>
            <a:r>
              <a:rPr lang="en"/>
              <a:t>E.g. accept-invites, accept-requests</a:t>
            </a:r>
            <a:endParaRPr/>
          </a:p>
          <a:p>
            <a:pPr indent="-298450" lvl="1" marL="914400" rtl="0" algn="l">
              <a:spcBef>
                <a:spcPts val="0"/>
              </a:spcBef>
              <a:spcAft>
                <a:spcPts val="0"/>
              </a:spcAft>
              <a:buSzPts val="1100"/>
              <a:buChar char="○"/>
            </a:pPr>
            <a:r>
              <a:rPr lang="en"/>
              <a:t>Seed to create on startup</a:t>
            </a:r>
            <a:endParaRPr/>
          </a:p>
          <a:p>
            <a:pPr indent="-298450" lvl="1" marL="914400" rtl="0" algn="l">
              <a:spcBef>
                <a:spcPts val="0"/>
              </a:spcBef>
              <a:spcAft>
                <a:spcPts val="0"/>
              </a:spcAft>
              <a:buSzPts val="1100"/>
              <a:buChar char="○"/>
            </a:pPr>
            <a:r>
              <a:rPr lang="en"/>
              <a:t>Create invitation on startup</a:t>
            </a:r>
            <a:endParaRPr/>
          </a:p>
          <a:p>
            <a:pPr indent="-311150" lvl="0" marL="457200" rtl="0" algn="l">
              <a:spcBef>
                <a:spcPts val="0"/>
              </a:spcBef>
              <a:spcAft>
                <a:spcPts val="0"/>
              </a:spcAft>
              <a:buSzPts val="1300"/>
              <a:buChar char="●"/>
            </a:pPr>
            <a:r>
              <a:rPr lang="en"/>
              <a:t>Add timing information to messaging</a:t>
            </a:r>
            <a:endParaRPr/>
          </a:p>
          <a:p>
            <a:pPr indent="-311150" lvl="0" marL="457200" rtl="0" algn="l">
              <a:spcBef>
                <a:spcPts val="0"/>
              </a:spcBef>
              <a:spcAft>
                <a:spcPts val="0"/>
              </a:spcAft>
              <a:buSzPts val="1300"/>
              <a:buChar char="●"/>
            </a:pPr>
            <a:r>
              <a:rPr lang="en"/>
              <a:t>Optional protocols to load</a:t>
            </a:r>
            <a:endParaRPr/>
          </a:p>
          <a:p>
            <a:pPr indent="-311150" lvl="0" marL="457200" rtl="0" algn="l">
              <a:spcBef>
                <a:spcPts val="0"/>
              </a:spcBef>
              <a:spcAft>
                <a:spcPts val="0"/>
              </a:spcAft>
              <a:buSzPts val="1300"/>
              <a:buChar char="●"/>
            </a:pPr>
            <a:r>
              <a:rPr lang="en"/>
              <a:t>From controller: Event webhook URL</a:t>
            </a:r>
            <a:endParaRPr/>
          </a:p>
        </p:txBody>
      </p:sp>
      <p:sp>
        <p:nvSpPr>
          <p:cNvPr id="131" name="Google Shape;131;p20"/>
          <p:cNvSpPr txBox="1"/>
          <p:nvPr/>
        </p:nvSpPr>
        <p:spPr>
          <a:xfrm>
            <a:off x="1738200" y="3993050"/>
            <a:ext cx="5670900" cy="10920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Future direction: </a:t>
            </a:r>
            <a:r>
              <a:rPr lang="en" sz="1100">
                <a:solidFill>
                  <a:schemeClr val="accent1"/>
                </a:solidFill>
                <a:latin typeface="Lato"/>
                <a:ea typeface="Lato"/>
                <a:cs typeface="Lato"/>
                <a:sym typeface="Lato"/>
              </a:rPr>
              <a:t>git- or docker-style approach - subcommands and parameters</a:t>
            </a:r>
            <a:endParaRPr sz="1100">
              <a:solidFill>
                <a:schemeClr val="accent1"/>
              </a:solidFill>
              <a:latin typeface="Lato"/>
              <a:ea typeface="Lato"/>
              <a:cs typeface="Lato"/>
              <a:sym typeface="Lato"/>
            </a:endParaRPr>
          </a:p>
          <a:p>
            <a:pPr indent="-298450" lvl="1" marL="914400" rtl="0" algn="l">
              <a:lnSpc>
                <a:spcPct val="115000"/>
              </a:lnSpc>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run - running an agent</a:t>
            </a:r>
            <a:endParaRPr sz="1100">
              <a:solidFill>
                <a:schemeClr val="accent1"/>
              </a:solidFill>
              <a:latin typeface="Lato"/>
              <a:ea typeface="Lato"/>
              <a:cs typeface="Lato"/>
              <a:sym typeface="Lato"/>
            </a:endParaRPr>
          </a:p>
          <a:p>
            <a:pPr indent="-298450" lvl="1" marL="914400" rtl="0" algn="l">
              <a:lnSpc>
                <a:spcPct val="115000"/>
              </a:lnSpc>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wallet - creating/configuring a wallet - less tied to running an agent</a:t>
            </a:r>
            <a:endParaRPr sz="1100">
              <a:solidFill>
                <a:schemeClr val="accent1"/>
              </a:solidFill>
              <a:latin typeface="Lato"/>
              <a:ea typeface="Lato"/>
              <a:cs typeface="Lato"/>
              <a:sym typeface="Lato"/>
            </a:endParaRPr>
          </a:p>
          <a:p>
            <a:pPr indent="-298450" lvl="1" marL="914400" rtl="0" algn="l">
              <a:lnSpc>
                <a:spcPct val="115000"/>
              </a:lnSpc>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ledger - setup ledger (e.g. set genesis txns)</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Controller: Events and Administrative API</a:t>
            </a:r>
            <a:endParaRPr/>
          </a:p>
        </p:txBody>
      </p:sp>
      <p:sp>
        <p:nvSpPr>
          <p:cNvPr id="137" name="Google Shape;137;p21"/>
          <p:cNvSpPr txBox="1"/>
          <p:nvPr>
            <p:ph idx="1" type="body"/>
          </p:nvPr>
        </p:nvSpPr>
        <p:spPr>
          <a:xfrm>
            <a:off x="729450" y="2078875"/>
            <a:ext cx="7688700" cy="2742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solidFill>
                  <a:srgbClr val="000000"/>
                </a:solidFill>
              </a:rPr>
              <a:t>Listen for HTTP requests</a:t>
            </a:r>
            <a:r>
              <a:rPr lang="en"/>
              <a:t> on an webhook URL</a:t>
            </a:r>
            <a:endParaRPr/>
          </a:p>
          <a:p>
            <a:pPr indent="-298450" lvl="1" marL="914400" rtl="0" algn="l">
              <a:spcBef>
                <a:spcPts val="0"/>
              </a:spcBef>
              <a:spcAft>
                <a:spcPts val="0"/>
              </a:spcAft>
              <a:buSzPts val="1100"/>
              <a:buChar char="○"/>
            </a:pPr>
            <a:r>
              <a:rPr lang="en"/>
              <a:t>Process event</a:t>
            </a:r>
            <a:endParaRPr/>
          </a:p>
          <a:p>
            <a:pPr indent="-298450" lvl="1" marL="914400" rtl="0" algn="l">
              <a:spcBef>
                <a:spcPts val="0"/>
              </a:spcBef>
              <a:spcAft>
                <a:spcPts val="0"/>
              </a:spcAft>
              <a:buSzPts val="1100"/>
              <a:buChar char="○"/>
            </a:pPr>
            <a:r>
              <a:rPr lang="en"/>
              <a:t>Optionally pass to external system (person, legacy system, etc.) to get “next step” decision</a:t>
            </a:r>
            <a:endParaRPr/>
          </a:p>
          <a:p>
            <a:pPr indent="-298450" lvl="1" marL="914400" rtl="0" algn="l">
              <a:spcBef>
                <a:spcPts val="0"/>
              </a:spcBef>
              <a:spcAft>
                <a:spcPts val="0"/>
              </a:spcAft>
              <a:buSzPts val="1100"/>
              <a:buChar char="○"/>
            </a:pPr>
            <a:r>
              <a:rPr lang="en"/>
              <a:t>Optionally respond with an HTTP request to the Agent’s Administrative API</a:t>
            </a:r>
            <a:endParaRPr/>
          </a:p>
          <a:p>
            <a:pPr indent="-311150" lvl="0" marL="457200" rtl="0" algn="l">
              <a:spcBef>
                <a:spcPts val="0"/>
              </a:spcBef>
              <a:spcAft>
                <a:spcPts val="0"/>
              </a:spcAft>
              <a:buSzPts val="1300"/>
              <a:buChar char="●"/>
            </a:pPr>
            <a:r>
              <a:rPr lang="en"/>
              <a:t>Take inputs from other sources</a:t>
            </a:r>
            <a:endParaRPr/>
          </a:p>
          <a:p>
            <a:pPr indent="-298450" lvl="1" marL="914400" rtl="0" algn="l">
              <a:spcBef>
                <a:spcPts val="0"/>
              </a:spcBef>
              <a:spcAft>
                <a:spcPts val="0"/>
              </a:spcAft>
              <a:buSzPts val="1100"/>
              <a:buChar char="○"/>
            </a:pPr>
            <a:r>
              <a:rPr lang="en"/>
              <a:t>Process input </a:t>
            </a:r>
            <a:endParaRPr/>
          </a:p>
          <a:p>
            <a:pPr indent="-298450" lvl="1" marL="914400" rtl="0" algn="l">
              <a:spcBef>
                <a:spcPts val="0"/>
              </a:spcBef>
              <a:spcAft>
                <a:spcPts val="0"/>
              </a:spcAft>
              <a:buSzPts val="1100"/>
              <a:buChar char="○"/>
            </a:pPr>
            <a:r>
              <a:rPr lang="en"/>
              <a:t>Optionally initiate agent protocols </a:t>
            </a:r>
            <a:r>
              <a:rPr lang="en"/>
              <a:t>with an HTTP request to the </a:t>
            </a:r>
            <a:r>
              <a:rPr lang="en"/>
              <a:t>Agent’s Administrative API</a:t>
            </a:r>
            <a:endParaRPr/>
          </a:p>
          <a:p>
            <a:pPr indent="-311150" lvl="0" marL="457200" rtl="0" algn="l">
              <a:spcBef>
                <a:spcPts val="0"/>
              </a:spcBef>
              <a:spcAft>
                <a:spcPts val="0"/>
              </a:spcAft>
              <a:buSzPts val="1300"/>
              <a:buChar char="●"/>
            </a:pPr>
            <a:r>
              <a:rPr lang="en"/>
              <a:t>Simple example: Alice/Faber command line API</a:t>
            </a:r>
            <a:endParaRPr/>
          </a:p>
          <a:p>
            <a:pPr indent="-298450" lvl="1" marL="914400" rtl="0" algn="l">
              <a:spcBef>
                <a:spcPts val="0"/>
              </a:spcBef>
              <a:spcAft>
                <a:spcPts val="0"/>
              </a:spcAft>
              <a:buSzPts val="1100"/>
              <a:buChar char="○"/>
            </a:pPr>
            <a:r>
              <a:rPr b="1" i="1" lang="en"/>
              <a:t>Simple</a:t>
            </a:r>
            <a:r>
              <a:rPr lang="en"/>
              <a:t>: Both agents know about each other</a:t>
            </a:r>
            <a:endParaRPr/>
          </a:p>
          <a:p>
            <a:pPr indent="-298450" lvl="1" marL="914400" rtl="0" algn="l">
              <a:spcBef>
                <a:spcPts val="0"/>
              </a:spcBef>
              <a:spcAft>
                <a:spcPts val="0"/>
              </a:spcAft>
              <a:buSzPts val="1100"/>
              <a:buChar char="○"/>
            </a:pPr>
            <a:r>
              <a:rPr lang="en"/>
              <a:t>Deploys agent as a </a:t>
            </a:r>
            <a:r>
              <a:rPr lang="en" u="sng">
                <a:solidFill>
                  <a:schemeClr val="hlink"/>
                </a:solidFill>
                <a:hlinkClick r:id="rId3"/>
              </a:rPr>
              <a:t>sub-process</a:t>
            </a:r>
            <a:r>
              <a:rPr lang="en"/>
              <a:t>, </a:t>
            </a:r>
            <a:r>
              <a:rPr lang="en" u="sng">
                <a:solidFill>
                  <a:schemeClr val="hlink"/>
                </a:solidFill>
                <a:hlinkClick r:id="rId4"/>
              </a:rPr>
              <a:t>initializes</a:t>
            </a:r>
            <a:r>
              <a:rPr lang="en"/>
              <a:t> and </a:t>
            </a:r>
            <a:r>
              <a:rPr lang="en" u="sng">
                <a:solidFill>
                  <a:schemeClr val="hlink"/>
                </a:solidFill>
                <a:hlinkClick r:id="rId5"/>
              </a:rPr>
              <a:t>waits at command line</a:t>
            </a:r>
            <a:r>
              <a:rPr lang="en"/>
              <a:t> for user input</a:t>
            </a:r>
            <a:endParaRPr/>
          </a:p>
          <a:p>
            <a:pPr indent="-298450" lvl="1" marL="914400" rtl="0" algn="l">
              <a:spcBef>
                <a:spcPts val="0"/>
              </a:spcBef>
              <a:spcAft>
                <a:spcPts val="0"/>
              </a:spcAft>
              <a:buSzPts val="1100"/>
              <a:buChar char="○"/>
            </a:pPr>
            <a:r>
              <a:rPr lang="en"/>
              <a:t>Process user input to </a:t>
            </a:r>
            <a:r>
              <a:rPr lang="en" u="sng">
                <a:solidFill>
                  <a:schemeClr val="hlink"/>
                </a:solidFill>
                <a:hlinkClick r:id="rId6"/>
              </a:rPr>
              <a:t>initiate protocol invocations</a:t>
            </a:r>
            <a:endParaRPr/>
          </a:p>
          <a:p>
            <a:pPr indent="-298450" lvl="1" marL="914400" rtl="0" algn="l">
              <a:spcBef>
                <a:spcPts val="0"/>
              </a:spcBef>
              <a:spcAft>
                <a:spcPts val="0"/>
              </a:spcAft>
              <a:buSzPts val="1100"/>
              <a:buChar char="○"/>
            </a:pPr>
            <a:r>
              <a:rPr lang="en" u="sng">
                <a:solidFill>
                  <a:schemeClr val="hlink"/>
                </a:solidFill>
                <a:hlinkClick r:id="rId7"/>
              </a:rPr>
              <a:t>Listen for</a:t>
            </a:r>
            <a:r>
              <a:rPr lang="en"/>
              <a:t>, receive, </a:t>
            </a:r>
            <a:r>
              <a:rPr lang="en" u="sng">
                <a:solidFill>
                  <a:schemeClr val="hlink"/>
                </a:solidFill>
                <a:hlinkClick r:id="rId8"/>
              </a:rPr>
              <a:t>process</a:t>
            </a:r>
            <a:r>
              <a:rPr lang="en"/>
              <a:t> and </a:t>
            </a:r>
            <a:r>
              <a:rPr lang="en" u="sng">
                <a:solidFill>
                  <a:schemeClr val="hlink"/>
                </a:solidFill>
                <a:hlinkClick r:id="rId9"/>
              </a:rPr>
              <a:t>respond</a:t>
            </a:r>
            <a:r>
              <a:rPr lang="en"/>
              <a:t> to protocol events</a:t>
            </a:r>
            <a:endParaRPr/>
          </a:p>
          <a:p>
            <a:pPr indent="-298450" lvl="2" marL="1371600" rtl="0" algn="l">
              <a:spcBef>
                <a:spcPts val="0"/>
              </a:spcBef>
              <a:spcAft>
                <a:spcPts val="0"/>
              </a:spcAft>
              <a:buSzPts val="1100"/>
              <a:buChar char="■"/>
            </a:pPr>
            <a:r>
              <a:rPr lang="en"/>
              <a:t>Report event received and automatically process (based on </a:t>
            </a:r>
            <a:r>
              <a:rPr lang="en" u="sng">
                <a:solidFill>
                  <a:schemeClr val="hlink"/>
                </a:solidFill>
                <a:hlinkClick r:id="rId10"/>
              </a:rPr>
              <a:t>command line parameters</a:t>
            </a:r>
            <a:r>
              <a:rPr lang="en"/>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