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handoutMasterIdLst>
    <p:handoutMasterId r:id="rId21"/>
  </p:handoutMasterIdLst>
  <p:sldIdLst>
    <p:sldId id="409" r:id="rId4"/>
    <p:sldId id="410" r:id="rId6"/>
    <p:sldId id="411" r:id="rId7"/>
    <p:sldId id="418" r:id="rId8"/>
    <p:sldId id="421" r:id="rId9"/>
    <p:sldId id="412" r:id="rId10"/>
    <p:sldId id="420" r:id="rId11"/>
    <p:sldId id="451" r:id="rId12"/>
    <p:sldId id="413" r:id="rId13"/>
    <p:sldId id="428" r:id="rId14"/>
    <p:sldId id="430" r:id="rId15"/>
    <p:sldId id="431" r:id="rId16"/>
    <p:sldId id="432" r:id="rId17"/>
    <p:sldId id="414" r:id="rId18"/>
    <p:sldId id="433" r:id="rId19"/>
    <p:sldId id="415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FFFFFF"/>
    <a:srgbClr val="6572A1"/>
    <a:srgbClr val="7578B7"/>
    <a:srgbClr val="6366AD"/>
    <a:srgbClr val="343D46"/>
    <a:srgbClr val="545D79"/>
    <a:srgbClr val="B8BADA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780" y="114"/>
      </p:cViewPr>
      <p:guideLst>
        <p:guide orient="horz" pos="2284"/>
        <p:guide pos="38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87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思源宋体" panose="02020700000000000000" charset="-122"/>
              </a:rPr>
            </a:fld>
            <a:endParaRPr lang="zh-CN" altLang="en-US">
              <a:latin typeface="思源宋体" panose="02020700000000000000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charset="-122"/>
              <a:ea typeface="思源宋体" panose="02020700000000000000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思源宋体" panose="02020700000000000000" charset="-122"/>
              </a:rPr>
            </a:fld>
            <a:endParaRPr lang="zh-CN" altLang="en-US">
              <a:latin typeface="思源宋体" panose="020207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700000000000000" charset="-122"/>
                <a:ea typeface="思源宋体" panose="020207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700000000000000" charset="-122"/>
                <a:ea typeface="思源宋体" panose="020207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700000000000000" charset="-122"/>
                <a:ea typeface="思源宋体" panose="020207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700000000000000" charset="-122"/>
                <a:ea typeface="思源宋体" panose="020207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700000000000000" charset="-122"/>
        <a:ea typeface="思源宋体" panose="02020700000000000000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700000000000000" charset="-122"/>
        <a:ea typeface="思源宋体" panose="02020700000000000000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700000000000000" charset="-122"/>
        <a:ea typeface="思源宋体" panose="02020700000000000000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700000000000000" charset="-122"/>
        <a:ea typeface="思源宋体" panose="02020700000000000000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700000000000000" charset="-122"/>
        <a:ea typeface="思源宋体" panose="02020700000000000000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0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advClick="0" advTm="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defRPr u="none" strike="noStrike" kern="1200" cap="none" spc="150" normalizeH="0" baseline="0"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defRPr u="none" strike="noStrike" kern="1200" cap="none" spc="150" normalizeH="0" baseline="0"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advClick="0" advTm="0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effectLst/>
                <a:uFillTx/>
                <a:latin typeface="Arial" panose="020B0604020202020204" pitchFamily="34" charset="0"/>
                <a:ea typeface="思源宋体" panose="02020700000000000000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advClick="0" advTm="0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kumimoji="0" lang="zh-CN" altLang="en-US" sz="18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defRPr sz="1600" u="none" strike="noStrike" kern="1200" cap="none" spc="150" normalizeH="0" baseline="0">
                <a:latin typeface="Arial" panose="020B0604020202020204" pitchFamily="34" charset="0"/>
                <a:ea typeface="思源宋体" panose="02020700000000000000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latin typeface="Arial" panose="020B0604020202020204" pitchFamily="34" charset="0"/>
                <a:ea typeface="思源宋体" panose="02020700000000000000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defRPr sz="1600" u="none" strike="noStrike" kern="1200" cap="none" spc="150" normalizeH="0" baseline="0">
                <a:latin typeface="Arial" panose="020B0604020202020204" pitchFamily="34" charset="0"/>
                <a:ea typeface="思源宋体" panose="02020700000000000000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defRPr sz="1400" u="none" strike="noStrike" kern="1200" cap="none" spc="150" normalizeH="0" baseline="0">
                <a:latin typeface="Arial" panose="020B0604020202020204" pitchFamily="34" charset="0"/>
                <a:ea typeface="思源宋体" panose="02020700000000000000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思源宋体" panose="020207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uFillTx/>
                <a:latin typeface="Arial" panose="020B0604020202020204" pitchFamily="34" charset="0"/>
                <a:ea typeface="思源宋体" panose="020207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kumimoji="0" lang="zh-CN" altLang="en-US" sz="2000" b="1" i="0" u="none" strike="noStrike" kern="1200" cap="none" spc="20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defRPr kumimoji="0" lang="zh-CN" altLang="en-US" sz="14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447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10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Click="0" advTm="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uFillTx/>
                <a:latin typeface="Arial" panose="020B0604020202020204" pitchFamily="34" charset="0"/>
                <a:ea typeface="思源宋体" panose="02020700000000000000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Click="0" advTm="0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0.xml"/><Relationship Id="rId17" Type="http://schemas.openxmlformats.org/officeDocument/2006/relationships/tags" Target="../tags/tag69.xml"/><Relationship Id="rId16" Type="http://schemas.openxmlformats.org/officeDocument/2006/relationships/tags" Target="../tags/tag68.xml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思源宋体" panose="020207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思源宋体" panose="020207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思源宋体" panose="020207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Click="0" advTm="0">
    <p:random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思源宋体" panose="02020700000000000000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思源宋体" panose="02020700000000000000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思源宋体" panose="02020700000000000000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思源宋体" panose="02020700000000000000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思源宋体" panose="02020700000000000000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思源宋体" panose="020207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6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命名 -1_WPS图片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1365" cy="68586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94560" y="1906905"/>
            <a:ext cx="8206105" cy="120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sz="6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风力发电的电网接入</a:t>
            </a:r>
            <a:endParaRPr lang="zh-CN" altLang="en-US" sz="6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6021070" y="5501005"/>
            <a:ext cx="553085" cy="8890"/>
          </a:xfrm>
          <a:prstGeom prst="line">
            <a:avLst/>
          </a:prstGeom>
          <a:ln w="19050">
            <a:solidFill>
              <a:schemeClr val="bg1"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11408438" y="6066693"/>
            <a:ext cx="229967" cy="229967"/>
            <a:chOff x="8404727" y="2258590"/>
            <a:chExt cx="229967" cy="229967"/>
          </a:xfrm>
          <a:solidFill>
            <a:schemeClr val="bg1">
              <a:alpha val="64000"/>
            </a:schemeClr>
          </a:solidFill>
        </p:grpSpPr>
        <p:sp>
          <p:nvSpPr>
            <p:cNvPr id="50" name="椭圆 49"/>
            <p:cNvSpPr/>
            <p:nvPr/>
          </p:nvSpPr>
          <p:spPr>
            <a:xfrm>
              <a:off x="8456050" y="2309913"/>
              <a:ext cx="127321" cy="1273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404727" y="2258590"/>
              <a:ext cx="229967" cy="229967"/>
            </a:xfrm>
            <a:prstGeom prst="ellipse">
              <a:avLst/>
            </a:prstGeom>
            <a:noFill/>
            <a:ln>
              <a:solidFill>
                <a:srgbClr val="F0F9FE">
                  <a:alpha val="7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217805" y="-517525"/>
            <a:ext cx="1673225" cy="1673225"/>
          </a:xfrm>
          <a:prstGeom prst="ellipse">
            <a:avLst/>
          </a:prstGeom>
          <a:gradFill>
            <a:gsLst>
              <a:gs pos="0">
                <a:srgbClr val="7578B7">
                  <a:alpha val="8000"/>
                </a:srgbClr>
              </a:gs>
              <a:gs pos="100000">
                <a:srgbClr val="6366AD">
                  <a:alpha val="8000"/>
                </a:srgbClr>
              </a:gs>
            </a:gsLst>
            <a:lin ang="15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91210" y="375920"/>
            <a:ext cx="505460" cy="505460"/>
          </a:xfrm>
          <a:prstGeom prst="ellipse">
            <a:avLst/>
          </a:prstGeom>
          <a:gradFill>
            <a:gsLst>
              <a:gs pos="0">
                <a:srgbClr val="7578B7">
                  <a:alpha val="8000"/>
                </a:srgbClr>
              </a:gs>
              <a:gs pos="100000">
                <a:srgbClr val="6366AD"/>
              </a:gs>
            </a:gsLst>
            <a:lin ang="15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96670" y="513080"/>
            <a:ext cx="3936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smtClean="0">
                <a:solidFill>
                  <a:srgbClr val="545D79"/>
                </a:solidFill>
                <a:cs typeface="+mn-ea"/>
                <a:sym typeface="+mn-lt"/>
              </a:rPr>
              <a:t>我国风电站的</a:t>
            </a:r>
            <a:r>
              <a:rPr lang="zh-CN" altLang="en-US" b="1" dirty="0">
                <a:solidFill>
                  <a:srgbClr val="545D79"/>
                </a:solidFill>
                <a:effectLst/>
                <a:cs typeface="+mn-ea"/>
                <a:sym typeface="+mn-lt"/>
              </a:rPr>
              <a:t>相关技术应用</a:t>
            </a:r>
            <a:endParaRPr lang="zh-CN" altLang="en-US" b="1" dirty="0" smtClean="0">
              <a:solidFill>
                <a:srgbClr val="545D79"/>
              </a:solidFill>
              <a:effectLst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79440" y="6082665"/>
            <a:ext cx="1353185" cy="4673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dist"/>
            <a:r>
              <a:rPr lang="en-US" altLang="zh-CN" smtClean="0">
                <a:solidFill>
                  <a:srgbClr val="6572A1">
                    <a:alpha val="54000"/>
                  </a:srgbClr>
                </a:solidFill>
                <a:cs typeface="+mn-ea"/>
                <a:sym typeface="+mn-lt"/>
              </a:rPr>
              <a:t>Part . 03</a:t>
            </a:r>
            <a:endParaRPr lang="en-US" altLang="zh-CN" dirty="0" smtClean="0">
              <a:solidFill>
                <a:srgbClr val="6572A1">
                  <a:alpha val="54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65125" y="1399540"/>
            <a:ext cx="3280410" cy="979170"/>
            <a:chOff x="546" y="4697"/>
            <a:chExt cx="5166" cy="1542"/>
          </a:xfrm>
        </p:grpSpPr>
        <p:sp>
          <p:nvSpPr>
            <p:cNvPr id="42" name="圆角矩形 41"/>
            <p:cNvSpPr/>
            <p:nvPr/>
          </p:nvSpPr>
          <p:spPr>
            <a:xfrm>
              <a:off x="546" y="4697"/>
              <a:ext cx="5166" cy="1542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Rectangle 11"/>
            <p:cNvSpPr/>
            <p:nvPr/>
          </p:nvSpPr>
          <p:spPr bwMode="auto">
            <a:xfrm>
              <a:off x="937" y="5129"/>
              <a:ext cx="4385" cy="678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anchor="ctr" anchorCtr="0">
              <a:spAutoFit/>
            </a:bodyPr>
            <a:lstStyle/>
            <a:p>
              <a:pPr marL="0" marR="0" lvl="0" indent="0" algn="dist" defTabSz="22860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内蒙古风电基地</a:t>
              </a:r>
              <a:endPara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2" name="泪滴形 51"/>
          <p:cNvSpPr>
            <a:spLocks noChangeAspect="1"/>
          </p:cNvSpPr>
          <p:nvPr/>
        </p:nvSpPr>
        <p:spPr>
          <a:xfrm rot="13500000">
            <a:off x="4780280" y="3857625"/>
            <a:ext cx="1967230" cy="1967230"/>
          </a:xfrm>
          <a:prstGeom prst="teardrop">
            <a:avLst/>
          </a:prstGeom>
          <a:solidFill>
            <a:srgbClr val="7578B7"/>
          </a:solidFill>
          <a:ln w="9525">
            <a:noFill/>
            <a:round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7" name="泪滴形 56"/>
          <p:cNvSpPr>
            <a:spLocks noChangeAspect="1"/>
          </p:cNvSpPr>
          <p:nvPr/>
        </p:nvSpPr>
        <p:spPr>
          <a:xfrm rot="13500000">
            <a:off x="9290685" y="3924935"/>
            <a:ext cx="1967230" cy="1965325"/>
          </a:xfrm>
          <a:prstGeom prst="teardrop">
            <a:avLst/>
          </a:prstGeom>
          <a:solidFill>
            <a:srgbClr val="6572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cs typeface="+mn-ea"/>
              <a:sym typeface="+mn-lt"/>
            </a:endParaRPr>
          </a:p>
        </p:txBody>
      </p:sp>
      <p:sp>
        <p:nvSpPr>
          <p:cNvPr id="60" name="泪滴形 59"/>
          <p:cNvSpPr>
            <a:spLocks noChangeAspect="1"/>
          </p:cNvSpPr>
          <p:nvPr/>
        </p:nvSpPr>
        <p:spPr>
          <a:xfrm rot="13500000">
            <a:off x="9291320" y="1076960"/>
            <a:ext cx="1967230" cy="1965325"/>
          </a:xfrm>
          <a:prstGeom prst="teardrop">
            <a:avLst/>
          </a:prstGeom>
          <a:solidFill>
            <a:srgbClr val="7578B7"/>
          </a:solidFill>
          <a:ln w="9525">
            <a:noFill/>
            <a:round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24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5" name="泪滴形 34"/>
          <p:cNvSpPr>
            <a:spLocks noChangeAspect="1"/>
          </p:cNvSpPr>
          <p:nvPr/>
        </p:nvSpPr>
        <p:spPr>
          <a:xfrm rot="13500000">
            <a:off x="4888230" y="1076960"/>
            <a:ext cx="1967230" cy="1965325"/>
          </a:xfrm>
          <a:prstGeom prst="teardrop">
            <a:avLst/>
          </a:prstGeom>
          <a:solidFill>
            <a:srgbClr val="6572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cs typeface="+mn-ea"/>
              <a:sym typeface="+mn-lt"/>
            </a:endParaRPr>
          </a:p>
        </p:txBody>
      </p:sp>
      <p:sp>
        <p:nvSpPr>
          <p:cNvPr id="36" name="泪滴形 35"/>
          <p:cNvSpPr>
            <a:spLocks noChangeAspect="1"/>
          </p:cNvSpPr>
          <p:nvPr/>
        </p:nvSpPr>
        <p:spPr>
          <a:xfrm rot="13500000">
            <a:off x="7009765" y="2526030"/>
            <a:ext cx="1967230" cy="1965325"/>
          </a:xfrm>
          <a:prstGeom prst="teardrop">
            <a:avLst/>
          </a:prstGeom>
          <a:solidFill>
            <a:srgbClr val="6572A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9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132070" y="1611630"/>
            <a:ext cx="1479550" cy="767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rgbClr val="FFFFFF"/>
                </a:solidFill>
              </a:rPr>
              <a:t>满足分片分区原则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561830" y="1644650"/>
            <a:ext cx="14268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FFFF"/>
                </a:solidFill>
              </a:rPr>
              <a:t>统一规划风电送出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289800" y="3093720"/>
            <a:ext cx="1407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FFFF"/>
                </a:solidFill>
              </a:rPr>
              <a:t>风电容量分散接入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905375" y="4492625"/>
            <a:ext cx="17164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rgbClr val="FFFFFF"/>
                </a:solidFill>
              </a:rPr>
              <a:t>大规模汇入高压电网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395460" y="4492625"/>
            <a:ext cx="1757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rgbClr val="FFFFFF"/>
                </a:solidFill>
              </a:rPr>
              <a:t>小规模汇入低压电网</a:t>
            </a:r>
            <a:endParaRPr lang="zh-CN" altLang="en-US" sz="2400">
              <a:solidFill>
                <a:srgbClr val="FFFFFF"/>
              </a:solidFill>
            </a:endParaRPr>
          </a:p>
        </p:txBody>
      </p:sp>
      <p:pic>
        <p:nvPicPr>
          <p:cNvPr id="44" name="图片 5" descr="一、 内蒙古风电基地 的图像结果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6055" y="3726815"/>
            <a:ext cx="3638550" cy="22288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60" grpId="0" animBg="1"/>
      <p:bldP spid="60" grpId="1" animBg="1"/>
      <p:bldP spid="36" grpId="0" animBg="1"/>
      <p:bldP spid="36" grpId="1" animBg="1"/>
      <p:bldP spid="52" grpId="0" animBg="1"/>
      <p:bldP spid="52" grpId="1" animBg="1"/>
      <p:bldP spid="57" grpId="0" animBg="1"/>
      <p:bldP spid="5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217805" y="-517525"/>
            <a:ext cx="1673225" cy="1673225"/>
          </a:xfrm>
          <a:prstGeom prst="ellipse">
            <a:avLst/>
          </a:prstGeom>
          <a:gradFill>
            <a:gsLst>
              <a:gs pos="0">
                <a:srgbClr val="7578B7">
                  <a:alpha val="8000"/>
                </a:srgbClr>
              </a:gs>
              <a:gs pos="100000">
                <a:srgbClr val="6366AD">
                  <a:alpha val="8000"/>
                </a:srgbClr>
              </a:gs>
            </a:gsLst>
            <a:lin ang="15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91210" y="375920"/>
            <a:ext cx="505460" cy="505460"/>
          </a:xfrm>
          <a:prstGeom prst="ellipse">
            <a:avLst/>
          </a:prstGeom>
          <a:gradFill>
            <a:gsLst>
              <a:gs pos="0">
                <a:srgbClr val="7578B7">
                  <a:alpha val="8000"/>
                </a:srgbClr>
              </a:gs>
              <a:gs pos="100000">
                <a:srgbClr val="6366AD"/>
              </a:gs>
            </a:gsLst>
            <a:lin ang="15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96670" y="513080"/>
            <a:ext cx="3942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smtClean="0">
                <a:solidFill>
                  <a:srgbClr val="545D79"/>
                </a:solidFill>
                <a:cs typeface="+mn-ea"/>
                <a:sym typeface="+mn-lt"/>
              </a:rPr>
              <a:t>我国风电站的</a:t>
            </a:r>
            <a:r>
              <a:rPr lang="zh-CN" altLang="en-US" b="1" dirty="0">
                <a:solidFill>
                  <a:srgbClr val="545D79"/>
                </a:solidFill>
                <a:effectLst/>
                <a:cs typeface="+mn-ea"/>
                <a:sym typeface="+mn-lt"/>
              </a:rPr>
              <a:t>相关技术应用</a:t>
            </a:r>
            <a:endParaRPr lang="zh-CN" altLang="en-US" b="1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79440" y="6082665"/>
            <a:ext cx="1353185" cy="4673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dist"/>
            <a:r>
              <a:rPr lang="en-US" altLang="zh-CN" smtClean="0">
                <a:solidFill>
                  <a:srgbClr val="6572A1">
                    <a:alpha val="54000"/>
                  </a:srgbClr>
                </a:solidFill>
                <a:cs typeface="+mn-ea"/>
                <a:sym typeface="+mn-lt"/>
              </a:rPr>
              <a:t>Part . 03</a:t>
            </a:r>
            <a:endParaRPr lang="en-US" altLang="zh-CN" dirty="0" smtClean="0">
              <a:solidFill>
                <a:srgbClr val="6572A1">
                  <a:alpha val="54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8058631" y="2905779"/>
            <a:ext cx="2985668" cy="1990735"/>
            <a:chOff x="8040216" y="2244744"/>
            <a:chExt cx="2985668" cy="1990735"/>
          </a:xfrm>
        </p:grpSpPr>
        <p:sp>
          <p:nvSpPr>
            <p:cNvPr id="31" name="任意多边形: 形状 63"/>
            <p:cNvSpPr/>
            <p:nvPr/>
          </p:nvSpPr>
          <p:spPr>
            <a:xfrm>
              <a:off x="8040216" y="2244744"/>
              <a:ext cx="415102" cy="415102"/>
            </a:xfrm>
            <a:prstGeom prst="ellipse">
              <a:avLst/>
            </a:prstGeom>
            <a:solidFill>
              <a:srgbClr val="545D79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8040216" y="3012182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任意多边形: 形状 62"/>
            <p:cNvSpPr/>
            <p:nvPr/>
          </p:nvSpPr>
          <p:spPr>
            <a:xfrm>
              <a:off x="8040216" y="3397229"/>
              <a:ext cx="415102" cy="415102"/>
            </a:xfrm>
            <a:prstGeom prst="ellipse">
              <a:avLst/>
            </a:prstGeom>
            <a:solidFill>
              <a:srgbClr val="7578B7"/>
            </a:solidFill>
            <a:ln w="9525">
              <a:noFill/>
              <a:rou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8040216" y="4235479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8494139" y="2270820"/>
              <a:ext cx="24701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海上升压站及补偿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设备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8494139" y="3417590"/>
              <a:ext cx="25317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陆上变电站及补偿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设备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84903" y="2687380"/>
            <a:ext cx="2945970" cy="2209134"/>
            <a:chOff x="1127448" y="2026345"/>
            <a:chExt cx="2945970" cy="2209134"/>
          </a:xfrm>
        </p:grpSpPr>
        <p:sp>
          <p:nvSpPr>
            <p:cNvPr id="49" name="任意多边形: 形状 57"/>
            <p:cNvSpPr/>
            <p:nvPr/>
          </p:nvSpPr>
          <p:spPr>
            <a:xfrm>
              <a:off x="3658316" y="2244744"/>
              <a:ext cx="415102" cy="415102"/>
            </a:xfrm>
            <a:prstGeom prst="ellipse">
              <a:avLst/>
            </a:prstGeom>
            <a:solidFill>
              <a:srgbClr val="545D79"/>
            </a:solidFill>
            <a:ln w="9525">
              <a:noFill/>
              <a:rou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1" name="任意多边形: 形状 58"/>
            <p:cNvSpPr/>
            <p:nvPr/>
          </p:nvSpPr>
          <p:spPr>
            <a:xfrm>
              <a:off x="3658316" y="3397229"/>
              <a:ext cx="415102" cy="415102"/>
            </a:xfrm>
            <a:prstGeom prst="ellipse">
              <a:avLst/>
            </a:prstGeom>
            <a:solidFill>
              <a:srgbClr val="7578B7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1127448" y="3012182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127448" y="4235479"/>
              <a:ext cx="294597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/>
            <p:cNvGrpSpPr/>
            <p:nvPr/>
          </p:nvGrpSpPr>
          <p:grpSpPr>
            <a:xfrm>
              <a:off x="1369488" y="2026345"/>
              <a:ext cx="2193800" cy="909057"/>
              <a:chOff x="1346385" y="2349127"/>
              <a:chExt cx="2193800" cy="909057"/>
            </a:xfrm>
          </p:grpSpPr>
          <p:sp>
            <p:nvSpPr>
              <p:cNvPr id="64" name="文本框 63"/>
              <p:cNvSpPr txBox="1"/>
              <p:nvPr/>
            </p:nvSpPr>
            <p:spPr>
              <a:xfrm>
                <a:off x="1346385" y="2349127"/>
                <a:ext cx="2133781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交流集成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线路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960305" y="2687319"/>
                <a:ext cx="1579880" cy="5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通过交流集成线路收集各发电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机产生的</a:t>
                </a: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电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2" name="文本框 61"/>
            <p:cNvSpPr txBox="1"/>
            <p:nvPr/>
          </p:nvSpPr>
          <p:spPr>
            <a:xfrm>
              <a:off x="1706038" y="3423940"/>
              <a:ext cx="213378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海底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电缆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5000625" y="2592070"/>
            <a:ext cx="2032000" cy="202565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22570" y="3154045"/>
            <a:ext cx="14446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山东海上风电基地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217805" y="-517525"/>
            <a:ext cx="1673225" cy="1673225"/>
          </a:xfrm>
          <a:prstGeom prst="ellipse">
            <a:avLst/>
          </a:prstGeom>
          <a:gradFill>
            <a:gsLst>
              <a:gs pos="0">
                <a:srgbClr val="7578B7">
                  <a:alpha val="8000"/>
                </a:srgbClr>
              </a:gs>
              <a:gs pos="100000">
                <a:srgbClr val="6366AD">
                  <a:alpha val="8000"/>
                </a:srgbClr>
              </a:gs>
            </a:gsLst>
            <a:lin ang="15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91210" y="375920"/>
            <a:ext cx="505460" cy="505460"/>
          </a:xfrm>
          <a:prstGeom prst="ellipse">
            <a:avLst/>
          </a:prstGeom>
          <a:gradFill>
            <a:gsLst>
              <a:gs pos="0">
                <a:srgbClr val="7578B7">
                  <a:alpha val="8000"/>
                </a:srgbClr>
              </a:gs>
              <a:gs pos="100000">
                <a:srgbClr val="6366AD"/>
              </a:gs>
            </a:gsLst>
            <a:lin ang="15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96670" y="398780"/>
            <a:ext cx="393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smtClean="0">
                <a:solidFill>
                  <a:srgbClr val="545D79"/>
                </a:solidFill>
                <a:cs typeface="+mn-ea"/>
                <a:sym typeface="+mn-lt"/>
              </a:rPr>
              <a:t>我国风电站的</a:t>
            </a:r>
            <a:r>
              <a:rPr lang="zh-CN" altLang="en-US" sz="2400" b="1" dirty="0">
                <a:solidFill>
                  <a:srgbClr val="545D79"/>
                </a:solidFill>
                <a:effectLst/>
                <a:cs typeface="+mn-ea"/>
                <a:sym typeface="+mn-lt"/>
              </a:rPr>
              <a:t>相关技术应用</a:t>
            </a:r>
            <a:endParaRPr lang="zh-CN" altLang="en-US" sz="2400" b="1" dirty="0" smtClean="0">
              <a:solidFill>
                <a:schemeClr val="tx1">
                  <a:lumMod val="65000"/>
                  <a:lumOff val="3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19090" y="6113780"/>
            <a:ext cx="1353185" cy="4673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dist"/>
            <a:r>
              <a:rPr lang="en-US" altLang="zh-CN" smtClean="0">
                <a:solidFill>
                  <a:srgbClr val="6572A1">
                    <a:alpha val="54000"/>
                  </a:srgbClr>
                </a:solidFill>
                <a:cs typeface="+mn-ea"/>
                <a:sym typeface="+mn-lt"/>
              </a:rPr>
              <a:t>Part . 03</a:t>
            </a:r>
            <a:endParaRPr lang="en-US" altLang="zh-CN" dirty="0" smtClean="0">
              <a:solidFill>
                <a:srgbClr val="6572A1">
                  <a:alpha val="54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4660" y="881380"/>
            <a:ext cx="3078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600" b="1">
                <a:solidFill>
                  <a:srgbClr val="6366AD"/>
                </a:solidFill>
              </a:rPr>
              <a:t>山东海上风电基地</a:t>
            </a:r>
            <a:endParaRPr lang="zh-CN" altLang="en-US" sz="1600" b="1">
              <a:solidFill>
                <a:srgbClr val="6366AD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300220" y="1544320"/>
            <a:ext cx="3053715" cy="83248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12970" y="1776730"/>
            <a:ext cx="2228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b="1">
                <a:solidFill>
                  <a:srgbClr val="FFFFFF"/>
                </a:solidFill>
              </a:rPr>
              <a:t>集电线路</a:t>
            </a:r>
            <a:endParaRPr lang="zh-CN" altLang="en-US" b="1">
              <a:solidFill>
                <a:srgbClr val="FFFFFF"/>
              </a:solidFill>
            </a:endParaRPr>
          </a:p>
        </p:txBody>
      </p:sp>
      <p:cxnSp>
        <p:nvCxnSpPr>
          <p:cNvPr id="10" name="直接箭头连接符 9"/>
          <p:cNvCxnSpPr>
            <a:endCxn id="12" idx="0"/>
          </p:cNvCxnSpPr>
          <p:nvPr/>
        </p:nvCxnSpPr>
        <p:spPr>
          <a:xfrm flipH="1">
            <a:off x="1352550" y="2376805"/>
            <a:ext cx="4474845" cy="784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3161665"/>
            <a:ext cx="2276475" cy="16332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2"/>
          <p:cNvSpPr txBox="1"/>
          <p:nvPr/>
        </p:nvSpPr>
        <p:spPr>
          <a:xfrm>
            <a:off x="299720" y="4996815"/>
            <a:ext cx="2105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>
                <a:solidFill>
                  <a:srgbClr val="7578B7"/>
                </a:solidFill>
              </a:rPr>
              <a:t>星型链式结构</a:t>
            </a:r>
            <a:endParaRPr lang="zh-CN" altLang="en-US">
              <a:solidFill>
                <a:srgbClr val="7578B7"/>
              </a:solidFill>
            </a:endParaRPr>
          </a:p>
        </p:txBody>
      </p:sp>
      <p:cxnSp>
        <p:nvCxnSpPr>
          <p:cNvPr id="14" name="直接箭头连接符 13"/>
          <p:cNvCxnSpPr>
            <a:endCxn id="15" idx="0"/>
          </p:cNvCxnSpPr>
          <p:nvPr/>
        </p:nvCxnSpPr>
        <p:spPr>
          <a:xfrm flipH="1">
            <a:off x="3613150" y="2383155"/>
            <a:ext cx="2186940" cy="795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2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470" y="3178175"/>
            <a:ext cx="2244725" cy="16452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2612390" y="4996815"/>
            <a:ext cx="2142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7578B7"/>
                </a:solidFill>
              </a:rPr>
              <a:t>星型-树状链式结构</a:t>
            </a:r>
            <a:endParaRPr lang="zh-CN" altLang="en-US">
              <a:solidFill>
                <a:srgbClr val="7578B7"/>
              </a:solidFill>
            </a:endParaRPr>
          </a:p>
        </p:txBody>
      </p:sp>
      <p:cxnSp>
        <p:nvCxnSpPr>
          <p:cNvPr id="17" name="直接箭头连接符 16"/>
          <p:cNvCxnSpPr>
            <a:endCxn id="18" idx="0"/>
          </p:cNvCxnSpPr>
          <p:nvPr/>
        </p:nvCxnSpPr>
        <p:spPr>
          <a:xfrm>
            <a:off x="5793740" y="2370455"/>
            <a:ext cx="80645" cy="871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3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50" y="3241675"/>
            <a:ext cx="2134235" cy="158178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9" name="直接箭头连接符 18"/>
          <p:cNvCxnSpPr>
            <a:stCxn id="6" idx="2"/>
            <a:endCxn id="20" idx="0"/>
          </p:cNvCxnSpPr>
          <p:nvPr/>
        </p:nvCxnSpPr>
        <p:spPr>
          <a:xfrm>
            <a:off x="5827395" y="2376805"/>
            <a:ext cx="2390140" cy="848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4" descr="IMG_2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315" y="3225165"/>
            <a:ext cx="2250440" cy="16148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文本框 20"/>
          <p:cNvSpPr txBox="1"/>
          <p:nvPr/>
        </p:nvSpPr>
        <p:spPr>
          <a:xfrm>
            <a:off x="4836795" y="4996815"/>
            <a:ext cx="2133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7578B7"/>
                </a:solidFill>
              </a:rPr>
              <a:t>树状-星型链式结构</a:t>
            </a:r>
            <a:endParaRPr lang="zh-CN" altLang="en-US">
              <a:solidFill>
                <a:srgbClr val="7578B7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12635" y="4996815"/>
            <a:ext cx="2209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>
                <a:solidFill>
                  <a:srgbClr val="7578B7"/>
                </a:solidFill>
              </a:rPr>
              <a:t>环网结构</a:t>
            </a:r>
            <a:endParaRPr lang="zh-CN" altLang="en-US">
              <a:solidFill>
                <a:srgbClr val="7578B7"/>
              </a:solidFill>
            </a:endParaRPr>
          </a:p>
        </p:txBody>
      </p:sp>
      <p:pic>
        <p:nvPicPr>
          <p:cNvPr id="23" name="图片 15" descr="IMG_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755" y="3178175"/>
            <a:ext cx="2372360" cy="16776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文本框 23"/>
          <p:cNvSpPr txBox="1"/>
          <p:nvPr/>
        </p:nvSpPr>
        <p:spPr>
          <a:xfrm>
            <a:off x="9353550" y="4996815"/>
            <a:ext cx="235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>
                <a:solidFill>
                  <a:srgbClr val="7578B7"/>
                </a:solidFill>
              </a:rPr>
              <a:t>互联链式结构</a:t>
            </a:r>
            <a:endParaRPr lang="zh-CN" altLang="en-US">
              <a:solidFill>
                <a:srgbClr val="7578B7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818505" y="2383155"/>
            <a:ext cx="4718685" cy="844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4055921" y="1639255"/>
            <a:ext cx="657225" cy="657225"/>
          </a:xfrm>
          <a:prstGeom prst="ellipse">
            <a:avLst/>
          </a:prstGeom>
          <a:solidFill>
            <a:srgbClr val="7578B7"/>
          </a:solidFill>
          <a:ln w="1270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14165" y="1741170"/>
            <a:ext cx="598805" cy="454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>
                <a:solidFill>
                  <a:schemeClr val="bg2"/>
                </a:solidFill>
              </a:rPr>
              <a:t>01</a:t>
            </a:r>
            <a:endParaRPr lang="en-US" altLang="zh-CN" sz="2400" b="1">
              <a:solidFill>
                <a:schemeClr val="bg2"/>
              </a:solidFill>
            </a:endParaRPr>
          </a:p>
        </p:txBody>
      </p:sp>
    </p:spTree>
    <p:custDataLst>
      <p:tags r:id="rId6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419090" y="6107430"/>
            <a:ext cx="1353185" cy="4673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dist"/>
            <a:r>
              <a:rPr lang="en-US" altLang="zh-CN" smtClean="0">
                <a:solidFill>
                  <a:srgbClr val="6572A1">
                    <a:alpha val="54000"/>
                  </a:srgbClr>
                </a:solidFill>
                <a:cs typeface="+mn-ea"/>
                <a:sym typeface="+mn-lt"/>
              </a:rPr>
              <a:t>Part . 03</a:t>
            </a:r>
            <a:endParaRPr lang="en-US" altLang="zh-CN" dirty="0" smtClean="0">
              <a:solidFill>
                <a:srgbClr val="6572A1">
                  <a:alpha val="54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-217805" y="-517525"/>
            <a:ext cx="5499100" cy="1736090"/>
            <a:chOff x="-343" y="-815"/>
            <a:chExt cx="8660" cy="2734"/>
          </a:xfrm>
        </p:grpSpPr>
        <p:sp>
          <p:nvSpPr>
            <p:cNvPr id="5" name="椭圆 4"/>
            <p:cNvSpPr/>
            <p:nvPr/>
          </p:nvSpPr>
          <p:spPr>
            <a:xfrm>
              <a:off x="-343" y="-815"/>
              <a:ext cx="2635" cy="2635"/>
            </a:xfrm>
            <a:prstGeom prst="ellipse">
              <a:avLst/>
            </a:prstGeom>
            <a:gradFill>
              <a:gsLst>
                <a:gs pos="0">
                  <a:srgbClr val="7578B7">
                    <a:alpha val="8000"/>
                  </a:srgbClr>
                </a:gs>
                <a:gs pos="100000">
                  <a:srgbClr val="6366AD">
                    <a:alpha val="8000"/>
                  </a:srgbClr>
                </a:gs>
              </a:gsLst>
              <a:lin ang="156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246" y="592"/>
              <a:ext cx="796" cy="796"/>
            </a:xfrm>
            <a:prstGeom prst="ellipse">
              <a:avLst/>
            </a:prstGeom>
            <a:gradFill>
              <a:gsLst>
                <a:gs pos="0">
                  <a:srgbClr val="7578B7">
                    <a:alpha val="8000"/>
                  </a:srgbClr>
                </a:gs>
                <a:gs pos="100000">
                  <a:srgbClr val="6366AD"/>
                </a:gs>
              </a:gsLst>
              <a:lin ang="156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135" y="628"/>
              <a:ext cx="618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b="1" smtClean="0">
                  <a:solidFill>
                    <a:srgbClr val="545D79"/>
                  </a:solidFill>
                  <a:cs typeface="+mn-ea"/>
                  <a:sym typeface="+mn-lt"/>
                </a:rPr>
                <a:t>我国风电站的</a:t>
              </a:r>
              <a:r>
                <a:rPr lang="zh-CN" altLang="en-US" sz="2400" b="1" dirty="0">
                  <a:solidFill>
                    <a:srgbClr val="545D79"/>
                  </a:solidFill>
                  <a:effectLst/>
                  <a:cs typeface="+mn-ea"/>
                  <a:sym typeface="+mn-lt"/>
                </a:rPr>
                <a:t>相关技术应用</a:t>
              </a:r>
              <a:endPara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2708" y="1388"/>
              <a:ext cx="484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 sz="1600" b="1">
                  <a:solidFill>
                    <a:srgbClr val="6366AD"/>
                  </a:solidFill>
                  <a:sym typeface="+mn-ea"/>
                </a:rPr>
                <a:t>山东海上风电基地</a:t>
              </a:r>
              <a:endParaRPr lang="zh-CN" altLang="en-US" sz="1600" b="1">
                <a:solidFill>
                  <a:srgbClr val="6366AD"/>
                </a:solidFill>
                <a:sym typeface="+mn-ea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7291705" y="1664335"/>
            <a:ext cx="3782060" cy="656590"/>
            <a:chOff x="11483" y="2621"/>
            <a:chExt cx="5956" cy="1034"/>
          </a:xfrm>
        </p:grpSpPr>
        <p:grpSp>
          <p:nvGrpSpPr>
            <p:cNvPr id="40" name="组合 39"/>
            <p:cNvGrpSpPr/>
            <p:nvPr/>
          </p:nvGrpSpPr>
          <p:grpSpPr>
            <a:xfrm>
              <a:off x="11483" y="2621"/>
              <a:ext cx="5957" cy="1035"/>
              <a:chOff x="10385" y="4509"/>
              <a:chExt cx="5957" cy="1035"/>
            </a:xfrm>
          </p:grpSpPr>
          <p:sp>
            <p:nvSpPr>
              <p:cNvPr id="14" name="任意多边形 14"/>
              <p:cNvSpPr/>
              <p:nvPr/>
            </p:nvSpPr>
            <p:spPr>
              <a:xfrm>
                <a:off x="10385" y="5324"/>
                <a:ext cx="4965" cy="0"/>
              </a:xfrm>
              <a:custGeom>
                <a:avLst/>
                <a:gdLst>
                  <a:gd name="connsiteX0" fmla="*/ 3152775 w 3152775"/>
                  <a:gd name="connsiteY0" fmla="*/ 0 h 0"/>
                  <a:gd name="connsiteX1" fmla="*/ 0 w 315277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52775">
                    <a:moveTo>
                      <a:pt x="3152775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15005" y="4509"/>
                <a:ext cx="1337" cy="1035"/>
                <a:chOff x="9973446" y="1778963"/>
                <a:chExt cx="849081" cy="657225"/>
              </a:xfrm>
            </p:grpSpPr>
            <p:sp>
              <p:nvSpPr>
                <p:cNvPr id="16" name="椭圆 15"/>
                <p:cNvSpPr/>
                <p:nvPr/>
              </p:nvSpPr>
              <p:spPr>
                <a:xfrm>
                  <a:off x="10074677" y="1778963"/>
                  <a:ext cx="657225" cy="657225"/>
                </a:xfrm>
                <a:prstGeom prst="ellipse">
                  <a:avLst/>
                </a:prstGeom>
                <a:solidFill>
                  <a:srgbClr val="46509B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9973446" y="1872967"/>
                  <a:ext cx="849081" cy="460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03</a:t>
                  </a:r>
                  <a:endPara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3" name="文本框 42"/>
            <p:cNvSpPr txBox="1"/>
            <p:nvPr/>
          </p:nvSpPr>
          <p:spPr>
            <a:xfrm>
              <a:off x="11724" y="2769"/>
              <a:ext cx="44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 b="1">
                  <a:solidFill>
                    <a:srgbClr val="7578B7"/>
                  </a:solidFill>
                </a:rPr>
                <a:t>海上升压站</a:t>
              </a:r>
              <a:endParaRPr lang="zh-CN" altLang="en-US" b="1">
                <a:solidFill>
                  <a:srgbClr val="7578B7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291705" y="3150235"/>
            <a:ext cx="3782060" cy="656590"/>
            <a:chOff x="11483" y="4961"/>
            <a:chExt cx="5956" cy="1034"/>
          </a:xfrm>
        </p:grpSpPr>
        <p:grpSp>
          <p:nvGrpSpPr>
            <p:cNvPr id="44" name="组合 43"/>
            <p:cNvGrpSpPr/>
            <p:nvPr/>
          </p:nvGrpSpPr>
          <p:grpSpPr>
            <a:xfrm>
              <a:off x="11483" y="4961"/>
              <a:ext cx="5957" cy="1035"/>
              <a:chOff x="10385" y="4509"/>
              <a:chExt cx="5957" cy="1035"/>
            </a:xfrm>
          </p:grpSpPr>
          <p:sp>
            <p:nvSpPr>
              <p:cNvPr id="45" name="任意多边形 14"/>
              <p:cNvSpPr/>
              <p:nvPr/>
            </p:nvSpPr>
            <p:spPr>
              <a:xfrm>
                <a:off x="10385" y="5324"/>
                <a:ext cx="4965" cy="0"/>
              </a:xfrm>
              <a:custGeom>
                <a:avLst/>
                <a:gdLst>
                  <a:gd name="connsiteX0" fmla="*/ 3152775 w 3152775"/>
                  <a:gd name="connsiteY0" fmla="*/ 0 h 0"/>
                  <a:gd name="connsiteX1" fmla="*/ 0 w 315277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52775">
                    <a:moveTo>
                      <a:pt x="3152775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15005" y="4509"/>
                <a:ext cx="1337" cy="1035"/>
                <a:chOff x="9973446" y="1778963"/>
                <a:chExt cx="849081" cy="657225"/>
              </a:xfrm>
            </p:grpSpPr>
            <p:sp>
              <p:nvSpPr>
                <p:cNvPr id="47" name="椭圆 46"/>
                <p:cNvSpPr/>
                <p:nvPr/>
              </p:nvSpPr>
              <p:spPr>
                <a:xfrm>
                  <a:off x="10074677" y="1778963"/>
                  <a:ext cx="657225" cy="657225"/>
                </a:xfrm>
                <a:prstGeom prst="ellipse">
                  <a:avLst/>
                </a:prstGeom>
                <a:solidFill>
                  <a:srgbClr val="46509B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9973446" y="1872967"/>
                  <a:ext cx="849081" cy="460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04</a:t>
                  </a:r>
                  <a:endPara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9" name="文本框 48"/>
            <p:cNvSpPr txBox="1"/>
            <p:nvPr/>
          </p:nvSpPr>
          <p:spPr>
            <a:xfrm>
              <a:off x="11724" y="5181"/>
              <a:ext cx="44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 b="1">
                  <a:solidFill>
                    <a:srgbClr val="7578B7"/>
                  </a:solidFill>
                </a:rPr>
                <a:t>陆上变电站</a:t>
              </a:r>
              <a:endParaRPr lang="zh-CN" altLang="en-US" b="1">
                <a:solidFill>
                  <a:srgbClr val="7578B7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291705" y="4832985"/>
            <a:ext cx="3782060" cy="656590"/>
            <a:chOff x="11483" y="7593"/>
            <a:chExt cx="5956" cy="1034"/>
          </a:xfrm>
        </p:grpSpPr>
        <p:grpSp>
          <p:nvGrpSpPr>
            <p:cNvPr id="50" name="组合 49"/>
            <p:cNvGrpSpPr/>
            <p:nvPr/>
          </p:nvGrpSpPr>
          <p:grpSpPr>
            <a:xfrm>
              <a:off x="11483" y="7593"/>
              <a:ext cx="5957" cy="1035"/>
              <a:chOff x="10385" y="4509"/>
              <a:chExt cx="5957" cy="1035"/>
            </a:xfrm>
          </p:grpSpPr>
          <p:sp>
            <p:nvSpPr>
              <p:cNvPr id="51" name="任意多边形 14"/>
              <p:cNvSpPr/>
              <p:nvPr/>
            </p:nvSpPr>
            <p:spPr>
              <a:xfrm>
                <a:off x="10385" y="5324"/>
                <a:ext cx="4965" cy="0"/>
              </a:xfrm>
              <a:custGeom>
                <a:avLst/>
                <a:gdLst>
                  <a:gd name="connsiteX0" fmla="*/ 3152775 w 3152775"/>
                  <a:gd name="connsiteY0" fmla="*/ 0 h 0"/>
                  <a:gd name="connsiteX1" fmla="*/ 0 w 315277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52775">
                    <a:moveTo>
                      <a:pt x="3152775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15005" y="4509"/>
                <a:ext cx="1337" cy="1035"/>
                <a:chOff x="9973446" y="1778963"/>
                <a:chExt cx="849081" cy="657225"/>
              </a:xfrm>
            </p:grpSpPr>
            <p:sp>
              <p:nvSpPr>
                <p:cNvPr id="53" name="椭圆 52"/>
                <p:cNvSpPr/>
                <p:nvPr/>
              </p:nvSpPr>
              <p:spPr>
                <a:xfrm>
                  <a:off x="10074677" y="1778963"/>
                  <a:ext cx="657225" cy="657225"/>
                </a:xfrm>
                <a:prstGeom prst="ellipse">
                  <a:avLst/>
                </a:prstGeom>
                <a:solidFill>
                  <a:srgbClr val="46509B"/>
                </a:solidFill>
                <a:ln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9973446" y="1872967"/>
                  <a:ext cx="849081" cy="460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05</a:t>
                  </a:r>
                  <a:endPara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55" name="文本框 54"/>
            <p:cNvSpPr txBox="1"/>
            <p:nvPr/>
          </p:nvSpPr>
          <p:spPr>
            <a:xfrm>
              <a:off x="11640" y="7772"/>
              <a:ext cx="45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 b="1">
                  <a:solidFill>
                    <a:srgbClr val="7578B7"/>
                  </a:solidFill>
                </a:rPr>
                <a:t>无功补偿设备</a:t>
              </a:r>
              <a:endParaRPr lang="zh-CN" altLang="en-US" b="1">
                <a:solidFill>
                  <a:srgbClr val="7578B7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125220" y="1668145"/>
            <a:ext cx="3858260" cy="4114165"/>
            <a:chOff x="1772" y="2627"/>
            <a:chExt cx="6076" cy="6479"/>
          </a:xfrm>
        </p:grpSpPr>
        <p:grpSp>
          <p:nvGrpSpPr>
            <p:cNvPr id="41" name="组合 40"/>
            <p:cNvGrpSpPr/>
            <p:nvPr/>
          </p:nvGrpSpPr>
          <p:grpSpPr>
            <a:xfrm>
              <a:off x="1772" y="2627"/>
              <a:ext cx="6076" cy="1035"/>
              <a:chOff x="3747" y="2667"/>
              <a:chExt cx="6076" cy="1035"/>
            </a:xfrm>
          </p:grpSpPr>
          <p:sp>
            <p:nvSpPr>
              <p:cNvPr id="18" name="任意多边形 18"/>
              <p:cNvSpPr/>
              <p:nvPr/>
            </p:nvSpPr>
            <p:spPr>
              <a:xfrm>
                <a:off x="4858" y="3476"/>
                <a:ext cx="4965" cy="0"/>
              </a:xfrm>
              <a:custGeom>
                <a:avLst/>
                <a:gdLst>
                  <a:gd name="connsiteX0" fmla="*/ 3152775 w 3152775"/>
                  <a:gd name="connsiteY0" fmla="*/ 0 h 0"/>
                  <a:gd name="connsiteX1" fmla="*/ 0 w 3152775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52775">
                    <a:moveTo>
                      <a:pt x="3152775" y="0"/>
                    </a:moveTo>
                    <a:lnTo>
                      <a:pt x="0" y="0"/>
                    </a:lnTo>
                  </a:path>
                </a:pathLst>
              </a:cu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3747" y="2667"/>
                <a:ext cx="1337" cy="1035"/>
                <a:chOff x="1063391" y="1803904"/>
                <a:chExt cx="849081" cy="657225"/>
              </a:xfrm>
            </p:grpSpPr>
            <p:sp>
              <p:nvSpPr>
                <p:cNvPr id="20" name="椭圆 19"/>
                <p:cNvSpPr/>
                <p:nvPr/>
              </p:nvSpPr>
              <p:spPr>
                <a:xfrm>
                  <a:off x="1164622" y="1803904"/>
                  <a:ext cx="657225" cy="657225"/>
                </a:xfrm>
                <a:prstGeom prst="ellipse">
                  <a:avLst/>
                </a:prstGeom>
                <a:solidFill>
                  <a:srgbClr val="7578B7"/>
                </a:solidFill>
                <a:ln w="127000">
                  <a:noFill/>
                </a:ln>
                <a:effectLst>
                  <a:outerShdw blurRad="635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1063391" y="1897908"/>
                  <a:ext cx="849081" cy="4603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02</a:t>
                  </a:r>
                  <a:endPara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42" name="文本框 41"/>
            <p:cNvSpPr txBox="1"/>
            <p:nvPr/>
          </p:nvSpPr>
          <p:spPr>
            <a:xfrm>
              <a:off x="3303" y="2769"/>
              <a:ext cx="38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 b="1">
                  <a:solidFill>
                    <a:srgbClr val="7578B7"/>
                  </a:solidFill>
                </a:rPr>
                <a:t>海底电缆</a:t>
              </a:r>
              <a:endParaRPr lang="zh-CN" altLang="en-US" b="1">
                <a:solidFill>
                  <a:srgbClr val="7578B7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641" y="3980"/>
              <a:ext cx="4974" cy="9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>
                  <a:solidFill>
                    <a:srgbClr val="6572A1"/>
                  </a:solidFill>
                </a:rPr>
                <a:t>由于海缆的应用环境较陆地更</a:t>
              </a:r>
              <a:r>
                <a:rPr lang="zh-CN" altLang="en-US">
                  <a:solidFill>
                    <a:srgbClr val="6572A1"/>
                  </a:solidFill>
                </a:rPr>
                <a:t>复杂，设计者们给它多穿了一套“软猬甲”，保护海缆免受损伤</a:t>
              </a:r>
              <a:endParaRPr lang="zh-CN" altLang="en-US">
                <a:solidFill>
                  <a:srgbClr val="6572A1"/>
                </a:solidFill>
              </a:endParaRPr>
            </a:p>
          </p:txBody>
        </p:sp>
        <p:pic>
          <p:nvPicPr>
            <p:cNvPr id="58" name="图片 17" descr="IMG_25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708" y="6212"/>
              <a:ext cx="4035" cy="2895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custDataLst>
      <p:tags r:id="rId2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未命名 -1_WPS图片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1365" cy="685863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1461302" y="513441"/>
            <a:ext cx="363794" cy="211230"/>
            <a:chOff x="7236541" y="403123"/>
            <a:chExt cx="363794" cy="21123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236542" y="403123"/>
              <a:ext cx="363793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236541" y="511605"/>
              <a:ext cx="363793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18437" y="614353"/>
              <a:ext cx="181897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1548130" y="2747645"/>
            <a:ext cx="96215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b="1" smtClean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zh-CN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结语</a:t>
            </a:r>
            <a:r>
              <a:rPr lang="en-US" altLang="zh-CN" sz="4400" b="1" smtClean="0">
                <a:solidFill>
                  <a:schemeClr val="bg1"/>
                </a:solidFill>
                <a:cs typeface="+mn-ea"/>
                <a:sym typeface="+mn-lt"/>
              </a:rPr>
              <a:t>/</a:t>
            </a:r>
            <a:endParaRPr lang="en-US" altLang="zh-CN" sz="4400" b="1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36540" y="4032885"/>
            <a:ext cx="1886585" cy="4673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dist"/>
            <a:r>
              <a:rPr lang="en-US" altLang="zh-CN" smtClean="0">
                <a:solidFill>
                  <a:schemeClr val="bg1"/>
                </a:solidFill>
                <a:cs typeface="+mn-ea"/>
                <a:sym typeface="+mn-lt"/>
              </a:rPr>
              <a:t>Part . 04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-36195" y="4790440"/>
            <a:ext cx="12227560" cy="2067560"/>
          </a:xfrm>
          <a:prstGeom prst="rect">
            <a:avLst/>
          </a:prstGeom>
          <a:pattFill prst="pct5">
            <a:fgClr>
              <a:srgbClr val="2F366C"/>
            </a:fgClr>
            <a:bgClr>
              <a:srgbClr val="6572A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57046" y="1923972"/>
            <a:ext cx="10355353" cy="40306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217805" y="-517525"/>
            <a:ext cx="1673225" cy="1673225"/>
          </a:xfrm>
          <a:prstGeom prst="ellipse">
            <a:avLst/>
          </a:prstGeom>
          <a:gradFill>
            <a:gsLst>
              <a:gs pos="0">
                <a:srgbClr val="7578B7">
                  <a:alpha val="8000"/>
                </a:srgbClr>
              </a:gs>
              <a:gs pos="100000">
                <a:srgbClr val="6366AD">
                  <a:alpha val="8000"/>
                </a:srgbClr>
              </a:gs>
            </a:gsLst>
            <a:lin ang="15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91210" y="375920"/>
            <a:ext cx="505460" cy="505460"/>
          </a:xfrm>
          <a:prstGeom prst="ellipse">
            <a:avLst/>
          </a:prstGeom>
          <a:gradFill>
            <a:gsLst>
              <a:gs pos="0">
                <a:srgbClr val="7578B7">
                  <a:alpha val="8000"/>
                </a:srgbClr>
              </a:gs>
              <a:gs pos="100000">
                <a:srgbClr val="6366AD"/>
              </a:gs>
            </a:gsLst>
            <a:lin ang="15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96670" y="513080"/>
            <a:ext cx="2515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lt"/>
              </a:rPr>
              <a:t>结语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79440" y="6082665"/>
            <a:ext cx="1353185" cy="4673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dist"/>
            <a:r>
              <a:rPr lang="en-US" altLang="zh-CN" smtClean="0">
                <a:solidFill>
                  <a:schemeClr val="bg1">
                    <a:alpha val="54000"/>
                  </a:schemeClr>
                </a:solidFill>
                <a:cs typeface="+mn-ea"/>
                <a:sym typeface="+mn-lt"/>
              </a:rPr>
              <a:t>Part . 04</a:t>
            </a:r>
            <a:endParaRPr lang="en-US" altLang="zh-CN" dirty="0" smtClean="0">
              <a:solidFill>
                <a:schemeClr val="bg1">
                  <a:alpha val="54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10371" y="1053796"/>
            <a:ext cx="4004809" cy="26080"/>
            <a:chOff x="6818086" y="1223963"/>
            <a:chExt cx="4004809" cy="2608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6818086" y="1250043"/>
              <a:ext cx="4004809" cy="0"/>
            </a:xfrm>
            <a:prstGeom prst="line">
              <a:avLst/>
            </a:prstGeom>
            <a:ln>
              <a:solidFill>
                <a:srgbClr val="6572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819900" y="1223963"/>
              <a:ext cx="590550" cy="0"/>
            </a:xfrm>
            <a:prstGeom prst="line">
              <a:avLst/>
            </a:prstGeom>
            <a:ln w="50800">
              <a:solidFill>
                <a:srgbClr val="6572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1275080" y="1929130"/>
            <a:ext cx="9058275" cy="35045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10741676" y="5088859"/>
            <a:ext cx="524698" cy="524698"/>
            <a:chOff x="10569507" y="4843486"/>
            <a:chExt cx="667657" cy="667657"/>
          </a:xfrm>
        </p:grpSpPr>
        <p:sp>
          <p:nvSpPr>
            <p:cNvPr id="39" name="矩形 38"/>
            <p:cNvSpPr/>
            <p:nvPr/>
          </p:nvSpPr>
          <p:spPr>
            <a:xfrm>
              <a:off x="10569507" y="4843486"/>
              <a:ext cx="667657" cy="667657"/>
            </a:xfrm>
            <a:prstGeom prst="rect">
              <a:avLst/>
            </a:prstGeom>
            <a:solidFill>
              <a:srgbClr val="B8BADA"/>
            </a:solidFill>
            <a:ln w="9525">
              <a:noFill/>
              <a:rou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10717122" y="5079206"/>
              <a:ext cx="372428" cy="196216"/>
              <a:chOff x="5890260" y="6393180"/>
              <a:chExt cx="372428" cy="196216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5890260" y="6393180"/>
                <a:ext cx="194854" cy="19485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 flipV="1">
                <a:off x="6061301" y="6396038"/>
                <a:ext cx="201387" cy="193358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合 26"/>
          <p:cNvGrpSpPr/>
          <p:nvPr/>
        </p:nvGrpSpPr>
        <p:grpSpPr>
          <a:xfrm>
            <a:off x="2049780" y="1733550"/>
            <a:ext cx="3176270" cy="758190"/>
            <a:chOff x="3228" y="2730"/>
            <a:chExt cx="5002" cy="1194"/>
          </a:xfrm>
        </p:grpSpPr>
        <p:sp>
          <p:nvSpPr>
            <p:cNvPr id="2" name="圆角矩形 1"/>
            <p:cNvSpPr/>
            <p:nvPr/>
          </p:nvSpPr>
          <p:spPr>
            <a:xfrm>
              <a:off x="3228" y="2730"/>
              <a:ext cx="5003" cy="1195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07" y="3038"/>
              <a:ext cx="464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chemeClr val="bg2"/>
                  </a:solidFill>
                </a:rPr>
                <a:t>风电并网基础设施并不完善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073910" y="3368040"/>
            <a:ext cx="3152140" cy="834390"/>
            <a:chOff x="3266" y="5304"/>
            <a:chExt cx="4964" cy="1314"/>
          </a:xfrm>
        </p:grpSpPr>
        <p:sp>
          <p:nvSpPr>
            <p:cNvPr id="6" name="圆角矩形 5"/>
            <p:cNvSpPr/>
            <p:nvPr/>
          </p:nvSpPr>
          <p:spPr>
            <a:xfrm>
              <a:off x="3266" y="5304"/>
              <a:ext cx="4964" cy="1314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738" y="5622"/>
              <a:ext cx="40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>
                  <a:solidFill>
                    <a:schemeClr val="bg2"/>
                  </a:solidFill>
                </a:rPr>
                <a:t>缺乏高素质技术人才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137285" y="1899285"/>
            <a:ext cx="844550" cy="2221230"/>
            <a:chOff x="1791" y="2991"/>
            <a:chExt cx="1330" cy="3498"/>
          </a:xfrm>
        </p:grpSpPr>
        <p:sp>
          <p:nvSpPr>
            <p:cNvPr id="15" name="椭圆 14"/>
            <p:cNvSpPr/>
            <p:nvPr/>
          </p:nvSpPr>
          <p:spPr>
            <a:xfrm>
              <a:off x="1791" y="2991"/>
              <a:ext cx="1330" cy="34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008" y="3441"/>
              <a:ext cx="896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>
                  <a:solidFill>
                    <a:schemeClr val="accent6">
                      <a:lumMod val="50000"/>
                    </a:schemeClr>
                  </a:solidFill>
                </a:rPr>
                <a:t>解决两大问题</a:t>
              </a:r>
              <a:endParaRPr lang="zh-CN" alt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71080" y="1501775"/>
            <a:ext cx="2987040" cy="3194050"/>
            <a:chOff x="11608" y="2365"/>
            <a:chExt cx="4704" cy="5030"/>
          </a:xfrm>
        </p:grpSpPr>
        <p:sp>
          <p:nvSpPr>
            <p:cNvPr id="20" name="上箭头 19"/>
            <p:cNvSpPr/>
            <p:nvPr/>
          </p:nvSpPr>
          <p:spPr>
            <a:xfrm>
              <a:off x="11608" y="2365"/>
              <a:ext cx="4704" cy="5031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991" y="3790"/>
              <a:ext cx="1938" cy="21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2000">
                  <a:gradFill>
                    <a:gsLst>
                      <a:gs pos="0">
                        <a:srgbClr val="E30000"/>
                      </a:gs>
                      <a:gs pos="100000">
                        <a:srgbClr val="760303"/>
                      </a:gs>
                    </a:gsLst>
                    <a:lin scaled="0"/>
                  </a:gradFill>
                </a:rPr>
                <a:t>促进以风能为代表的新能源产业快速发展</a:t>
              </a:r>
              <a:endParaRPr lang="zh-CN" altLang="en-US" sz="200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330190" y="86995"/>
            <a:ext cx="6286500" cy="850900"/>
            <a:chOff x="7661" y="157"/>
            <a:chExt cx="9900" cy="1340"/>
          </a:xfrm>
        </p:grpSpPr>
        <p:sp>
          <p:nvSpPr>
            <p:cNvPr id="22" name="云形标注 21"/>
            <p:cNvSpPr/>
            <p:nvPr/>
          </p:nvSpPr>
          <p:spPr>
            <a:xfrm>
              <a:off x="7661" y="157"/>
              <a:ext cx="9900" cy="1340"/>
            </a:xfrm>
            <a:prstGeom prst="cloudCallou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040" y="416"/>
              <a:ext cx="778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>
                  <a:gradFill>
                    <a:gsLst>
                      <a:gs pos="0">
                        <a:srgbClr val="FE4444"/>
                      </a:gs>
                      <a:gs pos="100000">
                        <a:srgbClr val="832B2B"/>
                      </a:gs>
                    </a:gsLst>
                    <a:lin scaled="0"/>
                  </a:gradFill>
                </a:rPr>
                <a:t>助力双碳目标按期实现</a:t>
              </a:r>
              <a:endParaRPr lang="zh-CN" altLang="en-US" sz="28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endParaRPr>
            </a:p>
          </p:txBody>
        </p:sp>
      </p:grpSp>
      <p:sp>
        <p:nvSpPr>
          <p:cNvPr id="25" name="右大括号 24"/>
          <p:cNvSpPr/>
          <p:nvPr/>
        </p:nvSpPr>
        <p:spPr>
          <a:xfrm>
            <a:off x="5212715" y="2095500"/>
            <a:ext cx="2121535" cy="17748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714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37" grpId="0"/>
      <p:bldP spid="25" grpId="0" animBg="1"/>
      <p:bldP spid="2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命名 -1_WPS图片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1365" cy="68586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32680" y="1461135"/>
            <a:ext cx="2728595" cy="3070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10000"/>
              </a:lnSpc>
            </a:pPr>
            <a:r>
              <a:rPr lang="zh-CN" altLang="en-US" sz="8800">
                <a:solidFill>
                  <a:schemeClr val="bg1"/>
                </a:solidFill>
                <a:cs typeface="+mn-ea"/>
                <a:sym typeface="+mn-lt"/>
              </a:rPr>
              <a:t>感谢</a:t>
            </a:r>
            <a:endParaRPr lang="zh-CN" altLang="en-US" sz="8800">
              <a:solidFill>
                <a:schemeClr val="bg1"/>
              </a:solidFill>
              <a:cs typeface="+mn-ea"/>
              <a:sym typeface="+mn-lt"/>
            </a:endParaRPr>
          </a:p>
          <a:p>
            <a:pPr algn="dist">
              <a:lnSpc>
                <a:spcPct val="110000"/>
              </a:lnSpc>
            </a:pPr>
            <a:r>
              <a:rPr lang="zh-CN" altLang="en-US" sz="8800">
                <a:solidFill>
                  <a:schemeClr val="bg1"/>
                </a:solidFill>
                <a:cs typeface="+mn-ea"/>
                <a:sym typeface="+mn-lt"/>
              </a:rPr>
              <a:t>观看</a:t>
            </a:r>
            <a:endParaRPr lang="zh-CN" altLang="en-US" sz="880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6021070" y="5501005"/>
            <a:ext cx="553085" cy="8890"/>
          </a:xfrm>
          <a:prstGeom prst="line">
            <a:avLst/>
          </a:prstGeom>
          <a:ln w="19050">
            <a:solidFill>
              <a:schemeClr val="bg1">
                <a:alpha val="6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11408438" y="6066693"/>
            <a:ext cx="229967" cy="229967"/>
            <a:chOff x="8404727" y="2258590"/>
            <a:chExt cx="229967" cy="229967"/>
          </a:xfrm>
          <a:solidFill>
            <a:schemeClr val="bg1">
              <a:alpha val="64000"/>
            </a:schemeClr>
          </a:solidFill>
        </p:grpSpPr>
        <p:sp>
          <p:nvSpPr>
            <p:cNvPr id="50" name="椭圆 49"/>
            <p:cNvSpPr/>
            <p:nvPr/>
          </p:nvSpPr>
          <p:spPr>
            <a:xfrm>
              <a:off x="8456050" y="2309913"/>
              <a:ext cx="127321" cy="12732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404727" y="2258590"/>
              <a:ext cx="229967" cy="229967"/>
            </a:xfrm>
            <a:prstGeom prst="ellipse">
              <a:avLst/>
            </a:prstGeom>
            <a:noFill/>
            <a:ln>
              <a:solidFill>
                <a:srgbClr val="F0F9FE">
                  <a:alpha val="72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未命名 -1_WPS图片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31750" y="635"/>
            <a:ext cx="12191365" cy="6858635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11359702" y="513441"/>
            <a:ext cx="363794" cy="211230"/>
            <a:chOff x="7236541" y="403123"/>
            <a:chExt cx="363794" cy="21123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7236542" y="403123"/>
              <a:ext cx="363793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7236541" y="511605"/>
              <a:ext cx="363793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7418437" y="614353"/>
              <a:ext cx="181897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11493528" y="6151783"/>
            <a:ext cx="229967" cy="229967"/>
            <a:chOff x="8404727" y="2258590"/>
            <a:chExt cx="229967" cy="229967"/>
          </a:xfrm>
        </p:grpSpPr>
        <p:sp>
          <p:nvSpPr>
            <p:cNvPr id="50" name="椭圆 49"/>
            <p:cNvSpPr/>
            <p:nvPr/>
          </p:nvSpPr>
          <p:spPr>
            <a:xfrm>
              <a:off x="8456050" y="2309913"/>
              <a:ext cx="127321" cy="12732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404727" y="2258590"/>
              <a:ext cx="229967" cy="229967"/>
            </a:xfrm>
            <a:prstGeom prst="ellipse">
              <a:avLst/>
            </a:prstGeom>
            <a:noFill/>
            <a:ln>
              <a:solidFill>
                <a:srgbClr val="F0F9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cs typeface="+mn-ea"/>
                <a:sym typeface="+mn-lt"/>
              </a:endParaRPr>
            </a:p>
          </p:txBody>
        </p:sp>
      </p:grpSp>
      <p:cxnSp>
        <p:nvCxnSpPr>
          <p:cNvPr id="52" name="直接连接符 51"/>
          <p:cNvCxnSpPr/>
          <p:nvPr/>
        </p:nvCxnSpPr>
        <p:spPr>
          <a:xfrm>
            <a:off x="11608511" y="1006475"/>
            <a:ext cx="0" cy="5014913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 rot="16200000">
            <a:off x="5912465" y="67264"/>
            <a:ext cx="430887" cy="23164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1600" dirty="0" smtClean="0">
                <a:solidFill>
                  <a:schemeClr val="bg1"/>
                </a:solidFill>
                <a:effectLst/>
                <a:cs typeface="+mn-ea"/>
                <a:sym typeface="+mn-lt"/>
              </a:rPr>
              <a:t>CONTENT</a:t>
            </a:r>
            <a:endParaRPr lang="en-US" altLang="zh-CN" sz="1600" dirty="0" smtClean="0"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0195" y="1510030"/>
            <a:ext cx="1217295" cy="5835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rtlCol="0">
            <a:spAutoFit/>
          </a:bodyPr>
          <a:lstStyle/>
          <a:p>
            <a:pPr algn="dist"/>
            <a:r>
              <a:rPr lang="zh-CN" altLang="en-US" sz="3200" dirty="0" smtClean="0">
                <a:solidFill>
                  <a:schemeClr val="bg1"/>
                </a:solidFill>
                <a:effectLst/>
                <a:cs typeface="+mn-ea"/>
                <a:sym typeface="+mn-lt"/>
              </a:rPr>
              <a:t>目录</a:t>
            </a:r>
            <a:endParaRPr lang="zh-CN" altLang="en-US" sz="3200" dirty="0" smtClean="0"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871020" y="3157691"/>
            <a:ext cx="494976" cy="494976"/>
          </a:xfrm>
          <a:prstGeom prst="ellipse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rgbClr val="0C1427"/>
                </a:solidFill>
                <a:cs typeface="+mn-ea"/>
                <a:sym typeface="+mn-lt"/>
              </a:rPr>
              <a:t>01</a:t>
            </a:r>
            <a:endParaRPr lang="en-US" altLang="zh-CN" sz="900" dirty="0" smtClean="0">
              <a:solidFill>
                <a:srgbClr val="0C1427"/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2850" y="3205490"/>
            <a:ext cx="3701845" cy="3987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/>
                </a:solidFill>
                <a:effectLst/>
                <a:cs typeface="+mn-ea"/>
                <a:sym typeface="+mn-lt"/>
              </a:rPr>
              <a:t>风电并网</a:t>
            </a:r>
            <a:r>
              <a:rPr lang="zh-CN" altLang="en-US" sz="2000" dirty="0">
                <a:solidFill>
                  <a:schemeClr val="bg1"/>
                </a:solidFill>
                <a:effectLst/>
                <a:cs typeface="+mn-ea"/>
                <a:sym typeface="+mn-lt"/>
              </a:rPr>
              <a:t>中储能设备的</a:t>
            </a:r>
            <a:r>
              <a:rPr lang="zh-CN" altLang="en-US" sz="2000" dirty="0">
                <a:solidFill>
                  <a:schemeClr val="bg1"/>
                </a:solidFill>
                <a:effectLst/>
                <a:cs typeface="+mn-ea"/>
                <a:sym typeface="+mn-lt"/>
              </a:rPr>
              <a:t>问题</a:t>
            </a:r>
            <a:endParaRPr lang="zh-CN" altLang="en-US" sz="2000" dirty="0"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819265" y="3157855"/>
            <a:ext cx="532765" cy="494665"/>
          </a:xfrm>
          <a:prstGeom prst="ellipse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rgbClr val="0C1427"/>
                </a:solidFill>
                <a:cs typeface="+mn-ea"/>
                <a:sym typeface="+mn-lt"/>
              </a:rPr>
              <a:t>02</a:t>
            </a:r>
            <a:endParaRPr lang="en-US" altLang="zh-CN" sz="900" dirty="0" smtClean="0">
              <a:solidFill>
                <a:srgbClr val="0C1427"/>
              </a:solidFill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19510" y="3230255"/>
            <a:ext cx="3701845" cy="3987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/>
                </a:solidFill>
                <a:effectLst/>
                <a:cs typeface="+mn-ea"/>
                <a:sym typeface="+mn-lt"/>
              </a:rPr>
              <a:t>构网型</a:t>
            </a:r>
            <a:r>
              <a:rPr lang="zh-CN" altLang="en-US" sz="2000" dirty="0">
                <a:solidFill>
                  <a:schemeClr val="bg1"/>
                </a:solidFill>
                <a:effectLst/>
                <a:cs typeface="+mn-ea"/>
                <a:sym typeface="+mn-lt"/>
              </a:rPr>
              <a:t>储能控制技术</a:t>
            </a:r>
            <a:endParaRPr lang="zh-CN" altLang="en-US" sz="2000" dirty="0"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821815" y="4448175"/>
            <a:ext cx="544195" cy="494665"/>
          </a:xfrm>
          <a:prstGeom prst="ellipse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rgbClr val="0C1427"/>
                </a:solidFill>
                <a:cs typeface="+mn-ea"/>
                <a:sym typeface="+mn-lt"/>
              </a:rPr>
              <a:t>03</a:t>
            </a:r>
            <a:endParaRPr lang="en-US" altLang="zh-CN" sz="900" dirty="0" smtClean="0">
              <a:solidFill>
                <a:srgbClr val="0C1427"/>
              </a:solidFill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432685" y="4342130"/>
            <a:ext cx="3100705" cy="7067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>
                <a:solidFill>
                  <a:schemeClr val="bg1"/>
                </a:solidFill>
                <a:effectLst/>
                <a:cs typeface="+mn-ea"/>
                <a:sym typeface="+mn-lt"/>
              </a:rPr>
              <a:t>我国两大风力发电站的</a:t>
            </a:r>
            <a:r>
              <a:rPr lang="zh-CN" altLang="en-US" sz="2000" dirty="0">
                <a:solidFill>
                  <a:schemeClr val="bg1"/>
                </a:solidFill>
                <a:effectLst/>
                <a:cs typeface="+mn-ea"/>
                <a:sym typeface="+mn-lt"/>
              </a:rPr>
              <a:t>相关技术应</a:t>
            </a:r>
            <a:r>
              <a:rPr lang="zh-CN" altLang="en-US" sz="2000" dirty="0">
                <a:solidFill>
                  <a:schemeClr val="bg1"/>
                </a:solidFill>
                <a:effectLst/>
                <a:cs typeface="+mn-ea"/>
                <a:sym typeface="+mn-lt"/>
              </a:rPr>
              <a:t>用</a:t>
            </a:r>
            <a:endParaRPr lang="zh-CN" altLang="en-US" sz="2000" dirty="0">
              <a:solidFill>
                <a:schemeClr val="bg1"/>
              </a:solidFill>
              <a:effectLst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818630" y="4438650"/>
            <a:ext cx="533400" cy="494665"/>
          </a:xfrm>
          <a:prstGeom prst="ellipse">
            <a:avLst/>
          </a:prstGeom>
          <a:solidFill>
            <a:schemeClr val="bg1">
              <a:alpha val="86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rgbClr val="0C1427"/>
                </a:solidFill>
                <a:cs typeface="+mn-ea"/>
                <a:sym typeface="+mn-lt"/>
              </a:rPr>
              <a:t>04</a:t>
            </a:r>
            <a:endParaRPr lang="en-US" altLang="zh-CN" sz="900" dirty="0" smtClean="0">
              <a:solidFill>
                <a:srgbClr val="0C1427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19510" y="4486098"/>
            <a:ext cx="3701845" cy="3987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结语</a:t>
            </a:r>
            <a:endParaRPr lang="zh-CN" altLang="en-US" sz="2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2" grpId="0" bldLvl="0" animBg="1"/>
      <p:bldP spid="13" grpId="0" bldLvl="0" animBg="1"/>
      <p:bldP spid="6" grpId="0" bldLvl="0" animBg="1"/>
      <p:bldP spid="14" grpId="0" bldLvl="0" animBg="1"/>
      <p:bldP spid="21" grpId="0" bldLvl="0" animBg="1"/>
      <p:bldP spid="2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未命名 -1_WPS图片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1365" cy="685863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1461302" y="513441"/>
            <a:ext cx="363794" cy="211230"/>
            <a:chOff x="7236541" y="403123"/>
            <a:chExt cx="363794" cy="21123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236542" y="403123"/>
              <a:ext cx="363793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236541" y="511605"/>
              <a:ext cx="363793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18437" y="614353"/>
              <a:ext cx="181897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1781810" y="2729230"/>
            <a:ext cx="89954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smtClean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zh-CN" altLang="en-US" sz="4800" dirty="0">
                <a:solidFill>
                  <a:schemeClr val="bg1"/>
                </a:solidFill>
                <a:effectLst/>
                <a:cs typeface="+mn-ea"/>
                <a:sym typeface="+mn-lt"/>
              </a:rPr>
              <a:t>风电并网中储能设备的问题</a:t>
            </a:r>
            <a:r>
              <a:rPr lang="en-US" altLang="zh-CN" sz="4800" b="1" smtClean="0">
                <a:solidFill>
                  <a:schemeClr val="bg1"/>
                </a:solidFill>
                <a:cs typeface="+mn-ea"/>
                <a:sym typeface="+mn-lt"/>
              </a:rPr>
              <a:t>/</a:t>
            </a:r>
            <a:endParaRPr lang="en-US" altLang="zh-CN" sz="4800" b="1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36540" y="4032885"/>
            <a:ext cx="1886585" cy="4673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dist"/>
            <a:r>
              <a:rPr lang="en-US" altLang="zh-CN" smtClean="0">
                <a:solidFill>
                  <a:schemeClr val="bg1"/>
                </a:solidFill>
                <a:cs typeface="+mn-ea"/>
                <a:sym typeface="+mn-lt"/>
              </a:rPr>
              <a:t>Part . 01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217805" y="-517525"/>
            <a:ext cx="1673225" cy="1673225"/>
          </a:xfrm>
          <a:prstGeom prst="ellipse">
            <a:avLst/>
          </a:prstGeom>
          <a:gradFill>
            <a:gsLst>
              <a:gs pos="0">
                <a:srgbClr val="7578B7">
                  <a:alpha val="8000"/>
                </a:srgbClr>
              </a:gs>
              <a:gs pos="100000">
                <a:srgbClr val="6366AD">
                  <a:alpha val="8000"/>
                </a:srgbClr>
              </a:gs>
            </a:gsLst>
            <a:lin ang="15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91210" y="375920"/>
            <a:ext cx="505460" cy="505460"/>
          </a:xfrm>
          <a:prstGeom prst="ellipse">
            <a:avLst/>
          </a:prstGeom>
          <a:gradFill>
            <a:gsLst>
              <a:gs pos="0">
                <a:srgbClr val="7578B7">
                  <a:alpha val="8000"/>
                </a:srgbClr>
              </a:gs>
              <a:gs pos="100000">
                <a:srgbClr val="6366AD"/>
              </a:gs>
            </a:gsLst>
            <a:lin ang="15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96670" y="513080"/>
            <a:ext cx="45110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风电并网中储能设备的问题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79440" y="6082665"/>
            <a:ext cx="1353185" cy="4673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dist"/>
            <a:r>
              <a:rPr lang="en-US" altLang="zh-CN" smtClean="0">
                <a:solidFill>
                  <a:srgbClr val="6572A1">
                    <a:alpha val="54000"/>
                  </a:srgbClr>
                </a:solidFill>
                <a:cs typeface="+mn-ea"/>
                <a:sym typeface="+mn-lt"/>
              </a:rPr>
              <a:t>Part . 01</a:t>
            </a:r>
            <a:endParaRPr lang="en-US" altLang="zh-CN" dirty="0" smtClean="0">
              <a:solidFill>
                <a:srgbClr val="6572A1">
                  <a:alpha val="54000"/>
                </a:srgbClr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6144041" y="5847160"/>
            <a:ext cx="424190" cy="0"/>
          </a:xfrm>
          <a:prstGeom prst="line">
            <a:avLst/>
          </a:prstGeom>
          <a:ln w="57150">
            <a:solidFill>
              <a:srgbClr val="6572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563775" y="612559"/>
            <a:ext cx="2269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FFFF"/>
                </a:solidFill>
              </a:rPr>
              <a:t>https://www.ypppt.com/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191895" y="1713230"/>
            <a:ext cx="4414520" cy="543560"/>
            <a:chOff x="1877" y="2698"/>
            <a:chExt cx="6952" cy="856"/>
          </a:xfrm>
        </p:grpSpPr>
        <p:sp>
          <p:nvSpPr>
            <p:cNvPr id="7" name="圆角矩形 6"/>
            <p:cNvSpPr/>
            <p:nvPr/>
          </p:nvSpPr>
          <p:spPr>
            <a:xfrm>
              <a:off x="1877" y="2698"/>
              <a:ext cx="6952" cy="857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042" y="2764"/>
              <a:ext cx="616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1</a:t>
              </a:r>
              <a:r>
                <a:rPr lang="zh-CN" altLang="en-US" sz="2400"/>
                <a:t>、并网过程对电网的冲击</a:t>
              </a:r>
              <a:endParaRPr lang="zh-CN" altLang="en-US" sz="24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173480" y="3841115"/>
            <a:ext cx="4451350" cy="543560"/>
            <a:chOff x="1848" y="6049"/>
            <a:chExt cx="7010" cy="856"/>
          </a:xfrm>
        </p:grpSpPr>
        <p:sp>
          <p:nvSpPr>
            <p:cNvPr id="8" name="圆角矩形 7"/>
            <p:cNvSpPr/>
            <p:nvPr/>
          </p:nvSpPr>
          <p:spPr>
            <a:xfrm>
              <a:off x="1848" y="6049"/>
              <a:ext cx="7011" cy="857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080" y="6115"/>
              <a:ext cx="6546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2</a:t>
              </a:r>
              <a:r>
                <a:rPr lang="zh-CN" altLang="en-US" sz="2400"/>
                <a:t>、对电网稳定性产生的影响</a:t>
              </a:r>
              <a:endParaRPr lang="zh-CN" altLang="en-US" sz="2400"/>
            </a:p>
          </p:txBody>
        </p:sp>
      </p:grpSp>
      <p:sp>
        <p:nvSpPr>
          <p:cNvPr id="18" name="右箭头 17"/>
          <p:cNvSpPr/>
          <p:nvPr/>
        </p:nvSpPr>
        <p:spPr>
          <a:xfrm>
            <a:off x="5765800" y="1795780"/>
            <a:ext cx="991235" cy="379095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同侧圆角矩形 18"/>
          <p:cNvSpPr/>
          <p:nvPr/>
        </p:nvSpPr>
        <p:spPr>
          <a:xfrm>
            <a:off x="6859270" y="1155700"/>
            <a:ext cx="4681855" cy="2178685"/>
          </a:xfrm>
          <a:prstGeom prst="round2Same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238365" y="1253490"/>
            <a:ext cx="3941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异步电机发电时缺少独立的动磁</a:t>
            </a:r>
            <a:r>
              <a:rPr lang="zh-CN" altLang="en-US"/>
              <a:t>装置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238365" y="1795145"/>
            <a:ext cx="3488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直接并网时产生冲击电流，电流大小主要与并网</a:t>
            </a:r>
            <a:r>
              <a:rPr lang="zh-CN" altLang="en-US"/>
              <a:t>时滑差</a:t>
            </a:r>
            <a:r>
              <a:rPr lang="zh-CN" altLang="en-US"/>
              <a:t>相关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238365" y="2539365"/>
            <a:ext cx="3843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过大的冲击电流会导致小容量电网的电压</a:t>
            </a:r>
            <a:r>
              <a:rPr lang="zh-CN" altLang="en-US"/>
              <a:t>剧变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91895" y="2604135"/>
            <a:ext cx="468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注：滑差为发电机电压和系统电压的</a:t>
            </a:r>
            <a:r>
              <a:rPr lang="zh-CN" altLang="en-US"/>
              <a:t>频率差</a:t>
            </a:r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5765800" y="3923665"/>
            <a:ext cx="991235" cy="379095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同侧圆角矩形 24"/>
          <p:cNvSpPr/>
          <p:nvPr/>
        </p:nvSpPr>
        <p:spPr>
          <a:xfrm>
            <a:off x="6858635" y="3723005"/>
            <a:ext cx="4743450" cy="2124075"/>
          </a:xfrm>
          <a:prstGeom prst="round2Same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137400" y="3806190"/>
            <a:ext cx="4186555" cy="614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系统电压水平降低，导致无功补偿量下降，但需求增大，恶化电路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137400" y="4482465"/>
            <a:ext cx="4327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故障下电压水平可能偏高甚至</a:t>
            </a:r>
            <a:r>
              <a:rPr lang="zh-CN" altLang="en-US"/>
              <a:t>越限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155815" y="4892040"/>
            <a:ext cx="3654425" cy="314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故障切除不及时使暂态电压</a:t>
            </a:r>
            <a:r>
              <a:rPr lang="zh-CN" altLang="en-US"/>
              <a:t>失稳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137400" y="5295900"/>
            <a:ext cx="4320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风电场出力过高降低电网的电压安全</a:t>
            </a:r>
            <a:r>
              <a:rPr lang="zh-CN" altLang="en-US"/>
              <a:t>裕度</a:t>
            </a:r>
            <a:endParaRPr lang="zh-CN" altLang="en-US"/>
          </a:p>
        </p:txBody>
      </p:sp>
      <p:sp>
        <p:nvSpPr>
          <p:cNvPr id="31" name="左箭头 30"/>
          <p:cNvSpPr/>
          <p:nvPr/>
        </p:nvSpPr>
        <p:spPr>
          <a:xfrm>
            <a:off x="5765800" y="5075555"/>
            <a:ext cx="979170" cy="386080"/>
          </a:xfrm>
          <a:prstGeom prst="lef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572135" y="4996815"/>
            <a:ext cx="5097780" cy="543560"/>
            <a:chOff x="901" y="7869"/>
            <a:chExt cx="8028" cy="856"/>
          </a:xfrm>
        </p:grpSpPr>
        <p:sp>
          <p:nvSpPr>
            <p:cNvPr id="37" name="圆角矩形 36"/>
            <p:cNvSpPr/>
            <p:nvPr/>
          </p:nvSpPr>
          <p:spPr>
            <a:xfrm>
              <a:off x="901" y="7869"/>
              <a:ext cx="8029" cy="856"/>
            </a:xfrm>
            <a:prstGeom prst="round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200" y="8021"/>
              <a:ext cx="76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主要威胁：风能源的随机性与电压稳定性</a:t>
              </a:r>
              <a:r>
                <a:rPr lang="zh-CN" altLang="en-US"/>
                <a:t>降低</a:t>
              </a:r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/>
      <p:bldP spid="21" grpId="1"/>
      <p:bldP spid="22" grpId="0"/>
      <p:bldP spid="22" grpId="1"/>
      <p:bldP spid="24" grpId="0" animBg="1"/>
      <p:bldP spid="24" grpId="1" animBg="1"/>
      <p:bldP spid="25" grpId="0" animBg="1"/>
      <p:bldP spid="25" grpId="1" animBg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23" grpId="0"/>
      <p:bldP spid="23" grpId="1"/>
      <p:bldP spid="31" grpId="0" animBg="1"/>
      <p:bldP spid="3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217805" y="-517525"/>
            <a:ext cx="1673225" cy="1673225"/>
          </a:xfrm>
          <a:prstGeom prst="ellipse">
            <a:avLst/>
          </a:prstGeom>
          <a:gradFill>
            <a:gsLst>
              <a:gs pos="0">
                <a:srgbClr val="7578B7">
                  <a:alpha val="8000"/>
                </a:srgbClr>
              </a:gs>
              <a:gs pos="100000">
                <a:srgbClr val="6366AD">
                  <a:alpha val="8000"/>
                </a:srgbClr>
              </a:gs>
            </a:gsLst>
            <a:lin ang="15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91210" y="375920"/>
            <a:ext cx="505460" cy="505460"/>
          </a:xfrm>
          <a:prstGeom prst="ellipse">
            <a:avLst/>
          </a:prstGeom>
          <a:gradFill>
            <a:gsLst>
              <a:gs pos="0">
                <a:srgbClr val="7578B7">
                  <a:alpha val="8000"/>
                </a:srgbClr>
              </a:gs>
              <a:gs pos="100000">
                <a:srgbClr val="6366AD"/>
              </a:gs>
            </a:gsLst>
            <a:lin ang="15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96670" y="513080"/>
            <a:ext cx="4517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cs typeface="+mn-ea"/>
                <a:sym typeface="+mn-lt"/>
              </a:rPr>
              <a:t>风电并网中储能设备的问题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79440" y="6082665"/>
            <a:ext cx="1353185" cy="4673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dist"/>
            <a:r>
              <a:rPr lang="en-US" altLang="zh-CN" smtClean="0">
                <a:solidFill>
                  <a:srgbClr val="6572A1">
                    <a:alpha val="54000"/>
                  </a:srgbClr>
                </a:solidFill>
                <a:cs typeface="+mn-ea"/>
                <a:sym typeface="+mn-lt"/>
              </a:rPr>
              <a:t>Part . 02</a:t>
            </a:r>
            <a:endParaRPr lang="en-US" altLang="zh-CN" dirty="0" smtClean="0">
              <a:solidFill>
                <a:srgbClr val="6572A1">
                  <a:alpha val="54000"/>
                </a:srgbClr>
              </a:solidFill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21640" y="1626870"/>
            <a:ext cx="5445760" cy="4366260"/>
            <a:chOff x="664" y="2562"/>
            <a:chExt cx="8576" cy="6876"/>
          </a:xfrm>
        </p:grpSpPr>
        <p:sp>
          <p:nvSpPr>
            <p:cNvPr id="3" name="深度视觉·原创设计 https://www.docer.com/works?userid=22383862"/>
            <p:cNvSpPr/>
            <p:nvPr/>
          </p:nvSpPr>
          <p:spPr>
            <a:xfrm>
              <a:off x="664" y="2562"/>
              <a:ext cx="8576" cy="6876"/>
            </a:xfrm>
            <a:prstGeom prst="rect">
              <a:avLst/>
            </a:prstGeom>
            <a:solidFill>
              <a:srgbClr val="6572A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深度视觉·原创设计 https://www.docer.com/works?userid=22383862"/>
            <p:cNvSpPr/>
            <p:nvPr/>
          </p:nvSpPr>
          <p:spPr>
            <a:xfrm>
              <a:off x="2661" y="2889"/>
              <a:ext cx="4581" cy="6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3</a:t>
              </a:r>
              <a:r>
                <a:rPr lang="zh-CN" altLang="en-US" sz="20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、对电能质量的</a:t>
              </a:r>
              <a:r>
                <a:rPr lang="zh-CN" altLang="en-US" sz="20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影响</a:t>
              </a:r>
              <a:endParaRPr lang="zh-CN" altLang="en-US" sz="20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89040" y="1626870"/>
            <a:ext cx="5445760" cy="4366260"/>
            <a:chOff x="9904" y="2562"/>
            <a:chExt cx="8576" cy="6876"/>
          </a:xfrm>
        </p:grpSpPr>
        <p:sp>
          <p:nvSpPr>
            <p:cNvPr id="8" name="深度视觉·原创设计 https://www.docer.com/works?userid=22383862"/>
            <p:cNvSpPr/>
            <p:nvPr/>
          </p:nvSpPr>
          <p:spPr>
            <a:xfrm>
              <a:off x="9904" y="2562"/>
              <a:ext cx="8576" cy="6877"/>
            </a:xfrm>
            <a:prstGeom prst="rect">
              <a:avLst/>
            </a:prstGeom>
            <a:solidFill>
              <a:srgbClr val="6366AD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深度视觉·原创设计 https://www.docer.com/works?userid=22383862"/>
            <p:cNvSpPr/>
            <p:nvPr/>
          </p:nvSpPr>
          <p:spPr>
            <a:xfrm>
              <a:off x="11075" y="4008"/>
              <a:ext cx="5502" cy="9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ts val="2000"/>
                </a:lnSpc>
                <a:defRPr/>
              </a:pPr>
              <a:r>
                <a:rPr lang="zh-CN" altLang="en-US" dirty="0">
                  <a:solidFill>
                    <a:schemeClr val="bg1"/>
                  </a:solidFill>
                  <a:cs typeface="+mn-ea"/>
                  <a:sym typeface="+mn-lt"/>
                </a:rPr>
                <a:t>风速变化导致电路自动切断时，联络线潮流方向变化</a:t>
              </a: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深度视觉·原创设计 https://www.docer.com/works?userid=22383862"/>
            <p:cNvSpPr/>
            <p:nvPr/>
          </p:nvSpPr>
          <p:spPr>
            <a:xfrm>
              <a:off x="11703" y="2889"/>
              <a:ext cx="4977" cy="6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4</a:t>
              </a:r>
              <a:r>
                <a:rPr lang="zh-CN" altLang="en-US" sz="20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、对继电保护装置的</a:t>
              </a:r>
              <a:r>
                <a:rPr lang="zh-CN" altLang="en-US" sz="2000" b="1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影响</a:t>
              </a:r>
              <a:endParaRPr lang="zh-CN" altLang="en-US" sz="20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31875" y="2524125"/>
            <a:ext cx="45046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风速变化、湍流等变化产生的紊流会造成功率波动与电机组的频繁启停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31875" y="3626485"/>
            <a:ext cx="424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软起动装置引起的各次谐波干扰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31875" y="4538345"/>
            <a:ext cx="402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反复并网时脉宽调制变换器产生谐波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032625" y="3626485"/>
            <a:ext cx="4021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异步电动机提供的短路冲击电流不足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32625" y="4538345"/>
            <a:ext cx="439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向低压电缆输出时短路电流无法输出</a:t>
            </a:r>
            <a:endParaRPr lang="zh-CN" altLang="en-US">
              <a:solidFill>
                <a:schemeClr val="bg2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5" grpId="0"/>
      <p:bldP spid="15" grpId="1"/>
      <p:bldP spid="26" grpId="0"/>
      <p:bldP spid="26" grpId="1"/>
      <p:bldP spid="27" grpId="0"/>
      <p:bldP spid="2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未命名 -1_WPS图片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1365" cy="685863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1461302" y="513441"/>
            <a:ext cx="363794" cy="211230"/>
            <a:chOff x="7236541" y="403123"/>
            <a:chExt cx="363794" cy="21123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236542" y="403123"/>
              <a:ext cx="363793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236541" y="511605"/>
              <a:ext cx="363793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18437" y="614353"/>
              <a:ext cx="181897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2018030" y="2686050"/>
            <a:ext cx="89954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smtClean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zh-CN" altLang="en-US" sz="4800" dirty="0">
                <a:solidFill>
                  <a:schemeClr val="bg1"/>
                </a:solidFill>
                <a:effectLst/>
                <a:cs typeface="+mn-ea"/>
                <a:sym typeface="+mn-lt"/>
              </a:rPr>
              <a:t>构网型储能控制技术</a:t>
            </a:r>
            <a:r>
              <a:rPr lang="en-US" altLang="zh-CN" sz="4800" b="1" smtClean="0">
                <a:solidFill>
                  <a:schemeClr val="bg1"/>
                </a:solidFill>
                <a:cs typeface="+mn-ea"/>
                <a:sym typeface="+mn-lt"/>
              </a:rPr>
              <a:t>/</a:t>
            </a:r>
            <a:endParaRPr lang="en-US" altLang="zh-CN" sz="4800" b="1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36540" y="4032885"/>
            <a:ext cx="1886585" cy="4673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dist"/>
            <a:r>
              <a:rPr lang="en-US" altLang="zh-CN" smtClean="0">
                <a:solidFill>
                  <a:schemeClr val="bg1"/>
                </a:solidFill>
                <a:cs typeface="+mn-ea"/>
                <a:sym typeface="+mn-lt"/>
              </a:rPr>
              <a:t>Part . 02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56118" y="2460397"/>
            <a:ext cx="3036383" cy="3162119"/>
            <a:chOff x="456118" y="2664232"/>
            <a:chExt cx="3036383" cy="3162119"/>
          </a:xfrm>
        </p:grpSpPr>
        <p:sp>
          <p:nvSpPr>
            <p:cNvPr id="67" name="任意多边形: 形状 29"/>
            <p:cNvSpPr/>
            <p:nvPr/>
          </p:nvSpPr>
          <p:spPr>
            <a:xfrm>
              <a:off x="882651" y="3838801"/>
              <a:ext cx="2609850" cy="1987550"/>
            </a:xfrm>
            <a:prstGeom prst="rect">
              <a:avLst/>
            </a:prstGeom>
            <a:solidFill>
              <a:srgbClr val="6366AD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456118" y="2664232"/>
              <a:ext cx="2366970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单击此处添加文字阐述，添加简短问题说明文字，具体说明文字在此处添加此处。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-217805" y="-517525"/>
            <a:ext cx="1673225" cy="1673225"/>
          </a:xfrm>
          <a:prstGeom prst="ellipse">
            <a:avLst/>
          </a:prstGeom>
          <a:gradFill>
            <a:gsLst>
              <a:gs pos="0">
                <a:srgbClr val="7578B7">
                  <a:alpha val="8000"/>
                </a:srgbClr>
              </a:gs>
              <a:gs pos="100000">
                <a:srgbClr val="6366AD">
                  <a:alpha val="8000"/>
                </a:srgbClr>
              </a:gs>
            </a:gsLst>
            <a:lin ang="15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91210" y="375920"/>
            <a:ext cx="505460" cy="505460"/>
          </a:xfrm>
          <a:prstGeom prst="ellipse">
            <a:avLst/>
          </a:prstGeom>
          <a:gradFill>
            <a:gsLst>
              <a:gs pos="0">
                <a:srgbClr val="7578B7">
                  <a:alpha val="8000"/>
                </a:srgbClr>
              </a:gs>
              <a:gs pos="100000">
                <a:srgbClr val="6366AD"/>
              </a:gs>
            </a:gsLst>
            <a:lin ang="15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96670" y="513080"/>
            <a:ext cx="302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构网型储能控制技术</a:t>
            </a:r>
            <a:endParaRPr lang="zh-CN" altLang="en-US" b="1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79440" y="6082665"/>
            <a:ext cx="1353185" cy="4673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dist"/>
            <a:r>
              <a:rPr lang="en-US" altLang="zh-CN" smtClean="0">
                <a:solidFill>
                  <a:srgbClr val="6572A1">
                    <a:alpha val="54000"/>
                  </a:srgbClr>
                </a:solidFill>
                <a:cs typeface="+mn-ea"/>
                <a:sym typeface="+mn-lt"/>
              </a:rPr>
              <a:t>Part . 02</a:t>
            </a:r>
            <a:endParaRPr lang="en-US" altLang="zh-CN" dirty="0" smtClean="0">
              <a:solidFill>
                <a:srgbClr val="6572A1">
                  <a:alpha val="54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59" name="任意多边形: 形状 33"/>
          <p:cNvSpPr/>
          <p:nvPr/>
        </p:nvSpPr>
        <p:spPr>
          <a:xfrm>
            <a:off x="0" y="1558246"/>
            <a:ext cx="802775" cy="1981470"/>
          </a:xfrm>
          <a:prstGeom prst="rect">
            <a:avLst/>
          </a:prstGeom>
          <a:solidFill>
            <a:srgbClr val="6366AD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891540" y="1560830"/>
            <a:ext cx="6379210" cy="1981200"/>
            <a:chOff x="890040" y="1777321"/>
            <a:chExt cx="5302250" cy="1981470"/>
          </a:xfrm>
        </p:grpSpPr>
        <p:sp>
          <p:nvSpPr>
            <p:cNvPr id="56" name="任意多边形: 形状 35"/>
            <p:cNvSpPr/>
            <p:nvPr/>
          </p:nvSpPr>
          <p:spPr>
            <a:xfrm>
              <a:off x="890040" y="1777321"/>
              <a:ext cx="5302250" cy="1981470"/>
            </a:xfrm>
            <a:prstGeom prst="rect">
              <a:avLst/>
            </a:prstGeom>
            <a:solidFill>
              <a:srgbClr val="B8BADA"/>
            </a:solidFill>
            <a:ln w="9525">
              <a:noFill/>
              <a:rou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任意多边形: 形状 36"/>
            <p:cNvSpPr/>
            <p:nvPr/>
          </p:nvSpPr>
          <p:spPr>
            <a:xfrm>
              <a:off x="1162051" y="2010001"/>
              <a:ext cx="571501" cy="571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600" extrusionOk="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9" y="17626"/>
                    <a:pt x="10947" y="17608"/>
                    <a:pt x="10806" y="17600"/>
                  </a:cubicBezTo>
                  <a:lnTo>
                    <a:pt x="19660" y="3838"/>
                  </a:lnTo>
                  <a:cubicBezTo>
                    <a:pt x="19660" y="3838"/>
                    <a:pt x="16976" y="19986"/>
                    <a:pt x="16976" y="19986"/>
                  </a:cubicBezTo>
                  <a:close/>
                  <a:moveTo>
                    <a:pt x="6859" y="16245"/>
                  </a:moveTo>
                  <a:cubicBezTo>
                    <a:pt x="6858" y="16242"/>
                    <a:pt x="6856" y="16241"/>
                    <a:pt x="6854" y="16238"/>
                  </a:cubicBezTo>
                  <a:lnTo>
                    <a:pt x="19607" y="2552"/>
                  </a:lnTo>
                  <a:lnTo>
                    <a:pt x="8735" y="19537"/>
                  </a:lnTo>
                  <a:cubicBezTo>
                    <a:pt x="8735" y="19537"/>
                    <a:pt x="6859" y="16245"/>
                    <a:pt x="6859" y="16245"/>
                  </a:cubicBezTo>
                  <a:close/>
                  <a:moveTo>
                    <a:pt x="2111" y="14025"/>
                  </a:moveTo>
                  <a:lnTo>
                    <a:pt x="17713" y="3595"/>
                  </a:lnTo>
                  <a:lnTo>
                    <a:pt x="6369" y="15770"/>
                  </a:lnTo>
                  <a:cubicBezTo>
                    <a:pt x="6309" y="15735"/>
                    <a:pt x="6256" y="15687"/>
                    <a:pt x="6191" y="15661"/>
                  </a:cubicBezTo>
                  <a:cubicBezTo>
                    <a:pt x="6191" y="15661"/>
                    <a:pt x="2111" y="14025"/>
                    <a:pt x="2111" y="14025"/>
                  </a:cubicBezTo>
                  <a:close/>
                  <a:moveTo>
                    <a:pt x="21234" y="108"/>
                  </a:moveTo>
                  <a:cubicBezTo>
                    <a:pt x="21123" y="36"/>
                    <a:pt x="20996" y="0"/>
                    <a:pt x="20869" y="0"/>
                  </a:cubicBezTo>
                  <a:cubicBezTo>
                    <a:pt x="20739" y="0"/>
                    <a:pt x="20609" y="37"/>
                    <a:pt x="20496" y="113"/>
                  </a:cubicBezTo>
                  <a:lnTo>
                    <a:pt x="299" y="13613"/>
                  </a:lnTo>
                  <a:cubicBezTo>
                    <a:pt x="91" y="13752"/>
                    <a:pt x="-23" y="13996"/>
                    <a:pt x="3" y="14245"/>
                  </a:cubicBezTo>
                  <a:cubicBezTo>
                    <a:pt x="29" y="14494"/>
                    <a:pt x="190" y="14709"/>
                    <a:pt x="423" y="14801"/>
                  </a:cubicBezTo>
                  <a:lnTo>
                    <a:pt x="5690" y="16914"/>
                  </a:lnTo>
                  <a:lnTo>
                    <a:pt x="8167" y="21260"/>
                  </a:lnTo>
                  <a:cubicBezTo>
                    <a:pt x="8285" y="21468"/>
                    <a:pt x="8505" y="21597"/>
                    <a:pt x="8744" y="21600"/>
                  </a:cubicBezTo>
                  <a:lnTo>
                    <a:pt x="8751" y="21600"/>
                  </a:lnTo>
                  <a:cubicBezTo>
                    <a:pt x="8987" y="21600"/>
                    <a:pt x="9207" y="21475"/>
                    <a:pt x="9329" y="21272"/>
                  </a:cubicBezTo>
                  <a:lnTo>
                    <a:pt x="10727" y="18934"/>
                  </a:lnTo>
                  <a:lnTo>
                    <a:pt x="17253" y="21551"/>
                  </a:lnTo>
                  <a:cubicBezTo>
                    <a:pt x="17333" y="21584"/>
                    <a:pt x="17418" y="21600"/>
                    <a:pt x="17503" y="21600"/>
                  </a:cubicBezTo>
                  <a:cubicBezTo>
                    <a:pt x="17617" y="21600"/>
                    <a:pt x="17731" y="21571"/>
                    <a:pt x="17833" y="21513"/>
                  </a:cubicBezTo>
                  <a:cubicBezTo>
                    <a:pt x="18010" y="21413"/>
                    <a:pt x="18134" y="21238"/>
                    <a:pt x="18167" y="21036"/>
                  </a:cubicBezTo>
                  <a:lnTo>
                    <a:pt x="21533" y="786"/>
                  </a:lnTo>
                  <a:cubicBezTo>
                    <a:pt x="21577" y="521"/>
                    <a:pt x="21460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2187366" y="1950065"/>
              <a:ext cx="3806473" cy="36835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43D46"/>
                  </a:solidFill>
                  <a:effectLst/>
                  <a:uLnTx/>
                  <a:uFillTx/>
                  <a:cs typeface="+mn-ea"/>
                  <a:sym typeface="+mn-lt"/>
                </a:rPr>
                <a:t>目前发电站并网技术分为跟网型和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43D46"/>
                  </a:solidFill>
                  <a:effectLst/>
                  <a:uLnTx/>
                  <a:uFillTx/>
                  <a:cs typeface="+mn-ea"/>
                  <a:sym typeface="+mn-lt"/>
                </a:rPr>
                <a:t>构网型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43D46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2330926" y="2581340"/>
              <a:ext cx="3445987" cy="941833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>
                  <a:sym typeface="+mn-ea"/>
                </a:rPr>
                <a:t>跟网型变流器是</a:t>
              </a:r>
              <a:r>
                <a:rPr lang="zh-CN" altLang="en-US" b="1">
                  <a:sym typeface="+mn-ea"/>
                </a:rPr>
                <a:t>基于电压</a:t>
              </a:r>
              <a:r>
                <a:rPr lang="zh-CN" altLang="en-US">
                  <a:sym typeface="+mn-ea"/>
                </a:rPr>
                <a:t>定向的电流源</a:t>
              </a:r>
              <a:r>
                <a:rPr lang="zh-CN" altLang="en-US">
                  <a:sym typeface="+mn-ea"/>
                </a:rPr>
                <a:t>构网型变流器是</a:t>
              </a:r>
              <a:r>
                <a:rPr lang="zh-CN" altLang="en-US" b="1">
                  <a:sym typeface="+mn-ea"/>
                </a:rPr>
                <a:t>基于功率</a:t>
              </a:r>
              <a:r>
                <a:rPr lang="zh-CN" altLang="en-US">
                  <a:sym typeface="+mn-ea"/>
                </a:rPr>
                <a:t>定向的电压源</a:t>
              </a:r>
              <a:endParaRPr lang="zh-CN" altLang="en-US">
                <a:solidFill>
                  <a:schemeClr val="tx1"/>
                </a:solidFill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9" name="任意多边形: 形状 38"/>
          <p:cNvSpPr/>
          <p:nvPr/>
        </p:nvSpPr>
        <p:spPr>
          <a:xfrm>
            <a:off x="0" y="3634831"/>
            <a:ext cx="802775" cy="1987820"/>
          </a:xfrm>
          <a:prstGeom prst="rect">
            <a:avLst/>
          </a:prstGeom>
          <a:solidFill>
            <a:srgbClr val="545D79"/>
          </a:solidFill>
          <a:ln w="9525">
            <a:noFill/>
            <a:round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sz="240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516630" y="3635375"/>
            <a:ext cx="3754120" cy="1987550"/>
            <a:chOff x="6267450" y="3845151"/>
            <a:chExt cx="6942835" cy="1987550"/>
          </a:xfrm>
        </p:grpSpPr>
        <p:sp>
          <p:nvSpPr>
            <p:cNvPr id="66" name="任意多边形: 形状 41"/>
            <p:cNvSpPr/>
            <p:nvPr/>
          </p:nvSpPr>
          <p:spPr>
            <a:xfrm>
              <a:off x="6267450" y="3845151"/>
              <a:ext cx="6942835" cy="1987550"/>
            </a:xfrm>
            <a:prstGeom prst="rect">
              <a:avLst/>
            </a:prstGeom>
            <a:solidFill>
              <a:srgbClr val="7578B7"/>
            </a:solidFill>
            <a:ln w="9525">
              <a:noFill/>
              <a:round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任意多边形: 形状 40"/>
            <p:cNvSpPr/>
            <p:nvPr/>
          </p:nvSpPr>
          <p:spPr>
            <a:xfrm>
              <a:off x="6524931" y="4156798"/>
              <a:ext cx="501651" cy="571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7425"/>
                  </a:moveTo>
                  <a:cubicBezTo>
                    <a:pt x="5687" y="7425"/>
                    <a:pt x="1543" y="6064"/>
                    <a:pt x="1543" y="4388"/>
                  </a:cubicBezTo>
                  <a:cubicBezTo>
                    <a:pt x="1543" y="2709"/>
                    <a:pt x="5687" y="1350"/>
                    <a:pt x="10800" y="1350"/>
                  </a:cubicBezTo>
                  <a:cubicBezTo>
                    <a:pt x="15913" y="1350"/>
                    <a:pt x="20057" y="2709"/>
                    <a:pt x="20057" y="4388"/>
                  </a:cubicBezTo>
                  <a:cubicBezTo>
                    <a:pt x="20057" y="6064"/>
                    <a:pt x="15913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4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8" y="12150"/>
                    <a:pt x="1543" y="10800"/>
                    <a:pt x="1543" y="9134"/>
                  </a:cubicBezTo>
                  <a:cubicBezTo>
                    <a:pt x="1543" y="9127"/>
                    <a:pt x="1546" y="9119"/>
                    <a:pt x="1546" y="9112"/>
                  </a:cubicBezTo>
                  <a:lnTo>
                    <a:pt x="1543" y="9112"/>
                  </a:lnTo>
                  <a:lnTo>
                    <a:pt x="1543" y="6794"/>
                  </a:lnTo>
                  <a:cubicBezTo>
                    <a:pt x="3565" y="8141"/>
                    <a:pt x="7271" y="8775"/>
                    <a:pt x="10800" y="8775"/>
                  </a:cubicBezTo>
                  <a:cubicBezTo>
                    <a:pt x="14329" y="8775"/>
                    <a:pt x="18035" y="8141"/>
                    <a:pt x="20057" y="6794"/>
                  </a:cubicBezTo>
                  <a:cubicBezTo>
                    <a:pt x="20057" y="6794"/>
                    <a:pt x="20057" y="9112"/>
                    <a:pt x="20057" y="9112"/>
                  </a:cubicBezTo>
                  <a:close/>
                  <a:moveTo>
                    <a:pt x="20057" y="13163"/>
                  </a:moveTo>
                  <a:lnTo>
                    <a:pt x="20054" y="13163"/>
                  </a:lnTo>
                  <a:cubicBezTo>
                    <a:pt x="20054" y="13169"/>
                    <a:pt x="20057" y="13177"/>
                    <a:pt x="20057" y="13184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8" y="16200"/>
                    <a:pt x="1543" y="14850"/>
                    <a:pt x="1543" y="13184"/>
                  </a:cubicBezTo>
                  <a:cubicBezTo>
                    <a:pt x="1543" y="13177"/>
                    <a:pt x="1546" y="13169"/>
                    <a:pt x="1546" y="13163"/>
                  </a:cubicBezTo>
                  <a:lnTo>
                    <a:pt x="1543" y="13163"/>
                  </a:lnTo>
                  <a:lnTo>
                    <a:pt x="1543" y="10640"/>
                  </a:lnTo>
                  <a:cubicBezTo>
                    <a:pt x="3137" y="12077"/>
                    <a:pt x="6982" y="12825"/>
                    <a:pt x="10800" y="12825"/>
                  </a:cubicBezTo>
                  <a:cubicBezTo>
                    <a:pt x="14618" y="12825"/>
                    <a:pt x="18463" y="12077"/>
                    <a:pt x="20057" y="10640"/>
                  </a:cubicBezTo>
                  <a:cubicBezTo>
                    <a:pt x="20057" y="10640"/>
                    <a:pt x="20057" y="13163"/>
                    <a:pt x="20057" y="13163"/>
                  </a:cubicBezTo>
                  <a:close/>
                  <a:moveTo>
                    <a:pt x="20057" y="17213"/>
                  </a:moveTo>
                  <a:cubicBezTo>
                    <a:pt x="20057" y="18889"/>
                    <a:pt x="15913" y="20250"/>
                    <a:pt x="10800" y="20250"/>
                  </a:cubicBezTo>
                  <a:cubicBezTo>
                    <a:pt x="5687" y="20250"/>
                    <a:pt x="1543" y="18889"/>
                    <a:pt x="1543" y="17213"/>
                  </a:cubicBezTo>
                  <a:lnTo>
                    <a:pt x="1543" y="14690"/>
                  </a:lnTo>
                  <a:cubicBezTo>
                    <a:pt x="3137" y="16127"/>
                    <a:pt x="6982" y="16875"/>
                    <a:pt x="10800" y="16875"/>
                  </a:cubicBezTo>
                  <a:cubicBezTo>
                    <a:pt x="14618" y="16875"/>
                    <a:pt x="18463" y="16127"/>
                    <a:pt x="20057" y="14690"/>
                  </a:cubicBezTo>
                  <a:cubicBezTo>
                    <a:pt x="20057" y="14690"/>
                    <a:pt x="20057" y="17213"/>
                    <a:pt x="20057" y="17213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8"/>
                  </a:cubicBezTo>
                  <a:lnTo>
                    <a:pt x="0" y="17213"/>
                  </a:lnTo>
                  <a:cubicBezTo>
                    <a:pt x="0" y="20226"/>
                    <a:pt x="5598" y="21600"/>
                    <a:pt x="10800" y="21600"/>
                  </a:cubicBezTo>
                  <a:cubicBezTo>
                    <a:pt x="16002" y="21600"/>
                    <a:pt x="21600" y="20226"/>
                    <a:pt x="21600" y="17213"/>
                  </a:cubicBezTo>
                  <a:lnTo>
                    <a:pt x="21600" y="4388"/>
                  </a:lnTo>
                  <a:cubicBezTo>
                    <a:pt x="21600" y="1372"/>
                    <a:pt x="16002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任意多边形: 形状 43"/>
            <p:cNvSpPr/>
            <p:nvPr/>
          </p:nvSpPr>
          <p:spPr>
            <a:xfrm>
              <a:off x="6990722" y="4646464"/>
              <a:ext cx="35833" cy="3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70" y="21600"/>
                    <a:pt x="21600" y="16770"/>
                    <a:pt x="21600" y="10800"/>
                  </a:cubicBezTo>
                  <a:cubicBezTo>
                    <a:pt x="21600" y="4830"/>
                    <a:pt x="16770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70"/>
                    <a:pt x="4830" y="21600"/>
                    <a:pt x="10800" y="2160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8" name="任意多边形: 形状 32"/>
            <p:cNvSpPr/>
            <p:nvPr/>
          </p:nvSpPr>
          <p:spPr>
            <a:xfrm>
              <a:off x="6990722" y="4539306"/>
              <a:ext cx="35833" cy="3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70" y="21600"/>
                    <a:pt x="21600" y="16770"/>
                    <a:pt x="21600" y="10800"/>
                  </a:cubicBezTo>
                  <a:cubicBezTo>
                    <a:pt x="21600" y="4830"/>
                    <a:pt x="16770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70"/>
                    <a:pt x="4830" y="21600"/>
                    <a:pt x="10800" y="2160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9" name="任意多边形: 形状 31"/>
            <p:cNvSpPr/>
            <p:nvPr/>
          </p:nvSpPr>
          <p:spPr>
            <a:xfrm>
              <a:off x="6990722" y="4432149"/>
              <a:ext cx="35833" cy="3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16770" y="21600"/>
                    <a:pt x="21600" y="16770"/>
                    <a:pt x="21600" y="10800"/>
                  </a:cubicBezTo>
                  <a:cubicBezTo>
                    <a:pt x="21600" y="4830"/>
                    <a:pt x="16770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70"/>
                    <a:pt x="4830" y="21600"/>
                    <a:pt x="10800" y="21600"/>
                  </a:cubicBezTo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7190500" y="4067401"/>
              <a:ext cx="5095562" cy="14890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但随着设备渗透率增加，跟网型问题逐渐明显，构网型控制技术提高变流器的电压、频率支撑能力，增强电力系统稳定性的优势也逐渐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体现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735570" y="1557655"/>
            <a:ext cx="4216400" cy="4065270"/>
            <a:chOff x="12182" y="2453"/>
            <a:chExt cx="6640" cy="6402"/>
          </a:xfrm>
        </p:grpSpPr>
        <p:sp>
          <p:nvSpPr>
            <p:cNvPr id="2" name="矩形 1"/>
            <p:cNvSpPr/>
            <p:nvPr/>
          </p:nvSpPr>
          <p:spPr>
            <a:xfrm>
              <a:off x="12182" y="2453"/>
              <a:ext cx="6641" cy="6402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2434" y="2750"/>
              <a:ext cx="6137" cy="588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文本框 5"/>
          <p:cNvSpPr txBox="1"/>
          <p:nvPr/>
        </p:nvSpPr>
        <p:spPr>
          <a:xfrm>
            <a:off x="951230" y="4086225"/>
            <a:ext cx="2555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bg2"/>
                </a:solidFill>
              </a:rPr>
              <a:t>我国现目前仍是以火力发电为电能主体，方便电压的</a:t>
            </a:r>
            <a:r>
              <a:rPr lang="zh-CN" altLang="en-US" sz="1400">
                <a:solidFill>
                  <a:schemeClr val="bg2"/>
                </a:solidFill>
              </a:rPr>
              <a:t>调节</a:t>
            </a:r>
            <a:endParaRPr lang="zh-CN" altLang="en-US" sz="1400">
              <a:solidFill>
                <a:schemeClr val="bg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1070" y="4697730"/>
            <a:ext cx="2380615" cy="624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080"/>
              </a:lnSpc>
            </a:pPr>
            <a:r>
              <a:rPr lang="zh-CN" altLang="en-US" sz="1400" b="1">
                <a:solidFill>
                  <a:schemeClr val="bg2"/>
                </a:solidFill>
              </a:rPr>
              <a:t>因此我国</a:t>
            </a:r>
            <a:r>
              <a:rPr lang="zh-CN" altLang="en-US" sz="1400" b="1">
                <a:solidFill>
                  <a:schemeClr val="bg2"/>
                </a:solidFill>
              </a:rPr>
              <a:t>主要采用跟网型储能控制技术</a:t>
            </a:r>
            <a:endParaRPr lang="zh-CN" altLang="en-US" sz="1400" b="1">
              <a:solidFill>
                <a:schemeClr val="bg2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ldLvl="0" animBg="1"/>
      <p:bldP spid="6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-217805" y="-517525"/>
            <a:ext cx="1673225" cy="1673225"/>
          </a:xfrm>
          <a:prstGeom prst="ellipse">
            <a:avLst/>
          </a:prstGeom>
          <a:gradFill>
            <a:gsLst>
              <a:gs pos="0">
                <a:srgbClr val="7578B7">
                  <a:alpha val="8000"/>
                </a:srgbClr>
              </a:gs>
              <a:gs pos="100000">
                <a:srgbClr val="6366AD">
                  <a:alpha val="8000"/>
                </a:srgbClr>
              </a:gs>
            </a:gsLst>
            <a:lin ang="15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791210" y="375920"/>
            <a:ext cx="505460" cy="505460"/>
          </a:xfrm>
          <a:prstGeom prst="ellipse">
            <a:avLst/>
          </a:prstGeom>
          <a:gradFill>
            <a:gsLst>
              <a:gs pos="0">
                <a:srgbClr val="7578B7">
                  <a:alpha val="8000"/>
                </a:srgbClr>
              </a:gs>
              <a:gs pos="100000">
                <a:srgbClr val="6366AD"/>
              </a:gs>
            </a:gsLst>
            <a:lin ang="15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37310" y="377825"/>
            <a:ext cx="3030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构网型储能控制技术</a:t>
            </a:r>
            <a:endParaRPr lang="zh-CN" altLang="en-US" sz="2400" b="1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79440" y="6082665"/>
            <a:ext cx="1353185" cy="4673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dist"/>
            <a:r>
              <a:rPr lang="en-US" altLang="zh-CN" smtClean="0">
                <a:solidFill>
                  <a:srgbClr val="6572A1">
                    <a:alpha val="54000"/>
                  </a:srgbClr>
                </a:solidFill>
                <a:cs typeface="+mn-ea"/>
                <a:sym typeface="+mn-lt"/>
              </a:rPr>
              <a:t>Part . 02</a:t>
            </a:r>
            <a:endParaRPr lang="en-US" altLang="zh-CN" dirty="0" smtClean="0">
              <a:solidFill>
                <a:srgbClr val="6572A1">
                  <a:alpha val="54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" name="深度视觉·原创设计 https://www.docer.com/works?userid=22383862"/>
          <p:cNvSpPr/>
          <p:nvPr/>
        </p:nvSpPr>
        <p:spPr>
          <a:xfrm>
            <a:off x="421640" y="4297045"/>
            <a:ext cx="5171440" cy="91503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深度视觉·原创设计 https://www.docer.com/works?userid=22383862"/>
          <p:cNvSpPr/>
          <p:nvPr/>
        </p:nvSpPr>
        <p:spPr>
          <a:xfrm>
            <a:off x="421640" y="2104390"/>
            <a:ext cx="5171440" cy="868045"/>
          </a:xfrm>
          <a:prstGeom prst="rect">
            <a:avLst/>
          </a:prstGeom>
          <a:solidFill>
            <a:srgbClr val="6572A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深度视觉·原创设计 https://www.docer.com/works?userid=22383862"/>
          <p:cNvSpPr/>
          <p:nvPr/>
        </p:nvSpPr>
        <p:spPr>
          <a:xfrm>
            <a:off x="751287" y="2239930"/>
            <a:ext cx="586216" cy="586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深度视觉·原创设计 https://www.docer.com/works?userid=22383862"/>
          <p:cNvSpPr/>
          <p:nvPr/>
        </p:nvSpPr>
        <p:spPr>
          <a:xfrm>
            <a:off x="751287" y="4446429"/>
            <a:ext cx="586216" cy="586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深度视觉·原创设计 https://www.docer.com/works?userid=22383862"/>
          <p:cNvSpPr/>
          <p:nvPr/>
        </p:nvSpPr>
        <p:spPr>
          <a:xfrm>
            <a:off x="6288405" y="4297045"/>
            <a:ext cx="5445760" cy="915670"/>
          </a:xfrm>
          <a:prstGeom prst="rect">
            <a:avLst/>
          </a:prstGeom>
          <a:solidFill>
            <a:srgbClr val="6572A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深度视觉·原创设计 https://www.docer.com/works?userid=22383862"/>
          <p:cNvSpPr/>
          <p:nvPr/>
        </p:nvSpPr>
        <p:spPr>
          <a:xfrm>
            <a:off x="6289040" y="2092960"/>
            <a:ext cx="5445760" cy="880110"/>
          </a:xfrm>
          <a:prstGeom prst="rect">
            <a:avLst/>
          </a:prstGeom>
          <a:solidFill>
            <a:srgbClr val="6366A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深度视觉·原创设计 https://www.docer.com/works?userid=22383862"/>
          <p:cNvSpPr/>
          <p:nvPr/>
        </p:nvSpPr>
        <p:spPr>
          <a:xfrm>
            <a:off x="6646566" y="2239930"/>
            <a:ext cx="586215" cy="5862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17" name="深度视觉·原创设计 https://www.docer.com/works?userid=22383862"/>
          <p:cNvSpPr/>
          <p:nvPr/>
        </p:nvSpPr>
        <p:spPr>
          <a:xfrm>
            <a:off x="6753196" y="4446429"/>
            <a:ext cx="479633" cy="5862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20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000">
              <a:cs typeface="+mn-ea"/>
              <a:sym typeface="+mn-lt"/>
            </a:endParaRPr>
          </a:p>
        </p:txBody>
      </p:sp>
      <p:sp>
        <p:nvSpPr>
          <p:cNvPr id="18" name="深度视觉·原创设计 https://www.docer.com/works?userid=22383862"/>
          <p:cNvSpPr/>
          <p:nvPr/>
        </p:nvSpPr>
        <p:spPr>
          <a:xfrm>
            <a:off x="1883088" y="2394076"/>
            <a:ext cx="3493457" cy="34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提升系统短路电流水平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深度视觉·原创设计 https://www.docer.com/works?userid=22383862"/>
          <p:cNvSpPr/>
          <p:nvPr/>
        </p:nvSpPr>
        <p:spPr>
          <a:xfrm>
            <a:off x="1757993" y="4446184"/>
            <a:ext cx="3493457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系统失步解列时快速响应，提升系统的第一摇摆周期稳定性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深度视觉·原创设计 https://www.docer.com/works?userid=22383862"/>
          <p:cNvSpPr/>
          <p:nvPr/>
        </p:nvSpPr>
        <p:spPr>
          <a:xfrm>
            <a:off x="7754620" y="2265680"/>
            <a:ext cx="2513965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为系统提供阻尼和惯性，改善系统频率稳定性</a:t>
            </a:r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4" name="深度视觉·原创设计 https://www.docer.com/works?userid=22383862"/>
          <p:cNvSpPr/>
          <p:nvPr/>
        </p:nvSpPr>
        <p:spPr>
          <a:xfrm>
            <a:off x="7754620" y="4453255"/>
            <a:ext cx="3420110" cy="60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2000"/>
              </a:lnSpc>
              <a:defRPr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削弱电力系统间谐波和不平衡电压带来的影响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55420" y="993775"/>
            <a:ext cx="2821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2">
                    <a:lumMod val="75000"/>
                    <a:lumOff val="25000"/>
                  </a:schemeClr>
                </a:solidFill>
              </a:rPr>
              <a:t>在未来电力系统中的应用</a:t>
            </a:r>
            <a:endParaRPr lang="zh-CN" altLang="en-US" b="1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6" grpId="0" bldLvl="0" animBg="1"/>
      <p:bldP spid="17" grpId="0" bldLvl="0" animBg="1"/>
      <p:bldP spid="18" grpId="0"/>
      <p:bldP spid="20" grpId="0"/>
      <p:bldP spid="22" grpId="0"/>
      <p:bldP spid="24" grpId="0"/>
      <p:bldP spid="3" grpId="0" animBg="1"/>
      <p:bldP spid="3" grpId="1" animBg="1"/>
      <p:bldP spid="8" grpId="0" animBg="1"/>
      <p:bldP spid="8" grpId="1" animBg="1"/>
      <p:bldP spid="2" grpId="0" animBg="1"/>
      <p:bldP spid="2" grpId="1" animBg="1"/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未命名 -1_WPS图片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0" y="0"/>
            <a:ext cx="12191365" cy="685863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1461302" y="513441"/>
            <a:ext cx="363794" cy="211230"/>
            <a:chOff x="7236541" y="403123"/>
            <a:chExt cx="363794" cy="21123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7236542" y="403123"/>
              <a:ext cx="363793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236541" y="511605"/>
              <a:ext cx="363793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18437" y="614353"/>
              <a:ext cx="181897" cy="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/>
          <p:cNvSpPr txBox="1"/>
          <p:nvPr/>
        </p:nvSpPr>
        <p:spPr>
          <a:xfrm>
            <a:off x="999490" y="2520950"/>
            <a:ext cx="105613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smtClean="0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zh-CN" altLang="en-US" sz="4800" smtClean="0">
                <a:solidFill>
                  <a:schemeClr val="bg1"/>
                </a:solidFill>
                <a:cs typeface="+mn-ea"/>
                <a:sym typeface="+mn-lt"/>
              </a:rPr>
              <a:t>我国风电站的</a:t>
            </a:r>
            <a:r>
              <a:rPr lang="zh-CN" altLang="en-US" sz="4800" dirty="0">
                <a:solidFill>
                  <a:schemeClr val="bg1"/>
                </a:solidFill>
                <a:effectLst/>
                <a:cs typeface="+mn-ea"/>
                <a:sym typeface="+mn-lt"/>
              </a:rPr>
              <a:t>相关技术应用</a:t>
            </a:r>
            <a:r>
              <a:rPr lang="en-US" altLang="zh-CN" sz="4800" b="1" smtClean="0">
                <a:solidFill>
                  <a:schemeClr val="bg1"/>
                </a:solidFill>
                <a:cs typeface="+mn-ea"/>
                <a:sym typeface="+mn-lt"/>
              </a:rPr>
              <a:t>/</a:t>
            </a:r>
            <a:endParaRPr lang="en-US" altLang="zh-CN" sz="4800" b="1" smtClea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36540" y="4032885"/>
            <a:ext cx="1886585" cy="4673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dist"/>
            <a:r>
              <a:rPr lang="en-US" altLang="zh-CN" smtClean="0">
                <a:solidFill>
                  <a:schemeClr val="bg1"/>
                </a:solidFill>
                <a:cs typeface="+mn-ea"/>
                <a:sym typeface="+mn-lt"/>
              </a:rPr>
              <a:t>Part . 03</a:t>
            </a:r>
            <a:endParaRPr lang="en-US" altLang="zh-CN" dirty="0" smtClea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PP_MARK_KEY" val="e117e219-6545-4bba-8dd2-2ba3162ca6e6"/>
  <p:tag name="COMMONDATA" val="eyJoZGlkIjoiMGFiYmQzOTJmNDNkMzExMTU1YzVjM2FlN2ExYjk1OGI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第一PPT，www.1ppt.com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njw40yvi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</Words>
  <Application>WPS 演示</Application>
  <PresentationFormat>宽屏</PresentationFormat>
  <Paragraphs>211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9" baseType="lpstr">
      <vt:lpstr>Arial</vt:lpstr>
      <vt:lpstr>宋体</vt:lpstr>
      <vt:lpstr>Wingdings</vt:lpstr>
      <vt:lpstr>思源宋体</vt:lpstr>
      <vt:lpstr>Wingdings</vt:lpstr>
      <vt:lpstr>微软雅黑</vt:lpstr>
      <vt:lpstr>Arial</vt:lpstr>
      <vt:lpstr>Arial Unicode MS</vt:lpstr>
      <vt:lpstr>Gill Sans</vt:lpstr>
      <vt:lpstr>Segoe UI Light</vt:lpstr>
      <vt:lpstr>Calibri</vt:lpstr>
      <vt:lpstr>Meiryo</vt:lpstr>
      <vt:lpstr>Yu Gothic UI</vt:lpstr>
      <vt:lpstr>Gill Sans MT</vt:lpstr>
      <vt:lpstr>幼圆</vt:lpstr>
      <vt:lpstr>楷体</vt:lpstr>
      <vt:lpstr>华文新魏</vt:lpstr>
      <vt:lpstr>华文彩云</vt:lpstr>
      <vt:lpstr>华文宋体</vt:lpstr>
      <vt:lpstr>Gill Sans</vt:lpstr>
      <vt:lpstr>思源宋体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autism</cp:lastModifiedBy>
  <cp:revision>173</cp:revision>
  <dcterms:created xsi:type="dcterms:W3CDTF">2019-06-19T02:08:00Z</dcterms:created>
  <dcterms:modified xsi:type="dcterms:W3CDTF">2022-10-26T15:14:37Z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4E6EEBF065C84A4AABD7ED2FDA215183</vt:lpwstr>
  </property>
</Properties>
</file>