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61" r:id="rId6"/>
    <p:sldId id="259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52F7B7-ECB8-4AE9-AC8A-849A144FB2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34BF600-0C69-4618-8B5D-357D86ECFF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C93420-6627-4DB1-B425-DA0181922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E8A13-E78F-4BBC-A01C-362871D1B195}" type="datetimeFigureOut">
              <a:rPr lang="ko-KR" altLang="en-US" smtClean="0"/>
              <a:t>2021-01-04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26C38A-484A-4125-8702-A57D2C992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A7A60E-F829-4297-908A-10083A18C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787CA-D83D-41D1-B983-87179B2D5D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0075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726AA8-EEC2-45C5-80B9-5DE4961AD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9A2C24A-3CC2-410F-8995-9498D2EED9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2505E3-50F6-44C0-BD53-66DE6CCEF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E8A13-E78F-4BBC-A01C-362871D1B195}" type="datetimeFigureOut">
              <a:rPr lang="ko-KR" altLang="en-US" smtClean="0"/>
              <a:t>2021-01-04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3ED369-AE94-44DF-98EB-64CF22E1F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7B9D72-4684-4E07-9558-1BF64B525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787CA-D83D-41D1-B983-87179B2D5D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4089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C4E10B9-0233-43C0-A55E-FF6780DFA5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6A9CB2D-DC3B-4BD1-8F73-238681D65F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74D41B-23E4-4214-B2C6-140899603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E8A13-E78F-4BBC-A01C-362871D1B195}" type="datetimeFigureOut">
              <a:rPr lang="ko-KR" altLang="en-US" smtClean="0"/>
              <a:t>2021-01-04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D67F70-0F57-4F36-86B1-70F232B00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ED9070-291C-492E-A249-0B7CFC99B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787CA-D83D-41D1-B983-87179B2D5D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2749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4EC5F4-C9F5-4AE3-95AB-7B36C5D74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15B263-3B6B-4513-91B7-6C5873F529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806EBF-1B54-473C-B8EF-FE3F2931F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E8A13-E78F-4BBC-A01C-362871D1B195}" type="datetimeFigureOut">
              <a:rPr lang="ko-KR" altLang="en-US" smtClean="0"/>
              <a:t>2021-01-04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D8F95E-2FD3-409A-ABF0-112C6DBB8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E4C408-65BD-4BD1-B078-135661DD9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787CA-D83D-41D1-B983-87179B2D5D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3786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E1D-738B-477F-B2A5-2B2361479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1D2F1F9-D028-41BB-8730-A104422CF8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EF168A-16A6-46EC-9608-91A7E822A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E8A13-E78F-4BBC-A01C-362871D1B195}" type="datetimeFigureOut">
              <a:rPr lang="ko-KR" altLang="en-US" smtClean="0"/>
              <a:t>2021-01-04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3A0DE4-9122-4DA4-AE97-5A083220A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4CCAF5-013B-4224-A5D2-F76254FEB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787CA-D83D-41D1-B983-87179B2D5D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5182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ACCC97-4B0C-4636-B657-A1D7BC46E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FC87B1-CBDE-4435-B74C-2888C0647E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5DEC7AB-F430-49C2-8F9B-9A9D5A0D2F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814CF76-F7F2-4E35-A06B-B71DC72CA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E8A13-E78F-4BBC-A01C-362871D1B195}" type="datetimeFigureOut">
              <a:rPr lang="ko-KR" altLang="en-US" smtClean="0"/>
              <a:t>2021-01-04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48C2817-4E22-42EF-B061-AFFC59856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6510B69-D486-4804-993E-978B65666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787CA-D83D-41D1-B983-87179B2D5D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811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354310-F619-4BCB-84F4-660BB25D4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2E84245-ACC1-4709-8FB7-26D8A1C9B5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BB7BB2B-4D67-41AE-B6E4-5689C1FD1A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7A2F15A-932D-40C5-8113-0A730DD458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B69E7C4-722E-4187-8DD1-325942283F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88D791A-7686-4D72-A8B3-2FCBD2C7C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E8A13-E78F-4BBC-A01C-362871D1B195}" type="datetimeFigureOut">
              <a:rPr lang="ko-KR" altLang="en-US" smtClean="0"/>
              <a:t>2021-01-04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F837E77-A8BB-4BAD-8373-9CE668420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3DE80BF-EFE6-48FE-848C-63809E1AC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787CA-D83D-41D1-B983-87179B2D5D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1226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5B24D2-FACB-49CC-8924-6220AF25B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7C0DEC0-A244-481B-867D-2A3B9EDBC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E8A13-E78F-4BBC-A01C-362871D1B195}" type="datetimeFigureOut">
              <a:rPr lang="ko-KR" altLang="en-US" smtClean="0"/>
              <a:t>2021-01-04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F6EA957-F442-46D9-A633-0861D46D3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87B7D46-F938-4081-BBFA-7B3789066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787CA-D83D-41D1-B983-87179B2D5D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4793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400685C-1700-4FE6-BACC-267FD54BB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E8A13-E78F-4BBC-A01C-362871D1B195}" type="datetimeFigureOut">
              <a:rPr lang="ko-KR" altLang="en-US" smtClean="0"/>
              <a:t>2021-01-04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7D53BB5-78E6-4B8E-88B0-68EC00526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15AAA07-7A3B-4F41-960F-9B8C0CC6C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787CA-D83D-41D1-B983-87179B2D5D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6320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D658C0-DDF3-463D-9E0E-A2FDD26F3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19E16D-B119-4434-96BE-24915855F3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10D98BF-DD53-4735-AF9F-552DA181E7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CE0D1B6-7A63-45DC-BD8F-187705948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E8A13-E78F-4BBC-A01C-362871D1B195}" type="datetimeFigureOut">
              <a:rPr lang="ko-KR" altLang="en-US" smtClean="0"/>
              <a:t>2021-01-04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E626716-A825-4FF9-85B9-DA7B6A88B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E1BC7E3-B880-4751-8C01-05A57F1BE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787CA-D83D-41D1-B983-87179B2D5D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4157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58488B-7D08-421D-9359-47169EF44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417555D-6E71-48B4-96DA-1953D466B6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09C2E72-854E-441F-93B2-4BFAB4B0D1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96F89AE-0C2E-4196-8E4A-5AD2B4C2D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E8A13-E78F-4BBC-A01C-362871D1B195}" type="datetimeFigureOut">
              <a:rPr lang="ko-KR" altLang="en-US" smtClean="0"/>
              <a:t>2021-01-04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D96007E-24C3-4E87-BFAD-8C31D1D2F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DF54A04-5897-44EE-8AA2-0090FC688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787CA-D83D-41D1-B983-87179B2D5D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0397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B48A5E5-8FE9-4C12-A6E0-0AEEC5844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980969-D62B-4105-8AEB-D56603A07B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7F747F-29DA-4465-8577-868E475E17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BE8A13-E78F-4BBC-A01C-362871D1B195}" type="datetimeFigureOut">
              <a:rPr lang="ko-KR" altLang="en-US" smtClean="0"/>
              <a:t>2021-01-04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6856C9-7A67-47AE-9BA7-352B4CA118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63988E-2F62-4DB7-A052-62FE20AA27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E787CA-D83D-41D1-B983-87179B2D5D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0735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A44F89-869C-4D6D-A225-367DA60761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카드 결제 처리 테스트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DA5D14C-B526-437F-87CC-8EE75BF460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pPr algn="r"/>
            <a:r>
              <a:rPr lang="ko-KR" altLang="en-US" dirty="0"/>
              <a:t>류성훈 과장</a:t>
            </a:r>
          </a:p>
        </p:txBody>
      </p:sp>
    </p:spTree>
    <p:extLst>
      <p:ext uri="{BB962C8B-B14F-4D97-AF65-F5344CB8AC3E}">
        <p14:creationId xmlns:p14="http://schemas.microsoft.com/office/powerpoint/2010/main" val="20819956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E0DD77E5-205C-43A4-8B2F-C7BF39AE22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650" y="4081220"/>
            <a:ext cx="5830114" cy="1829055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55503E2-1EFA-4058-833A-D00072075358}"/>
              </a:ext>
            </a:extLst>
          </p:cNvPr>
          <p:cNvCxnSpPr>
            <a:cxnSpLocks/>
          </p:cNvCxnSpPr>
          <p:nvPr/>
        </p:nvCxnSpPr>
        <p:spPr>
          <a:xfrm>
            <a:off x="0" y="453222"/>
            <a:ext cx="1219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98F4F98-924C-4892-BEDB-DBF27A271573}"/>
              </a:ext>
            </a:extLst>
          </p:cNvPr>
          <p:cNvSpPr txBox="1"/>
          <p:nvPr/>
        </p:nvSpPr>
        <p:spPr>
          <a:xfrm>
            <a:off x="-1" y="0"/>
            <a:ext cx="12113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과제 </a:t>
            </a:r>
            <a:r>
              <a:rPr lang="en-US" altLang="ko-KR" dirty="0"/>
              <a:t>4. test</a:t>
            </a:r>
            <a:r>
              <a:rPr lang="ko-KR" altLang="en-US" dirty="0"/>
              <a:t> </a:t>
            </a:r>
            <a:r>
              <a:rPr lang="en-US" altLang="ko-KR" dirty="0"/>
              <a:t>case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FC3FB62-6DAE-4F88-8D2F-14D336806073}"/>
              </a:ext>
            </a:extLst>
          </p:cNvPr>
          <p:cNvSpPr txBox="1"/>
          <p:nvPr/>
        </p:nvSpPr>
        <p:spPr>
          <a:xfrm>
            <a:off x="78297" y="557979"/>
            <a:ext cx="12113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4-1-3. </a:t>
            </a:r>
            <a:r>
              <a:rPr lang="ko-KR" altLang="en-US" dirty="0"/>
              <a:t>취소</a:t>
            </a:r>
            <a:r>
              <a:rPr lang="en-US" altLang="ko-KR" dirty="0"/>
              <a:t>: </a:t>
            </a:r>
            <a:r>
              <a:rPr lang="ko-KR" altLang="en-US" dirty="0"/>
              <a:t>금액</a:t>
            </a:r>
            <a:r>
              <a:rPr lang="en-US" altLang="ko-KR" dirty="0"/>
              <a:t>=7,000 VAT = NULL    -&gt; </a:t>
            </a:r>
            <a:r>
              <a:rPr lang="ko-KR" altLang="en-US" dirty="0"/>
              <a:t>실패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5EFAE9-6318-4DB1-B3AC-70C6C006DAD6}"/>
              </a:ext>
            </a:extLst>
          </p:cNvPr>
          <p:cNvSpPr txBox="1"/>
          <p:nvPr/>
        </p:nvSpPr>
        <p:spPr>
          <a:xfrm>
            <a:off x="78297" y="3671693"/>
            <a:ext cx="3051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4-1-3. DB </a:t>
            </a:r>
            <a:r>
              <a:rPr lang="ko-KR" altLang="en-US" dirty="0"/>
              <a:t>확인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7101672-8759-43F9-AA5F-FE07170907D5}"/>
              </a:ext>
            </a:extLst>
          </p:cNvPr>
          <p:cNvSpPr/>
          <p:nvPr/>
        </p:nvSpPr>
        <p:spPr>
          <a:xfrm>
            <a:off x="338356" y="4832119"/>
            <a:ext cx="1180051" cy="3103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7A5B24C-82C2-4511-93AA-307C52C3FEF3}"/>
              </a:ext>
            </a:extLst>
          </p:cNvPr>
          <p:cNvSpPr txBox="1"/>
          <p:nvPr/>
        </p:nvSpPr>
        <p:spPr>
          <a:xfrm>
            <a:off x="144650" y="2768452"/>
            <a:ext cx="6289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잔존금액 </a:t>
            </a:r>
            <a:r>
              <a:rPr lang="en-US" altLang="ko-KR" dirty="0"/>
              <a:t>6,600 &lt; </a:t>
            </a:r>
            <a:r>
              <a:rPr lang="ko-KR" altLang="en-US" dirty="0"/>
              <a:t>취소금액 </a:t>
            </a:r>
            <a:r>
              <a:rPr lang="en-US" altLang="ko-KR" dirty="0"/>
              <a:t>7,000 </a:t>
            </a:r>
            <a:r>
              <a:rPr lang="ko-KR" altLang="en-US" dirty="0"/>
              <a:t>이므로 부분취소 실패함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6C440E9-CC67-4B9E-9F9F-2FBD69BB9B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650" y="921351"/>
            <a:ext cx="7659169" cy="1781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0945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E0DD77E5-205C-43A4-8B2F-C7BF39AE22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650" y="4081220"/>
            <a:ext cx="5830114" cy="1829055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55503E2-1EFA-4058-833A-D00072075358}"/>
              </a:ext>
            </a:extLst>
          </p:cNvPr>
          <p:cNvCxnSpPr>
            <a:cxnSpLocks/>
          </p:cNvCxnSpPr>
          <p:nvPr/>
        </p:nvCxnSpPr>
        <p:spPr>
          <a:xfrm>
            <a:off x="0" y="453222"/>
            <a:ext cx="1219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98F4F98-924C-4892-BEDB-DBF27A271573}"/>
              </a:ext>
            </a:extLst>
          </p:cNvPr>
          <p:cNvSpPr txBox="1"/>
          <p:nvPr/>
        </p:nvSpPr>
        <p:spPr>
          <a:xfrm>
            <a:off x="-1" y="0"/>
            <a:ext cx="12113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과제 </a:t>
            </a:r>
            <a:r>
              <a:rPr lang="en-US" altLang="ko-KR" dirty="0"/>
              <a:t>4. test</a:t>
            </a:r>
            <a:r>
              <a:rPr lang="ko-KR" altLang="en-US" dirty="0"/>
              <a:t> </a:t>
            </a:r>
            <a:r>
              <a:rPr lang="en-US" altLang="ko-KR" dirty="0"/>
              <a:t>case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FC3FB62-6DAE-4F88-8D2F-14D336806073}"/>
              </a:ext>
            </a:extLst>
          </p:cNvPr>
          <p:cNvSpPr txBox="1"/>
          <p:nvPr/>
        </p:nvSpPr>
        <p:spPr>
          <a:xfrm>
            <a:off x="78297" y="557979"/>
            <a:ext cx="12113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4-1-4. </a:t>
            </a:r>
            <a:r>
              <a:rPr lang="ko-KR" altLang="en-US" dirty="0"/>
              <a:t>취소</a:t>
            </a:r>
            <a:r>
              <a:rPr lang="en-US" altLang="ko-KR" dirty="0"/>
              <a:t>: </a:t>
            </a:r>
            <a:r>
              <a:rPr lang="ko-KR" altLang="en-US" dirty="0"/>
              <a:t>금액</a:t>
            </a:r>
            <a:r>
              <a:rPr lang="en-US" altLang="ko-KR" dirty="0"/>
              <a:t>=6,600 VAT = 700    -&gt; </a:t>
            </a:r>
            <a:r>
              <a:rPr lang="ko-KR" altLang="en-US" dirty="0"/>
              <a:t>실패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5EFAE9-6318-4DB1-B3AC-70C6C006DAD6}"/>
              </a:ext>
            </a:extLst>
          </p:cNvPr>
          <p:cNvSpPr txBox="1"/>
          <p:nvPr/>
        </p:nvSpPr>
        <p:spPr>
          <a:xfrm>
            <a:off x="78297" y="3671693"/>
            <a:ext cx="3051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4-1-4. DB </a:t>
            </a:r>
            <a:r>
              <a:rPr lang="ko-KR" altLang="en-US" dirty="0"/>
              <a:t>확인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7101672-8759-43F9-AA5F-FE07170907D5}"/>
              </a:ext>
            </a:extLst>
          </p:cNvPr>
          <p:cNvSpPr/>
          <p:nvPr/>
        </p:nvSpPr>
        <p:spPr>
          <a:xfrm>
            <a:off x="338356" y="4832119"/>
            <a:ext cx="1180051" cy="3103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7A5B24C-82C2-4511-93AA-307C52C3FEF3}"/>
              </a:ext>
            </a:extLst>
          </p:cNvPr>
          <p:cNvSpPr txBox="1"/>
          <p:nvPr/>
        </p:nvSpPr>
        <p:spPr>
          <a:xfrm>
            <a:off x="144650" y="2894287"/>
            <a:ext cx="6289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잔존</a:t>
            </a:r>
            <a:r>
              <a:rPr lang="en-US" altLang="ko-KR" dirty="0"/>
              <a:t>VAT</a:t>
            </a:r>
            <a:r>
              <a:rPr lang="ko-KR" altLang="en-US" dirty="0"/>
              <a:t> </a:t>
            </a:r>
            <a:r>
              <a:rPr lang="en-US" altLang="ko-KR" dirty="0"/>
              <a:t>600 &lt; </a:t>
            </a:r>
            <a:r>
              <a:rPr lang="ko-KR" altLang="en-US" dirty="0"/>
              <a:t>취소</a:t>
            </a:r>
            <a:r>
              <a:rPr lang="en-US" altLang="ko-KR" dirty="0"/>
              <a:t>VAT</a:t>
            </a:r>
            <a:r>
              <a:rPr lang="ko-KR" altLang="en-US" dirty="0"/>
              <a:t> </a:t>
            </a:r>
            <a:r>
              <a:rPr lang="en-US" altLang="ko-KR" dirty="0"/>
              <a:t>700 </a:t>
            </a:r>
            <a:r>
              <a:rPr lang="ko-KR" altLang="en-US" dirty="0"/>
              <a:t>이므로 부분취소 실패함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35D4F33-CF01-4F31-9276-7FFFDE2E9C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650" y="911314"/>
            <a:ext cx="8135485" cy="1962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9869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E2FEA36A-48A3-440F-B8DD-B62705FB9C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428" y="3659273"/>
            <a:ext cx="6392167" cy="1771897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55503E2-1EFA-4058-833A-D00072075358}"/>
              </a:ext>
            </a:extLst>
          </p:cNvPr>
          <p:cNvCxnSpPr>
            <a:cxnSpLocks/>
          </p:cNvCxnSpPr>
          <p:nvPr/>
        </p:nvCxnSpPr>
        <p:spPr>
          <a:xfrm>
            <a:off x="0" y="453222"/>
            <a:ext cx="1219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98F4F98-924C-4892-BEDB-DBF27A271573}"/>
              </a:ext>
            </a:extLst>
          </p:cNvPr>
          <p:cNvSpPr txBox="1"/>
          <p:nvPr/>
        </p:nvSpPr>
        <p:spPr>
          <a:xfrm>
            <a:off x="-1" y="0"/>
            <a:ext cx="12113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과제 </a:t>
            </a:r>
            <a:r>
              <a:rPr lang="en-US" altLang="ko-KR" dirty="0"/>
              <a:t>4. test</a:t>
            </a:r>
            <a:r>
              <a:rPr lang="ko-KR" altLang="en-US" dirty="0"/>
              <a:t> </a:t>
            </a:r>
            <a:r>
              <a:rPr lang="en-US" altLang="ko-KR" dirty="0"/>
              <a:t>case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FC3FB62-6DAE-4F88-8D2F-14D336806073}"/>
              </a:ext>
            </a:extLst>
          </p:cNvPr>
          <p:cNvSpPr txBox="1"/>
          <p:nvPr/>
        </p:nvSpPr>
        <p:spPr>
          <a:xfrm>
            <a:off x="78297" y="557979"/>
            <a:ext cx="12113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4-1-5. </a:t>
            </a:r>
            <a:r>
              <a:rPr lang="ko-KR" altLang="en-US" dirty="0"/>
              <a:t>취소</a:t>
            </a:r>
            <a:r>
              <a:rPr lang="en-US" altLang="ko-KR" dirty="0"/>
              <a:t>: </a:t>
            </a:r>
            <a:r>
              <a:rPr lang="ko-KR" altLang="en-US" dirty="0"/>
              <a:t>금액</a:t>
            </a:r>
            <a:r>
              <a:rPr lang="en-US" altLang="ko-KR" dirty="0"/>
              <a:t>=6,600 VAT = 600    -&gt; </a:t>
            </a:r>
            <a:r>
              <a:rPr lang="ko-KR" altLang="en-US" dirty="0"/>
              <a:t>성공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5EFAE9-6318-4DB1-B3AC-70C6C006DAD6}"/>
              </a:ext>
            </a:extLst>
          </p:cNvPr>
          <p:cNvSpPr txBox="1"/>
          <p:nvPr/>
        </p:nvSpPr>
        <p:spPr>
          <a:xfrm>
            <a:off x="78297" y="3235465"/>
            <a:ext cx="3051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4-1-5. DB </a:t>
            </a:r>
            <a:r>
              <a:rPr lang="ko-KR" altLang="en-US" dirty="0"/>
              <a:t>확인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7101672-8759-43F9-AA5F-FE07170907D5}"/>
              </a:ext>
            </a:extLst>
          </p:cNvPr>
          <p:cNvSpPr/>
          <p:nvPr/>
        </p:nvSpPr>
        <p:spPr>
          <a:xfrm>
            <a:off x="338356" y="4395891"/>
            <a:ext cx="1180051" cy="3103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7A5B24C-82C2-4511-93AA-307C52C3FEF3}"/>
              </a:ext>
            </a:extLst>
          </p:cNvPr>
          <p:cNvSpPr txBox="1"/>
          <p:nvPr/>
        </p:nvSpPr>
        <p:spPr>
          <a:xfrm>
            <a:off x="144650" y="5540234"/>
            <a:ext cx="62897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잔존금액 </a:t>
            </a:r>
            <a:r>
              <a:rPr lang="en-US" altLang="ko-KR" dirty="0"/>
              <a:t>0 = 6,600 – 6,600</a:t>
            </a:r>
          </a:p>
          <a:p>
            <a:r>
              <a:rPr lang="ko-KR" altLang="en-US" dirty="0"/>
              <a:t>잔존</a:t>
            </a:r>
            <a:r>
              <a:rPr lang="en-US" altLang="ko-KR" dirty="0"/>
              <a:t>VAT  0 =   600 –   600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5972C62-A16F-40E9-80B7-40B35E3F02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650" y="913671"/>
            <a:ext cx="8183117" cy="1629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3338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E2FEA36A-48A3-440F-B8DD-B62705FB9C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428" y="3659273"/>
            <a:ext cx="6392167" cy="1771897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55503E2-1EFA-4058-833A-D00072075358}"/>
              </a:ext>
            </a:extLst>
          </p:cNvPr>
          <p:cNvCxnSpPr>
            <a:cxnSpLocks/>
          </p:cNvCxnSpPr>
          <p:nvPr/>
        </p:nvCxnSpPr>
        <p:spPr>
          <a:xfrm>
            <a:off x="0" y="453222"/>
            <a:ext cx="1219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98F4F98-924C-4892-BEDB-DBF27A271573}"/>
              </a:ext>
            </a:extLst>
          </p:cNvPr>
          <p:cNvSpPr txBox="1"/>
          <p:nvPr/>
        </p:nvSpPr>
        <p:spPr>
          <a:xfrm>
            <a:off x="-1" y="0"/>
            <a:ext cx="12113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과제 </a:t>
            </a:r>
            <a:r>
              <a:rPr lang="en-US" altLang="ko-KR" dirty="0"/>
              <a:t>4. test</a:t>
            </a:r>
            <a:r>
              <a:rPr lang="ko-KR" altLang="en-US" dirty="0"/>
              <a:t> </a:t>
            </a:r>
            <a:r>
              <a:rPr lang="en-US" altLang="ko-KR" dirty="0"/>
              <a:t>case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FC3FB62-6DAE-4F88-8D2F-14D336806073}"/>
              </a:ext>
            </a:extLst>
          </p:cNvPr>
          <p:cNvSpPr txBox="1"/>
          <p:nvPr/>
        </p:nvSpPr>
        <p:spPr>
          <a:xfrm>
            <a:off x="78297" y="557979"/>
            <a:ext cx="12113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4-1-6. </a:t>
            </a:r>
            <a:r>
              <a:rPr lang="ko-KR" altLang="en-US" dirty="0"/>
              <a:t>취소</a:t>
            </a:r>
            <a:r>
              <a:rPr lang="en-US" altLang="ko-KR" dirty="0"/>
              <a:t>: </a:t>
            </a:r>
            <a:r>
              <a:rPr lang="ko-KR" altLang="en-US" dirty="0"/>
              <a:t>금액</a:t>
            </a:r>
            <a:r>
              <a:rPr lang="en-US" altLang="ko-KR" dirty="0"/>
              <a:t>=6,600 VAT = 600    -&gt; </a:t>
            </a:r>
            <a:r>
              <a:rPr lang="ko-KR" altLang="en-US" dirty="0"/>
              <a:t>성공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5EFAE9-6318-4DB1-B3AC-70C6C006DAD6}"/>
              </a:ext>
            </a:extLst>
          </p:cNvPr>
          <p:cNvSpPr txBox="1"/>
          <p:nvPr/>
        </p:nvSpPr>
        <p:spPr>
          <a:xfrm>
            <a:off x="78297" y="3235465"/>
            <a:ext cx="3051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4-1-6. DB </a:t>
            </a:r>
            <a:r>
              <a:rPr lang="ko-KR" altLang="en-US" dirty="0"/>
              <a:t>확인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7101672-8759-43F9-AA5F-FE07170907D5}"/>
              </a:ext>
            </a:extLst>
          </p:cNvPr>
          <p:cNvSpPr/>
          <p:nvPr/>
        </p:nvSpPr>
        <p:spPr>
          <a:xfrm>
            <a:off x="338356" y="4395891"/>
            <a:ext cx="1180051" cy="3103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7A5B24C-82C2-4511-93AA-307C52C3FEF3}"/>
              </a:ext>
            </a:extLst>
          </p:cNvPr>
          <p:cNvSpPr txBox="1"/>
          <p:nvPr/>
        </p:nvSpPr>
        <p:spPr>
          <a:xfrm>
            <a:off x="144650" y="5540234"/>
            <a:ext cx="62897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잔존금액 </a:t>
            </a:r>
            <a:r>
              <a:rPr lang="en-US" altLang="ko-KR" dirty="0"/>
              <a:t>0 = 6,600 – 6,600</a:t>
            </a:r>
          </a:p>
          <a:p>
            <a:r>
              <a:rPr lang="ko-KR" altLang="en-US" dirty="0"/>
              <a:t>잔존</a:t>
            </a:r>
            <a:r>
              <a:rPr lang="en-US" altLang="ko-KR" dirty="0"/>
              <a:t>VAT  0 =   600 –   600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5972C62-A16F-40E9-80B7-40B35E3F02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650" y="913671"/>
            <a:ext cx="8183117" cy="1629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6230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E2FEA36A-48A3-440F-B8DD-B62705FB9C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428" y="4305226"/>
            <a:ext cx="6392167" cy="1771897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55503E2-1EFA-4058-833A-D00072075358}"/>
              </a:ext>
            </a:extLst>
          </p:cNvPr>
          <p:cNvCxnSpPr>
            <a:cxnSpLocks/>
          </p:cNvCxnSpPr>
          <p:nvPr/>
        </p:nvCxnSpPr>
        <p:spPr>
          <a:xfrm>
            <a:off x="0" y="453222"/>
            <a:ext cx="1219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98F4F98-924C-4892-BEDB-DBF27A271573}"/>
              </a:ext>
            </a:extLst>
          </p:cNvPr>
          <p:cNvSpPr txBox="1"/>
          <p:nvPr/>
        </p:nvSpPr>
        <p:spPr>
          <a:xfrm>
            <a:off x="-1" y="0"/>
            <a:ext cx="12113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과제 </a:t>
            </a:r>
            <a:r>
              <a:rPr lang="en-US" altLang="ko-KR" dirty="0"/>
              <a:t>4. test</a:t>
            </a:r>
            <a:r>
              <a:rPr lang="ko-KR" altLang="en-US" dirty="0"/>
              <a:t> </a:t>
            </a:r>
            <a:r>
              <a:rPr lang="en-US" altLang="ko-KR" dirty="0"/>
              <a:t>case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FC3FB62-6DAE-4F88-8D2F-14D336806073}"/>
              </a:ext>
            </a:extLst>
          </p:cNvPr>
          <p:cNvSpPr txBox="1"/>
          <p:nvPr/>
        </p:nvSpPr>
        <p:spPr>
          <a:xfrm>
            <a:off x="78297" y="557979"/>
            <a:ext cx="12113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4-1-6. </a:t>
            </a:r>
            <a:r>
              <a:rPr lang="ko-KR" altLang="en-US" dirty="0"/>
              <a:t>취소</a:t>
            </a:r>
            <a:r>
              <a:rPr lang="en-US" altLang="ko-KR" dirty="0"/>
              <a:t>: </a:t>
            </a:r>
            <a:r>
              <a:rPr lang="ko-KR" altLang="en-US" dirty="0"/>
              <a:t>금액</a:t>
            </a:r>
            <a:r>
              <a:rPr lang="en-US" altLang="ko-KR" dirty="0"/>
              <a:t>=6,600 VAT = 600    -&gt; </a:t>
            </a:r>
            <a:r>
              <a:rPr lang="ko-KR" altLang="en-US" dirty="0"/>
              <a:t>성공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5EFAE9-6318-4DB1-B3AC-70C6C006DAD6}"/>
              </a:ext>
            </a:extLst>
          </p:cNvPr>
          <p:cNvSpPr txBox="1"/>
          <p:nvPr/>
        </p:nvSpPr>
        <p:spPr>
          <a:xfrm>
            <a:off x="78297" y="3881418"/>
            <a:ext cx="3051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4-1-6. DB </a:t>
            </a:r>
            <a:r>
              <a:rPr lang="ko-KR" altLang="en-US" dirty="0"/>
              <a:t>확인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7101672-8759-43F9-AA5F-FE07170907D5}"/>
              </a:ext>
            </a:extLst>
          </p:cNvPr>
          <p:cNvSpPr/>
          <p:nvPr/>
        </p:nvSpPr>
        <p:spPr>
          <a:xfrm>
            <a:off x="338356" y="5041844"/>
            <a:ext cx="1180051" cy="3103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7A5B24C-82C2-4511-93AA-307C52C3FEF3}"/>
              </a:ext>
            </a:extLst>
          </p:cNvPr>
          <p:cNvSpPr txBox="1"/>
          <p:nvPr/>
        </p:nvSpPr>
        <p:spPr>
          <a:xfrm>
            <a:off x="144650" y="2941550"/>
            <a:ext cx="6289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잔존금액 </a:t>
            </a:r>
            <a:r>
              <a:rPr lang="en-US" altLang="ko-KR" dirty="0"/>
              <a:t>0 &lt; </a:t>
            </a:r>
            <a:r>
              <a:rPr lang="ko-KR" altLang="en-US" dirty="0"/>
              <a:t>취소금액 </a:t>
            </a:r>
            <a:r>
              <a:rPr lang="en-US" altLang="ko-KR" dirty="0"/>
              <a:t>100 </a:t>
            </a:r>
            <a:r>
              <a:rPr lang="ko-KR" altLang="en-US" dirty="0"/>
              <a:t>이므로 부분취소 실패함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38C4807-FCF9-406C-8A84-1E98821C21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650" y="942396"/>
            <a:ext cx="8287907" cy="1905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4775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87A04008-49F5-4BCF-801A-521F71A418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650" y="3688687"/>
            <a:ext cx="5763429" cy="1752845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55503E2-1EFA-4058-833A-D00072075358}"/>
              </a:ext>
            </a:extLst>
          </p:cNvPr>
          <p:cNvCxnSpPr>
            <a:cxnSpLocks/>
          </p:cNvCxnSpPr>
          <p:nvPr/>
        </p:nvCxnSpPr>
        <p:spPr>
          <a:xfrm>
            <a:off x="0" y="453222"/>
            <a:ext cx="1219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98F4F98-924C-4892-BEDB-DBF27A271573}"/>
              </a:ext>
            </a:extLst>
          </p:cNvPr>
          <p:cNvSpPr txBox="1"/>
          <p:nvPr/>
        </p:nvSpPr>
        <p:spPr>
          <a:xfrm>
            <a:off x="-1" y="0"/>
            <a:ext cx="12113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과제 </a:t>
            </a:r>
            <a:r>
              <a:rPr lang="en-US" altLang="ko-KR" dirty="0"/>
              <a:t>4. test</a:t>
            </a:r>
            <a:r>
              <a:rPr lang="ko-KR" altLang="en-US" dirty="0"/>
              <a:t> </a:t>
            </a:r>
            <a:r>
              <a:rPr lang="en-US" altLang="ko-KR" dirty="0"/>
              <a:t>case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FC3FB62-6DAE-4F88-8D2F-14D336806073}"/>
              </a:ext>
            </a:extLst>
          </p:cNvPr>
          <p:cNvSpPr txBox="1"/>
          <p:nvPr/>
        </p:nvSpPr>
        <p:spPr>
          <a:xfrm>
            <a:off x="78297" y="557979"/>
            <a:ext cx="12113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4-2-0. </a:t>
            </a:r>
            <a:r>
              <a:rPr lang="ko-KR" altLang="en-US" dirty="0"/>
              <a:t>결제</a:t>
            </a:r>
            <a:r>
              <a:rPr lang="en-US" altLang="ko-KR" dirty="0"/>
              <a:t>: </a:t>
            </a:r>
            <a:r>
              <a:rPr lang="ko-KR" altLang="en-US" dirty="0"/>
              <a:t>금액</a:t>
            </a:r>
            <a:r>
              <a:rPr lang="en-US" altLang="ko-KR" dirty="0"/>
              <a:t>=20,000 VAT = 909    -&gt; </a:t>
            </a:r>
            <a:r>
              <a:rPr lang="ko-KR" altLang="en-US" dirty="0"/>
              <a:t>성공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5EFAE9-6318-4DB1-B3AC-70C6C006DAD6}"/>
              </a:ext>
            </a:extLst>
          </p:cNvPr>
          <p:cNvSpPr txBox="1"/>
          <p:nvPr/>
        </p:nvSpPr>
        <p:spPr>
          <a:xfrm>
            <a:off x="78297" y="3235465"/>
            <a:ext cx="3051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4-2-0. DB </a:t>
            </a:r>
            <a:r>
              <a:rPr lang="ko-KR" altLang="en-US" dirty="0"/>
              <a:t>확인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7101672-8759-43F9-AA5F-FE07170907D5}"/>
              </a:ext>
            </a:extLst>
          </p:cNvPr>
          <p:cNvSpPr/>
          <p:nvPr/>
        </p:nvSpPr>
        <p:spPr>
          <a:xfrm>
            <a:off x="338356" y="4412669"/>
            <a:ext cx="1180051" cy="3103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endParaRPr lang="en-US" altLang="ko-KR" dirty="0">
              <a:solidFill>
                <a:schemeClr val="tx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924252A-7DFC-42E1-B5C2-CB8AC9647D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650" y="897415"/>
            <a:ext cx="9030960" cy="1905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8635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>
            <a:extLst>
              <a:ext uri="{FF2B5EF4-FFF2-40B4-BE49-F238E27FC236}">
                <a16:creationId xmlns:a16="http://schemas.microsoft.com/office/drawing/2014/main" id="{C59218C2-2D70-45DE-8C6D-AEC4149DB6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650" y="3627286"/>
            <a:ext cx="5372850" cy="1800476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55503E2-1EFA-4058-833A-D00072075358}"/>
              </a:ext>
            </a:extLst>
          </p:cNvPr>
          <p:cNvCxnSpPr>
            <a:cxnSpLocks/>
          </p:cNvCxnSpPr>
          <p:nvPr/>
        </p:nvCxnSpPr>
        <p:spPr>
          <a:xfrm>
            <a:off x="0" y="453222"/>
            <a:ext cx="1219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98F4F98-924C-4892-BEDB-DBF27A271573}"/>
              </a:ext>
            </a:extLst>
          </p:cNvPr>
          <p:cNvSpPr txBox="1"/>
          <p:nvPr/>
        </p:nvSpPr>
        <p:spPr>
          <a:xfrm>
            <a:off x="-1" y="0"/>
            <a:ext cx="12113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과제 </a:t>
            </a:r>
            <a:r>
              <a:rPr lang="en-US" altLang="ko-KR" dirty="0"/>
              <a:t>4. test</a:t>
            </a:r>
            <a:r>
              <a:rPr lang="ko-KR" altLang="en-US" dirty="0"/>
              <a:t> </a:t>
            </a:r>
            <a:r>
              <a:rPr lang="en-US" altLang="ko-KR" dirty="0"/>
              <a:t>case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FC3FB62-6DAE-4F88-8D2F-14D336806073}"/>
              </a:ext>
            </a:extLst>
          </p:cNvPr>
          <p:cNvSpPr txBox="1"/>
          <p:nvPr/>
        </p:nvSpPr>
        <p:spPr>
          <a:xfrm>
            <a:off x="78297" y="557979"/>
            <a:ext cx="12113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4-2-1. </a:t>
            </a:r>
            <a:r>
              <a:rPr lang="ko-KR" altLang="en-US" dirty="0"/>
              <a:t>취소</a:t>
            </a:r>
            <a:r>
              <a:rPr lang="en-US" altLang="ko-KR" dirty="0"/>
              <a:t>: </a:t>
            </a:r>
            <a:r>
              <a:rPr lang="ko-KR" altLang="en-US" dirty="0"/>
              <a:t>금액</a:t>
            </a:r>
            <a:r>
              <a:rPr lang="en-US" altLang="ko-KR" dirty="0"/>
              <a:t>=10,000 VAT = 0    -&gt; </a:t>
            </a:r>
            <a:r>
              <a:rPr lang="ko-KR" altLang="en-US" dirty="0"/>
              <a:t>성공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5EFAE9-6318-4DB1-B3AC-70C6C006DAD6}"/>
              </a:ext>
            </a:extLst>
          </p:cNvPr>
          <p:cNvSpPr txBox="1"/>
          <p:nvPr/>
        </p:nvSpPr>
        <p:spPr>
          <a:xfrm>
            <a:off x="78297" y="3235465"/>
            <a:ext cx="3051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4-2-1. DB </a:t>
            </a:r>
            <a:r>
              <a:rPr lang="ko-KR" altLang="en-US" dirty="0"/>
              <a:t>확인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7101672-8759-43F9-AA5F-FE07170907D5}"/>
              </a:ext>
            </a:extLst>
          </p:cNvPr>
          <p:cNvSpPr/>
          <p:nvPr/>
        </p:nvSpPr>
        <p:spPr>
          <a:xfrm>
            <a:off x="338356" y="4395891"/>
            <a:ext cx="1180051" cy="3103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7A5B24C-82C2-4511-93AA-307C52C3FEF3}"/>
              </a:ext>
            </a:extLst>
          </p:cNvPr>
          <p:cNvSpPr txBox="1"/>
          <p:nvPr/>
        </p:nvSpPr>
        <p:spPr>
          <a:xfrm>
            <a:off x="144650" y="5540234"/>
            <a:ext cx="62897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잔존금액 </a:t>
            </a:r>
            <a:r>
              <a:rPr lang="en-US" altLang="ko-KR" dirty="0"/>
              <a:t>10,000 = 20,000 – 10,000</a:t>
            </a:r>
          </a:p>
          <a:p>
            <a:r>
              <a:rPr lang="ko-KR" altLang="en-US" dirty="0"/>
              <a:t>잔존</a:t>
            </a:r>
            <a:r>
              <a:rPr lang="en-US" altLang="ko-KR" dirty="0"/>
              <a:t>VAT      909 =    909 –        0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0F7923B-933E-4526-9AC3-C3E5DD4228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97" y="910155"/>
            <a:ext cx="7735380" cy="1600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0010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>
            <a:extLst>
              <a:ext uri="{FF2B5EF4-FFF2-40B4-BE49-F238E27FC236}">
                <a16:creationId xmlns:a16="http://schemas.microsoft.com/office/drawing/2014/main" id="{C59218C2-2D70-45DE-8C6D-AEC4149DB6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650" y="4315184"/>
            <a:ext cx="5372850" cy="1800476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55503E2-1EFA-4058-833A-D00072075358}"/>
              </a:ext>
            </a:extLst>
          </p:cNvPr>
          <p:cNvCxnSpPr>
            <a:cxnSpLocks/>
          </p:cNvCxnSpPr>
          <p:nvPr/>
        </p:nvCxnSpPr>
        <p:spPr>
          <a:xfrm>
            <a:off x="0" y="453222"/>
            <a:ext cx="1219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98F4F98-924C-4892-BEDB-DBF27A271573}"/>
              </a:ext>
            </a:extLst>
          </p:cNvPr>
          <p:cNvSpPr txBox="1"/>
          <p:nvPr/>
        </p:nvSpPr>
        <p:spPr>
          <a:xfrm>
            <a:off x="-1" y="0"/>
            <a:ext cx="12113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과제 </a:t>
            </a:r>
            <a:r>
              <a:rPr lang="en-US" altLang="ko-KR" dirty="0"/>
              <a:t>4. test</a:t>
            </a:r>
            <a:r>
              <a:rPr lang="ko-KR" altLang="en-US" dirty="0"/>
              <a:t> </a:t>
            </a:r>
            <a:r>
              <a:rPr lang="en-US" altLang="ko-KR" dirty="0"/>
              <a:t>case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FC3FB62-6DAE-4F88-8D2F-14D336806073}"/>
              </a:ext>
            </a:extLst>
          </p:cNvPr>
          <p:cNvSpPr txBox="1"/>
          <p:nvPr/>
        </p:nvSpPr>
        <p:spPr>
          <a:xfrm>
            <a:off x="78297" y="557979"/>
            <a:ext cx="12113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4-2-2. </a:t>
            </a:r>
            <a:r>
              <a:rPr lang="ko-KR" altLang="en-US" dirty="0"/>
              <a:t>취소</a:t>
            </a:r>
            <a:r>
              <a:rPr lang="en-US" altLang="ko-KR" dirty="0"/>
              <a:t>: </a:t>
            </a:r>
            <a:r>
              <a:rPr lang="ko-KR" altLang="en-US" dirty="0"/>
              <a:t>금액</a:t>
            </a:r>
            <a:r>
              <a:rPr lang="en-US" altLang="ko-KR" dirty="0"/>
              <a:t>=10,000 VAT = 0    -&gt; </a:t>
            </a:r>
            <a:r>
              <a:rPr lang="ko-KR" altLang="en-US" dirty="0"/>
              <a:t>실패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5EFAE9-6318-4DB1-B3AC-70C6C006DAD6}"/>
              </a:ext>
            </a:extLst>
          </p:cNvPr>
          <p:cNvSpPr txBox="1"/>
          <p:nvPr/>
        </p:nvSpPr>
        <p:spPr>
          <a:xfrm>
            <a:off x="78297" y="3923363"/>
            <a:ext cx="3051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4-2-2. DB </a:t>
            </a:r>
            <a:r>
              <a:rPr lang="ko-KR" altLang="en-US" dirty="0"/>
              <a:t>확인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7101672-8759-43F9-AA5F-FE07170907D5}"/>
              </a:ext>
            </a:extLst>
          </p:cNvPr>
          <p:cNvSpPr/>
          <p:nvPr/>
        </p:nvSpPr>
        <p:spPr>
          <a:xfrm>
            <a:off x="338356" y="5083789"/>
            <a:ext cx="1180051" cy="3103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7A5B24C-82C2-4511-93AA-307C52C3FEF3}"/>
              </a:ext>
            </a:extLst>
          </p:cNvPr>
          <p:cNvSpPr txBox="1"/>
          <p:nvPr/>
        </p:nvSpPr>
        <p:spPr>
          <a:xfrm>
            <a:off x="144650" y="2952199"/>
            <a:ext cx="62897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잔존 금액 </a:t>
            </a:r>
            <a:r>
              <a:rPr lang="en-US" altLang="ko-KR" dirty="0"/>
              <a:t>10,000 == </a:t>
            </a:r>
            <a:r>
              <a:rPr lang="ko-KR" altLang="en-US" dirty="0"/>
              <a:t>취소 금액 </a:t>
            </a:r>
            <a:r>
              <a:rPr lang="en-US" altLang="ko-KR" dirty="0"/>
              <a:t>10,000 </a:t>
            </a:r>
            <a:r>
              <a:rPr lang="ko-KR" altLang="en-US" dirty="0"/>
              <a:t>이나</a:t>
            </a:r>
            <a:endParaRPr lang="en-US" altLang="ko-KR" dirty="0"/>
          </a:p>
          <a:p>
            <a:r>
              <a:rPr lang="ko-KR" altLang="en-US" dirty="0"/>
              <a:t>잔존 </a:t>
            </a:r>
            <a:r>
              <a:rPr lang="en-US" altLang="ko-KR" dirty="0"/>
              <a:t>VAT      909 !=  </a:t>
            </a:r>
            <a:r>
              <a:rPr lang="ko-KR" altLang="en-US" dirty="0"/>
              <a:t>취소</a:t>
            </a:r>
            <a:r>
              <a:rPr lang="en-US" altLang="ko-KR" dirty="0"/>
              <a:t> VAT</a:t>
            </a:r>
            <a:r>
              <a:rPr lang="ko-KR" altLang="en-US" dirty="0"/>
              <a:t>        </a:t>
            </a:r>
            <a:r>
              <a:rPr lang="en-US" altLang="ko-KR" dirty="0"/>
              <a:t>0  </a:t>
            </a:r>
            <a:r>
              <a:rPr lang="ko-KR" altLang="en-US" dirty="0"/>
              <a:t>이므로 취소 실패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F36D5AD-F768-49DC-8948-3DEE437743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650" y="949800"/>
            <a:ext cx="7811590" cy="1933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9819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BE66EF03-A86B-4692-AF11-BA2216BA51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428" y="3705465"/>
            <a:ext cx="5296639" cy="1733792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55503E2-1EFA-4058-833A-D00072075358}"/>
              </a:ext>
            </a:extLst>
          </p:cNvPr>
          <p:cNvCxnSpPr>
            <a:cxnSpLocks/>
          </p:cNvCxnSpPr>
          <p:nvPr/>
        </p:nvCxnSpPr>
        <p:spPr>
          <a:xfrm>
            <a:off x="0" y="453222"/>
            <a:ext cx="1219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98F4F98-924C-4892-BEDB-DBF27A271573}"/>
              </a:ext>
            </a:extLst>
          </p:cNvPr>
          <p:cNvSpPr txBox="1"/>
          <p:nvPr/>
        </p:nvSpPr>
        <p:spPr>
          <a:xfrm>
            <a:off x="-1" y="0"/>
            <a:ext cx="12113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과제 </a:t>
            </a:r>
            <a:r>
              <a:rPr lang="en-US" altLang="ko-KR" dirty="0"/>
              <a:t>4. test</a:t>
            </a:r>
            <a:r>
              <a:rPr lang="ko-KR" altLang="en-US" dirty="0"/>
              <a:t> </a:t>
            </a:r>
            <a:r>
              <a:rPr lang="en-US" altLang="ko-KR" dirty="0"/>
              <a:t>case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FC3FB62-6DAE-4F88-8D2F-14D336806073}"/>
              </a:ext>
            </a:extLst>
          </p:cNvPr>
          <p:cNvSpPr txBox="1"/>
          <p:nvPr/>
        </p:nvSpPr>
        <p:spPr>
          <a:xfrm>
            <a:off x="78297" y="557979"/>
            <a:ext cx="12113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4-2-3. </a:t>
            </a:r>
            <a:r>
              <a:rPr lang="ko-KR" altLang="en-US" dirty="0"/>
              <a:t>취소</a:t>
            </a:r>
            <a:r>
              <a:rPr lang="en-US" altLang="ko-KR" dirty="0"/>
              <a:t>: </a:t>
            </a:r>
            <a:r>
              <a:rPr lang="ko-KR" altLang="en-US" dirty="0"/>
              <a:t>금액</a:t>
            </a:r>
            <a:r>
              <a:rPr lang="en-US" altLang="ko-KR" dirty="0"/>
              <a:t>=10,000 VAT = 909    -&gt; </a:t>
            </a:r>
            <a:r>
              <a:rPr lang="ko-KR" altLang="en-US" dirty="0"/>
              <a:t>성공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5EFAE9-6318-4DB1-B3AC-70C6C006DAD6}"/>
              </a:ext>
            </a:extLst>
          </p:cNvPr>
          <p:cNvSpPr txBox="1"/>
          <p:nvPr/>
        </p:nvSpPr>
        <p:spPr>
          <a:xfrm>
            <a:off x="78297" y="3235465"/>
            <a:ext cx="3051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4-2-3. DB </a:t>
            </a:r>
            <a:r>
              <a:rPr lang="ko-KR" altLang="en-US" dirty="0"/>
              <a:t>확인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7101672-8759-43F9-AA5F-FE07170907D5}"/>
              </a:ext>
            </a:extLst>
          </p:cNvPr>
          <p:cNvSpPr/>
          <p:nvPr/>
        </p:nvSpPr>
        <p:spPr>
          <a:xfrm>
            <a:off x="338356" y="4395891"/>
            <a:ext cx="1180051" cy="3103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7A5B24C-82C2-4511-93AA-307C52C3FEF3}"/>
              </a:ext>
            </a:extLst>
          </p:cNvPr>
          <p:cNvSpPr txBox="1"/>
          <p:nvPr/>
        </p:nvSpPr>
        <p:spPr>
          <a:xfrm>
            <a:off x="144650" y="5540234"/>
            <a:ext cx="62897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잔존금액 </a:t>
            </a:r>
            <a:r>
              <a:rPr lang="en-US" altLang="ko-KR" dirty="0"/>
              <a:t>0 = 10,000 – 10,000</a:t>
            </a:r>
          </a:p>
          <a:p>
            <a:r>
              <a:rPr lang="ko-KR" altLang="en-US" dirty="0"/>
              <a:t>잔존</a:t>
            </a:r>
            <a:r>
              <a:rPr lang="en-US" altLang="ko-KR" dirty="0"/>
              <a:t>VAT  0 =     909 –     909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CAFA154-74EA-4821-88BC-0078D1BA48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650" y="939314"/>
            <a:ext cx="7621064" cy="1619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6494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7A376090-4C72-441C-A0A6-50C8B22173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650" y="3604797"/>
            <a:ext cx="4858428" cy="1762371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55503E2-1EFA-4058-833A-D00072075358}"/>
              </a:ext>
            </a:extLst>
          </p:cNvPr>
          <p:cNvCxnSpPr>
            <a:cxnSpLocks/>
          </p:cNvCxnSpPr>
          <p:nvPr/>
        </p:nvCxnSpPr>
        <p:spPr>
          <a:xfrm>
            <a:off x="0" y="453222"/>
            <a:ext cx="1219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98F4F98-924C-4892-BEDB-DBF27A271573}"/>
              </a:ext>
            </a:extLst>
          </p:cNvPr>
          <p:cNvSpPr txBox="1"/>
          <p:nvPr/>
        </p:nvSpPr>
        <p:spPr>
          <a:xfrm>
            <a:off x="-1" y="0"/>
            <a:ext cx="12113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과제 </a:t>
            </a:r>
            <a:r>
              <a:rPr lang="en-US" altLang="ko-KR" dirty="0"/>
              <a:t>4. test</a:t>
            </a:r>
            <a:r>
              <a:rPr lang="ko-KR" altLang="en-US" dirty="0"/>
              <a:t> </a:t>
            </a:r>
            <a:r>
              <a:rPr lang="en-US" altLang="ko-KR" dirty="0"/>
              <a:t>case</a:t>
            </a:r>
            <a:r>
              <a:rPr lang="ko-KR" altLang="en-US" dirty="0"/>
              <a:t> 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FC3FB62-6DAE-4F88-8D2F-14D336806073}"/>
              </a:ext>
            </a:extLst>
          </p:cNvPr>
          <p:cNvSpPr txBox="1"/>
          <p:nvPr/>
        </p:nvSpPr>
        <p:spPr>
          <a:xfrm>
            <a:off x="78297" y="557979"/>
            <a:ext cx="12113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4-3-0. </a:t>
            </a:r>
            <a:r>
              <a:rPr lang="ko-KR" altLang="en-US" dirty="0"/>
              <a:t>결제</a:t>
            </a:r>
            <a:r>
              <a:rPr lang="en-US" altLang="ko-KR" dirty="0"/>
              <a:t>: </a:t>
            </a:r>
            <a:r>
              <a:rPr lang="ko-KR" altLang="en-US" dirty="0"/>
              <a:t>금액</a:t>
            </a:r>
            <a:r>
              <a:rPr lang="en-US" altLang="ko-KR" dirty="0"/>
              <a:t>=20,000 VAT = NULL    -&gt; </a:t>
            </a:r>
            <a:r>
              <a:rPr lang="ko-KR" altLang="en-US" dirty="0"/>
              <a:t>성공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5EFAE9-6318-4DB1-B3AC-70C6C006DAD6}"/>
              </a:ext>
            </a:extLst>
          </p:cNvPr>
          <p:cNvSpPr txBox="1"/>
          <p:nvPr/>
        </p:nvSpPr>
        <p:spPr>
          <a:xfrm>
            <a:off x="78297" y="3235465"/>
            <a:ext cx="3051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4-3-0. DB </a:t>
            </a:r>
            <a:r>
              <a:rPr lang="ko-KR" altLang="en-US" dirty="0"/>
              <a:t>확인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7101672-8759-43F9-AA5F-FE07170907D5}"/>
              </a:ext>
            </a:extLst>
          </p:cNvPr>
          <p:cNvSpPr/>
          <p:nvPr/>
        </p:nvSpPr>
        <p:spPr>
          <a:xfrm>
            <a:off x="304800" y="4328779"/>
            <a:ext cx="1180051" cy="3103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endParaRPr lang="en-US" altLang="ko-KR" dirty="0">
              <a:solidFill>
                <a:schemeClr val="tx1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D0AFD4D-4DF4-4A7F-93A2-7373733709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650" y="943694"/>
            <a:ext cx="9002381" cy="173379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EC8835E-5AD4-4D50-95B3-D0750D07DE48}"/>
              </a:ext>
            </a:extLst>
          </p:cNvPr>
          <p:cNvSpPr txBox="1"/>
          <p:nvPr/>
        </p:nvSpPr>
        <p:spPr>
          <a:xfrm>
            <a:off x="144650" y="5540234"/>
            <a:ext cx="6289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VAT  1,818 = 20,000 / 11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88119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55503E2-1EFA-4058-833A-D00072075358}"/>
              </a:ext>
            </a:extLst>
          </p:cNvPr>
          <p:cNvCxnSpPr>
            <a:cxnSpLocks/>
          </p:cNvCxnSpPr>
          <p:nvPr/>
        </p:nvCxnSpPr>
        <p:spPr>
          <a:xfrm>
            <a:off x="0" y="453222"/>
            <a:ext cx="1219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98F4F98-924C-4892-BEDB-DBF27A271573}"/>
              </a:ext>
            </a:extLst>
          </p:cNvPr>
          <p:cNvSpPr txBox="1"/>
          <p:nvPr/>
        </p:nvSpPr>
        <p:spPr>
          <a:xfrm>
            <a:off x="-1" y="0"/>
            <a:ext cx="12113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과제 </a:t>
            </a:r>
            <a:r>
              <a:rPr lang="en-US" altLang="ko-KR" dirty="0"/>
              <a:t>1. </a:t>
            </a:r>
            <a:r>
              <a:rPr lang="ko-KR" altLang="en-US" dirty="0"/>
              <a:t>결제 요청 </a:t>
            </a:r>
            <a:r>
              <a:rPr lang="en-US" altLang="ko-KR" dirty="0"/>
              <a:t>: </a:t>
            </a:r>
            <a:r>
              <a:rPr lang="ko-KR" altLang="en-US" dirty="0"/>
              <a:t>  </a:t>
            </a:r>
            <a:r>
              <a:rPr lang="en-US" altLang="ko-KR" dirty="0"/>
              <a:t>client.sh POST 00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FC3FB62-6DAE-4F88-8D2F-14D336806073}"/>
              </a:ext>
            </a:extLst>
          </p:cNvPr>
          <p:cNvSpPr txBox="1"/>
          <p:nvPr/>
        </p:nvSpPr>
        <p:spPr>
          <a:xfrm>
            <a:off x="78297" y="499256"/>
            <a:ext cx="12113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1-1. </a:t>
            </a:r>
            <a:r>
              <a:rPr lang="ko-KR" altLang="en-US" dirty="0"/>
              <a:t>요청 전문 및 응답 전문 확인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5EFAE9-6318-4DB1-B3AC-70C6C006DAD6}"/>
              </a:ext>
            </a:extLst>
          </p:cNvPr>
          <p:cNvSpPr txBox="1"/>
          <p:nvPr/>
        </p:nvSpPr>
        <p:spPr>
          <a:xfrm>
            <a:off x="78297" y="3797528"/>
            <a:ext cx="3051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1-2. </a:t>
            </a:r>
            <a:r>
              <a:rPr lang="ko-KR" altLang="en-US" dirty="0"/>
              <a:t>응답 전문 </a:t>
            </a:r>
            <a:r>
              <a:rPr lang="en-US" altLang="ko-KR" dirty="0"/>
              <a:t>parsing </a:t>
            </a:r>
            <a:r>
              <a:rPr lang="ko-KR" altLang="en-US" dirty="0"/>
              <a:t>처리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81A6144-A4AD-413F-A772-7D2D9F48EE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7" y="868588"/>
            <a:ext cx="8992855" cy="243874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60CC184-484D-4D6B-AC69-67621087C9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97" y="4236567"/>
            <a:ext cx="8964276" cy="1752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7491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53CDF221-2581-473A-9541-3C8FC176F2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206" y="3688687"/>
            <a:ext cx="5344271" cy="1762371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55503E2-1EFA-4058-833A-D00072075358}"/>
              </a:ext>
            </a:extLst>
          </p:cNvPr>
          <p:cNvCxnSpPr>
            <a:cxnSpLocks/>
          </p:cNvCxnSpPr>
          <p:nvPr/>
        </p:nvCxnSpPr>
        <p:spPr>
          <a:xfrm>
            <a:off x="0" y="453222"/>
            <a:ext cx="1219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98F4F98-924C-4892-BEDB-DBF27A271573}"/>
              </a:ext>
            </a:extLst>
          </p:cNvPr>
          <p:cNvSpPr txBox="1"/>
          <p:nvPr/>
        </p:nvSpPr>
        <p:spPr>
          <a:xfrm>
            <a:off x="-1" y="0"/>
            <a:ext cx="12113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과제 </a:t>
            </a:r>
            <a:r>
              <a:rPr lang="en-US" altLang="ko-KR" dirty="0"/>
              <a:t>4. test</a:t>
            </a:r>
            <a:r>
              <a:rPr lang="ko-KR" altLang="en-US" dirty="0"/>
              <a:t> </a:t>
            </a:r>
            <a:r>
              <a:rPr lang="en-US" altLang="ko-KR" dirty="0"/>
              <a:t>case</a:t>
            </a:r>
            <a:r>
              <a:rPr lang="ko-KR" altLang="en-US" dirty="0"/>
              <a:t> 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FC3FB62-6DAE-4F88-8D2F-14D336806073}"/>
              </a:ext>
            </a:extLst>
          </p:cNvPr>
          <p:cNvSpPr txBox="1"/>
          <p:nvPr/>
        </p:nvSpPr>
        <p:spPr>
          <a:xfrm>
            <a:off x="78297" y="557979"/>
            <a:ext cx="12113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4-3-1. </a:t>
            </a:r>
            <a:r>
              <a:rPr lang="ko-KR" altLang="en-US" dirty="0"/>
              <a:t>취소</a:t>
            </a:r>
            <a:r>
              <a:rPr lang="en-US" altLang="ko-KR" dirty="0"/>
              <a:t>: </a:t>
            </a:r>
            <a:r>
              <a:rPr lang="ko-KR" altLang="en-US" dirty="0"/>
              <a:t>금액</a:t>
            </a:r>
            <a:r>
              <a:rPr lang="en-US" altLang="ko-KR" dirty="0"/>
              <a:t>=10,000 VAT = 1,000    -&gt; </a:t>
            </a:r>
            <a:r>
              <a:rPr lang="ko-KR" altLang="en-US" dirty="0"/>
              <a:t>성공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5EFAE9-6318-4DB1-B3AC-70C6C006DAD6}"/>
              </a:ext>
            </a:extLst>
          </p:cNvPr>
          <p:cNvSpPr txBox="1"/>
          <p:nvPr/>
        </p:nvSpPr>
        <p:spPr>
          <a:xfrm>
            <a:off x="78297" y="3235465"/>
            <a:ext cx="3051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4-3-1. DB </a:t>
            </a:r>
            <a:r>
              <a:rPr lang="ko-KR" altLang="en-US" dirty="0"/>
              <a:t>확인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7101672-8759-43F9-AA5F-FE07170907D5}"/>
              </a:ext>
            </a:extLst>
          </p:cNvPr>
          <p:cNvSpPr/>
          <p:nvPr/>
        </p:nvSpPr>
        <p:spPr>
          <a:xfrm>
            <a:off x="338356" y="4395891"/>
            <a:ext cx="1180051" cy="3103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7A5B24C-82C2-4511-93AA-307C52C3FEF3}"/>
              </a:ext>
            </a:extLst>
          </p:cNvPr>
          <p:cNvSpPr txBox="1"/>
          <p:nvPr/>
        </p:nvSpPr>
        <p:spPr>
          <a:xfrm>
            <a:off x="144650" y="5540234"/>
            <a:ext cx="62897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잔존금액 </a:t>
            </a:r>
            <a:r>
              <a:rPr lang="en-US" altLang="ko-KR" dirty="0"/>
              <a:t>10,000 = 20,000 – 10,000</a:t>
            </a:r>
          </a:p>
          <a:p>
            <a:r>
              <a:rPr lang="ko-KR" altLang="en-US" dirty="0"/>
              <a:t>잔존</a:t>
            </a:r>
            <a:r>
              <a:rPr lang="en-US" altLang="ko-KR" dirty="0"/>
              <a:t>VAT      818 =  1,818 –   1,000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FC7ECB8-16CE-4CEB-A92D-2338BCF148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650" y="917204"/>
            <a:ext cx="7487695" cy="1771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5937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53CDF221-2581-473A-9541-3C8FC176F2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206" y="4401752"/>
            <a:ext cx="5344271" cy="1762371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55503E2-1EFA-4058-833A-D00072075358}"/>
              </a:ext>
            </a:extLst>
          </p:cNvPr>
          <p:cNvCxnSpPr>
            <a:cxnSpLocks/>
          </p:cNvCxnSpPr>
          <p:nvPr/>
        </p:nvCxnSpPr>
        <p:spPr>
          <a:xfrm>
            <a:off x="0" y="453222"/>
            <a:ext cx="1219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98F4F98-924C-4892-BEDB-DBF27A271573}"/>
              </a:ext>
            </a:extLst>
          </p:cNvPr>
          <p:cNvSpPr txBox="1"/>
          <p:nvPr/>
        </p:nvSpPr>
        <p:spPr>
          <a:xfrm>
            <a:off x="-1" y="0"/>
            <a:ext cx="12113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과제 </a:t>
            </a:r>
            <a:r>
              <a:rPr lang="en-US" altLang="ko-KR" dirty="0"/>
              <a:t>4. test</a:t>
            </a:r>
            <a:r>
              <a:rPr lang="ko-KR" altLang="en-US" dirty="0"/>
              <a:t> </a:t>
            </a:r>
            <a:r>
              <a:rPr lang="en-US" altLang="ko-KR" dirty="0"/>
              <a:t>case</a:t>
            </a:r>
            <a:r>
              <a:rPr lang="ko-KR" altLang="en-US" dirty="0"/>
              <a:t> 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FC3FB62-6DAE-4F88-8D2F-14D336806073}"/>
              </a:ext>
            </a:extLst>
          </p:cNvPr>
          <p:cNvSpPr txBox="1"/>
          <p:nvPr/>
        </p:nvSpPr>
        <p:spPr>
          <a:xfrm>
            <a:off x="78297" y="557979"/>
            <a:ext cx="12113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4-3-2. </a:t>
            </a:r>
            <a:r>
              <a:rPr lang="ko-KR" altLang="en-US" dirty="0"/>
              <a:t>취소</a:t>
            </a:r>
            <a:r>
              <a:rPr lang="en-US" altLang="ko-KR" dirty="0"/>
              <a:t>: </a:t>
            </a:r>
            <a:r>
              <a:rPr lang="ko-KR" altLang="en-US" dirty="0"/>
              <a:t>금액</a:t>
            </a:r>
            <a:r>
              <a:rPr lang="en-US" altLang="ko-KR" dirty="0"/>
              <a:t>=10,000 VAT = 909    -&gt; </a:t>
            </a:r>
            <a:r>
              <a:rPr lang="ko-KR" altLang="en-US" dirty="0"/>
              <a:t>실패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5EFAE9-6318-4DB1-B3AC-70C6C006DAD6}"/>
              </a:ext>
            </a:extLst>
          </p:cNvPr>
          <p:cNvSpPr txBox="1"/>
          <p:nvPr/>
        </p:nvSpPr>
        <p:spPr>
          <a:xfrm>
            <a:off x="78297" y="3948530"/>
            <a:ext cx="3051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4-3-2. DB </a:t>
            </a:r>
            <a:r>
              <a:rPr lang="ko-KR" altLang="en-US" dirty="0"/>
              <a:t>확인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7101672-8759-43F9-AA5F-FE07170907D5}"/>
              </a:ext>
            </a:extLst>
          </p:cNvPr>
          <p:cNvSpPr/>
          <p:nvPr/>
        </p:nvSpPr>
        <p:spPr>
          <a:xfrm>
            <a:off x="338356" y="5108956"/>
            <a:ext cx="1180051" cy="3103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7A5B24C-82C2-4511-93AA-307C52C3FEF3}"/>
              </a:ext>
            </a:extLst>
          </p:cNvPr>
          <p:cNvSpPr txBox="1"/>
          <p:nvPr/>
        </p:nvSpPr>
        <p:spPr>
          <a:xfrm>
            <a:off x="78297" y="2781639"/>
            <a:ext cx="62897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잔존 금액 </a:t>
            </a:r>
            <a:r>
              <a:rPr lang="en-US" altLang="ko-KR" dirty="0"/>
              <a:t>10,000 == </a:t>
            </a:r>
            <a:r>
              <a:rPr lang="ko-KR" altLang="en-US" dirty="0"/>
              <a:t>취소 금액 </a:t>
            </a:r>
            <a:r>
              <a:rPr lang="en-US" altLang="ko-KR" dirty="0"/>
              <a:t>10,000 </a:t>
            </a:r>
            <a:r>
              <a:rPr lang="ko-KR" altLang="en-US" dirty="0"/>
              <a:t>이나</a:t>
            </a:r>
            <a:endParaRPr lang="en-US" altLang="ko-KR" dirty="0"/>
          </a:p>
          <a:p>
            <a:r>
              <a:rPr lang="ko-KR" altLang="en-US" dirty="0"/>
              <a:t>잔존 </a:t>
            </a:r>
            <a:r>
              <a:rPr lang="en-US" altLang="ko-KR" dirty="0"/>
              <a:t>VAT      818 !=  </a:t>
            </a:r>
            <a:r>
              <a:rPr lang="ko-KR" altLang="en-US" dirty="0"/>
              <a:t>취소</a:t>
            </a:r>
            <a:r>
              <a:rPr lang="en-US" altLang="ko-KR" dirty="0"/>
              <a:t> VAT</a:t>
            </a:r>
            <a:r>
              <a:rPr lang="ko-KR" altLang="en-US" dirty="0"/>
              <a:t> </a:t>
            </a:r>
            <a:r>
              <a:rPr lang="en-US" altLang="ko-KR" dirty="0"/>
              <a:t>909  </a:t>
            </a:r>
            <a:r>
              <a:rPr lang="ko-KR" altLang="en-US" dirty="0"/>
              <a:t>이므로 취소 실패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18D7AD3-AFE9-43FB-96E5-FBB2F962DC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261" y="967921"/>
            <a:ext cx="7687748" cy="1752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4031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53CDF221-2581-473A-9541-3C8FC176F2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206" y="4401752"/>
            <a:ext cx="5344271" cy="1762371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55503E2-1EFA-4058-833A-D00072075358}"/>
              </a:ext>
            </a:extLst>
          </p:cNvPr>
          <p:cNvCxnSpPr>
            <a:cxnSpLocks/>
          </p:cNvCxnSpPr>
          <p:nvPr/>
        </p:nvCxnSpPr>
        <p:spPr>
          <a:xfrm>
            <a:off x="0" y="453222"/>
            <a:ext cx="1219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98F4F98-924C-4892-BEDB-DBF27A271573}"/>
              </a:ext>
            </a:extLst>
          </p:cNvPr>
          <p:cNvSpPr txBox="1"/>
          <p:nvPr/>
        </p:nvSpPr>
        <p:spPr>
          <a:xfrm>
            <a:off x="-1" y="0"/>
            <a:ext cx="12113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과제 </a:t>
            </a:r>
            <a:r>
              <a:rPr lang="en-US" altLang="ko-KR" dirty="0"/>
              <a:t>4. test</a:t>
            </a:r>
            <a:r>
              <a:rPr lang="ko-KR" altLang="en-US" dirty="0"/>
              <a:t> </a:t>
            </a:r>
            <a:r>
              <a:rPr lang="en-US" altLang="ko-KR" dirty="0"/>
              <a:t>case</a:t>
            </a:r>
            <a:r>
              <a:rPr lang="ko-KR" altLang="en-US" dirty="0"/>
              <a:t> 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FC3FB62-6DAE-4F88-8D2F-14D336806073}"/>
              </a:ext>
            </a:extLst>
          </p:cNvPr>
          <p:cNvSpPr txBox="1"/>
          <p:nvPr/>
        </p:nvSpPr>
        <p:spPr>
          <a:xfrm>
            <a:off x="78297" y="557979"/>
            <a:ext cx="12113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4-3-3. </a:t>
            </a:r>
            <a:r>
              <a:rPr lang="ko-KR" altLang="en-US" dirty="0"/>
              <a:t>취소</a:t>
            </a:r>
            <a:r>
              <a:rPr lang="en-US" altLang="ko-KR" dirty="0"/>
              <a:t>: </a:t>
            </a:r>
            <a:r>
              <a:rPr lang="ko-KR" altLang="en-US" dirty="0"/>
              <a:t>금액</a:t>
            </a:r>
            <a:r>
              <a:rPr lang="en-US" altLang="ko-KR" dirty="0"/>
              <a:t>=10,000 VAT = 909    -&gt; </a:t>
            </a:r>
            <a:r>
              <a:rPr lang="ko-KR" altLang="en-US" dirty="0"/>
              <a:t>실패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5EFAE9-6318-4DB1-B3AC-70C6C006DAD6}"/>
              </a:ext>
            </a:extLst>
          </p:cNvPr>
          <p:cNvSpPr txBox="1"/>
          <p:nvPr/>
        </p:nvSpPr>
        <p:spPr>
          <a:xfrm>
            <a:off x="78297" y="3948530"/>
            <a:ext cx="3051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4-3-3. </a:t>
            </a:r>
            <a:r>
              <a:rPr lang="en-US" altLang="ko-KR" dirty="0"/>
              <a:t>DB </a:t>
            </a:r>
            <a:r>
              <a:rPr lang="ko-KR" altLang="en-US" dirty="0"/>
              <a:t>확인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7101672-8759-43F9-AA5F-FE07170907D5}"/>
              </a:ext>
            </a:extLst>
          </p:cNvPr>
          <p:cNvSpPr/>
          <p:nvPr/>
        </p:nvSpPr>
        <p:spPr>
          <a:xfrm>
            <a:off x="338356" y="5108956"/>
            <a:ext cx="1180051" cy="3103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7A5B24C-82C2-4511-93AA-307C52C3FEF3}"/>
              </a:ext>
            </a:extLst>
          </p:cNvPr>
          <p:cNvSpPr txBox="1"/>
          <p:nvPr/>
        </p:nvSpPr>
        <p:spPr>
          <a:xfrm>
            <a:off x="78297" y="2781639"/>
            <a:ext cx="62897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잔존 금액 </a:t>
            </a:r>
            <a:r>
              <a:rPr lang="en-US" altLang="ko-KR" dirty="0"/>
              <a:t>10,000 == </a:t>
            </a:r>
            <a:r>
              <a:rPr lang="ko-KR" altLang="en-US" dirty="0"/>
              <a:t>취소 금액 </a:t>
            </a:r>
            <a:r>
              <a:rPr lang="en-US" altLang="ko-KR" dirty="0"/>
              <a:t>10,000 </a:t>
            </a:r>
            <a:r>
              <a:rPr lang="ko-KR" altLang="en-US" dirty="0"/>
              <a:t>이나</a:t>
            </a:r>
            <a:endParaRPr lang="en-US" altLang="ko-KR" dirty="0"/>
          </a:p>
          <a:p>
            <a:r>
              <a:rPr lang="ko-KR" altLang="en-US" dirty="0"/>
              <a:t>잔존 </a:t>
            </a:r>
            <a:r>
              <a:rPr lang="en-US" altLang="ko-KR" dirty="0"/>
              <a:t>VAT      818 !=  </a:t>
            </a:r>
            <a:r>
              <a:rPr lang="ko-KR" altLang="en-US" dirty="0"/>
              <a:t>취소</a:t>
            </a:r>
            <a:r>
              <a:rPr lang="en-US" altLang="ko-KR" dirty="0"/>
              <a:t> VAT</a:t>
            </a:r>
            <a:r>
              <a:rPr lang="ko-KR" altLang="en-US" dirty="0"/>
              <a:t> </a:t>
            </a:r>
            <a:r>
              <a:rPr lang="en-US" altLang="ko-KR" dirty="0"/>
              <a:t>909  </a:t>
            </a:r>
            <a:r>
              <a:rPr lang="ko-KR" altLang="en-US" dirty="0"/>
              <a:t>이므로 취소 실패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18D7AD3-AFE9-43FB-96E5-FBB2F962DC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261" y="967921"/>
            <a:ext cx="7687748" cy="1752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2402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55503E2-1EFA-4058-833A-D00072075358}"/>
              </a:ext>
            </a:extLst>
          </p:cNvPr>
          <p:cNvCxnSpPr>
            <a:cxnSpLocks/>
          </p:cNvCxnSpPr>
          <p:nvPr/>
        </p:nvCxnSpPr>
        <p:spPr>
          <a:xfrm>
            <a:off x="0" y="453222"/>
            <a:ext cx="1219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98F4F98-924C-4892-BEDB-DBF27A271573}"/>
              </a:ext>
            </a:extLst>
          </p:cNvPr>
          <p:cNvSpPr txBox="1"/>
          <p:nvPr/>
        </p:nvSpPr>
        <p:spPr>
          <a:xfrm>
            <a:off x="-1" y="0"/>
            <a:ext cx="12113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부록 </a:t>
            </a:r>
            <a:r>
              <a:rPr lang="en-US" altLang="ko-KR" dirty="0"/>
              <a:t>1. </a:t>
            </a:r>
            <a:r>
              <a:rPr lang="ko-KR" altLang="en-US" dirty="0"/>
              <a:t>동시 결제 차단 테스트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FC3FB62-6DAE-4F88-8D2F-14D336806073}"/>
              </a:ext>
            </a:extLst>
          </p:cNvPr>
          <p:cNvSpPr txBox="1"/>
          <p:nvPr/>
        </p:nvSpPr>
        <p:spPr>
          <a:xfrm>
            <a:off x="78297" y="557979"/>
            <a:ext cx="12113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config</a:t>
            </a:r>
            <a:r>
              <a:rPr lang="ko-KR" altLang="en-US" dirty="0"/>
              <a:t> 파일에 </a:t>
            </a:r>
            <a:r>
              <a:rPr lang="en-US" altLang="ko-KR" dirty="0" err="1"/>
              <a:t>timegap</a:t>
            </a:r>
            <a:r>
              <a:rPr lang="en-US" altLang="ko-KR" dirty="0"/>
              <a:t> = 3 </a:t>
            </a:r>
            <a:r>
              <a:rPr lang="ko-KR" altLang="en-US" dirty="0"/>
              <a:t>초로 설정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7A5B24C-82C2-4511-93AA-307C52C3FEF3}"/>
              </a:ext>
            </a:extLst>
          </p:cNvPr>
          <p:cNvSpPr txBox="1"/>
          <p:nvPr/>
        </p:nvSpPr>
        <p:spPr>
          <a:xfrm>
            <a:off x="78297" y="2063417"/>
            <a:ext cx="6289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연속으로 결제 요청을 하여 처리 실패를 확인 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24AFF8C-1FB0-4091-B50C-C42282DEB3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206" y="943008"/>
            <a:ext cx="3982006" cy="800212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67101672-8759-43F9-AA5F-FE07170907D5}"/>
              </a:ext>
            </a:extLst>
          </p:cNvPr>
          <p:cNvSpPr/>
          <p:nvPr/>
        </p:nvSpPr>
        <p:spPr>
          <a:xfrm>
            <a:off x="78298" y="1447871"/>
            <a:ext cx="1012272" cy="1376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endParaRPr lang="en-US" altLang="ko-KR" dirty="0">
              <a:solidFill>
                <a:schemeClr val="tx1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0C3DC69-1D20-45FD-820C-1153A4A116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206" y="2471604"/>
            <a:ext cx="8945223" cy="1914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771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55503E2-1EFA-4058-833A-D00072075358}"/>
              </a:ext>
            </a:extLst>
          </p:cNvPr>
          <p:cNvCxnSpPr>
            <a:cxnSpLocks/>
          </p:cNvCxnSpPr>
          <p:nvPr/>
        </p:nvCxnSpPr>
        <p:spPr>
          <a:xfrm>
            <a:off x="0" y="453222"/>
            <a:ext cx="1219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98F4F98-924C-4892-BEDB-DBF27A271573}"/>
              </a:ext>
            </a:extLst>
          </p:cNvPr>
          <p:cNvSpPr txBox="1"/>
          <p:nvPr/>
        </p:nvSpPr>
        <p:spPr>
          <a:xfrm>
            <a:off x="-1" y="0"/>
            <a:ext cx="12113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과제 </a:t>
            </a:r>
            <a:r>
              <a:rPr lang="en-US" altLang="ko-KR" dirty="0"/>
              <a:t>1. </a:t>
            </a:r>
            <a:r>
              <a:rPr lang="ko-KR" altLang="en-US" dirty="0"/>
              <a:t>결제 요청 </a:t>
            </a:r>
            <a:r>
              <a:rPr lang="en-US" altLang="ko-KR" dirty="0"/>
              <a:t>: </a:t>
            </a:r>
            <a:r>
              <a:rPr lang="ko-KR" altLang="en-US" dirty="0"/>
              <a:t>  </a:t>
            </a:r>
            <a:r>
              <a:rPr lang="en-US" altLang="ko-KR" dirty="0"/>
              <a:t>client.sh POST 00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FC3FB62-6DAE-4F88-8D2F-14D336806073}"/>
              </a:ext>
            </a:extLst>
          </p:cNvPr>
          <p:cNvSpPr txBox="1"/>
          <p:nvPr/>
        </p:nvSpPr>
        <p:spPr>
          <a:xfrm>
            <a:off x="78297" y="499256"/>
            <a:ext cx="12113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1-3. TB_PAYINFO_STRING</a:t>
            </a:r>
            <a:r>
              <a:rPr lang="ko-KR" altLang="en-US" dirty="0"/>
              <a:t> 스트링 문자열 저장 확인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5EFAE9-6318-4DB1-B3AC-70C6C006DAD6}"/>
              </a:ext>
            </a:extLst>
          </p:cNvPr>
          <p:cNvSpPr txBox="1"/>
          <p:nvPr/>
        </p:nvSpPr>
        <p:spPr>
          <a:xfrm>
            <a:off x="78297" y="2648235"/>
            <a:ext cx="6565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1-4. TB_PAYINFO</a:t>
            </a:r>
            <a:r>
              <a:rPr lang="ko-KR" altLang="en-US" dirty="0"/>
              <a:t> 결제</a:t>
            </a:r>
            <a:r>
              <a:rPr lang="en-US" altLang="ko-KR" dirty="0"/>
              <a:t>/</a:t>
            </a:r>
            <a:r>
              <a:rPr lang="ko-KR" altLang="en-US" dirty="0"/>
              <a:t>취소 정보 확인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61A3B70-1692-4A1E-926D-D730075DF0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7" y="914621"/>
            <a:ext cx="8992855" cy="119079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BD57F5F-77A3-48FA-9471-0B01AB5C81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97" y="3107384"/>
            <a:ext cx="3743847" cy="1733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8980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55503E2-1EFA-4058-833A-D00072075358}"/>
              </a:ext>
            </a:extLst>
          </p:cNvPr>
          <p:cNvCxnSpPr>
            <a:cxnSpLocks/>
          </p:cNvCxnSpPr>
          <p:nvPr/>
        </p:nvCxnSpPr>
        <p:spPr>
          <a:xfrm>
            <a:off x="0" y="453222"/>
            <a:ext cx="1219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98F4F98-924C-4892-BEDB-DBF27A271573}"/>
              </a:ext>
            </a:extLst>
          </p:cNvPr>
          <p:cNvSpPr txBox="1"/>
          <p:nvPr/>
        </p:nvSpPr>
        <p:spPr>
          <a:xfrm>
            <a:off x="-1" y="0"/>
            <a:ext cx="12113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과제 </a:t>
            </a:r>
            <a:r>
              <a:rPr lang="en-US" altLang="ko-KR" dirty="0"/>
              <a:t>2. </a:t>
            </a:r>
            <a:r>
              <a:rPr lang="ko-KR" altLang="en-US" dirty="0"/>
              <a:t>전체취소 요청 </a:t>
            </a:r>
            <a:r>
              <a:rPr lang="en-US" altLang="ko-KR" dirty="0"/>
              <a:t>: </a:t>
            </a:r>
            <a:r>
              <a:rPr lang="ko-KR" altLang="en-US" dirty="0"/>
              <a:t>  </a:t>
            </a:r>
            <a:r>
              <a:rPr lang="en-US" altLang="ko-KR" dirty="0"/>
              <a:t>client.sh DELETE 01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FC3FB62-6DAE-4F88-8D2F-14D336806073}"/>
              </a:ext>
            </a:extLst>
          </p:cNvPr>
          <p:cNvSpPr txBox="1"/>
          <p:nvPr/>
        </p:nvSpPr>
        <p:spPr>
          <a:xfrm>
            <a:off x="78297" y="557979"/>
            <a:ext cx="12113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2-1. </a:t>
            </a:r>
            <a:r>
              <a:rPr lang="ko-KR" altLang="en-US" dirty="0"/>
              <a:t>요청 전문 및 응답 전문 확인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5EFAE9-6318-4DB1-B3AC-70C6C006DAD6}"/>
              </a:ext>
            </a:extLst>
          </p:cNvPr>
          <p:cNvSpPr txBox="1"/>
          <p:nvPr/>
        </p:nvSpPr>
        <p:spPr>
          <a:xfrm>
            <a:off x="78297" y="3772361"/>
            <a:ext cx="3051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2-2. </a:t>
            </a:r>
            <a:r>
              <a:rPr lang="ko-KR" altLang="en-US" dirty="0"/>
              <a:t>응답 전문 </a:t>
            </a:r>
            <a:r>
              <a:rPr lang="en-US" altLang="ko-KR" dirty="0"/>
              <a:t>parsing </a:t>
            </a:r>
            <a:r>
              <a:rPr lang="ko-KR" altLang="en-US" dirty="0"/>
              <a:t>처리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C1EBAE0-5762-45D2-A8FA-4E792B9E57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7" y="1021063"/>
            <a:ext cx="8964276" cy="188621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5F5DC02-D46A-4E88-9448-CF2C75F340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97" y="4141693"/>
            <a:ext cx="7602011" cy="1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412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그림 25">
            <a:extLst>
              <a:ext uri="{FF2B5EF4-FFF2-40B4-BE49-F238E27FC236}">
                <a16:creationId xmlns:a16="http://schemas.microsoft.com/office/drawing/2014/main" id="{967DBF7E-BCED-48C5-95F7-B6E09D6FB6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6" y="2564561"/>
            <a:ext cx="2686425" cy="3229426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55503E2-1EFA-4058-833A-D00072075358}"/>
              </a:ext>
            </a:extLst>
          </p:cNvPr>
          <p:cNvCxnSpPr>
            <a:cxnSpLocks/>
          </p:cNvCxnSpPr>
          <p:nvPr/>
        </p:nvCxnSpPr>
        <p:spPr>
          <a:xfrm>
            <a:off x="0" y="453222"/>
            <a:ext cx="1219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98F4F98-924C-4892-BEDB-DBF27A271573}"/>
              </a:ext>
            </a:extLst>
          </p:cNvPr>
          <p:cNvSpPr txBox="1"/>
          <p:nvPr/>
        </p:nvSpPr>
        <p:spPr>
          <a:xfrm>
            <a:off x="-1" y="0"/>
            <a:ext cx="12113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과제 </a:t>
            </a:r>
            <a:r>
              <a:rPr lang="en-US" altLang="ko-KR" dirty="0"/>
              <a:t>2. </a:t>
            </a:r>
            <a:r>
              <a:rPr lang="ko-KR" altLang="en-US" dirty="0"/>
              <a:t>전체취소 요청 </a:t>
            </a:r>
            <a:r>
              <a:rPr lang="en-US" altLang="ko-KR" dirty="0"/>
              <a:t>: </a:t>
            </a:r>
            <a:r>
              <a:rPr lang="ko-KR" altLang="en-US" dirty="0"/>
              <a:t>  </a:t>
            </a:r>
            <a:r>
              <a:rPr lang="en-US" altLang="ko-KR" dirty="0"/>
              <a:t>client.sh DELETE 01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FC3FB62-6DAE-4F88-8D2F-14D336806073}"/>
              </a:ext>
            </a:extLst>
          </p:cNvPr>
          <p:cNvSpPr txBox="1"/>
          <p:nvPr/>
        </p:nvSpPr>
        <p:spPr>
          <a:xfrm>
            <a:off x="78297" y="499256"/>
            <a:ext cx="12113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2-3. TB_PAYINFO_STRING</a:t>
            </a:r>
            <a:r>
              <a:rPr lang="ko-KR" altLang="en-US" dirty="0"/>
              <a:t> 스트링 문자열 저장 확인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5EFAE9-6318-4DB1-B3AC-70C6C006DAD6}"/>
              </a:ext>
            </a:extLst>
          </p:cNvPr>
          <p:cNvSpPr txBox="1"/>
          <p:nvPr/>
        </p:nvSpPr>
        <p:spPr>
          <a:xfrm>
            <a:off x="78297" y="2195229"/>
            <a:ext cx="6565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2-4. TB_PAYINFO</a:t>
            </a:r>
            <a:r>
              <a:rPr lang="ko-KR" altLang="en-US" dirty="0"/>
              <a:t> 결제</a:t>
            </a:r>
            <a:r>
              <a:rPr lang="en-US" altLang="ko-KR" dirty="0"/>
              <a:t>/</a:t>
            </a:r>
            <a:r>
              <a:rPr lang="ko-KR" altLang="en-US" dirty="0"/>
              <a:t>취소 정보 확인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AED28B6-E68D-455D-9978-8A1A41362467}"/>
              </a:ext>
            </a:extLst>
          </p:cNvPr>
          <p:cNvSpPr/>
          <p:nvPr/>
        </p:nvSpPr>
        <p:spPr>
          <a:xfrm>
            <a:off x="78297" y="2737519"/>
            <a:ext cx="3646415" cy="14645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17C49B3-095A-4E49-90C0-269B687A2D71}"/>
              </a:ext>
            </a:extLst>
          </p:cNvPr>
          <p:cNvSpPr/>
          <p:nvPr/>
        </p:nvSpPr>
        <p:spPr>
          <a:xfrm>
            <a:off x="4822273" y="2737519"/>
            <a:ext cx="3877110" cy="14645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altLang="ko-KR">
                <a:solidFill>
                  <a:schemeClr val="tx1"/>
                </a:solidFill>
              </a:rPr>
              <a:t>PAYMENT</a:t>
            </a:r>
          </a:p>
          <a:p>
            <a:pPr marL="285750" indent="-285750">
              <a:buFontTx/>
              <a:buChar char="-"/>
            </a:pPr>
            <a:r>
              <a:rPr lang="en-US" altLang="ko-KR">
                <a:solidFill>
                  <a:schemeClr val="tx1"/>
                </a:solidFill>
              </a:rPr>
              <a:t>PAY_AMT, VAT </a:t>
            </a:r>
            <a:r>
              <a:rPr lang="ko-KR" altLang="en-US">
                <a:solidFill>
                  <a:schemeClr val="tx1"/>
                </a:solidFill>
              </a:rPr>
              <a:t>모두 </a:t>
            </a:r>
            <a:r>
              <a:rPr lang="en-US" altLang="ko-KR">
                <a:solidFill>
                  <a:schemeClr val="tx1"/>
                </a:solidFill>
              </a:rPr>
              <a:t>0 </a:t>
            </a:r>
            <a:r>
              <a:rPr lang="ko-KR" altLang="en-US">
                <a:solidFill>
                  <a:schemeClr val="tx1"/>
                </a:solidFill>
              </a:rPr>
              <a:t>으로 변경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B651E10-EFCD-4BA2-B5A7-BCA0E089CDE6}"/>
              </a:ext>
            </a:extLst>
          </p:cNvPr>
          <p:cNvSpPr/>
          <p:nvPr/>
        </p:nvSpPr>
        <p:spPr>
          <a:xfrm>
            <a:off x="78296" y="4271632"/>
            <a:ext cx="3646415" cy="14645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950612E-7E63-413C-880C-C76BE74F8A26}"/>
              </a:ext>
            </a:extLst>
          </p:cNvPr>
          <p:cNvSpPr/>
          <p:nvPr/>
        </p:nvSpPr>
        <p:spPr>
          <a:xfrm>
            <a:off x="4820873" y="4270795"/>
            <a:ext cx="3877110" cy="14645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>
                <a:solidFill>
                  <a:schemeClr val="tx1"/>
                </a:solidFill>
              </a:rPr>
              <a:t>2. CALCEL</a:t>
            </a:r>
          </a:p>
          <a:p>
            <a:r>
              <a:rPr lang="en-US" altLang="ko-KR">
                <a:solidFill>
                  <a:schemeClr val="tx1"/>
                </a:solidFill>
              </a:rPr>
              <a:t>- </a:t>
            </a:r>
            <a:r>
              <a:rPr lang="ko-KR" altLang="en-US">
                <a:solidFill>
                  <a:schemeClr val="tx1"/>
                </a:solidFill>
              </a:rPr>
              <a:t>취소금액</a:t>
            </a:r>
            <a:r>
              <a:rPr lang="en-US" altLang="ko-KR">
                <a:solidFill>
                  <a:schemeClr val="tx1"/>
                </a:solidFill>
              </a:rPr>
              <a:t>, </a:t>
            </a:r>
            <a:r>
              <a:rPr lang="ko-KR" altLang="en-US">
                <a:solidFill>
                  <a:schemeClr val="tx1"/>
                </a:solidFill>
              </a:rPr>
              <a:t>취소 </a:t>
            </a:r>
            <a:r>
              <a:rPr lang="en-US" altLang="ko-KR">
                <a:solidFill>
                  <a:schemeClr val="tx1"/>
                </a:solidFill>
              </a:rPr>
              <a:t>VAT </a:t>
            </a:r>
            <a:r>
              <a:rPr lang="ko-KR" altLang="en-US">
                <a:solidFill>
                  <a:schemeClr val="tx1"/>
                </a:solidFill>
              </a:rPr>
              <a:t>금액 저장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D12ED2CE-9668-4DF6-9E38-43A3837D13E5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>
          <a:xfrm>
            <a:off x="3724712" y="3469783"/>
            <a:ext cx="109756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9A3FC714-678E-496A-8945-41D05C774A4B}"/>
              </a:ext>
            </a:extLst>
          </p:cNvPr>
          <p:cNvCxnSpPr>
            <a:cxnSpLocks/>
            <a:stCxn id="16" idx="3"/>
            <a:endCxn id="17" idx="1"/>
          </p:cNvCxnSpPr>
          <p:nvPr/>
        </p:nvCxnSpPr>
        <p:spPr>
          <a:xfrm flipV="1">
            <a:off x="3724711" y="5003059"/>
            <a:ext cx="1096162" cy="83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그림 23">
            <a:extLst>
              <a:ext uri="{FF2B5EF4-FFF2-40B4-BE49-F238E27FC236}">
                <a16:creationId xmlns:a16="http://schemas.microsoft.com/office/drawing/2014/main" id="{137CDB09-2E57-4AE4-8B49-0E0D28AB8D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96" y="885752"/>
            <a:ext cx="8869013" cy="1000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59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55503E2-1EFA-4058-833A-D00072075358}"/>
              </a:ext>
            </a:extLst>
          </p:cNvPr>
          <p:cNvCxnSpPr>
            <a:cxnSpLocks/>
          </p:cNvCxnSpPr>
          <p:nvPr/>
        </p:nvCxnSpPr>
        <p:spPr>
          <a:xfrm>
            <a:off x="0" y="453222"/>
            <a:ext cx="1219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98F4F98-924C-4892-BEDB-DBF27A271573}"/>
              </a:ext>
            </a:extLst>
          </p:cNvPr>
          <p:cNvSpPr txBox="1"/>
          <p:nvPr/>
        </p:nvSpPr>
        <p:spPr>
          <a:xfrm>
            <a:off x="-1" y="0"/>
            <a:ext cx="12113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과제 </a:t>
            </a:r>
            <a:r>
              <a:rPr lang="en-US" altLang="ko-KR" dirty="0"/>
              <a:t>3. </a:t>
            </a:r>
            <a:r>
              <a:rPr lang="ko-KR" altLang="en-US" dirty="0"/>
              <a:t>조회 요청 </a:t>
            </a:r>
            <a:r>
              <a:rPr lang="en-US" altLang="ko-KR" dirty="0"/>
              <a:t>: </a:t>
            </a:r>
            <a:r>
              <a:rPr lang="ko-KR" altLang="en-US" dirty="0"/>
              <a:t>  </a:t>
            </a:r>
            <a:r>
              <a:rPr lang="en-US" altLang="ko-KR" dirty="0"/>
              <a:t>client.sh GET 02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FC3FB62-6DAE-4F88-8D2F-14D336806073}"/>
              </a:ext>
            </a:extLst>
          </p:cNvPr>
          <p:cNvSpPr txBox="1"/>
          <p:nvPr/>
        </p:nvSpPr>
        <p:spPr>
          <a:xfrm>
            <a:off x="78297" y="557979"/>
            <a:ext cx="12113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3-1. </a:t>
            </a:r>
            <a:r>
              <a:rPr lang="ko-KR" altLang="en-US" dirty="0"/>
              <a:t>요청 전문 및 응답 전문 확인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5EFAE9-6318-4DB1-B3AC-70C6C006DAD6}"/>
              </a:ext>
            </a:extLst>
          </p:cNvPr>
          <p:cNvSpPr txBox="1"/>
          <p:nvPr/>
        </p:nvSpPr>
        <p:spPr>
          <a:xfrm>
            <a:off x="78297" y="3235465"/>
            <a:ext cx="3051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3-2. </a:t>
            </a:r>
            <a:r>
              <a:rPr lang="ko-KR" altLang="en-US" dirty="0"/>
              <a:t>응답 전문 </a:t>
            </a:r>
            <a:r>
              <a:rPr lang="en-US" altLang="ko-KR" dirty="0"/>
              <a:t>parsing </a:t>
            </a:r>
            <a:r>
              <a:rPr lang="ko-KR" altLang="en-US" dirty="0"/>
              <a:t>처리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8D7F2C0-9F85-41FF-85F6-19AFA49E97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7" y="983905"/>
            <a:ext cx="9021434" cy="118126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9E7CF50-E9BA-4EF6-A1D9-FC1C3DF0B7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97" y="3604797"/>
            <a:ext cx="4258269" cy="1905266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67101672-8759-43F9-AA5F-FE07170907D5}"/>
              </a:ext>
            </a:extLst>
          </p:cNvPr>
          <p:cNvSpPr/>
          <p:nvPr/>
        </p:nvSpPr>
        <p:spPr>
          <a:xfrm>
            <a:off x="78297" y="4027553"/>
            <a:ext cx="3646415" cy="3103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B675022-F45E-4F8D-8557-2AE89D0B0877}"/>
              </a:ext>
            </a:extLst>
          </p:cNvPr>
          <p:cNvSpPr/>
          <p:nvPr/>
        </p:nvSpPr>
        <p:spPr>
          <a:xfrm>
            <a:off x="4820874" y="4026716"/>
            <a:ext cx="3877110" cy="3103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카드번호 </a:t>
            </a:r>
            <a:r>
              <a:rPr lang="ko-KR" altLang="en-US" dirty="0" err="1">
                <a:solidFill>
                  <a:schemeClr val="tx1"/>
                </a:solidFill>
              </a:rPr>
              <a:t>마스킹</a:t>
            </a:r>
            <a:r>
              <a:rPr lang="ko-KR" altLang="en-US" dirty="0">
                <a:solidFill>
                  <a:schemeClr val="tx1"/>
                </a:solidFill>
              </a:rPr>
              <a:t> 처리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8AF6DEE8-EEFE-4580-8657-13B5F5EEA6D9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3724712" y="4181912"/>
            <a:ext cx="109616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27460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239AED09-DB0A-4025-AFBB-D284AEC431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650" y="3661051"/>
            <a:ext cx="5620534" cy="1886213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55503E2-1EFA-4058-833A-D00072075358}"/>
              </a:ext>
            </a:extLst>
          </p:cNvPr>
          <p:cNvCxnSpPr>
            <a:cxnSpLocks/>
          </p:cNvCxnSpPr>
          <p:nvPr/>
        </p:nvCxnSpPr>
        <p:spPr>
          <a:xfrm>
            <a:off x="0" y="453222"/>
            <a:ext cx="1219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98F4F98-924C-4892-BEDB-DBF27A271573}"/>
              </a:ext>
            </a:extLst>
          </p:cNvPr>
          <p:cNvSpPr txBox="1"/>
          <p:nvPr/>
        </p:nvSpPr>
        <p:spPr>
          <a:xfrm>
            <a:off x="-1" y="0"/>
            <a:ext cx="12113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과제 </a:t>
            </a:r>
            <a:r>
              <a:rPr lang="en-US" altLang="ko-KR" dirty="0"/>
              <a:t>4. test</a:t>
            </a:r>
            <a:r>
              <a:rPr lang="ko-KR" altLang="en-US" dirty="0"/>
              <a:t> </a:t>
            </a:r>
            <a:r>
              <a:rPr lang="en-US" altLang="ko-KR" dirty="0"/>
              <a:t>case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FC3FB62-6DAE-4F88-8D2F-14D336806073}"/>
              </a:ext>
            </a:extLst>
          </p:cNvPr>
          <p:cNvSpPr txBox="1"/>
          <p:nvPr/>
        </p:nvSpPr>
        <p:spPr>
          <a:xfrm>
            <a:off x="78297" y="557979"/>
            <a:ext cx="12113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4-1-0. </a:t>
            </a:r>
            <a:r>
              <a:rPr lang="ko-KR" altLang="en-US" dirty="0"/>
              <a:t>결제</a:t>
            </a:r>
            <a:r>
              <a:rPr lang="en-US" altLang="ko-KR" dirty="0"/>
              <a:t>: </a:t>
            </a:r>
            <a:r>
              <a:rPr lang="ko-KR" altLang="en-US" dirty="0"/>
              <a:t>금액</a:t>
            </a:r>
            <a:r>
              <a:rPr lang="en-US" altLang="ko-KR" dirty="0"/>
              <a:t>=11,000 VAT = 1,000    -&gt; </a:t>
            </a:r>
            <a:r>
              <a:rPr lang="ko-KR" altLang="en-US" dirty="0"/>
              <a:t>성공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5EFAE9-6318-4DB1-B3AC-70C6C006DAD6}"/>
              </a:ext>
            </a:extLst>
          </p:cNvPr>
          <p:cNvSpPr txBox="1"/>
          <p:nvPr/>
        </p:nvSpPr>
        <p:spPr>
          <a:xfrm>
            <a:off x="78297" y="3235465"/>
            <a:ext cx="3051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4-1-0. DB </a:t>
            </a:r>
            <a:r>
              <a:rPr lang="ko-KR" altLang="en-US" dirty="0"/>
              <a:t>확인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7101672-8759-43F9-AA5F-FE07170907D5}"/>
              </a:ext>
            </a:extLst>
          </p:cNvPr>
          <p:cNvSpPr/>
          <p:nvPr/>
        </p:nvSpPr>
        <p:spPr>
          <a:xfrm>
            <a:off x="338356" y="4412669"/>
            <a:ext cx="1180051" cy="3103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endParaRPr lang="en-US" altLang="ko-KR" dirty="0">
              <a:solidFill>
                <a:schemeClr val="tx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5B3AEFD-38A4-457D-9F34-33356D1CEA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650" y="928860"/>
            <a:ext cx="8983329" cy="1924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6642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A835E8C9-83D9-4339-96AF-E2993F7704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650" y="3652662"/>
            <a:ext cx="6106377" cy="1752845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55503E2-1EFA-4058-833A-D00072075358}"/>
              </a:ext>
            </a:extLst>
          </p:cNvPr>
          <p:cNvCxnSpPr>
            <a:cxnSpLocks/>
          </p:cNvCxnSpPr>
          <p:nvPr/>
        </p:nvCxnSpPr>
        <p:spPr>
          <a:xfrm>
            <a:off x="0" y="453222"/>
            <a:ext cx="1219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98F4F98-924C-4892-BEDB-DBF27A271573}"/>
              </a:ext>
            </a:extLst>
          </p:cNvPr>
          <p:cNvSpPr txBox="1"/>
          <p:nvPr/>
        </p:nvSpPr>
        <p:spPr>
          <a:xfrm>
            <a:off x="-1" y="0"/>
            <a:ext cx="12113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과제 </a:t>
            </a:r>
            <a:r>
              <a:rPr lang="en-US" altLang="ko-KR" dirty="0"/>
              <a:t>4. test</a:t>
            </a:r>
            <a:r>
              <a:rPr lang="ko-KR" altLang="en-US" dirty="0"/>
              <a:t> </a:t>
            </a:r>
            <a:r>
              <a:rPr lang="en-US" altLang="ko-KR" dirty="0"/>
              <a:t>case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FC3FB62-6DAE-4F88-8D2F-14D336806073}"/>
              </a:ext>
            </a:extLst>
          </p:cNvPr>
          <p:cNvSpPr txBox="1"/>
          <p:nvPr/>
        </p:nvSpPr>
        <p:spPr>
          <a:xfrm>
            <a:off x="78297" y="557979"/>
            <a:ext cx="12113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4-1-1. </a:t>
            </a:r>
            <a:r>
              <a:rPr lang="ko-KR" altLang="en-US" dirty="0"/>
              <a:t>취소</a:t>
            </a:r>
            <a:r>
              <a:rPr lang="en-US" altLang="ko-KR" dirty="0"/>
              <a:t>: </a:t>
            </a:r>
            <a:r>
              <a:rPr lang="ko-KR" altLang="en-US" dirty="0"/>
              <a:t>금액</a:t>
            </a:r>
            <a:r>
              <a:rPr lang="en-US" altLang="ko-KR" dirty="0"/>
              <a:t>=1,100 VAT = 100    -&gt; </a:t>
            </a:r>
            <a:r>
              <a:rPr lang="ko-KR" altLang="en-US" dirty="0"/>
              <a:t>성공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5EFAE9-6318-4DB1-B3AC-70C6C006DAD6}"/>
              </a:ext>
            </a:extLst>
          </p:cNvPr>
          <p:cNvSpPr txBox="1"/>
          <p:nvPr/>
        </p:nvSpPr>
        <p:spPr>
          <a:xfrm>
            <a:off x="78297" y="3235465"/>
            <a:ext cx="3051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4-1-1. DB </a:t>
            </a:r>
            <a:r>
              <a:rPr lang="ko-KR" altLang="en-US" dirty="0"/>
              <a:t>확인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7101672-8759-43F9-AA5F-FE07170907D5}"/>
              </a:ext>
            </a:extLst>
          </p:cNvPr>
          <p:cNvSpPr/>
          <p:nvPr/>
        </p:nvSpPr>
        <p:spPr>
          <a:xfrm>
            <a:off x="338356" y="4395891"/>
            <a:ext cx="1180051" cy="3103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endParaRPr lang="en-US" altLang="ko-KR" dirty="0">
              <a:solidFill>
                <a:schemeClr val="tx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7B97788-45F2-4600-ABF7-4BCA2090D5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650" y="948434"/>
            <a:ext cx="7840169" cy="174331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7A5B24C-82C2-4511-93AA-307C52C3FEF3}"/>
              </a:ext>
            </a:extLst>
          </p:cNvPr>
          <p:cNvSpPr txBox="1"/>
          <p:nvPr/>
        </p:nvSpPr>
        <p:spPr>
          <a:xfrm>
            <a:off x="144650" y="5540234"/>
            <a:ext cx="62897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잔존금액 </a:t>
            </a:r>
            <a:r>
              <a:rPr lang="en-US" altLang="ko-KR" dirty="0"/>
              <a:t>9,900 = 11,000 – 1,100</a:t>
            </a:r>
          </a:p>
          <a:p>
            <a:r>
              <a:rPr lang="ko-KR" altLang="en-US" dirty="0"/>
              <a:t>잔존</a:t>
            </a:r>
            <a:r>
              <a:rPr lang="en-US" altLang="ko-KR" dirty="0"/>
              <a:t>VAT    900 =   1,000 -   100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467896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E0DD77E5-205C-43A4-8B2F-C7BF39AE22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650" y="3644992"/>
            <a:ext cx="5830114" cy="1829055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55503E2-1EFA-4058-833A-D00072075358}"/>
              </a:ext>
            </a:extLst>
          </p:cNvPr>
          <p:cNvCxnSpPr>
            <a:cxnSpLocks/>
          </p:cNvCxnSpPr>
          <p:nvPr/>
        </p:nvCxnSpPr>
        <p:spPr>
          <a:xfrm>
            <a:off x="0" y="453222"/>
            <a:ext cx="1219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98F4F98-924C-4892-BEDB-DBF27A271573}"/>
              </a:ext>
            </a:extLst>
          </p:cNvPr>
          <p:cNvSpPr txBox="1"/>
          <p:nvPr/>
        </p:nvSpPr>
        <p:spPr>
          <a:xfrm>
            <a:off x="-1" y="0"/>
            <a:ext cx="12113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과제 </a:t>
            </a:r>
            <a:r>
              <a:rPr lang="en-US" altLang="ko-KR" dirty="0"/>
              <a:t>4. test</a:t>
            </a:r>
            <a:r>
              <a:rPr lang="ko-KR" altLang="en-US" dirty="0"/>
              <a:t> </a:t>
            </a:r>
            <a:r>
              <a:rPr lang="en-US" altLang="ko-KR" dirty="0"/>
              <a:t>case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FC3FB62-6DAE-4F88-8D2F-14D336806073}"/>
              </a:ext>
            </a:extLst>
          </p:cNvPr>
          <p:cNvSpPr txBox="1"/>
          <p:nvPr/>
        </p:nvSpPr>
        <p:spPr>
          <a:xfrm>
            <a:off x="78297" y="557979"/>
            <a:ext cx="12113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4-1-2. </a:t>
            </a:r>
            <a:r>
              <a:rPr lang="ko-KR" altLang="en-US" dirty="0"/>
              <a:t>취소</a:t>
            </a:r>
            <a:r>
              <a:rPr lang="en-US" altLang="ko-KR" dirty="0"/>
              <a:t>: </a:t>
            </a:r>
            <a:r>
              <a:rPr lang="ko-KR" altLang="en-US" dirty="0"/>
              <a:t>금액</a:t>
            </a:r>
            <a:r>
              <a:rPr lang="en-US" altLang="ko-KR" dirty="0"/>
              <a:t>=3,300 VAT = NULL    -&gt; </a:t>
            </a:r>
            <a:r>
              <a:rPr lang="ko-KR" altLang="en-US" dirty="0"/>
              <a:t>성공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5EFAE9-6318-4DB1-B3AC-70C6C006DAD6}"/>
              </a:ext>
            </a:extLst>
          </p:cNvPr>
          <p:cNvSpPr txBox="1"/>
          <p:nvPr/>
        </p:nvSpPr>
        <p:spPr>
          <a:xfrm>
            <a:off x="78297" y="3235465"/>
            <a:ext cx="3051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4-1-2. DB </a:t>
            </a:r>
            <a:r>
              <a:rPr lang="ko-KR" altLang="en-US" dirty="0"/>
              <a:t>확인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7101672-8759-43F9-AA5F-FE07170907D5}"/>
              </a:ext>
            </a:extLst>
          </p:cNvPr>
          <p:cNvSpPr/>
          <p:nvPr/>
        </p:nvSpPr>
        <p:spPr>
          <a:xfrm>
            <a:off x="338356" y="4395891"/>
            <a:ext cx="1180051" cy="3103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7A5B24C-82C2-4511-93AA-307C52C3FEF3}"/>
              </a:ext>
            </a:extLst>
          </p:cNvPr>
          <p:cNvSpPr txBox="1"/>
          <p:nvPr/>
        </p:nvSpPr>
        <p:spPr>
          <a:xfrm>
            <a:off x="144650" y="5540234"/>
            <a:ext cx="62897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잔존금액 </a:t>
            </a:r>
            <a:r>
              <a:rPr lang="en-US" altLang="ko-KR" dirty="0"/>
              <a:t>6,600 = 9,900 – 3,300</a:t>
            </a:r>
          </a:p>
          <a:p>
            <a:r>
              <a:rPr lang="ko-KR" altLang="en-US" dirty="0"/>
              <a:t>잔존</a:t>
            </a:r>
            <a:r>
              <a:rPr lang="en-US" altLang="ko-KR" dirty="0"/>
              <a:t>VAT    600 =   900 – 3,300/11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5064075-357C-44C6-B1BD-F8BD9906E3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879" y="916237"/>
            <a:ext cx="7754432" cy="1752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5069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382</TotalTime>
  <Words>723</Words>
  <Application>Microsoft Office PowerPoint</Application>
  <PresentationFormat>와이드스크린</PresentationFormat>
  <Paragraphs>99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6" baseType="lpstr">
      <vt:lpstr>맑은 고딕</vt:lpstr>
      <vt:lpstr>Arial</vt:lpstr>
      <vt:lpstr>Office 테마</vt:lpstr>
      <vt:lpstr>카드 결제 처리 테스트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카드 결제 처리 결과</dc:title>
  <dc:creator>FOR</dc:creator>
  <cp:lastModifiedBy>FOR</cp:lastModifiedBy>
  <cp:revision>116</cp:revision>
  <dcterms:created xsi:type="dcterms:W3CDTF">2021-01-04T02:26:18Z</dcterms:created>
  <dcterms:modified xsi:type="dcterms:W3CDTF">2021-01-04T10:13:14Z</dcterms:modified>
</cp:coreProperties>
</file>