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69" r:id="rId3"/>
    <p:sldId id="382" r:id="rId4"/>
    <p:sldId id="383" r:id="rId5"/>
    <p:sldId id="381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4" r:id="rId14"/>
    <p:sldId id="395" r:id="rId15"/>
    <p:sldId id="398" r:id="rId16"/>
    <p:sldId id="400" r:id="rId17"/>
    <p:sldId id="402" r:id="rId18"/>
    <p:sldId id="403" r:id="rId19"/>
    <p:sldId id="270" r:id="rId20"/>
    <p:sldId id="266" r:id="rId21"/>
    <p:sldId id="267" r:id="rId22"/>
    <p:sldId id="268" r:id="rId23"/>
    <p:sldId id="404" r:id="rId24"/>
    <p:sldId id="26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265" autoAdjust="0"/>
  </p:normalViewPr>
  <p:slideViewPr>
    <p:cSldViewPr snapToGrid="0">
      <p:cViewPr varScale="1">
        <p:scale>
          <a:sx n="64" d="100"/>
          <a:sy n="64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D018-0B1C-4048-9726-5ACDC72F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3090D-D60B-4320-B411-41D4765F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DE74-4607-46CC-883D-285DE82C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16DB-C2FD-40BB-8668-05D37832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FB2D-42AE-4587-8956-55A56D8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7082-61D8-425B-81AB-2E502B7D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11C0-082C-45B2-878B-69046427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C48A-70FB-4523-96FD-A782B0EA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2D5B-83B7-4421-BAC9-C3EBD26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DB32-4952-4EF0-9D8C-311F08A9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84F8D-9486-47BA-B340-A3F0B20DE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3453B-87D9-4B33-8DC4-BCAEEF28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7E65-744D-4EE3-A120-CBC685EE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2DD1-0ED2-43BC-AAF6-06272B6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A212-E202-4843-8BCC-20EBE99C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C772-8F14-4277-9AC9-904DE540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4BB-3F9F-44CE-A073-7805F1D0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02F8-47F2-4E87-9BB6-AB8152CC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34C7-5D98-4988-9B05-D84B606B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E975-0622-4027-93FF-B81BD2B3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E9DE-30F6-4BC0-A741-1C11E23B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A124-B9D0-4600-871A-03138C06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CD19-1BD1-4320-90B4-9F68CAFF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D5F1-D3D8-4C14-B26B-3F1B8B7B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2A1D-BAD2-49C3-B867-95EFC94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6613-E16F-4A7C-96EF-B93F48B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9A1C-A2F3-44F5-9418-7495FE30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93F9-9BE2-4763-B40B-6D0269D1A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9721-3D0E-498D-9301-68F12C03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F13F-DB55-4D3E-AB68-CF188121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0665-ECA2-4102-904C-B76F9D5A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DFAF-AFD9-4289-83A9-5692FADE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3415-D101-4859-A254-48F5A12C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BB00-C724-4DBA-A79F-BE71811C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AFF17-015F-476B-9EE8-5577BFE0F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7F55B-0BD9-4490-9997-A9A3B757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49FD9-3672-40F6-86C7-A6A5F28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1F007-AB2A-4D73-9439-83DF3297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99F75-D133-4303-BC26-9692B373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DA7F-A747-47EA-81F1-17D12892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18E23-C8CA-49DC-8AA2-667100DE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A9D6A-6588-47AD-8C70-45167AF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1B8A-9ECD-4963-9C13-0A69E8D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DE26B-0A8A-47F5-A263-0195EC0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B8CA-6438-4552-9786-56D9CEDA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8D000-5B55-47D2-9DF9-70B938A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1D1F-4356-44FE-B39B-783F7E4E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AB21-3DE9-42E9-9EB0-91A56135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BD90-D415-4997-A307-D1FBA377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740CD-E4FB-4311-957E-A6EC53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EFB5-48C2-4A97-A2ED-843BEDB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ECAF-61BD-46FB-B0C4-2FCEC4C8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5E18-3367-4495-AF44-47DD136A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DA5AB-0AF0-43AE-A188-B2BBE735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D9D2A-1625-4B43-9382-709B52A78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BD59-6C8D-4410-B575-2D1127DA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40C-E60C-4226-98D5-908DBF1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DA0C-6044-4FEC-A9C0-8555AC3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793FF-599B-4AFB-88CD-1C3FC6B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47FB-0E96-442D-B6EC-9B8F684A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6178-E037-46A6-B575-DB6159FE5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32C2-4F89-429E-9689-269372DEE620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3A0D-85F1-4B77-9DA5-8BDF71D12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6F20-3115-4119-B219-1B138C67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0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technology/epp/downloads/release/2021-03/R/eclipse-java-2021-03-R-win32-x86_64.zip" TargetMode="External"/><Relationship Id="rId7" Type="http://schemas.openxmlformats.org/officeDocument/2006/relationships/hyperlink" Target="https://install.advancedrestclient.com/install" TargetMode="External"/><Relationship Id="rId2" Type="http://schemas.openxmlformats.org/officeDocument/2006/relationships/hyperlink" Target="https://www.oracle.com/in/java/technologies/javase/javase-jdk8-downloads.html#license-light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rors.estointernet.in/apache/tomcat/tomcat-8/v8.5.66/bin/apache-tomcat-8.5.66.zip" TargetMode="External"/><Relationship Id="rId5" Type="http://schemas.openxmlformats.org/officeDocument/2006/relationships/hyperlink" Target="https://downloads.mysql.com/archives/community/" TargetMode="External"/><Relationship Id="rId4" Type="http://schemas.openxmlformats.org/officeDocument/2006/relationships/hyperlink" Target="https://apachemirror.wuchna.com/maven/maven-3/3.8.1/binaries/apache-maven-3.8.1-bin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CF4F-7B47-4BB1-907E-3DE4E7F0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3988"/>
          </a:xfrm>
        </p:spPr>
        <p:txBody>
          <a:bodyPr>
            <a:normAutofit fontScale="90000"/>
          </a:bodyPr>
          <a:lstStyle/>
          <a:p>
            <a:r>
              <a:rPr lang="en-IN" dirty="0"/>
              <a:t>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C6D61-EF03-4949-8828-391D474F9F2D}"/>
              </a:ext>
            </a:extLst>
          </p:cNvPr>
          <p:cNvSpPr/>
          <p:nvPr/>
        </p:nvSpPr>
        <p:spPr>
          <a:xfrm>
            <a:off x="1007165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side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08005-5ACC-4AB1-916D-2695FD86168A}"/>
              </a:ext>
            </a:extLst>
          </p:cNvPr>
          <p:cNvSpPr/>
          <p:nvPr/>
        </p:nvSpPr>
        <p:spPr>
          <a:xfrm>
            <a:off x="3703983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side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7F252-05E6-4CDF-ABD7-CCED0D23756C}"/>
              </a:ext>
            </a:extLst>
          </p:cNvPr>
          <p:cNvSpPr/>
          <p:nvPr/>
        </p:nvSpPr>
        <p:spPr>
          <a:xfrm>
            <a:off x="6453810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side 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580AE-3F12-46C6-B284-C28BEB5BB863}"/>
              </a:ext>
            </a:extLst>
          </p:cNvPr>
          <p:cNvSpPr/>
          <p:nvPr/>
        </p:nvSpPr>
        <p:spPr>
          <a:xfrm>
            <a:off x="9061174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6037B6-A31C-421E-BAD7-A1567ACFFC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99791" y="2199861"/>
            <a:ext cx="4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34853-B078-4B9E-AFDC-0A241E3396C9}"/>
              </a:ext>
            </a:extLst>
          </p:cNvPr>
          <p:cNvCxnSpPr/>
          <p:nvPr/>
        </p:nvCxnSpPr>
        <p:spPr>
          <a:xfrm>
            <a:off x="6049618" y="2199861"/>
            <a:ext cx="4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D87E39-B78E-4042-BC42-4FCCB69573E8}"/>
              </a:ext>
            </a:extLst>
          </p:cNvPr>
          <p:cNvCxnSpPr/>
          <p:nvPr/>
        </p:nvCxnSpPr>
        <p:spPr>
          <a:xfrm>
            <a:off x="8746436" y="2153479"/>
            <a:ext cx="4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5E2E57-DF20-4A3E-B82C-A40CB9C79EEC}"/>
              </a:ext>
            </a:extLst>
          </p:cNvPr>
          <p:cNvSpPr txBox="1"/>
          <p:nvPr/>
        </p:nvSpPr>
        <p:spPr>
          <a:xfrm>
            <a:off x="1431235" y="3429000"/>
            <a:ext cx="5976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J2EE 1.2 – Servlets, JSP, EJB, RMI – 1999</a:t>
            </a:r>
          </a:p>
          <a:p>
            <a:r>
              <a:rPr lang="en-IN" dirty="0"/>
              <a:t>J2EE 1.3 – EJB, CMP, JCA – 2001</a:t>
            </a:r>
          </a:p>
          <a:p>
            <a:r>
              <a:rPr lang="en-IN" dirty="0"/>
              <a:t>J2EE 1.4 – Webservices mgmt., deployments – 2003</a:t>
            </a:r>
          </a:p>
          <a:p>
            <a:r>
              <a:rPr lang="en-IN" dirty="0"/>
              <a:t>Java EE 5 – Ease of use of EJB3, JPA, JSF, JAXB, JAX-WS -2006</a:t>
            </a:r>
          </a:p>
          <a:p>
            <a:r>
              <a:rPr lang="en-IN" dirty="0"/>
              <a:t>Java EE 6 – Ease of use of JAX-RS(Rest), CDI – 2009</a:t>
            </a:r>
          </a:p>
          <a:p>
            <a:r>
              <a:rPr lang="en-IN" dirty="0"/>
              <a:t>Java EE 7 – JMS-2, Batch, TX, Concurrency, </a:t>
            </a:r>
            <a:r>
              <a:rPr lang="en-IN" dirty="0" err="1"/>
              <a:t>Websockets</a:t>
            </a:r>
            <a:r>
              <a:rPr lang="en-IN" dirty="0"/>
              <a:t> – 2013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92669-D59B-446B-B462-0295E1FF98B4}"/>
              </a:ext>
            </a:extLst>
          </p:cNvPr>
          <p:cNvSpPr txBox="1"/>
          <p:nvPr/>
        </p:nvSpPr>
        <p:spPr>
          <a:xfrm>
            <a:off x="7726017" y="3429000"/>
            <a:ext cx="4240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EJB V1 &amp; V2 complexity : Early version of EJB are very complex</a:t>
            </a:r>
          </a:p>
          <a:p>
            <a:r>
              <a:rPr lang="en-IN" sz="1100" dirty="0"/>
              <a:t>Multiple deployment descriptors</a:t>
            </a:r>
          </a:p>
          <a:p>
            <a:r>
              <a:rPr lang="en-IN" sz="1100" dirty="0"/>
              <a:t>Multiple interfaces</a:t>
            </a:r>
          </a:p>
          <a:p>
            <a:r>
              <a:rPr lang="en-IN" sz="1100" dirty="0"/>
              <a:t>Poor performance of Entity Beans</a:t>
            </a:r>
          </a:p>
          <a:p>
            <a:r>
              <a:rPr lang="en-IN" sz="1100" i="1" dirty="0"/>
              <a:t>EJB Client</a:t>
            </a:r>
          </a:p>
          <a:p>
            <a:r>
              <a:rPr lang="en-IN" sz="1100" i="1" dirty="0"/>
              <a:t>Home Interface</a:t>
            </a:r>
          </a:p>
          <a:p>
            <a:r>
              <a:rPr lang="en-IN" sz="1100" i="1" dirty="0"/>
              <a:t>Home Object</a:t>
            </a:r>
          </a:p>
          <a:p>
            <a:r>
              <a:rPr lang="en-IN" sz="1100" i="1" dirty="0"/>
              <a:t>Component Interface</a:t>
            </a:r>
          </a:p>
          <a:p>
            <a:r>
              <a:rPr lang="en-IN" sz="1100" i="1" dirty="0"/>
              <a:t>EJB Object</a:t>
            </a:r>
          </a:p>
          <a:p>
            <a:r>
              <a:rPr lang="en-IN" sz="1100" i="1" dirty="0"/>
              <a:t>Bean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06EC6-2860-47F8-A0D4-BD209B887D34}"/>
              </a:ext>
            </a:extLst>
          </p:cNvPr>
          <p:cNvSpPr txBox="1"/>
          <p:nvPr/>
        </p:nvSpPr>
        <p:spPr>
          <a:xfrm>
            <a:off x="1362566" y="5214104"/>
            <a:ext cx="9090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J2EE development without EJB, Rod Johnson, Founder of Spring</a:t>
            </a:r>
          </a:p>
          <a:p>
            <a:r>
              <a:rPr lang="en-IN" sz="1600" dirty="0"/>
              <a:t>Spring 1.0 – 2004</a:t>
            </a:r>
          </a:p>
          <a:p>
            <a:r>
              <a:rPr lang="en-IN" sz="1600" dirty="0"/>
              <a:t>Spring 2.0 – 2006</a:t>
            </a:r>
          </a:p>
          <a:p>
            <a:r>
              <a:rPr lang="en-IN" sz="1600" dirty="0"/>
              <a:t>Spring 3.0 – 2009</a:t>
            </a:r>
          </a:p>
          <a:p>
            <a:r>
              <a:rPr lang="en-IN" sz="1600" dirty="0"/>
              <a:t>Spring 4.0 – 2013</a:t>
            </a:r>
          </a:p>
          <a:p>
            <a:r>
              <a:rPr lang="en-IN" sz="1600" dirty="0"/>
              <a:t>Spring 4.3 – 2016</a:t>
            </a:r>
          </a:p>
        </p:txBody>
      </p:sp>
    </p:spTree>
    <p:extLst>
      <p:ext uri="{BB962C8B-B14F-4D97-AF65-F5344CB8AC3E}">
        <p14:creationId xmlns:p14="http://schemas.microsoft.com/office/powerpoint/2010/main" val="400659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32DB7E1-84A5-41A7-91CF-F5F1067022ED}"/>
              </a:ext>
            </a:extLst>
          </p:cNvPr>
          <p:cNvSpPr/>
          <p:nvPr/>
        </p:nvSpPr>
        <p:spPr>
          <a:xfrm>
            <a:off x="2087194" y="5013530"/>
            <a:ext cx="4494581" cy="7226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9246A-EBB7-4EA3-899C-2772388C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9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FB60F-8227-4EEE-BD02-7A8DBA468929}"/>
              </a:ext>
            </a:extLst>
          </p:cNvPr>
          <p:cNvSpPr/>
          <p:nvPr/>
        </p:nvSpPr>
        <p:spPr>
          <a:xfrm>
            <a:off x="2448232" y="1946787"/>
            <a:ext cx="1460091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DC2C-C182-4EB5-9AB3-44CD9E9FA2CC}"/>
              </a:ext>
            </a:extLst>
          </p:cNvPr>
          <p:cNvSpPr/>
          <p:nvPr/>
        </p:nvSpPr>
        <p:spPr>
          <a:xfrm>
            <a:off x="5476568" y="1946786"/>
            <a:ext cx="1460091" cy="870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5E989-B1D7-4D1D-B1B9-BCF0374589AC}"/>
              </a:ext>
            </a:extLst>
          </p:cNvPr>
          <p:cNvSpPr/>
          <p:nvPr/>
        </p:nvSpPr>
        <p:spPr>
          <a:xfrm>
            <a:off x="3908323" y="3104535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78F9F-9120-44E1-9E35-CFBCD981E79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908323" y="2381864"/>
            <a:ext cx="1568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49AA-ABAF-406D-8811-2FC5468D7C31}"/>
              </a:ext>
            </a:extLst>
          </p:cNvPr>
          <p:cNvSpPr txBox="1"/>
          <p:nvPr/>
        </p:nvSpPr>
        <p:spPr>
          <a:xfrm>
            <a:off x="3908323" y="1794188"/>
            <a:ext cx="18533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 constructor or </a:t>
            </a:r>
            <a:r>
              <a:rPr lang="en-IN" sz="1100" dirty="0" err="1"/>
              <a:t>setDepartment</a:t>
            </a:r>
            <a:r>
              <a:rPr lang="en-IN" sz="1100" dirty="0"/>
              <a:t> method of Employee class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AA0211-CB0E-414E-8AA2-4465E9BF69D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4435063" y="2704584"/>
            <a:ext cx="710183" cy="8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92E72-BE0C-41C7-B3AA-72D109CDBDF6}"/>
              </a:ext>
            </a:extLst>
          </p:cNvPr>
          <p:cNvSpPr/>
          <p:nvPr/>
        </p:nvSpPr>
        <p:spPr>
          <a:xfrm>
            <a:off x="1391265" y="3067664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78442-3567-49EF-B851-E66A4A7E6B23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065207" y="3429000"/>
            <a:ext cx="843116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9A066E-6840-4023-B550-636459072A0C}"/>
              </a:ext>
            </a:extLst>
          </p:cNvPr>
          <p:cNvSpPr txBox="1"/>
          <p:nvPr/>
        </p:nvSpPr>
        <p:spPr>
          <a:xfrm>
            <a:off x="2293857" y="4226818"/>
            <a:ext cx="597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&lt;property name=“</a:t>
            </a:r>
            <a:r>
              <a:rPr lang="en-IN" sz="1400" i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department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” ref=“department1”/&gt;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&lt;/bean&gt;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0C02E-DABE-4710-BF6F-72183BB60B03}"/>
              </a:ext>
            </a:extLst>
          </p:cNvPr>
          <p:cNvSpPr txBox="1"/>
          <p:nvPr/>
        </p:nvSpPr>
        <p:spPr>
          <a:xfrm>
            <a:off x="2621525" y="2485316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employee1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BAE1F-CFE1-473F-A4B0-3A6C5BDD4E29}"/>
              </a:ext>
            </a:extLst>
          </p:cNvPr>
          <p:cNvSpPr txBox="1"/>
          <p:nvPr/>
        </p:nvSpPr>
        <p:spPr>
          <a:xfrm>
            <a:off x="5689189" y="2502965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department1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B8674D-F8A4-471C-B747-BAAA1908C60B}"/>
              </a:ext>
            </a:extLst>
          </p:cNvPr>
          <p:cNvCxnSpPr/>
          <p:nvPr/>
        </p:nvCxnSpPr>
        <p:spPr>
          <a:xfrm flipV="1">
            <a:off x="3486765" y="4712110"/>
            <a:ext cx="1859525" cy="455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3687B1-BD81-4CF2-9EA5-5AD36A82184E}"/>
              </a:ext>
            </a:extLst>
          </p:cNvPr>
          <p:cNvSpPr txBox="1"/>
          <p:nvPr/>
        </p:nvSpPr>
        <p:spPr>
          <a:xfrm>
            <a:off x="8486775" y="3316366"/>
            <a:ext cx="3438525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class Employee {</a:t>
            </a:r>
          </a:p>
          <a:p>
            <a:r>
              <a:rPr lang="en-IN" sz="1200" dirty="0"/>
              <a:t>private Department </a:t>
            </a:r>
            <a:r>
              <a:rPr lang="en-IN" sz="1200" dirty="0" err="1"/>
              <a:t>department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public void </a:t>
            </a:r>
            <a:r>
              <a:rPr lang="en-IN" sz="1200" dirty="0" err="1"/>
              <a:t>setDepartment</a:t>
            </a:r>
            <a:r>
              <a:rPr lang="en-IN" sz="1200" dirty="0"/>
              <a:t>(Department </a:t>
            </a:r>
            <a:r>
              <a:rPr lang="en-IN" sz="1200" dirty="0">
                <a:solidFill>
                  <a:srgbClr val="FF0000"/>
                </a:solidFill>
              </a:rPr>
              <a:t>department</a:t>
            </a:r>
            <a:r>
              <a:rPr lang="en-IN" sz="1200" dirty="0"/>
              <a:t>) {</a:t>
            </a:r>
          </a:p>
          <a:p>
            <a:endParaRPr lang="en-IN" sz="1200" dirty="0"/>
          </a:p>
          <a:p>
            <a:r>
              <a:rPr lang="en-IN" sz="1200" dirty="0" err="1"/>
              <a:t>this.department</a:t>
            </a:r>
            <a:r>
              <a:rPr lang="en-IN" sz="1200" dirty="0"/>
              <a:t> = department;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18A8CF-618A-4B30-A3FC-70A9AACF7C03}"/>
              </a:ext>
            </a:extLst>
          </p:cNvPr>
          <p:cNvCxnSpPr/>
          <p:nvPr/>
        </p:nvCxnSpPr>
        <p:spPr>
          <a:xfrm flipV="1">
            <a:off x="4476750" y="4143375"/>
            <a:ext cx="4086225" cy="5619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B5E22E-61DE-40D7-A37A-02FAD942C8E0}"/>
              </a:ext>
            </a:extLst>
          </p:cNvPr>
          <p:cNvCxnSpPr>
            <a:cxnSpLocks/>
          </p:cNvCxnSpPr>
          <p:nvPr/>
        </p:nvCxnSpPr>
        <p:spPr>
          <a:xfrm flipV="1">
            <a:off x="6505575" y="4180352"/>
            <a:ext cx="2019300" cy="1172698"/>
          </a:xfrm>
          <a:prstGeom prst="bentConnector3">
            <a:avLst>
              <a:gd name="adj1" fmla="val 76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010ADD-3569-4678-BFC2-E86104ADFD6E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178277" y="1284754"/>
            <a:ext cx="1" cy="66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F7A3EE-DA5B-43E2-86AD-4DF3671F04F0}"/>
              </a:ext>
            </a:extLst>
          </p:cNvPr>
          <p:cNvSpPr txBox="1"/>
          <p:nvPr/>
        </p:nvSpPr>
        <p:spPr>
          <a:xfrm>
            <a:off x="2621525" y="1041736"/>
            <a:ext cx="37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employee.getDeparment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70A5850-0600-4341-B850-8240EE2D73D2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5074360" y="814532"/>
            <a:ext cx="535718" cy="1728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9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CCC2F4-2585-40F4-B315-26B02AFF4EB4}"/>
              </a:ext>
            </a:extLst>
          </p:cNvPr>
          <p:cNvSpPr/>
          <p:nvPr/>
        </p:nvSpPr>
        <p:spPr>
          <a:xfrm>
            <a:off x="1906844" y="5067300"/>
            <a:ext cx="4406080" cy="6464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FB60F-8227-4EEE-BD02-7A8DBA468929}"/>
              </a:ext>
            </a:extLst>
          </p:cNvPr>
          <p:cNvSpPr/>
          <p:nvPr/>
        </p:nvSpPr>
        <p:spPr>
          <a:xfrm>
            <a:off x="2448232" y="1946787"/>
            <a:ext cx="1460091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DC2C-C182-4EB5-9AB3-44CD9E9FA2CC}"/>
              </a:ext>
            </a:extLst>
          </p:cNvPr>
          <p:cNvSpPr/>
          <p:nvPr/>
        </p:nvSpPr>
        <p:spPr>
          <a:xfrm>
            <a:off x="5476568" y="1946786"/>
            <a:ext cx="1460091" cy="870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5E989-B1D7-4D1D-B1B9-BCF0374589AC}"/>
              </a:ext>
            </a:extLst>
          </p:cNvPr>
          <p:cNvSpPr/>
          <p:nvPr/>
        </p:nvSpPr>
        <p:spPr>
          <a:xfrm>
            <a:off x="3908323" y="3104535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78F9F-9120-44E1-9E35-CFBCD981E79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908323" y="2381864"/>
            <a:ext cx="1568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49AA-ABAF-406D-8811-2FC5468D7C31}"/>
              </a:ext>
            </a:extLst>
          </p:cNvPr>
          <p:cNvSpPr txBox="1"/>
          <p:nvPr/>
        </p:nvSpPr>
        <p:spPr>
          <a:xfrm>
            <a:off x="3908323" y="1794188"/>
            <a:ext cx="18533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 constructor or </a:t>
            </a:r>
            <a:r>
              <a:rPr lang="en-IN" sz="1100" dirty="0" err="1"/>
              <a:t>setDepartment</a:t>
            </a:r>
            <a:r>
              <a:rPr lang="en-IN" sz="1100" dirty="0"/>
              <a:t> method of Employee class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AA0211-CB0E-414E-8AA2-4465E9BF69D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4435063" y="2704584"/>
            <a:ext cx="710183" cy="8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92E72-BE0C-41C7-B3AA-72D109CDBDF6}"/>
              </a:ext>
            </a:extLst>
          </p:cNvPr>
          <p:cNvSpPr/>
          <p:nvPr/>
        </p:nvSpPr>
        <p:spPr>
          <a:xfrm>
            <a:off x="1391265" y="3067664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78442-3567-49EF-B851-E66A4A7E6B23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065207" y="3429000"/>
            <a:ext cx="843116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9A066E-6840-4023-B550-636459072A0C}"/>
              </a:ext>
            </a:extLst>
          </p:cNvPr>
          <p:cNvSpPr txBox="1"/>
          <p:nvPr/>
        </p:nvSpPr>
        <p:spPr>
          <a:xfrm>
            <a:off x="2036507" y="4219902"/>
            <a:ext cx="597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&lt;constructor-</a:t>
            </a:r>
            <a:r>
              <a:rPr lang="en-IN" sz="1400" i="1" dirty="0" err="1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name=“</a:t>
            </a:r>
            <a:r>
              <a:rPr lang="en-IN" sz="1400" i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department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” ref=“department1”/&gt;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&lt;/bean&gt;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0C02E-DABE-4710-BF6F-72183BB60B03}"/>
              </a:ext>
            </a:extLst>
          </p:cNvPr>
          <p:cNvSpPr txBox="1"/>
          <p:nvPr/>
        </p:nvSpPr>
        <p:spPr>
          <a:xfrm>
            <a:off x="2621525" y="2485316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employee1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BAE1F-CFE1-473F-A4B0-3A6C5BDD4E29}"/>
              </a:ext>
            </a:extLst>
          </p:cNvPr>
          <p:cNvSpPr txBox="1"/>
          <p:nvPr/>
        </p:nvSpPr>
        <p:spPr>
          <a:xfrm>
            <a:off x="5689189" y="2502965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department1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B8674D-F8A4-471C-B747-BAAA1908C60B}"/>
              </a:ext>
            </a:extLst>
          </p:cNvPr>
          <p:cNvCxnSpPr>
            <a:cxnSpLocks/>
          </p:cNvCxnSpPr>
          <p:nvPr/>
        </p:nvCxnSpPr>
        <p:spPr>
          <a:xfrm flipV="1">
            <a:off x="3486765" y="4667865"/>
            <a:ext cx="2826159" cy="499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3687B1-BD81-4CF2-9EA5-5AD36A82184E}"/>
              </a:ext>
            </a:extLst>
          </p:cNvPr>
          <p:cNvSpPr txBox="1"/>
          <p:nvPr/>
        </p:nvSpPr>
        <p:spPr>
          <a:xfrm>
            <a:off x="8524875" y="3613146"/>
            <a:ext cx="2036507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class Employee {</a:t>
            </a:r>
          </a:p>
          <a:p>
            <a:r>
              <a:rPr lang="en-IN" sz="1200" dirty="0"/>
              <a:t>private Department </a:t>
            </a:r>
            <a:r>
              <a:rPr lang="en-IN" sz="1200" dirty="0" err="1"/>
              <a:t>department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public Employee(Department </a:t>
            </a:r>
            <a:r>
              <a:rPr lang="en-IN" sz="1200" dirty="0">
                <a:solidFill>
                  <a:srgbClr val="FF0000"/>
                </a:solidFill>
              </a:rPr>
              <a:t>department</a:t>
            </a:r>
            <a:r>
              <a:rPr lang="en-IN" sz="1200" dirty="0"/>
              <a:t>) {</a:t>
            </a:r>
          </a:p>
          <a:p>
            <a:endParaRPr lang="en-IN" sz="1200" dirty="0"/>
          </a:p>
          <a:p>
            <a:r>
              <a:rPr lang="en-IN" sz="1200" dirty="0" err="1"/>
              <a:t>this.department</a:t>
            </a:r>
            <a:r>
              <a:rPr lang="en-IN" sz="1200" dirty="0"/>
              <a:t> = department;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79C797D-9426-4E1D-B869-4E16C50DD480}"/>
              </a:ext>
            </a:extLst>
          </p:cNvPr>
          <p:cNvCxnSpPr/>
          <p:nvPr/>
        </p:nvCxnSpPr>
        <p:spPr>
          <a:xfrm>
            <a:off x="4610100" y="4686300"/>
            <a:ext cx="4076700" cy="762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0C9F26C-B87F-4901-9826-5A39CDEDEAE8}"/>
              </a:ext>
            </a:extLst>
          </p:cNvPr>
          <p:cNvCxnSpPr/>
          <p:nvPr/>
        </p:nvCxnSpPr>
        <p:spPr>
          <a:xfrm flipV="1">
            <a:off x="6312924" y="4686300"/>
            <a:ext cx="2211951" cy="714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B54DAE-CAFB-4A4F-BB5F-91BC0A97347B}"/>
              </a:ext>
            </a:extLst>
          </p:cNvPr>
          <p:cNvCxnSpPr>
            <a:stCxn id="4" idx="0"/>
          </p:cNvCxnSpPr>
          <p:nvPr/>
        </p:nvCxnSpPr>
        <p:spPr>
          <a:xfrm flipV="1">
            <a:off x="3178278" y="1552575"/>
            <a:ext cx="16592" cy="3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C35662-3C5E-473F-BEAF-16E255C6BAE6}"/>
              </a:ext>
            </a:extLst>
          </p:cNvPr>
          <p:cNvSpPr txBox="1"/>
          <p:nvPr/>
        </p:nvSpPr>
        <p:spPr>
          <a:xfrm>
            <a:off x="2688969" y="1165488"/>
            <a:ext cx="243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employee.getDepartment</a:t>
            </a:r>
            <a:endParaRPr lang="en-IN" sz="14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67DDA2-F71B-43E5-B446-ABE7D83F23E7}"/>
              </a:ext>
            </a:extLst>
          </p:cNvPr>
          <p:cNvCxnSpPr>
            <a:endCxn id="5" idx="0"/>
          </p:cNvCxnSpPr>
          <p:nvPr/>
        </p:nvCxnSpPr>
        <p:spPr>
          <a:xfrm>
            <a:off x="4692445" y="1319212"/>
            <a:ext cx="1514169" cy="62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FF24526-48BA-4942-801A-68DC2CF70EE4}"/>
              </a:ext>
            </a:extLst>
          </p:cNvPr>
          <p:cNvSpPr/>
          <p:nvPr/>
        </p:nvSpPr>
        <p:spPr>
          <a:xfrm>
            <a:off x="7221795" y="1946786"/>
            <a:ext cx="1460091" cy="870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1B417-DCE0-425B-9DDD-2BCB44AA0D86}"/>
              </a:ext>
            </a:extLst>
          </p:cNvPr>
          <p:cNvSpPr txBox="1"/>
          <p:nvPr/>
        </p:nvSpPr>
        <p:spPr>
          <a:xfrm>
            <a:off x="2701014" y="656508"/>
            <a:ext cx="243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employee.getDepartment1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5DB00F-956D-4B10-B2B1-E1A87CD15234}"/>
              </a:ext>
            </a:extLst>
          </p:cNvPr>
          <p:cNvCxnSpPr>
            <a:endCxn id="29" idx="0"/>
          </p:cNvCxnSpPr>
          <p:nvPr/>
        </p:nvCxnSpPr>
        <p:spPr>
          <a:xfrm>
            <a:off x="4899844" y="810396"/>
            <a:ext cx="3051997" cy="1136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8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D555D-18D2-4811-B0EC-EAED79D8B86E}"/>
              </a:ext>
            </a:extLst>
          </p:cNvPr>
          <p:cNvSpPr txBox="1"/>
          <p:nvPr/>
        </p:nvSpPr>
        <p:spPr>
          <a:xfrm>
            <a:off x="752167" y="663677"/>
            <a:ext cx="107904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 wiring –(wiring) – injecting one object to the other object</a:t>
            </a:r>
          </a:p>
          <a:p>
            <a:endParaRPr lang="en-IN" dirty="0"/>
          </a:p>
          <a:p>
            <a:r>
              <a:rPr lang="en-IN" dirty="0"/>
              <a:t>We will specify what objects to be injected to the other object in form of property or constructor </a:t>
            </a:r>
            <a:r>
              <a:rPr lang="en-IN" dirty="0" err="1"/>
              <a:t>arg</a:t>
            </a:r>
            <a:endParaRPr lang="en-IN" dirty="0"/>
          </a:p>
          <a:p>
            <a:endParaRPr lang="en-IN" dirty="0"/>
          </a:p>
          <a:p>
            <a:r>
              <a:rPr lang="en-IN" dirty="0"/>
              <a:t>Auto wiring --    auto wiring will solve all the manual dependencies specified in the configuration and makes the configuration will simpler.</a:t>
            </a:r>
          </a:p>
          <a:p>
            <a:r>
              <a:rPr lang="en-IN" dirty="0"/>
              <a:t>Auto wiring in xml :</a:t>
            </a:r>
          </a:p>
          <a:p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 : The class type in the setter method is matched with the bean class in the configuration where the bean is injected into the setter method of the bean where </a:t>
            </a:r>
            <a:r>
              <a:rPr lang="en-IN" dirty="0" err="1">
                <a:solidFill>
                  <a:srgbClr val="FF0000"/>
                </a:solidFill>
              </a:rPr>
              <a:t>autowire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is defined</a:t>
            </a:r>
          </a:p>
          <a:p>
            <a:r>
              <a:rPr lang="en-IN" dirty="0">
                <a:solidFill>
                  <a:srgbClr val="FF0000"/>
                </a:solidFill>
              </a:rPr>
              <a:t>If more than 1 bean is found with same class in the xml configuration, </a:t>
            </a:r>
            <a:r>
              <a:rPr lang="en-IN" dirty="0" err="1">
                <a:solidFill>
                  <a:srgbClr val="FF0000"/>
                </a:solidFill>
              </a:rPr>
              <a:t>autowire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give error</a:t>
            </a:r>
          </a:p>
          <a:p>
            <a:r>
              <a:rPr lang="en-IN" dirty="0">
                <a:solidFill>
                  <a:srgbClr val="FF0000"/>
                </a:solidFill>
              </a:rPr>
              <a:t>The fix for this is in annotations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solidFill>
                  <a:srgbClr val="FF0000"/>
                </a:solidFill>
              </a:rPr>
              <a:t>byName</a:t>
            </a:r>
            <a:r>
              <a:rPr lang="en-IN" dirty="0">
                <a:solidFill>
                  <a:srgbClr val="FF0000"/>
                </a:solidFill>
              </a:rPr>
              <a:t> : The property name in the setter method is matched with the bean id in the configuration where the bean is injected into the setter method of the bean where </a:t>
            </a:r>
            <a:r>
              <a:rPr lang="en-IN" dirty="0" err="1">
                <a:solidFill>
                  <a:srgbClr val="FF0000"/>
                </a:solidFill>
              </a:rPr>
              <a:t>autowire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byName</a:t>
            </a:r>
            <a:r>
              <a:rPr lang="en-IN" dirty="0">
                <a:solidFill>
                  <a:srgbClr val="FF0000"/>
                </a:solidFill>
              </a:rPr>
              <a:t> is defined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Constructor: Constructor also works like </a:t>
            </a:r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where it matches the class type</a:t>
            </a:r>
          </a:p>
          <a:p>
            <a:r>
              <a:rPr lang="en-IN" dirty="0">
                <a:solidFill>
                  <a:srgbClr val="FF0000"/>
                </a:solidFill>
              </a:rPr>
              <a:t>with the bean class defined in the configuration</a:t>
            </a:r>
          </a:p>
          <a:p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matches the setter method class type parameter with the bean class type in the configuration(xml)</a:t>
            </a:r>
          </a:p>
          <a:p>
            <a:r>
              <a:rPr lang="en-IN" dirty="0">
                <a:solidFill>
                  <a:srgbClr val="FF0000"/>
                </a:solidFill>
              </a:rPr>
              <a:t>Constructor matches the constructor argument class type with the bean class type in the configuration(xml)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A66F-FED9-4A43-BAE0-56C856FB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8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ByType</a:t>
            </a:r>
            <a:r>
              <a:rPr lang="en-IN" dirty="0"/>
              <a:t> </a:t>
            </a:r>
            <a:r>
              <a:rPr lang="en-IN" dirty="0" err="1"/>
              <a:t>autowring</a:t>
            </a:r>
            <a:r>
              <a:rPr lang="en-IN" dirty="0"/>
              <a:t> - 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D61CC-A625-4888-9CD7-E474A501CCD6}"/>
              </a:ext>
            </a:extLst>
          </p:cNvPr>
          <p:cNvSpPr/>
          <p:nvPr/>
        </p:nvSpPr>
        <p:spPr>
          <a:xfrm>
            <a:off x="983494" y="1185485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more than 1 bean with same class to be injected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E18CE-5F11-4A49-9FA7-9D80F0B1713D}"/>
              </a:ext>
            </a:extLst>
          </p:cNvPr>
          <p:cNvSpPr/>
          <p:nvPr/>
        </p:nvSpPr>
        <p:spPr>
          <a:xfrm>
            <a:off x="5277848" y="1177533"/>
            <a:ext cx="2433099" cy="10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setter methods of List argument type for all the repeated matching bean class types. The setter methods should contain only the setter methods with list </a:t>
            </a:r>
            <a:r>
              <a:rPr lang="en-IN" sz="1200" dirty="0" err="1"/>
              <a:t>parameteres</a:t>
            </a:r>
            <a:r>
              <a:rPr lang="en-IN" sz="1200" dirty="0"/>
              <a:t> otherwise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1E23A-1A04-48C3-A52D-535746220B1D}"/>
              </a:ext>
            </a:extLst>
          </p:cNvPr>
          <p:cNvSpPr/>
          <p:nvPr/>
        </p:nvSpPr>
        <p:spPr>
          <a:xfrm>
            <a:off x="983494" y="3244068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more than one bean and the class types are unique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CB411-AEE3-4D4D-9EED-C022D6B34693}"/>
              </a:ext>
            </a:extLst>
          </p:cNvPr>
          <p:cNvSpPr/>
          <p:nvPr/>
        </p:nvSpPr>
        <p:spPr>
          <a:xfrm>
            <a:off x="5277847" y="2527312"/>
            <a:ext cx="2433099" cy="10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setter methods of List argument type for all the matching repeated bean class types. All these methods will be called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4CA1C-1535-489A-8D5C-AFD05AC5B529}"/>
              </a:ext>
            </a:extLst>
          </p:cNvPr>
          <p:cNvSpPr/>
          <p:nvPr/>
        </p:nvSpPr>
        <p:spPr>
          <a:xfrm>
            <a:off x="5277847" y="3877091"/>
            <a:ext cx="2433099" cy="10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setter methods of matching bean type, all these methods will be called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CFBFC-8461-4C85-B0A5-52ECBEC29C08}"/>
              </a:ext>
            </a:extLst>
          </p:cNvPr>
          <p:cNvCxnSpPr>
            <a:stCxn id="4" idx="3"/>
          </p:cNvCxnSpPr>
          <p:nvPr/>
        </p:nvCxnSpPr>
        <p:spPr>
          <a:xfrm>
            <a:off x="4268708" y="1459805"/>
            <a:ext cx="919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A729B-6073-4F92-9509-F36398C96358}"/>
              </a:ext>
            </a:extLst>
          </p:cNvPr>
          <p:cNvCxnSpPr>
            <a:stCxn id="8" idx="3"/>
          </p:cNvCxnSpPr>
          <p:nvPr/>
        </p:nvCxnSpPr>
        <p:spPr>
          <a:xfrm>
            <a:off x="4268708" y="3518388"/>
            <a:ext cx="9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93D4A-ED35-404B-B59E-0F11A3B58F3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494397" y="3582616"/>
            <a:ext cx="0" cy="29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9D19AA-015D-4B53-AD74-26E82DA9B777}"/>
              </a:ext>
            </a:extLst>
          </p:cNvPr>
          <p:cNvSpPr txBox="1"/>
          <p:nvPr/>
        </p:nvSpPr>
        <p:spPr>
          <a:xfrm>
            <a:off x="1135911" y="5115060"/>
            <a:ext cx="992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parameterized constructor is found in the class and the bean configuration does not contain </a:t>
            </a:r>
            <a:r>
              <a:rPr lang="en-IN" dirty="0" err="1"/>
              <a:t>autowire</a:t>
            </a:r>
            <a:r>
              <a:rPr lang="en-IN" dirty="0"/>
              <a:t> by constructor, an error will be thrown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1FC96-E83F-44E4-8F1E-D326086C59ED}"/>
              </a:ext>
            </a:extLst>
          </p:cNvPr>
          <p:cNvSpPr txBox="1"/>
          <p:nvPr/>
        </p:nvSpPr>
        <p:spPr>
          <a:xfrm>
            <a:off x="7800107" y="1211791"/>
            <a:ext cx="42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setAdvanceddepartments</a:t>
            </a:r>
            <a:r>
              <a:rPr lang="en-IN" sz="1200" dirty="0"/>
              <a:t>(List&lt;</a:t>
            </a:r>
            <a:r>
              <a:rPr lang="en-IN" sz="1200" dirty="0" err="1"/>
              <a:t>AdvancedDepartment</a:t>
            </a:r>
            <a:r>
              <a:rPr lang="en-IN" sz="1200" dirty="0"/>
              <a:t>&gt; </a:t>
            </a:r>
            <a:r>
              <a:rPr lang="en-IN" sz="1200" dirty="0" err="1"/>
              <a:t>advanceddepartments</a:t>
            </a:r>
            <a:r>
              <a:rPr lang="en-IN" sz="1200" dirty="0"/>
              <a:t>) {</a:t>
            </a:r>
          </a:p>
          <a:p>
            <a:r>
              <a:rPr lang="en-IN" sz="1200" dirty="0"/>
              <a:t>	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4FC988-8657-4D3C-BEF1-712494E0168F}"/>
              </a:ext>
            </a:extLst>
          </p:cNvPr>
          <p:cNvSpPr txBox="1"/>
          <p:nvPr/>
        </p:nvSpPr>
        <p:spPr>
          <a:xfrm>
            <a:off x="7800107" y="2639465"/>
            <a:ext cx="42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setAdvanceddepartments</a:t>
            </a:r>
            <a:r>
              <a:rPr lang="en-IN" sz="1200" dirty="0"/>
              <a:t>(List&lt;</a:t>
            </a:r>
            <a:r>
              <a:rPr lang="en-IN" sz="1200" dirty="0" err="1"/>
              <a:t>AdvancedDepartment</a:t>
            </a:r>
            <a:r>
              <a:rPr lang="en-IN" sz="1200" dirty="0"/>
              <a:t>&gt; </a:t>
            </a:r>
            <a:r>
              <a:rPr lang="en-IN" sz="1200" dirty="0" err="1"/>
              <a:t>advanceddepartments</a:t>
            </a:r>
            <a:r>
              <a:rPr lang="en-IN" sz="1200" dirty="0"/>
              <a:t>) {</a:t>
            </a:r>
          </a:p>
          <a:p>
            <a:r>
              <a:rPr lang="en-IN" sz="1200" dirty="0"/>
              <a:t>	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51954-58EC-49E2-BA51-492003973DDA}"/>
              </a:ext>
            </a:extLst>
          </p:cNvPr>
          <p:cNvSpPr txBox="1"/>
          <p:nvPr/>
        </p:nvSpPr>
        <p:spPr>
          <a:xfrm>
            <a:off x="7710946" y="3943606"/>
            <a:ext cx="422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setAdvanceddepartments</a:t>
            </a:r>
            <a:r>
              <a:rPr lang="en-IN" sz="1200" dirty="0"/>
              <a:t>(</a:t>
            </a:r>
            <a:r>
              <a:rPr lang="en-IN" sz="1200" dirty="0" err="1"/>
              <a:t>AdvancedDepartment</a:t>
            </a:r>
            <a:r>
              <a:rPr lang="en-IN" sz="1200" dirty="0"/>
              <a:t> </a:t>
            </a:r>
            <a:r>
              <a:rPr lang="en-IN" sz="1200" dirty="0" err="1"/>
              <a:t>advanceddepartments</a:t>
            </a:r>
            <a:r>
              <a:rPr lang="en-IN" sz="1200" dirty="0"/>
              <a:t>) {</a:t>
            </a:r>
          </a:p>
          <a:p>
            <a:r>
              <a:rPr lang="en-IN" sz="1200" dirty="0"/>
              <a:t>	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496E8D-6DE8-453B-B6D4-6C046B3BB9CF}"/>
              </a:ext>
            </a:extLst>
          </p:cNvPr>
          <p:cNvSpPr txBox="1"/>
          <p:nvPr/>
        </p:nvSpPr>
        <p:spPr>
          <a:xfrm>
            <a:off x="394083" y="1513789"/>
            <a:ext cx="51590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/>
          </a:p>
          <a:p>
            <a:r>
              <a:rPr lang="en-IN" sz="1000" b="1" dirty="0"/>
              <a:t>&lt;bean id="</a:t>
            </a:r>
            <a:r>
              <a:rPr lang="en-IN" sz="1000" b="1" dirty="0" err="1"/>
              <a:t>advanceddepartment</a:t>
            </a:r>
            <a:r>
              <a:rPr lang="en-IN" sz="1000" b="1" dirty="0"/>
              <a:t>" class="com.springcoredemoautowring1.AdvancedDepartment"/&gt;</a:t>
            </a:r>
          </a:p>
          <a:p>
            <a:r>
              <a:rPr lang="en-IN" sz="1000" b="1" dirty="0"/>
              <a:t>	</a:t>
            </a:r>
          </a:p>
          <a:p>
            <a:r>
              <a:rPr lang="en-IN" sz="1000" b="1" dirty="0"/>
              <a:t>&lt;bean id="advanceddepartment1" class="com.springcoredemoautowring1.AdvancedDepartment"/&gt; 					 </a:t>
            </a:r>
          </a:p>
          <a:p>
            <a:r>
              <a:rPr lang="en-IN" sz="1000" b="1" dirty="0"/>
              <a:t>&lt;bean id="org2" class="com.springcoredemoautowring1.NewOrganization" </a:t>
            </a:r>
            <a:r>
              <a:rPr lang="en-IN" sz="1000" b="1" dirty="0" err="1"/>
              <a:t>autowire</a:t>
            </a:r>
            <a:r>
              <a:rPr lang="en-IN" sz="1000" b="1" dirty="0"/>
              <a:t>="constructor" /&gt;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218820-748B-4567-BEC5-659FAAD8FD17}"/>
              </a:ext>
            </a:extLst>
          </p:cNvPr>
          <p:cNvSpPr txBox="1"/>
          <p:nvPr/>
        </p:nvSpPr>
        <p:spPr>
          <a:xfrm>
            <a:off x="538532" y="3572372"/>
            <a:ext cx="51590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/>
          </a:p>
          <a:p>
            <a:r>
              <a:rPr lang="en-IN" sz="1000" b="1" dirty="0"/>
              <a:t>&lt;bean id="</a:t>
            </a:r>
            <a:r>
              <a:rPr lang="en-IN" sz="1000" b="1" dirty="0" err="1"/>
              <a:t>advanceddepartment</a:t>
            </a:r>
            <a:r>
              <a:rPr lang="en-IN" sz="1000" b="1" dirty="0"/>
              <a:t>" class="com.springcoredemoautowring1.AdvancedDepartment"/&gt;</a:t>
            </a:r>
          </a:p>
          <a:p>
            <a:r>
              <a:rPr lang="en-IN" sz="1000" b="1" dirty="0"/>
              <a:t>						 </a:t>
            </a:r>
          </a:p>
          <a:p>
            <a:r>
              <a:rPr lang="en-IN" sz="1000" b="1" dirty="0"/>
              <a:t>&lt;bean id="org2" class="com.springcoredemoautowring1.NewOrganization" </a:t>
            </a:r>
            <a:r>
              <a:rPr lang="en-IN" sz="1000" b="1" dirty="0" err="1"/>
              <a:t>autowire</a:t>
            </a:r>
            <a:r>
              <a:rPr lang="en-IN" sz="1000" b="1" dirty="0"/>
              <a:t>="constructor" /&gt;</a:t>
            </a:r>
          </a:p>
        </p:txBody>
      </p:sp>
    </p:spTree>
    <p:extLst>
      <p:ext uri="{BB962C8B-B14F-4D97-AF65-F5344CB8AC3E}">
        <p14:creationId xmlns:p14="http://schemas.microsoft.com/office/powerpoint/2010/main" val="209102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7F551-5F42-441B-AF69-416006E88723}"/>
              </a:ext>
            </a:extLst>
          </p:cNvPr>
          <p:cNvSpPr/>
          <p:nvPr/>
        </p:nvSpPr>
        <p:spPr>
          <a:xfrm>
            <a:off x="1126435" y="556592"/>
            <a:ext cx="7288695" cy="42406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96EC6-B309-4AEA-970A-5B4DD4E658D7}"/>
              </a:ext>
            </a:extLst>
          </p:cNvPr>
          <p:cNvSpPr/>
          <p:nvPr/>
        </p:nvSpPr>
        <p:spPr>
          <a:xfrm>
            <a:off x="1656521" y="1073426"/>
            <a:ext cx="5247861" cy="3551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FEA6A-6228-4D32-A3A2-CFE78ED79BD4}"/>
              </a:ext>
            </a:extLst>
          </p:cNvPr>
          <p:cNvSpPr txBox="1"/>
          <p:nvPr/>
        </p:nvSpPr>
        <p:spPr>
          <a:xfrm>
            <a:off x="2421832" y="1073426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55DE9-4A85-4526-A559-52C1E4395AC2}"/>
              </a:ext>
            </a:extLst>
          </p:cNvPr>
          <p:cNvSpPr/>
          <p:nvPr/>
        </p:nvSpPr>
        <p:spPr>
          <a:xfrm>
            <a:off x="1987826" y="3074431"/>
            <a:ext cx="1722783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Application Context --context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FA921-50B7-4907-8508-5647BB2E4BC8}"/>
              </a:ext>
            </a:extLst>
          </p:cNvPr>
          <p:cNvSpPr txBox="1"/>
          <p:nvPr/>
        </p:nvSpPr>
        <p:spPr>
          <a:xfrm>
            <a:off x="563215" y="5123822"/>
            <a:ext cx="9528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6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6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6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fr-FR" sz="1600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Creating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applictaion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or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spring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container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object</a:t>
            </a:r>
            <a:endParaRPr lang="fr-FR" sz="1600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fr-FR" sz="1600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u="sng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context1</a:t>
            </a:r>
            <a:r>
              <a:rPr lang="fr-FR" sz="16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6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6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677B2-AA26-46D7-ADB0-3197C7C617D4}"/>
              </a:ext>
            </a:extLst>
          </p:cNvPr>
          <p:cNvSpPr/>
          <p:nvPr/>
        </p:nvSpPr>
        <p:spPr>
          <a:xfrm>
            <a:off x="4214192" y="2938669"/>
            <a:ext cx="2199860" cy="45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NewDepartment</a:t>
            </a:r>
            <a:r>
              <a:rPr lang="en-IN" sz="1400" dirty="0"/>
              <a:t>- department1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4FE3A-B4FA-4921-8D89-221A1B934F0B}"/>
              </a:ext>
            </a:extLst>
          </p:cNvPr>
          <p:cNvSpPr/>
          <p:nvPr/>
        </p:nvSpPr>
        <p:spPr>
          <a:xfrm>
            <a:off x="4214192" y="3693033"/>
            <a:ext cx="2199860" cy="44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AdvDepartment</a:t>
            </a:r>
            <a:r>
              <a:rPr lang="en-IN" sz="1400" dirty="0"/>
              <a:t>- department2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28887A5-66B9-41D5-A8FB-BDEFD83A4EA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710609" y="3165576"/>
            <a:ext cx="503583" cy="291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BD5C34-06D6-4B43-B5E8-2880032CB2DB}"/>
              </a:ext>
            </a:extLst>
          </p:cNvPr>
          <p:cNvCxnSpPr>
            <a:cxnSpLocks/>
          </p:cNvCxnSpPr>
          <p:nvPr/>
        </p:nvCxnSpPr>
        <p:spPr>
          <a:xfrm>
            <a:off x="3710609" y="3775139"/>
            <a:ext cx="477078" cy="198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1119D1-A514-4855-B937-5D927DEE76F6}"/>
              </a:ext>
            </a:extLst>
          </p:cNvPr>
          <p:cNvSpPr txBox="1"/>
          <p:nvPr/>
        </p:nvSpPr>
        <p:spPr>
          <a:xfrm>
            <a:off x="8931964" y="471630"/>
            <a:ext cx="3366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beans are by default</a:t>
            </a:r>
          </a:p>
          <a:p>
            <a:r>
              <a:rPr lang="en-IN" dirty="0"/>
              <a:t>Eager loading</a:t>
            </a:r>
          </a:p>
          <a:p>
            <a:r>
              <a:rPr lang="en-IN" dirty="0"/>
              <a:t>And also singleton</a:t>
            </a:r>
          </a:p>
          <a:p>
            <a:endParaRPr lang="en-IN" dirty="0"/>
          </a:p>
          <a:p>
            <a:r>
              <a:rPr lang="en-IN" sz="1400" dirty="0" err="1">
                <a:solidFill>
                  <a:srgbClr val="FF0000"/>
                </a:solidFill>
              </a:rPr>
              <a:t>context.getBean</a:t>
            </a:r>
            <a:r>
              <a:rPr lang="en-IN" sz="1400" dirty="0">
                <a:solidFill>
                  <a:srgbClr val="FF0000"/>
                </a:solidFill>
              </a:rPr>
              <a:t>(“department1”)</a:t>
            </a:r>
          </a:p>
          <a:p>
            <a:endParaRPr lang="en-IN" sz="1400" dirty="0"/>
          </a:p>
          <a:p>
            <a:r>
              <a:rPr lang="en-IN" sz="1400" dirty="0" err="1">
                <a:solidFill>
                  <a:srgbClr val="FF0000"/>
                </a:solidFill>
              </a:rPr>
              <a:t>context.getBean</a:t>
            </a:r>
            <a:r>
              <a:rPr lang="en-IN" sz="1400" dirty="0">
                <a:solidFill>
                  <a:srgbClr val="FF0000"/>
                </a:solidFill>
              </a:rPr>
              <a:t>(“department1”)</a:t>
            </a:r>
          </a:p>
          <a:p>
            <a:endParaRPr lang="en-IN" sz="1400" dirty="0"/>
          </a:p>
          <a:p>
            <a:r>
              <a:rPr lang="en-IN" sz="1400" dirty="0" err="1">
                <a:solidFill>
                  <a:srgbClr val="0070C0"/>
                </a:solidFill>
              </a:rPr>
              <a:t>context.getBean</a:t>
            </a:r>
            <a:r>
              <a:rPr lang="en-IN" sz="1400" dirty="0">
                <a:solidFill>
                  <a:srgbClr val="0070C0"/>
                </a:solidFill>
              </a:rPr>
              <a:t>(“department2”)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r>
              <a:rPr lang="en-IN" sz="1400" dirty="0">
                <a:solidFill>
                  <a:srgbClr val="0070C0"/>
                </a:solidFill>
              </a:rPr>
              <a:t>context1.getBean(“department1</a:t>
            </a:r>
            <a:r>
              <a:rPr lang="en-IN" dirty="0">
                <a:solidFill>
                  <a:srgbClr val="0070C0"/>
                </a:solidFill>
              </a:rPr>
              <a:t>”);</a:t>
            </a:r>
          </a:p>
          <a:p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5D7468-15BB-4A30-96E6-A9BF7FF6E43E}"/>
              </a:ext>
            </a:extLst>
          </p:cNvPr>
          <p:cNvSpPr/>
          <p:nvPr/>
        </p:nvSpPr>
        <p:spPr>
          <a:xfrm>
            <a:off x="1987826" y="1668045"/>
            <a:ext cx="1550505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Application Context—context1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E82AA0-0FDE-4DCE-A6BA-B8790E8FFC27}"/>
              </a:ext>
            </a:extLst>
          </p:cNvPr>
          <p:cNvSpPr/>
          <p:nvPr/>
        </p:nvSpPr>
        <p:spPr>
          <a:xfrm>
            <a:off x="4227443" y="1330260"/>
            <a:ext cx="2199860" cy="45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NewDepartment</a:t>
            </a:r>
            <a:r>
              <a:rPr lang="en-IN" sz="1400" dirty="0"/>
              <a:t>- department1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7BA860-C4CD-4451-8D63-7FD32AC998F8}"/>
              </a:ext>
            </a:extLst>
          </p:cNvPr>
          <p:cNvSpPr/>
          <p:nvPr/>
        </p:nvSpPr>
        <p:spPr>
          <a:xfrm>
            <a:off x="4280451" y="2245378"/>
            <a:ext cx="2199860" cy="44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AdvDepartment</a:t>
            </a:r>
            <a:r>
              <a:rPr lang="en-IN" sz="1400" dirty="0"/>
              <a:t>- department2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2C3808-3E08-4AAE-B3DA-A4FA09FEA299}"/>
              </a:ext>
            </a:extLst>
          </p:cNvPr>
          <p:cNvCxnSpPr>
            <a:cxnSpLocks/>
          </p:cNvCxnSpPr>
          <p:nvPr/>
        </p:nvCxnSpPr>
        <p:spPr>
          <a:xfrm flipV="1">
            <a:off x="3538331" y="1477176"/>
            <a:ext cx="649356" cy="425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803D8F-31E5-4BF0-B39B-070603A609B3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3538331" y="2050702"/>
            <a:ext cx="742120" cy="419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E682DA-4EAC-4257-BFEB-6F6815DC6CA6}"/>
              </a:ext>
            </a:extLst>
          </p:cNvPr>
          <p:cNvSpPr txBox="1"/>
          <p:nvPr/>
        </p:nvSpPr>
        <p:spPr>
          <a:xfrm>
            <a:off x="4071728" y="579152"/>
            <a:ext cx="273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JVM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EEEBC95-0718-40D5-89A7-D188FEDC5235}"/>
              </a:ext>
            </a:extLst>
          </p:cNvPr>
          <p:cNvCxnSpPr/>
          <p:nvPr/>
        </p:nvCxnSpPr>
        <p:spPr>
          <a:xfrm flipV="1">
            <a:off x="6427303" y="1784074"/>
            <a:ext cx="2623932" cy="1381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836BA6B-11B6-4AFB-A395-3DF9C0E6DC26}"/>
              </a:ext>
            </a:extLst>
          </p:cNvPr>
          <p:cNvCxnSpPr>
            <a:cxnSpLocks/>
          </p:cNvCxnSpPr>
          <p:nvPr/>
        </p:nvCxnSpPr>
        <p:spPr>
          <a:xfrm flipV="1">
            <a:off x="6453808" y="2154778"/>
            <a:ext cx="2531166" cy="1156554"/>
          </a:xfrm>
          <a:prstGeom prst="bentConnector3">
            <a:avLst>
              <a:gd name="adj1" fmla="val 56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51AC73B-0BB9-4928-996E-A55A97F36D9E}"/>
              </a:ext>
            </a:extLst>
          </p:cNvPr>
          <p:cNvCxnSpPr>
            <a:cxnSpLocks/>
          </p:cNvCxnSpPr>
          <p:nvPr/>
        </p:nvCxnSpPr>
        <p:spPr>
          <a:xfrm flipV="1">
            <a:off x="6467059" y="2618160"/>
            <a:ext cx="2517915" cy="1299368"/>
          </a:xfrm>
          <a:prstGeom prst="bentConnector3">
            <a:avLst>
              <a:gd name="adj1" fmla="val 7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3C002EE-2D1B-4A41-9977-D4434CF81696}"/>
              </a:ext>
            </a:extLst>
          </p:cNvPr>
          <p:cNvCxnSpPr/>
          <p:nvPr/>
        </p:nvCxnSpPr>
        <p:spPr>
          <a:xfrm>
            <a:off x="6453806" y="1557167"/>
            <a:ext cx="2557672" cy="1469314"/>
          </a:xfrm>
          <a:prstGeom prst="bentConnector3">
            <a:avLst>
              <a:gd name="adj1" fmla="val 62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001103AC-46AC-4C2F-8C8B-A1E7BDD1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4"/>
            <a:ext cx="10515600" cy="559908"/>
          </a:xfrm>
        </p:spPr>
        <p:txBody>
          <a:bodyPr>
            <a:normAutofit/>
          </a:bodyPr>
          <a:lstStyle/>
          <a:p>
            <a:r>
              <a:rPr lang="en-IN" sz="2400" dirty="0"/>
              <a:t>Application Context – Default singleton and Eager loading</a:t>
            </a:r>
          </a:p>
        </p:txBody>
      </p:sp>
    </p:spTree>
    <p:extLst>
      <p:ext uri="{BB962C8B-B14F-4D97-AF65-F5344CB8AC3E}">
        <p14:creationId xmlns:p14="http://schemas.microsoft.com/office/powerpoint/2010/main" val="315752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97E4-2578-4BAD-8539-CECAFB2B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 and 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10D85-8D8E-48B1-8C39-C739C7B00F3A}"/>
              </a:ext>
            </a:extLst>
          </p:cNvPr>
          <p:cNvSpPr txBox="1"/>
          <p:nvPr/>
        </p:nvSpPr>
        <p:spPr>
          <a:xfrm>
            <a:off x="705678" y="947388"/>
            <a:ext cx="1038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Singleton – Same object  returned for the same bean id per application context</a:t>
            </a:r>
          </a:p>
          <a:p>
            <a:endParaRPr lang="en-IN" dirty="0"/>
          </a:p>
          <a:p>
            <a:r>
              <a:rPr lang="en-IN" dirty="0"/>
              <a:t>Prototype – Different object returned for the same bean id per application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F92A6-EC83-47C7-8AC2-54D9BB26FBE9}"/>
              </a:ext>
            </a:extLst>
          </p:cNvPr>
          <p:cNvSpPr txBox="1"/>
          <p:nvPr/>
        </p:nvSpPr>
        <p:spPr>
          <a:xfrm>
            <a:off x="583096" y="2411896"/>
            <a:ext cx="919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bean </a:t>
            </a:r>
            <a:r>
              <a:rPr lang="en-IN" sz="18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"department" </a:t>
            </a:r>
            <a:r>
              <a:rPr lang="en-IN" sz="18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com.springcorebeanscopes.Department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endParaRPr lang="en-IN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bean </a:t>
            </a:r>
            <a:r>
              <a:rPr lang="en-IN" sz="18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“department1" </a:t>
            </a:r>
            <a:r>
              <a:rPr lang="en-IN" sz="18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com.springcorebeanscopes.Department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62A6C-1BAA-49BE-B2E4-E2C782733BDD}"/>
              </a:ext>
            </a:extLst>
          </p:cNvPr>
          <p:cNvSpPr txBox="1"/>
          <p:nvPr/>
        </p:nvSpPr>
        <p:spPr>
          <a:xfrm>
            <a:off x="583096" y="3494252"/>
            <a:ext cx="10880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8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8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8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fr-FR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ontext.getBean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"department") – This returns object id 1(example) </a:t>
            </a:r>
          </a:p>
          <a:p>
            <a:endParaRPr lang="en-IN" i="1" dirty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ontext.getBean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"department") – This returns object id 1(example)</a:t>
            </a:r>
          </a:p>
          <a:p>
            <a:endParaRPr lang="en-IN" i="1" dirty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ontext.getBean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"department1") – This returns object id 2(example) </a:t>
            </a:r>
          </a:p>
          <a:p>
            <a:endParaRPr lang="en-IN" b="1" i="1" dirty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8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8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8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fr-FR" sz="1800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ontext1.getBean(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"department1") – This returns object id 3(example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7F0AC-DC02-4CA0-AF90-3F4DB0E69802}"/>
              </a:ext>
            </a:extLst>
          </p:cNvPr>
          <p:cNvSpPr txBox="1"/>
          <p:nvPr/>
        </p:nvSpPr>
        <p:spPr>
          <a:xfrm>
            <a:off x="705678" y="1944612"/>
            <a:ext cx="81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default spring beans are singleton and eager loading. </a:t>
            </a:r>
          </a:p>
        </p:txBody>
      </p:sp>
    </p:spTree>
    <p:extLst>
      <p:ext uri="{BB962C8B-B14F-4D97-AF65-F5344CB8AC3E}">
        <p14:creationId xmlns:p14="http://schemas.microsoft.com/office/powerpoint/2010/main" val="247327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20A7E-63DF-409A-B0DB-AEFC814267E2}"/>
              </a:ext>
            </a:extLst>
          </p:cNvPr>
          <p:cNvSpPr txBox="1"/>
          <p:nvPr/>
        </p:nvSpPr>
        <p:spPr>
          <a:xfrm>
            <a:off x="702365" y="1015520"/>
            <a:ext cx="899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Eager Loading – Spring Beans are created during the application context creation</a:t>
            </a:r>
          </a:p>
          <a:p>
            <a:endParaRPr lang="en-IN" dirty="0"/>
          </a:p>
          <a:p>
            <a:r>
              <a:rPr lang="en-IN" dirty="0"/>
              <a:t>Lazy loading – Spring Beans are created during the </a:t>
            </a:r>
            <a:r>
              <a:rPr lang="en-IN" dirty="0" err="1"/>
              <a:t>context.getBean</a:t>
            </a:r>
            <a:r>
              <a:rPr lang="en-IN" dirty="0"/>
              <a:t> creation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D455BAE-BF02-453A-B9A9-8E505F439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0188"/>
              </p:ext>
            </p:extLst>
          </p:nvPr>
        </p:nvGraphicFramePr>
        <p:xfrm>
          <a:off x="1024834" y="2351892"/>
          <a:ext cx="10584070" cy="29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31">
                  <a:extLst>
                    <a:ext uri="{9D8B030D-6E8A-4147-A177-3AD203B41FA5}">
                      <a16:colId xmlns:a16="http://schemas.microsoft.com/office/drawing/2014/main" val="573657882"/>
                    </a:ext>
                  </a:extLst>
                </a:gridCol>
                <a:gridCol w="5019629">
                  <a:extLst>
                    <a:ext uri="{9D8B030D-6E8A-4147-A177-3AD203B41FA5}">
                      <a16:colId xmlns:a16="http://schemas.microsoft.com/office/drawing/2014/main" val="3071916977"/>
                    </a:ext>
                  </a:extLst>
                </a:gridCol>
                <a:gridCol w="4058110">
                  <a:extLst>
                    <a:ext uri="{9D8B030D-6E8A-4147-A177-3AD203B41FA5}">
                      <a16:colId xmlns:a16="http://schemas.microsoft.com/office/drawing/2014/main" val="3965568885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Eager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9752"/>
                  </a:ext>
                </a:extLst>
              </a:tr>
              <a:tr h="1153683">
                <a:tc>
                  <a:txBody>
                    <a:bodyPr/>
                    <a:lstStyle/>
                    <a:p>
                      <a:r>
                        <a:rPr lang="en-IN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Beans are created during application context creation.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same object for any number of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Beans are created during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same object for any number of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020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Beans are created during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different object for each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Beans are created during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different object for each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33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F405E3-D51E-4463-8437-9AF8EF4CD222}"/>
              </a:ext>
            </a:extLst>
          </p:cNvPr>
          <p:cNvSpPr txBox="1"/>
          <p:nvPr/>
        </p:nvSpPr>
        <p:spPr>
          <a:xfrm>
            <a:off x="1152939" y="5473148"/>
            <a:ext cx="1080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prototype, irrespective of Eager loading or Lazy loading, the bean is created during </a:t>
            </a:r>
            <a:r>
              <a:rPr lang="en-IN" b="1" dirty="0" err="1"/>
              <a:t>context.getBean</a:t>
            </a:r>
            <a:r>
              <a:rPr lang="en-IN" b="1" dirty="0"/>
              <a:t> only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3A9054-0F2E-4327-B47E-12482496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 and Loading</a:t>
            </a:r>
          </a:p>
        </p:txBody>
      </p:sp>
    </p:spTree>
    <p:extLst>
      <p:ext uri="{BB962C8B-B14F-4D97-AF65-F5344CB8AC3E}">
        <p14:creationId xmlns:p14="http://schemas.microsoft.com/office/powerpoint/2010/main" val="21354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8AC850B-56F8-48C2-8AC3-632DF230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49867"/>
              </p:ext>
            </p:extLst>
          </p:nvPr>
        </p:nvGraphicFramePr>
        <p:xfrm>
          <a:off x="499164" y="518620"/>
          <a:ext cx="8393045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779">
                  <a:extLst>
                    <a:ext uri="{9D8B030D-6E8A-4147-A177-3AD203B41FA5}">
                      <a16:colId xmlns:a16="http://schemas.microsoft.com/office/drawing/2014/main" val="573657882"/>
                    </a:ext>
                  </a:extLst>
                </a:gridCol>
                <a:gridCol w="3433266">
                  <a:extLst>
                    <a:ext uri="{9D8B030D-6E8A-4147-A177-3AD203B41FA5}">
                      <a16:colId xmlns:a16="http://schemas.microsoft.com/office/drawing/2014/main" val="3071916977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Employee Singleton and Eager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9752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020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3350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06369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28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EB1622-7DAC-481A-A08B-22577759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8186"/>
              </p:ext>
            </p:extLst>
          </p:nvPr>
        </p:nvGraphicFramePr>
        <p:xfrm>
          <a:off x="569842" y="3598215"/>
          <a:ext cx="8574158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740">
                  <a:extLst>
                    <a:ext uri="{9D8B030D-6E8A-4147-A177-3AD203B41FA5}">
                      <a16:colId xmlns:a16="http://schemas.microsoft.com/office/drawing/2014/main" val="2992445682"/>
                    </a:ext>
                  </a:extLst>
                </a:gridCol>
                <a:gridCol w="5084418">
                  <a:extLst>
                    <a:ext uri="{9D8B030D-6E8A-4147-A177-3AD203B41FA5}">
                      <a16:colId xmlns:a16="http://schemas.microsoft.com/office/drawing/2014/main" val="854655893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Employee Singleton and Lazy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34223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Department Object is created during application context only. </a:t>
                      </a:r>
                    </a:p>
                    <a:p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66667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8653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7535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453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FFB6CBE-CB42-47A1-BC31-413A4802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284093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Bean Scopes Loading and Dependency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82800-991A-4B28-9815-DA135419B1B4}"/>
              </a:ext>
            </a:extLst>
          </p:cNvPr>
          <p:cNvSpPr txBox="1"/>
          <p:nvPr/>
        </p:nvSpPr>
        <p:spPr>
          <a:xfrm>
            <a:off x="9144000" y="833938"/>
            <a:ext cx="418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Employee is dependent on </a:t>
            </a:r>
          </a:p>
          <a:p>
            <a:r>
              <a:rPr lang="en-IN" sz="1600" dirty="0"/>
              <a:t>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55E5-9081-407A-8462-72D191591F63}"/>
              </a:ext>
            </a:extLst>
          </p:cNvPr>
          <p:cNvSpPr txBox="1"/>
          <p:nvPr/>
        </p:nvSpPr>
        <p:spPr>
          <a:xfrm>
            <a:off x="9303026" y="1709530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class Employee {</a:t>
            </a:r>
          </a:p>
          <a:p>
            <a:r>
              <a:rPr lang="en-IN" b="1" dirty="0"/>
              <a:t>Department department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19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8AC850B-56F8-48C2-8AC3-632DF230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69151"/>
              </p:ext>
            </p:extLst>
          </p:nvPr>
        </p:nvGraphicFramePr>
        <p:xfrm>
          <a:off x="242954" y="467397"/>
          <a:ext cx="10478053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534">
                  <a:extLst>
                    <a:ext uri="{9D8B030D-6E8A-4147-A177-3AD203B41FA5}">
                      <a16:colId xmlns:a16="http://schemas.microsoft.com/office/drawing/2014/main" val="573657882"/>
                    </a:ext>
                  </a:extLst>
                </a:gridCol>
                <a:gridCol w="5728519">
                  <a:extLst>
                    <a:ext uri="{9D8B030D-6E8A-4147-A177-3AD203B41FA5}">
                      <a16:colId xmlns:a16="http://schemas.microsoft.com/office/drawing/2014/main" val="3071916977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Employee Prototype and Eager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9752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Object is created during application context only. </a:t>
                      </a:r>
                    </a:p>
                    <a:p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020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3350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06369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28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EB1622-7DAC-481A-A08B-22577759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223"/>
              </p:ext>
            </p:extLst>
          </p:nvPr>
        </p:nvGraphicFramePr>
        <p:xfrm>
          <a:off x="242954" y="3722333"/>
          <a:ext cx="10478053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534">
                  <a:extLst>
                    <a:ext uri="{9D8B030D-6E8A-4147-A177-3AD203B41FA5}">
                      <a16:colId xmlns:a16="http://schemas.microsoft.com/office/drawing/2014/main" val="2992445682"/>
                    </a:ext>
                  </a:extLst>
                </a:gridCol>
                <a:gridCol w="5728519">
                  <a:extLst>
                    <a:ext uri="{9D8B030D-6E8A-4147-A177-3AD203B41FA5}">
                      <a16:colId xmlns:a16="http://schemas.microsoft.com/office/drawing/2014/main" val="854655893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Employee Prototype and Lazy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34223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Object is created during application context only. </a:t>
                      </a:r>
                    </a:p>
                    <a:p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66667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8653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7535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453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2AF3A80-AD26-47DB-9061-5F02EC08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284093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Bean Scopes Loading and Dependency Objects</a:t>
            </a:r>
          </a:p>
        </p:txBody>
      </p:sp>
    </p:spTree>
    <p:extLst>
      <p:ext uri="{BB962C8B-B14F-4D97-AF65-F5344CB8AC3E}">
        <p14:creationId xmlns:p14="http://schemas.microsoft.com/office/powerpoint/2010/main" val="206050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5AD33-A76A-4213-9354-3DC20C46F94F}"/>
              </a:ext>
            </a:extLst>
          </p:cNvPr>
          <p:cNvSpPr txBox="1"/>
          <p:nvPr/>
        </p:nvSpPr>
        <p:spPr>
          <a:xfrm>
            <a:off x="675861" y="278296"/>
            <a:ext cx="44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for dependency beans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9A421-CBB9-4B08-980A-23E72CF1436C}"/>
              </a:ext>
            </a:extLst>
          </p:cNvPr>
          <p:cNvSpPr txBox="1"/>
          <p:nvPr/>
        </p:nvSpPr>
        <p:spPr>
          <a:xfrm>
            <a:off x="291547" y="795130"/>
            <a:ext cx="11701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If department is eager and singleton, department object is created during application context creation only irrespective of employee object creation(eager(</a:t>
            </a:r>
            <a:r>
              <a:rPr lang="en-IN" b="1" dirty="0" err="1"/>
              <a:t>applictaion</a:t>
            </a:r>
            <a:r>
              <a:rPr lang="en-IN" b="1" dirty="0"/>
              <a:t> context creation) or lazy(</a:t>
            </a:r>
            <a:r>
              <a:rPr lang="en-IN" b="1" dirty="0" err="1"/>
              <a:t>context.getBean</a:t>
            </a:r>
            <a:r>
              <a:rPr lang="en-IN" b="1" dirty="0"/>
              <a:t>) and (singleton or prototype))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If department is (lazy and singleton) or (prototype(eager or singleton)), department object is created during employee object creation(employee  object can be created eagerly or lazily and (singleton or prototype))</a:t>
            </a:r>
          </a:p>
          <a:p>
            <a:endParaRPr lang="en-IN" dirty="0"/>
          </a:p>
          <a:p>
            <a:r>
              <a:rPr lang="en-IN" b="1" dirty="0"/>
              <a:t>Examples:</a:t>
            </a:r>
          </a:p>
          <a:p>
            <a:endParaRPr lang="en-IN" dirty="0"/>
          </a:p>
          <a:p>
            <a:r>
              <a:rPr lang="en-IN" dirty="0"/>
              <a:t>1. department is lazy and singleton</a:t>
            </a:r>
          </a:p>
          <a:p>
            <a:r>
              <a:rPr lang="en-IN" dirty="0"/>
              <a:t>     employee object is eager</a:t>
            </a:r>
          </a:p>
          <a:p>
            <a:endParaRPr lang="en-IN" dirty="0"/>
          </a:p>
          <a:p>
            <a:r>
              <a:rPr lang="en-IN" dirty="0"/>
              <a:t>      department object is created along with employee object creation(during application context creation)</a:t>
            </a:r>
          </a:p>
          <a:p>
            <a:endParaRPr lang="en-IN" dirty="0"/>
          </a:p>
          <a:p>
            <a:r>
              <a:rPr lang="en-IN" dirty="0"/>
              <a:t>2.  department is lazy and singleton</a:t>
            </a:r>
          </a:p>
          <a:p>
            <a:r>
              <a:rPr lang="en-IN" dirty="0"/>
              <a:t>      employee object is lazy</a:t>
            </a:r>
          </a:p>
          <a:p>
            <a:endParaRPr lang="en-IN" dirty="0"/>
          </a:p>
          <a:p>
            <a:r>
              <a:rPr lang="en-IN" dirty="0"/>
              <a:t>     department object is created along with employee object creation(during </a:t>
            </a:r>
            <a:r>
              <a:rPr lang="en-IN" dirty="0" err="1"/>
              <a:t>context.getBean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8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A77-549A-49D2-98D4-8AAA8D9C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071"/>
            <a:ext cx="9144000" cy="821634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BAE24-DCC4-42C9-B5BA-3926B6C2B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2" y="1773238"/>
            <a:ext cx="9144000" cy="165576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Spring is not only for dependency injection but now is used for Enterprise application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Spring is programming with configurations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Spring is used for Infrastructure support and simulates a cloud environment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DA103-EB48-4FED-BAB6-BE4C1B7232B3}"/>
              </a:ext>
            </a:extLst>
          </p:cNvPr>
          <p:cNvSpPr/>
          <p:nvPr/>
        </p:nvSpPr>
        <p:spPr>
          <a:xfrm>
            <a:off x="2570921" y="3578087"/>
            <a:ext cx="9395792" cy="2557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69B53-127B-4681-A09C-7CD5F62F0C60}"/>
              </a:ext>
            </a:extLst>
          </p:cNvPr>
          <p:cNvSpPr/>
          <p:nvPr/>
        </p:nvSpPr>
        <p:spPr>
          <a:xfrm>
            <a:off x="3193774" y="4870173"/>
            <a:ext cx="2902226" cy="10402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899A1-1260-4A84-AB99-B774A5E93239}"/>
              </a:ext>
            </a:extLst>
          </p:cNvPr>
          <p:cNvSpPr/>
          <p:nvPr/>
        </p:nvSpPr>
        <p:spPr>
          <a:xfrm>
            <a:off x="7354957" y="4870174"/>
            <a:ext cx="2902226" cy="7553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EE7F0-E8EA-4C17-BD27-29F50D73B17E}"/>
              </a:ext>
            </a:extLst>
          </p:cNvPr>
          <p:cNvSpPr/>
          <p:nvPr/>
        </p:nvSpPr>
        <p:spPr>
          <a:xfrm>
            <a:off x="2743201" y="3662570"/>
            <a:ext cx="2902226" cy="7553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FB260-F6A3-4659-828A-08EC3DBE3138}"/>
              </a:ext>
            </a:extLst>
          </p:cNvPr>
          <p:cNvSpPr/>
          <p:nvPr/>
        </p:nvSpPr>
        <p:spPr>
          <a:xfrm>
            <a:off x="5817707" y="3662570"/>
            <a:ext cx="2902226" cy="7553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AA6A22-8D2E-4BB3-89D8-39EA2681B3EC}"/>
              </a:ext>
            </a:extLst>
          </p:cNvPr>
          <p:cNvSpPr/>
          <p:nvPr/>
        </p:nvSpPr>
        <p:spPr>
          <a:xfrm>
            <a:off x="3352605" y="5115339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web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EDEC58-0BD0-428B-A0B4-E041C91186BF}"/>
              </a:ext>
            </a:extLst>
          </p:cNvPr>
          <p:cNvSpPr/>
          <p:nvPr/>
        </p:nvSpPr>
        <p:spPr>
          <a:xfrm>
            <a:off x="4081280" y="5115338"/>
            <a:ext cx="788507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servlet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189122-6DF7-481C-A1AB-2872D428F1EC}"/>
              </a:ext>
            </a:extLst>
          </p:cNvPr>
          <p:cNvSpPr/>
          <p:nvPr/>
        </p:nvSpPr>
        <p:spPr>
          <a:xfrm>
            <a:off x="4935654" y="5115338"/>
            <a:ext cx="987293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WebSocket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827510-87B3-45F4-82CC-CC8957C4D41E}"/>
              </a:ext>
            </a:extLst>
          </p:cNvPr>
          <p:cNvSpPr/>
          <p:nvPr/>
        </p:nvSpPr>
        <p:spPr>
          <a:xfrm>
            <a:off x="4090441" y="5552658"/>
            <a:ext cx="987293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Portlet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55E915-FE9D-42F1-B4D2-0E02B24063E7}"/>
              </a:ext>
            </a:extLst>
          </p:cNvPr>
          <p:cNvSpPr/>
          <p:nvPr/>
        </p:nvSpPr>
        <p:spPr>
          <a:xfrm>
            <a:off x="7546918" y="4962938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JDBC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2826D-5944-445D-8EF4-1252DFEFA31F}"/>
              </a:ext>
            </a:extLst>
          </p:cNvPr>
          <p:cNvSpPr/>
          <p:nvPr/>
        </p:nvSpPr>
        <p:spPr>
          <a:xfrm>
            <a:off x="8362124" y="4982816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B6655-9C82-4B97-A378-B8582FBBB5C7}"/>
              </a:ext>
            </a:extLst>
          </p:cNvPr>
          <p:cNvSpPr/>
          <p:nvPr/>
        </p:nvSpPr>
        <p:spPr>
          <a:xfrm>
            <a:off x="9216889" y="4962937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JMS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0ECE2E-172B-4DF0-BCB8-0FE76079960B}"/>
              </a:ext>
            </a:extLst>
          </p:cNvPr>
          <p:cNvSpPr/>
          <p:nvPr/>
        </p:nvSpPr>
        <p:spPr>
          <a:xfrm>
            <a:off x="3060283" y="3751196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Beans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C1B49-F82A-4AC1-AC3B-AD0EF2426AB4}"/>
              </a:ext>
            </a:extLst>
          </p:cNvPr>
          <p:cNvSpPr/>
          <p:nvPr/>
        </p:nvSpPr>
        <p:spPr>
          <a:xfrm>
            <a:off x="4134483" y="3743809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7D9C4D-CF82-4DFA-A52B-5F5F91D6E3C8}"/>
              </a:ext>
            </a:extLst>
          </p:cNvPr>
          <p:cNvSpPr/>
          <p:nvPr/>
        </p:nvSpPr>
        <p:spPr>
          <a:xfrm>
            <a:off x="3176820" y="4134747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Context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4B6950-46F3-48C4-BA0D-950961F31E3B}"/>
              </a:ext>
            </a:extLst>
          </p:cNvPr>
          <p:cNvSpPr/>
          <p:nvPr/>
        </p:nvSpPr>
        <p:spPr>
          <a:xfrm>
            <a:off x="4251020" y="4145548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SPEL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211C68-FE54-4DB0-8977-CD0A2AD4C700}"/>
              </a:ext>
            </a:extLst>
          </p:cNvPr>
          <p:cNvSpPr/>
          <p:nvPr/>
        </p:nvSpPr>
        <p:spPr>
          <a:xfrm>
            <a:off x="6174544" y="3743809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AOP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8706DA-0139-48BB-9490-72DC35145514}"/>
              </a:ext>
            </a:extLst>
          </p:cNvPr>
          <p:cNvSpPr/>
          <p:nvPr/>
        </p:nvSpPr>
        <p:spPr>
          <a:xfrm>
            <a:off x="7301365" y="3733834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Aspects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6F9581-FBF7-4576-B5C3-98D8F5730C36}"/>
              </a:ext>
            </a:extLst>
          </p:cNvPr>
          <p:cNvSpPr/>
          <p:nvPr/>
        </p:nvSpPr>
        <p:spPr>
          <a:xfrm>
            <a:off x="6837734" y="4083325"/>
            <a:ext cx="1279028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254164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ECD4-720B-440C-B42A-B2B4AF03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53587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AC960-8513-459B-B68E-2B30C512F839}"/>
              </a:ext>
            </a:extLst>
          </p:cNvPr>
          <p:cNvSpPr txBox="1"/>
          <p:nvPr/>
        </p:nvSpPr>
        <p:spPr>
          <a:xfrm>
            <a:off x="741218" y="662760"/>
            <a:ext cx="630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1 : </a:t>
            </a:r>
          </a:p>
          <a:p>
            <a:r>
              <a:rPr lang="en-IN" b="1" dirty="0"/>
              <a:t>Required object(Department) : eager and singleton</a:t>
            </a:r>
          </a:p>
          <a:p>
            <a:r>
              <a:rPr lang="en-IN" b="1" dirty="0"/>
              <a:t>Dependent Object(Employee): singleton and eager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26CC4-D610-48D7-95EB-9645BEAF6C28}"/>
              </a:ext>
            </a:extLst>
          </p:cNvPr>
          <p:cNvSpPr txBox="1"/>
          <p:nvPr/>
        </p:nvSpPr>
        <p:spPr>
          <a:xfrm>
            <a:off x="8908472" y="928255"/>
            <a:ext cx="289560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 Employee {</a:t>
            </a:r>
          </a:p>
          <a:p>
            <a:endParaRPr lang="en-IN" dirty="0"/>
          </a:p>
          <a:p>
            <a:r>
              <a:rPr lang="en-IN" dirty="0"/>
              <a:t>Department </a:t>
            </a:r>
            <a:r>
              <a:rPr lang="en-IN" dirty="0" err="1"/>
              <a:t>department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B73EC-779C-473E-AC5B-899A4F1F4C1D}"/>
              </a:ext>
            </a:extLst>
          </p:cNvPr>
          <p:cNvSpPr txBox="1"/>
          <p:nvPr/>
        </p:nvSpPr>
        <p:spPr>
          <a:xfrm>
            <a:off x="1427019" y="2497915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59DA6B-87DB-49F2-9352-9F3E5895D406}"/>
              </a:ext>
            </a:extLst>
          </p:cNvPr>
          <p:cNvCxnSpPr/>
          <p:nvPr/>
        </p:nvCxnSpPr>
        <p:spPr>
          <a:xfrm>
            <a:off x="4599709" y="268258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18652-04AB-4E14-9A84-8B5F697417D1}"/>
              </a:ext>
            </a:extLst>
          </p:cNvPr>
          <p:cNvSpPr/>
          <p:nvPr/>
        </p:nvSpPr>
        <p:spPr>
          <a:xfrm>
            <a:off x="5818909" y="2225657"/>
            <a:ext cx="1759527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DE0A3-C7F0-4FB1-B00B-4261D167C626}"/>
              </a:ext>
            </a:extLst>
          </p:cNvPr>
          <p:cNvSpPr txBox="1"/>
          <p:nvPr/>
        </p:nvSpPr>
        <p:spPr>
          <a:xfrm>
            <a:off x="5971309" y="2313249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DF73E-61E4-4217-AE25-041F09419B53}"/>
              </a:ext>
            </a:extLst>
          </p:cNvPr>
          <p:cNvSpPr/>
          <p:nvPr/>
        </p:nvSpPr>
        <p:spPr>
          <a:xfrm>
            <a:off x="5818909" y="3377081"/>
            <a:ext cx="175952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EA48A-B5C3-4AB8-8D19-3FFFF74482D7}"/>
              </a:ext>
            </a:extLst>
          </p:cNvPr>
          <p:cNvSpPr txBox="1"/>
          <p:nvPr/>
        </p:nvSpPr>
        <p:spPr>
          <a:xfrm>
            <a:off x="1510146" y="3029830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7A7E39-9A59-4060-BAD7-3D9EDA59A290}"/>
              </a:ext>
            </a:extLst>
          </p:cNvPr>
          <p:cNvCxnSpPr>
            <a:cxnSpLocks/>
          </p:cNvCxnSpPr>
          <p:nvPr/>
        </p:nvCxnSpPr>
        <p:spPr>
          <a:xfrm flipV="1">
            <a:off x="4585854" y="2867247"/>
            <a:ext cx="1233055" cy="26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9FC842-3B98-46CE-9A93-EDA3DA109DDB}"/>
              </a:ext>
            </a:extLst>
          </p:cNvPr>
          <p:cNvSpPr txBox="1"/>
          <p:nvPr/>
        </p:nvSpPr>
        <p:spPr>
          <a:xfrm>
            <a:off x="6096000" y="3429000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D7928-BA0A-4D0D-843B-40F199BDE62E}"/>
              </a:ext>
            </a:extLst>
          </p:cNvPr>
          <p:cNvSpPr txBox="1"/>
          <p:nvPr/>
        </p:nvSpPr>
        <p:spPr>
          <a:xfrm>
            <a:off x="110837" y="3696136"/>
            <a:ext cx="51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8D031-C7B1-4B1B-B2CB-77D4C4767F16}"/>
              </a:ext>
            </a:extLst>
          </p:cNvPr>
          <p:cNvSpPr txBox="1"/>
          <p:nvPr/>
        </p:nvSpPr>
        <p:spPr>
          <a:xfrm>
            <a:off x="110837" y="4177776"/>
            <a:ext cx="566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4D94F-51C3-424E-B97B-A9D5B8D785F6}"/>
              </a:ext>
            </a:extLst>
          </p:cNvPr>
          <p:cNvCxnSpPr/>
          <p:nvPr/>
        </p:nvCxnSpPr>
        <p:spPr>
          <a:xfrm flipV="1">
            <a:off x="4433455" y="3561745"/>
            <a:ext cx="1385454" cy="23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892839-2EDB-40DD-B0E6-239EDE49F44F}"/>
              </a:ext>
            </a:extLst>
          </p:cNvPr>
          <p:cNvCxnSpPr>
            <a:endCxn id="13" idx="1"/>
          </p:cNvCxnSpPr>
          <p:nvPr/>
        </p:nvCxnSpPr>
        <p:spPr>
          <a:xfrm flipV="1">
            <a:off x="4433455" y="3838746"/>
            <a:ext cx="1385454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E6535C-04FA-4873-929C-33B89044B10A}"/>
              </a:ext>
            </a:extLst>
          </p:cNvPr>
          <p:cNvSpPr txBox="1"/>
          <p:nvPr/>
        </p:nvSpPr>
        <p:spPr>
          <a:xfrm>
            <a:off x="7869382" y="3561745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8494B-5444-4B13-99C4-A8B6FE46814C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578436" y="2687322"/>
            <a:ext cx="1052946" cy="87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7749C2-AA26-4E79-A780-909743A3F792}"/>
              </a:ext>
            </a:extLst>
          </p:cNvPr>
          <p:cNvSpPr txBox="1"/>
          <p:nvPr/>
        </p:nvSpPr>
        <p:spPr>
          <a:xfrm>
            <a:off x="7869382" y="4034055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ACEDDE-029B-464C-B008-A4EB77CB753D}"/>
              </a:ext>
            </a:extLst>
          </p:cNvPr>
          <p:cNvCxnSpPr/>
          <p:nvPr/>
        </p:nvCxnSpPr>
        <p:spPr>
          <a:xfrm flipH="1" flipV="1">
            <a:off x="7578436" y="3100080"/>
            <a:ext cx="415637" cy="107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99FA7-350B-44C8-983F-73783C17C5FA}"/>
              </a:ext>
            </a:extLst>
          </p:cNvPr>
          <p:cNvSpPr txBox="1"/>
          <p:nvPr/>
        </p:nvSpPr>
        <p:spPr>
          <a:xfrm>
            <a:off x="5788034" y="1718837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application context creation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EBB1E-6BB0-460D-9E51-0BE05AC61228}"/>
              </a:ext>
            </a:extLst>
          </p:cNvPr>
          <p:cNvSpPr txBox="1"/>
          <p:nvPr/>
        </p:nvSpPr>
        <p:spPr>
          <a:xfrm>
            <a:off x="5860572" y="4408608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application context creation</a:t>
            </a:r>
          </a:p>
        </p:txBody>
      </p:sp>
    </p:spTree>
    <p:extLst>
      <p:ext uri="{BB962C8B-B14F-4D97-AF65-F5344CB8AC3E}">
        <p14:creationId xmlns:p14="http://schemas.microsoft.com/office/powerpoint/2010/main" val="100683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45085-8032-49AB-B6CF-8618FC21C7DB}"/>
              </a:ext>
            </a:extLst>
          </p:cNvPr>
          <p:cNvSpPr txBox="1"/>
          <p:nvPr/>
        </p:nvSpPr>
        <p:spPr>
          <a:xfrm>
            <a:off x="855518" y="528188"/>
            <a:ext cx="1133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2 : </a:t>
            </a:r>
          </a:p>
          <a:p>
            <a:r>
              <a:rPr lang="en-IN" b="1" dirty="0"/>
              <a:t>Required object(Department) : prototype (Lazy or Eager)                Dependent Object(Employee): singleton and eager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2A5F1-91E4-4792-AA96-3161380A23B0}"/>
              </a:ext>
            </a:extLst>
          </p:cNvPr>
          <p:cNvSpPr txBox="1"/>
          <p:nvPr/>
        </p:nvSpPr>
        <p:spPr>
          <a:xfrm>
            <a:off x="1662545" y="1518990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2A46E-5E65-4584-B764-DD50FD1D0E83}"/>
              </a:ext>
            </a:extLst>
          </p:cNvPr>
          <p:cNvSpPr/>
          <p:nvPr/>
        </p:nvSpPr>
        <p:spPr>
          <a:xfrm>
            <a:off x="5493329" y="1375560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2965-9AA1-4286-97F4-6890EFCC10A8}"/>
              </a:ext>
            </a:extLst>
          </p:cNvPr>
          <p:cNvSpPr txBox="1"/>
          <p:nvPr/>
        </p:nvSpPr>
        <p:spPr>
          <a:xfrm>
            <a:off x="5777345" y="1406040"/>
            <a:ext cx="13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Department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A86ADE-CBB7-4A7D-B6F2-914A92F30960}"/>
              </a:ext>
            </a:extLst>
          </p:cNvPr>
          <p:cNvCxnSpPr/>
          <p:nvPr/>
        </p:nvCxnSpPr>
        <p:spPr>
          <a:xfrm flipV="1">
            <a:off x="4821382" y="1518990"/>
            <a:ext cx="671947" cy="14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EFEB57-F8BF-40A0-AACA-21F499691596}"/>
              </a:ext>
            </a:extLst>
          </p:cNvPr>
          <p:cNvSpPr txBox="1"/>
          <p:nvPr/>
        </p:nvSpPr>
        <p:spPr>
          <a:xfrm>
            <a:off x="1620981" y="1949684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C21B0-0902-4EDF-8D10-105D735F668B}"/>
              </a:ext>
            </a:extLst>
          </p:cNvPr>
          <p:cNvCxnSpPr>
            <a:cxnSpLocks/>
          </p:cNvCxnSpPr>
          <p:nvPr/>
        </p:nvCxnSpPr>
        <p:spPr>
          <a:xfrm flipV="1">
            <a:off x="4599709" y="2066934"/>
            <a:ext cx="893620" cy="9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FC1B4-BA32-4012-92CA-4FA4D22E9A68}"/>
              </a:ext>
            </a:extLst>
          </p:cNvPr>
          <p:cNvSpPr/>
          <p:nvPr/>
        </p:nvSpPr>
        <p:spPr>
          <a:xfrm>
            <a:off x="5493329" y="1882268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60013-A82B-4539-B9DA-C5DF7785E9F9}"/>
              </a:ext>
            </a:extLst>
          </p:cNvPr>
          <p:cNvSpPr txBox="1"/>
          <p:nvPr/>
        </p:nvSpPr>
        <p:spPr>
          <a:xfrm>
            <a:off x="5576452" y="1910182"/>
            <a:ext cx="13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25D6-EFEF-4D9A-B619-F822AD2BEF98}"/>
              </a:ext>
            </a:extLst>
          </p:cNvPr>
          <p:cNvSpPr/>
          <p:nvPr/>
        </p:nvSpPr>
        <p:spPr>
          <a:xfrm>
            <a:off x="5493329" y="2677167"/>
            <a:ext cx="167986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4185D-3C99-4BFA-AE09-B5488D43FDC6}"/>
              </a:ext>
            </a:extLst>
          </p:cNvPr>
          <p:cNvSpPr txBox="1"/>
          <p:nvPr/>
        </p:nvSpPr>
        <p:spPr>
          <a:xfrm>
            <a:off x="710041" y="2592046"/>
            <a:ext cx="56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emp1=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93B72-957B-4955-9B79-02CD9380A41B}"/>
              </a:ext>
            </a:extLst>
          </p:cNvPr>
          <p:cNvSpPr txBox="1"/>
          <p:nvPr/>
        </p:nvSpPr>
        <p:spPr>
          <a:xfrm>
            <a:off x="623450" y="3149947"/>
            <a:ext cx="56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emp2=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BF38D-EF3C-4B6E-9DD7-D6BB836AFD68}"/>
              </a:ext>
            </a:extLst>
          </p:cNvPr>
          <p:cNvCxnSpPr/>
          <p:nvPr/>
        </p:nvCxnSpPr>
        <p:spPr>
          <a:xfrm flipV="1">
            <a:off x="5157355" y="3061410"/>
            <a:ext cx="619990" cy="2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6886D6-A69D-42C4-8EF6-42BB5B880FE2}"/>
              </a:ext>
            </a:extLst>
          </p:cNvPr>
          <p:cNvCxnSpPr/>
          <p:nvPr/>
        </p:nvCxnSpPr>
        <p:spPr>
          <a:xfrm>
            <a:off x="5207575" y="2677167"/>
            <a:ext cx="206085" cy="24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0A3AC8-C38A-4346-9FF7-5DB57E44E3C8}"/>
              </a:ext>
            </a:extLst>
          </p:cNvPr>
          <p:cNvSpPr txBox="1"/>
          <p:nvPr/>
        </p:nvSpPr>
        <p:spPr>
          <a:xfrm>
            <a:off x="7744691" y="2776712"/>
            <a:ext cx="320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17BDE7-6144-4064-88CE-00AC72F152FE}"/>
              </a:ext>
            </a:extLst>
          </p:cNvPr>
          <p:cNvSpPr/>
          <p:nvPr/>
        </p:nvSpPr>
        <p:spPr>
          <a:xfrm>
            <a:off x="7536873" y="1775372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5D5B09-3921-4298-9F59-F9C8CEC0BC8C}"/>
              </a:ext>
            </a:extLst>
          </p:cNvPr>
          <p:cNvCxnSpPr/>
          <p:nvPr/>
        </p:nvCxnSpPr>
        <p:spPr>
          <a:xfrm flipV="1">
            <a:off x="8146476" y="2319016"/>
            <a:ext cx="0" cy="5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CD8936-BE0D-4E21-9196-EEE354F09201}"/>
              </a:ext>
            </a:extLst>
          </p:cNvPr>
          <p:cNvSpPr txBox="1"/>
          <p:nvPr/>
        </p:nvSpPr>
        <p:spPr>
          <a:xfrm>
            <a:off x="9119764" y="2298914"/>
            <a:ext cx="320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6E0AC0-9968-4E6A-AF22-25A9F6F4B7F6}"/>
              </a:ext>
            </a:extLst>
          </p:cNvPr>
          <p:cNvCxnSpPr/>
          <p:nvPr/>
        </p:nvCxnSpPr>
        <p:spPr>
          <a:xfrm flipH="1" flipV="1">
            <a:off x="9019309" y="2134350"/>
            <a:ext cx="9005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265067-6A99-4AFB-8318-7B87EA60CE85}"/>
              </a:ext>
            </a:extLst>
          </p:cNvPr>
          <p:cNvSpPr txBox="1"/>
          <p:nvPr/>
        </p:nvSpPr>
        <p:spPr>
          <a:xfrm>
            <a:off x="796646" y="3960070"/>
            <a:ext cx="1216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3 : </a:t>
            </a:r>
          </a:p>
          <a:p>
            <a:r>
              <a:rPr lang="en-IN" b="1" dirty="0"/>
              <a:t>Required object(Department) : singleton and Lazy Dependent Object(Employee): prototype and Lazy or Eager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748B20-7D35-4B24-B95D-784DC98BB8A7}"/>
              </a:ext>
            </a:extLst>
          </p:cNvPr>
          <p:cNvSpPr/>
          <p:nvPr/>
        </p:nvSpPr>
        <p:spPr>
          <a:xfrm>
            <a:off x="4139042" y="4948995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B0EF9E-587E-43FE-9629-31C148BA6B3D}"/>
              </a:ext>
            </a:extLst>
          </p:cNvPr>
          <p:cNvSpPr txBox="1"/>
          <p:nvPr/>
        </p:nvSpPr>
        <p:spPr>
          <a:xfrm>
            <a:off x="138545" y="4919901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DF559-C530-4673-80C1-28556715B577}"/>
              </a:ext>
            </a:extLst>
          </p:cNvPr>
          <p:cNvSpPr txBox="1"/>
          <p:nvPr/>
        </p:nvSpPr>
        <p:spPr>
          <a:xfrm>
            <a:off x="138545" y="5440376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878738-CE54-4405-A2EF-01BC263FFC69}"/>
              </a:ext>
            </a:extLst>
          </p:cNvPr>
          <p:cNvCxnSpPr>
            <a:cxnSpLocks/>
          </p:cNvCxnSpPr>
          <p:nvPr/>
        </p:nvCxnSpPr>
        <p:spPr>
          <a:xfrm>
            <a:off x="3214253" y="5073916"/>
            <a:ext cx="768931" cy="3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74BFFF-5B20-4A53-8735-A982341693DF}"/>
              </a:ext>
            </a:extLst>
          </p:cNvPr>
          <p:cNvCxnSpPr/>
          <p:nvPr/>
        </p:nvCxnSpPr>
        <p:spPr>
          <a:xfrm flipV="1">
            <a:off x="3214255" y="5289233"/>
            <a:ext cx="900545" cy="40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58A17A8-CFE5-44D0-BA7A-2A72FA012CB4}"/>
              </a:ext>
            </a:extLst>
          </p:cNvPr>
          <p:cNvSpPr/>
          <p:nvPr/>
        </p:nvSpPr>
        <p:spPr>
          <a:xfrm>
            <a:off x="5493329" y="5760661"/>
            <a:ext cx="167986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5FF7A5-8CA8-455D-B70A-2F26F7B5E4E4}"/>
              </a:ext>
            </a:extLst>
          </p:cNvPr>
          <p:cNvSpPr txBox="1"/>
          <p:nvPr/>
        </p:nvSpPr>
        <p:spPr>
          <a:xfrm>
            <a:off x="372337" y="5952909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F410A1-2685-4141-8066-44780870437E}"/>
              </a:ext>
            </a:extLst>
          </p:cNvPr>
          <p:cNvSpPr txBox="1"/>
          <p:nvPr/>
        </p:nvSpPr>
        <p:spPr>
          <a:xfrm>
            <a:off x="372337" y="6337394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183D80-D724-431E-8A35-8C6975666AB6}"/>
              </a:ext>
            </a:extLst>
          </p:cNvPr>
          <p:cNvSpPr/>
          <p:nvPr/>
        </p:nvSpPr>
        <p:spPr>
          <a:xfrm>
            <a:off x="5493329" y="6297552"/>
            <a:ext cx="167986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828BC2-BF60-48E2-8E5A-C759C207FEE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157355" y="5945327"/>
            <a:ext cx="3359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210A23-F8A4-4CBC-BFE8-C771D1D2D35C}"/>
              </a:ext>
            </a:extLst>
          </p:cNvPr>
          <p:cNvCxnSpPr>
            <a:endCxn id="42" idx="1"/>
          </p:cNvCxnSpPr>
          <p:nvPr/>
        </p:nvCxnSpPr>
        <p:spPr>
          <a:xfrm flipV="1">
            <a:off x="5046519" y="6482218"/>
            <a:ext cx="446810" cy="9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D567FE-BB76-4AF7-9230-2BC2EB75F457}"/>
              </a:ext>
            </a:extLst>
          </p:cNvPr>
          <p:cNvSpPr txBox="1"/>
          <p:nvPr/>
        </p:nvSpPr>
        <p:spPr>
          <a:xfrm>
            <a:off x="7536873" y="5760661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321B8-9ED4-4E29-99E4-8BFAD93F103F}"/>
              </a:ext>
            </a:extLst>
          </p:cNvPr>
          <p:cNvSpPr txBox="1"/>
          <p:nvPr/>
        </p:nvSpPr>
        <p:spPr>
          <a:xfrm>
            <a:off x="9906004" y="5746929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1B4F80-04C1-4B4B-9669-1E8A21BC84C2}"/>
              </a:ext>
            </a:extLst>
          </p:cNvPr>
          <p:cNvCxnSpPr>
            <a:endCxn id="31" idx="3"/>
          </p:cNvCxnSpPr>
          <p:nvPr/>
        </p:nvCxnSpPr>
        <p:spPr>
          <a:xfrm flipH="1" flipV="1">
            <a:off x="5621478" y="5187109"/>
            <a:ext cx="2524998" cy="6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43B527-44C3-4C22-92D7-463001D9443A}"/>
              </a:ext>
            </a:extLst>
          </p:cNvPr>
          <p:cNvCxnSpPr/>
          <p:nvPr/>
        </p:nvCxnSpPr>
        <p:spPr>
          <a:xfrm flipH="1" flipV="1">
            <a:off x="5760037" y="5104567"/>
            <a:ext cx="4963391" cy="6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FDC41D0C-33E8-472A-83A4-5C03B617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53587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818F6-DF93-4861-AF53-C868D4125B49}"/>
              </a:ext>
            </a:extLst>
          </p:cNvPr>
          <p:cNvSpPr txBox="1"/>
          <p:nvPr/>
        </p:nvSpPr>
        <p:spPr>
          <a:xfrm>
            <a:off x="7530147" y="1351752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76E0B-B0B1-4538-A68C-5D55D0D34727}"/>
              </a:ext>
            </a:extLst>
          </p:cNvPr>
          <p:cNvCxnSpPr/>
          <p:nvPr/>
        </p:nvCxnSpPr>
        <p:spPr>
          <a:xfrm flipH="1">
            <a:off x="7121238" y="2251600"/>
            <a:ext cx="623453" cy="42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6B1471-E791-4A55-8A25-F2BD805968D1}"/>
              </a:ext>
            </a:extLst>
          </p:cNvPr>
          <p:cNvSpPr txBox="1"/>
          <p:nvPr/>
        </p:nvSpPr>
        <p:spPr>
          <a:xfrm>
            <a:off x="3970087" y="4659423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D3DE1-4797-40B1-8C40-406C47E2C514}"/>
              </a:ext>
            </a:extLst>
          </p:cNvPr>
          <p:cNvSpPr txBox="1"/>
          <p:nvPr/>
        </p:nvSpPr>
        <p:spPr>
          <a:xfrm>
            <a:off x="5454101" y="6629823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63B7A-55BA-4A09-868E-2037DF3DA512}"/>
              </a:ext>
            </a:extLst>
          </p:cNvPr>
          <p:cNvSpPr txBox="1"/>
          <p:nvPr/>
        </p:nvSpPr>
        <p:spPr>
          <a:xfrm>
            <a:off x="5207575" y="5509974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8AA02-F746-41CF-88E8-A609A85AFECA}"/>
              </a:ext>
            </a:extLst>
          </p:cNvPr>
          <p:cNvSpPr txBox="1"/>
          <p:nvPr/>
        </p:nvSpPr>
        <p:spPr>
          <a:xfrm>
            <a:off x="5438769" y="3092665"/>
            <a:ext cx="315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application context</a:t>
            </a:r>
          </a:p>
          <a:p>
            <a:r>
              <a:rPr lang="en-IN" sz="1200" b="1" dirty="0"/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30888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97C8C-F87F-475C-A38F-D6E6AB1AF902}"/>
              </a:ext>
            </a:extLst>
          </p:cNvPr>
          <p:cNvSpPr txBox="1"/>
          <p:nvPr/>
        </p:nvSpPr>
        <p:spPr>
          <a:xfrm>
            <a:off x="727375" y="496434"/>
            <a:ext cx="1139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4 : </a:t>
            </a:r>
          </a:p>
          <a:p>
            <a:r>
              <a:rPr lang="en-IN" b="1" dirty="0"/>
              <a:t>Required object(Department) : prototype and </a:t>
            </a:r>
            <a:r>
              <a:rPr lang="en-IN" b="1"/>
              <a:t>eager/lazy          Dependent Object(Employee</a:t>
            </a:r>
            <a:r>
              <a:rPr lang="en-IN" b="1" dirty="0"/>
              <a:t>): prototype and eager/lazy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728E1-A8C8-4C51-BBD6-021F9C39ED0D}"/>
              </a:ext>
            </a:extLst>
          </p:cNvPr>
          <p:cNvSpPr/>
          <p:nvPr/>
        </p:nvSpPr>
        <p:spPr>
          <a:xfrm>
            <a:off x="4613564" y="1471504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8747-FE39-4640-9B66-0974C7066672}"/>
              </a:ext>
            </a:extLst>
          </p:cNvPr>
          <p:cNvSpPr/>
          <p:nvPr/>
        </p:nvSpPr>
        <p:spPr>
          <a:xfrm>
            <a:off x="4660322" y="2276471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CC046-1AB5-4F81-80D1-096C03ADB453}"/>
              </a:ext>
            </a:extLst>
          </p:cNvPr>
          <p:cNvSpPr/>
          <p:nvPr/>
        </p:nvSpPr>
        <p:spPr>
          <a:xfrm>
            <a:off x="5865668" y="3110327"/>
            <a:ext cx="1482436" cy="4762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61843-F924-4BEF-9588-1DCD29B66C76}"/>
              </a:ext>
            </a:extLst>
          </p:cNvPr>
          <p:cNvSpPr/>
          <p:nvPr/>
        </p:nvSpPr>
        <p:spPr>
          <a:xfrm>
            <a:off x="6004213" y="3915294"/>
            <a:ext cx="1482436" cy="4762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600B8-6919-400D-9017-E1A8224BADDE}"/>
              </a:ext>
            </a:extLst>
          </p:cNvPr>
          <p:cNvSpPr txBox="1"/>
          <p:nvPr/>
        </p:nvSpPr>
        <p:spPr>
          <a:xfrm>
            <a:off x="93514" y="1524952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E700A-2011-4280-8B59-08A7EE175831}"/>
              </a:ext>
            </a:extLst>
          </p:cNvPr>
          <p:cNvSpPr txBox="1"/>
          <p:nvPr/>
        </p:nvSpPr>
        <p:spPr>
          <a:xfrm>
            <a:off x="245914" y="2511213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A7DF3-4EF1-449A-80E9-7535F3887A19}"/>
              </a:ext>
            </a:extLst>
          </p:cNvPr>
          <p:cNvSpPr txBox="1"/>
          <p:nvPr/>
        </p:nvSpPr>
        <p:spPr>
          <a:xfrm>
            <a:off x="0" y="3139227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47178-9CC6-4B2F-BB74-D6EF0C0ADAE9}"/>
              </a:ext>
            </a:extLst>
          </p:cNvPr>
          <p:cNvSpPr txBox="1"/>
          <p:nvPr/>
        </p:nvSpPr>
        <p:spPr>
          <a:xfrm>
            <a:off x="0" y="3949118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D9556-088C-4122-A270-A8040B2EB793}"/>
              </a:ext>
            </a:extLst>
          </p:cNvPr>
          <p:cNvCxnSpPr>
            <a:endCxn id="5" idx="1"/>
          </p:cNvCxnSpPr>
          <p:nvPr/>
        </p:nvCxnSpPr>
        <p:spPr>
          <a:xfrm>
            <a:off x="3255818" y="1709618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85A296-3493-4FCF-87B4-DEC78411F31C}"/>
              </a:ext>
            </a:extLst>
          </p:cNvPr>
          <p:cNvCxnSpPr/>
          <p:nvPr/>
        </p:nvCxnSpPr>
        <p:spPr>
          <a:xfrm flipV="1">
            <a:off x="3338945" y="2511213"/>
            <a:ext cx="1063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4C6A0-7335-496D-9EB5-90C3AFC173BF}"/>
              </a:ext>
            </a:extLst>
          </p:cNvPr>
          <p:cNvCxnSpPr/>
          <p:nvPr/>
        </p:nvCxnSpPr>
        <p:spPr>
          <a:xfrm>
            <a:off x="4578941" y="3318138"/>
            <a:ext cx="111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02943-3086-45E6-AFB5-3251A21A7C74}"/>
              </a:ext>
            </a:extLst>
          </p:cNvPr>
          <p:cNvCxnSpPr/>
          <p:nvPr/>
        </p:nvCxnSpPr>
        <p:spPr>
          <a:xfrm>
            <a:off x="4726158" y="4153408"/>
            <a:ext cx="111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1EA314-4018-4E7E-A542-0C02B0F92592}"/>
              </a:ext>
            </a:extLst>
          </p:cNvPr>
          <p:cNvSpPr txBox="1"/>
          <p:nvPr/>
        </p:nvSpPr>
        <p:spPr>
          <a:xfrm>
            <a:off x="7767201" y="3110327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56B8A-2374-43AE-A0B8-224A76F2ED04}"/>
              </a:ext>
            </a:extLst>
          </p:cNvPr>
          <p:cNvSpPr txBox="1"/>
          <p:nvPr/>
        </p:nvSpPr>
        <p:spPr>
          <a:xfrm>
            <a:off x="9698185" y="3730628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9F539D-C628-4795-9DE1-F95796D226F9}"/>
              </a:ext>
            </a:extLst>
          </p:cNvPr>
          <p:cNvSpPr/>
          <p:nvPr/>
        </p:nvSpPr>
        <p:spPr>
          <a:xfrm>
            <a:off x="7486649" y="2023455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D910E9-3018-4144-8B89-8BB736AD968C}"/>
              </a:ext>
            </a:extLst>
          </p:cNvPr>
          <p:cNvSpPr/>
          <p:nvPr/>
        </p:nvSpPr>
        <p:spPr>
          <a:xfrm>
            <a:off x="10188286" y="2038357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B9EFE6-845F-43FD-9ABE-4B1F39088722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8227867" y="2499683"/>
            <a:ext cx="57151" cy="6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91545-8B41-4EBB-A838-B5C0391D0D21}"/>
              </a:ext>
            </a:extLst>
          </p:cNvPr>
          <p:cNvCxnSpPr/>
          <p:nvPr/>
        </p:nvCxnSpPr>
        <p:spPr>
          <a:xfrm flipH="1" flipV="1">
            <a:off x="10654156" y="2634099"/>
            <a:ext cx="273616" cy="109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5541D7CD-7272-47B8-81BC-F7F6797D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0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F5548-F9BD-4313-8BAC-AAE9C39E1A63}"/>
              </a:ext>
            </a:extLst>
          </p:cNvPr>
          <p:cNvSpPr txBox="1"/>
          <p:nvPr/>
        </p:nvSpPr>
        <p:spPr>
          <a:xfrm>
            <a:off x="7348104" y="1541653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95E488-51DB-4F07-94FE-F787E2962A91}"/>
              </a:ext>
            </a:extLst>
          </p:cNvPr>
          <p:cNvSpPr txBox="1"/>
          <p:nvPr/>
        </p:nvSpPr>
        <p:spPr>
          <a:xfrm>
            <a:off x="10000463" y="1564412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9A20-C13A-4D8C-8B4F-890B90F1C6D8}"/>
              </a:ext>
            </a:extLst>
          </p:cNvPr>
          <p:cNvSpPr txBox="1"/>
          <p:nvPr/>
        </p:nvSpPr>
        <p:spPr>
          <a:xfrm>
            <a:off x="5911073" y="4443262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D9D08-E9FE-4188-A5BC-39D82CFA31F1}"/>
              </a:ext>
            </a:extLst>
          </p:cNvPr>
          <p:cNvSpPr txBox="1"/>
          <p:nvPr/>
        </p:nvSpPr>
        <p:spPr>
          <a:xfrm>
            <a:off x="5449444" y="2846102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9926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F63F-7CB7-4B7B-A1E3-E1A3634D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1" y="0"/>
            <a:ext cx="10515600" cy="29748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Annotation based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24C9B-07C5-466B-BA65-099D686D49EB}"/>
              </a:ext>
            </a:extLst>
          </p:cNvPr>
          <p:cNvSpPr txBox="1"/>
          <p:nvPr/>
        </p:nvSpPr>
        <p:spPr>
          <a:xfrm>
            <a:off x="513521" y="297483"/>
            <a:ext cx="1167847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Important annotations in Spring IOC and DI</a:t>
            </a:r>
          </a:p>
          <a:p>
            <a:r>
              <a:rPr lang="en-IN" sz="1600" b="1" dirty="0"/>
              <a:t>@Configuration </a:t>
            </a:r>
            <a:r>
              <a:rPr lang="en-IN" sz="1600" dirty="0"/>
              <a:t>: @Configuration  indicates that the class has @Bean definition methods or @Component scan to scan for the @Component so that Spring Container can process the class and generates Spring Beans tied to application Context </a:t>
            </a:r>
          </a:p>
          <a:p>
            <a:endParaRPr lang="en-IN" sz="1600" dirty="0"/>
          </a:p>
          <a:p>
            <a:r>
              <a:rPr lang="en-IN" sz="1600" b="1" dirty="0"/>
              <a:t>@Bean </a:t>
            </a:r>
            <a:r>
              <a:rPr lang="en-IN" sz="1600" dirty="0"/>
              <a:t>: Method level annotation used to explicitly declare a Spring Bean</a:t>
            </a:r>
          </a:p>
          <a:p>
            <a:endParaRPr lang="en-IN" sz="1600" dirty="0"/>
          </a:p>
          <a:p>
            <a:r>
              <a:rPr lang="en-IN" sz="1600" b="1" dirty="0"/>
              <a:t>@Component</a:t>
            </a:r>
            <a:r>
              <a:rPr lang="en-IN" sz="1600" dirty="0"/>
              <a:t>: Class Level annotation which will be detected by @ComponentScan for creating Spring Beans</a:t>
            </a:r>
          </a:p>
          <a:p>
            <a:endParaRPr lang="en-IN" sz="1600" dirty="0"/>
          </a:p>
          <a:p>
            <a:r>
              <a:rPr lang="en-IN" sz="1600" b="1" dirty="0"/>
              <a:t>@Autowired</a:t>
            </a:r>
            <a:r>
              <a:rPr lang="en-IN" sz="1600" dirty="0"/>
              <a:t>: Enables to inject the object dependency, can be used on Setter method, field, Constructor</a:t>
            </a:r>
          </a:p>
          <a:p>
            <a:endParaRPr lang="en-IN" sz="1600" dirty="0"/>
          </a:p>
          <a:p>
            <a:r>
              <a:rPr lang="en-IN" sz="1600" b="1" dirty="0"/>
              <a:t>@Qualifier</a:t>
            </a:r>
            <a:r>
              <a:rPr lang="en-IN" sz="1600" dirty="0"/>
              <a:t>: if there is more than 1 bean with same class type, using @Qualifier we can match the bean id to be injected</a:t>
            </a:r>
          </a:p>
          <a:p>
            <a:r>
              <a:rPr lang="en-IN" sz="1600" dirty="0"/>
              <a:t>@Qualifier is placed along with @Autowired</a:t>
            </a:r>
          </a:p>
          <a:p>
            <a:endParaRPr lang="en-IN" sz="1600" dirty="0"/>
          </a:p>
          <a:p>
            <a:r>
              <a:rPr lang="en-IN" sz="1600" b="1" dirty="0"/>
              <a:t>@Primary</a:t>
            </a:r>
            <a:r>
              <a:rPr lang="en-IN" sz="1600" dirty="0"/>
              <a:t>: If we can declare @Primary in any of the @Bean/@Component, then by default the bean </a:t>
            </a:r>
          </a:p>
          <a:p>
            <a:r>
              <a:rPr lang="en-IN" sz="1600" dirty="0"/>
              <a:t>with @Primary gets injected if there is a conflict in autowiring of the beans with same class type provided there is no @Qualifier matching present</a:t>
            </a:r>
          </a:p>
          <a:p>
            <a:endParaRPr lang="en-IN" sz="1600" dirty="0"/>
          </a:p>
          <a:p>
            <a:r>
              <a:rPr lang="en-IN" sz="1600" b="1" dirty="0"/>
              <a:t>@Scope </a:t>
            </a:r>
            <a:r>
              <a:rPr lang="en-IN" sz="1600" dirty="0"/>
              <a:t>: Indicates the name of the bean scope to be used like Prototype(default is singleton if no @Scope is present). Can be used along with @Bean or @Component</a:t>
            </a:r>
          </a:p>
          <a:p>
            <a:endParaRPr lang="en-IN" sz="1600" dirty="0"/>
          </a:p>
          <a:p>
            <a:r>
              <a:rPr lang="en-IN" sz="1600" b="1" dirty="0"/>
              <a:t>@Lazy </a:t>
            </a:r>
            <a:r>
              <a:rPr lang="en-IN" sz="1600" dirty="0"/>
              <a:t>: Indicates the lazy loading of Bean , can be used along with @Bean or @Component</a:t>
            </a:r>
          </a:p>
          <a:p>
            <a:endParaRPr lang="en-IN" sz="1600" dirty="0"/>
          </a:p>
          <a:p>
            <a:r>
              <a:rPr lang="en-IN" sz="1600" b="1" dirty="0"/>
              <a:t>@ComponentScan</a:t>
            </a:r>
            <a:r>
              <a:rPr lang="en-IN" sz="1600" dirty="0"/>
              <a:t>: Scans for the @Components in the specified base package, default base package is the package where @Configuration class is present</a:t>
            </a:r>
          </a:p>
          <a:p>
            <a:endParaRPr lang="en-IN" sz="1600" dirty="0"/>
          </a:p>
          <a:p>
            <a:r>
              <a:rPr lang="en-IN" sz="1600" b="1" dirty="0"/>
              <a:t>@Order</a:t>
            </a:r>
            <a:r>
              <a:rPr lang="en-IN" sz="1600" dirty="0"/>
              <a:t>: Specifies the order of loading the bean by Spring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79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8843D-1B79-4D3A-99FB-76554B453EB8}"/>
              </a:ext>
            </a:extLst>
          </p:cNvPr>
          <p:cNvSpPr/>
          <p:nvPr/>
        </p:nvSpPr>
        <p:spPr>
          <a:xfrm>
            <a:off x="1939635" y="457200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4983A-A315-4C9C-B40A-9ACDC2FC4636}"/>
              </a:ext>
            </a:extLst>
          </p:cNvPr>
          <p:cNvSpPr/>
          <p:nvPr/>
        </p:nvSpPr>
        <p:spPr>
          <a:xfrm>
            <a:off x="1939635" y="1981200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Dependency Injection(calling setter methods) – If 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6973A-7502-44D0-A920-8AD195D55408}"/>
              </a:ext>
            </a:extLst>
          </p:cNvPr>
          <p:cNvSpPr/>
          <p:nvPr/>
        </p:nvSpPr>
        <p:spPr>
          <a:xfrm>
            <a:off x="1939635" y="3429000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Bean Aware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39B7D-AAC4-4569-B107-F21E3BAC87DB}"/>
              </a:ext>
            </a:extLst>
          </p:cNvPr>
          <p:cNvSpPr/>
          <p:nvPr/>
        </p:nvSpPr>
        <p:spPr>
          <a:xfrm>
            <a:off x="1939635" y="5077690"/>
            <a:ext cx="2189020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Calling </a:t>
            </a:r>
            <a:r>
              <a:rPr lang="en-IN" sz="1100" dirty="0" err="1"/>
              <a:t>BeanPostProcessing</a:t>
            </a:r>
            <a:r>
              <a:rPr lang="en-IN" sz="1100" dirty="0"/>
              <a:t>:</a:t>
            </a:r>
          </a:p>
          <a:p>
            <a:pPr algn="ctr"/>
            <a:r>
              <a:rPr lang="en-IN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postProcessBeforeInitialization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33175-F717-438A-9483-DCD289413416}"/>
              </a:ext>
            </a:extLst>
          </p:cNvPr>
          <p:cNvSpPr/>
          <p:nvPr/>
        </p:nvSpPr>
        <p:spPr>
          <a:xfrm>
            <a:off x="4731327" y="2362201"/>
            <a:ext cx="2189020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</a:t>
            </a:r>
            <a:r>
              <a:rPr lang="en-IN" dirty="0" err="1"/>
              <a:t>init</a:t>
            </a:r>
            <a:r>
              <a:rPr lang="en-IN" dirty="0"/>
              <a:t>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39BC2-C2AB-405E-A300-BC3766B8CDE7}"/>
              </a:ext>
            </a:extLst>
          </p:cNvPr>
          <p:cNvSpPr/>
          <p:nvPr/>
        </p:nvSpPr>
        <p:spPr>
          <a:xfrm>
            <a:off x="4849089" y="4915626"/>
            <a:ext cx="2189020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Bean is ready to 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F9CD63-4914-4886-8E8A-479599ABDB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16381" y="1620982"/>
            <a:ext cx="0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F815D-8675-42F6-B78A-924545B2CBB8}"/>
              </a:ext>
            </a:extLst>
          </p:cNvPr>
          <p:cNvCxnSpPr>
            <a:stCxn id="5" idx="2"/>
          </p:cNvCxnSpPr>
          <p:nvPr/>
        </p:nvCxnSpPr>
        <p:spPr>
          <a:xfrm flipH="1">
            <a:off x="2916380" y="3144982"/>
            <a:ext cx="1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C48EB-F428-42A4-8330-0C2410F0B569}"/>
              </a:ext>
            </a:extLst>
          </p:cNvPr>
          <p:cNvCxnSpPr>
            <a:cxnSpLocks/>
          </p:cNvCxnSpPr>
          <p:nvPr/>
        </p:nvCxnSpPr>
        <p:spPr>
          <a:xfrm flipH="1">
            <a:off x="5825833" y="3498274"/>
            <a:ext cx="1" cy="42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AEFDE37-0129-421D-8918-0C44DE85C742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128655" y="616528"/>
            <a:ext cx="720434" cy="504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CCB33-2A36-4ECE-8E3A-E26A483F41B7}"/>
              </a:ext>
            </a:extLst>
          </p:cNvPr>
          <p:cNvCxnSpPr>
            <a:cxnSpLocks/>
          </p:cNvCxnSpPr>
          <p:nvPr/>
        </p:nvCxnSpPr>
        <p:spPr>
          <a:xfrm>
            <a:off x="2916380" y="4572001"/>
            <a:ext cx="0" cy="45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5AFA10-CD70-4260-B5B5-EF029687C7FD}"/>
              </a:ext>
            </a:extLst>
          </p:cNvPr>
          <p:cNvSpPr txBox="1"/>
          <p:nvPr/>
        </p:nvSpPr>
        <p:spPr>
          <a:xfrm>
            <a:off x="6773317" y="6059269"/>
            <a:ext cx="519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spring processing means : calling </a:t>
            </a:r>
            <a:r>
              <a:rPr lang="en-IN" dirty="0" err="1"/>
              <a:t>BeanAware</a:t>
            </a:r>
            <a:r>
              <a:rPr lang="en-IN" dirty="0"/>
              <a:t> methods, calling bean post processing 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1017EB-7D7E-4FFE-8A18-6BA8362AE6CD}"/>
              </a:ext>
            </a:extLst>
          </p:cNvPr>
          <p:cNvSpPr/>
          <p:nvPr/>
        </p:nvSpPr>
        <p:spPr>
          <a:xfrm>
            <a:off x="4849089" y="152400"/>
            <a:ext cx="2189020" cy="9282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@PostConstruct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2C11D-78E4-4809-A997-5EAA74FCB9A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43599" y="1080655"/>
            <a:ext cx="0" cy="48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138E85-6904-41FD-8E27-E02072DBAA25}"/>
              </a:ext>
            </a:extLst>
          </p:cNvPr>
          <p:cNvSpPr/>
          <p:nvPr/>
        </p:nvSpPr>
        <p:spPr>
          <a:xfrm>
            <a:off x="4790208" y="1524002"/>
            <a:ext cx="2189020" cy="5056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Initializing Bean interface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E19473-A6CF-4963-B9B4-4733F305B920}"/>
              </a:ext>
            </a:extLst>
          </p:cNvPr>
          <p:cNvCxnSpPr>
            <a:cxnSpLocks/>
          </p:cNvCxnSpPr>
          <p:nvPr/>
        </p:nvCxnSpPr>
        <p:spPr>
          <a:xfrm>
            <a:off x="5943599" y="2029692"/>
            <a:ext cx="0" cy="3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848426-459C-4210-81F7-A7C44006F53E}"/>
              </a:ext>
            </a:extLst>
          </p:cNvPr>
          <p:cNvSpPr/>
          <p:nvPr/>
        </p:nvSpPr>
        <p:spPr>
          <a:xfrm>
            <a:off x="8042563" y="848592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Context.close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66A869-C591-4753-8750-39CFA25AF887}"/>
              </a:ext>
            </a:extLst>
          </p:cNvPr>
          <p:cNvSpPr/>
          <p:nvPr/>
        </p:nvSpPr>
        <p:spPr>
          <a:xfrm>
            <a:off x="8042563" y="2545773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Bean destroy is called(@PreDestroy)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E19DB5C-97E4-4CB6-91A0-7D3241203F0A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7038109" y="1430483"/>
            <a:ext cx="1004454" cy="4067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71581F-41A8-42D2-B3C2-76516892CBE5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019309" y="2012374"/>
            <a:ext cx="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C8EC57-CCBC-4D23-8538-BE4183910197}"/>
              </a:ext>
            </a:extLst>
          </p:cNvPr>
          <p:cNvSpPr txBox="1"/>
          <p:nvPr/>
        </p:nvSpPr>
        <p:spPr>
          <a:xfrm>
            <a:off x="96982" y="0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Bean Life Cycle- In detail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DAC460-2D13-4768-864D-B336B0D2C4A4}"/>
              </a:ext>
            </a:extLst>
          </p:cNvPr>
          <p:cNvSpPr/>
          <p:nvPr/>
        </p:nvSpPr>
        <p:spPr>
          <a:xfrm>
            <a:off x="4790208" y="3941618"/>
            <a:ext cx="2189020" cy="6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Calling </a:t>
            </a:r>
            <a:r>
              <a:rPr lang="en-IN" sz="1100" dirty="0" err="1"/>
              <a:t>BeanPostProcessing</a:t>
            </a:r>
            <a:r>
              <a:rPr lang="en-IN" sz="1100" dirty="0"/>
              <a:t>:</a:t>
            </a:r>
          </a:p>
          <a:p>
            <a:pPr algn="ctr"/>
            <a:r>
              <a:rPr lang="en-IN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postProcessAfterInitialization</a:t>
            </a:r>
            <a:endParaRPr lang="en-IN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65799-0F57-490F-9730-DA1F46FE281E}"/>
              </a:ext>
            </a:extLst>
          </p:cNvPr>
          <p:cNvCxnSpPr>
            <a:cxnSpLocks/>
          </p:cNvCxnSpPr>
          <p:nvPr/>
        </p:nvCxnSpPr>
        <p:spPr>
          <a:xfrm flipH="1">
            <a:off x="5796671" y="459971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1400B-6744-4DF7-A2A4-C81CBAB5695E}"/>
              </a:ext>
            </a:extLst>
          </p:cNvPr>
          <p:cNvSpPr/>
          <p:nvPr/>
        </p:nvSpPr>
        <p:spPr>
          <a:xfrm>
            <a:off x="8042563" y="4277997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Disposable Bean Interface method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02B394-4BAB-435C-BD78-661116EA0722}"/>
              </a:ext>
            </a:extLst>
          </p:cNvPr>
          <p:cNvCxnSpPr/>
          <p:nvPr/>
        </p:nvCxnSpPr>
        <p:spPr>
          <a:xfrm>
            <a:off x="9015119" y="3708912"/>
            <a:ext cx="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5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F67C8-2334-469D-A890-60B5B5FF8977}"/>
              </a:ext>
            </a:extLst>
          </p:cNvPr>
          <p:cNvSpPr txBox="1"/>
          <p:nvPr/>
        </p:nvSpPr>
        <p:spPr>
          <a:xfrm>
            <a:off x="868017" y="889843"/>
            <a:ext cx="10455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1:</a:t>
            </a:r>
          </a:p>
          <a:p>
            <a:r>
              <a:rPr lang="en-IN" dirty="0"/>
              <a:t>in the class with @Component</a:t>
            </a:r>
          </a:p>
          <a:p>
            <a:r>
              <a:rPr lang="en-IN" dirty="0"/>
              <a:t>suppose if we have exactly 1 parameterized constructor, this gets called even if we have @Autowired</a:t>
            </a:r>
          </a:p>
          <a:p>
            <a:r>
              <a:rPr lang="en-IN" dirty="0"/>
              <a:t>or </a:t>
            </a:r>
            <a:r>
              <a:rPr lang="en-IN" dirty="0" err="1"/>
              <a:t>do'nt</a:t>
            </a:r>
            <a:r>
              <a:rPr lang="en-IN" dirty="0"/>
              <a:t> have @Autowired on the constructor</a:t>
            </a:r>
          </a:p>
          <a:p>
            <a:endParaRPr lang="en-IN" dirty="0"/>
          </a:p>
          <a:p>
            <a:r>
              <a:rPr lang="en-IN" dirty="0"/>
              <a:t>case 2:</a:t>
            </a:r>
          </a:p>
          <a:p>
            <a:r>
              <a:rPr lang="en-IN" dirty="0"/>
              <a:t>in the class with @Component if we have more than 1 parametrized constructor, then one of the</a:t>
            </a:r>
          </a:p>
          <a:p>
            <a:r>
              <a:rPr lang="en-IN" dirty="0"/>
              <a:t>constructor should be @Autowired otherwise it will throw error</a:t>
            </a:r>
          </a:p>
          <a:p>
            <a:endParaRPr lang="en-IN" dirty="0"/>
          </a:p>
          <a:p>
            <a:r>
              <a:rPr lang="en-IN" dirty="0"/>
              <a:t>case 3:</a:t>
            </a:r>
          </a:p>
          <a:p>
            <a:r>
              <a:rPr lang="en-IN" dirty="0"/>
              <a:t>in the class with @Component if we have more than 1 parametrized constructor, then if we </a:t>
            </a:r>
            <a:r>
              <a:rPr lang="en-IN" dirty="0" err="1"/>
              <a:t>decalre</a:t>
            </a:r>
            <a:r>
              <a:rPr lang="en-IN" dirty="0"/>
              <a:t> @Autowired</a:t>
            </a:r>
          </a:p>
          <a:p>
            <a:r>
              <a:rPr lang="en-IN" dirty="0"/>
              <a:t>on more than 1 parametrized constructor, it will throw error</a:t>
            </a:r>
          </a:p>
          <a:p>
            <a:endParaRPr lang="en-IN" dirty="0"/>
          </a:p>
          <a:p>
            <a:r>
              <a:rPr lang="en-IN" dirty="0"/>
              <a:t>case 4:</a:t>
            </a:r>
          </a:p>
          <a:p>
            <a:r>
              <a:rPr lang="en-IN" dirty="0"/>
              <a:t>in the class with @Component if we have 1 </a:t>
            </a:r>
            <a:r>
              <a:rPr lang="en-IN" dirty="0" err="1"/>
              <a:t>parmeterized</a:t>
            </a:r>
            <a:r>
              <a:rPr lang="en-IN" dirty="0"/>
              <a:t> constructor and 1 default constructor(constructor</a:t>
            </a:r>
          </a:p>
          <a:p>
            <a:r>
              <a:rPr lang="en-IN" dirty="0"/>
              <a:t>without arguments) then default constructor gets called if the </a:t>
            </a:r>
            <a:r>
              <a:rPr lang="en-IN" dirty="0" err="1"/>
              <a:t>parmeterized</a:t>
            </a:r>
            <a:r>
              <a:rPr lang="en-IN" dirty="0"/>
              <a:t> constructor does </a:t>
            </a:r>
          </a:p>
          <a:p>
            <a:r>
              <a:rPr lang="en-IN" dirty="0"/>
              <a:t>not have @Autowired otherwise the parameterized constructor gets called where @Autowired is 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7C94-ACAB-40F0-9186-418AA2EC9A17}"/>
              </a:ext>
            </a:extLst>
          </p:cNvPr>
          <p:cNvSpPr txBox="1"/>
          <p:nvPr/>
        </p:nvSpPr>
        <p:spPr>
          <a:xfrm>
            <a:off x="1113183" y="265043"/>
            <a:ext cx="583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@Autowired </a:t>
            </a:r>
            <a:r>
              <a:rPr lang="en-IN"/>
              <a:t>on Constructor</a:t>
            </a:r>
          </a:p>
        </p:txBody>
      </p:sp>
    </p:spTree>
    <p:extLst>
      <p:ext uri="{BB962C8B-B14F-4D97-AF65-F5344CB8AC3E}">
        <p14:creationId xmlns:p14="http://schemas.microsoft.com/office/powerpoint/2010/main" val="232824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D547-7B7F-439F-9AA8-A981FF57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6"/>
            <a:ext cx="10515600" cy="82550"/>
          </a:xfrm>
        </p:spPr>
        <p:txBody>
          <a:bodyPr>
            <a:noAutofit/>
          </a:bodyPr>
          <a:lstStyle/>
          <a:p>
            <a:r>
              <a:rPr lang="en-IN" sz="2000" dirty="0"/>
              <a:t>Spring course required </a:t>
            </a:r>
            <a:r>
              <a:rPr lang="en-IN" sz="2000" dirty="0" err="1"/>
              <a:t>softwares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82228-F406-4A8C-A9C1-270EE7E9691B}"/>
              </a:ext>
            </a:extLst>
          </p:cNvPr>
          <p:cNvSpPr txBox="1"/>
          <p:nvPr/>
        </p:nvSpPr>
        <p:spPr>
          <a:xfrm>
            <a:off x="629272" y="858208"/>
            <a:ext cx="969168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Software's to be setup in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 8(JDK 8) --- </a:t>
            </a:r>
            <a:r>
              <a:rPr lang="en-IN" dirty="0">
                <a:solidFill>
                  <a:srgbClr val="FF0000"/>
                </a:solidFill>
              </a:rPr>
              <a:t>Programming language</a:t>
            </a:r>
          </a:p>
          <a:p>
            <a:r>
              <a:rPr lang="en-IN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https://www.oracle.com/in/java/technologies/javase/javase-jdk8-downloads.html#license-lightbox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Eclipse R Java EE edition or Neon version </a:t>
            </a:r>
            <a:r>
              <a:rPr lang="en-IN" dirty="0">
                <a:solidFill>
                  <a:srgbClr val="FF0000"/>
                </a:solidFill>
              </a:rPr>
              <a:t>- IDE</a:t>
            </a:r>
          </a:p>
          <a:p>
            <a:r>
              <a:rPr lang="en-IN" sz="1400" dirty="0">
                <a:hlinkClick r:id="rId3"/>
              </a:rPr>
              <a:t>https://www.eclipse.org/downloads/download.php?file=/technology/epp/downloads/release/2021-03/R/eclipse-java-2021-03-R-win32-x86_64.zip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Maven 3 – </a:t>
            </a:r>
            <a:r>
              <a:rPr lang="en-IN" dirty="0">
                <a:solidFill>
                  <a:srgbClr val="FF0000"/>
                </a:solidFill>
              </a:rPr>
              <a:t>Build tool and also downloads all the dependencies required like spring, hibernate libraries from maven central repo to our system for the first time</a:t>
            </a:r>
          </a:p>
          <a:p>
            <a:r>
              <a:rPr lang="en-IN" sz="1400" dirty="0">
                <a:hlinkClick r:id="rId4"/>
              </a:rPr>
              <a:t>  https://apachemirror.wuchna.com/maven/maven-3/3.8.1/binaries/apache-maven-3.8.1-bin.zip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 5.5 or 8 - </a:t>
            </a:r>
            <a:r>
              <a:rPr lang="en-IN" dirty="0">
                <a:solidFill>
                  <a:srgbClr val="FF0000"/>
                </a:solidFill>
              </a:rPr>
              <a:t>Database</a:t>
            </a:r>
          </a:p>
          <a:p>
            <a:r>
              <a:rPr lang="en-IN" sz="1400" dirty="0">
                <a:hlinkClick r:id="rId5"/>
              </a:rPr>
              <a:t>https://downloads.mysql.com/archives/community/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Tomcat 8 server – </a:t>
            </a:r>
            <a:r>
              <a:rPr lang="en-IN" dirty="0">
                <a:solidFill>
                  <a:srgbClr val="FF0000"/>
                </a:solidFill>
              </a:rPr>
              <a:t>Application server</a:t>
            </a:r>
          </a:p>
          <a:p>
            <a:r>
              <a:rPr lang="en-IN" sz="1400" dirty="0">
                <a:hlinkClick r:id="rId6"/>
              </a:rPr>
              <a:t>https://mirrors.estointernet.in/apache/tomcat/tomcat-8/v8.5.66/bin/apache-tomcat-8.5.66.zip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Advanced rest client tool or postman – </a:t>
            </a:r>
            <a:r>
              <a:rPr lang="en-IN" dirty="0">
                <a:solidFill>
                  <a:srgbClr val="FF0000"/>
                </a:solidFill>
              </a:rPr>
              <a:t>This is used to invoke rest webservices</a:t>
            </a:r>
          </a:p>
          <a:p>
            <a:r>
              <a:rPr lang="en-IN" sz="1400" dirty="0">
                <a:hlinkClick r:id="rId7"/>
              </a:rPr>
              <a:t>https://install.advancedrestclient.com/install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5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85D1-EA3E-4D62-8F16-49419F5C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50"/>
            <a:ext cx="10515600" cy="4351338"/>
          </a:xfrm>
        </p:spPr>
        <p:txBody>
          <a:bodyPr/>
          <a:lstStyle/>
          <a:p>
            <a:r>
              <a:rPr lang="en-IN" dirty="0"/>
              <a:t>Core spring(spring </a:t>
            </a:r>
            <a:r>
              <a:rPr lang="en-IN" dirty="0" err="1"/>
              <a:t>ioc</a:t>
            </a:r>
            <a:r>
              <a:rPr lang="en-IN" dirty="0"/>
              <a:t>, </a:t>
            </a:r>
            <a:r>
              <a:rPr lang="en-IN" dirty="0" err="1"/>
              <a:t>aop</a:t>
            </a:r>
            <a:r>
              <a:rPr lang="en-IN" dirty="0"/>
              <a:t>) -  Java 8, Maven 3, Eclipse</a:t>
            </a:r>
          </a:p>
          <a:p>
            <a:r>
              <a:rPr lang="en-IN" dirty="0"/>
              <a:t>Hibernate - Java 8, Maven 3, Eclipse, MySQL</a:t>
            </a:r>
          </a:p>
          <a:p>
            <a:r>
              <a:rPr lang="en-IN" dirty="0"/>
              <a:t>Spring MVC - Java 8, Maven 3, Eclipse, MySQL, Tomcat 8</a:t>
            </a:r>
          </a:p>
          <a:p>
            <a:r>
              <a:rPr lang="en-IN" dirty="0"/>
              <a:t>Spring Rest - Java 8, Maven 3, Eclipse, MySQL, Tomcat 8, </a:t>
            </a:r>
            <a:r>
              <a:rPr lang="en-IN" dirty="0" err="1"/>
              <a:t>PostMan</a:t>
            </a:r>
            <a:r>
              <a:rPr lang="en-IN" dirty="0"/>
              <a:t>/Advanced Rest client</a:t>
            </a:r>
          </a:p>
        </p:txBody>
      </p:sp>
    </p:spTree>
    <p:extLst>
      <p:ext uri="{BB962C8B-B14F-4D97-AF65-F5344CB8AC3E}">
        <p14:creationId xmlns:p14="http://schemas.microsoft.com/office/powerpoint/2010/main" val="138855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0777-EF1C-431D-BCD7-1B80FD6C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6" y="-71038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7265-154E-4715-BC9B-36007AD9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70" y="565122"/>
            <a:ext cx="11353800" cy="6292878"/>
          </a:xfrm>
        </p:spPr>
        <p:txBody>
          <a:bodyPr/>
          <a:lstStyle/>
          <a:p>
            <a:r>
              <a:rPr lang="en-IN" dirty="0"/>
              <a:t>Inversion of control:</a:t>
            </a:r>
          </a:p>
          <a:p>
            <a:r>
              <a:rPr lang="en-IN" dirty="0"/>
              <a:t>The design pattern responsible for handling the creation of objects defined in the configuration and providing that to application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06C75-4011-4479-9844-A97B735DB2D2}"/>
              </a:ext>
            </a:extLst>
          </p:cNvPr>
          <p:cNvSpPr/>
          <p:nvPr/>
        </p:nvSpPr>
        <p:spPr>
          <a:xfrm>
            <a:off x="2986089" y="3157538"/>
            <a:ext cx="2747962" cy="11858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3426B-F306-452B-9F62-B21149127AD0}"/>
              </a:ext>
            </a:extLst>
          </p:cNvPr>
          <p:cNvSpPr/>
          <p:nvPr/>
        </p:nvSpPr>
        <p:spPr>
          <a:xfrm>
            <a:off x="6879431" y="3157538"/>
            <a:ext cx="2871787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Factory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37A1-87F4-4E7E-9B41-40031F2AB48A}"/>
              </a:ext>
            </a:extLst>
          </p:cNvPr>
          <p:cNvSpPr/>
          <p:nvPr/>
        </p:nvSpPr>
        <p:spPr>
          <a:xfrm>
            <a:off x="7510463" y="5157788"/>
            <a:ext cx="2190750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8EC6-5DC1-4216-8B7A-7629E974253B}"/>
              </a:ext>
            </a:extLst>
          </p:cNvPr>
          <p:cNvSpPr txBox="1"/>
          <p:nvPr/>
        </p:nvSpPr>
        <p:spPr>
          <a:xfrm>
            <a:off x="9344024" y="4886622"/>
            <a:ext cx="191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Define what objects to be created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5582C-0F0F-4019-A2B9-866524450B2A}"/>
              </a:ext>
            </a:extLst>
          </p:cNvPr>
          <p:cNvCxnSpPr/>
          <p:nvPr/>
        </p:nvCxnSpPr>
        <p:spPr>
          <a:xfrm flipV="1">
            <a:off x="8439150" y="4343400"/>
            <a:ext cx="0" cy="814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380444-D773-4502-B27B-E93E3995A247}"/>
              </a:ext>
            </a:extLst>
          </p:cNvPr>
          <p:cNvSpPr txBox="1"/>
          <p:nvPr/>
        </p:nvSpPr>
        <p:spPr>
          <a:xfrm>
            <a:off x="7234238" y="3782795"/>
            <a:ext cx="31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the objects by reading the configuration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FF96F4-2034-47EE-B5D4-D91FD6B5CB5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34051" y="3750469"/>
            <a:ext cx="11453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DA8A77-BFF4-4930-ACE1-0412B5F40DDD}"/>
              </a:ext>
            </a:extLst>
          </p:cNvPr>
          <p:cNvCxnSpPr/>
          <p:nvPr/>
        </p:nvCxnSpPr>
        <p:spPr>
          <a:xfrm flipH="1">
            <a:off x="5734050" y="4048125"/>
            <a:ext cx="11453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DCD3BC-74B3-4AD4-8010-EA72B5EE657B}"/>
              </a:ext>
            </a:extLst>
          </p:cNvPr>
          <p:cNvSpPr txBox="1"/>
          <p:nvPr/>
        </p:nvSpPr>
        <p:spPr>
          <a:xfrm>
            <a:off x="5857876" y="4152900"/>
            <a:ext cx="82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 the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635C43-D22C-403D-8836-903D5720EF3A}"/>
              </a:ext>
            </a:extLst>
          </p:cNvPr>
          <p:cNvCxnSpPr/>
          <p:nvPr/>
        </p:nvCxnSpPr>
        <p:spPr>
          <a:xfrm flipV="1">
            <a:off x="7439025" y="2781300"/>
            <a:ext cx="7715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EA9FC6-D68A-4A7F-BFD0-D0A81FF30A16}"/>
              </a:ext>
            </a:extLst>
          </p:cNvPr>
          <p:cNvSpPr txBox="1"/>
          <p:nvPr/>
        </p:nvSpPr>
        <p:spPr>
          <a:xfrm>
            <a:off x="8210550" y="2195217"/>
            <a:ext cx="154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Application context or Spring 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09496F-4878-44FE-9881-99AEF1337670}"/>
              </a:ext>
            </a:extLst>
          </p:cNvPr>
          <p:cNvCxnSpPr/>
          <p:nvPr/>
        </p:nvCxnSpPr>
        <p:spPr>
          <a:xfrm flipH="1" flipV="1">
            <a:off x="6810375" y="2781300"/>
            <a:ext cx="435769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2966FC-FCBD-4D8C-B234-A4CBD50EC82D}"/>
              </a:ext>
            </a:extLst>
          </p:cNvPr>
          <p:cNvSpPr txBox="1"/>
          <p:nvPr/>
        </p:nvSpPr>
        <p:spPr>
          <a:xfrm>
            <a:off x="5901930" y="2317385"/>
            <a:ext cx="114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This will be taken care by spring framework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F806A-DB3F-42DD-989D-84EE872F4630}"/>
              </a:ext>
            </a:extLst>
          </p:cNvPr>
          <p:cNvSpPr/>
          <p:nvPr/>
        </p:nvSpPr>
        <p:spPr>
          <a:xfrm>
            <a:off x="10379866" y="3305175"/>
            <a:ext cx="1131096" cy="561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DB33A-E2BF-48E0-AF50-9ABD5B89ECF0}"/>
              </a:ext>
            </a:extLst>
          </p:cNvPr>
          <p:cNvSpPr/>
          <p:nvPr/>
        </p:nvSpPr>
        <p:spPr>
          <a:xfrm>
            <a:off x="10332239" y="2566690"/>
            <a:ext cx="1131096" cy="561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73AB5A-F971-4EDA-AD35-044FF859EFD0}"/>
              </a:ext>
            </a:extLst>
          </p:cNvPr>
          <p:cNvSpPr/>
          <p:nvPr/>
        </p:nvSpPr>
        <p:spPr>
          <a:xfrm>
            <a:off x="10453682" y="4110184"/>
            <a:ext cx="1131096" cy="561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08FEFE-75E4-497A-B79A-5B8BBFBD4199}"/>
              </a:ext>
            </a:extLst>
          </p:cNvPr>
          <p:cNvCxnSpPr/>
          <p:nvPr/>
        </p:nvCxnSpPr>
        <p:spPr>
          <a:xfrm>
            <a:off x="10106025" y="2490192"/>
            <a:ext cx="142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5C0666-30FC-4C94-A338-8264AD5B8235}"/>
              </a:ext>
            </a:extLst>
          </p:cNvPr>
          <p:cNvSpPr txBox="1"/>
          <p:nvPr/>
        </p:nvSpPr>
        <p:spPr>
          <a:xfrm>
            <a:off x="10135789" y="219735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classes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9C26D0-3938-4CDF-A735-EFABFAAFBB03}"/>
              </a:ext>
            </a:extLst>
          </p:cNvPr>
          <p:cNvCxnSpPr/>
          <p:nvPr/>
        </p:nvCxnSpPr>
        <p:spPr>
          <a:xfrm flipH="1">
            <a:off x="3230164" y="4048125"/>
            <a:ext cx="875112" cy="10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89526C-7F70-4A78-8BBB-0C6CAA28847B}"/>
              </a:ext>
            </a:extLst>
          </p:cNvPr>
          <p:cNvSpPr txBox="1"/>
          <p:nvPr/>
        </p:nvSpPr>
        <p:spPr>
          <a:xfrm>
            <a:off x="2382440" y="5076230"/>
            <a:ext cx="2570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 use the service class objects where these objects are created by Spring container using the configuration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5E4B5F-49E5-49DB-947C-51CA7BC3528D}"/>
              </a:ext>
            </a:extLst>
          </p:cNvPr>
          <p:cNvCxnSpPr>
            <a:stCxn id="26" idx="1"/>
          </p:cNvCxnSpPr>
          <p:nvPr/>
        </p:nvCxnSpPr>
        <p:spPr>
          <a:xfrm flipH="1">
            <a:off x="9644063" y="2847678"/>
            <a:ext cx="688176" cy="309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67CCC0-A7B6-4603-A08D-F9CF21C3C80A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9701213" y="3399831"/>
            <a:ext cx="678653" cy="186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EC8708-2C81-493B-8671-737CEE7E54CF}"/>
              </a:ext>
            </a:extLst>
          </p:cNvPr>
          <p:cNvCxnSpPr/>
          <p:nvPr/>
        </p:nvCxnSpPr>
        <p:spPr>
          <a:xfrm flipH="1" flipV="1">
            <a:off x="9701213" y="4366321"/>
            <a:ext cx="771525" cy="17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F0063F-DF22-4FF8-93F4-81786F84FAEE}"/>
              </a:ext>
            </a:extLst>
          </p:cNvPr>
          <p:cNvCxnSpPr/>
          <p:nvPr/>
        </p:nvCxnSpPr>
        <p:spPr>
          <a:xfrm flipH="1">
            <a:off x="6972300" y="5629275"/>
            <a:ext cx="1066800" cy="66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DE7E1-6E03-440A-908F-83A5ED8694A8}"/>
              </a:ext>
            </a:extLst>
          </p:cNvPr>
          <p:cNvSpPr txBox="1"/>
          <p:nvPr/>
        </p:nvSpPr>
        <p:spPr>
          <a:xfrm>
            <a:off x="6096000" y="6200775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XML based config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E7E480-60FA-4EE0-9AF6-F0D494093F20}"/>
              </a:ext>
            </a:extLst>
          </p:cNvPr>
          <p:cNvCxnSpPr/>
          <p:nvPr/>
        </p:nvCxnSpPr>
        <p:spPr>
          <a:xfrm>
            <a:off x="8820150" y="5740798"/>
            <a:ext cx="823913" cy="53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31BC08-EEE4-4078-986B-0570BCD878BB}"/>
              </a:ext>
            </a:extLst>
          </p:cNvPr>
          <p:cNvSpPr txBox="1"/>
          <p:nvPr/>
        </p:nvSpPr>
        <p:spPr>
          <a:xfrm>
            <a:off x="9644063" y="5997029"/>
            <a:ext cx="211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Annotation based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7827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4AA3-8C98-4EA3-AB8F-36A6BC81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9851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EB050-1E88-4068-A8D3-789849CB6ECA}"/>
              </a:ext>
            </a:extLst>
          </p:cNvPr>
          <p:cNvSpPr txBox="1"/>
          <p:nvPr/>
        </p:nvSpPr>
        <p:spPr>
          <a:xfrm>
            <a:off x="819150" y="457201"/>
            <a:ext cx="107823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 is responsible for creating the dependencies and injecting the dependency between the objects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Create object X, but X object is dependent on Y object</a:t>
            </a:r>
          </a:p>
          <a:p>
            <a:endParaRPr lang="en-IN" dirty="0"/>
          </a:p>
          <a:p>
            <a:r>
              <a:rPr lang="en-IN" dirty="0"/>
              <a:t>Y object has to be created and injected into X object</a:t>
            </a:r>
          </a:p>
          <a:p>
            <a:endParaRPr lang="en-IN" dirty="0"/>
          </a:p>
          <a:p>
            <a:r>
              <a:rPr lang="en-IN" dirty="0"/>
              <a:t>Employee object, but Employee object is dependent on Department object</a:t>
            </a:r>
          </a:p>
          <a:p>
            <a:endParaRPr lang="en-IN" dirty="0"/>
          </a:p>
          <a:p>
            <a:r>
              <a:rPr lang="en-IN" dirty="0"/>
              <a:t>Department object is created and injected into Employee object – a relation has been established where Employee belongs to Department or Employee is associated with department </a:t>
            </a:r>
          </a:p>
          <a:p>
            <a:endParaRPr lang="en-IN" dirty="0"/>
          </a:p>
          <a:p>
            <a:r>
              <a:rPr lang="en-IN" dirty="0"/>
              <a:t>Injection – passing the object to the other object or wiring</a:t>
            </a:r>
          </a:p>
          <a:p>
            <a:endParaRPr lang="en-IN" dirty="0"/>
          </a:p>
          <a:p>
            <a:r>
              <a:rPr lang="en-IN" dirty="0"/>
              <a:t>Spring framework = IOC + DI = IOC</a:t>
            </a:r>
          </a:p>
          <a:p>
            <a:endParaRPr lang="en-IN" dirty="0"/>
          </a:p>
          <a:p>
            <a:r>
              <a:rPr lang="en-IN" dirty="0"/>
              <a:t>IOC is responsible for creating the objects that are defined in the configuration and also uses DI to create dependencies between the objects and inject to the application</a:t>
            </a:r>
          </a:p>
          <a:p>
            <a:r>
              <a:rPr lang="en-IN" dirty="0"/>
              <a:t>Who is handling the complete control of creating the objects --- IOC</a:t>
            </a:r>
          </a:p>
          <a:p>
            <a:endParaRPr lang="en-IN" dirty="0"/>
          </a:p>
          <a:p>
            <a:r>
              <a:rPr lang="en-IN" dirty="0"/>
              <a:t>IOC is handled by Spring Container that manages the life cycle of an object right</a:t>
            </a:r>
          </a:p>
          <a:p>
            <a:r>
              <a:rPr lang="en-IN" dirty="0"/>
              <a:t>from creation of the object to the destruction of the object. It use DI(Dependency injection) to manage the dependencies between the objects</a:t>
            </a:r>
          </a:p>
        </p:txBody>
      </p:sp>
    </p:spTree>
    <p:extLst>
      <p:ext uri="{BB962C8B-B14F-4D97-AF65-F5344CB8AC3E}">
        <p14:creationId xmlns:p14="http://schemas.microsoft.com/office/powerpoint/2010/main" val="11699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E94-FDD5-4BAE-B487-0CFB47E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415925"/>
          </a:xfrm>
        </p:spPr>
        <p:txBody>
          <a:bodyPr>
            <a:noAutofit/>
          </a:bodyPr>
          <a:lstStyle/>
          <a:p>
            <a:r>
              <a:rPr lang="en-IN" sz="2400" dirty="0"/>
              <a:t>Spring IOC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CC64C-D4C3-4110-9AFC-16D6A0D491E4}"/>
              </a:ext>
            </a:extLst>
          </p:cNvPr>
          <p:cNvSpPr txBox="1"/>
          <p:nvPr/>
        </p:nvSpPr>
        <p:spPr>
          <a:xfrm>
            <a:off x="838200" y="628650"/>
            <a:ext cx="10515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Spring IOC container along with DI will create and manage the life cycle of objects till the object destruction</a:t>
            </a:r>
          </a:p>
          <a:p>
            <a:endParaRPr lang="en-IN" sz="1600" dirty="0"/>
          </a:p>
          <a:p>
            <a:r>
              <a:rPr lang="en-IN" sz="1600" dirty="0"/>
              <a:t>Spring provides 2 types of containers</a:t>
            </a:r>
          </a:p>
          <a:p>
            <a:pPr marL="342900" indent="-342900">
              <a:buAutoNum type="arabicPeriod"/>
            </a:pPr>
            <a:r>
              <a:rPr lang="en-IN" sz="1600" dirty="0"/>
              <a:t>Bean Factory Container</a:t>
            </a:r>
          </a:p>
          <a:p>
            <a:pPr marL="342900" indent="-342900">
              <a:buAutoNum type="arabicPeriod"/>
            </a:pPr>
            <a:r>
              <a:rPr lang="en-IN" sz="1600" dirty="0"/>
              <a:t>Application Context Container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r>
              <a:rPr lang="en-IN" sz="1600" dirty="0" err="1"/>
              <a:t>BeanFactory</a:t>
            </a:r>
            <a:r>
              <a:rPr lang="en-IN" sz="1600" dirty="0"/>
              <a:t> is lightweight</a:t>
            </a:r>
          </a:p>
          <a:p>
            <a:r>
              <a:rPr lang="en-IN" sz="1600" dirty="0" err="1"/>
              <a:t>ApplicationContext</a:t>
            </a:r>
            <a:r>
              <a:rPr lang="en-IN" sz="1600" dirty="0"/>
              <a:t> is more preferred way and also recommended as it has support for event listeners during bean life cycle management</a:t>
            </a:r>
          </a:p>
          <a:p>
            <a:endParaRPr lang="en-IN" sz="1600" dirty="0"/>
          </a:p>
          <a:p>
            <a:r>
              <a:rPr lang="en-IN" sz="1600" b="1" dirty="0"/>
              <a:t>Resource </a:t>
            </a:r>
            <a:r>
              <a:rPr lang="en-IN" sz="1600" b="1" dirty="0" err="1"/>
              <a:t>resource</a:t>
            </a:r>
            <a:r>
              <a:rPr lang="en-IN" sz="1600" b="1" dirty="0"/>
              <a:t> = new </a:t>
            </a:r>
            <a:r>
              <a:rPr lang="en-IN" sz="1600" b="1" dirty="0" err="1"/>
              <a:t>FileSystemResource</a:t>
            </a:r>
            <a:r>
              <a:rPr lang="en-IN" sz="1600" b="1" dirty="0"/>
              <a:t>(“appbeans.xml”);</a:t>
            </a:r>
          </a:p>
          <a:p>
            <a:r>
              <a:rPr lang="en-IN" sz="1600" b="1" dirty="0" err="1"/>
              <a:t>BeanFactory</a:t>
            </a:r>
            <a:r>
              <a:rPr lang="en-IN" sz="1600" b="1" dirty="0"/>
              <a:t> factory = new </a:t>
            </a:r>
            <a:r>
              <a:rPr lang="en-IN" sz="1600" b="1" dirty="0" err="1"/>
              <a:t>XmlBeanFactory</a:t>
            </a:r>
            <a:r>
              <a:rPr lang="en-IN" sz="1600" b="1" dirty="0"/>
              <a:t>(resource);</a:t>
            </a:r>
          </a:p>
          <a:p>
            <a:r>
              <a:rPr lang="en-IN" sz="1600" b="1" dirty="0" err="1"/>
              <a:t>ClassPathResource</a:t>
            </a:r>
            <a:r>
              <a:rPr lang="en-IN" sz="1600" b="1" dirty="0"/>
              <a:t> resource = new </a:t>
            </a:r>
            <a:r>
              <a:rPr lang="en-IN" sz="1600" b="1" dirty="0" err="1"/>
              <a:t>ClassPathResource</a:t>
            </a:r>
            <a:r>
              <a:rPr lang="en-IN" sz="1600" b="1" dirty="0"/>
              <a:t>(“apbeans.xml”);</a:t>
            </a:r>
          </a:p>
          <a:p>
            <a:r>
              <a:rPr lang="en-IN" sz="1600" b="1" dirty="0" err="1"/>
              <a:t>BeanFactory</a:t>
            </a:r>
            <a:r>
              <a:rPr lang="en-IN" sz="1600" b="1" dirty="0"/>
              <a:t> factory = new </a:t>
            </a:r>
            <a:r>
              <a:rPr lang="en-IN" sz="1600" b="1" dirty="0" err="1"/>
              <a:t>XmlBeanFactory</a:t>
            </a:r>
            <a:r>
              <a:rPr lang="en-IN" sz="1600" b="1" dirty="0"/>
              <a:t>(resource);</a:t>
            </a:r>
          </a:p>
          <a:p>
            <a:endParaRPr lang="en-IN" sz="1600" b="1" dirty="0"/>
          </a:p>
          <a:p>
            <a:r>
              <a:rPr lang="en-IN" sz="1600" b="1" dirty="0"/>
              <a:t>Application Context types:</a:t>
            </a:r>
          </a:p>
          <a:p>
            <a:r>
              <a:rPr lang="en-IN" sz="1600" b="1" dirty="0" err="1"/>
              <a:t>FileSystemXmlApplicationContext</a:t>
            </a:r>
            <a:r>
              <a:rPr lang="en-IN" sz="1600" b="1" dirty="0"/>
              <a:t> : </a:t>
            </a:r>
            <a:r>
              <a:rPr lang="en-IN" sz="1600" dirty="0"/>
              <a:t>This container loads the definitions of the beans from an xml file and takes the full path of xml file into the constructor argument</a:t>
            </a:r>
          </a:p>
          <a:p>
            <a:r>
              <a:rPr lang="en-IN" sz="1600" b="1" dirty="0" err="1"/>
              <a:t>ClassPathXmlApplicationContext</a:t>
            </a:r>
            <a:r>
              <a:rPr lang="en-IN" sz="1600" b="1" dirty="0"/>
              <a:t>: </a:t>
            </a:r>
            <a:r>
              <a:rPr lang="en-IN" sz="1600" dirty="0"/>
              <a:t>This container loads the definitions of the beans from an xml file and takes the path of xml file from the </a:t>
            </a:r>
            <a:r>
              <a:rPr lang="en-IN" sz="1600" dirty="0" err="1"/>
              <a:t>classpath</a:t>
            </a:r>
            <a:endParaRPr lang="en-IN" sz="1600" dirty="0"/>
          </a:p>
          <a:p>
            <a:r>
              <a:rPr lang="en-IN" sz="1600" b="1" dirty="0" err="1"/>
              <a:t>WebXmlApplicationContext</a:t>
            </a:r>
            <a:r>
              <a:rPr lang="en-IN" sz="1600" b="1" dirty="0"/>
              <a:t>: </a:t>
            </a:r>
            <a:r>
              <a:rPr lang="en-IN" sz="1600" dirty="0"/>
              <a:t>This loads the XML file with definitions of all beans from within a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55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23B2-7289-4FD5-A62E-08267EF7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450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40A20-CAB1-486E-809C-7DCF15739492}"/>
              </a:ext>
            </a:extLst>
          </p:cNvPr>
          <p:cNvSpPr txBox="1"/>
          <p:nvPr/>
        </p:nvSpPr>
        <p:spPr>
          <a:xfrm>
            <a:off x="163376" y="1175296"/>
            <a:ext cx="40110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Constructor Injection</a:t>
            </a:r>
          </a:p>
          <a:p>
            <a:r>
              <a:rPr lang="en-IN" sz="2000" dirty="0"/>
              <a:t>Setter Method Injection</a:t>
            </a:r>
          </a:p>
          <a:p>
            <a:endParaRPr lang="en-IN" sz="2000" dirty="0"/>
          </a:p>
          <a:p>
            <a:r>
              <a:rPr lang="en-IN" sz="2000" b="1" dirty="0"/>
              <a:t>Constructor </a:t>
            </a:r>
            <a:r>
              <a:rPr lang="en-IN" sz="2000" b="1" dirty="0" err="1"/>
              <a:t>arg</a:t>
            </a:r>
            <a:r>
              <a:rPr lang="en-IN" sz="2000" b="1" dirty="0"/>
              <a:t>:</a:t>
            </a:r>
          </a:p>
          <a:p>
            <a:r>
              <a:rPr lang="en-IN" sz="2000" dirty="0"/>
              <a:t>&lt;constructor-</a:t>
            </a:r>
            <a:r>
              <a:rPr lang="en-IN" sz="2000" dirty="0" err="1"/>
              <a:t>arg</a:t>
            </a:r>
            <a:r>
              <a:rPr lang="en-IN" sz="2000" dirty="0"/>
              <a:t>&gt;</a:t>
            </a:r>
          </a:p>
          <a:p>
            <a:r>
              <a:rPr lang="en-IN" sz="2000" dirty="0"/>
              <a:t>&lt;ref bean= “org” &gt;</a:t>
            </a:r>
          </a:p>
          <a:p>
            <a:r>
              <a:rPr lang="en-IN" sz="2000" dirty="0"/>
              <a:t>&lt;/constructor-</a:t>
            </a:r>
            <a:r>
              <a:rPr lang="en-IN" sz="2000" dirty="0" err="1"/>
              <a:t>arg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b="1" dirty="0"/>
              <a:t>Setter Method Injection:</a:t>
            </a:r>
          </a:p>
          <a:p>
            <a:r>
              <a:rPr lang="en-IN" sz="2000" dirty="0"/>
              <a:t>&lt;property name="</a:t>
            </a:r>
            <a:r>
              <a:rPr lang="en-IN" sz="2000" dirty="0">
                <a:solidFill>
                  <a:srgbClr val="FF0000"/>
                </a:solidFill>
              </a:rPr>
              <a:t>department</a:t>
            </a:r>
            <a:r>
              <a:rPr lang="en-IN" sz="2000" dirty="0"/>
              <a:t>"&gt;</a:t>
            </a:r>
          </a:p>
          <a:p>
            <a:r>
              <a:rPr lang="en-IN" sz="2000" dirty="0"/>
              <a:t>&lt;ref bean="dept" /&gt;</a:t>
            </a:r>
          </a:p>
          <a:p>
            <a:r>
              <a:rPr lang="en-IN" sz="2000" dirty="0"/>
              <a:t>&lt;/property&gt;</a:t>
            </a:r>
          </a:p>
          <a:p>
            <a:endParaRPr lang="en-IN" sz="2000" dirty="0"/>
          </a:p>
          <a:p>
            <a:r>
              <a:rPr lang="en-IN" sz="2000" dirty="0"/>
              <a:t>The property name should match with the setter method property name of the class</a:t>
            </a:r>
          </a:p>
          <a:p>
            <a:r>
              <a:rPr lang="en-IN" sz="2000" dirty="0"/>
              <a:t>The ref bean value should match with bean id value in the xml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A7454-E004-4515-9749-AB25CC895E8D}"/>
              </a:ext>
            </a:extLst>
          </p:cNvPr>
          <p:cNvSpPr txBox="1"/>
          <p:nvPr/>
        </p:nvSpPr>
        <p:spPr>
          <a:xfrm>
            <a:off x="4829174" y="790576"/>
            <a:ext cx="632915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Instantiation bean using a static factory method</a:t>
            </a:r>
          </a:p>
          <a:p>
            <a:r>
              <a:rPr lang="en-IN" sz="1400" dirty="0"/>
              <a:t>class A {</a:t>
            </a:r>
          </a:p>
          <a:p>
            <a:r>
              <a:rPr lang="en-IN" sz="1400" dirty="0"/>
              <a:t>  private static A </a:t>
            </a:r>
            <a:r>
              <a:rPr lang="en-IN" sz="1400" dirty="0" err="1"/>
              <a:t>a</a:t>
            </a:r>
            <a:r>
              <a:rPr lang="en-IN" sz="1400" dirty="0"/>
              <a:t>;</a:t>
            </a:r>
          </a:p>
          <a:p>
            <a:r>
              <a:rPr lang="en-IN" sz="1400" dirty="0"/>
              <a:t>  public static A </a:t>
            </a:r>
            <a:r>
              <a:rPr lang="en-IN" sz="1400" dirty="0" err="1"/>
              <a:t>getInstance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if(a==null)</a:t>
            </a:r>
          </a:p>
          <a:p>
            <a:r>
              <a:rPr lang="en-IN" sz="1400" dirty="0"/>
              <a:t>            a = new A();</a:t>
            </a:r>
          </a:p>
          <a:p>
            <a:r>
              <a:rPr lang="en-IN" sz="1400" dirty="0"/>
              <a:t>      return a;}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 xml</a:t>
            </a:r>
          </a:p>
          <a:p>
            <a:r>
              <a:rPr lang="en-IN" sz="1400" dirty="0"/>
              <a:t>&lt;bean id=“a” class=“A” factory-method=“</a:t>
            </a:r>
            <a:r>
              <a:rPr lang="en-IN" sz="1400" dirty="0" err="1"/>
              <a:t>getInstance</a:t>
            </a:r>
            <a:r>
              <a:rPr lang="en-IN" sz="1400" dirty="0"/>
              <a:t>”/&gt;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b="1" dirty="0"/>
              <a:t>Instantiation bean using constructor</a:t>
            </a:r>
          </a:p>
          <a:p>
            <a:r>
              <a:rPr lang="en-IN" sz="1400" dirty="0"/>
              <a:t>class A {</a:t>
            </a:r>
          </a:p>
          <a:p>
            <a:r>
              <a:rPr lang="en-IN" sz="1400" dirty="0"/>
              <a:t>  A() {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 xml</a:t>
            </a:r>
          </a:p>
          <a:p>
            <a:r>
              <a:rPr lang="en-IN" sz="1400" dirty="0"/>
              <a:t>&lt;bean id=“a” class=“A”/&gt;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b="1" dirty="0"/>
              <a:t>Instantiation bean using instance factory method</a:t>
            </a:r>
          </a:p>
          <a:p>
            <a:r>
              <a:rPr lang="en-IN" sz="1400" dirty="0"/>
              <a:t>class A {</a:t>
            </a:r>
          </a:p>
          <a:p>
            <a:r>
              <a:rPr lang="en-IN" sz="1400" dirty="0"/>
              <a:t>public A </a:t>
            </a:r>
            <a:r>
              <a:rPr lang="en-IN" sz="1400" dirty="0" err="1"/>
              <a:t>getInstance</a:t>
            </a:r>
            <a:r>
              <a:rPr lang="en-IN" sz="1400" dirty="0"/>
              <a:t>() {</a:t>
            </a:r>
          </a:p>
          <a:p>
            <a:r>
              <a:rPr lang="en-IN" sz="1400" dirty="0"/>
              <a:t>return new A();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 xml</a:t>
            </a:r>
          </a:p>
          <a:p>
            <a:r>
              <a:rPr lang="en-IN" sz="1400" dirty="0"/>
              <a:t>&lt;bean id=“a” class=“A” factory-method=“</a:t>
            </a:r>
            <a:r>
              <a:rPr lang="en-IN" sz="1400" dirty="0" err="1"/>
              <a:t>getInstance</a:t>
            </a:r>
            <a:r>
              <a:rPr lang="en-IN" sz="1400" dirty="0"/>
              <a:t>”/&gt;</a:t>
            </a:r>
          </a:p>
          <a:p>
            <a:endParaRPr lang="en-IN" sz="1000" b="1" dirty="0"/>
          </a:p>
          <a:p>
            <a:endParaRPr lang="en-IN" sz="1000" dirty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3121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41B2-9764-461D-A131-9EE852F3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736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C096C-8277-42A4-BC05-90BD54F3B077}"/>
              </a:ext>
            </a:extLst>
          </p:cNvPr>
          <p:cNvSpPr/>
          <p:nvPr/>
        </p:nvSpPr>
        <p:spPr>
          <a:xfrm>
            <a:off x="2517912" y="1019657"/>
            <a:ext cx="8631869" cy="2881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DC47F-FCD8-46EF-BD2F-78D4AFB291B7}"/>
              </a:ext>
            </a:extLst>
          </p:cNvPr>
          <p:cNvSpPr txBox="1"/>
          <p:nvPr/>
        </p:nvSpPr>
        <p:spPr>
          <a:xfrm>
            <a:off x="3909391" y="1125674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Virtual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11F9F-02E8-4686-BE28-F5818CA0D282}"/>
              </a:ext>
            </a:extLst>
          </p:cNvPr>
          <p:cNvSpPr/>
          <p:nvPr/>
        </p:nvSpPr>
        <p:spPr>
          <a:xfrm>
            <a:off x="3040912" y="1601022"/>
            <a:ext cx="5527901" cy="207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C2E3-35B0-4F8D-AC97-72A9BA4E41A6}"/>
              </a:ext>
            </a:extLst>
          </p:cNvPr>
          <p:cNvSpPr txBox="1"/>
          <p:nvPr/>
        </p:nvSpPr>
        <p:spPr>
          <a:xfrm>
            <a:off x="4019107" y="1675485"/>
            <a:ext cx="19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Heap 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8DB80-BD18-49B3-B4A0-5670D4B1171F}"/>
              </a:ext>
            </a:extLst>
          </p:cNvPr>
          <p:cNvSpPr/>
          <p:nvPr/>
        </p:nvSpPr>
        <p:spPr>
          <a:xfrm>
            <a:off x="3508743" y="1990881"/>
            <a:ext cx="4926822" cy="128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72E15-37D5-479D-962A-6B2D2C8909BF}"/>
              </a:ext>
            </a:extLst>
          </p:cNvPr>
          <p:cNvSpPr txBox="1"/>
          <p:nvPr/>
        </p:nvSpPr>
        <p:spPr>
          <a:xfrm>
            <a:off x="3767470" y="1996602"/>
            <a:ext cx="23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Application Context/spring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4C6D2-E76E-4F83-A36B-257CE82EAED3}"/>
              </a:ext>
            </a:extLst>
          </p:cNvPr>
          <p:cNvSpPr txBox="1"/>
          <p:nvPr/>
        </p:nvSpPr>
        <p:spPr>
          <a:xfrm>
            <a:off x="3117669" y="4206240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9C93E-4A91-426B-8BB8-DD33CF676872}"/>
              </a:ext>
            </a:extLst>
          </p:cNvPr>
          <p:cNvSpPr/>
          <p:nvPr/>
        </p:nvSpPr>
        <p:spPr>
          <a:xfrm>
            <a:off x="3649853" y="2571338"/>
            <a:ext cx="95655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AB9DA-D966-4DF5-9576-473B2D2A8478}"/>
              </a:ext>
            </a:extLst>
          </p:cNvPr>
          <p:cNvSpPr txBox="1"/>
          <p:nvPr/>
        </p:nvSpPr>
        <p:spPr>
          <a:xfrm>
            <a:off x="3637822" y="2805559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32516FA-6E70-493C-96AE-4BBB9E68DB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9236" y="3047935"/>
            <a:ext cx="1467592" cy="14021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E24670-FBB6-4D41-B54B-1D44BA3BD096}"/>
              </a:ext>
            </a:extLst>
          </p:cNvPr>
          <p:cNvSpPr txBox="1"/>
          <p:nvPr/>
        </p:nvSpPr>
        <p:spPr>
          <a:xfrm>
            <a:off x="3153465" y="4920905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"employee2”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6319D-8C05-4D27-B669-3A43DA718DC1}"/>
              </a:ext>
            </a:extLst>
          </p:cNvPr>
          <p:cNvSpPr/>
          <p:nvPr/>
        </p:nvSpPr>
        <p:spPr>
          <a:xfrm>
            <a:off x="4816048" y="2573422"/>
            <a:ext cx="1193277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98146-A7A9-4A25-8412-4F2FE6FA7E4D}"/>
              </a:ext>
            </a:extLst>
          </p:cNvPr>
          <p:cNvSpPr txBox="1"/>
          <p:nvPr/>
        </p:nvSpPr>
        <p:spPr>
          <a:xfrm>
            <a:off x="4956723" y="2810264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employee2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EAA058-4F85-41C9-992A-5516882551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50772" y="3520601"/>
            <a:ext cx="2167302" cy="11565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ADDE3F-F06C-492C-8B3B-7B5045234EB8}"/>
              </a:ext>
            </a:extLst>
          </p:cNvPr>
          <p:cNvSpPr txBox="1"/>
          <p:nvPr/>
        </p:nvSpPr>
        <p:spPr>
          <a:xfrm>
            <a:off x="3168140" y="5635570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F90484-23AC-4EE5-8729-AA5C3828EC0A}"/>
              </a:ext>
            </a:extLst>
          </p:cNvPr>
          <p:cNvSpPr/>
          <p:nvPr/>
        </p:nvSpPr>
        <p:spPr>
          <a:xfrm>
            <a:off x="6167930" y="2594024"/>
            <a:ext cx="1193277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Department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DBF81-73A6-4FCE-9454-501780FB459F}"/>
              </a:ext>
            </a:extLst>
          </p:cNvPr>
          <p:cNvSpPr txBox="1"/>
          <p:nvPr/>
        </p:nvSpPr>
        <p:spPr>
          <a:xfrm>
            <a:off x="6331927" y="2831699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department1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6BD9B20-E2FE-4E72-A4FF-2E4986FE01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2769" y="4218520"/>
            <a:ext cx="2935763" cy="5291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4857EA-42AB-4A9C-94A8-B756145B38F5}"/>
              </a:ext>
            </a:extLst>
          </p:cNvPr>
          <p:cNvSpPr txBox="1"/>
          <p:nvPr/>
        </p:nvSpPr>
        <p:spPr>
          <a:xfrm>
            <a:off x="7959634" y="4482805"/>
            <a:ext cx="339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Employee emp1= </a:t>
            </a:r>
            <a:r>
              <a:rPr lang="en-IN" sz="1400" dirty="0" err="1"/>
              <a:t>context.getBean</a:t>
            </a:r>
            <a:r>
              <a:rPr lang="en-IN" sz="1400" dirty="0"/>
              <a:t>(“employee1”)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CDC41D3-0EB6-4BEC-B86E-9A650064D883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4400201" y="3067169"/>
            <a:ext cx="3489986" cy="180178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35FB827-4F1C-42D1-8FD1-71609A061E03}"/>
              </a:ext>
            </a:extLst>
          </p:cNvPr>
          <p:cNvSpPr/>
          <p:nvPr/>
        </p:nvSpPr>
        <p:spPr>
          <a:xfrm>
            <a:off x="8767916" y="1668960"/>
            <a:ext cx="2000038" cy="190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4A6E21-6E5E-4F93-84F9-F5304E66F81D}"/>
              </a:ext>
            </a:extLst>
          </p:cNvPr>
          <p:cNvSpPr txBox="1"/>
          <p:nvPr/>
        </p:nvSpPr>
        <p:spPr>
          <a:xfrm>
            <a:off x="9165179" y="1675485"/>
            <a:ext cx="19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Stack memory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1226AD6-7E36-4693-8847-F8A9B04BD5C9}"/>
              </a:ext>
            </a:extLst>
          </p:cNvPr>
          <p:cNvCxnSpPr/>
          <p:nvPr/>
        </p:nvCxnSpPr>
        <p:spPr>
          <a:xfrm rot="5400000" flipH="1" flipV="1">
            <a:off x="8079085" y="3455467"/>
            <a:ext cx="2100332" cy="265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1427DA-70F8-4097-AC53-777B74067E76}"/>
              </a:ext>
            </a:extLst>
          </p:cNvPr>
          <p:cNvSpPr txBox="1"/>
          <p:nvPr/>
        </p:nvSpPr>
        <p:spPr>
          <a:xfrm>
            <a:off x="9011266" y="2255500"/>
            <a:ext cx="98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134F35B-79E6-4455-B055-F54EB685CACB}"/>
              </a:ext>
            </a:extLst>
          </p:cNvPr>
          <p:cNvCxnSpPr>
            <a:cxnSpLocks/>
            <a:stCxn id="43" idx="1"/>
            <a:endCxn id="12" idx="0"/>
          </p:cNvCxnSpPr>
          <p:nvPr/>
        </p:nvCxnSpPr>
        <p:spPr>
          <a:xfrm rot="10800000" flipV="1">
            <a:off x="4128130" y="2409388"/>
            <a:ext cx="4883136" cy="1619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17EE504-61C7-4B68-B2CE-DC6913981459}"/>
              </a:ext>
            </a:extLst>
          </p:cNvPr>
          <p:cNvSpPr/>
          <p:nvPr/>
        </p:nvSpPr>
        <p:spPr>
          <a:xfrm>
            <a:off x="7433972" y="2584474"/>
            <a:ext cx="945714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Department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A4CB8F-12D6-44AF-AD72-0038EE4A8DEA}"/>
              </a:ext>
            </a:extLst>
          </p:cNvPr>
          <p:cNvSpPr txBox="1"/>
          <p:nvPr/>
        </p:nvSpPr>
        <p:spPr>
          <a:xfrm>
            <a:off x="7493882" y="2799721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department2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C5CF8B-85FD-4567-A9D0-630872FE73DB}"/>
              </a:ext>
            </a:extLst>
          </p:cNvPr>
          <p:cNvSpPr txBox="1"/>
          <p:nvPr/>
        </p:nvSpPr>
        <p:spPr>
          <a:xfrm>
            <a:off x="3152521" y="6270731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“department2”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10763F-DAED-489C-BBF6-70364F917702}"/>
              </a:ext>
            </a:extLst>
          </p:cNvPr>
          <p:cNvCxnSpPr/>
          <p:nvPr/>
        </p:nvCxnSpPr>
        <p:spPr>
          <a:xfrm rot="5400000" flipH="1" flipV="1">
            <a:off x="5378666" y="4262873"/>
            <a:ext cx="3571051" cy="1103010"/>
          </a:xfrm>
          <a:prstGeom prst="bentConnector3">
            <a:avLst>
              <a:gd name="adj1" fmla="val 24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3BD3AFE-8E85-4817-A44E-971B4F6458A1}"/>
              </a:ext>
            </a:extLst>
          </p:cNvPr>
          <p:cNvSpPr txBox="1"/>
          <p:nvPr/>
        </p:nvSpPr>
        <p:spPr>
          <a:xfrm>
            <a:off x="8074742" y="5366028"/>
            <a:ext cx="317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 object can be injected into another object in 2 ways</a:t>
            </a:r>
          </a:p>
          <a:p>
            <a:pPr marL="342900" indent="-342900">
              <a:buAutoNum type="alphaLcParenR"/>
            </a:pPr>
            <a:r>
              <a:rPr lang="en-IN" sz="1400" dirty="0"/>
              <a:t>Setter method</a:t>
            </a:r>
          </a:p>
          <a:p>
            <a:pPr marL="342900" indent="-342900">
              <a:buAutoNum type="alphaLcParenR"/>
            </a:pPr>
            <a:r>
              <a:rPr lang="en-IN" sz="14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63575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41702</TotalTime>
  <Words>3574</Words>
  <Application>Microsoft Office PowerPoint</Application>
  <PresentationFormat>Widescreen</PresentationFormat>
  <Paragraphs>524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History</vt:lpstr>
      <vt:lpstr>Spring</vt:lpstr>
      <vt:lpstr>Spring course required softwares</vt:lpstr>
      <vt:lpstr>PowerPoint Presentation</vt:lpstr>
      <vt:lpstr>Spring IOC</vt:lpstr>
      <vt:lpstr>Dependency Injection</vt:lpstr>
      <vt:lpstr>Spring IOC Container</vt:lpstr>
      <vt:lpstr>Types of Dependency Injection</vt:lpstr>
      <vt:lpstr>PowerPoint Presentation</vt:lpstr>
      <vt:lpstr>PowerPoint Presentation</vt:lpstr>
      <vt:lpstr>PowerPoint Presentation</vt:lpstr>
      <vt:lpstr>PowerPoint Presentation</vt:lpstr>
      <vt:lpstr>ByType autowring - xml</vt:lpstr>
      <vt:lpstr>Application Context – Default singleton and Eager loading</vt:lpstr>
      <vt:lpstr>Bean Scopes and Loading</vt:lpstr>
      <vt:lpstr>Bean Scopes and Loading</vt:lpstr>
      <vt:lpstr>Bean Scopes Loading and Dependency Objects</vt:lpstr>
      <vt:lpstr>Bean Scopes Loading and Dependency Objects</vt:lpstr>
      <vt:lpstr>PowerPoint Presentation</vt:lpstr>
      <vt:lpstr>Bean scopes</vt:lpstr>
      <vt:lpstr>Bean scopes</vt:lpstr>
      <vt:lpstr>Bean scopes</vt:lpstr>
      <vt:lpstr>Annotation based configuration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A</dc:creator>
  <cp:lastModifiedBy>HP</cp:lastModifiedBy>
  <cp:revision>423</cp:revision>
  <dcterms:created xsi:type="dcterms:W3CDTF">2021-02-06T05:18:28Z</dcterms:created>
  <dcterms:modified xsi:type="dcterms:W3CDTF">2023-10-30T18:09:00Z</dcterms:modified>
</cp:coreProperties>
</file>