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1" d="100"/>
          <a:sy n="81" d="100"/>
        </p:scale>
        <p:origin x="101"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5170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393269"/>
            <a:ext cx="7477601" cy="3332798"/>
          </a:xfrm>
          <a:prstGeom prst="rect">
            <a:avLst/>
          </a:prstGeom>
          <a:noFill/>
          <a:ln/>
        </p:spPr>
        <p:txBody>
          <a:bodyPr wrap="square" rtlCol="0" anchor="t"/>
          <a:lstStyle/>
          <a:p>
            <a:pPr marL="0" indent="0">
              <a:lnSpc>
                <a:spcPts val="6561"/>
              </a:lnSpc>
              <a:buNone/>
            </a:pPr>
            <a:r>
              <a:rPr lang="en-US" sz="5249" b="1" dirty="0">
                <a:solidFill>
                  <a:srgbClr val="FF726D"/>
                </a:solidFill>
                <a:latin typeface="Inconsolata" pitchFamily="34" charset="0"/>
                <a:ea typeface="Inconsolata" pitchFamily="34" charset="-122"/>
                <a:cs typeface="Inconsolata" pitchFamily="34" charset="-120"/>
              </a:rPr>
              <a:t>Creating a SaaS AI Platform with Next.js 13, React, Tailwind, Prisma, and Stripe</a:t>
            </a:r>
            <a:endParaRPr lang="en-US" sz="5249" dirty="0"/>
          </a:p>
        </p:txBody>
      </p:sp>
      <p:sp>
        <p:nvSpPr>
          <p:cNvPr id="6" name="Text 3"/>
          <p:cNvSpPr/>
          <p:nvPr/>
        </p:nvSpPr>
        <p:spPr>
          <a:xfrm>
            <a:off x="833199" y="5059323"/>
            <a:ext cx="7477601" cy="1777008"/>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The aim of this project is to develop a cutting-edge SaaS AI platform using Next.js 13, React, Tailwind, Prisma, and Stripe. The platform will revolutionize the integration of AI by enabling image, video, conversation, music, and code generation within a unified and user-friendly environment.</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1111329"/>
            <a:ext cx="9306401" cy="1388745"/>
          </a:xfrm>
          <a:prstGeom prst="rect">
            <a:avLst/>
          </a:prstGeom>
          <a:noFill/>
          <a:ln/>
        </p:spPr>
        <p:txBody>
          <a:bodyPr wrap="squar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Testing Strategy for Quality Assurance</a:t>
            </a:r>
            <a:endParaRPr lang="en-US" sz="4374" dirty="0"/>
          </a:p>
        </p:txBody>
      </p:sp>
      <p:sp>
        <p:nvSpPr>
          <p:cNvPr id="6" name="Shape 3"/>
          <p:cNvSpPr/>
          <p:nvPr/>
        </p:nvSpPr>
        <p:spPr>
          <a:xfrm>
            <a:off x="1152644" y="2833330"/>
            <a:ext cx="27742" cy="4284821"/>
          </a:xfrm>
          <a:prstGeom prst="rect">
            <a:avLst/>
          </a:prstGeom>
          <a:solidFill>
            <a:srgbClr val="FF6680"/>
          </a:solidFill>
          <a:ln/>
        </p:spPr>
      </p:sp>
      <p:sp>
        <p:nvSpPr>
          <p:cNvPr id="7" name="Shape 4"/>
          <p:cNvSpPr/>
          <p:nvPr/>
        </p:nvSpPr>
        <p:spPr>
          <a:xfrm>
            <a:off x="1416427" y="3242965"/>
            <a:ext cx="777597" cy="27742"/>
          </a:xfrm>
          <a:prstGeom prst="rect">
            <a:avLst/>
          </a:prstGeom>
          <a:solidFill>
            <a:srgbClr val="FF6680"/>
          </a:solidFill>
          <a:ln/>
        </p:spPr>
      </p:sp>
      <p:sp>
        <p:nvSpPr>
          <p:cNvPr id="8" name="Shape 5"/>
          <p:cNvSpPr/>
          <p:nvPr/>
        </p:nvSpPr>
        <p:spPr>
          <a:xfrm>
            <a:off x="916484" y="3006923"/>
            <a:ext cx="499943" cy="499943"/>
          </a:xfrm>
          <a:prstGeom prst="roundRect">
            <a:avLst>
              <a:gd name="adj" fmla="val 13333"/>
            </a:avLst>
          </a:prstGeom>
          <a:solidFill>
            <a:srgbClr val="382748"/>
          </a:solidFill>
          <a:ln/>
        </p:spPr>
      </p:sp>
      <p:sp>
        <p:nvSpPr>
          <p:cNvPr id="9" name="Text 6"/>
          <p:cNvSpPr/>
          <p:nvPr/>
        </p:nvSpPr>
        <p:spPr>
          <a:xfrm>
            <a:off x="1083052" y="3048595"/>
            <a:ext cx="166688"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10" name="Text 7"/>
          <p:cNvSpPr/>
          <p:nvPr/>
        </p:nvSpPr>
        <p:spPr>
          <a:xfrm>
            <a:off x="2388513" y="3055501"/>
            <a:ext cx="3748326" cy="347186"/>
          </a:xfrm>
          <a:prstGeom prst="rect">
            <a:avLst/>
          </a:prstGeom>
          <a:noFill/>
          <a:ln/>
        </p:spPr>
        <p:txBody>
          <a:bodyPr wrap="none" rtlCol="0" anchor="t"/>
          <a:lstStyle/>
          <a:p>
            <a:pPr marL="0" indent="0" algn="l">
              <a:lnSpc>
                <a:spcPts val="2734"/>
              </a:lnSpc>
              <a:buNone/>
            </a:pPr>
            <a:r>
              <a:rPr lang="en-US" sz="2187" b="1" dirty="0">
                <a:solidFill>
                  <a:srgbClr val="FF726D"/>
                </a:solidFill>
                <a:latin typeface="Inconsolata" pitchFamily="34" charset="0"/>
                <a:ea typeface="Inconsolata" pitchFamily="34" charset="-122"/>
                <a:cs typeface="Inconsolata" pitchFamily="34" charset="-120"/>
              </a:rPr>
              <a:t>Unit Testing for Components</a:t>
            </a:r>
            <a:endParaRPr lang="en-US" sz="2187" dirty="0"/>
          </a:p>
        </p:txBody>
      </p:sp>
      <p:sp>
        <p:nvSpPr>
          <p:cNvPr id="11" name="Text 8"/>
          <p:cNvSpPr/>
          <p:nvPr/>
        </p:nvSpPr>
        <p:spPr>
          <a:xfrm>
            <a:off x="2388513" y="3535918"/>
            <a:ext cx="7751088" cy="355402"/>
          </a:xfrm>
          <a:prstGeom prst="rect">
            <a:avLst/>
          </a:prstGeom>
          <a:noFill/>
          <a:ln/>
        </p:spPr>
        <p:txBody>
          <a:bodyPr wrap="none" rtlCol="0" anchor="t"/>
          <a:lstStyle/>
          <a:p>
            <a:pPr marL="0" indent="0" algn="l">
              <a:lnSpc>
                <a:spcPts val="2799"/>
              </a:lnSpc>
              <a:buNone/>
            </a:pPr>
            <a:r>
              <a:rPr lang="en-US" sz="1750" dirty="0">
                <a:solidFill>
                  <a:srgbClr val="DAD1E6"/>
                </a:solidFill>
                <a:latin typeface="Fira Sans" pitchFamily="34" charset="0"/>
                <a:ea typeface="Fira Sans" pitchFamily="34" charset="-122"/>
                <a:cs typeface="Fira Sans" pitchFamily="34" charset="-120"/>
              </a:rPr>
              <a:t>Ensuring the functionality and reliability of individual elements.</a:t>
            </a:r>
            <a:endParaRPr lang="en-US" sz="1750" dirty="0"/>
          </a:p>
        </p:txBody>
      </p:sp>
      <p:sp>
        <p:nvSpPr>
          <p:cNvPr id="12" name="Shape 9"/>
          <p:cNvSpPr/>
          <p:nvPr/>
        </p:nvSpPr>
        <p:spPr>
          <a:xfrm>
            <a:off x="1416427" y="4745295"/>
            <a:ext cx="777597" cy="27742"/>
          </a:xfrm>
          <a:prstGeom prst="rect">
            <a:avLst/>
          </a:prstGeom>
          <a:solidFill>
            <a:srgbClr val="FF6680"/>
          </a:solidFill>
          <a:ln/>
        </p:spPr>
      </p:sp>
      <p:sp>
        <p:nvSpPr>
          <p:cNvPr id="13" name="Shape 10"/>
          <p:cNvSpPr/>
          <p:nvPr/>
        </p:nvSpPr>
        <p:spPr>
          <a:xfrm>
            <a:off x="916484" y="4509254"/>
            <a:ext cx="499943" cy="499943"/>
          </a:xfrm>
          <a:prstGeom prst="roundRect">
            <a:avLst>
              <a:gd name="adj" fmla="val 13333"/>
            </a:avLst>
          </a:prstGeom>
          <a:solidFill>
            <a:srgbClr val="382748"/>
          </a:solidFill>
          <a:ln/>
        </p:spPr>
      </p:sp>
      <p:sp>
        <p:nvSpPr>
          <p:cNvPr id="14" name="Text 11"/>
          <p:cNvSpPr/>
          <p:nvPr/>
        </p:nvSpPr>
        <p:spPr>
          <a:xfrm>
            <a:off x="1083052" y="4550926"/>
            <a:ext cx="166688"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2</a:t>
            </a:r>
            <a:endParaRPr lang="en-US" sz="2624" dirty="0"/>
          </a:p>
        </p:txBody>
      </p:sp>
      <p:sp>
        <p:nvSpPr>
          <p:cNvPr id="15" name="Text 12"/>
          <p:cNvSpPr/>
          <p:nvPr/>
        </p:nvSpPr>
        <p:spPr>
          <a:xfrm>
            <a:off x="2388513" y="4557832"/>
            <a:ext cx="4858941" cy="347186"/>
          </a:xfrm>
          <a:prstGeom prst="rect">
            <a:avLst/>
          </a:prstGeom>
          <a:noFill/>
          <a:ln/>
        </p:spPr>
        <p:txBody>
          <a:bodyPr wrap="none" rtlCol="0" anchor="t"/>
          <a:lstStyle/>
          <a:p>
            <a:pPr marL="0" indent="0" algn="l">
              <a:lnSpc>
                <a:spcPts val="2734"/>
              </a:lnSpc>
              <a:buNone/>
            </a:pPr>
            <a:r>
              <a:rPr lang="en-US" sz="2187" b="1" dirty="0">
                <a:solidFill>
                  <a:srgbClr val="FF726D"/>
                </a:solidFill>
                <a:latin typeface="Inconsolata" pitchFamily="34" charset="0"/>
                <a:ea typeface="Inconsolata" pitchFamily="34" charset="-122"/>
                <a:cs typeface="Inconsolata" pitchFamily="34" charset="-120"/>
              </a:rPr>
              <a:t>Integration Testing for Interaction</a:t>
            </a:r>
            <a:endParaRPr lang="en-US" sz="2187" dirty="0"/>
          </a:p>
        </p:txBody>
      </p:sp>
      <p:sp>
        <p:nvSpPr>
          <p:cNvPr id="16" name="Text 13"/>
          <p:cNvSpPr/>
          <p:nvPr/>
        </p:nvSpPr>
        <p:spPr>
          <a:xfrm>
            <a:off x="2388513" y="5038249"/>
            <a:ext cx="7751088" cy="355402"/>
          </a:xfrm>
          <a:prstGeom prst="rect">
            <a:avLst/>
          </a:prstGeom>
          <a:noFill/>
          <a:ln/>
        </p:spPr>
        <p:txBody>
          <a:bodyPr wrap="none" rtlCol="0" anchor="t"/>
          <a:lstStyle/>
          <a:p>
            <a:pPr marL="0" indent="0" algn="l">
              <a:lnSpc>
                <a:spcPts val="2799"/>
              </a:lnSpc>
              <a:buNone/>
            </a:pPr>
            <a:r>
              <a:rPr lang="en-US" sz="1750" dirty="0">
                <a:solidFill>
                  <a:srgbClr val="DAD1E6"/>
                </a:solidFill>
                <a:latin typeface="Fira Sans" pitchFamily="34" charset="0"/>
                <a:ea typeface="Fira Sans" pitchFamily="34" charset="-122"/>
                <a:cs typeface="Fira Sans" pitchFamily="34" charset="-120"/>
              </a:rPr>
              <a:t>Validating the seamless interaction between different components.</a:t>
            </a:r>
            <a:endParaRPr lang="en-US" sz="1750" dirty="0"/>
          </a:p>
        </p:txBody>
      </p:sp>
      <p:sp>
        <p:nvSpPr>
          <p:cNvPr id="17" name="Shape 14"/>
          <p:cNvSpPr/>
          <p:nvPr/>
        </p:nvSpPr>
        <p:spPr>
          <a:xfrm>
            <a:off x="1416427" y="6247626"/>
            <a:ext cx="777597" cy="27742"/>
          </a:xfrm>
          <a:prstGeom prst="rect">
            <a:avLst/>
          </a:prstGeom>
          <a:solidFill>
            <a:srgbClr val="FF6680"/>
          </a:solidFill>
          <a:ln/>
        </p:spPr>
      </p:sp>
      <p:sp>
        <p:nvSpPr>
          <p:cNvPr id="18" name="Shape 15"/>
          <p:cNvSpPr/>
          <p:nvPr/>
        </p:nvSpPr>
        <p:spPr>
          <a:xfrm>
            <a:off x="916484" y="6011585"/>
            <a:ext cx="499943" cy="499943"/>
          </a:xfrm>
          <a:prstGeom prst="roundRect">
            <a:avLst>
              <a:gd name="adj" fmla="val 13333"/>
            </a:avLst>
          </a:prstGeom>
          <a:solidFill>
            <a:srgbClr val="382748"/>
          </a:solidFill>
          <a:ln/>
        </p:spPr>
      </p:sp>
      <p:sp>
        <p:nvSpPr>
          <p:cNvPr id="19" name="Text 16"/>
          <p:cNvSpPr/>
          <p:nvPr/>
        </p:nvSpPr>
        <p:spPr>
          <a:xfrm>
            <a:off x="1083052" y="6053257"/>
            <a:ext cx="166688"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3</a:t>
            </a:r>
            <a:endParaRPr lang="en-US" sz="2624" dirty="0"/>
          </a:p>
        </p:txBody>
      </p:sp>
      <p:sp>
        <p:nvSpPr>
          <p:cNvPr id="20" name="Text 17"/>
          <p:cNvSpPr/>
          <p:nvPr/>
        </p:nvSpPr>
        <p:spPr>
          <a:xfrm>
            <a:off x="2388513" y="6060162"/>
            <a:ext cx="3193018" cy="347186"/>
          </a:xfrm>
          <a:prstGeom prst="rect">
            <a:avLst/>
          </a:prstGeom>
          <a:noFill/>
          <a:ln/>
        </p:spPr>
        <p:txBody>
          <a:bodyPr wrap="none" rtlCol="0" anchor="t"/>
          <a:lstStyle/>
          <a:p>
            <a:pPr marL="0" indent="0" algn="l">
              <a:lnSpc>
                <a:spcPts val="2734"/>
              </a:lnSpc>
              <a:buNone/>
            </a:pPr>
            <a:r>
              <a:rPr lang="en-US" sz="2187" b="1" dirty="0">
                <a:solidFill>
                  <a:srgbClr val="FF726D"/>
                </a:solidFill>
                <a:latin typeface="Inconsolata" pitchFamily="34" charset="0"/>
                <a:ea typeface="Inconsolata" pitchFamily="34" charset="-122"/>
                <a:cs typeface="Inconsolata" pitchFamily="34" charset="-120"/>
              </a:rPr>
              <a:t>User Acceptance Testing</a:t>
            </a:r>
            <a:endParaRPr lang="en-US" sz="2187" dirty="0"/>
          </a:p>
        </p:txBody>
      </p:sp>
      <p:sp>
        <p:nvSpPr>
          <p:cNvPr id="21" name="Text 18"/>
          <p:cNvSpPr/>
          <p:nvPr/>
        </p:nvSpPr>
        <p:spPr>
          <a:xfrm>
            <a:off x="2388513" y="6540579"/>
            <a:ext cx="7751088" cy="355402"/>
          </a:xfrm>
          <a:prstGeom prst="rect">
            <a:avLst/>
          </a:prstGeom>
          <a:noFill/>
          <a:ln/>
        </p:spPr>
        <p:txBody>
          <a:bodyPr wrap="none" rtlCol="0" anchor="t"/>
          <a:lstStyle/>
          <a:p>
            <a:pPr marL="0" indent="0" algn="l">
              <a:lnSpc>
                <a:spcPts val="2799"/>
              </a:lnSpc>
              <a:buNone/>
            </a:pPr>
            <a:r>
              <a:rPr lang="en-US" sz="1750" dirty="0">
                <a:solidFill>
                  <a:srgbClr val="DAD1E6"/>
                </a:solidFill>
                <a:latin typeface="Fira Sans" pitchFamily="34" charset="0"/>
                <a:ea typeface="Fira Sans" pitchFamily="34" charset="-122"/>
                <a:cs typeface="Fira Sans" pitchFamily="34" charset="-120"/>
              </a:rPr>
              <a:t>Verifying the overall functionality through user-centric testing.</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1207651"/>
            <a:ext cx="6387465"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The Outcome Discussion:</a:t>
            </a:r>
            <a:endParaRPr lang="en-US" sz="4374" dirty="0"/>
          </a:p>
        </p:txBody>
      </p:sp>
      <p:sp>
        <p:nvSpPr>
          <p:cNvPr id="5" name="Text 3"/>
          <p:cNvSpPr/>
          <p:nvPr/>
        </p:nvSpPr>
        <p:spPr>
          <a:xfrm>
            <a:off x="2037993" y="2346365"/>
            <a:ext cx="10554414" cy="355402"/>
          </a:xfrm>
          <a:prstGeom prst="rect">
            <a:avLst/>
          </a:prstGeom>
          <a:noFill/>
          <a:ln/>
        </p:spPr>
        <p:txBody>
          <a:bodyPr wrap="none" rtlCol="0" anchor="t"/>
          <a:lstStyle/>
          <a:p>
            <a:pPr marL="0" indent="0">
              <a:lnSpc>
                <a:spcPts val="2799"/>
              </a:lnSpc>
              <a:buNone/>
            </a:pPr>
            <a:r>
              <a:rPr lang="en-US" sz="1750" b="1" dirty="0">
                <a:solidFill>
                  <a:srgbClr val="DAD1E6"/>
                </a:solidFill>
                <a:latin typeface="Fira Sans" pitchFamily="34" charset="0"/>
                <a:ea typeface="Fira Sans" pitchFamily="34" charset="-122"/>
                <a:cs typeface="Fira Sans" pitchFamily="34" charset="-120"/>
              </a:rPr>
              <a:t>The Outcome Discussion:</a:t>
            </a:r>
            <a:endParaRPr lang="en-US" sz="1750" dirty="0"/>
          </a:p>
        </p:txBody>
      </p:sp>
      <p:sp>
        <p:nvSpPr>
          <p:cNvPr id="6" name="Text 4"/>
          <p:cNvSpPr/>
          <p:nvPr/>
        </p:nvSpPr>
        <p:spPr>
          <a:xfrm>
            <a:off x="2393394" y="2951678"/>
            <a:ext cx="10199013"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DAD1E6"/>
                </a:solidFill>
                <a:latin typeface="Fira Sans" pitchFamily="34" charset="0"/>
                <a:ea typeface="Fira Sans" pitchFamily="34" charset="-122"/>
                <a:cs typeface="Fira Sans" pitchFamily="34" charset="-120"/>
              </a:rPr>
              <a:t>User Adoption:</a:t>
            </a:r>
            <a:endParaRPr lang="en-US" sz="1750" dirty="0"/>
          </a:p>
        </p:txBody>
      </p:sp>
      <p:sp>
        <p:nvSpPr>
          <p:cNvPr id="7" name="Text 5"/>
          <p:cNvSpPr/>
          <p:nvPr/>
        </p:nvSpPr>
        <p:spPr>
          <a:xfrm>
            <a:off x="2748915" y="3395901"/>
            <a:ext cx="9843492" cy="355402"/>
          </a:xfrm>
          <a:prstGeom prst="rect">
            <a:avLst/>
          </a:prstGeom>
          <a:noFill/>
          <a:ln/>
        </p:spPr>
        <p:txBody>
          <a:bodyPr wrap="none" rtlCol="0" anchor="t"/>
          <a:lstStyle/>
          <a:p>
            <a:pPr marL="685800" lvl="1" indent="-342900" algn="l">
              <a:lnSpc>
                <a:spcPts val="2799"/>
              </a:lnSpc>
              <a:buSzPct val="100000"/>
              <a:buChar char="•"/>
            </a:pPr>
            <a:r>
              <a:rPr lang="en-US" sz="1750" dirty="0">
                <a:solidFill>
                  <a:srgbClr val="DAD1E6"/>
                </a:solidFill>
                <a:latin typeface="Fira Sans" pitchFamily="34" charset="0"/>
                <a:ea typeface="Fira Sans" pitchFamily="34" charset="-122"/>
                <a:cs typeface="Fira Sans" pitchFamily="34" charset="-120"/>
              </a:rPr>
              <a:t>Evaluate the platform's initial user adoption and user feedback.</a:t>
            </a:r>
            <a:endParaRPr lang="en-US" sz="1750" dirty="0"/>
          </a:p>
        </p:txBody>
      </p:sp>
      <p:sp>
        <p:nvSpPr>
          <p:cNvPr id="8" name="Text 6"/>
          <p:cNvSpPr/>
          <p:nvPr/>
        </p:nvSpPr>
        <p:spPr>
          <a:xfrm>
            <a:off x="2393394" y="3840123"/>
            <a:ext cx="10199013"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DAD1E6"/>
                </a:solidFill>
                <a:latin typeface="Fira Sans" pitchFamily="34" charset="0"/>
                <a:ea typeface="Fira Sans" pitchFamily="34" charset="-122"/>
                <a:cs typeface="Fira Sans" pitchFamily="34" charset="-120"/>
              </a:rPr>
              <a:t>Performance Metrics:</a:t>
            </a:r>
            <a:endParaRPr lang="en-US" sz="1750" dirty="0"/>
          </a:p>
        </p:txBody>
      </p:sp>
      <p:sp>
        <p:nvSpPr>
          <p:cNvPr id="9" name="Text 7"/>
          <p:cNvSpPr/>
          <p:nvPr/>
        </p:nvSpPr>
        <p:spPr>
          <a:xfrm>
            <a:off x="2748915" y="4284345"/>
            <a:ext cx="9843492" cy="355402"/>
          </a:xfrm>
          <a:prstGeom prst="rect">
            <a:avLst/>
          </a:prstGeom>
          <a:noFill/>
          <a:ln/>
        </p:spPr>
        <p:txBody>
          <a:bodyPr wrap="none" rtlCol="0" anchor="t"/>
          <a:lstStyle/>
          <a:p>
            <a:pPr marL="685800" lvl="1" indent="-342900" algn="l">
              <a:lnSpc>
                <a:spcPts val="2799"/>
              </a:lnSpc>
              <a:buSzPct val="100000"/>
              <a:buChar char="•"/>
            </a:pPr>
            <a:r>
              <a:rPr lang="en-US" sz="1750" dirty="0">
                <a:solidFill>
                  <a:srgbClr val="DAD1E6"/>
                </a:solidFill>
                <a:latin typeface="Fira Sans" pitchFamily="34" charset="0"/>
                <a:ea typeface="Fira Sans" pitchFamily="34" charset="-122"/>
                <a:cs typeface="Fira Sans" pitchFamily="34" charset="-120"/>
              </a:rPr>
              <a:t>Share key performance metrics: response time, uptime, and reliability.</a:t>
            </a:r>
            <a:endParaRPr lang="en-US" sz="1750" dirty="0"/>
          </a:p>
        </p:txBody>
      </p:sp>
      <p:sp>
        <p:nvSpPr>
          <p:cNvPr id="10" name="Text 8"/>
          <p:cNvSpPr/>
          <p:nvPr/>
        </p:nvSpPr>
        <p:spPr>
          <a:xfrm>
            <a:off x="2393394" y="4728567"/>
            <a:ext cx="10199013"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DAD1E6"/>
                </a:solidFill>
                <a:latin typeface="Fira Sans" pitchFamily="34" charset="0"/>
                <a:ea typeface="Fira Sans" pitchFamily="34" charset="-122"/>
                <a:cs typeface="Fira Sans" pitchFamily="34" charset="-120"/>
              </a:rPr>
              <a:t>Lessons Learned:</a:t>
            </a:r>
            <a:endParaRPr lang="en-US" sz="1750" dirty="0"/>
          </a:p>
        </p:txBody>
      </p:sp>
      <p:sp>
        <p:nvSpPr>
          <p:cNvPr id="11" name="Text 9"/>
          <p:cNvSpPr/>
          <p:nvPr/>
        </p:nvSpPr>
        <p:spPr>
          <a:xfrm>
            <a:off x="2748915" y="5172789"/>
            <a:ext cx="9843492" cy="355402"/>
          </a:xfrm>
          <a:prstGeom prst="rect">
            <a:avLst/>
          </a:prstGeom>
          <a:noFill/>
          <a:ln/>
        </p:spPr>
        <p:txBody>
          <a:bodyPr wrap="none" rtlCol="0" anchor="t"/>
          <a:lstStyle/>
          <a:p>
            <a:pPr marL="685800" lvl="1" indent="-342900" algn="l">
              <a:lnSpc>
                <a:spcPts val="2799"/>
              </a:lnSpc>
              <a:buSzPct val="100000"/>
              <a:buChar char="•"/>
            </a:pPr>
            <a:r>
              <a:rPr lang="en-US" sz="1750" dirty="0">
                <a:solidFill>
                  <a:srgbClr val="DAD1E6"/>
                </a:solidFill>
                <a:latin typeface="Fira Sans" pitchFamily="34" charset="0"/>
                <a:ea typeface="Fira Sans" pitchFamily="34" charset="-122"/>
                <a:cs typeface="Fira Sans" pitchFamily="34" charset="-120"/>
              </a:rPr>
              <a:t>Share lessons learned during development and post-launch.</a:t>
            </a:r>
            <a:endParaRPr lang="en-US" sz="1750" dirty="0"/>
          </a:p>
        </p:txBody>
      </p:sp>
      <p:sp>
        <p:nvSpPr>
          <p:cNvPr id="12" name="Text 10"/>
          <p:cNvSpPr/>
          <p:nvPr/>
        </p:nvSpPr>
        <p:spPr>
          <a:xfrm>
            <a:off x="2393394" y="5617012"/>
            <a:ext cx="10199013"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DAD1E6"/>
                </a:solidFill>
                <a:latin typeface="Fira Sans" pitchFamily="34" charset="0"/>
                <a:ea typeface="Fira Sans" pitchFamily="34" charset="-122"/>
                <a:cs typeface="Fira Sans" pitchFamily="34" charset="-120"/>
              </a:rPr>
              <a:t>Future Roadmap:</a:t>
            </a:r>
            <a:endParaRPr lang="en-US" sz="1750" dirty="0"/>
          </a:p>
        </p:txBody>
      </p:sp>
      <p:sp>
        <p:nvSpPr>
          <p:cNvPr id="13" name="Text 11"/>
          <p:cNvSpPr/>
          <p:nvPr/>
        </p:nvSpPr>
        <p:spPr>
          <a:xfrm>
            <a:off x="2748915" y="6061234"/>
            <a:ext cx="9843492" cy="355402"/>
          </a:xfrm>
          <a:prstGeom prst="rect">
            <a:avLst/>
          </a:prstGeom>
          <a:noFill/>
          <a:ln/>
        </p:spPr>
        <p:txBody>
          <a:bodyPr wrap="none" rtlCol="0" anchor="t"/>
          <a:lstStyle/>
          <a:p>
            <a:pPr marL="685800" lvl="1" indent="-342900" algn="l">
              <a:lnSpc>
                <a:spcPts val="2799"/>
              </a:lnSpc>
              <a:buSzPct val="100000"/>
              <a:buChar char="•"/>
            </a:pPr>
            <a:r>
              <a:rPr lang="en-US" sz="1750" dirty="0">
                <a:solidFill>
                  <a:srgbClr val="DAD1E6"/>
                </a:solidFill>
                <a:latin typeface="Fira Sans" pitchFamily="34" charset="0"/>
                <a:ea typeface="Fira Sans" pitchFamily="34" charset="-122"/>
                <a:cs typeface="Fira Sans" pitchFamily="34" charset="-120"/>
              </a:rPr>
              <a:t>Present plans for future enhancements and updates.</a:t>
            </a:r>
            <a:endParaRPr lang="en-US" sz="1750" dirty="0"/>
          </a:p>
        </p:txBody>
      </p:sp>
      <p:sp>
        <p:nvSpPr>
          <p:cNvPr id="14" name="Text 12"/>
          <p:cNvSpPr/>
          <p:nvPr/>
        </p:nvSpPr>
        <p:spPr>
          <a:xfrm>
            <a:off x="2037993" y="6666548"/>
            <a:ext cx="10554414"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3145631"/>
            <a:ext cx="4443889"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Conclusions:</a:t>
            </a:r>
            <a:endParaRPr lang="en-US" sz="4374" dirty="0"/>
          </a:p>
        </p:txBody>
      </p:sp>
      <p:sp>
        <p:nvSpPr>
          <p:cNvPr id="5" name="Text 3"/>
          <p:cNvSpPr/>
          <p:nvPr/>
        </p:nvSpPr>
        <p:spPr>
          <a:xfrm>
            <a:off x="2393394" y="4284345"/>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DAD1E6"/>
                </a:solidFill>
                <a:latin typeface="Fira Sans" pitchFamily="34" charset="0"/>
                <a:ea typeface="Fira Sans" pitchFamily="34" charset="-122"/>
                <a:cs typeface="Fira Sans" pitchFamily="34" charset="-120"/>
              </a:rPr>
              <a:t>Summarize the project, highlighting achievements and meeting project objectives.</a:t>
            </a:r>
            <a:endParaRPr lang="en-US" sz="1750" dirty="0"/>
          </a:p>
        </p:txBody>
      </p:sp>
      <p:sp>
        <p:nvSpPr>
          <p:cNvPr id="6" name="Text 4"/>
          <p:cNvSpPr/>
          <p:nvPr/>
        </p:nvSpPr>
        <p:spPr>
          <a:xfrm>
            <a:off x="2393394" y="4728567"/>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DAD1E6"/>
                </a:solidFill>
                <a:latin typeface="Fira Sans" pitchFamily="34" charset="0"/>
                <a:ea typeface="Fira Sans" pitchFamily="34" charset="-122"/>
                <a:cs typeface="Fira Sans" pitchFamily="34" charset="-120"/>
              </a:rPr>
              <a:t>Discuss potential future enhancements or features.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2605445"/>
            <a:ext cx="9164598"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Identifying the Gap in the Market</a:t>
            </a:r>
            <a:endParaRPr lang="en-US" sz="4374" dirty="0"/>
          </a:p>
        </p:txBody>
      </p:sp>
      <p:sp>
        <p:nvSpPr>
          <p:cNvPr id="6" name="Shape 3"/>
          <p:cNvSpPr/>
          <p:nvPr/>
        </p:nvSpPr>
        <p:spPr>
          <a:xfrm>
            <a:off x="833199" y="3633073"/>
            <a:ext cx="9306401" cy="1990963"/>
          </a:xfrm>
          <a:prstGeom prst="roundRect">
            <a:avLst>
              <a:gd name="adj" fmla="val 3348"/>
            </a:avLst>
          </a:prstGeom>
          <a:solidFill>
            <a:srgbClr val="382748"/>
          </a:solidFill>
          <a:ln/>
        </p:spPr>
      </p:sp>
      <p:sp>
        <p:nvSpPr>
          <p:cNvPr id="7" name="Text 4"/>
          <p:cNvSpPr/>
          <p:nvPr/>
        </p:nvSpPr>
        <p:spPr>
          <a:xfrm>
            <a:off x="1055370" y="3855244"/>
            <a:ext cx="2221944"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Existing Gap</a:t>
            </a:r>
            <a:endParaRPr lang="en-US" sz="2187" dirty="0"/>
          </a:p>
        </p:txBody>
      </p:sp>
      <p:sp>
        <p:nvSpPr>
          <p:cNvPr id="8" name="Text 5"/>
          <p:cNvSpPr/>
          <p:nvPr/>
        </p:nvSpPr>
        <p:spPr>
          <a:xfrm>
            <a:off x="1055370" y="4335661"/>
            <a:ext cx="8862060" cy="1066205"/>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The current market lacks a comprehensive SaaS AI platform that seamlessly integrates various AI functionalities. There is a need for a solution that bridges the limitations of existing AI platforms to provide a holistic and efficient service.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2727603"/>
            <a:ext cx="8053745"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Survey of Existing AI Systems</a:t>
            </a:r>
            <a:endParaRPr lang="en-US" sz="4374" dirty="0"/>
          </a:p>
        </p:txBody>
      </p:sp>
      <p:sp>
        <p:nvSpPr>
          <p:cNvPr id="5" name="Text 3"/>
          <p:cNvSpPr/>
          <p:nvPr/>
        </p:nvSpPr>
        <p:spPr>
          <a:xfrm>
            <a:off x="2037993" y="3755231"/>
            <a:ext cx="3331845"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Features and Limitations</a:t>
            </a:r>
            <a:endParaRPr lang="en-US" sz="2187" dirty="0"/>
          </a:p>
        </p:txBody>
      </p:sp>
      <p:sp>
        <p:nvSpPr>
          <p:cNvPr id="6" name="Text 4"/>
          <p:cNvSpPr/>
          <p:nvPr/>
        </p:nvSpPr>
        <p:spPr>
          <a:xfrm>
            <a:off x="2037993" y="4435673"/>
            <a:ext cx="10554414" cy="1066205"/>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Popular AI platforms have inherent limitations in integrating multiple AI functionalities. By comparing the features and functionalities of existing systems, we can highlight the unique selling points of the proposed SaaS AI platform.</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2176343"/>
            <a:ext cx="10554414" cy="1388745"/>
          </a:xfrm>
          <a:prstGeom prst="rect">
            <a:avLst/>
          </a:prstGeom>
          <a:noFill/>
          <a:ln/>
        </p:spPr>
        <p:txBody>
          <a:bodyPr wrap="squar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Project Objectives: A Comprehensive Approach</a:t>
            </a:r>
            <a:endParaRPr lang="en-US" sz="4374" dirty="0"/>
          </a:p>
        </p:txBody>
      </p:sp>
      <p:sp>
        <p:nvSpPr>
          <p:cNvPr id="5" name="Text 3"/>
          <p:cNvSpPr/>
          <p:nvPr/>
        </p:nvSpPr>
        <p:spPr>
          <a:xfrm>
            <a:off x="2037993" y="4120515"/>
            <a:ext cx="3295888" cy="944285"/>
          </a:xfrm>
          <a:prstGeom prst="rect">
            <a:avLst/>
          </a:prstGeom>
          <a:noFill/>
          <a:ln/>
        </p:spPr>
        <p:txBody>
          <a:bodyPr wrap="none" rtlCol="0" anchor="t"/>
          <a:lstStyle/>
          <a:p>
            <a:pPr marL="0" indent="0" algn="ctr">
              <a:lnSpc>
                <a:spcPts val="7436"/>
              </a:lnSpc>
              <a:buNone/>
            </a:pPr>
            <a:r>
              <a:rPr lang="en-US" sz="7436" b="1" dirty="0">
                <a:solidFill>
                  <a:srgbClr val="FF726D"/>
                </a:solidFill>
                <a:latin typeface="Inconsolata" pitchFamily="34" charset="0"/>
                <a:ea typeface="Inconsolata" pitchFamily="34" charset="-122"/>
                <a:cs typeface="Inconsolata" pitchFamily="34" charset="-120"/>
              </a:rPr>
              <a:t>1</a:t>
            </a:r>
            <a:endParaRPr lang="en-US" sz="7436" dirty="0"/>
          </a:p>
        </p:txBody>
      </p:sp>
      <p:sp>
        <p:nvSpPr>
          <p:cNvPr id="6" name="Text 4"/>
          <p:cNvSpPr/>
          <p:nvPr/>
        </p:nvSpPr>
        <p:spPr>
          <a:xfrm>
            <a:off x="2037993" y="5342453"/>
            <a:ext cx="3295888" cy="355402"/>
          </a:xfrm>
          <a:prstGeom prst="rect">
            <a:avLst/>
          </a:prstGeom>
          <a:noFill/>
          <a:ln/>
        </p:spPr>
        <p:txBody>
          <a:bodyPr wrap="none" rtlCol="0" anchor="t"/>
          <a:lstStyle/>
          <a:p>
            <a:pPr marL="0" indent="0" algn="ctr">
              <a:lnSpc>
                <a:spcPts val="2799"/>
              </a:lnSpc>
              <a:buNone/>
            </a:pPr>
            <a:r>
              <a:rPr lang="en-US" sz="1750" dirty="0">
                <a:solidFill>
                  <a:srgbClr val="DAD1E6"/>
                </a:solidFill>
                <a:latin typeface="Fira Sans" pitchFamily="34" charset="0"/>
                <a:ea typeface="Fira Sans" pitchFamily="34" charset="-122"/>
                <a:cs typeface="Fira Sans" pitchFamily="34" charset="-120"/>
              </a:rPr>
              <a:t>Develop a Robust Platform</a:t>
            </a:r>
            <a:endParaRPr lang="en-US" sz="1750" dirty="0"/>
          </a:p>
        </p:txBody>
      </p:sp>
      <p:sp>
        <p:nvSpPr>
          <p:cNvPr id="7" name="Text 5"/>
          <p:cNvSpPr/>
          <p:nvPr/>
        </p:nvSpPr>
        <p:spPr>
          <a:xfrm>
            <a:off x="5667137" y="4120515"/>
            <a:ext cx="3296007" cy="944285"/>
          </a:xfrm>
          <a:prstGeom prst="rect">
            <a:avLst/>
          </a:prstGeom>
          <a:noFill/>
          <a:ln/>
        </p:spPr>
        <p:txBody>
          <a:bodyPr wrap="none" rtlCol="0" anchor="t"/>
          <a:lstStyle/>
          <a:p>
            <a:pPr marL="0" indent="0" algn="ctr">
              <a:lnSpc>
                <a:spcPts val="7436"/>
              </a:lnSpc>
              <a:buNone/>
            </a:pPr>
            <a:r>
              <a:rPr lang="en-US" sz="7436" b="1" dirty="0">
                <a:solidFill>
                  <a:srgbClr val="FF726D"/>
                </a:solidFill>
                <a:latin typeface="Inconsolata" pitchFamily="34" charset="0"/>
                <a:ea typeface="Inconsolata" pitchFamily="34" charset="-122"/>
                <a:cs typeface="Inconsolata" pitchFamily="34" charset="-120"/>
              </a:rPr>
              <a:t>2</a:t>
            </a:r>
            <a:endParaRPr lang="en-US" sz="7436" dirty="0"/>
          </a:p>
        </p:txBody>
      </p:sp>
      <p:sp>
        <p:nvSpPr>
          <p:cNvPr id="8" name="Text 6"/>
          <p:cNvSpPr/>
          <p:nvPr/>
        </p:nvSpPr>
        <p:spPr>
          <a:xfrm>
            <a:off x="5667137" y="5342453"/>
            <a:ext cx="3296007" cy="355402"/>
          </a:xfrm>
          <a:prstGeom prst="rect">
            <a:avLst/>
          </a:prstGeom>
          <a:noFill/>
          <a:ln/>
        </p:spPr>
        <p:txBody>
          <a:bodyPr wrap="none" rtlCol="0" anchor="t"/>
          <a:lstStyle/>
          <a:p>
            <a:pPr marL="0" indent="0" algn="ctr">
              <a:lnSpc>
                <a:spcPts val="2799"/>
              </a:lnSpc>
              <a:buNone/>
            </a:pPr>
            <a:r>
              <a:rPr lang="en-US" sz="1750" dirty="0">
                <a:solidFill>
                  <a:srgbClr val="DAD1E6"/>
                </a:solidFill>
                <a:latin typeface="Fira Sans" pitchFamily="34" charset="0"/>
                <a:ea typeface="Fira Sans" pitchFamily="34" charset="-122"/>
                <a:cs typeface="Fira Sans" pitchFamily="34" charset="-120"/>
              </a:rPr>
              <a:t>Integrate AI Functionalities</a:t>
            </a:r>
            <a:endParaRPr lang="en-US" sz="1750" dirty="0"/>
          </a:p>
        </p:txBody>
      </p:sp>
      <p:sp>
        <p:nvSpPr>
          <p:cNvPr id="9" name="Text 7"/>
          <p:cNvSpPr/>
          <p:nvPr/>
        </p:nvSpPr>
        <p:spPr>
          <a:xfrm>
            <a:off x="9296400" y="4120515"/>
            <a:ext cx="3296007" cy="944285"/>
          </a:xfrm>
          <a:prstGeom prst="rect">
            <a:avLst/>
          </a:prstGeom>
          <a:noFill/>
          <a:ln/>
        </p:spPr>
        <p:txBody>
          <a:bodyPr wrap="none" rtlCol="0" anchor="t"/>
          <a:lstStyle/>
          <a:p>
            <a:pPr marL="0" indent="0" algn="ctr">
              <a:lnSpc>
                <a:spcPts val="7436"/>
              </a:lnSpc>
              <a:buNone/>
            </a:pPr>
            <a:r>
              <a:rPr lang="en-US" sz="7436" b="1" dirty="0">
                <a:solidFill>
                  <a:srgbClr val="FF726D"/>
                </a:solidFill>
                <a:latin typeface="Inconsolata" pitchFamily="34" charset="0"/>
                <a:ea typeface="Inconsolata" pitchFamily="34" charset="-122"/>
                <a:cs typeface="Inconsolata" pitchFamily="34" charset="-120"/>
              </a:rPr>
              <a:t>3</a:t>
            </a:r>
            <a:endParaRPr lang="en-US" sz="7436" dirty="0"/>
          </a:p>
        </p:txBody>
      </p:sp>
      <p:sp>
        <p:nvSpPr>
          <p:cNvPr id="10" name="Text 8"/>
          <p:cNvSpPr/>
          <p:nvPr/>
        </p:nvSpPr>
        <p:spPr>
          <a:xfrm>
            <a:off x="9296400" y="5342453"/>
            <a:ext cx="3296007" cy="710803"/>
          </a:xfrm>
          <a:prstGeom prst="rect">
            <a:avLst/>
          </a:prstGeom>
          <a:noFill/>
          <a:ln/>
        </p:spPr>
        <p:txBody>
          <a:bodyPr wrap="square" rtlCol="0" anchor="t"/>
          <a:lstStyle/>
          <a:p>
            <a:pPr marL="0" indent="0" algn="ctr">
              <a:lnSpc>
                <a:spcPts val="2799"/>
              </a:lnSpc>
              <a:buNone/>
            </a:pPr>
            <a:r>
              <a:rPr lang="en-US" sz="1750" dirty="0">
                <a:solidFill>
                  <a:srgbClr val="DAD1E6"/>
                </a:solidFill>
                <a:latin typeface="Fira Sans" pitchFamily="34" charset="0"/>
                <a:ea typeface="Fira Sans" pitchFamily="34" charset="-122"/>
                <a:cs typeface="Fira Sans" pitchFamily="34" charset="-120"/>
              </a:rPr>
              <a:t>Implement User-Friendly Subscription Plans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2047280"/>
            <a:ext cx="10554414" cy="1388745"/>
          </a:xfrm>
          <a:prstGeom prst="rect">
            <a:avLst/>
          </a:prstGeom>
          <a:noFill/>
          <a:ln/>
        </p:spPr>
        <p:txBody>
          <a:bodyPr wrap="squar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Essential Requirements and Technologies</a:t>
            </a:r>
            <a:endParaRPr lang="en-US" sz="4374" dirty="0"/>
          </a:p>
        </p:txBody>
      </p:sp>
      <p:sp>
        <p:nvSpPr>
          <p:cNvPr id="5" name="Text 3"/>
          <p:cNvSpPr/>
          <p:nvPr/>
        </p:nvSpPr>
        <p:spPr>
          <a:xfrm>
            <a:off x="2037993" y="3991451"/>
            <a:ext cx="2221944"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Next.js 13</a:t>
            </a:r>
            <a:endParaRPr lang="en-US" sz="2187" dirty="0"/>
          </a:p>
        </p:txBody>
      </p:sp>
      <p:sp>
        <p:nvSpPr>
          <p:cNvPr id="6" name="Text 4"/>
          <p:cNvSpPr/>
          <p:nvPr/>
        </p:nvSpPr>
        <p:spPr>
          <a:xfrm>
            <a:off x="2037993" y="4560808"/>
            <a:ext cx="3156347" cy="1421606"/>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For dynamic and speedy frontend development, ensuring an exceptional user experience.</a:t>
            </a:r>
            <a:endParaRPr lang="en-US" sz="1750" dirty="0"/>
          </a:p>
        </p:txBody>
      </p:sp>
      <p:sp>
        <p:nvSpPr>
          <p:cNvPr id="7" name="Text 5"/>
          <p:cNvSpPr/>
          <p:nvPr/>
        </p:nvSpPr>
        <p:spPr>
          <a:xfrm>
            <a:off x="5743932" y="3991451"/>
            <a:ext cx="2498884"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React and Tailwind</a:t>
            </a:r>
            <a:endParaRPr lang="en-US" sz="2187" dirty="0"/>
          </a:p>
        </p:txBody>
      </p:sp>
      <p:sp>
        <p:nvSpPr>
          <p:cNvPr id="8" name="Text 6"/>
          <p:cNvSpPr/>
          <p:nvPr/>
        </p:nvSpPr>
        <p:spPr>
          <a:xfrm>
            <a:off x="5743932" y="4560808"/>
            <a:ext cx="3156347" cy="1421606"/>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Combining React for interactive UIs with Tailwind for streamlined and responsive styling.</a:t>
            </a:r>
            <a:endParaRPr lang="en-US" sz="1750" dirty="0"/>
          </a:p>
        </p:txBody>
      </p:sp>
      <p:sp>
        <p:nvSpPr>
          <p:cNvPr id="9" name="Text 7"/>
          <p:cNvSpPr/>
          <p:nvPr/>
        </p:nvSpPr>
        <p:spPr>
          <a:xfrm>
            <a:off x="9449872" y="3991451"/>
            <a:ext cx="2360057"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Prisma and Stripe</a:t>
            </a:r>
            <a:endParaRPr lang="en-US" sz="2187" dirty="0"/>
          </a:p>
        </p:txBody>
      </p:sp>
      <p:sp>
        <p:nvSpPr>
          <p:cNvPr id="10" name="Text 8"/>
          <p:cNvSpPr/>
          <p:nvPr/>
        </p:nvSpPr>
        <p:spPr>
          <a:xfrm>
            <a:off x="9449872" y="4560808"/>
            <a:ext cx="3156347" cy="1421606"/>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Prisma for efficient database operations and Stripe for secure and user-friendly subscription plans.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icPr>
            <a:picLocks noChangeAspect="1"/>
          </p:cNvPicPr>
          <p:nvPr/>
        </p:nvPicPr>
        <p:blipFill>
          <a:blip r:embed="rId3"/>
          <a:stretch>
            <a:fillRect/>
          </a:stretch>
        </p:blipFill>
        <p:spPr>
          <a:xfrm>
            <a:off x="0" y="0"/>
            <a:ext cx="14630400" cy="2777490"/>
          </a:xfrm>
          <a:prstGeom prst="rect">
            <a:avLst/>
          </a:prstGeom>
        </p:spPr>
      </p:pic>
      <p:sp>
        <p:nvSpPr>
          <p:cNvPr id="5" name="Text 2"/>
          <p:cNvSpPr/>
          <p:nvPr/>
        </p:nvSpPr>
        <p:spPr>
          <a:xfrm>
            <a:off x="2037993" y="4171950"/>
            <a:ext cx="7220545"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Proposed Solution Overview</a:t>
            </a:r>
            <a:endParaRPr lang="en-US" sz="4374" dirty="0"/>
          </a:p>
        </p:txBody>
      </p:sp>
      <p:sp>
        <p:nvSpPr>
          <p:cNvPr id="6" name="Shape 3"/>
          <p:cNvSpPr/>
          <p:nvPr/>
        </p:nvSpPr>
        <p:spPr>
          <a:xfrm>
            <a:off x="2037993" y="5199578"/>
            <a:ext cx="5166122" cy="1635562"/>
          </a:xfrm>
          <a:prstGeom prst="roundRect">
            <a:avLst>
              <a:gd name="adj" fmla="val 4076"/>
            </a:avLst>
          </a:prstGeom>
          <a:solidFill>
            <a:srgbClr val="382748"/>
          </a:solidFill>
          <a:ln/>
        </p:spPr>
      </p:sp>
      <p:sp>
        <p:nvSpPr>
          <p:cNvPr id="7" name="Text 4"/>
          <p:cNvSpPr/>
          <p:nvPr/>
        </p:nvSpPr>
        <p:spPr>
          <a:xfrm>
            <a:off x="2260163" y="5421749"/>
            <a:ext cx="3331845"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Next.js, React, Tailwind</a:t>
            </a:r>
            <a:endParaRPr lang="en-US" sz="2187" dirty="0"/>
          </a:p>
        </p:txBody>
      </p:sp>
      <p:sp>
        <p:nvSpPr>
          <p:cNvPr id="8" name="Text 5"/>
          <p:cNvSpPr/>
          <p:nvPr/>
        </p:nvSpPr>
        <p:spPr>
          <a:xfrm>
            <a:off x="2260163" y="5902166"/>
            <a:ext cx="4721781" cy="710803"/>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For a comprehensive and efficient user interface and frontend development.</a:t>
            </a:r>
            <a:endParaRPr lang="en-US" sz="1750" dirty="0"/>
          </a:p>
        </p:txBody>
      </p:sp>
      <p:sp>
        <p:nvSpPr>
          <p:cNvPr id="9" name="Shape 6"/>
          <p:cNvSpPr/>
          <p:nvPr/>
        </p:nvSpPr>
        <p:spPr>
          <a:xfrm>
            <a:off x="7426285" y="5199578"/>
            <a:ext cx="5166122" cy="1635562"/>
          </a:xfrm>
          <a:prstGeom prst="roundRect">
            <a:avLst>
              <a:gd name="adj" fmla="val 4076"/>
            </a:avLst>
          </a:prstGeom>
          <a:solidFill>
            <a:srgbClr val="382748"/>
          </a:solidFill>
          <a:ln/>
        </p:spPr>
      </p:sp>
      <p:sp>
        <p:nvSpPr>
          <p:cNvPr id="10" name="Text 7"/>
          <p:cNvSpPr/>
          <p:nvPr/>
        </p:nvSpPr>
        <p:spPr>
          <a:xfrm>
            <a:off x="7648456" y="5421749"/>
            <a:ext cx="4025979"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Prisma and Stripe Integration</a:t>
            </a:r>
            <a:endParaRPr lang="en-US" sz="2187" dirty="0"/>
          </a:p>
        </p:txBody>
      </p:sp>
      <p:sp>
        <p:nvSpPr>
          <p:cNvPr id="11" name="Text 8"/>
          <p:cNvSpPr/>
          <p:nvPr/>
        </p:nvSpPr>
        <p:spPr>
          <a:xfrm>
            <a:off x="7648456" y="5902166"/>
            <a:ext cx="4721781" cy="710803"/>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Efficient database operations and secure subscription plans implementation.</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1403033"/>
            <a:ext cx="9306401" cy="1388745"/>
          </a:xfrm>
          <a:prstGeom prst="rect">
            <a:avLst/>
          </a:prstGeom>
          <a:noFill/>
          <a:ln/>
        </p:spPr>
        <p:txBody>
          <a:bodyPr wrap="squar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Key Features of the SaaS AI Platform</a:t>
            </a:r>
            <a:endParaRPr lang="en-US" sz="4374" dirty="0"/>
          </a:p>
        </p:txBody>
      </p:sp>
      <p:sp>
        <p:nvSpPr>
          <p:cNvPr id="6" name="Shape 3"/>
          <p:cNvSpPr/>
          <p:nvPr/>
        </p:nvSpPr>
        <p:spPr>
          <a:xfrm>
            <a:off x="833199" y="3298627"/>
            <a:ext cx="499943" cy="499943"/>
          </a:xfrm>
          <a:prstGeom prst="roundRect">
            <a:avLst>
              <a:gd name="adj" fmla="val 13333"/>
            </a:avLst>
          </a:prstGeom>
          <a:solidFill>
            <a:srgbClr val="382748"/>
          </a:solidFill>
          <a:ln/>
        </p:spPr>
      </p:sp>
      <p:sp>
        <p:nvSpPr>
          <p:cNvPr id="7" name="Text 4"/>
          <p:cNvSpPr/>
          <p:nvPr/>
        </p:nvSpPr>
        <p:spPr>
          <a:xfrm>
            <a:off x="999768" y="3340298"/>
            <a:ext cx="166688"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8" name="Text 5"/>
          <p:cNvSpPr/>
          <p:nvPr/>
        </p:nvSpPr>
        <p:spPr>
          <a:xfrm>
            <a:off x="1555313" y="3374946"/>
            <a:ext cx="3609499"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Image and Video Generation</a:t>
            </a:r>
            <a:endParaRPr lang="en-US" sz="2187" dirty="0"/>
          </a:p>
        </p:txBody>
      </p:sp>
      <p:sp>
        <p:nvSpPr>
          <p:cNvPr id="9" name="Text 6"/>
          <p:cNvSpPr/>
          <p:nvPr/>
        </p:nvSpPr>
        <p:spPr>
          <a:xfrm>
            <a:off x="1555313" y="3855363"/>
            <a:ext cx="8584287" cy="355402"/>
          </a:xfrm>
          <a:prstGeom prst="rect">
            <a:avLst/>
          </a:prstGeom>
          <a:noFill/>
          <a:ln/>
        </p:spPr>
        <p:txBody>
          <a:bodyPr wrap="non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Powerful tools for creating and manipulating visual content.</a:t>
            </a:r>
            <a:endParaRPr lang="en-US" sz="1750" dirty="0"/>
          </a:p>
        </p:txBody>
      </p:sp>
      <p:sp>
        <p:nvSpPr>
          <p:cNvPr id="10" name="Shape 7"/>
          <p:cNvSpPr/>
          <p:nvPr/>
        </p:nvSpPr>
        <p:spPr>
          <a:xfrm>
            <a:off x="833199" y="4606528"/>
            <a:ext cx="499943" cy="499943"/>
          </a:xfrm>
          <a:prstGeom prst="roundRect">
            <a:avLst>
              <a:gd name="adj" fmla="val 13333"/>
            </a:avLst>
          </a:prstGeom>
          <a:solidFill>
            <a:srgbClr val="382748"/>
          </a:solidFill>
          <a:ln/>
        </p:spPr>
      </p:sp>
      <p:sp>
        <p:nvSpPr>
          <p:cNvPr id="11" name="Text 8"/>
          <p:cNvSpPr/>
          <p:nvPr/>
        </p:nvSpPr>
        <p:spPr>
          <a:xfrm>
            <a:off x="999768" y="4648200"/>
            <a:ext cx="166688"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2</a:t>
            </a:r>
            <a:endParaRPr lang="en-US" sz="2624" dirty="0"/>
          </a:p>
        </p:txBody>
      </p:sp>
      <p:sp>
        <p:nvSpPr>
          <p:cNvPr id="12" name="Text 9"/>
          <p:cNvSpPr/>
          <p:nvPr/>
        </p:nvSpPr>
        <p:spPr>
          <a:xfrm>
            <a:off x="1555313" y="4682847"/>
            <a:ext cx="4164806"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Conversational AI Capabilities</a:t>
            </a:r>
            <a:endParaRPr lang="en-US" sz="2187" dirty="0"/>
          </a:p>
        </p:txBody>
      </p:sp>
      <p:sp>
        <p:nvSpPr>
          <p:cNvPr id="13" name="Text 10"/>
          <p:cNvSpPr/>
          <p:nvPr/>
        </p:nvSpPr>
        <p:spPr>
          <a:xfrm>
            <a:off x="1555313" y="5163264"/>
            <a:ext cx="8584287" cy="355402"/>
          </a:xfrm>
          <a:prstGeom prst="rect">
            <a:avLst/>
          </a:prstGeom>
          <a:noFill/>
          <a:ln/>
        </p:spPr>
        <p:txBody>
          <a:bodyPr wrap="non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Natural language processing for seamless interactions.</a:t>
            </a:r>
            <a:endParaRPr lang="en-US" sz="1750" dirty="0"/>
          </a:p>
        </p:txBody>
      </p:sp>
      <p:sp>
        <p:nvSpPr>
          <p:cNvPr id="14" name="Shape 11"/>
          <p:cNvSpPr/>
          <p:nvPr/>
        </p:nvSpPr>
        <p:spPr>
          <a:xfrm>
            <a:off x="833199" y="5914430"/>
            <a:ext cx="499943" cy="499943"/>
          </a:xfrm>
          <a:prstGeom prst="roundRect">
            <a:avLst>
              <a:gd name="adj" fmla="val 13333"/>
            </a:avLst>
          </a:prstGeom>
          <a:solidFill>
            <a:srgbClr val="382748"/>
          </a:solidFill>
          <a:ln/>
        </p:spPr>
      </p:sp>
      <p:sp>
        <p:nvSpPr>
          <p:cNvPr id="15" name="Text 12"/>
          <p:cNvSpPr/>
          <p:nvPr/>
        </p:nvSpPr>
        <p:spPr>
          <a:xfrm>
            <a:off x="999768" y="5956102"/>
            <a:ext cx="166688"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3</a:t>
            </a:r>
            <a:endParaRPr lang="en-US" sz="2624" dirty="0"/>
          </a:p>
        </p:txBody>
      </p:sp>
      <p:sp>
        <p:nvSpPr>
          <p:cNvPr id="16" name="Text 13"/>
          <p:cNvSpPr/>
          <p:nvPr/>
        </p:nvSpPr>
        <p:spPr>
          <a:xfrm>
            <a:off x="1555313" y="5990749"/>
            <a:ext cx="3470672"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Music and Code Generation</a:t>
            </a:r>
            <a:endParaRPr lang="en-US" sz="2187" dirty="0"/>
          </a:p>
        </p:txBody>
      </p:sp>
      <p:sp>
        <p:nvSpPr>
          <p:cNvPr id="17" name="Text 14"/>
          <p:cNvSpPr/>
          <p:nvPr/>
        </p:nvSpPr>
        <p:spPr>
          <a:xfrm>
            <a:off x="1555313" y="6471166"/>
            <a:ext cx="8584287" cy="355402"/>
          </a:xfrm>
          <a:prstGeom prst="rect">
            <a:avLst/>
          </a:prstGeom>
          <a:noFill/>
          <a:ln/>
        </p:spPr>
        <p:txBody>
          <a:bodyPr wrap="non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Innovative functionalities to enable music and code creation.</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2056686"/>
            <a:ext cx="6387465"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Architectural Framework</a:t>
            </a:r>
            <a:endParaRPr lang="en-US" sz="4374" dirty="0"/>
          </a:p>
        </p:txBody>
      </p:sp>
      <p:sp>
        <p:nvSpPr>
          <p:cNvPr id="5" name="Text 3"/>
          <p:cNvSpPr/>
          <p:nvPr/>
        </p:nvSpPr>
        <p:spPr>
          <a:xfrm>
            <a:off x="2260163" y="3336250"/>
            <a:ext cx="4829056" cy="355402"/>
          </a:xfrm>
          <a:prstGeom prst="rect">
            <a:avLst/>
          </a:prstGeom>
          <a:noFill/>
          <a:ln/>
        </p:spPr>
        <p:txBody>
          <a:bodyPr wrap="non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Interaction between Next.js, React, and Tailwind</a:t>
            </a:r>
            <a:endParaRPr lang="en-US" sz="1750" dirty="0"/>
          </a:p>
        </p:txBody>
      </p:sp>
      <p:sp>
        <p:nvSpPr>
          <p:cNvPr id="6" name="Text 4"/>
          <p:cNvSpPr/>
          <p:nvPr/>
        </p:nvSpPr>
        <p:spPr>
          <a:xfrm>
            <a:off x="7541181" y="3336250"/>
            <a:ext cx="4829056" cy="710803"/>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Efficient frontend development with responsive styling</a:t>
            </a:r>
            <a:endParaRPr lang="en-US" sz="1750" dirty="0"/>
          </a:p>
        </p:txBody>
      </p:sp>
      <p:sp>
        <p:nvSpPr>
          <p:cNvPr id="7" name="Shape 5"/>
          <p:cNvSpPr/>
          <p:nvPr/>
        </p:nvSpPr>
        <p:spPr>
          <a:xfrm>
            <a:off x="2037993" y="4187904"/>
            <a:ext cx="10554414" cy="992505"/>
          </a:xfrm>
          <a:prstGeom prst="rect">
            <a:avLst/>
          </a:prstGeom>
          <a:solidFill>
            <a:srgbClr val="382748"/>
          </a:solidFill>
          <a:ln/>
        </p:spPr>
      </p:sp>
      <p:sp>
        <p:nvSpPr>
          <p:cNvPr id="8" name="Text 6"/>
          <p:cNvSpPr/>
          <p:nvPr/>
        </p:nvSpPr>
        <p:spPr>
          <a:xfrm>
            <a:off x="2260163" y="4328755"/>
            <a:ext cx="4829056" cy="355402"/>
          </a:xfrm>
          <a:prstGeom prst="rect">
            <a:avLst/>
          </a:prstGeom>
          <a:noFill/>
          <a:ln/>
        </p:spPr>
        <p:txBody>
          <a:bodyPr wrap="non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Integration with Prisma</a:t>
            </a:r>
            <a:endParaRPr lang="en-US" sz="1750" dirty="0"/>
          </a:p>
        </p:txBody>
      </p:sp>
      <p:sp>
        <p:nvSpPr>
          <p:cNvPr id="9" name="Text 7"/>
          <p:cNvSpPr/>
          <p:nvPr/>
        </p:nvSpPr>
        <p:spPr>
          <a:xfrm>
            <a:off x="7541181" y="4328755"/>
            <a:ext cx="4829056" cy="710803"/>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Streamlined database operations for high performance</a:t>
            </a:r>
            <a:endParaRPr lang="en-US" sz="1750" dirty="0"/>
          </a:p>
        </p:txBody>
      </p:sp>
      <p:sp>
        <p:nvSpPr>
          <p:cNvPr id="10" name="Text 8"/>
          <p:cNvSpPr/>
          <p:nvPr/>
        </p:nvSpPr>
        <p:spPr>
          <a:xfrm>
            <a:off x="2260163" y="5321260"/>
            <a:ext cx="4829056" cy="355402"/>
          </a:xfrm>
          <a:prstGeom prst="rect">
            <a:avLst/>
          </a:prstGeom>
          <a:noFill/>
          <a:ln/>
        </p:spPr>
        <p:txBody>
          <a:bodyPr wrap="non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Secure Subscription Plans through Stripe</a:t>
            </a:r>
            <a:endParaRPr lang="en-US" sz="1750" dirty="0"/>
          </a:p>
        </p:txBody>
      </p:sp>
      <p:sp>
        <p:nvSpPr>
          <p:cNvPr id="11" name="Text 9"/>
          <p:cNvSpPr/>
          <p:nvPr/>
        </p:nvSpPr>
        <p:spPr>
          <a:xfrm>
            <a:off x="7541181" y="5321260"/>
            <a:ext cx="4829056" cy="710803"/>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User-friendly payment solutions for seamless customer experience</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41631">
              <a:alpha val="80000"/>
            </a:srgbClr>
          </a:solidFill>
          <a:ln/>
        </p:spPr>
      </p:sp>
      <p:sp>
        <p:nvSpPr>
          <p:cNvPr id="6" name="Text 3"/>
          <p:cNvSpPr/>
          <p:nvPr/>
        </p:nvSpPr>
        <p:spPr>
          <a:xfrm>
            <a:off x="2037993" y="2431852"/>
            <a:ext cx="5832038"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User Interface Design</a:t>
            </a:r>
            <a:endParaRPr lang="en-US" sz="4374" dirty="0"/>
          </a:p>
        </p:txBody>
      </p:sp>
      <p:sp>
        <p:nvSpPr>
          <p:cNvPr id="7" name="Shape 4"/>
          <p:cNvSpPr/>
          <p:nvPr/>
        </p:nvSpPr>
        <p:spPr>
          <a:xfrm>
            <a:off x="2037993" y="3459480"/>
            <a:ext cx="3370064" cy="2338149"/>
          </a:xfrm>
          <a:prstGeom prst="roundRect">
            <a:avLst>
              <a:gd name="adj" fmla="val 2851"/>
            </a:avLst>
          </a:prstGeom>
          <a:solidFill>
            <a:srgbClr val="382748"/>
          </a:solidFill>
          <a:ln/>
        </p:spPr>
      </p:sp>
      <p:sp>
        <p:nvSpPr>
          <p:cNvPr id="8" name="Text 5"/>
          <p:cNvSpPr/>
          <p:nvPr/>
        </p:nvSpPr>
        <p:spPr>
          <a:xfrm>
            <a:off x="2260163" y="3681651"/>
            <a:ext cx="2925723" cy="694373"/>
          </a:xfrm>
          <a:prstGeom prst="rect">
            <a:avLst/>
          </a:prstGeom>
          <a:noFill/>
          <a:ln/>
        </p:spPr>
        <p:txBody>
          <a:bodyPr wrap="squar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Customization with React</a:t>
            </a:r>
            <a:endParaRPr lang="en-US" sz="2187" dirty="0"/>
          </a:p>
        </p:txBody>
      </p:sp>
      <p:sp>
        <p:nvSpPr>
          <p:cNvPr id="9" name="Text 6"/>
          <p:cNvSpPr/>
          <p:nvPr/>
        </p:nvSpPr>
        <p:spPr>
          <a:xfrm>
            <a:off x="2260163" y="4509254"/>
            <a:ext cx="2925723" cy="710803"/>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Developing personalized and interactive user interfaces.</a:t>
            </a:r>
            <a:endParaRPr lang="en-US" sz="1750" dirty="0"/>
          </a:p>
        </p:txBody>
      </p:sp>
      <p:sp>
        <p:nvSpPr>
          <p:cNvPr id="10" name="Shape 7"/>
          <p:cNvSpPr/>
          <p:nvPr/>
        </p:nvSpPr>
        <p:spPr>
          <a:xfrm>
            <a:off x="5630228" y="3459480"/>
            <a:ext cx="3370064" cy="2338149"/>
          </a:xfrm>
          <a:prstGeom prst="roundRect">
            <a:avLst>
              <a:gd name="adj" fmla="val 2851"/>
            </a:avLst>
          </a:prstGeom>
          <a:solidFill>
            <a:srgbClr val="382748"/>
          </a:solidFill>
          <a:ln/>
        </p:spPr>
      </p:sp>
      <p:sp>
        <p:nvSpPr>
          <p:cNvPr id="11" name="Text 8"/>
          <p:cNvSpPr/>
          <p:nvPr/>
        </p:nvSpPr>
        <p:spPr>
          <a:xfrm>
            <a:off x="5852398" y="3681651"/>
            <a:ext cx="2925723" cy="694373"/>
          </a:xfrm>
          <a:prstGeom prst="rect">
            <a:avLst/>
          </a:prstGeom>
          <a:noFill/>
          <a:ln/>
        </p:spPr>
        <p:txBody>
          <a:bodyPr wrap="squar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Styling with TailwindCSS</a:t>
            </a:r>
            <a:endParaRPr lang="en-US" sz="2187" dirty="0"/>
          </a:p>
        </p:txBody>
      </p:sp>
      <p:sp>
        <p:nvSpPr>
          <p:cNvPr id="12" name="Text 9"/>
          <p:cNvSpPr/>
          <p:nvPr/>
        </p:nvSpPr>
        <p:spPr>
          <a:xfrm>
            <a:off x="5852398" y="4509254"/>
            <a:ext cx="2925723" cy="1066205"/>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Efficient and responsive styling for an enhanced user experience.</a:t>
            </a:r>
            <a:endParaRPr lang="en-US" sz="1750" dirty="0"/>
          </a:p>
        </p:txBody>
      </p:sp>
      <p:sp>
        <p:nvSpPr>
          <p:cNvPr id="13" name="Shape 10"/>
          <p:cNvSpPr/>
          <p:nvPr/>
        </p:nvSpPr>
        <p:spPr>
          <a:xfrm>
            <a:off x="9222462" y="3459480"/>
            <a:ext cx="3370064" cy="2338149"/>
          </a:xfrm>
          <a:prstGeom prst="roundRect">
            <a:avLst>
              <a:gd name="adj" fmla="val 2851"/>
            </a:avLst>
          </a:prstGeom>
          <a:solidFill>
            <a:srgbClr val="382748"/>
          </a:solidFill>
          <a:ln/>
        </p:spPr>
      </p:sp>
      <p:sp>
        <p:nvSpPr>
          <p:cNvPr id="14" name="Text 11"/>
          <p:cNvSpPr/>
          <p:nvPr/>
        </p:nvSpPr>
        <p:spPr>
          <a:xfrm>
            <a:off x="9444633" y="3681651"/>
            <a:ext cx="2925723" cy="694373"/>
          </a:xfrm>
          <a:prstGeom prst="rect">
            <a:avLst/>
          </a:prstGeom>
          <a:noFill/>
          <a:ln/>
        </p:spPr>
        <p:txBody>
          <a:bodyPr wrap="squar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Intuitive Layouts and Components</a:t>
            </a:r>
            <a:endParaRPr lang="en-US" sz="2187" dirty="0"/>
          </a:p>
        </p:txBody>
      </p:sp>
      <p:sp>
        <p:nvSpPr>
          <p:cNvPr id="15" name="Text 12"/>
          <p:cNvSpPr/>
          <p:nvPr/>
        </p:nvSpPr>
        <p:spPr>
          <a:xfrm>
            <a:off x="9444633" y="4509254"/>
            <a:ext cx="2925723" cy="1066205"/>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Creating a user-friendly interface to ensure seamless interactions.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533</Words>
  <Application>Microsoft Office PowerPoint</Application>
  <PresentationFormat>Custom</PresentationFormat>
  <Paragraphs>86</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Fira Sans</vt:lpstr>
      <vt:lpstr>Inconsolata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Rishi Raj Singh Chauhan</cp:lastModifiedBy>
  <cp:revision>2</cp:revision>
  <dcterms:created xsi:type="dcterms:W3CDTF">2024-02-02T08:56:03Z</dcterms:created>
  <dcterms:modified xsi:type="dcterms:W3CDTF">2024-02-02T08:58:48Z</dcterms:modified>
</cp:coreProperties>
</file>