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79" r:id="rId3"/>
    <p:sldId id="285" r:id="rId4"/>
    <p:sldId id="283" r:id="rId5"/>
    <p:sldId id="284" r:id="rId6"/>
    <p:sldId id="280" r:id="rId7"/>
    <p:sldId id="282" r:id="rId8"/>
    <p:sldId id="270" r:id="rId9"/>
    <p:sldId id="286" r:id="rId10"/>
    <p:sldId id="271" r:id="rId11"/>
    <p:sldId id="272" r:id="rId12"/>
    <p:sldId id="273" r:id="rId13"/>
    <p:sldId id="266" r:id="rId14"/>
    <p:sldId id="275" r:id="rId15"/>
    <p:sldId id="276" r:id="rId16"/>
    <p:sldId id="277" r:id="rId17"/>
    <p:sldId id="278" r:id="rId18"/>
    <p:sldId id="267" r:id="rId19"/>
    <p:sldId id="274" r:id="rId20"/>
    <p:sldId id="265" r:id="rId21"/>
    <p:sldId id="281" r:id="rId22"/>
    <p:sldId id="262" r:id="rId23"/>
    <p:sldId id="259" r:id="rId24"/>
    <p:sldId id="258" r:id="rId25"/>
    <p:sldId id="268" r:id="rId26"/>
    <p:sldId id="269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6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CF6F6-314F-4870-B83C-98985777492D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8CD0B-9487-4BE8-B9CB-EC140EB71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902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CF6F6-314F-4870-B83C-98985777492D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8CD0B-9487-4BE8-B9CB-EC140EB71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397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E03CF6F6-314F-4870-B83C-98985777492D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E8C8CD0B-9487-4BE8-B9CB-EC140EB71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56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CF6F6-314F-4870-B83C-98985777492D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8CD0B-9487-4BE8-B9CB-EC140EB71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269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03CF6F6-314F-4870-B83C-98985777492D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8C8CD0B-9487-4BE8-B9CB-EC140EB71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5305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CF6F6-314F-4870-B83C-98985777492D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8CD0B-9487-4BE8-B9CB-EC140EB71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703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CF6F6-314F-4870-B83C-98985777492D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8CD0B-9487-4BE8-B9CB-EC140EB71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6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CF6F6-314F-4870-B83C-98985777492D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8CD0B-9487-4BE8-B9CB-EC140EB71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044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CF6F6-314F-4870-B83C-98985777492D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8CD0B-9487-4BE8-B9CB-EC140EB71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877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CF6F6-314F-4870-B83C-98985777492D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8CD0B-9487-4BE8-B9CB-EC140EB71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855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CF6F6-314F-4870-B83C-98985777492D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8CD0B-9487-4BE8-B9CB-EC140EB71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357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E03CF6F6-314F-4870-B83C-98985777492D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E8C8CD0B-9487-4BE8-B9CB-EC140EB71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7985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4827" y="501134"/>
            <a:ext cx="14694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+mj-lt"/>
              </a:rPr>
              <a:t>Data </a:t>
            </a:r>
            <a:r>
              <a:rPr lang="en-US" b="1" dirty="0" smtClean="0">
                <a:latin typeface="+mj-lt"/>
              </a:rPr>
              <a:t>Science</a:t>
            </a:r>
            <a:endParaRPr lang="en-US" b="1" dirty="0"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03649" y="1510546"/>
            <a:ext cx="1143761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>
                <a:latin typeface="+mj-lt"/>
              </a:rPr>
              <a:t>Evaluating Risk for Loan Approvals on LendingClub</a:t>
            </a:r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7242" y="2453506"/>
            <a:ext cx="9069066" cy="3858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960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261257"/>
            <a:ext cx="12083142" cy="6587252"/>
            <a:chOff x="0" y="261257"/>
            <a:chExt cx="12083142" cy="6587252"/>
          </a:xfrm>
        </p:grpSpPr>
        <p:sp>
          <p:nvSpPr>
            <p:cNvPr id="5" name="Rectangle 4"/>
            <p:cNvSpPr/>
            <p:nvPr/>
          </p:nvSpPr>
          <p:spPr>
            <a:xfrm>
              <a:off x="1271454" y="939199"/>
              <a:ext cx="4619896" cy="59093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		precision    </a:t>
              </a:r>
              <a:r>
                <a:rPr lang="en-US" dirty="0"/>
                <a:t>recall  f1-score   </a:t>
              </a:r>
              <a:r>
                <a:rPr lang="en-US" dirty="0" smtClean="0"/>
                <a:t>support</a:t>
              </a:r>
              <a:endParaRPr lang="en-US" dirty="0"/>
            </a:p>
            <a:p>
              <a:r>
                <a:rPr lang="en-US" dirty="0"/>
                <a:t>         </a:t>
              </a:r>
              <a:r>
                <a:rPr lang="en-US" dirty="0" smtClean="0"/>
                <a:t>0.0       	0.33      </a:t>
              </a:r>
              <a:r>
                <a:rPr lang="en-US" dirty="0"/>
                <a:t>0.00      0.00       534</a:t>
              </a:r>
            </a:p>
            <a:p>
              <a:r>
                <a:rPr lang="en-US" dirty="0"/>
                <a:t>         1.0       </a:t>
              </a:r>
              <a:r>
                <a:rPr lang="en-US" dirty="0" smtClean="0"/>
                <a:t>	0.87      </a:t>
              </a:r>
              <a:r>
                <a:rPr lang="en-US" dirty="0"/>
                <a:t>1.00      0.93      </a:t>
              </a:r>
              <a:r>
                <a:rPr lang="en-US" dirty="0" smtClean="0"/>
                <a:t>3440</a:t>
              </a:r>
              <a:endParaRPr lang="en-US" dirty="0"/>
            </a:p>
            <a:p>
              <a:r>
                <a:rPr lang="en-US" dirty="0" smtClean="0"/>
                <a:t>accuracy                           		0.87      </a:t>
              </a:r>
              <a:r>
                <a:rPr lang="en-US" dirty="0"/>
                <a:t>3974</a:t>
              </a:r>
            </a:p>
            <a:p>
              <a:r>
                <a:rPr lang="en-US" dirty="0"/>
                <a:t> </a:t>
              </a:r>
              <a:r>
                <a:rPr lang="en-US" dirty="0" smtClean="0"/>
                <a:t>macro </a:t>
              </a:r>
              <a:r>
                <a:rPr lang="en-US" dirty="0"/>
                <a:t>avg       0.60      0.50      0.47      3974</a:t>
              </a:r>
            </a:p>
            <a:p>
              <a:r>
                <a:rPr lang="en-US" dirty="0"/>
                <a:t>weighted avg  </a:t>
              </a:r>
              <a:r>
                <a:rPr lang="en-US" dirty="0" smtClean="0"/>
                <a:t>0.79      </a:t>
              </a:r>
              <a:r>
                <a:rPr lang="en-US" dirty="0"/>
                <a:t>0.87      0.80      3974 </a:t>
              </a:r>
            </a:p>
            <a:p>
              <a:r>
                <a:rPr lang="en-US" dirty="0"/>
                <a:t>              </a:t>
              </a:r>
              <a:endParaRPr lang="en-US" dirty="0" smtClean="0"/>
            </a:p>
            <a:p>
              <a:r>
                <a:rPr lang="en-US" dirty="0"/>
                <a:t>	</a:t>
              </a:r>
              <a:r>
                <a:rPr lang="en-US" dirty="0" smtClean="0"/>
                <a:t>	precision    </a:t>
              </a:r>
              <a:r>
                <a:rPr lang="en-US" dirty="0"/>
                <a:t>recall  f1-score   </a:t>
              </a:r>
              <a:r>
                <a:rPr lang="en-US" dirty="0" smtClean="0"/>
                <a:t>support</a:t>
              </a:r>
              <a:endParaRPr lang="en-US" dirty="0"/>
            </a:p>
            <a:p>
              <a:r>
                <a:rPr lang="en-US" dirty="0"/>
                <a:t>         0.0       </a:t>
              </a:r>
              <a:r>
                <a:rPr lang="en-US" dirty="0" smtClean="0"/>
                <a:t>	0.25      </a:t>
              </a:r>
              <a:r>
                <a:rPr lang="en-US" dirty="0"/>
                <a:t>0.00      0.01       534</a:t>
              </a:r>
            </a:p>
            <a:p>
              <a:r>
                <a:rPr lang="en-US" dirty="0"/>
                <a:t>         1.0       </a:t>
              </a:r>
              <a:r>
                <a:rPr lang="en-US" dirty="0" smtClean="0"/>
                <a:t>	0.87      </a:t>
              </a:r>
              <a:r>
                <a:rPr lang="en-US" dirty="0"/>
                <a:t>1.00      0.93      </a:t>
              </a:r>
              <a:r>
                <a:rPr lang="en-US" dirty="0" smtClean="0"/>
                <a:t>3440</a:t>
              </a:r>
              <a:endParaRPr lang="en-US" dirty="0"/>
            </a:p>
            <a:p>
              <a:r>
                <a:rPr lang="en-US" dirty="0"/>
                <a:t> </a:t>
              </a:r>
              <a:r>
                <a:rPr lang="en-US" dirty="0" smtClean="0"/>
                <a:t>accuracy                           		0.86      </a:t>
              </a:r>
              <a:r>
                <a:rPr lang="en-US" dirty="0"/>
                <a:t>3974</a:t>
              </a:r>
            </a:p>
            <a:p>
              <a:r>
                <a:rPr lang="en-US" dirty="0"/>
                <a:t> </a:t>
              </a:r>
              <a:r>
                <a:rPr lang="en-US" dirty="0" smtClean="0"/>
                <a:t>macro </a:t>
              </a:r>
              <a:r>
                <a:rPr lang="en-US" dirty="0"/>
                <a:t>avg       0.56      0.50      0.47      3974</a:t>
              </a:r>
            </a:p>
            <a:p>
              <a:r>
                <a:rPr lang="en-US" dirty="0"/>
                <a:t>weighted avg  </a:t>
              </a:r>
              <a:r>
                <a:rPr lang="en-US" dirty="0" smtClean="0"/>
                <a:t>0.78      </a:t>
              </a:r>
              <a:r>
                <a:rPr lang="en-US" dirty="0"/>
                <a:t>0.86      0.80      3974 </a:t>
              </a:r>
            </a:p>
            <a:p>
              <a:r>
                <a:rPr lang="en-US" dirty="0"/>
                <a:t>              </a:t>
              </a:r>
              <a:endParaRPr lang="en-US" dirty="0" smtClean="0"/>
            </a:p>
            <a:p>
              <a:r>
                <a:rPr lang="en-US" dirty="0"/>
                <a:t>	</a:t>
              </a:r>
              <a:r>
                <a:rPr lang="en-US" dirty="0" smtClean="0"/>
                <a:t>	precision    </a:t>
              </a:r>
              <a:r>
                <a:rPr lang="en-US" dirty="0"/>
                <a:t>recall  f1-score   </a:t>
              </a:r>
              <a:r>
                <a:rPr lang="en-US" dirty="0" smtClean="0"/>
                <a:t>support</a:t>
              </a:r>
              <a:endParaRPr lang="en-US" dirty="0"/>
            </a:p>
            <a:p>
              <a:r>
                <a:rPr lang="en-US" dirty="0"/>
                <a:t>         0.0       </a:t>
              </a:r>
              <a:r>
                <a:rPr lang="en-US" dirty="0" smtClean="0"/>
                <a:t>	0.25      </a:t>
              </a:r>
              <a:r>
                <a:rPr lang="en-US" dirty="0"/>
                <a:t>0.32     </a:t>
              </a:r>
              <a:r>
                <a:rPr lang="en-U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</a:t>
              </a:r>
              <a:r>
                <a:rPr lang="en-US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0.28</a:t>
              </a:r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 </a:t>
              </a:r>
              <a:r>
                <a:rPr lang="en-U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    </a:t>
              </a:r>
              <a:r>
                <a:rPr lang="en-US" dirty="0"/>
                <a:t>534</a:t>
              </a:r>
            </a:p>
            <a:p>
              <a:r>
                <a:rPr lang="en-US" dirty="0"/>
                <a:t>         1.0       </a:t>
              </a:r>
              <a:r>
                <a:rPr lang="en-US" dirty="0" smtClean="0"/>
                <a:t>	0.89      </a:t>
              </a:r>
              <a:r>
                <a:rPr lang="en-US" dirty="0"/>
                <a:t>0.85      </a:t>
              </a:r>
              <a:r>
                <a:rPr lang="en-US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0.87</a:t>
              </a:r>
              <a:r>
                <a:rPr lang="en-US" dirty="0"/>
                <a:t>      3440</a:t>
              </a:r>
            </a:p>
            <a:p>
              <a:endParaRPr lang="en-US" dirty="0"/>
            </a:p>
            <a:p>
              <a:r>
                <a:rPr lang="en-US" dirty="0"/>
                <a:t> </a:t>
              </a:r>
              <a:r>
                <a:rPr lang="en-US" dirty="0" smtClean="0"/>
                <a:t>accuracy                           		0.78      </a:t>
              </a:r>
              <a:r>
                <a:rPr lang="en-US" dirty="0"/>
                <a:t>3974</a:t>
              </a:r>
            </a:p>
            <a:p>
              <a:r>
                <a:rPr lang="en-US" dirty="0"/>
                <a:t> </a:t>
              </a:r>
              <a:r>
                <a:rPr lang="en-US" dirty="0" smtClean="0"/>
                <a:t>macro </a:t>
              </a:r>
              <a:r>
                <a:rPr lang="en-US" dirty="0"/>
                <a:t>avg       0.57      0.59      0.58      3974</a:t>
              </a:r>
            </a:p>
            <a:p>
              <a:r>
                <a:rPr lang="en-US" dirty="0"/>
                <a:t>weighted avg  </a:t>
              </a:r>
              <a:r>
                <a:rPr lang="en-US" dirty="0" smtClean="0"/>
                <a:t>0.80      </a:t>
              </a:r>
              <a:r>
                <a:rPr lang="en-US" dirty="0"/>
                <a:t>0.78      0.79      3974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7593874" y="890520"/>
              <a:ext cx="4489268" cy="59093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/>
                <a:t> 		precision    recall  f1-score   support</a:t>
              </a:r>
            </a:p>
            <a:p>
              <a:r>
                <a:rPr lang="en-US" dirty="0"/>
                <a:t>         	0.0       	0.33      0.10      0.16       534</a:t>
              </a:r>
            </a:p>
            <a:p>
              <a:r>
                <a:rPr lang="en-US" dirty="0"/>
                <a:t>          1.0       	0.87      0.97      0.92      3440</a:t>
              </a:r>
            </a:p>
            <a:p>
              <a:r>
                <a:rPr lang="en-US" dirty="0"/>
                <a:t> accuracy                           		0.85      3974</a:t>
              </a:r>
            </a:p>
            <a:p>
              <a:r>
                <a:rPr lang="en-US" dirty="0"/>
                <a:t> macro avg        0.60      0.54      0.54      3974</a:t>
              </a:r>
            </a:p>
            <a:p>
              <a:r>
                <a:rPr lang="en-US" dirty="0"/>
                <a:t>weighted avg   0.80      0.85      0.82      3974 </a:t>
              </a:r>
            </a:p>
            <a:p>
              <a:endParaRPr lang="en-US" dirty="0"/>
            </a:p>
            <a:p>
              <a:r>
                <a:rPr lang="en-US" dirty="0"/>
                <a:t>		precision    recall  f1-score   support</a:t>
              </a:r>
            </a:p>
            <a:p>
              <a:r>
                <a:rPr lang="en-US" dirty="0"/>
                <a:t>         0.0       	0.00      0.00      0.00       534</a:t>
              </a:r>
            </a:p>
            <a:p>
              <a:r>
                <a:rPr lang="en-US" dirty="0"/>
                <a:t>         1.0      	 0.87      1.00      0.93      3440</a:t>
              </a:r>
            </a:p>
            <a:p>
              <a:r>
                <a:rPr lang="en-US" dirty="0"/>
                <a:t>  accuracy                           		0.87      3974</a:t>
              </a:r>
            </a:p>
            <a:p>
              <a:r>
                <a:rPr lang="en-US" dirty="0"/>
                <a:t>  macro avg       0.43      0.50      0.46      3974</a:t>
              </a:r>
            </a:p>
            <a:p>
              <a:r>
                <a:rPr lang="en-US" dirty="0"/>
                <a:t>weighted avg    0.75      0.87      0.80      3974</a:t>
              </a:r>
            </a:p>
            <a:p>
              <a:endParaRPr lang="en-US" dirty="0"/>
            </a:p>
            <a:p>
              <a:r>
                <a:rPr lang="en-US" dirty="0"/>
                <a:t>		precision    recall  f1-score   support</a:t>
              </a:r>
            </a:p>
            <a:p>
              <a:r>
                <a:rPr lang="en-US" dirty="0"/>
                <a:t>         0.0      	 0.38      0.06      0.11       534</a:t>
              </a:r>
            </a:p>
            <a:p>
              <a:r>
                <a:rPr lang="en-US" dirty="0"/>
                <a:t>         1.0       	0.87      0.98      0.92      3440</a:t>
              </a:r>
            </a:p>
            <a:p>
              <a:endParaRPr lang="en-US" dirty="0"/>
            </a:p>
            <a:p>
              <a:r>
                <a:rPr lang="en-US" dirty="0"/>
                <a:t>    accuracy                           		0.86      3974</a:t>
              </a:r>
            </a:p>
            <a:p>
              <a:r>
                <a:rPr lang="en-US" dirty="0"/>
                <a:t>   macro avg       0.62      0.52      0.52      3974</a:t>
              </a:r>
            </a:p>
            <a:p>
              <a:r>
                <a:rPr lang="en-US" dirty="0"/>
                <a:t>weighted avg    0.80      0.86      0.81      3974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076995" y="261257"/>
              <a:ext cx="83602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Classification Metrics without application of Data Imbalance </a:t>
              </a:r>
              <a:r>
                <a:rPr lang="en-US" dirty="0"/>
                <a:t> </a:t>
              </a:r>
              <a:r>
                <a:rPr lang="en-US" dirty="0" smtClean="0"/>
                <a:t>handling Techniques</a:t>
              </a:r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7296" y="1729043"/>
              <a:ext cx="785793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rgbClr val="FFFF00"/>
                  </a:solidFill>
                </a:rPr>
                <a:t>Linear</a:t>
              </a:r>
            </a:p>
            <a:p>
              <a:r>
                <a:rPr lang="en-US" dirty="0" smtClean="0">
                  <a:solidFill>
                    <a:srgbClr val="FFFF00"/>
                  </a:solidFill>
                </a:rPr>
                <a:t>SVC</a:t>
              </a:r>
              <a:endParaRPr lang="en-US" dirty="0">
                <a:solidFill>
                  <a:srgbClr val="FFFF0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0" y="3296585"/>
              <a:ext cx="123014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rgbClr val="FFFF00"/>
                  </a:solidFill>
                </a:rPr>
                <a:t>Logistic</a:t>
              </a:r>
            </a:p>
            <a:p>
              <a:r>
                <a:rPr lang="en-US" dirty="0" smtClean="0">
                  <a:solidFill>
                    <a:srgbClr val="FFFF00"/>
                  </a:solidFill>
                </a:rPr>
                <a:t>Regression</a:t>
              </a:r>
              <a:endParaRPr lang="en-US" dirty="0">
                <a:solidFill>
                  <a:srgbClr val="FFFF00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0" y="5282139"/>
              <a:ext cx="1047082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rgbClr val="FFFF00"/>
                  </a:solidFill>
                </a:rPr>
                <a:t>Gaussian</a:t>
              </a:r>
            </a:p>
            <a:p>
              <a:r>
                <a:rPr lang="en-US" dirty="0" smtClean="0">
                  <a:solidFill>
                    <a:srgbClr val="FFFF00"/>
                  </a:solidFill>
                </a:rPr>
                <a:t>NB</a:t>
              </a:r>
              <a:endParaRPr lang="en-US" dirty="0">
                <a:solidFill>
                  <a:srgbClr val="FFFF00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942553" y="1729042"/>
              <a:ext cx="1600118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rgbClr val="FFFF00"/>
                  </a:solidFill>
                </a:rPr>
                <a:t>RandomForest</a:t>
              </a:r>
            </a:p>
            <a:p>
              <a:r>
                <a:rPr lang="en-US" dirty="0" smtClean="0">
                  <a:solidFill>
                    <a:srgbClr val="FFFF00"/>
                  </a:solidFill>
                </a:rPr>
                <a:t>Classifier</a:t>
              </a:r>
              <a:endParaRPr lang="en-US" dirty="0">
                <a:solidFill>
                  <a:srgbClr val="FFFF00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891350" y="3296585"/>
              <a:ext cx="187583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rgbClr val="FFFF00"/>
                  </a:solidFill>
                </a:rPr>
                <a:t>GradientBoosting</a:t>
              </a:r>
            </a:p>
            <a:p>
              <a:r>
                <a:rPr lang="en-US" dirty="0" smtClean="0">
                  <a:solidFill>
                    <a:srgbClr val="FFFF00"/>
                  </a:solidFill>
                </a:rPr>
                <a:t>Classifier</a:t>
              </a:r>
              <a:endParaRPr lang="en-US" dirty="0">
                <a:solidFill>
                  <a:srgbClr val="FFFF00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891350" y="5559138"/>
              <a:ext cx="14657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FF00"/>
                  </a:solidFill>
                </a:rPr>
                <a:t>XGBClassifier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27001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169433"/>
            <a:ext cx="12267072" cy="6223520"/>
            <a:chOff x="0" y="169433"/>
            <a:chExt cx="12267072" cy="6223520"/>
          </a:xfrm>
        </p:grpSpPr>
        <p:sp>
          <p:nvSpPr>
            <p:cNvPr id="4" name="Rectangle 3"/>
            <p:cNvSpPr/>
            <p:nvPr/>
          </p:nvSpPr>
          <p:spPr>
            <a:xfrm>
              <a:off x="1153884" y="760642"/>
              <a:ext cx="4619897" cy="563231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/>
                <a:t> </a:t>
              </a:r>
              <a:r>
                <a:rPr lang="en-US" dirty="0" smtClean="0"/>
                <a:t>		precision    </a:t>
              </a:r>
              <a:r>
                <a:rPr lang="en-US" dirty="0"/>
                <a:t>recall  f1-score   </a:t>
              </a:r>
              <a:r>
                <a:rPr lang="en-US" dirty="0" smtClean="0"/>
                <a:t>support</a:t>
              </a:r>
              <a:endParaRPr lang="en-US" dirty="0"/>
            </a:p>
            <a:p>
              <a:r>
                <a:rPr lang="en-US" dirty="0"/>
                <a:t>         0.0       </a:t>
              </a:r>
              <a:r>
                <a:rPr lang="en-US" dirty="0" smtClean="0"/>
                <a:t>	0.56      </a:t>
              </a:r>
              <a:r>
                <a:rPr lang="en-US" dirty="0"/>
                <a:t>0.68      0.62      3367</a:t>
              </a:r>
            </a:p>
            <a:p>
              <a:r>
                <a:rPr lang="en-US" dirty="0"/>
                <a:t>         1.0       </a:t>
              </a:r>
              <a:r>
                <a:rPr lang="en-US" dirty="0" smtClean="0"/>
                <a:t>	0.61      </a:t>
              </a:r>
              <a:r>
                <a:rPr lang="en-US" dirty="0"/>
                <a:t>0.48      0.54      </a:t>
              </a:r>
              <a:r>
                <a:rPr lang="en-US" dirty="0" smtClean="0"/>
                <a:t>3450</a:t>
              </a:r>
              <a:endParaRPr lang="en-US" dirty="0"/>
            </a:p>
            <a:p>
              <a:r>
                <a:rPr lang="en-US" dirty="0"/>
                <a:t>    accuracy                           </a:t>
              </a:r>
              <a:r>
                <a:rPr lang="en-US" dirty="0" smtClean="0"/>
                <a:t>		0.58      </a:t>
              </a:r>
              <a:r>
                <a:rPr lang="en-US" dirty="0"/>
                <a:t>6817</a:t>
              </a:r>
            </a:p>
            <a:p>
              <a:r>
                <a:rPr lang="en-US" dirty="0"/>
                <a:t>   macro avg       0.59      0.58      0.58     </a:t>
              </a:r>
              <a:r>
                <a:rPr lang="en-US" dirty="0" smtClean="0"/>
                <a:t>6817</a:t>
              </a:r>
              <a:endParaRPr lang="en-US" dirty="0"/>
            </a:p>
            <a:p>
              <a:r>
                <a:rPr lang="en-US" dirty="0"/>
                <a:t>weighted avg   </a:t>
              </a:r>
              <a:r>
                <a:rPr lang="en-US" dirty="0" smtClean="0"/>
                <a:t>0.59      </a:t>
              </a:r>
              <a:r>
                <a:rPr lang="en-US" dirty="0"/>
                <a:t>0.58      0.58      6817</a:t>
              </a:r>
            </a:p>
            <a:p>
              <a:endParaRPr lang="en-US" dirty="0"/>
            </a:p>
            <a:p>
              <a:r>
                <a:rPr lang="en-US" dirty="0" smtClean="0"/>
                <a:t>		precision    </a:t>
              </a:r>
              <a:r>
                <a:rPr lang="en-US" dirty="0"/>
                <a:t>recall  f1-score   </a:t>
              </a:r>
              <a:r>
                <a:rPr lang="en-US" dirty="0" smtClean="0"/>
                <a:t>support</a:t>
              </a:r>
              <a:endParaRPr lang="en-US" dirty="0"/>
            </a:p>
            <a:p>
              <a:r>
                <a:rPr lang="en-US" dirty="0"/>
                <a:t>         0.0       </a:t>
              </a:r>
              <a:r>
                <a:rPr lang="en-US" dirty="0" smtClean="0"/>
                <a:t>	0.63      </a:t>
              </a:r>
              <a:r>
                <a:rPr lang="en-US" dirty="0"/>
                <a:t>0.57      0.60      3367</a:t>
              </a:r>
            </a:p>
            <a:p>
              <a:r>
                <a:rPr lang="en-US" dirty="0"/>
                <a:t>         1.0       </a:t>
              </a:r>
              <a:r>
                <a:rPr lang="en-US" dirty="0" smtClean="0"/>
                <a:t>	0.61      </a:t>
              </a:r>
              <a:r>
                <a:rPr lang="en-US" dirty="0"/>
                <a:t>0.67      0.64      </a:t>
              </a:r>
              <a:r>
                <a:rPr lang="en-US" dirty="0" smtClean="0"/>
                <a:t>3450</a:t>
              </a:r>
              <a:endParaRPr lang="en-US" dirty="0"/>
            </a:p>
            <a:p>
              <a:r>
                <a:rPr lang="en-US" dirty="0"/>
                <a:t>    accuracy                          </a:t>
              </a:r>
              <a:r>
                <a:rPr lang="en-US" dirty="0" smtClean="0"/>
                <a:t>		 </a:t>
              </a:r>
              <a:r>
                <a:rPr lang="en-US" dirty="0"/>
                <a:t>0.62      6817</a:t>
              </a:r>
            </a:p>
            <a:p>
              <a:r>
                <a:rPr lang="en-US" dirty="0"/>
                <a:t>   macro avg       0.62      0.62      0.62      6817</a:t>
              </a:r>
            </a:p>
            <a:p>
              <a:r>
                <a:rPr lang="en-US" dirty="0"/>
                <a:t>weighted avg    </a:t>
              </a:r>
              <a:r>
                <a:rPr lang="en-US" dirty="0" smtClean="0"/>
                <a:t>0.62      </a:t>
              </a:r>
              <a:r>
                <a:rPr lang="en-US" dirty="0"/>
                <a:t>0.62      0.62      6817</a:t>
              </a:r>
            </a:p>
            <a:p>
              <a:endParaRPr lang="en-US" dirty="0"/>
            </a:p>
            <a:p>
              <a:r>
                <a:rPr lang="en-US" dirty="0" smtClean="0"/>
                <a:t>		precision    </a:t>
              </a:r>
              <a:r>
                <a:rPr lang="en-US" dirty="0"/>
                <a:t>recall  f1-score   </a:t>
              </a:r>
              <a:r>
                <a:rPr lang="en-US" dirty="0" smtClean="0"/>
                <a:t>support</a:t>
              </a:r>
              <a:endParaRPr lang="en-US" dirty="0"/>
            </a:p>
            <a:p>
              <a:r>
                <a:rPr lang="en-US" dirty="0"/>
                <a:t>         0.0       	</a:t>
              </a:r>
              <a:r>
                <a:rPr lang="en-US" dirty="0" smtClean="0"/>
                <a:t>0.62      </a:t>
              </a:r>
              <a:r>
                <a:rPr lang="en-US" dirty="0"/>
                <a:t>0.59      0.60      3367</a:t>
              </a:r>
            </a:p>
            <a:p>
              <a:r>
                <a:rPr lang="en-US" dirty="0"/>
                <a:t>         1.0       </a:t>
              </a:r>
              <a:r>
                <a:rPr lang="en-US" dirty="0" smtClean="0"/>
                <a:t>	0.61      </a:t>
              </a:r>
              <a:r>
                <a:rPr lang="en-US" dirty="0"/>
                <a:t>0.64      0.63      </a:t>
              </a:r>
              <a:r>
                <a:rPr lang="en-US" dirty="0" smtClean="0"/>
                <a:t>3450</a:t>
              </a:r>
              <a:endParaRPr lang="en-US" dirty="0"/>
            </a:p>
            <a:p>
              <a:r>
                <a:rPr lang="en-US" dirty="0"/>
                <a:t>    </a:t>
              </a:r>
              <a:r>
                <a:rPr lang="en-US" dirty="0" smtClean="0"/>
                <a:t>accuracy                           		0.61      </a:t>
              </a:r>
              <a:r>
                <a:rPr lang="en-US" dirty="0"/>
                <a:t>6817</a:t>
              </a:r>
            </a:p>
            <a:p>
              <a:r>
                <a:rPr lang="en-US" dirty="0"/>
                <a:t>   macro avg       0.61      0.61      0.61      6817</a:t>
              </a:r>
            </a:p>
            <a:p>
              <a:r>
                <a:rPr lang="en-US" dirty="0"/>
                <a:t>weighted avg   </a:t>
              </a:r>
              <a:r>
                <a:rPr lang="en-US" dirty="0" smtClean="0"/>
                <a:t>0.61      </a:t>
              </a:r>
              <a:r>
                <a:rPr lang="en-US" dirty="0"/>
                <a:t>0.61      0.61      </a:t>
              </a:r>
              <a:r>
                <a:rPr lang="en-US" dirty="0" smtClean="0"/>
                <a:t>6817</a:t>
              </a:r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7542671" y="760641"/>
              <a:ext cx="4724401" cy="563231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		precision    </a:t>
              </a:r>
              <a:r>
                <a:rPr lang="en-US" dirty="0"/>
                <a:t>recall  f1-score   </a:t>
              </a:r>
              <a:r>
                <a:rPr lang="en-US" dirty="0" smtClean="0"/>
                <a:t>support</a:t>
              </a:r>
              <a:endParaRPr lang="en-US" dirty="0"/>
            </a:p>
            <a:p>
              <a:r>
                <a:rPr lang="en-US" dirty="0"/>
                <a:t>         0.0       </a:t>
              </a:r>
              <a:r>
                <a:rPr lang="en-US" dirty="0" smtClean="0"/>
                <a:t>	0.80      </a:t>
              </a:r>
              <a:r>
                <a:rPr lang="en-US" dirty="0"/>
                <a:t>0.94      </a:t>
              </a:r>
              <a:r>
                <a:rPr lang="en-US" b="1" dirty="0">
                  <a:solidFill>
                    <a:schemeClr val="accent4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0.86</a:t>
              </a:r>
              <a:r>
                <a:rPr lang="en-US" dirty="0"/>
                <a:t>      3367</a:t>
              </a:r>
            </a:p>
            <a:p>
              <a:r>
                <a:rPr lang="en-US" dirty="0"/>
                <a:t>         1.0       </a:t>
              </a:r>
              <a:r>
                <a:rPr lang="en-US" dirty="0" smtClean="0"/>
                <a:t>	0.93      </a:t>
              </a:r>
              <a:r>
                <a:rPr lang="en-US" dirty="0"/>
                <a:t>0.76      </a:t>
              </a:r>
              <a:r>
                <a:rPr lang="en-US" b="1" dirty="0">
                  <a:solidFill>
                    <a:schemeClr val="accent4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0.84</a:t>
              </a:r>
              <a:r>
                <a:rPr lang="en-US" dirty="0"/>
                <a:t>      </a:t>
              </a:r>
              <a:r>
                <a:rPr lang="en-US" dirty="0" smtClean="0"/>
                <a:t>3450</a:t>
              </a:r>
              <a:endParaRPr lang="en-US" dirty="0"/>
            </a:p>
            <a:p>
              <a:r>
                <a:rPr lang="en-US" dirty="0"/>
                <a:t>    accuracy                           </a:t>
              </a:r>
              <a:r>
                <a:rPr lang="en-US" dirty="0" smtClean="0"/>
                <a:t>		0.85      </a:t>
              </a:r>
              <a:r>
                <a:rPr lang="en-US" dirty="0"/>
                <a:t>6817</a:t>
              </a:r>
            </a:p>
            <a:p>
              <a:r>
                <a:rPr lang="en-US" dirty="0"/>
                <a:t>   macro avg       0.86      0.85      0.85      6817</a:t>
              </a:r>
            </a:p>
            <a:p>
              <a:r>
                <a:rPr lang="en-US" dirty="0"/>
                <a:t>weighted avg    </a:t>
              </a:r>
              <a:r>
                <a:rPr lang="en-US" dirty="0" smtClean="0"/>
                <a:t>0.87      </a:t>
              </a:r>
              <a:r>
                <a:rPr lang="en-US" dirty="0"/>
                <a:t>0.85      0.85      6817</a:t>
              </a:r>
            </a:p>
            <a:p>
              <a:endParaRPr lang="en-US" dirty="0"/>
            </a:p>
            <a:p>
              <a:r>
                <a:rPr lang="en-US" dirty="0" smtClean="0"/>
                <a:t>		precision    </a:t>
              </a:r>
              <a:r>
                <a:rPr lang="en-US" dirty="0"/>
                <a:t>recall  f1-score   </a:t>
              </a:r>
              <a:r>
                <a:rPr lang="en-US" dirty="0" smtClean="0"/>
                <a:t>support</a:t>
              </a:r>
              <a:endParaRPr lang="en-US" dirty="0"/>
            </a:p>
            <a:p>
              <a:r>
                <a:rPr lang="en-US" dirty="0"/>
                <a:t>         </a:t>
              </a:r>
              <a:r>
                <a:rPr lang="en-US" dirty="0" smtClean="0"/>
                <a:t>	0.0       	0.62      </a:t>
              </a:r>
              <a:r>
                <a:rPr lang="en-US" dirty="0"/>
                <a:t>0.66      0.64      3367</a:t>
              </a:r>
            </a:p>
            <a:p>
              <a:r>
                <a:rPr lang="en-US" dirty="0"/>
                <a:t>         </a:t>
              </a:r>
              <a:r>
                <a:rPr lang="en-US" dirty="0" smtClean="0"/>
                <a:t>	1.0       	0.65      </a:t>
              </a:r>
              <a:r>
                <a:rPr lang="en-US" dirty="0"/>
                <a:t>0.61      0.63      </a:t>
              </a:r>
              <a:r>
                <a:rPr lang="en-US" dirty="0" smtClean="0"/>
                <a:t>3450</a:t>
              </a:r>
              <a:endParaRPr lang="en-US" dirty="0"/>
            </a:p>
            <a:p>
              <a:r>
                <a:rPr lang="en-US" dirty="0"/>
                <a:t>    accuracy                          </a:t>
              </a:r>
              <a:r>
                <a:rPr lang="en-US" dirty="0" smtClean="0"/>
                <a:t>		 </a:t>
              </a:r>
              <a:r>
                <a:rPr lang="en-US" dirty="0"/>
                <a:t>0.63      6817</a:t>
              </a:r>
            </a:p>
            <a:p>
              <a:r>
                <a:rPr lang="en-US" dirty="0"/>
                <a:t>   macro avg       0.63      0.63      0.63      6817</a:t>
              </a:r>
            </a:p>
            <a:p>
              <a:r>
                <a:rPr lang="en-US" dirty="0"/>
                <a:t>weighted avg    </a:t>
              </a:r>
              <a:r>
                <a:rPr lang="en-US" dirty="0" smtClean="0"/>
                <a:t>0.63      </a:t>
              </a:r>
              <a:r>
                <a:rPr lang="en-US" dirty="0"/>
                <a:t>0.63      0.63      6817</a:t>
              </a:r>
            </a:p>
            <a:p>
              <a:endParaRPr lang="en-US" dirty="0"/>
            </a:p>
            <a:p>
              <a:r>
                <a:rPr lang="en-US" dirty="0" smtClean="0"/>
                <a:t>		precision    </a:t>
              </a:r>
              <a:r>
                <a:rPr lang="en-US" dirty="0"/>
                <a:t>recall  f1-score   </a:t>
              </a:r>
              <a:r>
                <a:rPr lang="en-US" dirty="0" smtClean="0"/>
                <a:t>support</a:t>
              </a:r>
              <a:endParaRPr lang="en-US" dirty="0"/>
            </a:p>
            <a:p>
              <a:r>
                <a:rPr lang="en-US" dirty="0"/>
                <a:t>         0.0       </a:t>
              </a:r>
              <a:r>
                <a:rPr lang="en-US" dirty="0" smtClean="0"/>
                <a:t>	0.74      </a:t>
              </a:r>
              <a:r>
                <a:rPr lang="en-US" dirty="0"/>
                <a:t>0.82      0.78      3367</a:t>
              </a:r>
            </a:p>
            <a:p>
              <a:r>
                <a:rPr lang="en-US" dirty="0"/>
                <a:t>         1.0       </a:t>
              </a:r>
              <a:r>
                <a:rPr lang="en-US" dirty="0" smtClean="0"/>
                <a:t>	0.80      </a:t>
              </a:r>
              <a:r>
                <a:rPr lang="en-US" dirty="0"/>
                <a:t>0.72      0.76      </a:t>
              </a:r>
              <a:r>
                <a:rPr lang="en-US" dirty="0" smtClean="0"/>
                <a:t>3450</a:t>
              </a:r>
              <a:endParaRPr lang="en-US" dirty="0"/>
            </a:p>
            <a:p>
              <a:r>
                <a:rPr lang="en-US" dirty="0"/>
                <a:t>    accuracy                           </a:t>
              </a:r>
              <a:r>
                <a:rPr lang="en-US" dirty="0" smtClean="0"/>
                <a:t>		0.77      </a:t>
              </a:r>
              <a:r>
                <a:rPr lang="en-US" dirty="0"/>
                <a:t>6817</a:t>
              </a:r>
            </a:p>
            <a:p>
              <a:r>
                <a:rPr lang="en-US" dirty="0"/>
                <a:t>   macro avg       0.77      0.77      0.77      6817</a:t>
              </a:r>
            </a:p>
            <a:p>
              <a:r>
                <a:rPr lang="en-US" dirty="0"/>
                <a:t>weighted avg    </a:t>
              </a:r>
              <a:r>
                <a:rPr lang="en-US" dirty="0" smtClean="0"/>
                <a:t>0.77      </a:t>
              </a:r>
              <a:r>
                <a:rPr lang="en-US" dirty="0"/>
                <a:t>0.77      0.77      </a:t>
              </a:r>
              <a:r>
                <a:rPr lang="en-US" dirty="0" smtClean="0"/>
                <a:t>6817</a:t>
              </a:r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153884" y="169433"/>
              <a:ext cx="103457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Classification Metrics with application of Data Imbalance  handling Techniques-Resampling (Oversampling) 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27296" y="1729043"/>
              <a:ext cx="785793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rgbClr val="FFFF00"/>
                  </a:solidFill>
                </a:rPr>
                <a:t>Linear</a:t>
              </a:r>
            </a:p>
            <a:p>
              <a:r>
                <a:rPr lang="en-US" dirty="0" smtClean="0">
                  <a:solidFill>
                    <a:srgbClr val="FFFF00"/>
                  </a:solidFill>
                </a:rPr>
                <a:t>SVC</a:t>
              </a:r>
              <a:endParaRPr lang="en-US" dirty="0">
                <a:solidFill>
                  <a:srgbClr val="FFFF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0" y="3296585"/>
              <a:ext cx="123014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rgbClr val="FFFF00"/>
                  </a:solidFill>
                </a:rPr>
                <a:t>Logistic</a:t>
              </a:r>
            </a:p>
            <a:p>
              <a:r>
                <a:rPr lang="en-US" dirty="0" smtClean="0">
                  <a:solidFill>
                    <a:srgbClr val="FFFF00"/>
                  </a:solidFill>
                </a:rPr>
                <a:t>Regression</a:t>
              </a:r>
              <a:endParaRPr lang="en-US" dirty="0">
                <a:solidFill>
                  <a:srgbClr val="FFFF00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0" y="5282139"/>
              <a:ext cx="1047082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rgbClr val="FFFF00"/>
                  </a:solidFill>
                </a:rPr>
                <a:t>Gaussian</a:t>
              </a:r>
            </a:p>
            <a:p>
              <a:r>
                <a:rPr lang="en-US" dirty="0" smtClean="0">
                  <a:solidFill>
                    <a:srgbClr val="FFFF00"/>
                  </a:solidFill>
                </a:rPr>
                <a:t>NB</a:t>
              </a:r>
              <a:endParaRPr lang="en-US" dirty="0">
                <a:solidFill>
                  <a:srgbClr val="FFFF00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942553" y="1729042"/>
              <a:ext cx="1600118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FF00"/>
                  </a:solidFill>
                </a:rPr>
                <a:t>RandomForest</a:t>
              </a:r>
            </a:p>
            <a:p>
              <a:r>
                <a:rPr lang="en-US" dirty="0">
                  <a:solidFill>
                    <a:srgbClr val="FFFF00"/>
                  </a:solidFill>
                </a:rPr>
                <a:t>Classifier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891350" y="3296585"/>
              <a:ext cx="187583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rgbClr val="FFFF00"/>
                  </a:solidFill>
                </a:rPr>
                <a:t>GradientBoosting</a:t>
              </a:r>
            </a:p>
            <a:p>
              <a:r>
                <a:rPr lang="en-US" dirty="0" smtClean="0">
                  <a:solidFill>
                    <a:srgbClr val="FFFF00"/>
                  </a:solidFill>
                </a:rPr>
                <a:t>Classifier</a:t>
              </a:r>
              <a:endParaRPr lang="en-US" dirty="0">
                <a:solidFill>
                  <a:srgbClr val="FFFF00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891350" y="5559138"/>
              <a:ext cx="14657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FF00"/>
                  </a:solidFill>
                </a:rPr>
                <a:t>XGBClassifier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05791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179217"/>
            <a:ext cx="12254010" cy="6629027"/>
            <a:chOff x="0" y="179217"/>
            <a:chExt cx="12254010" cy="6629027"/>
          </a:xfrm>
        </p:grpSpPr>
        <p:sp>
          <p:nvSpPr>
            <p:cNvPr id="5" name="Rectangle 4"/>
            <p:cNvSpPr/>
            <p:nvPr/>
          </p:nvSpPr>
          <p:spPr>
            <a:xfrm>
              <a:off x="7542671" y="898934"/>
              <a:ext cx="4711339" cy="59093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		precision    recall  f1-score   support</a:t>
              </a:r>
              <a:endParaRPr lang="en-US" dirty="0"/>
            </a:p>
            <a:p>
              <a:r>
                <a:rPr lang="en-US" dirty="0"/>
                <a:t>         0.0       </a:t>
              </a:r>
              <a:r>
                <a:rPr lang="en-US" dirty="0" smtClean="0"/>
                <a:t>	0.94      </a:t>
              </a:r>
              <a:r>
                <a:rPr lang="en-US" dirty="0"/>
                <a:t>0.85      </a:t>
              </a:r>
              <a:r>
                <a:rPr lang="en-US" b="1" dirty="0">
                  <a:solidFill>
                    <a:schemeClr val="accent4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0.89</a:t>
              </a:r>
              <a:r>
                <a:rPr lang="en-US" dirty="0"/>
                <a:t>      3479</a:t>
              </a:r>
            </a:p>
            <a:p>
              <a:r>
                <a:rPr lang="en-US" dirty="0"/>
                <a:t>         1.0       </a:t>
              </a:r>
              <a:r>
                <a:rPr lang="en-US" dirty="0" smtClean="0"/>
                <a:t>	0.85      </a:t>
              </a:r>
              <a:r>
                <a:rPr lang="en-US" dirty="0"/>
                <a:t>0.94      </a:t>
              </a:r>
              <a:r>
                <a:rPr lang="en-US" b="1" dirty="0">
                  <a:solidFill>
                    <a:schemeClr val="accent4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0.90</a:t>
              </a:r>
              <a:r>
                <a:rPr lang="en-US" dirty="0"/>
                <a:t>      </a:t>
              </a:r>
              <a:r>
                <a:rPr lang="en-US" dirty="0" smtClean="0"/>
                <a:t>3338</a:t>
              </a:r>
              <a:endParaRPr lang="en-US" dirty="0"/>
            </a:p>
            <a:p>
              <a:r>
                <a:rPr lang="en-US" dirty="0"/>
                <a:t>    accuracy                           </a:t>
              </a:r>
              <a:r>
                <a:rPr lang="en-US" dirty="0" smtClean="0"/>
                <a:t>		0.89      </a:t>
              </a:r>
              <a:r>
                <a:rPr lang="en-US" dirty="0"/>
                <a:t>6817</a:t>
              </a:r>
            </a:p>
            <a:p>
              <a:r>
                <a:rPr lang="en-US" dirty="0"/>
                <a:t>   macro avg       0.90      0.89      0.89      6817</a:t>
              </a:r>
            </a:p>
            <a:p>
              <a:r>
                <a:rPr lang="en-US" dirty="0"/>
                <a:t>weighted avg    </a:t>
              </a:r>
              <a:r>
                <a:rPr lang="en-US" dirty="0" smtClean="0"/>
                <a:t>0.90      </a:t>
              </a:r>
              <a:r>
                <a:rPr lang="en-US" dirty="0"/>
                <a:t>0.89      0.89      6817</a:t>
              </a:r>
            </a:p>
            <a:p>
              <a:endParaRPr lang="en-US" dirty="0"/>
            </a:p>
            <a:p>
              <a:r>
                <a:rPr lang="en-US" dirty="0" smtClean="0"/>
                <a:t>		precision    </a:t>
              </a:r>
              <a:r>
                <a:rPr lang="en-US" dirty="0"/>
                <a:t>recall  f1-score   </a:t>
              </a:r>
              <a:r>
                <a:rPr lang="en-US" dirty="0" smtClean="0"/>
                <a:t>support</a:t>
              </a:r>
              <a:endParaRPr lang="en-US" dirty="0"/>
            </a:p>
            <a:p>
              <a:r>
                <a:rPr lang="en-US" dirty="0"/>
                <a:t>         0.0       </a:t>
              </a:r>
              <a:r>
                <a:rPr lang="en-US" dirty="0" smtClean="0"/>
                <a:t>	0.85      </a:t>
              </a:r>
              <a:r>
                <a:rPr lang="en-US" dirty="0"/>
                <a:t>0.79      0.82      3479</a:t>
              </a:r>
            </a:p>
            <a:p>
              <a:r>
                <a:rPr lang="en-US" dirty="0"/>
                <a:t>         1.0       </a:t>
              </a:r>
              <a:r>
                <a:rPr lang="en-US" dirty="0" smtClean="0"/>
                <a:t>	0.80      </a:t>
              </a:r>
              <a:r>
                <a:rPr lang="en-US" dirty="0"/>
                <a:t>0.86      0.83      </a:t>
              </a:r>
              <a:r>
                <a:rPr lang="en-US" dirty="0" smtClean="0"/>
                <a:t>3338</a:t>
              </a:r>
              <a:endParaRPr lang="en-US" dirty="0"/>
            </a:p>
            <a:p>
              <a:r>
                <a:rPr lang="en-US" dirty="0"/>
                <a:t>    accuracy                          </a:t>
              </a:r>
              <a:r>
                <a:rPr lang="en-US" dirty="0" smtClean="0"/>
                <a:t>	 	0.82      </a:t>
              </a:r>
              <a:r>
                <a:rPr lang="en-US" dirty="0"/>
                <a:t>6817</a:t>
              </a:r>
            </a:p>
            <a:p>
              <a:r>
                <a:rPr lang="en-US" dirty="0"/>
                <a:t>   macro avg       0.83      0.82      0.82      6817</a:t>
              </a:r>
            </a:p>
            <a:p>
              <a:r>
                <a:rPr lang="en-US" dirty="0"/>
                <a:t>weighted avg    </a:t>
              </a:r>
              <a:r>
                <a:rPr lang="en-US" dirty="0" smtClean="0"/>
                <a:t>0.83      </a:t>
              </a:r>
              <a:r>
                <a:rPr lang="en-US" dirty="0"/>
                <a:t>0.82      0.82      6817</a:t>
              </a:r>
            </a:p>
            <a:p>
              <a:endParaRPr lang="en-US" dirty="0" smtClean="0"/>
            </a:p>
            <a:p>
              <a:r>
                <a:rPr lang="en-US" dirty="0"/>
                <a:t>	</a:t>
              </a:r>
              <a:r>
                <a:rPr lang="en-US" dirty="0" smtClean="0"/>
                <a:t>	precision    </a:t>
              </a:r>
              <a:r>
                <a:rPr lang="en-US" dirty="0"/>
                <a:t>recall  f1-score   </a:t>
              </a:r>
              <a:r>
                <a:rPr lang="en-US" dirty="0" smtClean="0"/>
                <a:t>support</a:t>
              </a:r>
              <a:endParaRPr lang="en-US" dirty="0"/>
            </a:p>
            <a:p>
              <a:r>
                <a:rPr lang="en-US" dirty="0"/>
                <a:t>         0.0       </a:t>
              </a:r>
              <a:r>
                <a:rPr lang="en-US" dirty="0" smtClean="0"/>
                <a:t>	0.98      </a:t>
              </a:r>
              <a:r>
                <a:rPr lang="en-US" dirty="0"/>
                <a:t>0.84      </a:t>
              </a:r>
              <a:r>
                <a:rPr lang="en-US" b="1" dirty="0">
                  <a:solidFill>
                    <a:schemeClr val="accent4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0.90</a:t>
              </a:r>
              <a:r>
                <a:rPr lang="en-US" dirty="0"/>
                <a:t>      3479</a:t>
              </a:r>
            </a:p>
            <a:p>
              <a:r>
                <a:rPr lang="en-US" dirty="0"/>
                <a:t>         1.0       </a:t>
              </a:r>
              <a:r>
                <a:rPr lang="en-US" dirty="0" smtClean="0"/>
                <a:t>	0.85      </a:t>
              </a:r>
              <a:r>
                <a:rPr lang="en-US" dirty="0"/>
                <a:t>0.98      </a:t>
              </a:r>
              <a:r>
                <a:rPr lang="en-US" b="1" dirty="0">
                  <a:solidFill>
                    <a:schemeClr val="accent4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0.91</a:t>
              </a:r>
              <a:r>
                <a:rPr lang="en-US" dirty="0"/>
                <a:t>      </a:t>
              </a:r>
              <a:r>
                <a:rPr lang="en-US" dirty="0" smtClean="0"/>
                <a:t>3338</a:t>
              </a:r>
              <a:endParaRPr lang="en-US" dirty="0"/>
            </a:p>
            <a:p>
              <a:r>
                <a:rPr lang="en-US" dirty="0"/>
                <a:t>    accuracy                           </a:t>
              </a:r>
              <a:r>
                <a:rPr lang="en-US" dirty="0" smtClean="0"/>
                <a:t>		0.91      </a:t>
              </a:r>
              <a:r>
                <a:rPr lang="en-US" dirty="0"/>
                <a:t>6817</a:t>
              </a:r>
            </a:p>
            <a:p>
              <a:r>
                <a:rPr lang="en-US" dirty="0"/>
                <a:t>   macro avg       0.92      0.91      0.91      6817</a:t>
              </a:r>
            </a:p>
            <a:p>
              <a:r>
                <a:rPr lang="en-US" dirty="0"/>
                <a:t>weighted avg    </a:t>
              </a:r>
              <a:r>
                <a:rPr lang="en-US" dirty="0" smtClean="0"/>
                <a:t>0.92      </a:t>
              </a:r>
              <a:r>
                <a:rPr lang="en-US" dirty="0"/>
                <a:t>0.91      0.91      6817</a:t>
              </a:r>
            </a:p>
            <a:p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936170" y="943021"/>
              <a:ext cx="4602481" cy="563231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		precision    </a:t>
              </a:r>
              <a:r>
                <a:rPr lang="en-US" dirty="0"/>
                <a:t>recall  f1-score   </a:t>
              </a:r>
              <a:r>
                <a:rPr lang="en-US" dirty="0" smtClean="0"/>
                <a:t>support</a:t>
              </a:r>
              <a:endParaRPr lang="en-US" dirty="0"/>
            </a:p>
            <a:p>
              <a:r>
                <a:rPr lang="en-US" dirty="0"/>
                <a:t>         0.0       </a:t>
              </a:r>
              <a:r>
                <a:rPr lang="en-US" dirty="0" smtClean="0"/>
                <a:t>	0.51      </a:t>
              </a:r>
              <a:r>
                <a:rPr lang="en-US" dirty="0"/>
                <a:t>1.00      0.68      3479</a:t>
              </a:r>
            </a:p>
            <a:p>
              <a:r>
                <a:rPr lang="en-US" dirty="0"/>
                <a:t>         1.0       </a:t>
              </a:r>
              <a:r>
                <a:rPr lang="en-US" dirty="0" smtClean="0"/>
                <a:t>	0.22      </a:t>
              </a:r>
              <a:r>
                <a:rPr lang="en-US" dirty="0"/>
                <a:t>0.00      0.00      </a:t>
              </a:r>
              <a:r>
                <a:rPr lang="en-US" dirty="0" smtClean="0"/>
                <a:t>3338</a:t>
              </a:r>
              <a:endParaRPr lang="en-US" dirty="0"/>
            </a:p>
            <a:p>
              <a:r>
                <a:rPr lang="en-US" dirty="0"/>
                <a:t>    accuracy                           </a:t>
              </a:r>
              <a:r>
                <a:rPr lang="en-US" dirty="0" smtClean="0"/>
                <a:t>		0.51      </a:t>
              </a:r>
              <a:r>
                <a:rPr lang="en-US" dirty="0"/>
                <a:t>6817</a:t>
              </a:r>
            </a:p>
            <a:p>
              <a:r>
                <a:rPr lang="en-US" dirty="0"/>
                <a:t>   macro avg       0.37      0.50      0.34      6817</a:t>
              </a:r>
            </a:p>
            <a:p>
              <a:r>
                <a:rPr lang="en-US" dirty="0"/>
                <a:t>weighted avg    </a:t>
              </a:r>
              <a:r>
                <a:rPr lang="en-US" dirty="0" smtClean="0"/>
                <a:t>0.37      </a:t>
              </a:r>
              <a:r>
                <a:rPr lang="en-US" dirty="0"/>
                <a:t>0.51      0.35      6817</a:t>
              </a:r>
            </a:p>
            <a:p>
              <a:endParaRPr lang="en-US" dirty="0"/>
            </a:p>
            <a:p>
              <a:r>
                <a:rPr lang="en-US" dirty="0" smtClean="0"/>
                <a:t>		precision    </a:t>
              </a:r>
              <a:r>
                <a:rPr lang="en-US" dirty="0"/>
                <a:t>recall  f1-score   </a:t>
              </a:r>
              <a:r>
                <a:rPr lang="en-US" dirty="0" smtClean="0"/>
                <a:t>support</a:t>
              </a:r>
              <a:endParaRPr lang="en-US" dirty="0"/>
            </a:p>
            <a:p>
              <a:r>
                <a:rPr lang="en-US" dirty="0"/>
                <a:t>         0.0      </a:t>
              </a:r>
              <a:r>
                <a:rPr lang="en-US" dirty="0" smtClean="0"/>
                <a:t>	 </a:t>
              </a:r>
              <a:r>
                <a:rPr lang="en-US" dirty="0"/>
                <a:t>0.64      0.57      0.60      3479</a:t>
              </a:r>
            </a:p>
            <a:p>
              <a:r>
                <a:rPr lang="en-US" dirty="0"/>
                <a:t>         1.0       </a:t>
              </a:r>
              <a:r>
                <a:rPr lang="en-US" dirty="0" smtClean="0"/>
                <a:t>	0.59      </a:t>
              </a:r>
              <a:r>
                <a:rPr lang="en-US" dirty="0"/>
                <a:t>0.66      0.63      </a:t>
              </a:r>
              <a:r>
                <a:rPr lang="en-US" dirty="0" smtClean="0"/>
                <a:t>3338</a:t>
              </a:r>
              <a:endParaRPr lang="en-US" dirty="0"/>
            </a:p>
            <a:p>
              <a:r>
                <a:rPr lang="en-US" dirty="0"/>
                <a:t>    accuracy                           </a:t>
              </a:r>
              <a:r>
                <a:rPr lang="en-US" dirty="0" smtClean="0"/>
                <a:t>		0.61      </a:t>
              </a:r>
              <a:r>
                <a:rPr lang="en-US" dirty="0"/>
                <a:t>6817</a:t>
              </a:r>
            </a:p>
            <a:p>
              <a:r>
                <a:rPr lang="en-US" dirty="0"/>
                <a:t>   macro avg       0.62      0.61      0.61      6817</a:t>
              </a:r>
            </a:p>
            <a:p>
              <a:r>
                <a:rPr lang="en-US" dirty="0"/>
                <a:t>weighted avg    </a:t>
              </a:r>
              <a:r>
                <a:rPr lang="en-US" dirty="0" smtClean="0"/>
                <a:t>0.62      </a:t>
              </a:r>
              <a:r>
                <a:rPr lang="en-US" dirty="0"/>
                <a:t>0.61      0.61      6817</a:t>
              </a:r>
            </a:p>
            <a:p>
              <a:endParaRPr lang="en-US" dirty="0"/>
            </a:p>
            <a:p>
              <a:r>
                <a:rPr lang="en-US" dirty="0" smtClean="0"/>
                <a:t>		precision    </a:t>
              </a:r>
              <a:r>
                <a:rPr lang="en-US" dirty="0"/>
                <a:t>recall  f1-score   </a:t>
              </a:r>
              <a:r>
                <a:rPr lang="en-US" dirty="0" smtClean="0"/>
                <a:t>support</a:t>
              </a:r>
              <a:endParaRPr lang="en-US" dirty="0"/>
            </a:p>
            <a:p>
              <a:r>
                <a:rPr lang="en-US" dirty="0"/>
                <a:t>         0.0       </a:t>
              </a:r>
              <a:r>
                <a:rPr lang="en-US" dirty="0" smtClean="0"/>
                <a:t>	0.61      </a:t>
              </a:r>
              <a:r>
                <a:rPr lang="en-US" dirty="0"/>
                <a:t>0.74      0.67      3479</a:t>
              </a:r>
            </a:p>
            <a:p>
              <a:r>
                <a:rPr lang="en-US" dirty="0"/>
                <a:t>         1.0       </a:t>
              </a:r>
              <a:r>
                <a:rPr lang="en-US" dirty="0" smtClean="0"/>
                <a:t>	0.65      </a:t>
              </a:r>
              <a:r>
                <a:rPr lang="en-US" dirty="0"/>
                <a:t>0.50      0.57      </a:t>
              </a:r>
              <a:r>
                <a:rPr lang="en-US" dirty="0" smtClean="0"/>
                <a:t>3338</a:t>
              </a:r>
              <a:endParaRPr lang="en-US" dirty="0"/>
            </a:p>
            <a:p>
              <a:r>
                <a:rPr lang="en-US" dirty="0"/>
                <a:t>    accuracy                           </a:t>
              </a:r>
              <a:r>
                <a:rPr lang="en-US" dirty="0" smtClean="0"/>
                <a:t>		0.62      </a:t>
              </a:r>
              <a:r>
                <a:rPr lang="en-US" dirty="0"/>
                <a:t>6817</a:t>
              </a:r>
            </a:p>
            <a:p>
              <a:r>
                <a:rPr lang="en-US" dirty="0"/>
                <a:t>   macro avg       0.63      0.62      0.62      6817</a:t>
              </a:r>
            </a:p>
            <a:p>
              <a:r>
                <a:rPr lang="en-US" dirty="0"/>
                <a:t>weighted avg   </a:t>
              </a:r>
              <a:r>
                <a:rPr lang="en-US" dirty="0" smtClean="0"/>
                <a:t> 0.63      </a:t>
              </a:r>
              <a:r>
                <a:rPr lang="en-US" dirty="0"/>
                <a:t>0.62      0.62      6817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1952897" y="179217"/>
              <a:ext cx="8510451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/>
                <a:t>Classification Metrics with application of Data Imbalance  handling </a:t>
              </a:r>
              <a:r>
                <a:rPr lang="en-US" dirty="0" smtClean="0"/>
                <a:t>Techniques-SMOTE 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7296" y="1729043"/>
              <a:ext cx="785793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rgbClr val="FFFF00"/>
                  </a:solidFill>
                </a:rPr>
                <a:t>Linear</a:t>
              </a:r>
            </a:p>
            <a:p>
              <a:r>
                <a:rPr lang="en-US" dirty="0" smtClean="0">
                  <a:solidFill>
                    <a:srgbClr val="FFFF00"/>
                  </a:solidFill>
                </a:rPr>
                <a:t>SVC</a:t>
              </a:r>
              <a:endParaRPr lang="en-US" dirty="0">
                <a:solidFill>
                  <a:srgbClr val="FFFF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0" y="3296585"/>
              <a:ext cx="123014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rgbClr val="FFFF00"/>
                  </a:solidFill>
                </a:rPr>
                <a:t>Logistic</a:t>
              </a:r>
            </a:p>
            <a:p>
              <a:r>
                <a:rPr lang="en-US" dirty="0" smtClean="0">
                  <a:solidFill>
                    <a:srgbClr val="FFFF00"/>
                  </a:solidFill>
                </a:rPr>
                <a:t>Regression</a:t>
              </a:r>
              <a:endParaRPr lang="en-US" dirty="0">
                <a:solidFill>
                  <a:srgbClr val="FFFF00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0" y="5282139"/>
              <a:ext cx="1047082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rgbClr val="FFFF00"/>
                  </a:solidFill>
                </a:rPr>
                <a:t>Gaussian</a:t>
              </a:r>
            </a:p>
            <a:p>
              <a:r>
                <a:rPr lang="en-US" dirty="0" smtClean="0">
                  <a:solidFill>
                    <a:srgbClr val="FFFF00"/>
                  </a:solidFill>
                </a:rPr>
                <a:t>NB</a:t>
              </a:r>
              <a:endParaRPr lang="en-US" dirty="0">
                <a:solidFill>
                  <a:srgbClr val="FFFF00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942553" y="1729042"/>
              <a:ext cx="1600118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rgbClr val="FFFF00"/>
                  </a:solidFill>
                </a:rPr>
                <a:t>RandomForest</a:t>
              </a:r>
            </a:p>
            <a:p>
              <a:r>
                <a:rPr lang="en-US" dirty="0" smtClean="0">
                  <a:solidFill>
                    <a:srgbClr val="FFFF00"/>
                  </a:solidFill>
                </a:rPr>
                <a:t>Classifier</a:t>
              </a:r>
              <a:endParaRPr lang="en-US" dirty="0">
                <a:solidFill>
                  <a:srgbClr val="FFFF00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891350" y="3296585"/>
              <a:ext cx="187583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rgbClr val="FFFF00"/>
                  </a:solidFill>
                </a:rPr>
                <a:t>GradientBoosting</a:t>
              </a:r>
            </a:p>
            <a:p>
              <a:r>
                <a:rPr lang="en-US" dirty="0" smtClean="0">
                  <a:solidFill>
                    <a:srgbClr val="FFFF00"/>
                  </a:solidFill>
                </a:rPr>
                <a:t>Classifier</a:t>
              </a:r>
              <a:endParaRPr lang="en-US" dirty="0">
                <a:solidFill>
                  <a:srgbClr val="FFFF00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891350" y="5559138"/>
              <a:ext cx="14657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FF00"/>
                  </a:solidFill>
                </a:rPr>
                <a:t>XGBClassifier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81391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03145" y="851153"/>
            <a:ext cx="9759595" cy="424731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dirty="0">
                <a:ln/>
              </a:rPr>
              <a:t>Machine Learning based Loan </a:t>
            </a:r>
          </a:p>
          <a:p>
            <a:pPr algn="ctr"/>
            <a:r>
              <a:rPr lang="en-US" sz="5400" b="1" dirty="0">
                <a:ln/>
              </a:rPr>
              <a:t>Default Predictions</a:t>
            </a:r>
          </a:p>
          <a:p>
            <a:pPr algn="ctr"/>
            <a:endParaRPr lang="en-US" sz="5400" b="1" dirty="0">
              <a:ln/>
            </a:endParaRPr>
          </a:p>
          <a:p>
            <a:pPr algn="ctr"/>
            <a:r>
              <a:rPr lang="en-US" sz="5400" b="1" dirty="0">
                <a:ln/>
              </a:rPr>
              <a:t>Modeling Binary </a:t>
            </a:r>
            <a:r>
              <a:rPr lang="en-US" sz="5400" b="1" dirty="0" smtClean="0">
                <a:ln/>
              </a:rPr>
              <a:t>Classifiers</a:t>
            </a:r>
            <a:r>
              <a:rPr lang="en-US" sz="5400" b="1" dirty="0">
                <a:ln/>
              </a:rPr>
              <a:t> </a:t>
            </a:r>
            <a:r>
              <a:rPr lang="en-US" sz="5400" b="1" dirty="0" smtClean="0">
                <a:ln/>
              </a:rPr>
              <a:t>after</a:t>
            </a:r>
          </a:p>
          <a:p>
            <a:pPr algn="ctr"/>
            <a:r>
              <a:rPr lang="en-US" sz="5400" b="1" dirty="0" smtClean="0">
                <a:ln/>
              </a:rPr>
              <a:t>Data Augmentation</a:t>
            </a:r>
            <a:endParaRPr lang="en-US" sz="5400" b="1" dirty="0">
              <a:ln/>
            </a:endParaRPr>
          </a:p>
        </p:txBody>
      </p:sp>
    </p:spTree>
    <p:extLst>
      <p:ext uri="{BB962C8B-B14F-4D97-AF65-F5344CB8AC3E}">
        <p14:creationId xmlns:p14="http://schemas.microsoft.com/office/powerpoint/2010/main" val="2810055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0" y="222068"/>
            <a:ext cx="12319325" cy="6335421"/>
            <a:chOff x="0" y="222068"/>
            <a:chExt cx="12319325" cy="6335421"/>
          </a:xfrm>
        </p:grpSpPr>
        <p:sp>
          <p:nvSpPr>
            <p:cNvPr id="7" name="TextBox 6"/>
            <p:cNvSpPr txBox="1"/>
            <p:nvPr/>
          </p:nvSpPr>
          <p:spPr>
            <a:xfrm>
              <a:off x="522515" y="222068"/>
              <a:ext cx="99277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New Dataset-Classification Metrics without application of Data Imbalance </a:t>
              </a:r>
              <a:r>
                <a:rPr lang="en-US" dirty="0"/>
                <a:t> </a:t>
              </a:r>
              <a:r>
                <a:rPr lang="en-US" dirty="0" smtClean="0"/>
                <a:t>handling Techniques</a:t>
              </a:r>
              <a:endParaRPr lang="en-US" dirty="0"/>
            </a:p>
          </p:txBody>
        </p:sp>
        <p:sp>
          <p:nvSpPr>
            <p:cNvPr id="3" name="Rectangle 2"/>
            <p:cNvSpPr/>
            <p:nvPr/>
          </p:nvSpPr>
          <p:spPr>
            <a:xfrm>
              <a:off x="7568798" y="648179"/>
              <a:ext cx="4750527" cy="59093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endParaRPr lang="en-US" dirty="0"/>
            </a:p>
            <a:p>
              <a:r>
                <a:rPr lang="en-US" dirty="0" smtClean="0"/>
                <a:t>		precision    </a:t>
              </a:r>
              <a:r>
                <a:rPr lang="en-US" dirty="0"/>
                <a:t>recall  f1-score   </a:t>
              </a:r>
              <a:r>
                <a:rPr lang="en-US" dirty="0" smtClean="0"/>
                <a:t>support</a:t>
              </a:r>
              <a:endParaRPr lang="en-US" dirty="0"/>
            </a:p>
            <a:p>
              <a:r>
                <a:rPr lang="en-US" dirty="0"/>
                <a:t>           0       </a:t>
              </a:r>
              <a:r>
                <a:rPr lang="en-US" dirty="0" smtClean="0"/>
                <a:t>	0.84      </a:t>
              </a:r>
              <a:r>
                <a:rPr lang="en-US" dirty="0"/>
                <a:t>0.87      </a:t>
              </a:r>
              <a:r>
                <a:rPr lang="en-US" b="1" dirty="0">
                  <a:solidFill>
                    <a:schemeClr val="accent4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0.86</a:t>
              </a:r>
              <a:r>
                <a:rPr lang="en-US" dirty="0"/>
                <a:t>      9674</a:t>
              </a:r>
            </a:p>
            <a:p>
              <a:r>
                <a:rPr lang="en-US" dirty="0"/>
                <a:t>           1       </a:t>
              </a:r>
              <a:r>
                <a:rPr lang="en-US" dirty="0" smtClean="0"/>
                <a:t>	0.96      </a:t>
              </a:r>
              <a:r>
                <a:rPr lang="en-US" dirty="0"/>
                <a:t>0.95      </a:t>
              </a:r>
              <a:r>
                <a:rPr lang="en-US" b="1" dirty="0">
                  <a:solidFill>
                    <a:schemeClr val="accent4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0.96</a:t>
              </a:r>
              <a:r>
                <a:rPr lang="en-US" dirty="0"/>
                <a:t>     </a:t>
              </a:r>
              <a:r>
                <a:rPr lang="en-US" dirty="0" smtClean="0"/>
                <a:t>32378</a:t>
              </a:r>
              <a:endParaRPr lang="en-US" dirty="0"/>
            </a:p>
            <a:p>
              <a:r>
                <a:rPr lang="en-US" dirty="0"/>
                <a:t>    accuracy                           </a:t>
              </a:r>
              <a:r>
                <a:rPr lang="en-US" dirty="0" smtClean="0"/>
                <a:t>		0.93     </a:t>
              </a:r>
              <a:r>
                <a:rPr lang="en-US" dirty="0"/>
                <a:t>42052</a:t>
              </a:r>
            </a:p>
            <a:p>
              <a:r>
                <a:rPr lang="en-US" dirty="0"/>
                <a:t>   macro avg       0.90      0.91      0.91     42052</a:t>
              </a:r>
            </a:p>
            <a:p>
              <a:r>
                <a:rPr lang="en-US" dirty="0"/>
                <a:t>weighted avg    </a:t>
              </a:r>
              <a:r>
                <a:rPr lang="en-US" dirty="0" smtClean="0"/>
                <a:t>0.93      </a:t>
              </a:r>
              <a:r>
                <a:rPr lang="en-US" dirty="0"/>
                <a:t>0.93      0.93     42052</a:t>
              </a:r>
            </a:p>
            <a:p>
              <a:endParaRPr lang="en-US" dirty="0"/>
            </a:p>
            <a:p>
              <a:r>
                <a:rPr lang="en-US" dirty="0" smtClean="0"/>
                <a:t>		precision    </a:t>
              </a:r>
              <a:r>
                <a:rPr lang="en-US" dirty="0"/>
                <a:t>recall  f1-score   </a:t>
              </a:r>
              <a:r>
                <a:rPr lang="en-US" dirty="0" smtClean="0"/>
                <a:t>support</a:t>
              </a:r>
              <a:endParaRPr lang="en-US" dirty="0"/>
            </a:p>
            <a:p>
              <a:r>
                <a:rPr lang="en-US" dirty="0"/>
                <a:t>           0       </a:t>
              </a:r>
              <a:r>
                <a:rPr lang="en-US" dirty="0" smtClean="0"/>
                <a:t>	0.84      </a:t>
              </a:r>
              <a:r>
                <a:rPr lang="en-US" dirty="0"/>
                <a:t>0.88      </a:t>
              </a:r>
              <a:r>
                <a:rPr lang="en-US" b="1" dirty="0">
                  <a:solidFill>
                    <a:schemeClr val="accent4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0.86</a:t>
              </a:r>
              <a:r>
                <a:rPr lang="en-US" dirty="0"/>
                <a:t>      9674</a:t>
              </a:r>
            </a:p>
            <a:p>
              <a:r>
                <a:rPr lang="en-US" dirty="0"/>
                <a:t>           1       </a:t>
              </a:r>
              <a:r>
                <a:rPr lang="en-US" dirty="0" smtClean="0"/>
                <a:t>	0.96      </a:t>
              </a:r>
              <a:r>
                <a:rPr lang="en-US" dirty="0"/>
                <a:t>0.95      </a:t>
              </a:r>
              <a:r>
                <a:rPr lang="en-US" b="1" dirty="0">
                  <a:solidFill>
                    <a:schemeClr val="accent4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0.96</a:t>
              </a:r>
              <a:r>
                <a:rPr lang="en-US" dirty="0"/>
                <a:t>     </a:t>
              </a:r>
              <a:r>
                <a:rPr lang="en-US" dirty="0" smtClean="0"/>
                <a:t>32378</a:t>
              </a:r>
              <a:endParaRPr lang="en-US" dirty="0"/>
            </a:p>
            <a:p>
              <a:r>
                <a:rPr lang="en-US" dirty="0"/>
                <a:t>    accuracy                           </a:t>
              </a:r>
              <a:r>
                <a:rPr lang="en-US" dirty="0" smtClean="0"/>
                <a:t>		0.94     </a:t>
              </a:r>
              <a:r>
                <a:rPr lang="en-US" dirty="0"/>
                <a:t>42052</a:t>
              </a:r>
            </a:p>
            <a:p>
              <a:r>
                <a:rPr lang="en-US" dirty="0"/>
                <a:t>   macro avg       0.90      0.92      0.91     42052</a:t>
              </a:r>
            </a:p>
            <a:p>
              <a:r>
                <a:rPr lang="en-US" dirty="0"/>
                <a:t>weighted avg    </a:t>
              </a:r>
              <a:r>
                <a:rPr lang="en-US" dirty="0" smtClean="0"/>
                <a:t>0.94      </a:t>
              </a:r>
              <a:r>
                <a:rPr lang="en-US" dirty="0"/>
                <a:t>0.94      0.94     42052</a:t>
              </a:r>
            </a:p>
            <a:p>
              <a:endParaRPr lang="en-US" dirty="0" smtClean="0"/>
            </a:p>
            <a:p>
              <a:r>
                <a:rPr lang="en-US" dirty="0" smtClean="0"/>
                <a:t>		precision    </a:t>
              </a:r>
              <a:r>
                <a:rPr lang="en-US" dirty="0"/>
                <a:t>recall  f1-score   </a:t>
              </a:r>
              <a:r>
                <a:rPr lang="en-US" dirty="0" smtClean="0"/>
                <a:t>support</a:t>
              </a:r>
              <a:endParaRPr lang="en-US" dirty="0"/>
            </a:p>
            <a:p>
              <a:r>
                <a:rPr lang="en-US" dirty="0"/>
                <a:t>           0       </a:t>
              </a:r>
              <a:r>
                <a:rPr lang="en-US" dirty="0" smtClean="0"/>
                <a:t>	0.86      </a:t>
              </a:r>
              <a:r>
                <a:rPr lang="en-US" dirty="0"/>
                <a:t>0.87      </a:t>
              </a:r>
              <a:r>
                <a:rPr lang="en-US" b="1" dirty="0">
                  <a:solidFill>
                    <a:schemeClr val="accent4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0.86</a:t>
              </a:r>
              <a:r>
                <a:rPr lang="en-US" dirty="0"/>
                <a:t>      9674</a:t>
              </a:r>
            </a:p>
            <a:p>
              <a:r>
                <a:rPr lang="en-US" dirty="0"/>
                <a:t>           1       </a:t>
              </a:r>
              <a:r>
                <a:rPr lang="en-US" dirty="0" smtClean="0"/>
                <a:t>	0.96      </a:t>
              </a:r>
              <a:r>
                <a:rPr lang="en-US" dirty="0"/>
                <a:t>0.96      </a:t>
              </a:r>
              <a:r>
                <a:rPr lang="en-US" b="1" dirty="0">
                  <a:solidFill>
                    <a:schemeClr val="accent4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0.96 </a:t>
              </a:r>
              <a:r>
                <a:rPr lang="en-US" dirty="0"/>
                <a:t>    </a:t>
              </a:r>
              <a:r>
                <a:rPr lang="en-US" dirty="0" smtClean="0"/>
                <a:t>32378</a:t>
              </a:r>
              <a:endParaRPr lang="en-US" dirty="0"/>
            </a:p>
            <a:p>
              <a:r>
                <a:rPr lang="en-US" dirty="0"/>
                <a:t>    accuracy                           </a:t>
              </a:r>
              <a:r>
                <a:rPr lang="en-US" dirty="0" smtClean="0"/>
                <a:t>		0.94     </a:t>
              </a:r>
              <a:r>
                <a:rPr lang="en-US" dirty="0"/>
                <a:t>42052</a:t>
              </a:r>
            </a:p>
            <a:p>
              <a:r>
                <a:rPr lang="en-US" dirty="0"/>
                <a:t>   macro avg       0.91      0.92      0.91     42052</a:t>
              </a:r>
            </a:p>
            <a:p>
              <a:r>
                <a:rPr lang="en-US" dirty="0"/>
                <a:t>weighted avg    </a:t>
              </a:r>
              <a:r>
                <a:rPr lang="en-US" dirty="0" smtClean="0"/>
                <a:t>0.94      </a:t>
              </a:r>
              <a:r>
                <a:rPr lang="en-US" dirty="0"/>
                <a:t>0.94      0.94     </a:t>
              </a:r>
              <a:r>
                <a:rPr lang="en-US" dirty="0" smtClean="0"/>
                <a:t>42052</a:t>
              </a:r>
              <a:endParaRPr lang="en-US" dirty="0"/>
            </a:p>
          </p:txBody>
        </p:sp>
        <p:sp>
          <p:nvSpPr>
            <p:cNvPr id="4" name="Rectangle 3"/>
            <p:cNvSpPr/>
            <p:nvPr/>
          </p:nvSpPr>
          <p:spPr>
            <a:xfrm>
              <a:off x="1166769" y="925178"/>
              <a:ext cx="4541518" cy="563231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		precision    </a:t>
              </a:r>
              <a:r>
                <a:rPr lang="en-US" dirty="0"/>
                <a:t>recall  f1-score   </a:t>
              </a:r>
              <a:r>
                <a:rPr lang="en-US" dirty="0" smtClean="0"/>
                <a:t>support</a:t>
              </a:r>
              <a:endParaRPr lang="en-US" dirty="0"/>
            </a:p>
            <a:p>
              <a:r>
                <a:rPr lang="en-US" dirty="0"/>
                <a:t>           0       </a:t>
              </a:r>
              <a:r>
                <a:rPr lang="en-US" dirty="0" smtClean="0"/>
                <a:t>	0.82      </a:t>
              </a:r>
              <a:r>
                <a:rPr lang="en-US" dirty="0"/>
                <a:t>0.86      0.84      9674</a:t>
              </a:r>
            </a:p>
            <a:p>
              <a:r>
                <a:rPr lang="en-US" dirty="0"/>
                <a:t>           1       </a:t>
              </a:r>
              <a:r>
                <a:rPr lang="en-US" dirty="0" smtClean="0"/>
                <a:t>	0.96      </a:t>
              </a:r>
              <a:r>
                <a:rPr lang="en-US" dirty="0"/>
                <a:t>0.94      0.95     </a:t>
              </a:r>
              <a:r>
                <a:rPr lang="en-US" dirty="0" smtClean="0"/>
                <a:t>32378</a:t>
              </a:r>
              <a:endParaRPr lang="en-US" dirty="0"/>
            </a:p>
            <a:p>
              <a:r>
                <a:rPr lang="en-US" dirty="0"/>
                <a:t>    accuracy                           </a:t>
              </a:r>
              <a:r>
                <a:rPr lang="en-US" dirty="0" smtClean="0"/>
                <a:t>		0.93     </a:t>
              </a:r>
              <a:r>
                <a:rPr lang="en-US" dirty="0"/>
                <a:t>42052</a:t>
              </a:r>
            </a:p>
            <a:p>
              <a:r>
                <a:rPr lang="en-US" dirty="0"/>
                <a:t>   macro avg       0.89      0.90      0.90     42052</a:t>
              </a:r>
            </a:p>
            <a:p>
              <a:r>
                <a:rPr lang="en-US" dirty="0"/>
                <a:t>weighted avg    </a:t>
              </a:r>
              <a:r>
                <a:rPr lang="en-US" dirty="0" smtClean="0"/>
                <a:t>0.93      </a:t>
              </a:r>
              <a:r>
                <a:rPr lang="en-US" dirty="0"/>
                <a:t>0.93      0.93     42052</a:t>
              </a:r>
            </a:p>
            <a:p>
              <a:endParaRPr lang="en-US" dirty="0"/>
            </a:p>
            <a:p>
              <a:r>
                <a:rPr lang="en-US" dirty="0" smtClean="0"/>
                <a:t>		precision    </a:t>
              </a:r>
              <a:r>
                <a:rPr lang="en-US" dirty="0"/>
                <a:t>recall  f1-score   </a:t>
              </a:r>
              <a:r>
                <a:rPr lang="en-US" dirty="0" smtClean="0"/>
                <a:t>support</a:t>
              </a:r>
              <a:endParaRPr lang="en-US" dirty="0"/>
            </a:p>
            <a:p>
              <a:r>
                <a:rPr lang="en-US" dirty="0"/>
                <a:t>           0       </a:t>
              </a:r>
              <a:r>
                <a:rPr lang="en-US" dirty="0" smtClean="0"/>
                <a:t>	0.87      </a:t>
              </a:r>
              <a:r>
                <a:rPr lang="en-US" dirty="0"/>
                <a:t>0.83      0.85      9674</a:t>
              </a:r>
            </a:p>
            <a:p>
              <a:r>
                <a:rPr lang="en-US" dirty="0"/>
                <a:t>           1       </a:t>
              </a:r>
              <a:r>
                <a:rPr lang="en-US" dirty="0" smtClean="0"/>
                <a:t>	0.95      </a:t>
              </a:r>
              <a:r>
                <a:rPr lang="en-US" dirty="0"/>
                <a:t>0.96      0.96     </a:t>
              </a:r>
              <a:r>
                <a:rPr lang="en-US" dirty="0" smtClean="0"/>
                <a:t>32378</a:t>
              </a:r>
              <a:endParaRPr lang="en-US" dirty="0"/>
            </a:p>
            <a:p>
              <a:r>
                <a:rPr lang="en-US" dirty="0"/>
                <a:t>    accuracy                           </a:t>
              </a:r>
              <a:r>
                <a:rPr lang="en-US" dirty="0" smtClean="0"/>
                <a:t>		0.93     </a:t>
              </a:r>
              <a:r>
                <a:rPr lang="en-US" dirty="0"/>
                <a:t>42052</a:t>
              </a:r>
            </a:p>
            <a:p>
              <a:r>
                <a:rPr lang="en-US" dirty="0"/>
                <a:t>   macro avg      </a:t>
              </a:r>
              <a:r>
                <a:rPr lang="en-US" dirty="0" smtClean="0"/>
                <a:t> </a:t>
              </a:r>
              <a:r>
                <a:rPr lang="en-US" dirty="0"/>
                <a:t>0.91      0.90      0.91     42052</a:t>
              </a:r>
            </a:p>
            <a:p>
              <a:r>
                <a:rPr lang="en-US" dirty="0"/>
                <a:t>weighted avg    </a:t>
              </a:r>
              <a:r>
                <a:rPr lang="en-US" dirty="0" smtClean="0"/>
                <a:t>0.93      </a:t>
              </a:r>
              <a:r>
                <a:rPr lang="en-US" dirty="0"/>
                <a:t>0.93      0.93     42052</a:t>
              </a:r>
            </a:p>
            <a:p>
              <a:endParaRPr lang="en-US" dirty="0"/>
            </a:p>
            <a:p>
              <a:r>
                <a:rPr lang="en-US" dirty="0" smtClean="0"/>
                <a:t>		precision    </a:t>
              </a:r>
              <a:r>
                <a:rPr lang="en-US" dirty="0"/>
                <a:t>recall  f1-score   </a:t>
              </a:r>
              <a:r>
                <a:rPr lang="en-US" dirty="0" smtClean="0"/>
                <a:t>support</a:t>
              </a:r>
              <a:endParaRPr lang="en-US" dirty="0"/>
            </a:p>
            <a:p>
              <a:r>
                <a:rPr lang="en-US" dirty="0"/>
                <a:t>           0       </a:t>
              </a:r>
              <a:r>
                <a:rPr lang="en-US" dirty="0" smtClean="0"/>
                <a:t>	0.58      </a:t>
              </a:r>
              <a:r>
                <a:rPr lang="en-US" dirty="0"/>
                <a:t>0.74      0.65      9674</a:t>
              </a:r>
            </a:p>
            <a:p>
              <a:r>
                <a:rPr lang="en-US" dirty="0"/>
                <a:t>           1       </a:t>
              </a:r>
              <a:r>
                <a:rPr lang="en-US" dirty="0" smtClean="0"/>
                <a:t>	0.91      </a:t>
              </a:r>
              <a:r>
                <a:rPr lang="en-US" dirty="0"/>
                <a:t>0.84      0.87     </a:t>
              </a:r>
              <a:r>
                <a:rPr lang="en-US" dirty="0" smtClean="0"/>
                <a:t>32378</a:t>
              </a:r>
              <a:endParaRPr lang="en-US" dirty="0"/>
            </a:p>
            <a:p>
              <a:r>
                <a:rPr lang="en-US" dirty="0"/>
                <a:t>    accuracy                          </a:t>
              </a:r>
              <a:r>
                <a:rPr lang="en-US" dirty="0" smtClean="0"/>
                <a:t>	 	0.81     </a:t>
              </a:r>
              <a:r>
                <a:rPr lang="en-US" dirty="0"/>
                <a:t>42052</a:t>
              </a:r>
            </a:p>
            <a:p>
              <a:r>
                <a:rPr lang="en-US" dirty="0"/>
                <a:t>   macro avg       0.74      0.79      0.76     42052</a:t>
              </a:r>
            </a:p>
            <a:p>
              <a:r>
                <a:rPr lang="en-US" dirty="0"/>
                <a:t>weighted avg    </a:t>
              </a:r>
              <a:r>
                <a:rPr lang="en-US" dirty="0" smtClean="0"/>
                <a:t>0.84      </a:t>
              </a:r>
              <a:r>
                <a:rPr lang="en-US" dirty="0"/>
                <a:t>0.81      0.82     42052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27296" y="1729043"/>
              <a:ext cx="785793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rgbClr val="FFFF00"/>
                  </a:solidFill>
                </a:rPr>
                <a:t>Linear</a:t>
              </a:r>
            </a:p>
            <a:p>
              <a:r>
                <a:rPr lang="en-US" dirty="0" smtClean="0">
                  <a:solidFill>
                    <a:srgbClr val="FFFF00"/>
                  </a:solidFill>
                </a:rPr>
                <a:t>SVC</a:t>
              </a:r>
              <a:endParaRPr lang="en-US" dirty="0">
                <a:solidFill>
                  <a:srgbClr val="FFFF00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0" y="3296585"/>
              <a:ext cx="123014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rgbClr val="FFFF00"/>
                  </a:solidFill>
                </a:rPr>
                <a:t>Logistic</a:t>
              </a:r>
            </a:p>
            <a:p>
              <a:r>
                <a:rPr lang="en-US" dirty="0" smtClean="0">
                  <a:solidFill>
                    <a:srgbClr val="FFFF00"/>
                  </a:solidFill>
                </a:rPr>
                <a:t>Regression</a:t>
              </a:r>
              <a:endParaRPr lang="en-US" dirty="0">
                <a:solidFill>
                  <a:srgbClr val="FFFF00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0" y="5282139"/>
              <a:ext cx="1047082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rgbClr val="FFFF00"/>
                  </a:solidFill>
                </a:rPr>
                <a:t>Gaussian</a:t>
              </a:r>
            </a:p>
            <a:p>
              <a:r>
                <a:rPr lang="en-US" dirty="0" smtClean="0">
                  <a:solidFill>
                    <a:srgbClr val="FFFF00"/>
                  </a:solidFill>
                </a:rPr>
                <a:t>NB</a:t>
              </a:r>
              <a:endParaRPr lang="en-US" dirty="0">
                <a:solidFill>
                  <a:srgbClr val="FFFF00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942553" y="1729042"/>
              <a:ext cx="1600118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rgbClr val="FFFF00"/>
                  </a:solidFill>
                </a:rPr>
                <a:t>RandomForest</a:t>
              </a:r>
            </a:p>
            <a:p>
              <a:r>
                <a:rPr lang="en-US" dirty="0" smtClean="0">
                  <a:solidFill>
                    <a:srgbClr val="FFFF00"/>
                  </a:solidFill>
                </a:rPr>
                <a:t>Classifier</a:t>
              </a:r>
              <a:endParaRPr lang="en-US" dirty="0">
                <a:solidFill>
                  <a:srgbClr val="FFFF00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891350" y="3296585"/>
              <a:ext cx="187583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rgbClr val="FFFF00"/>
                  </a:solidFill>
                </a:rPr>
                <a:t>GradientBoosting</a:t>
              </a:r>
            </a:p>
            <a:p>
              <a:r>
                <a:rPr lang="en-US" dirty="0" smtClean="0">
                  <a:solidFill>
                    <a:srgbClr val="FFFF00"/>
                  </a:solidFill>
                </a:rPr>
                <a:t>Classifier</a:t>
              </a:r>
              <a:endParaRPr lang="en-US" dirty="0">
                <a:solidFill>
                  <a:srgbClr val="FFFF0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891350" y="5559138"/>
              <a:ext cx="14657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FF00"/>
                  </a:solidFill>
                </a:rPr>
                <a:t>XGBClassifier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93679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169433"/>
            <a:ext cx="12188694" cy="6370810"/>
            <a:chOff x="0" y="169433"/>
            <a:chExt cx="12188694" cy="6370810"/>
          </a:xfrm>
        </p:grpSpPr>
        <p:sp>
          <p:nvSpPr>
            <p:cNvPr id="7" name="TextBox 6"/>
            <p:cNvSpPr txBox="1"/>
            <p:nvPr/>
          </p:nvSpPr>
          <p:spPr>
            <a:xfrm>
              <a:off x="391886" y="169433"/>
              <a:ext cx="115998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New </a:t>
              </a:r>
              <a:r>
                <a:rPr lang="en-US" dirty="0" smtClean="0"/>
                <a:t>Dataset-Classification </a:t>
              </a:r>
              <a:r>
                <a:rPr lang="en-US" dirty="0"/>
                <a:t>Metrics with application of Data Imbalance  handling Techniques-Resampling (Oversampling) </a:t>
              </a:r>
            </a:p>
          </p:txBody>
        </p:sp>
        <p:sp>
          <p:nvSpPr>
            <p:cNvPr id="3" name="Rectangle 2"/>
            <p:cNvSpPr/>
            <p:nvPr/>
          </p:nvSpPr>
          <p:spPr>
            <a:xfrm>
              <a:off x="7542671" y="538765"/>
              <a:ext cx="4646023" cy="59093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endParaRPr lang="en-US" dirty="0"/>
            </a:p>
            <a:p>
              <a:r>
                <a:rPr lang="en-US" dirty="0" smtClean="0"/>
                <a:t>		precision    </a:t>
              </a:r>
              <a:r>
                <a:rPr lang="en-US" dirty="0"/>
                <a:t>recall  f1-score   </a:t>
              </a:r>
              <a:r>
                <a:rPr lang="en-US" dirty="0" smtClean="0"/>
                <a:t>support</a:t>
              </a:r>
              <a:endParaRPr lang="en-US" dirty="0"/>
            </a:p>
            <a:p>
              <a:r>
                <a:rPr lang="en-US" dirty="0"/>
                <a:t>           0       </a:t>
              </a:r>
              <a:r>
                <a:rPr lang="en-US" dirty="0" smtClean="0"/>
                <a:t>	0.93      </a:t>
              </a:r>
              <a:r>
                <a:rPr lang="en-US" dirty="0"/>
                <a:t>0.98      </a:t>
              </a:r>
              <a:r>
                <a:rPr lang="en-US" b="1" dirty="0">
                  <a:solidFill>
                    <a:schemeClr val="accent4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0.95</a:t>
              </a:r>
              <a:r>
                <a:rPr lang="en-US" dirty="0"/>
                <a:t>     32315</a:t>
              </a:r>
            </a:p>
            <a:p>
              <a:r>
                <a:rPr lang="en-US" dirty="0"/>
                <a:t>           1       </a:t>
              </a:r>
              <a:r>
                <a:rPr lang="en-US" dirty="0" smtClean="0"/>
                <a:t>	0.98      </a:t>
              </a:r>
              <a:r>
                <a:rPr lang="en-US" dirty="0"/>
                <a:t>0.93      </a:t>
              </a:r>
              <a:r>
                <a:rPr lang="en-US" b="1" dirty="0">
                  <a:solidFill>
                    <a:schemeClr val="accent4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0.95</a:t>
              </a:r>
              <a:r>
                <a:rPr lang="en-US" dirty="0"/>
                <a:t>     </a:t>
              </a:r>
              <a:r>
                <a:rPr lang="en-US" dirty="0" smtClean="0"/>
                <a:t>32462</a:t>
              </a:r>
              <a:endParaRPr lang="en-US" dirty="0"/>
            </a:p>
            <a:p>
              <a:r>
                <a:rPr lang="en-US" dirty="0"/>
                <a:t>    accuracy                           </a:t>
              </a:r>
              <a:r>
                <a:rPr lang="en-US" dirty="0" smtClean="0"/>
                <a:t>		0.95     </a:t>
              </a:r>
              <a:r>
                <a:rPr lang="en-US" dirty="0"/>
                <a:t>64777</a:t>
              </a:r>
            </a:p>
            <a:p>
              <a:r>
                <a:rPr lang="en-US" dirty="0"/>
                <a:t>   macro avg       0.95      0.95      0.95     64777</a:t>
              </a:r>
            </a:p>
            <a:p>
              <a:r>
                <a:rPr lang="en-US" dirty="0"/>
                <a:t>weighted avg    </a:t>
              </a:r>
              <a:r>
                <a:rPr lang="en-US" dirty="0" smtClean="0"/>
                <a:t>0.95      </a:t>
              </a:r>
              <a:r>
                <a:rPr lang="en-US" dirty="0"/>
                <a:t>0.95      0.95     64777</a:t>
              </a:r>
            </a:p>
            <a:p>
              <a:endParaRPr lang="en-US" dirty="0"/>
            </a:p>
            <a:p>
              <a:r>
                <a:rPr lang="en-US" dirty="0" smtClean="0"/>
                <a:t>		precision    </a:t>
              </a:r>
              <a:r>
                <a:rPr lang="en-US" dirty="0"/>
                <a:t>recall  f1-score   </a:t>
              </a:r>
              <a:r>
                <a:rPr lang="en-US" dirty="0" smtClean="0"/>
                <a:t>support</a:t>
              </a:r>
              <a:endParaRPr lang="en-US" dirty="0"/>
            </a:p>
            <a:p>
              <a:r>
                <a:rPr lang="en-US" dirty="0"/>
                <a:t>           0       </a:t>
              </a:r>
              <a:r>
                <a:rPr lang="en-US" dirty="0" smtClean="0"/>
                <a:t>	0.92      </a:t>
              </a:r>
              <a:r>
                <a:rPr lang="en-US" dirty="0"/>
                <a:t>0.93      0.92     32315</a:t>
              </a:r>
            </a:p>
            <a:p>
              <a:r>
                <a:rPr lang="en-US" dirty="0"/>
                <a:t>           1       </a:t>
              </a:r>
              <a:r>
                <a:rPr lang="en-US" dirty="0" smtClean="0"/>
                <a:t>	0.93      </a:t>
              </a:r>
              <a:r>
                <a:rPr lang="en-US" dirty="0"/>
                <a:t>0.92      0.92     </a:t>
              </a:r>
              <a:r>
                <a:rPr lang="en-US" dirty="0" smtClean="0"/>
                <a:t>32462</a:t>
              </a:r>
              <a:endParaRPr lang="en-US" dirty="0"/>
            </a:p>
            <a:p>
              <a:r>
                <a:rPr lang="en-US" dirty="0"/>
                <a:t>    accuracy                           </a:t>
              </a:r>
              <a:r>
                <a:rPr lang="en-US" dirty="0" smtClean="0"/>
                <a:t>		0.92     </a:t>
              </a:r>
              <a:r>
                <a:rPr lang="en-US" dirty="0"/>
                <a:t>64777</a:t>
              </a:r>
            </a:p>
            <a:p>
              <a:r>
                <a:rPr lang="en-US" dirty="0"/>
                <a:t>   macro avg       0.92      0.92      0.92     64777</a:t>
              </a:r>
            </a:p>
            <a:p>
              <a:r>
                <a:rPr lang="en-US" dirty="0"/>
                <a:t>weighted avg    </a:t>
              </a:r>
              <a:r>
                <a:rPr lang="en-US" dirty="0" smtClean="0"/>
                <a:t>0.92      </a:t>
              </a:r>
              <a:r>
                <a:rPr lang="en-US" dirty="0"/>
                <a:t>0.92      0.92     64777</a:t>
              </a:r>
            </a:p>
            <a:p>
              <a:endParaRPr lang="en-US" dirty="0" smtClean="0"/>
            </a:p>
            <a:p>
              <a:r>
                <a:rPr lang="en-US" dirty="0" smtClean="0"/>
                <a:t>		precision    </a:t>
              </a:r>
              <a:r>
                <a:rPr lang="en-US" dirty="0"/>
                <a:t>recall  f1-score   </a:t>
              </a:r>
              <a:r>
                <a:rPr lang="en-US" dirty="0" smtClean="0"/>
                <a:t>support</a:t>
              </a:r>
              <a:endParaRPr lang="en-US" dirty="0"/>
            </a:p>
            <a:p>
              <a:r>
                <a:rPr lang="en-US" dirty="0"/>
                <a:t>           0      </a:t>
              </a:r>
              <a:r>
                <a:rPr lang="en-US" dirty="0" smtClean="0"/>
                <a:t>		 </a:t>
              </a:r>
              <a:r>
                <a:rPr lang="en-US" dirty="0"/>
                <a:t>0.93      0.94      </a:t>
              </a:r>
              <a:r>
                <a:rPr lang="en-US" b="1" dirty="0">
                  <a:solidFill>
                    <a:schemeClr val="accent4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0.93</a:t>
              </a:r>
              <a:r>
                <a:rPr lang="en-US" dirty="0"/>
                <a:t>     32315</a:t>
              </a:r>
            </a:p>
            <a:p>
              <a:r>
                <a:rPr lang="en-US" dirty="0"/>
                <a:t>           1       </a:t>
              </a:r>
              <a:r>
                <a:rPr lang="en-US" dirty="0" smtClean="0"/>
                <a:t>	0.94      </a:t>
              </a:r>
              <a:r>
                <a:rPr lang="en-US" dirty="0"/>
                <a:t>0.93      </a:t>
              </a:r>
              <a:r>
                <a:rPr lang="en-US" b="1" dirty="0">
                  <a:solidFill>
                    <a:schemeClr val="accent4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0.93</a:t>
              </a:r>
              <a:r>
                <a:rPr lang="en-US" dirty="0"/>
                <a:t>     </a:t>
              </a:r>
              <a:r>
                <a:rPr lang="en-US" dirty="0" smtClean="0"/>
                <a:t>32462</a:t>
              </a:r>
              <a:endParaRPr lang="en-US" dirty="0"/>
            </a:p>
            <a:p>
              <a:r>
                <a:rPr lang="en-US" dirty="0"/>
                <a:t>    accuracy                           </a:t>
              </a:r>
              <a:r>
                <a:rPr lang="en-US" dirty="0" smtClean="0"/>
                <a:t>		0.93     </a:t>
              </a:r>
              <a:r>
                <a:rPr lang="en-US" dirty="0"/>
                <a:t>64777</a:t>
              </a:r>
            </a:p>
            <a:p>
              <a:r>
                <a:rPr lang="en-US" dirty="0"/>
                <a:t>   macro avg       0.93      0.93      0.93     64777</a:t>
              </a:r>
            </a:p>
            <a:p>
              <a:r>
                <a:rPr lang="en-US" dirty="0"/>
                <a:t>weighted avg    </a:t>
              </a:r>
              <a:r>
                <a:rPr lang="en-US" dirty="0" smtClean="0"/>
                <a:t>0.93      </a:t>
              </a:r>
              <a:r>
                <a:rPr lang="en-US" dirty="0"/>
                <a:t>0.93      0.93     </a:t>
              </a:r>
              <a:r>
                <a:rPr lang="en-US" dirty="0" smtClean="0"/>
                <a:t>64777</a:t>
              </a:r>
              <a:endParaRPr lang="en-US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114697" y="630933"/>
              <a:ext cx="4737463" cy="59093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		precision    </a:t>
              </a:r>
              <a:r>
                <a:rPr lang="en-US" dirty="0"/>
                <a:t>recall  f1-score   </a:t>
              </a:r>
              <a:r>
                <a:rPr lang="en-US" dirty="0" smtClean="0"/>
                <a:t>support</a:t>
              </a:r>
              <a:endParaRPr lang="en-US" dirty="0"/>
            </a:p>
            <a:p>
              <a:r>
                <a:rPr lang="en-US" dirty="0"/>
                <a:t>           0       </a:t>
              </a:r>
              <a:r>
                <a:rPr lang="en-US" dirty="0" smtClean="0"/>
                <a:t>	0.90      </a:t>
              </a:r>
              <a:r>
                <a:rPr lang="en-US" dirty="0"/>
                <a:t>0.89      0.90     32315</a:t>
              </a:r>
            </a:p>
            <a:p>
              <a:r>
                <a:rPr lang="en-US" dirty="0"/>
                <a:t>           1      </a:t>
              </a:r>
              <a:r>
                <a:rPr lang="en-US" dirty="0" smtClean="0"/>
                <a:t>		 </a:t>
              </a:r>
              <a:r>
                <a:rPr lang="en-US" dirty="0"/>
                <a:t>0.89      0.90      0.90     </a:t>
              </a:r>
              <a:r>
                <a:rPr lang="en-US" dirty="0" smtClean="0"/>
                <a:t>32462</a:t>
              </a:r>
              <a:endParaRPr lang="en-US" dirty="0"/>
            </a:p>
            <a:p>
              <a:r>
                <a:rPr lang="en-US" dirty="0"/>
                <a:t>    accuracy                           </a:t>
              </a:r>
              <a:r>
                <a:rPr lang="en-US" dirty="0" smtClean="0"/>
                <a:t>		0.90     </a:t>
              </a:r>
              <a:r>
                <a:rPr lang="en-US" dirty="0"/>
                <a:t>64777</a:t>
              </a:r>
            </a:p>
            <a:p>
              <a:r>
                <a:rPr lang="en-US" dirty="0"/>
                <a:t>   macro avg       0.90      0.90      0.90     64777</a:t>
              </a:r>
            </a:p>
            <a:p>
              <a:r>
                <a:rPr lang="en-US" dirty="0"/>
                <a:t>weighted avg    </a:t>
              </a:r>
              <a:r>
                <a:rPr lang="en-US" dirty="0" smtClean="0"/>
                <a:t>0.90      </a:t>
              </a:r>
              <a:r>
                <a:rPr lang="en-US" dirty="0"/>
                <a:t>0.90      0.90     64777</a:t>
              </a:r>
            </a:p>
            <a:p>
              <a:endParaRPr lang="en-US" dirty="0"/>
            </a:p>
            <a:p>
              <a:r>
                <a:rPr lang="en-US" dirty="0" smtClean="0"/>
                <a:t>		precision    </a:t>
              </a:r>
              <a:r>
                <a:rPr lang="en-US" dirty="0"/>
                <a:t>recall  f1-score   </a:t>
              </a:r>
              <a:r>
                <a:rPr lang="en-US" dirty="0" smtClean="0"/>
                <a:t>support</a:t>
              </a:r>
              <a:endParaRPr lang="en-US" dirty="0"/>
            </a:p>
            <a:p>
              <a:r>
                <a:rPr lang="en-US" dirty="0"/>
                <a:t>           0       </a:t>
              </a:r>
              <a:r>
                <a:rPr lang="en-US" dirty="0" smtClean="0"/>
                <a:t>	0.93      </a:t>
              </a:r>
              <a:r>
                <a:rPr lang="en-US" dirty="0"/>
                <a:t>0.92      </a:t>
              </a:r>
              <a:r>
                <a:rPr lang="en-US" b="1" dirty="0">
                  <a:solidFill>
                    <a:schemeClr val="accent4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0.92</a:t>
              </a:r>
              <a:r>
                <a:rPr lang="en-US" dirty="0"/>
                <a:t>     32315</a:t>
              </a:r>
            </a:p>
            <a:p>
              <a:r>
                <a:rPr lang="en-US" dirty="0"/>
                <a:t>           1       </a:t>
              </a:r>
              <a:r>
                <a:rPr lang="en-US" dirty="0" smtClean="0"/>
                <a:t>	0.92      </a:t>
              </a:r>
              <a:r>
                <a:rPr lang="en-US" dirty="0"/>
                <a:t>0.93      </a:t>
              </a:r>
              <a:r>
                <a:rPr lang="en-US" b="1" dirty="0">
                  <a:solidFill>
                    <a:schemeClr val="accent4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0.93</a:t>
              </a:r>
              <a:r>
                <a:rPr lang="en-US" dirty="0"/>
                <a:t>     32462</a:t>
              </a:r>
            </a:p>
            <a:p>
              <a:endParaRPr lang="en-US" dirty="0"/>
            </a:p>
            <a:p>
              <a:r>
                <a:rPr lang="en-US" dirty="0"/>
                <a:t>    accuracy                          </a:t>
              </a:r>
              <a:r>
                <a:rPr lang="en-US" dirty="0" smtClean="0"/>
                <a:t>		 </a:t>
              </a:r>
              <a:r>
                <a:rPr lang="en-US" dirty="0"/>
                <a:t>0.92     64777</a:t>
              </a:r>
            </a:p>
            <a:p>
              <a:r>
                <a:rPr lang="en-US" dirty="0"/>
                <a:t>   macro avg       0.92      0.92      0.92     64777</a:t>
              </a:r>
            </a:p>
            <a:p>
              <a:r>
                <a:rPr lang="en-US" dirty="0"/>
                <a:t>weighted avg    </a:t>
              </a:r>
              <a:r>
                <a:rPr lang="en-US" dirty="0" smtClean="0"/>
                <a:t>0.92      </a:t>
              </a:r>
              <a:r>
                <a:rPr lang="en-US" dirty="0"/>
                <a:t>0.92      0.92     64777</a:t>
              </a:r>
            </a:p>
            <a:p>
              <a:endParaRPr lang="en-US" dirty="0"/>
            </a:p>
            <a:p>
              <a:r>
                <a:rPr lang="en-US" dirty="0" smtClean="0"/>
                <a:t>		precision    </a:t>
              </a:r>
              <a:r>
                <a:rPr lang="en-US" dirty="0"/>
                <a:t>recall  f1-score   </a:t>
              </a:r>
              <a:r>
                <a:rPr lang="en-US" dirty="0" smtClean="0"/>
                <a:t>support</a:t>
              </a:r>
              <a:endParaRPr lang="en-US" dirty="0"/>
            </a:p>
            <a:p>
              <a:r>
                <a:rPr lang="en-US" dirty="0"/>
                <a:t>           0       </a:t>
              </a:r>
              <a:r>
                <a:rPr lang="en-US" dirty="0" smtClean="0"/>
                <a:t>	0.79      </a:t>
              </a:r>
              <a:r>
                <a:rPr lang="en-US" dirty="0"/>
                <a:t>0.92      0.85     32315</a:t>
              </a:r>
            </a:p>
            <a:p>
              <a:r>
                <a:rPr lang="en-US" dirty="0"/>
                <a:t>           1       </a:t>
              </a:r>
              <a:r>
                <a:rPr lang="en-US" dirty="0" smtClean="0"/>
                <a:t>	0.91      </a:t>
              </a:r>
              <a:r>
                <a:rPr lang="en-US" dirty="0"/>
                <a:t>0.75      0.82     </a:t>
              </a:r>
              <a:r>
                <a:rPr lang="en-US" dirty="0" smtClean="0"/>
                <a:t>32462</a:t>
              </a:r>
              <a:endParaRPr lang="en-US" dirty="0"/>
            </a:p>
            <a:p>
              <a:r>
                <a:rPr lang="en-US" dirty="0"/>
                <a:t>    accuracy                           </a:t>
              </a:r>
              <a:r>
                <a:rPr lang="en-US" dirty="0" smtClean="0"/>
                <a:t>		0.84     </a:t>
              </a:r>
              <a:r>
                <a:rPr lang="en-US" dirty="0"/>
                <a:t>64777</a:t>
              </a:r>
            </a:p>
            <a:p>
              <a:r>
                <a:rPr lang="en-US" dirty="0"/>
                <a:t>   macro avg       0.85      0.84      0.84     64777</a:t>
              </a:r>
            </a:p>
            <a:p>
              <a:r>
                <a:rPr lang="en-US" dirty="0"/>
                <a:t>weighted avg    </a:t>
              </a:r>
              <a:r>
                <a:rPr lang="en-US" dirty="0" smtClean="0"/>
                <a:t>0.85      </a:t>
              </a:r>
              <a:r>
                <a:rPr lang="en-US" dirty="0"/>
                <a:t>0.84      0.84     64777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27296" y="1729043"/>
              <a:ext cx="785793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rgbClr val="FFFF00"/>
                  </a:solidFill>
                </a:rPr>
                <a:t>Linear</a:t>
              </a:r>
            </a:p>
            <a:p>
              <a:r>
                <a:rPr lang="en-US" dirty="0" smtClean="0">
                  <a:solidFill>
                    <a:srgbClr val="FFFF00"/>
                  </a:solidFill>
                </a:rPr>
                <a:t>SVC</a:t>
              </a:r>
              <a:endParaRPr lang="en-US" dirty="0">
                <a:solidFill>
                  <a:srgbClr val="FFFF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0" y="3296585"/>
              <a:ext cx="123014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rgbClr val="FFFF00"/>
                  </a:solidFill>
                </a:rPr>
                <a:t>Logistic</a:t>
              </a:r>
            </a:p>
            <a:p>
              <a:r>
                <a:rPr lang="en-US" dirty="0" smtClean="0">
                  <a:solidFill>
                    <a:srgbClr val="FFFF00"/>
                  </a:solidFill>
                </a:rPr>
                <a:t>Regression</a:t>
              </a:r>
              <a:endParaRPr lang="en-US" dirty="0">
                <a:solidFill>
                  <a:srgbClr val="FFFF00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0" y="5282139"/>
              <a:ext cx="1047082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rgbClr val="FFFF00"/>
                  </a:solidFill>
                </a:rPr>
                <a:t>Gaussian</a:t>
              </a:r>
            </a:p>
            <a:p>
              <a:r>
                <a:rPr lang="en-US" dirty="0" smtClean="0">
                  <a:solidFill>
                    <a:srgbClr val="FFFF00"/>
                  </a:solidFill>
                </a:rPr>
                <a:t>NB</a:t>
              </a:r>
              <a:endParaRPr lang="en-US" dirty="0">
                <a:solidFill>
                  <a:srgbClr val="FFFF00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942553" y="1729042"/>
              <a:ext cx="1600118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rgbClr val="FFFF00"/>
                  </a:solidFill>
                </a:rPr>
                <a:t>RandomForest</a:t>
              </a:r>
            </a:p>
            <a:p>
              <a:r>
                <a:rPr lang="en-US" dirty="0" smtClean="0">
                  <a:solidFill>
                    <a:srgbClr val="FFFF00"/>
                  </a:solidFill>
                </a:rPr>
                <a:t>Classifier</a:t>
              </a:r>
              <a:endParaRPr lang="en-US" dirty="0">
                <a:solidFill>
                  <a:srgbClr val="FFFF00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891350" y="3296585"/>
              <a:ext cx="187583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rgbClr val="FFFF00"/>
                  </a:solidFill>
                </a:rPr>
                <a:t>GradientBoosting</a:t>
              </a:r>
            </a:p>
            <a:p>
              <a:r>
                <a:rPr lang="en-US" dirty="0" smtClean="0">
                  <a:solidFill>
                    <a:srgbClr val="FFFF00"/>
                  </a:solidFill>
                </a:rPr>
                <a:t>Classifier</a:t>
              </a:r>
              <a:endParaRPr lang="en-US" dirty="0">
                <a:solidFill>
                  <a:srgbClr val="FFFF00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891350" y="5559138"/>
              <a:ext cx="14657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FF00"/>
                  </a:solidFill>
                </a:rPr>
                <a:t>XGBClassifier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33765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140028"/>
            <a:ext cx="12440195" cy="6275963"/>
            <a:chOff x="0" y="140028"/>
            <a:chExt cx="12440195" cy="6275963"/>
          </a:xfrm>
        </p:grpSpPr>
        <p:sp>
          <p:nvSpPr>
            <p:cNvPr id="7" name="Rectangle 6"/>
            <p:cNvSpPr/>
            <p:nvPr/>
          </p:nvSpPr>
          <p:spPr>
            <a:xfrm>
              <a:off x="1084217" y="140028"/>
              <a:ext cx="10019211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/>
                <a:t>New </a:t>
              </a:r>
              <a:r>
                <a:rPr lang="en-US" dirty="0" smtClean="0"/>
                <a:t>Dataset-Classification </a:t>
              </a:r>
              <a:r>
                <a:rPr lang="en-US" dirty="0"/>
                <a:t>Metrics with application of Data Imbalance  handling </a:t>
              </a:r>
              <a:r>
                <a:rPr lang="en-US" dirty="0" smtClean="0"/>
                <a:t>Techniques-SMOTE </a:t>
              </a:r>
              <a:endParaRPr lang="en-US" dirty="0"/>
            </a:p>
          </p:txBody>
        </p:sp>
        <p:sp>
          <p:nvSpPr>
            <p:cNvPr id="3" name="Rectangle 2"/>
            <p:cNvSpPr/>
            <p:nvPr/>
          </p:nvSpPr>
          <p:spPr>
            <a:xfrm>
              <a:off x="7680961" y="506681"/>
              <a:ext cx="4759234" cy="59093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 </a:t>
              </a:r>
            </a:p>
            <a:p>
              <a:r>
                <a:rPr lang="en-US" dirty="0" smtClean="0"/>
                <a:t>		precision    recall  f1-score   support</a:t>
              </a:r>
            </a:p>
            <a:p>
              <a:r>
                <a:rPr lang="en-US" dirty="0" smtClean="0"/>
                <a:t>           0       	0.94      0.97      </a:t>
              </a:r>
              <a:r>
                <a:rPr lang="en-US" b="1" dirty="0" smtClean="0">
                  <a:solidFill>
                    <a:schemeClr val="accent4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0.95</a:t>
              </a:r>
              <a:r>
                <a:rPr lang="en-US" dirty="0" smtClean="0"/>
                <a:t>     32432</a:t>
              </a:r>
            </a:p>
            <a:p>
              <a:r>
                <a:rPr lang="en-US" dirty="0" smtClean="0"/>
                <a:t>           1       	0.97      0.94      </a:t>
              </a:r>
              <a:r>
                <a:rPr lang="en-US" b="1" dirty="0" smtClean="0">
                  <a:solidFill>
                    <a:schemeClr val="accent4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0.95</a:t>
              </a:r>
              <a:r>
                <a:rPr lang="en-US" dirty="0" smtClean="0"/>
                <a:t>     32345</a:t>
              </a:r>
            </a:p>
            <a:p>
              <a:r>
                <a:rPr lang="en-US" dirty="0" smtClean="0"/>
                <a:t>    accuracy                         		0.95     64777</a:t>
              </a:r>
            </a:p>
            <a:p>
              <a:r>
                <a:rPr lang="en-US" dirty="0" smtClean="0"/>
                <a:t>   macro avg       0.95      0.95      0.95     64777</a:t>
              </a:r>
            </a:p>
            <a:p>
              <a:r>
                <a:rPr lang="en-US" dirty="0" smtClean="0"/>
                <a:t>weighted avg    0.95      0.95      0.95     64777</a:t>
              </a:r>
            </a:p>
            <a:p>
              <a:endParaRPr lang="en-US" dirty="0" smtClean="0"/>
            </a:p>
            <a:p>
              <a:r>
                <a:rPr lang="en-US" dirty="0" smtClean="0"/>
                <a:t>		precision    recall  f1-score   support</a:t>
              </a:r>
            </a:p>
            <a:p>
              <a:r>
                <a:rPr lang="en-US" dirty="0" smtClean="0"/>
                <a:t>           0       	0.94      0.95      </a:t>
              </a:r>
              <a:r>
                <a:rPr lang="en-US" b="1" dirty="0" smtClean="0">
                  <a:solidFill>
                    <a:schemeClr val="accent4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0.94</a:t>
              </a:r>
              <a:r>
                <a:rPr lang="en-US" dirty="0" smtClean="0"/>
                <a:t>     32432</a:t>
              </a:r>
            </a:p>
            <a:p>
              <a:r>
                <a:rPr lang="en-US" dirty="0" smtClean="0"/>
                <a:t>           1       	0.95      0.93      </a:t>
              </a:r>
              <a:r>
                <a:rPr lang="en-US" b="1" dirty="0" smtClean="0">
                  <a:solidFill>
                    <a:schemeClr val="accent4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0.94</a:t>
              </a:r>
              <a:r>
                <a:rPr lang="en-US" dirty="0" smtClean="0"/>
                <a:t>     32345</a:t>
              </a:r>
            </a:p>
            <a:p>
              <a:r>
                <a:rPr lang="en-US" dirty="0" smtClean="0"/>
                <a:t>    accuracy                           		0.94     64777</a:t>
              </a:r>
            </a:p>
            <a:p>
              <a:r>
                <a:rPr lang="en-US" dirty="0" smtClean="0"/>
                <a:t>   macro avg       0.94      0.94      0.94     64777</a:t>
              </a:r>
            </a:p>
            <a:p>
              <a:r>
                <a:rPr lang="en-US" dirty="0" smtClean="0"/>
                <a:t>weighted avg    0.94      0.94      0.94     64777</a:t>
              </a:r>
            </a:p>
            <a:p>
              <a:endParaRPr lang="en-US" dirty="0" smtClean="0"/>
            </a:p>
            <a:p>
              <a:r>
                <a:rPr lang="en-US" dirty="0" smtClean="0"/>
                <a:t>		precision    recall  f1-score   support</a:t>
              </a:r>
            </a:p>
            <a:p>
              <a:r>
                <a:rPr lang="en-US" dirty="0" smtClean="0"/>
                <a:t>           0      		 0.96      0.96      </a:t>
              </a:r>
              <a:r>
                <a:rPr lang="en-US" b="1" dirty="0" smtClean="0">
                  <a:solidFill>
                    <a:schemeClr val="accent4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0.96</a:t>
              </a:r>
              <a:r>
                <a:rPr lang="en-US" dirty="0" smtClean="0"/>
                <a:t>     32432</a:t>
              </a:r>
            </a:p>
            <a:p>
              <a:r>
                <a:rPr lang="en-US" dirty="0" smtClean="0"/>
                <a:t>           1       	0.96      0.95      </a:t>
              </a:r>
              <a:r>
                <a:rPr lang="en-US" b="1" dirty="0" smtClean="0">
                  <a:solidFill>
                    <a:schemeClr val="accent4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0.96</a:t>
              </a:r>
              <a:r>
                <a:rPr lang="en-US" dirty="0" smtClean="0"/>
                <a:t>     32345</a:t>
              </a:r>
            </a:p>
            <a:p>
              <a:r>
                <a:rPr lang="en-US" dirty="0" smtClean="0"/>
                <a:t>    accuracy                         		0.96     64777</a:t>
              </a:r>
            </a:p>
            <a:p>
              <a:r>
                <a:rPr lang="en-US" dirty="0" smtClean="0"/>
                <a:t>   macro avg       0.96      0.96      0.96     64777</a:t>
              </a:r>
            </a:p>
            <a:p>
              <a:r>
                <a:rPr lang="en-US" dirty="0" smtClean="0"/>
                <a:t>weighted avg    0.96      0.96      0.96     64777</a:t>
              </a:r>
            </a:p>
          </p:txBody>
        </p:sp>
        <p:sp>
          <p:nvSpPr>
            <p:cNvPr id="4" name="Rectangle 3"/>
            <p:cNvSpPr/>
            <p:nvPr/>
          </p:nvSpPr>
          <p:spPr>
            <a:xfrm>
              <a:off x="1084217" y="783680"/>
              <a:ext cx="4720046" cy="563231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		precision    </a:t>
              </a:r>
              <a:r>
                <a:rPr lang="en-US" dirty="0"/>
                <a:t>recall  f1-score   </a:t>
              </a:r>
              <a:r>
                <a:rPr lang="en-US" dirty="0" smtClean="0"/>
                <a:t>support</a:t>
              </a:r>
              <a:endParaRPr lang="en-US" dirty="0"/>
            </a:p>
            <a:p>
              <a:r>
                <a:rPr lang="en-US" dirty="0"/>
                <a:t>           0       </a:t>
              </a:r>
              <a:r>
                <a:rPr lang="en-US" dirty="0" smtClean="0"/>
                <a:t>	0.88      </a:t>
              </a:r>
              <a:r>
                <a:rPr lang="en-US" dirty="0"/>
                <a:t>0.96      </a:t>
              </a:r>
              <a:r>
                <a:rPr lang="en-US" b="1" dirty="0">
                  <a:solidFill>
                    <a:schemeClr val="accent4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0.92</a:t>
              </a:r>
              <a:r>
                <a:rPr lang="en-US" dirty="0"/>
                <a:t>     32432</a:t>
              </a:r>
            </a:p>
            <a:p>
              <a:r>
                <a:rPr lang="en-US" dirty="0"/>
                <a:t>           1       </a:t>
              </a:r>
              <a:r>
                <a:rPr lang="en-US" dirty="0" smtClean="0"/>
                <a:t>	0.96      </a:t>
              </a:r>
              <a:r>
                <a:rPr lang="en-US" dirty="0"/>
                <a:t>0.86      </a:t>
              </a:r>
              <a:r>
                <a:rPr lang="en-US" b="1" dirty="0">
                  <a:solidFill>
                    <a:schemeClr val="accent4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0.91</a:t>
              </a:r>
              <a:r>
                <a:rPr lang="en-US" dirty="0"/>
                <a:t>     </a:t>
              </a:r>
              <a:r>
                <a:rPr lang="en-US" dirty="0" smtClean="0"/>
                <a:t>32345</a:t>
              </a:r>
              <a:endParaRPr lang="en-US" dirty="0"/>
            </a:p>
            <a:p>
              <a:r>
                <a:rPr lang="en-US" dirty="0"/>
                <a:t>    accuracy                           </a:t>
              </a:r>
              <a:r>
                <a:rPr lang="en-US" dirty="0" smtClean="0"/>
                <a:t>		0.91     </a:t>
              </a:r>
              <a:r>
                <a:rPr lang="en-US" dirty="0"/>
                <a:t>64777</a:t>
              </a:r>
            </a:p>
            <a:p>
              <a:r>
                <a:rPr lang="en-US" dirty="0"/>
                <a:t>   macro avg       0.92      0.91      0.91     64777</a:t>
              </a:r>
            </a:p>
            <a:p>
              <a:r>
                <a:rPr lang="en-US" dirty="0"/>
                <a:t>weighted avg    </a:t>
              </a:r>
              <a:r>
                <a:rPr lang="en-US" dirty="0" smtClean="0"/>
                <a:t>0.92      </a:t>
              </a:r>
              <a:r>
                <a:rPr lang="en-US" dirty="0"/>
                <a:t>0.91      0.91     64777</a:t>
              </a:r>
            </a:p>
            <a:p>
              <a:endParaRPr lang="en-US" dirty="0"/>
            </a:p>
            <a:p>
              <a:r>
                <a:rPr lang="en-US" dirty="0" smtClean="0"/>
                <a:t>		precision    </a:t>
              </a:r>
              <a:r>
                <a:rPr lang="en-US" dirty="0"/>
                <a:t>recall  f1-score   </a:t>
              </a:r>
              <a:r>
                <a:rPr lang="en-US" dirty="0" smtClean="0"/>
                <a:t>support</a:t>
              </a:r>
              <a:endParaRPr lang="en-US" dirty="0"/>
            </a:p>
            <a:p>
              <a:r>
                <a:rPr lang="en-US" dirty="0"/>
                <a:t>           0       </a:t>
              </a:r>
              <a:r>
                <a:rPr lang="en-US" dirty="0" smtClean="0"/>
                <a:t>	0.94      </a:t>
              </a:r>
              <a:r>
                <a:rPr lang="en-US" dirty="0"/>
                <a:t>0.94      </a:t>
              </a:r>
              <a:r>
                <a:rPr lang="en-US" b="1" dirty="0">
                  <a:solidFill>
                    <a:schemeClr val="accent4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0.94</a:t>
              </a:r>
              <a:r>
                <a:rPr lang="en-US" dirty="0"/>
                <a:t>     32432</a:t>
              </a:r>
            </a:p>
            <a:p>
              <a:r>
                <a:rPr lang="en-US" dirty="0"/>
                <a:t>           1       </a:t>
              </a:r>
              <a:r>
                <a:rPr lang="en-US" dirty="0" smtClean="0"/>
                <a:t>	0.94      </a:t>
              </a:r>
              <a:r>
                <a:rPr lang="en-US" dirty="0"/>
                <a:t>0.94      </a:t>
              </a:r>
              <a:r>
                <a:rPr lang="en-US" b="1" dirty="0">
                  <a:solidFill>
                    <a:schemeClr val="accent4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0.94</a:t>
              </a:r>
              <a:r>
                <a:rPr lang="en-US" dirty="0"/>
                <a:t>     </a:t>
              </a:r>
              <a:r>
                <a:rPr lang="en-US" dirty="0" smtClean="0"/>
                <a:t>32345</a:t>
              </a:r>
              <a:endParaRPr lang="en-US" dirty="0"/>
            </a:p>
            <a:p>
              <a:r>
                <a:rPr lang="en-US" dirty="0"/>
                <a:t>    accuracy                           </a:t>
              </a:r>
              <a:r>
                <a:rPr lang="en-US" dirty="0" smtClean="0"/>
                <a:t>		0.94     </a:t>
              </a:r>
              <a:r>
                <a:rPr lang="en-US" dirty="0"/>
                <a:t>64777</a:t>
              </a:r>
            </a:p>
            <a:p>
              <a:r>
                <a:rPr lang="en-US" dirty="0"/>
                <a:t>   macro avg       0.94      0.94      0.94     64777</a:t>
              </a:r>
            </a:p>
            <a:p>
              <a:r>
                <a:rPr lang="en-US" dirty="0"/>
                <a:t>weighted avg   </a:t>
              </a:r>
              <a:r>
                <a:rPr lang="en-US" dirty="0" smtClean="0"/>
                <a:t>0.94      </a:t>
              </a:r>
              <a:r>
                <a:rPr lang="en-US" dirty="0"/>
                <a:t>0.94      0.94     64777</a:t>
              </a:r>
            </a:p>
            <a:p>
              <a:endParaRPr lang="en-US" dirty="0"/>
            </a:p>
            <a:p>
              <a:r>
                <a:rPr lang="en-US" dirty="0" smtClean="0"/>
                <a:t>		precision    </a:t>
              </a:r>
              <a:r>
                <a:rPr lang="en-US" dirty="0"/>
                <a:t>recall  f1-score   </a:t>
              </a:r>
              <a:r>
                <a:rPr lang="en-US" dirty="0" smtClean="0"/>
                <a:t>support</a:t>
              </a:r>
              <a:endParaRPr lang="en-US" dirty="0"/>
            </a:p>
            <a:p>
              <a:r>
                <a:rPr lang="en-US" dirty="0"/>
                <a:t>           0      </a:t>
              </a:r>
              <a:r>
                <a:rPr lang="en-US" dirty="0" smtClean="0"/>
                <a:t>		 </a:t>
              </a:r>
              <a:r>
                <a:rPr lang="en-US" dirty="0"/>
                <a:t>0.87      0.91      0.89     32432</a:t>
              </a:r>
            </a:p>
            <a:p>
              <a:r>
                <a:rPr lang="en-US" dirty="0"/>
                <a:t>           1       </a:t>
              </a:r>
              <a:r>
                <a:rPr lang="en-US" dirty="0" smtClean="0"/>
                <a:t>	0.91      </a:t>
              </a:r>
              <a:r>
                <a:rPr lang="en-US" dirty="0"/>
                <a:t>0.86      0.88     </a:t>
              </a:r>
              <a:r>
                <a:rPr lang="en-US" dirty="0" smtClean="0"/>
                <a:t>32345</a:t>
              </a:r>
              <a:endParaRPr lang="en-US" dirty="0"/>
            </a:p>
            <a:p>
              <a:r>
                <a:rPr lang="en-US" dirty="0"/>
                <a:t>    accuracy                           </a:t>
              </a:r>
              <a:r>
                <a:rPr lang="en-US" dirty="0" smtClean="0"/>
                <a:t>		0.89     </a:t>
              </a:r>
              <a:r>
                <a:rPr lang="en-US" dirty="0"/>
                <a:t>64777</a:t>
              </a:r>
            </a:p>
            <a:p>
              <a:r>
                <a:rPr lang="en-US" dirty="0"/>
                <a:t>   macro avg       0.89      0.89      0.89     64777</a:t>
              </a:r>
            </a:p>
            <a:p>
              <a:r>
                <a:rPr lang="en-US" dirty="0"/>
                <a:t>weighted avg   </a:t>
              </a:r>
              <a:r>
                <a:rPr lang="en-US" dirty="0" smtClean="0"/>
                <a:t> </a:t>
              </a:r>
              <a:r>
                <a:rPr lang="en-US" dirty="0"/>
                <a:t>0.89      0.89      0.89     64777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27296" y="1729043"/>
              <a:ext cx="785793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rgbClr val="FFFF00"/>
                  </a:solidFill>
                </a:rPr>
                <a:t>Linear</a:t>
              </a:r>
            </a:p>
            <a:p>
              <a:r>
                <a:rPr lang="en-US" dirty="0" smtClean="0">
                  <a:solidFill>
                    <a:srgbClr val="FFFF00"/>
                  </a:solidFill>
                </a:rPr>
                <a:t>SVC</a:t>
              </a:r>
              <a:endParaRPr lang="en-US" dirty="0">
                <a:solidFill>
                  <a:srgbClr val="FFFF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0" y="3296585"/>
              <a:ext cx="123014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rgbClr val="FFFF00"/>
                  </a:solidFill>
                </a:rPr>
                <a:t>Logistic</a:t>
              </a:r>
            </a:p>
            <a:p>
              <a:r>
                <a:rPr lang="en-US" dirty="0" smtClean="0">
                  <a:solidFill>
                    <a:srgbClr val="FFFF00"/>
                  </a:solidFill>
                </a:rPr>
                <a:t>Regression</a:t>
              </a:r>
              <a:endParaRPr lang="en-US" dirty="0">
                <a:solidFill>
                  <a:srgbClr val="FFFF00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0" y="5282139"/>
              <a:ext cx="1047082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rgbClr val="FFFF00"/>
                  </a:solidFill>
                </a:rPr>
                <a:t>Gaussian</a:t>
              </a:r>
            </a:p>
            <a:p>
              <a:r>
                <a:rPr lang="en-US" dirty="0" smtClean="0">
                  <a:solidFill>
                    <a:srgbClr val="FFFF00"/>
                  </a:solidFill>
                </a:rPr>
                <a:t>NB</a:t>
              </a:r>
              <a:endParaRPr lang="en-US" dirty="0">
                <a:solidFill>
                  <a:srgbClr val="FFFF00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942553" y="1729042"/>
              <a:ext cx="1600118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rgbClr val="FFFF00"/>
                  </a:solidFill>
                </a:rPr>
                <a:t>RandomForest</a:t>
              </a:r>
            </a:p>
            <a:p>
              <a:r>
                <a:rPr lang="en-US" dirty="0" smtClean="0">
                  <a:solidFill>
                    <a:srgbClr val="FFFF00"/>
                  </a:solidFill>
                </a:rPr>
                <a:t>Classifier</a:t>
              </a:r>
              <a:endParaRPr lang="en-US" dirty="0">
                <a:solidFill>
                  <a:srgbClr val="FFFF00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891350" y="3296585"/>
              <a:ext cx="187583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rgbClr val="FFFF00"/>
                  </a:solidFill>
                </a:rPr>
                <a:t>GradientBoosting</a:t>
              </a:r>
            </a:p>
            <a:p>
              <a:r>
                <a:rPr lang="en-US" dirty="0" smtClean="0">
                  <a:solidFill>
                    <a:srgbClr val="FFFF00"/>
                  </a:solidFill>
                </a:rPr>
                <a:t>Classifier</a:t>
              </a:r>
              <a:endParaRPr lang="en-US" dirty="0">
                <a:solidFill>
                  <a:srgbClr val="FFFF00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891350" y="5559138"/>
              <a:ext cx="14657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FF00"/>
                  </a:solidFill>
                </a:rPr>
                <a:t>XGBClassifier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62394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005840" y="753983"/>
            <a:ext cx="10267406" cy="3829179"/>
            <a:chOff x="1005840" y="753983"/>
            <a:chExt cx="10267406" cy="3829179"/>
          </a:xfrm>
        </p:grpSpPr>
        <p:sp>
          <p:nvSpPr>
            <p:cNvPr id="7" name="Rectangle 6"/>
            <p:cNvSpPr/>
            <p:nvPr/>
          </p:nvSpPr>
          <p:spPr>
            <a:xfrm>
              <a:off x="2582092" y="753983"/>
              <a:ext cx="6770914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ANN Classification Metrics  ATT LC  Dataset  Vs. Augmented Dataset</a:t>
              </a:r>
              <a:endParaRPr lang="en-US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6762206" y="2274838"/>
              <a:ext cx="4511040" cy="23083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/>
                <a:t> </a:t>
              </a:r>
              <a:r>
                <a:rPr lang="en-US" dirty="0" smtClean="0"/>
                <a:t>		precision    </a:t>
              </a:r>
              <a:r>
                <a:rPr lang="en-US" dirty="0"/>
                <a:t>recall  f1-score   support</a:t>
              </a:r>
            </a:p>
            <a:p>
              <a:endParaRPr lang="en-US" dirty="0"/>
            </a:p>
            <a:p>
              <a:r>
                <a:rPr lang="en-US" dirty="0"/>
                <a:t>           0       </a:t>
              </a:r>
              <a:r>
                <a:rPr lang="en-US" dirty="0" smtClean="0"/>
                <a:t>	0.86      </a:t>
              </a:r>
              <a:r>
                <a:rPr lang="en-US" dirty="0"/>
                <a:t>0.85      </a:t>
              </a:r>
              <a:r>
                <a:rPr lang="en-US" b="1" dirty="0">
                  <a:solidFill>
                    <a:schemeClr val="accent4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0.85</a:t>
              </a:r>
              <a:r>
                <a:rPr lang="en-US" dirty="0"/>
                <a:t>      9674</a:t>
              </a:r>
            </a:p>
            <a:p>
              <a:r>
                <a:rPr lang="en-US" dirty="0"/>
                <a:t>           1       </a:t>
              </a:r>
              <a:r>
                <a:rPr lang="en-US" dirty="0" smtClean="0"/>
                <a:t>	0.96      </a:t>
              </a:r>
              <a:r>
                <a:rPr lang="en-US" dirty="0"/>
                <a:t>0.96      </a:t>
              </a:r>
              <a:r>
                <a:rPr lang="en-US" b="1" dirty="0">
                  <a:solidFill>
                    <a:schemeClr val="accent4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0.96</a:t>
              </a:r>
              <a:r>
                <a:rPr lang="en-US" dirty="0"/>
                <a:t>     32378</a:t>
              </a:r>
            </a:p>
            <a:p>
              <a:endParaRPr lang="en-US" dirty="0"/>
            </a:p>
            <a:p>
              <a:r>
                <a:rPr lang="en-US" dirty="0"/>
                <a:t>    accuracy                           </a:t>
              </a:r>
              <a:r>
                <a:rPr lang="en-US" dirty="0" smtClean="0"/>
                <a:t>		0.93     </a:t>
              </a:r>
              <a:r>
                <a:rPr lang="en-US" dirty="0"/>
                <a:t>42052</a:t>
              </a:r>
            </a:p>
            <a:p>
              <a:r>
                <a:rPr lang="en-US" dirty="0"/>
                <a:t>   macro avg       0.91      0.90      0.91     42052</a:t>
              </a:r>
            </a:p>
            <a:p>
              <a:r>
                <a:rPr lang="en-US" dirty="0"/>
                <a:t>weighted avg    </a:t>
              </a:r>
              <a:r>
                <a:rPr lang="en-US" dirty="0" smtClean="0"/>
                <a:t>0.93      </a:t>
              </a:r>
              <a:r>
                <a:rPr lang="en-US" dirty="0"/>
                <a:t>0.93      0.93     42052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1005840" y="2274838"/>
              <a:ext cx="4376057" cy="23083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		precision    </a:t>
              </a:r>
              <a:r>
                <a:rPr lang="en-US" dirty="0"/>
                <a:t>recall  f1-score   support</a:t>
              </a:r>
            </a:p>
            <a:p>
              <a:endParaRPr lang="en-US" dirty="0"/>
            </a:p>
            <a:p>
              <a:r>
                <a:rPr lang="en-US" dirty="0"/>
                <a:t>         0.0       </a:t>
              </a:r>
              <a:r>
                <a:rPr lang="en-US" dirty="0" smtClean="0"/>
                <a:t>	0.25      </a:t>
              </a:r>
              <a:r>
                <a:rPr lang="en-US" dirty="0"/>
                <a:t>0.00      0.01       534</a:t>
              </a:r>
            </a:p>
            <a:p>
              <a:r>
                <a:rPr lang="en-US" dirty="0"/>
                <a:t>         1.0       </a:t>
              </a:r>
              <a:r>
                <a:rPr lang="en-US" dirty="0" smtClean="0"/>
                <a:t>	0.87      </a:t>
              </a:r>
              <a:r>
                <a:rPr lang="en-US" dirty="0"/>
                <a:t>1.00      0.93      3440</a:t>
              </a:r>
            </a:p>
            <a:p>
              <a:endParaRPr lang="en-US" dirty="0"/>
            </a:p>
            <a:p>
              <a:r>
                <a:rPr lang="en-US" dirty="0"/>
                <a:t>    accuracy                           </a:t>
              </a:r>
              <a:r>
                <a:rPr lang="en-US" dirty="0" smtClean="0"/>
                <a:t>		0.86      </a:t>
              </a:r>
              <a:r>
                <a:rPr lang="en-US" dirty="0"/>
                <a:t>3974</a:t>
              </a:r>
            </a:p>
            <a:p>
              <a:r>
                <a:rPr lang="en-US" dirty="0"/>
                <a:t>   macro avg       0.56      0.50      0.47      3974</a:t>
              </a:r>
            </a:p>
            <a:p>
              <a:r>
                <a:rPr lang="en-US" dirty="0"/>
                <a:t>weighted avg    </a:t>
              </a:r>
              <a:r>
                <a:rPr lang="en-US" dirty="0" smtClean="0"/>
                <a:t>0.78      </a:t>
              </a:r>
              <a:r>
                <a:rPr lang="en-US" dirty="0"/>
                <a:t>0.86      0.80      3974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53576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02726" y="245227"/>
            <a:ext cx="2029723" cy="5587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sz="2800" b="1" dirty="0" smtClean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Conclusions</a:t>
            </a:r>
            <a:endParaRPr lang="en-US" sz="2800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42801" y="761814"/>
            <a:ext cx="11468645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+mj-lt"/>
              </a:rPr>
              <a:t>Driving Factors (or driver variables)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b="1" dirty="0" smtClean="0">
                <a:latin typeface="+mj-lt"/>
              </a:rPr>
              <a:t>(1) </a:t>
            </a:r>
            <a:r>
              <a:rPr lang="en-US" b="1" dirty="0">
                <a:latin typeface="+mj-lt"/>
              </a:rPr>
              <a:t>Grade:</a:t>
            </a:r>
            <a:r>
              <a:rPr lang="en-US" dirty="0">
                <a:latin typeface="+mj-lt"/>
              </a:rPr>
              <a:t> Default Rate is high in high risk loan applicants. </a:t>
            </a:r>
            <a:r>
              <a:rPr lang="en-US" dirty="0" smtClean="0">
                <a:latin typeface="+mj-lt"/>
              </a:rPr>
              <a:t>It is important to </a:t>
            </a:r>
            <a:r>
              <a:rPr lang="en-US" dirty="0">
                <a:latin typeface="+mj-lt"/>
              </a:rPr>
              <a:t>thoroughly </a:t>
            </a:r>
            <a:r>
              <a:rPr lang="en-US" dirty="0" smtClean="0">
                <a:latin typeface="+mj-lt"/>
              </a:rPr>
              <a:t>check high </a:t>
            </a:r>
            <a:r>
              <a:rPr lang="en-US" dirty="0">
                <a:latin typeface="+mj-lt"/>
              </a:rPr>
              <a:t>risk loan applications.</a:t>
            </a:r>
            <a:br>
              <a:rPr lang="en-US" dirty="0">
                <a:latin typeface="+mj-lt"/>
              </a:rPr>
            </a:br>
            <a:r>
              <a:rPr lang="en-US" dirty="0">
                <a:latin typeface="+mj-lt"/>
              </a:rPr>
              <a:t/>
            </a:r>
            <a:br>
              <a:rPr lang="en-US" dirty="0">
                <a:latin typeface="+mj-lt"/>
              </a:rPr>
            </a:br>
            <a:r>
              <a:rPr lang="en-US" b="1" dirty="0" smtClean="0">
                <a:latin typeface="+mj-lt"/>
              </a:rPr>
              <a:t>(2) Installment Amount</a:t>
            </a:r>
            <a:r>
              <a:rPr lang="en-US" b="1" dirty="0">
                <a:latin typeface="+mj-lt"/>
              </a:rPr>
              <a:t>:</a:t>
            </a:r>
            <a:r>
              <a:rPr lang="en-US" dirty="0">
                <a:latin typeface="+mj-lt"/>
              </a:rPr>
              <a:t> Defaulter rate increases as the requested loan </a:t>
            </a:r>
            <a:r>
              <a:rPr lang="en-US" dirty="0" smtClean="0">
                <a:latin typeface="+mj-lt"/>
              </a:rPr>
              <a:t>installment amount </a:t>
            </a:r>
            <a:r>
              <a:rPr lang="en-US" dirty="0">
                <a:latin typeface="+mj-lt"/>
              </a:rPr>
              <a:t>increases.</a:t>
            </a:r>
            <a:br>
              <a:rPr lang="en-US" dirty="0">
                <a:latin typeface="+mj-lt"/>
              </a:rPr>
            </a:br>
            <a:r>
              <a:rPr lang="en-US" dirty="0">
                <a:latin typeface="+mj-lt"/>
              </a:rPr>
              <a:t/>
            </a:r>
            <a:br>
              <a:rPr lang="en-US" dirty="0">
                <a:latin typeface="+mj-lt"/>
              </a:rPr>
            </a:br>
            <a:r>
              <a:rPr lang="en-US" b="1" dirty="0">
                <a:latin typeface="+mj-lt"/>
              </a:rPr>
              <a:t>(4) Annual Income:</a:t>
            </a:r>
            <a:r>
              <a:rPr lang="en-US" dirty="0">
                <a:latin typeface="+mj-lt"/>
              </a:rPr>
              <a:t> Applicants from </a:t>
            </a:r>
            <a:r>
              <a:rPr lang="en-US" dirty="0" smtClean="0">
                <a:latin typeface="+mj-lt"/>
              </a:rPr>
              <a:t>Low income </a:t>
            </a:r>
            <a:r>
              <a:rPr lang="en-US" dirty="0">
                <a:latin typeface="+mj-lt"/>
              </a:rPr>
              <a:t>group have a greater share of defaulted loans</a:t>
            </a:r>
            <a:r>
              <a:rPr lang="en-US" dirty="0" smtClean="0">
                <a:latin typeface="+mj-lt"/>
              </a:rPr>
              <a:t>.</a:t>
            </a:r>
          </a:p>
          <a:p>
            <a:endParaRPr lang="en-US" dirty="0">
              <a:latin typeface="+mj-lt"/>
            </a:endParaRPr>
          </a:p>
          <a:p>
            <a:r>
              <a:rPr lang="en-US" dirty="0" smtClean="0">
                <a:latin typeface="+mj-lt"/>
              </a:rPr>
              <a:t>(5) </a:t>
            </a:r>
            <a:r>
              <a:rPr lang="en-US" b="1" dirty="0" smtClean="0">
                <a:latin typeface="+mj-lt"/>
              </a:rPr>
              <a:t>States: </a:t>
            </a:r>
            <a:r>
              <a:rPr lang="en-US" dirty="0" smtClean="0">
                <a:latin typeface="+mj-lt"/>
              </a:rPr>
              <a:t>The </a:t>
            </a:r>
            <a:r>
              <a:rPr lang="en-US" dirty="0">
                <a:latin typeface="+mj-lt"/>
              </a:rPr>
              <a:t>CA, NY, TX states had high number of applications and high default rate. The plot</a:t>
            </a:r>
          </a:p>
          <a:p>
            <a:r>
              <a:rPr lang="en-US" dirty="0">
                <a:latin typeface="+mj-lt"/>
              </a:rPr>
              <a:t>is represented in Figure 16</a:t>
            </a:r>
            <a:r>
              <a:rPr lang="en-US" dirty="0" smtClean="0">
                <a:latin typeface="+mj-lt"/>
              </a:rPr>
              <a:t>.</a:t>
            </a:r>
          </a:p>
          <a:p>
            <a:endParaRPr lang="en-US" dirty="0">
              <a:latin typeface="+mj-lt"/>
            </a:endParaRPr>
          </a:p>
          <a:p>
            <a:r>
              <a:rPr lang="en-US" dirty="0" smtClean="0">
                <a:latin typeface="+mj-lt"/>
              </a:rPr>
              <a:t>(6) </a:t>
            </a:r>
            <a:r>
              <a:rPr lang="en-US" b="1" dirty="0" smtClean="0">
                <a:latin typeface="+mj-lt"/>
              </a:rPr>
              <a:t>Purpose: </a:t>
            </a:r>
            <a:r>
              <a:rPr lang="en-US" dirty="0">
                <a:latin typeface="+mj-lt"/>
              </a:rPr>
              <a:t>Better to avoid small business loans followed by educational </a:t>
            </a:r>
            <a:r>
              <a:rPr lang="en-US" dirty="0" smtClean="0">
                <a:latin typeface="+mj-lt"/>
              </a:rPr>
              <a:t>loans</a:t>
            </a:r>
          </a:p>
          <a:p>
            <a:r>
              <a:rPr lang="en-US" dirty="0">
                <a:latin typeface="+mj-lt"/>
              </a:rPr>
              <a:t> </a:t>
            </a:r>
          </a:p>
          <a:p>
            <a:r>
              <a:rPr lang="en-US" dirty="0" smtClean="0">
                <a:latin typeface="+mj-lt"/>
              </a:rPr>
              <a:t>(7) </a:t>
            </a:r>
            <a:r>
              <a:rPr lang="en-US" b="1" dirty="0" smtClean="0">
                <a:latin typeface="+mj-lt"/>
              </a:rPr>
              <a:t>DTI</a:t>
            </a:r>
            <a:r>
              <a:rPr lang="en-US" dirty="0" smtClean="0">
                <a:latin typeface="+mj-lt"/>
              </a:rPr>
              <a:t>: Higher DTI translates to higher default rates</a:t>
            </a:r>
          </a:p>
          <a:p>
            <a:endParaRPr lang="en-US" dirty="0">
              <a:latin typeface="+mj-lt"/>
            </a:endParaRPr>
          </a:p>
          <a:p>
            <a:r>
              <a:rPr lang="en-US" dirty="0" smtClean="0">
                <a:latin typeface="+mj-lt"/>
              </a:rPr>
              <a:t>(8) </a:t>
            </a:r>
            <a:r>
              <a:rPr lang="en-US" b="1" dirty="0" smtClean="0">
                <a:latin typeface="+mj-lt"/>
              </a:rPr>
              <a:t>Income source verification: </a:t>
            </a:r>
            <a:r>
              <a:rPr lang="en-US" dirty="0" smtClean="0">
                <a:latin typeface="+mj-lt"/>
              </a:rPr>
              <a:t>Should be checked thoroughly.</a:t>
            </a:r>
          </a:p>
          <a:p>
            <a:endParaRPr lang="en-US" dirty="0">
              <a:latin typeface="+mj-lt"/>
            </a:endParaRPr>
          </a:p>
          <a:p>
            <a:r>
              <a:rPr lang="en-US" dirty="0" smtClean="0">
                <a:latin typeface="+mj-lt"/>
              </a:rPr>
              <a:t>(9)  </a:t>
            </a:r>
            <a:r>
              <a:rPr lang="en-US" b="1" dirty="0" smtClean="0">
                <a:latin typeface="+mj-lt"/>
              </a:rPr>
              <a:t>Binary Classification: </a:t>
            </a:r>
            <a:r>
              <a:rPr lang="en-US" dirty="0" smtClean="0">
                <a:latin typeface="+mj-lt"/>
              </a:rPr>
              <a:t>Random Forest and </a:t>
            </a:r>
            <a:r>
              <a:rPr lang="en-US" dirty="0" err="1" smtClean="0">
                <a:latin typeface="+mj-lt"/>
              </a:rPr>
              <a:t>XGBoost</a:t>
            </a:r>
            <a:r>
              <a:rPr lang="en-US" dirty="0" smtClean="0">
                <a:latin typeface="+mj-lt"/>
              </a:rPr>
              <a:t> provided the best F-Scores and produces good accuracy as well.</a:t>
            </a:r>
          </a:p>
          <a:p>
            <a:endParaRPr lang="en-US" dirty="0">
              <a:latin typeface="+mj-lt"/>
            </a:endParaRPr>
          </a:p>
          <a:p>
            <a:r>
              <a:rPr lang="en-US" dirty="0" smtClean="0">
                <a:latin typeface="+mj-lt"/>
              </a:rPr>
              <a:t>(10) </a:t>
            </a:r>
            <a:r>
              <a:rPr lang="en-US" b="1" dirty="0" smtClean="0">
                <a:latin typeface="+mj-lt"/>
              </a:rPr>
              <a:t>ANN: </a:t>
            </a:r>
            <a:r>
              <a:rPr lang="en-US" dirty="0" smtClean="0">
                <a:latin typeface="+mj-lt"/>
              </a:rPr>
              <a:t>ANN F-score improved on Augmented data.</a:t>
            </a:r>
            <a:endParaRPr lang="en-US" dirty="0">
              <a:latin typeface="+mj-lt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7616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434327" y="2967335"/>
            <a:ext cx="332334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/>
                <a:effectLst/>
              </a:rPr>
              <a:t>Thank you</a:t>
            </a:r>
            <a:endParaRPr lang="en-US" sz="5400" b="1" cap="none" spc="0" dirty="0">
              <a:ln/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360071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4902" y="104503"/>
            <a:ext cx="8887097" cy="340940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4902" y="3620427"/>
            <a:ext cx="8887098" cy="323757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15337" y="4042482"/>
            <a:ext cx="29788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Total credit revolving balance</a:t>
            </a:r>
          </a:p>
        </p:txBody>
      </p:sp>
      <p:sp>
        <p:nvSpPr>
          <p:cNvPr id="8" name="Rectangle 7"/>
          <p:cNvSpPr/>
          <p:nvPr/>
        </p:nvSpPr>
        <p:spPr>
          <a:xfrm>
            <a:off x="159212" y="2810136"/>
            <a:ext cx="3048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total number of credit lines currently in the borrower's credit file</a:t>
            </a:r>
          </a:p>
        </p:txBody>
      </p:sp>
      <p:sp>
        <p:nvSpPr>
          <p:cNvPr id="9" name="Rectangle 8"/>
          <p:cNvSpPr/>
          <p:nvPr/>
        </p:nvSpPr>
        <p:spPr>
          <a:xfrm>
            <a:off x="176489" y="1581895"/>
            <a:ext cx="255189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number of open credit lines in the borrower's credit file.</a:t>
            </a:r>
          </a:p>
        </p:txBody>
      </p:sp>
      <p:sp>
        <p:nvSpPr>
          <p:cNvPr id="10" name="Rectangle 9"/>
          <p:cNvSpPr/>
          <p:nvPr/>
        </p:nvSpPr>
        <p:spPr>
          <a:xfrm>
            <a:off x="165183" y="353654"/>
            <a:ext cx="297889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self-reported annual income provided by the borrower during registration.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12186" y="5852633"/>
            <a:ext cx="274783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Number of derogatory public records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678580" y="6488668"/>
            <a:ext cx="37305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Loan status correlation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plot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15337" y="4777041"/>
            <a:ext cx="23006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Debt-to-income ratio</a:t>
            </a:r>
            <a:endParaRPr lang="en-US" b="1" dirty="0"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12186" y="5326934"/>
            <a:ext cx="23535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Loan amount granted</a:t>
            </a:r>
            <a:endParaRPr lang="en-US" b="1" dirty="0"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83347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17071" y="579512"/>
            <a:ext cx="22477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LC Loan Stats</a:t>
            </a:r>
            <a:endParaRPr lang="en-US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8777" y="468301"/>
            <a:ext cx="8777298" cy="6254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87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0817" y="2997922"/>
            <a:ext cx="10058400" cy="3264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990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634" y="1293224"/>
            <a:ext cx="11665131" cy="482019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83770" y="780805"/>
            <a:ext cx="4010842" cy="410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Identify Important Features from Model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00254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577" y="1240971"/>
            <a:ext cx="11181806" cy="5280451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04408" y="702428"/>
            <a:ext cx="4407617" cy="410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Net Profits by Asset Class and Default Status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72152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06" y="1860404"/>
            <a:ext cx="11360332" cy="3835001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13806" y="1062838"/>
            <a:ext cx="31882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LC Asset </a:t>
            </a:r>
            <a:r>
              <a:rPr lang="en-US" b="1" dirty="0"/>
              <a:t>Allocation by Grade</a:t>
            </a:r>
          </a:p>
        </p:txBody>
      </p:sp>
    </p:spTree>
    <p:extLst>
      <p:ext uri="{BB962C8B-B14F-4D97-AF65-F5344CB8AC3E}">
        <p14:creationId xmlns:p14="http://schemas.microsoft.com/office/powerpoint/2010/main" val="630587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697" y="696415"/>
            <a:ext cx="11312434" cy="5824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848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326" y="620486"/>
            <a:ext cx="11273245" cy="5956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618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8331" y="275621"/>
            <a:ext cx="9029907" cy="326218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8331" y="3595817"/>
            <a:ext cx="9029907" cy="326218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69964" y="2395488"/>
            <a:ext cx="238614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 ratio calculated using the borrower’s total monthly debt </a:t>
            </a:r>
            <a:r>
              <a:rPr lang="en-US" dirty="0" smtClean="0"/>
              <a:t>payments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87233" y="5692282"/>
            <a:ext cx="246888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monthly payment owed by the borrower if the loan originates.</a:t>
            </a:r>
          </a:p>
        </p:txBody>
      </p:sp>
      <p:sp>
        <p:nvSpPr>
          <p:cNvPr id="8" name="Rectangle 7"/>
          <p:cNvSpPr/>
          <p:nvPr/>
        </p:nvSpPr>
        <p:spPr>
          <a:xfrm>
            <a:off x="269964" y="728146"/>
            <a:ext cx="238614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dirty="0" smtClean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High DTI translates </a:t>
            </a:r>
            <a:r>
              <a:rPr lang="en-US" b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into </a:t>
            </a:r>
            <a:r>
              <a:rPr lang="en-US" b="1" dirty="0" smtClean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higher default rates</a:t>
            </a:r>
            <a:endParaRPr lang="en-US" b="1" dirty="0"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69964" y="4182384"/>
            <a:ext cx="251242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Higher </a:t>
            </a:r>
            <a:r>
              <a:rPr lang="en-US" b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installment amount, higher the</a:t>
            </a:r>
          </a:p>
          <a:p>
            <a:r>
              <a:rPr lang="en-US" b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default rate</a:t>
            </a:r>
          </a:p>
        </p:txBody>
      </p:sp>
    </p:spTree>
    <p:extLst>
      <p:ext uri="{BB962C8B-B14F-4D97-AF65-F5344CB8AC3E}">
        <p14:creationId xmlns:p14="http://schemas.microsoft.com/office/powerpoint/2010/main" val="3670415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6389" y="153068"/>
            <a:ext cx="9467290" cy="326218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6389" y="3456205"/>
            <a:ext cx="9467290" cy="326218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52549" y="1784159"/>
            <a:ext cx="212489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number of payments on the loan. Values are in months and can be either 36 or 60.</a:t>
            </a:r>
          </a:p>
        </p:txBody>
      </p:sp>
      <p:sp>
        <p:nvSpPr>
          <p:cNvPr id="7" name="Rectangle 6"/>
          <p:cNvSpPr/>
          <p:nvPr/>
        </p:nvSpPr>
        <p:spPr>
          <a:xfrm>
            <a:off x="252549" y="5241060"/>
            <a:ext cx="203780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Indicates if income was verified by LC, not verified, or if the income source was verified</a:t>
            </a:r>
          </a:p>
        </p:txBody>
      </p:sp>
      <p:sp>
        <p:nvSpPr>
          <p:cNvPr id="8" name="Rectangle 7"/>
          <p:cNvSpPr/>
          <p:nvPr/>
        </p:nvSpPr>
        <p:spPr>
          <a:xfrm>
            <a:off x="209006" y="306831"/>
            <a:ext cx="212489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60 months term loan are defaulted more often</a:t>
            </a:r>
            <a:endParaRPr lang="en-US" b="1" dirty="0"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28480" y="3815485"/>
            <a:ext cx="212489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Verified accounts defaulted  in large number</a:t>
            </a:r>
            <a:endParaRPr lang="en-US" b="1" dirty="0"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37477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9326" y="144994"/>
            <a:ext cx="9265037" cy="326218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9326" y="3501702"/>
            <a:ext cx="9265038" cy="326218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0" y="3740723"/>
            <a:ext cx="27067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LC assigned loan subgrade</a:t>
            </a:r>
          </a:p>
        </p:txBody>
      </p:sp>
      <p:sp>
        <p:nvSpPr>
          <p:cNvPr id="8" name="Rectangle 7"/>
          <p:cNvSpPr/>
          <p:nvPr/>
        </p:nvSpPr>
        <p:spPr>
          <a:xfrm>
            <a:off x="62559" y="378359"/>
            <a:ext cx="23701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LC assigned loan grade</a:t>
            </a:r>
          </a:p>
        </p:txBody>
      </p:sp>
      <p:sp>
        <p:nvSpPr>
          <p:cNvPr id="9" name="Rectangle 8"/>
          <p:cNvSpPr/>
          <p:nvPr/>
        </p:nvSpPr>
        <p:spPr>
          <a:xfrm>
            <a:off x="62558" y="1092351"/>
            <a:ext cx="237013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'E' and 'F' grade </a:t>
            </a:r>
            <a:r>
              <a:rPr lang="en-US" b="1" dirty="0" smtClean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loans </a:t>
            </a:r>
            <a:r>
              <a:rPr lang="en-US" b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are defaulted more </a:t>
            </a:r>
            <a:r>
              <a:rPr lang="en-US" b="1" dirty="0" smtClean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often. </a:t>
            </a:r>
            <a:endParaRPr lang="en-US" b="1" dirty="0"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2558" y="4809627"/>
            <a:ext cx="253845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dirty="0" smtClean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'F</a:t>
            </a:r>
            <a:r>
              <a:rPr lang="en-US" b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' and 'G' sub-grades</a:t>
            </a:r>
          </a:p>
          <a:p>
            <a:pPr algn="just"/>
            <a:r>
              <a:rPr lang="en-US" b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don't get paid back that often</a:t>
            </a:r>
          </a:p>
        </p:txBody>
      </p:sp>
    </p:spTree>
    <p:extLst>
      <p:ext uri="{BB962C8B-B14F-4D97-AF65-F5344CB8AC3E}">
        <p14:creationId xmlns:p14="http://schemas.microsoft.com/office/powerpoint/2010/main" val="1435228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" y="1045029"/>
            <a:ext cx="12004765" cy="567007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576250" y="437887"/>
            <a:ext cx="903514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Better to avoid small business loans followed by educational loans</a:t>
            </a:r>
          </a:p>
        </p:txBody>
      </p:sp>
    </p:spTree>
    <p:extLst>
      <p:ext uri="{BB962C8B-B14F-4D97-AF65-F5344CB8AC3E}">
        <p14:creationId xmlns:p14="http://schemas.microsoft.com/office/powerpoint/2010/main" val="1978055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" y="1084217"/>
            <a:ext cx="11991703" cy="566111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46611" y="310384"/>
            <a:ext cx="1088136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CA, NY, TX states had high number of applications and high default rate</a:t>
            </a:r>
          </a:p>
        </p:txBody>
      </p:sp>
    </p:spTree>
    <p:extLst>
      <p:ext uri="{BB962C8B-B14F-4D97-AF65-F5344CB8AC3E}">
        <p14:creationId xmlns:p14="http://schemas.microsoft.com/office/powerpoint/2010/main" val="244899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496389" y="1909244"/>
            <a:ext cx="11429999" cy="34163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dirty="0" smtClean="0">
                <a:ln/>
              </a:rPr>
              <a:t>Machine Learning based Loan </a:t>
            </a:r>
          </a:p>
          <a:p>
            <a:pPr algn="ctr"/>
            <a:r>
              <a:rPr lang="en-US" sz="5400" b="1" dirty="0" smtClean="0">
                <a:ln/>
              </a:rPr>
              <a:t>Default Predictions</a:t>
            </a:r>
          </a:p>
          <a:p>
            <a:pPr algn="ctr"/>
            <a:endParaRPr lang="en-US" sz="5400" b="1" dirty="0" smtClean="0">
              <a:ln/>
            </a:endParaRPr>
          </a:p>
          <a:p>
            <a:pPr algn="ctr"/>
            <a:r>
              <a:rPr lang="en-US" sz="5400" b="1" cap="none" spc="0" dirty="0" smtClean="0">
                <a:ln/>
                <a:effectLst/>
              </a:rPr>
              <a:t>Modeling Binary Classifiers</a:t>
            </a:r>
            <a:endParaRPr lang="en-US" sz="5400" b="1" cap="none" spc="0" dirty="0">
              <a:ln/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75047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9930" y="503648"/>
            <a:ext cx="11412584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+mj-lt"/>
              </a:rPr>
              <a:t>Five binary </a:t>
            </a:r>
            <a:r>
              <a:rPr lang="en-US" dirty="0" smtClean="0">
                <a:latin typeface="+mj-lt"/>
              </a:rPr>
              <a:t>classifiers have </a:t>
            </a:r>
            <a:r>
              <a:rPr lang="en-US" dirty="0">
                <a:latin typeface="+mj-lt"/>
              </a:rPr>
              <a:t>been </a:t>
            </a:r>
            <a:r>
              <a:rPr lang="en-US" dirty="0" smtClean="0">
                <a:latin typeface="+mj-lt"/>
              </a:rPr>
              <a:t>modeled namely, Linear SVC</a:t>
            </a:r>
            <a:r>
              <a:rPr lang="en-US" dirty="0">
                <a:latin typeface="+mj-lt"/>
              </a:rPr>
              <a:t>,  </a:t>
            </a:r>
            <a:r>
              <a:rPr lang="en-US" dirty="0" smtClean="0">
                <a:latin typeface="+mj-lt"/>
              </a:rPr>
              <a:t>Logistic Regression, Gaussian NB,</a:t>
            </a:r>
            <a:r>
              <a:rPr lang="en-US" dirty="0">
                <a:latin typeface="+mj-lt"/>
              </a:rPr>
              <a:t> </a:t>
            </a:r>
            <a:r>
              <a:rPr lang="en-US" dirty="0" smtClean="0">
                <a:latin typeface="+mj-lt"/>
              </a:rPr>
              <a:t>Random Forest Classier, Gradient Boosting Classifier and XGBClassifier</a:t>
            </a:r>
          </a:p>
          <a:p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Chosen Recall, Precision, and F1-score as evaluation metrics.</a:t>
            </a:r>
          </a:p>
          <a:p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The precision is the measure of how accurate the classifier's prediction of a specific class.</a:t>
            </a:r>
          </a:p>
          <a:p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The Recall is the measure of the classifier's ability to identify a class</a:t>
            </a:r>
            <a:r>
              <a:rPr lang="en-US" dirty="0" smtClean="0">
                <a:latin typeface="+mj-lt"/>
              </a:rPr>
              <a:t>.</a:t>
            </a:r>
          </a:p>
          <a:p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Resampling (Oversampling</a:t>
            </a:r>
            <a:r>
              <a:rPr lang="en-US" dirty="0" smtClean="0">
                <a:latin typeface="+mj-lt"/>
              </a:rPr>
              <a:t>)</a:t>
            </a:r>
          </a:p>
          <a:p>
            <a:endParaRPr lang="en-US" dirty="0">
              <a:latin typeface="+mj-lt"/>
            </a:endParaRPr>
          </a:p>
          <a:p>
            <a:r>
              <a:rPr lang="en-US" dirty="0" smtClean="0">
                <a:latin typeface="+mj-lt"/>
              </a:rPr>
              <a:t>	This </a:t>
            </a:r>
            <a:r>
              <a:rPr lang="en-US" dirty="0">
                <a:latin typeface="+mj-lt"/>
              </a:rPr>
              <a:t>technique is used to </a:t>
            </a:r>
            <a:r>
              <a:rPr lang="en-US" dirty="0" err="1">
                <a:latin typeface="+mj-lt"/>
              </a:rPr>
              <a:t>upsample</a:t>
            </a:r>
            <a:r>
              <a:rPr lang="en-US" dirty="0">
                <a:latin typeface="+mj-lt"/>
              </a:rPr>
              <a:t> the minority class of an imbalanced dataset using</a:t>
            </a:r>
          </a:p>
          <a:p>
            <a:r>
              <a:rPr lang="en-US" dirty="0" smtClean="0">
                <a:latin typeface="+mj-lt"/>
              </a:rPr>
              <a:t>	replacement</a:t>
            </a:r>
            <a:r>
              <a:rPr lang="en-US" dirty="0">
                <a:latin typeface="+mj-lt"/>
              </a:rPr>
              <a:t>. This technique is called oversampling.</a:t>
            </a:r>
          </a:p>
          <a:p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S</a:t>
            </a:r>
            <a:r>
              <a:rPr lang="en-US" dirty="0" smtClean="0">
                <a:latin typeface="+mj-lt"/>
              </a:rPr>
              <a:t>ynthetic </a:t>
            </a:r>
            <a:r>
              <a:rPr lang="en-US" dirty="0">
                <a:latin typeface="+mj-lt"/>
              </a:rPr>
              <a:t>Minority Oversampling Technique (SMOTE</a:t>
            </a:r>
            <a:r>
              <a:rPr lang="en-US" dirty="0" smtClean="0">
                <a:latin typeface="+mj-lt"/>
              </a:rPr>
              <a:t>)</a:t>
            </a:r>
          </a:p>
          <a:p>
            <a:endParaRPr lang="en-US" dirty="0">
              <a:latin typeface="+mj-lt"/>
            </a:endParaRPr>
          </a:p>
          <a:p>
            <a:r>
              <a:rPr lang="en-US" dirty="0" smtClean="0">
                <a:latin typeface="+mj-lt"/>
              </a:rPr>
              <a:t>	SMOTE </a:t>
            </a:r>
            <a:r>
              <a:rPr lang="en-US" dirty="0">
                <a:latin typeface="+mj-lt"/>
              </a:rPr>
              <a:t>is another technique to oversample the minority class. It looks into minority class instances and uses k </a:t>
            </a:r>
            <a:r>
              <a:rPr lang="en-US" dirty="0" smtClean="0">
                <a:latin typeface="+mj-lt"/>
              </a:rPr>
              <a:t>	nearest </a:t>
            </a:r>
            <a:r>
              <a:rPr lang="en-US" dirty="0">
                <a:latin typeface="+mj-lt"/>
              </a:rPr>
              <a:t>neighbor to pick a random nearest neighbor, and a synthetic instance is created randomly in feature space</a:t>
            </a:r>
            <a:r>
              <a:rPr lang="en-US" dirty="0" smtClean="0">
                <a:latin typeface="+mj-lt"/>
              </a:rPr>
              <a:t>.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48426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2284</TotalTime>
  <Words>477</Words>
  <Application>Microsoft Office PowerPoint</Application>
  <PresentationFormat>Widescreen</PresentationFormat>
  <Paragraphs>406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Calibri</vt:lpstr>
      <vt:lpstr>Consolas</vt:lpstr>
      <vt:lpstr>Corbel</vt:lpstr>
      <vt:lpstr>Times New Roman</vt:lpstr>
      <vt:lpstr>Wingdings</vt:lpstr>
      <vt:lpstr>Banded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RAMA REDDY R</dc:creator>
  <cp:lastModifiedBy>RAMA REDDY R</cp:lastModifiedBy>
  <cp:revision>40</cp:revision>
  <dcterms:created xsi:type="dcterms:W3CDTF">2023-03-23T10:59:24Z</dcterms:created>
  <dcterms:modified xsi:type="dcterms:W3CDTF">2023-04-06T15:17:32Z</dcterms:modified>
</cp:coreProperties>
</file>