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4"/>
  </p:notesMasterIdLst>
  <p:sldIdLst>
    <p:sldId id="256" r:id="rId2"/>
    <p:sldId id="257" r:id="rId3"/>
    <p:sldId id="258" r:id="rId4"/>
    <p:sldId id="262" r:id="rId5"/>
    <p:sldId id="265" r:id="rId6"/>
    <p:sldId id="267" r:id="rId7"/>
    <p:sldId id="260" r:id="rId8"/>
    <p:sldId id="268" r:id="rId9"/>
    <p:sldId id="263" r:id="rId10"/>
    <p:sldId id="264" r:id="rId11"/>
    <p:sldId id="259" r:id="rId12"/>
    <p:sldId id="266" r:id="rId1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938" autoAdjust="0"/>
  </p:normalViewPr>
  <p:slideViewPr>
    <p:cSldViewPr snapToGrid="0" snapToObjects="1">
      <p:cViewPr>
        <p:scale>
          <a:sx n="116" d="100"/>
          <a:sy n="116" d="100"/>
        </p:scale>
        <p:origin x="-616" y="-45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0982160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962A6"/>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1996242"/>
            <a:ext cx="7772400" cy="1159799"/>
          </a:xfrm>
          <a:prstGeom prst="rect">
            <a:avLst/>
          </a:prstGeom>
        </p:spPr>
        <p:txBody>
          <a:bodyPr lIns="91425" tIns="91425" rIns="91425" bIns="91425" anchor="b" anchorCtr="0">
            <a:noAutofit/>
          </a:bodyPr>
          <a:lstStyle/>
          <a:p>
            <a:pPr>
              <a:spcBef>
                <a:spcPts val="0"/>
              </a:spcBef>
              <a:buNone/>
            </a:pPr>
            <a:r>
              <a:rPr lang="en" sz="9600">
                <a:solidFill>
                  <a:srgbClr val="FFFFFF"/>
                </a:solidFill>
                <a:latin typeface="Lato"/>
                <a:ea typeface="Lato"/>
                <a:cs typeface="Lato"/>
                <a:sym typeface="Lato"/>
              </a:rPr>
              <a:t>Hitup</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FFFFF"/>
                </a:solidFill>
              </a:rPr>
              <a:t>Monetize</a:t>
            </a:r>
          </a:p>
        </p:txBody>
      </p:sp>
      <p:sp>
        <p:nvSpPr>
          <p:cNvPr id="79" name="Shape 79"/>
          <p:cNvSpPr txBox="1">
            <a:spLocks noGrp="1"/>
          </p:cNvSpPr>
          <p:nvPr>
            <p:ph type="body" idx="1"/>
          </p:nvPr>
        </p:nvSpPr>
        <p:spPr>
          <a:xfrm>
            <a:off x="417325" y="990825"/>
            <a:ext cx="8229600" cy="3725699"/>
          </a:xfrm>
          <a:prstGeom prst="rect">
            <a:avLst/>
          </a:prstGeom>
        </p:spPr>
        <p:txBody>
          <a:bodyPr lIns="91425" tIns="91425" rIns="91425" bIns="91425" anchor="t" anchorCtr="0">
            <a:noAutofit/>
          </a:bodyPr>
          <a:lstStyle/>
          <a:p>
            <a:pPr marL="457200" lvl="0" indent="-355600" rtl="0">
              <a:spcBef>
                <a:spcPts val="0"/>
              </a:spcBef>
              <a:buClr>
                <a:srgbClr val="FFFFFF"/>
              </a:buClr>
              <a:buSzPct val="100000"/>
              <a:buFont typeface="Arial"/>
              <a:buChar char="-"/>
            </a:pPr>
            <a:r>
              <a:rPr lang="en" sz="2000" dirty="0">
                <a:solidFill>
                  <a:srgbClr val="FFFFFF"/>
                </a:solidFill>
              </a:rPr>
              <a:t>A Huge problem for Friends hanging out: “What are we going to do tonight?”</a:t>
            </a:r>
          </a:p>
          <a:p>
            <a:pPr marL="457200" lvl="0" indent="-355600" rtl="0">
              <a:spcBef>
                <a:spcPts val="0"/>
              </a:spcBef>
              <a:buClr>
                <a:srgbClr val="FFFFFF"/>
              </a:buClr>
              <a:buSzPct val="100000"/>
              <a:buFont typeface="Arial"/>
              <a:buChar char="-"/>
            </a:pPr>
            <a:r>
              <a:rPr lang="en" sz="2000" dirty="0">
                <a:solidFill>
                  <a:srgbClr val="FFFFFF"/>
                </a:solidFill>
              </a:rPr>
              <a:t>We solve a user problem by Monetizing. </a:t>
            </a:r>
          </a:p>
          <a:p>
            <a:pPr marL="457200" lvl="0" indent="-355600" rtl="0">
              <a:spcBef>
                <a:spcPts val="0"/>
              </a:spcBef>
              <a:buClr>
                <a:srgbClr val="FFFFFF"/>
              </a:buClr>
              <a:buSzPct val="100000"/>
              <a:buFont typeface="Arial"/>
              <a:buChar char="-"/>
            </a:pPr>
            <a:r>
              <a:rPr lang="en" sz="2000" dirty="0">
                <a:solidFill>
                  <a:srgbClr val="FFFFFF"/>
                </a:solidFill>
              </a:rPr>
              <a:t>Coveted Market: Social Platform + Coupon/ Deal. No one has been able to make a coupon/ deal service a social network (At least for millenials). We can.</a:t>
            </a:r>
          </a:p>
          <a:p>
            <a:pPr marL="457200" lvl="0" indent="-355600" rtl="0">
              <a:spcBef>
                <a:spcPts val="0"/>
              </a:spcBef>
              <a:buClr>
                <a:srgbClr val="FFFFFF"/>
              </a:buClr>
              <a:buSzPct val="100000"/>
              <a:buFont typeface="Arial"/>
              <a:buChar char="-"/>
            </a:pPr>
            <a:r>
              <a:rPr lang="en" sz="2000" dirty="0">
                <a:solidFill>
                  <a:srgbClr val="FFFFFF"/>
                </a:solidFill>
              </a:rPr>
              <a:t>Many competitors trying to solve this, Gravy, Fever, etc. None have gained significant traction.</a:t>
            </a:r>
          </a:p>
          <a:p>
            <a:pPr marL="914400" lvl="1" indent="-355600" rtl="0">
              <a:spcBef>
                <a:spcPts val="0"/>
              </a:spcBef>
              <a:buClr>
                <a:srgbClr val="FFFFFF"/>
              </a:buClr>
              <a:buSzPct val="100000"/>
              <a:buFont typeface="Arial"/>
              <a:buChar char="-"/>
            </a:pPr>
            <a:r>
              <a:rPr lang="en" sz="2000" dirty="0">
                <a:solidFill>
                  <a:srgbClr val="FFFFFF"/>
                </a:solidFill>
              </a:rPr>
              <a:t>What is open tonight? (Many check yelp for this, iOS version currently crashes, and settingis out of way)</a:t>
            </a:r>
          </a:p>
          <a:p>
            <a:pPr marL="914400" lvl="1" indent="-355600" rtl="0">
              <a:spcBef>
                <a:spcPts val="0"/>
              </a:spcBef>
              <a:buClr>
                <a:srgbClr val="FFFFFF"/>
              </a:buClr>
              <a:buSzPct val="100000"/>
              <a:buFont typeface="Arial"/>
              <a:buChar char="-"/>
            </a:pPr>
            <a:r>
              <a:rPr lang="en" sz="2000" dirty="0">
                <a:solidFill>
                  <a:srgbClr val="FFFFFF"/>
                </a:solidFill>
              </a:rPr>
              <a:t>What deals are nearby. (No centralized application for deals nearby)</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dirty="0">
                <a:solidFill>
                  <a:srgbClr val="FFFFFF"/>
                </a:solidFill>
              </a:rPr>
              <a:t>Industry</a:t>
            </a:r>
          </a:p>
        </p:txBody>
      </p:sp>
      <p:sp>
        <p:nvSpPr>
          <p:cNvPr id="49" name="Shape 49"/>
          <p:cNvSpPr txBox="1">
            <a:spLocks noGrp="1"/>
          </p:cNvSpPr>
          <p:nvPr>
            <p:ph type="body" idx="1"/>
          </p:nvPr>
        </p:nvSpPr>
        <p:spPr>
          <a:xfrm>
            <a:off x="457200" y="2273195"/>
            <a:ext cx="5082296" cy="1252525"/>
          </a:xfrm>
          <a:prstGeom prst="rect">
            <a:avLst/>
          </a:prstGeom>
        </p:spPr>
        <p:txBody>
          <a:bodyPr lIns="91425" tIns="91425" rIns="91425" bIns="91425" anchor="t" anchorCtr="0">
            <a:noAutofit/>
          </a:bodyPr>
          <a:lstStyle/>
          <a:p>
            <a:pPr lvl="0">
              <a:spcBef>
                <a:spcPts val="0"/>
              </a:spcBef>
              <a:buClr>
                <a:schemeClr val="dk1"/>
              </a:buClr>
              <a:buSzPct val="42307"/>
              <a:buFont typeface="Arial"/>
              <a:buNone/>
            </a:pPr>
            <a:r>
              <a:rPr lang="en" sz="2000" b="1" dirty="0" smtClean="0">
                <a:solidFill>
                  <a:srgbClr val="FFFFFF"/>
                </a:solidFill>
              </a:rPr>
              <a:t>Networks- </a:t>
            </a:r>
            <a:r>
              <a:rPr lang="en" sz="2000" b="1" dirty="0">
                <a:solidFill>
                  <a:srgbClr val="FFFFFF"/>
                </a:solidFill>
              </a:rPr>
              <a:t>Future industry of day-to-day interaction with friends will be transformed by </a:t>
            </a:r>
          </a:p>
        </p:txBody>
      </p:sp>
      <p:sp>
        <p:nvSpPr>
          <p:cNvPr id="2" name="TextBox 1"/>
          <p:cNvSpPr txBox="1"/>
          <p:nvPr/>
        </p:nvSpPr>
        <p:spPr>
          <a:xfrm>
            <a:off x="457200" y="1321917"/>
            <a:ext cx="4939977" cy="707886"/>
          </a:xfrm>
          <a:prstGeom prst="rect">
            <a:avLst/>
          </a:prstGeom>
          <a:noFill/>
        </p:spPr>
        <p:txBody>
          <a:bodyPr wrap="square" rtlCol="0">
            <a:spAutoFit/>
          </a:bodyPr>
          <a:lstStyle/>
          <a:p>
            <a:pPr lvl="0"/>
            <a:r>
              <a:rPr lang="en-US" sz="2000" b="1" dirty="0" smtClean="0">
                <a:solidFill>
                  <a:srgbClr val="FFFFFF"/>
                </a:solidFill>
              </a:rPr>
              <a:t>Every day </a:t>
            </a:r>
            <a:r>
              <a:rPr lang="en" sz="2000" b="1" dirty="0" smtClean="0">
                <a:solidFill>
                  <a:srgbClr val="FFFFFF"/>
                </a:solidFill>
              </a:rPr>
              <a:t>interaction </a:t>
            </a:r>
            <a:r>
              <a:rPr lang="en" sz="2000" b="1" dirty="0">
                <a:solidFill>
                  <a:srgbClr val="FFFFFF"/>
                </a:solidFill>
              </a:rPr>
              <a:t>macro event space is up for the taking.</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FFFFF"/>
                </a:solidFill>
              </a:rPr>
              <a:t>Monetize</a:t>
            </a:r>
          </a:p>
        </p:txBody>
      </p:sp>
      <p:sp>
        <p:nvSpPr>
          <p:cNvPr id="92" name="Shape 92"/>
          <p:cNvSpPr txBox="1">
            <a:spLocks noGrp="1"/>
          </p:cNvSpPr>
          <p:nvPr>
            <p:ph type="body" idx="1"/>
          </p:nvPr>
        </p:nvSpPr>
        <p:spPr>
          <a:xfrm>
            <a:off x="457200" y="1200150"/>
            <a:ext cx="8229600" cy="2012100"/>
          </a:xfrm>
          <a:prstGeom prst="rect">
            <a:avLst/>
          </a:prstGeom>
        </p:spPr>
        <p:txBody>
          <a:bodyPr lIns="91425" tIns="91425" rIns="91425" bIns="91425" anchor="t" anchorCtr="0">
            <a:noAutofit/>
          </a:bodyPr>
          <a:lstStyle/>
          <a:p>
            <a:pPr marL="457200" marR="0" lvl="0" indent="-355600" algn="l" rtl="0">
              <a:lnSpc>
                <a:spcPct val="100000"/>
              </a:lnSpc>
              <a:spcBef>
                <a:spcPts val="600"/>
              </a:spcBef>
              <a:spcAft>
                <a:spcPts val="0"/>
              </a:spcAft>
              <a:buClr>
                <a:srgbClr val="FFFFFF"/>
              </a:buClr>
              <a:buSzPct val="100000"/>
              <a:buFont typeface="Arial"/>
              <a:buChar char="●"/>
            </a:pPr>
            <a:r>
              <a:rPr lang="en" sz="2000">
                <a:solidFill>
                  <a:srgbClr val="FFFFFF"/>
                </a:solidFill>
              </a:rPr>
              <a:t>What are we going to do tonight? is a Huge User Problem.</a:t>
            </a:r>
          </a:p>
          <a:p>
            <a:pPr marL="457200" marR="0" lvl="0" indent="-355600" algn="l" rtl="0">
              <a:lnSpc>
                <a:spcPct val="100000"/>
              </a:lnSpc>
              <a:spcBef>
                <a:spcPts val="600"/>
              </a:spcBef>
              <a:spcAft>
                <a:spcPts val="0"/>
              </a:spcAft>
              <a:buClr>
                <a:srgbClr val="FFFFFF"/>
              </a:buClr>
              <a:buSzPct val="100000"/>
              <a:buFont typeface="Arial"/>
              <a:buChar char="●"/>
            </a:pPr>
            <a:r>
              <a:rPr lang="en" sz="2000">
                <a:solidFill>
                  <a:srgbClr val="FFFFFF"/>
                </a:solidFill>
              </a:rPr>
              <a:t>We provide a Solution to this problem by Monetizing.</a:t>
            </a:r>
          </a:p>
          <a:p>
            <a:pPr marL="457200" marR="0" lvl="0" indent="-355600" algn="l" rtl="0">
              <a:lnSpc>
                <a:spcPct val="100000"/>
              </a:lnSpc>
              <a:spcBef>
                <a:spcPts val="600"/>
              </a:spcBef>
              <a:spcAft>
                <a:spcPts val="0"/>
              </a:spcAft>
              <a:buClr>
                <a:srgbClr val="FFFFFF"/>
              </a:buClr>
              <a:buSzPct val="100000"/>
              <a:buFont typeface="Arial"/>
              <a:buChar char="●"/>
            </a:pPr>
            <a:r>
              <a:rPr lang="en" sz="2000">
                <a:solidFill>
                  <a:srgbClr val="FFFFFF"/>
                </a:solidFill>
              </a:rPr>
              <a:t>We can make the first Discount/Coupon finding Social Network</a:t>
            </a:r>
          </a:p>
        </p:txBody>
      </p:sp>
      <p:pic>
        <p:nvPicPr>
          <p:cNvPr id="93" name="Shape 93"/>
          <p:cNvPicPr preferRelativeResize="0"/>
          <p:nvPr/>
        </p:nvPicPr>
        <p:blipFill>
          <a:blip r:embed="rId3">
            <a:alphaModFix/>
          </a:blip>
          <a:stretch>
            <a:fillRect/>
          </a:stretch>
        </p:blipFill>
        <p:spPr>
          <a:xfrm>
            <a:off x="560475" y="3331500"/>
            <a:ext cx="1473074" cy="1473074"/>
          </a:xfrm>
          <a:prstGeom prst="rect">
            <a:avLst/>
          </a:prstGeom>
          <a:noFill/>
          <a:ln>
            <a:noFill/>
          </a:ln>
        </p:spPr>
      </p:pic>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492341"/>
            <a:ext cx="8229600" cy="857400"/>
          </a:xfrm>
          <a:prstGeom prst="rect">
            <a:avLst/>
          </a:prstGeom>
        </p:spPr>
        <p:txBody>
          <a:bodyPr lIns="91425" tIns="91425" rIns="91425" bIns="91425" anchor="b" anchorCtr="0">
            <a:noAutofit/>
          </a:bodyPr>
          <a:lstStyle/>
          <a:p>
            <a:pPr lvl="0" algn="ctr" rtl="0">
              <a:spcBef>
                <a:spcPts val="0"/>
              </a:spcBef>
              <a:buNone/>
            </a:pPr>
            <a:r>
              <a:rPr lang="en-US" sz="4000" dirty="0" smtClean="0">
                <a:solidFill>
                  <a:srgbClr val="FFFFFF"/>
                </a:solidFill>
              </a:rPr>
              <a:t>Three</a:t>
            </a:r>
            <a:r>
              <a:rPr lang="en-US" sz="4000" dirty="0" smtClean="0">
                <a:solidFill>
                  <a:srgbClr val="FFFFFF"/>
                </a:solidFill>
              </a:rPr>
              <a:t> Reasons</a:t>
            </a:r>
            <a:endParaRPr lang="en" sz="4000" dirty="0">
              <a:solidFill>
                <a:srgbClr val="FFFFFF"/>
              </a:solidFill>
            </a:endParaRPr>
          </a:p>
        </p:txBody>
      </p:sp>
      <p:sp>
        <p:nvSpPr>
          <p:cNvPr id="36" name="Shape 36"/>
          <p:cNvSpPr txBox="1">
            <a:spLocks noGrp="1"/>
          </p:cNvSpPr>
          <p:nvPr>
            <p:ph type="body" idx="1"/>
          </p:nvPr>
        </p:nvSpPr>
        <p:spPr>
          <a:xfrm>
            <a:off x="665205" y="1432907"/>
            <a:ext cx="7819201" cy="2524592"/>
          </a:xfrm>
          <a:prstGeom prst="rect">
            <a:avLst/>
          </a:prstGeom>
        </p:spPr>
        <p:txBody>
          <a:bodyPr lIns="91425" tIns="91425" rIns="91425" bIns="91425" anchor="t" anchorCtr="0">
            <a:noAutofit/>
          </a:bodyPr>
          <a:lstStyle/>
          <a:p>
            <a:pPr rtl="0">
              <a:spcBef>
                <a:spcPts val="0"/>
              </a:spcBef>
            </a:pPr>
            <a:r>
              <a:rPr lang="en-US" sz="2000" dirty="0" smtClean="0">
                <a:solidFill>
                  <a:schemeClr val="bg1"/>
                </a:solidFill>
              </a:rPr>
              <a:t>We believe that technology can help those who feel awkward and too shy to put themselves out there.</a:t>
            </a:r>
          </a:p>
          <a:p>
            <a:pPr rtl="0">
              <a:spcBef>
                <a:spcPts val="0"/>
              </a:spcBef>
            </a:pPr>
            <a:endParaRPr lang="en-US" sz="2000" dirty="0" smtClean="0">
              <a:solidFill>
                <a:schemeClr val="bg1"/>
              </a:solidFill>
            </a:endParaRPr>
          </a:p>
          <a:p>
            <a:pPr rtl="0">
              <a:spcBef>
                <a:spcPts val="0"/>
              </a:spcBef>
            </a:pPr>
            <a:r>
              <a:rPr lang="en-US" sz="2000" dirty="0" smtClean="0">
                <a:solidFill>
                  <a:schemeClr val="bg1"/>
                </a:solidFill>
              </a:rPr>
              <a:t>We believe that technology can solve the frustration of feeling isolated in the midst of city full friends.</a:t>
            </a:r>
          </a:p>
          <a:p>
            <a:pPr rtl="0">
              <a:spcBef>
                <a:spcPts val="0"/>
              </a:spcBef>
            </a:pPr>
            <a:endParaRPr lang="en-US" sz="2000" dirty="0" smtClean="0">
              <a:solidFill>
                <a:schemeClr val="bg1"/>
              </a:solidFill>
            </a:endParaRPr>
          </a:p>
          <a:p>
            <a:pPr rtl="0">
              <a:spcBef>
                <a:spcPts val="0"/>
              </a:spcBef>
            </a:pPr>
            <a:r>
              <a:rPr lang="en-US" sz="2000" dirty="0" smtClean="0">
                <a:solidFill>
                  <a:schemeClr val="bg1"/>
                </a:solidFill>
              </a:rPr>
              <a:t>We believe that in this age of addicting social media our we can influence our youth to talk in person more.</a:t>
            </a:r>
            <a:endParaRPr lang="en-US" sz="2000" dirty="0" smtClean="0">
              <a:solidFill>
                <a:schemeClr val="bg1"/>
              </a:solidFill>
            </a:endParaRP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167566"/>
            <a:ext cx="8229600" cy="857400"/>
          </a:xfrm>
          <a:prstGeom prst="rect">
            <a:avLst/>
          </a:prstGeom>
        </p:spPr>
        <p:txBody>
          <a:bodyPr lIns="91425" tIns="91425" rIns="91425" bIns="91425" anchor="b" anchorCtr="0">
            <a:noAutofit/>
          </a:bodyPr>
          <a:lstStyle/>
          <a:p>
            <a:pPr algn="ctr">
              <a:spcBef>
                <a:spcPts val="0"/>
              </a:spcBef>
              <a:buNone/>
            </a:pPr>
            <a:r>
              <a:rPr lang="en" sz="4000" dirty="0">
                <a:solidFill>
                  <a:srgbClr val="FFFFFF"/>
                </a:solidFill>
              </a:rPr>
              <a:t>Vision</a:t>
            </a:r>
          </a:p>
        </p:txBody>
      </p:sp>
      <p:sp>
        <p:nvSpPr>
          <p:cNvPr id="42" name="Shape 42"/>
          <p:cNvSpPr txBox="1">
            <a:spLocks noGrp="1"/>
          </p:cNvSpPr>
          <p:nvPr>
            <p:ph type="body" idx="1"/>
          </p:nvPr>
        </p:nvSpPr>
        <p:spPr>
          <a:xfrm>
            <a:off x="457200" y="1156354"/>
            <a:ext cx="8229600" cy="3725699"/>
          </a:xfrm>
          <a:prstGeom prst="rect">
            <a:avLst/>
          </a:prstGeom>
        </p:spPr>
        <p:txBody>
          <a:bodyPr lIns="91425" tIns="91425" rIns="91425" bIns="91425" anchor="t" anchorCtr="0">
            <a:noAutofit/>
          </a:bodyPr>
          <a:lstStyle/>
          <a:p>
            <a:pPr marL="101600" lvl="0" rtl="0">
              <a:spcBef>
                <a:spcPts val="0"/>
              </a:spcBef>
              <a:buClr>
                <a:srgbClr val="FFFFFF"/>
              </a:buClr>
              <a:buSzPct val="100000"/>
            </a:pPr>
            <a:r>
              <a:rPr lang="en-US" sz="2000" dirty="0" smtClean="0">
                <a:solidFill>
                  <a:srgbClr val="FFFFFF"/>
                </a:solidFill>
              </a:rPr>
              <a:t>From the %#$ Survey, 20% of the 73 Million millennial report feeling Lonely and Isolated despite Social Media.</a:t>
            </a:r>
          </a:p>
          <a:p>
            <a:pPr marL="101600" lvl="0" rtl="0">
              <a:spcBef>
                <a:spcPts val="0"/>
              </a:spcBef>
              <a:buClr>
                <a:srgbClr val="FFFFFF"/>
              </a:buClr>
              <a:buSzPct val="100000"/>
            </a:pPr>
            <a:endParaRPr lang="en-US" sz="2000" dirty="0">
              <a:solidFill>
                <a:srgbClr val="FFFFFF"/>
              </a:solidFill>
            </a:endParaRPr>
          </a:p>
          <a:p>
            <a:pPr marL="101600" lvl="0" rtl="0">
              <a:spcBef>
                <a:spcPts val="0"/>
              </a:spcBef>
              <a:buClr>
                <a:srgbClr val="FFFFFF"/>
              </a:buClr>
              <a:buSzPct val="100000"/>
            </a:pPr>
            <a:r>
              <a:rPr lang="en-US" sz="2000" dirty="0" smtClean="0">
                <a:solidFill>
                  <a:srgbClr val="FFFFFF"/>
                </a:solidFill>
              </a:rPr>
              <a:t>Hitup will be the first application where mindless scrolling will directly translate to finding friends to hang out with.</a:t>
            </a:r>
          </a:p>
          <a:p>
            <a:pPr marL="101600" lvl="0" rtl="0">
              <a:spcBef>
                <a:spcPts val="0"/>
              </a:spcBef>
              <a:buClr>
                <a:srgbClr val="FFFFFF"/>
              </a:buClr>
              <a:buSzPct val="100000"/>
            </a:pPr>
            <a:endParaRPr lang="en-US" sz="2000" dirty="0">
              <a:solidFill>
                <a:srgbClr val="FFFFFF"/>
              </a:solidFill>
            </a:endParaRPr>
          </a:p>
          <a:p>
            <a:pPr marL="101600" lvl="0" rtl="0">
              <a:spcBef>
                <a:spcPts val="0"/>
              </a:spcBef>
              <a:buClr>
                <a:srgbClr val="FFFFFF"/>
              </a:buClr>
              <a:buSzPct val="100000"/>
            </a:pPr>
            <a:endParaRPr lang="en" sz="2000" dirty="0">
              <a:solidFill>
                <a:srgbClr val="FFFFFF"/>
              </a:solidFill>
            </a:endParaRPr>
          </a:p>
        </p:txBody>
      </p:sp>
      <p:pic>
        <p:nvPicPr>
          <p:cNvPr id="43" name="Shape 43"/>
          <p:cNvPicPr preferRelativeResize="0"/>
          <p:nvPr/>
        </p:nvPicPr>
        <p:blipFill>
          <a:blip r:embed="rId3">
            <a:alphaModFix/>
          </a:blip>
          <a:stretch>
            <a:fillRect/>
          </a:stretch>
        </p:blipFill>
        <p:spPr>
          <a:xfrm>
            <a:off x="7295100" y="2823899"/>
            <a:ext cx="1302924" cy="1714374"/>
          </a:xfrm>
          <a:prstGeom prst="rect">
            <a:avLst/>
          </a:prstGeom>
          <a:noFill/>
          <a:ln>
            <a:noFill/>
          </a:ln>
        </p:spPr>
      </p:pic>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dirty="0">
                <a:solidFill>
                  <a:srgbClr val="FFFFFF"/>
                </a:solidFill>
              </a:rPr>
              <a:t>Market</a:t>
            </a:r>
          </a:p>
        </p:txBody>
      </p:sp>
      <p:sp>
        <p:nvSpPr>
          <p:cNvPr id="4" name="TextBox 3"/>
          <p:cNvSpPr txBox="1"/>
          <p:nvPr/>
        </p:nvSpPr>
        <p:spPr>
          <a:xfrm>
            <a:off x="420831" y="4097473"/>
            <a:ext cx="2430010" cy="523220"/>
          </a:xfrm>
          <a:prstGeom prst="rect">
            <a:avLst/>
          </a:prstGeom>
          <a:noFill/>
        </p:spPr>
        <p:txBody>
          <a:bodyPr wrap="none" rtlCol="0">
            <a:spAutoFit/>
          </a:bodyPr>
          <a:lstStyle/>
          <a:p>
            <a:r>
              <a:rPr lang="en-US" dirty="0" smtClean="0">
                <a:solidFill>
                  <a:schemeClr val="bg1"/>
                </a:solidFill>
                <a:latin typeface="Arial" panose="020B0604020202090204" pitchFamily="34" charset="0"/>
                <a:cs typeface="Arial" panose="020B0604020202090204" pitchFamily="34" charset="0"/>
              </a:rPr>
              <a:t>TAM   $150B</a:t>
            </a:r>
          </a:p>
          <a:p>
            <a:r>
              <a:rPr lang="en-US" dirty="0" smtClean="0">
                <a:solidFill>
                  <a:schemeClr val="bg1"/>
                </a:solidFill>
                <a:latin typeface="Arial" panose="020B0604020202090204" pitchFamily="34" charset="0"/>
                <a:cs typeface="Arial" panose="020B0604020202090204" pitchFamily="34" charset="0"/>
              </a:rPr>
              <a:t>SAM   $4</a:t>
            </a:r>
            <a:r>
              <a:rPr lang="en-US" dirty="0">
                <a:solidFill>
                  <a:schemeClr val="bg1"/>
                </a:solidFill>
                <a:latin typeface="Arial" panose="020B0604020202090204" pitchFamily="34" charset="0"/>
                <a:cs typeface="Arial" panose="020B0604020202090204" pitchFamily="34" charset="0"/>
              </a:rPr>
              <a:t>5</a:t>
            </a:r>
            <a:r>
              <a:rPr lang="en-US" dirty="0" smtClean="0">
                <a:solidFill>
                  <a:schemeClr val="bg1"/>
                </a:solidFill>
                <a:latin typeface="Arial" panose="020B0604020202090204" pitchFamily="34" charset="0"/>
                <a:cs typeface="Arial" panose="020B0604020202090204" pitchFamily="34" charset="0"/>
              </a:rPr>
              <a:t>B  (Young Adults) </a:t>
            </a:r>
            <a:endParaRPr lang="en-US" dirty="0">
              <a:solidFill>
                <a:schemeClr val="bg1"/>
              </a:solidFill>
              <a:latin typeface="Arial" panose="020B0604020202090204" pitchFamily="34" charset="0"/>
              <a:cs typeface="Arial" panose="020B0604020202090204" pitchFamily="34" charset="0"/>
            </a:endParaRPr>
          </a:p>
        </p:txBody>
      </p:sp>
      <p:sp>
        <p:nvSpPr>
          <p:cNvPr id="5" name="TextBox 4"/>
          <p:cNvSpPr txBox="1"/>
          <p:nvPr/>
        </p:nvSpPr>
        <p:spPr>
          <a:xfrm>
            <a:off x="420831" y="1004916"/>
            <a:ext cx="3191884" cy="1600438"/>
          </a:xfrm>
          <a:prstGeom prst="rect">
            <a:avLst/>
          </a:prstGeom>
          <a:noFill/>
        </p:spPr>
        <p:txBody>
          <a:bodyPr wrap="square" rtlCol="0">
            <a:spAutoFit/>
          </a:bodyPr>
          <a:lstStyle/>
          <a:p>
            <a:r>
              <a:rPr lang="en-US" dirty="0" smtClean="0">
                <a:solidFill>
                  <a:schemeClr val="bg1"/>
                </a:solidFill>
                <a:latin typeface="Arial" panose="020B0604020202090204" pitchFamily="34" charset="0"/>
                <a:cs typeface="Arial" panose="020B0604020202090204" pitchFamily="34" charset="0"/>
              </a:rPr>
              <a:t>Market information</a:t>
            </a:r>
          </a:p>
          <a:p>
            <a:pPr marL="228600" indent="-114300">
              <a:buFont typeface="Arial" panose="020B0604020202090204" pitchFamily="34" charset="0"/>
              <a:buChar char="•"/>
            </a:pPr>
            <a:r>
              <a:rPr lang="en-US" dirty="0" smtClean="0">
                <a:solidFill>
                  <a:schemeClr val="bg1"/>
                </a:solidFill>
                <a:latin typeface="Arial" panose="020B0604020202090204" pitchFamily="34" charset="0"/>
                <a:cs typeface="Arial" panose="020B0604020202090204" pitchFamily="34" charset="0"/>
              </a:rPr>
              <a:t>Compelling facts</a:t>
            </a:r>
          </a:p>
          <a:p>
            <a:pPr marL="228600" indent="-114300">
              <a:buFont typeface="Arial" panose="020B0604020202090204" pitchFamily="34" charset="0"/>
              <a:buChar char="•"/>
            </a:pPr>
            <a:r>
              <a:rPr lang="en-US" dirty="0" smtClean="0">
                <a:solidFill>
                  <a:schemeClr val="bg1"/>
                </a:solidFill>
                <a:latin typeface="Arial" panose="020B0604020202090204" pitchFamily="34" charset="0"/>
                <a:cs typeface="Arial" panose="020B0604020202090204" pitchFamily="34" charset="0"/>
              </a:rPr>
              <a:t>Key measuring point</a:t>
            </a:r>
          </a:p>
          <a:p>
            <a:pPr marL="228600" indent="-114300">
              <a:buFont typeface="Arial" panose="020B0604020202090204" pitchFamily="34" charset="0"/>
              <a:buChar char="•"/>
            </a:pPr>
            <a:r>
              <a:rPr lang="en-US" dirty="0">
                <a:solidFill>
                  <a:schemeClr val="bg1"/>
                </a:solidFill>
                <a:latin typeface="Arial" panose="020B0604020202090204" pitchFamily="34" charset="0"/>
                <a:cs typeface="Arial" panose="020B0604020202090204" pitchFamily="34" charset="0"/>
              </a:rPr>
              <a:t>4</a:t>
            </a:r>
            <a:r>
              <a:rPr lang="en-US" dirty="0" smtClean="0">
                <a:solidFill>
                  <a:schemeClr val="bg1"/>
                </a:solidFill>
                <a:latin typeface="Arial" panose="020B0604020202090204" pitchFamily="34" charset="0"/>
                <a:cs typeface="Arial" panose="020B0604020202090204" pitchFamily="34" charset="0"/>
              </a:rPr>
              <a:t>0% of students say they feel isolated on campus</a:t>
            </a:r>
          </a:p>
          <a:p>
            <a:pPr marL="228600" indent="-114300">
              <a:buFont typeface="Arial" panose="020B0604020202090204" pitchFamily="34" charset="0"/>
              <a:buChar char="•"/>
            </a:pPr>
            <a:r>
              <a:rPr lang="en-US" dirty="0" smtClean="0">
                <a:solidFill>
                  <a:schemeClr val="bg1"/>
                </a:solidFill>
                <a:latin typeface="Arial" panose="020B0604020202090204" pitchFamily="34" charset="0"/>
                <a:cs typeface="Arial" panose="020B0604020202090204" pitchFamily="34" charset="0"/>
              </a:rPr>
              <a:t>More detail and insight than Opportunity page</a:t>
            </a:r>
            <a:endParaRPr lang="en-US" dirty="0">
              <a:solidFill>
                <a:schemeClr val="bg1"/>
              </a:solidFill>
              <a:latin typeface="Arial" panose="020B0604020202090204" pitchFamily="34" charset="0"/>
              <a:cs typeface="Arial" panose="020B0604020202090204" pitchFamily="34" charset="0"/>
            </a:endParaRPr>
          </a:p>
        </p:txBody>
      </p:sp>
      <p:sp>
        <p:nvSpPr>
          <p:cNvPr id="6" name="TextBox 5"/>
          <p:cNvSpPr txBox="1"/>
          <p:nvPr/>
        </p:nvSpPr>
        <p:spPr>
          <a:xfrm>
            <a:off x="4496294" y="258658"/>
            <a:ext cx="3511384" cy="400110"/>
          </a:xfrm>
          <a:prstGeom prst="rect">
            <a:avLst/>
          </a:prstGeom>
          <a:noFill/>
        </p:spPr>
        <p:txBody>
          <a:bodyPr wrap="square" rtlCol="0">
            <a:spAutoFit/>
          </a:bodyPr>
          <a:lstStyle/>
          <a:p>
            <a:pPr algn="ctr"/>
            <a:r>
              <a:rPr lang="en-US" sz="2000" dirty="0" smtClean="0">
                <a:solidFill>
                  <a:srgbClr val="FFFFFF"/>
                </a:solidFill>
                <a:latin typeface="Arial" panose="020B0604020202090204" pitchFamily="34" charset="0"/>
                <a:cs typeface="Arial" panose="020B0604020202090204" pitchFamily="34" charset="0"/>
              </a:rPr>
              <a:t>Competitive Landscape</a:t>
            </a:r>
            <a:endParaRPr lang="en-US" sz="2000" dirty="0">
              <a:solidFill>
                <a:srgbClr val="FFFFFF"/>
              </a:solidFill>
              <a:latin typeface="Arial" panose="020B0604020202090204" pitchFamily="34" charset="0"/>
              <a:cs typeface="Arial" panose="020B0604020202090204" pitchFamily="34" charset="0"/>
            </a:endParaRPr>
          </a:p>
        </p:txBody>
      </p:sp>
      <p:cxnSp>
        <p:nvCxnSpPr>
          <p:cNvPr id="7" name="Straight Connector 6"/>
          <p:cNvCxnSpPr/>
          <p:nvPr/>
        </p:nvCxnSpPr>
        <p:spPr>
          <a:xfrm>
            <a:off x="6251986" y="993967"/>
            <a:ext cx="0" cy="36488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222605" y="2745615"/>
            <a:ext cx="3881499" cy="5195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21829" y="1403807"/>
            <a:ext cx="504114" cy="307777"/>
          </a:xfrm>
          <a:prstGeom prst="rect">
            <a:avLst/>
          </a:prstGeom>
          <a:noFill/>
        </p:spPr>
        <p:txBody>
          <a:bodyPr wrap="none" rtlCol="0">
            <a:spAutoFit/>
          </a:bodyPr>
          <a:lstStyle/>
          <a:p>
            <a:r>
              <a:rPr lang="en-US" dirty="0" smtClean="0">
                <a:solidFill>
                  <a:srgbClr val="FFFFFF"/>
                </a:solidFill>
                <a:latin typeface="Arial" panose="020B0604020202090204" pitchFamily="34" charset="0"/>
                <a:cs typeface="Arial" panose="020B0604020202090204" pitchFamily="34" charset="0"/>
              </a:rPr>
              <a:t>You</a:t>
            </a:r>
            <a:endParaRPr lang="en-US" dirty="0">
              <a:solidFill>
                <a:srgbClr val="FFFFFF"/>
              </a:solidFill>
              <a:latin typeface="Arial" panose="020B0604020202090204" pitchFamily="34" charset="0"/>
              <a:cs typeface="Arial" panose="020B0604020202090204" pitchFamily="34" charset="0"/>
            </a:endParaRPr>
          </a:p>
        </p:txBody>
      </p:sp>
      <p:sp>
        <p:nvSpPr>
          <p:cNvPr id="10" name="TextBox 9"/>
          <p:cNvSpPr txBox="1"/>
          <p:nvPr/>
        </p:nvSpPr>
        <p:spPr>
          <a:xfrm>
            <a:off x="3184406" y="2643185"/>
            <a:ext cx="963037" cy="307777"/>
          </a:xfrm>
          <a:prstGeom prst="rect">
            <a:avLst/>
          </a:prstGeom>
          <a:noFill/>
        </p:spPr>
        <p:txBody>
          <a:bodyPr wrap="none" rtlCol="0">
            <a:spAutoFit/>
          </a:bodyPr>
          <a:lstStyle/>
          <a:p>
            <a:r>
              <a:rPr lang="en-US" dirty="0" smtClean="0">
                <a:solidFill>
                  <a:srgbClr val="FFFFFF"/>
                </a:solidFill>
                <a:latin typeface="Arial" panose="020B0604020202090204" pitchFamily="34" charset="0"/>
                <a:cs typeface="Arial" panose="020B0604020202090204" pitchFamily="34" charset="0"/>
              </a:rPr>
              <a:t>Strangers</a:t>
            </a:r>
            <a:endParaRPr lang="en-US" dirty="0">
              <a:solidFill>
                <a:srgbClr val="FFFFFF"/>
              </a:solidFill>
              <a:latin typeface="Arial" panose="020B0604020202090204" pitchFamily="34" charset="0"/>
              <a:cs typeface="Arial" panose="020B0604020202090204" pitchFamily="34" charset="0"/>
            </a:endParaRPr>
          </a:p>
        </p:txBody>
      </p:sp>
      <p:sp>
        <p:nvSpPr>
          <p:cNvPr id="11" name="TextBox 10"/>
          <p:cNvSpPr txBox="1"/>
          <p:nvPr/>
        </p:nvSpPr>
        <p:spPr>
          <a:xfrm>
            <a:off x="8116215" y="2569828"/>
            <a:ext cx="783325" cy="307777"/>
          </a:xfrm>
          <a:prstGeom prst="rect">
            <a:avLst/>
          </a:prstGeom>
          <a:noFill/>
        </p:spPr>
        <p:txBody>
          <a:bodyPr wrap="none" rtlCol="0">
            <a:spAutoFit/>
          </a:bodyPr>
          <a:lstStyle/>
          <a:p>
            <a:r>
              <a:rPr lang="en-US" dirty="0" smtClean="0">
                <a:solidFill>
                  <a:srgbClr val="FFFFFF"/>
                </a:solidFill>
                <a:latin typeface="Arial" panose="020B0604020202090204" pitchFamily="34" charset="0"/>
                <a:cs typeface="Arial" panose="020B0604020202090204" pitchFamily="34" charset="0"/>
              </a:rPr>
              <a:t>Friends</a:t>
            </a:r>
            <a:endParaRPr lang="en-US" dirty="0">
              <a:solidFill>
                <a:srgbClr val="FFFFFF"/>
              </a:solidFill>
              <a:latin typeface="Arial" panose="020B0604020202090204" pitchFamily="34" charset="0"/>
              <a:cs typeface="Arial" panose="020B0604020202090204" pitchFamily="34" charset="0"/>
            </a:endParaRPr>
          </a:p>
        </p:txBody>
      </p:sp>
      <p:sp>
        <p:nvSpPr>
          <p:cNvPr id="12" name="TextBox 11"/>
          <p:cNvSpPr txBox="1"/>
          <p:nvPr/>
        </p:nvSpPr>
        <p:spPr>
          <a:xfrm>
            <a:off x="5871271" y="4646755"/>
            <a:ext cx="843550" cy="307777"/>
          </a:xfrm>
          <a:prstGeom prst="rect">
            <a:avLst/>
          </a:prstGeom>
          <a:noFill/>
        </p:spPr>
        <p:txBody>
          <a:bodyPr wrap="none" rtlCol="0">
            <a:spAutoFit/>
          </a:bodyPr>
          <a:lstStyle/>
          <a:p>
            <a:r>
              <a:rPr lang="en-US" dirty="0" smtClean="0">
                <a:solidFill>
                  <a:srgbClr val="FFFFFF"/>
                </a:solidFill>
                <a:latin typeface="Arial" panose="020B0604020202090204" pitchFamily="34" charset="0"/>
                <a:cs typeface="Arial" panose="020B0604020202090204" pitchFamily="34" charset="0"/>
              </a:rPr>
              <a:t>Planned</a:t>
            </a:r>
            <a:endParaRPr lang="en-US" dirty="0">
              <a:solidFill>
                <a:srgbClr val="FFFFFF"/>
              </a:solidFill>
              <a:latin typeface="Arial" panose="020B0604020202090204" pitchFamily="34" charset="0"/>
              <a:cs typeface="Arial" panose="020B0604020202090204" pitchFamily="34" charset="0"/>
            </a:endParaRPr>
          </a:p>
        </p:txBody>
      </p:sp>
      <p:sp>
        <p:nvSpPr>
          <p:cNvPr id="15" name="TextBox 14"/>
          <p:cNvSpPr txBox="1"/>
          <p:nvPr/>
        </p:nvSpPr>
        <p:spPr>
          <a:xfrm>
            <a:off x="5630555" y="724143"/>
            <a:ext cx="1242861" cy="307777"/>
          </a:xfrm>
          <a:prstGeom prst="rect">
            <a:avLst/>
          </a:prstGeom>
          <a:noFill/>
        </p:spPr>
        <p:txBody>
          <a:bodyPr wrap="none" rtlCol="0">
            <a:spAutoFit/>
          </a:bodyPr>
          <a:lstStyle/>
          <a:p>
            <a:r>
              <a:rPr lang="en-US" dirty="0" smtClean="0">
                <a:solidFill>
                  <a:srgbClr val="FFFFFF"/>
                </a:solidFill>
                <a:latin typeface="Arial" panose="020B0604020202090204" pitchFamily="34" charset="0"/>
                <a:cs typeface="Arial" panose="020B0604020202090204" pitchFamily="34" charset="0"/>
              </a:rPr>
              <a:t>Spontaneous</a:t>
            </a:r>
            <a:endParaRPr lang="en-US" dirty="0">
              <a:solidFill>
                <a:srgbClr val="FFFFFF"/>
              </a:solidFill>
              <a:latin typeface="Arial" panose="020B0604020202090204" pitchFamily="34" charset="0"/>
              <a:cs typeface="Arial" panose="020B0604020202090204" pitchFamily="34" charset="0"/>
            </a:endParaRPr>
          </a:p>
        </p:txBody>
      </p:sp>
      <p:sp>
        <p:nvSpPr>
          <p:cNvPr id="19" name="TextBox 18"/>
          <p:cNvSpPr txBox="1"/>
          <p:nvPr/>
        </p:nvSpPr>
        <p:spPr>
          <a:xfrm>
            <a:off x="4527782" y="1777400"/>
            <a:ext cx="1102773" cy="523220"/>
          </a:xfrm>
          <a:prstGeom prst="rect">
            <a:avLst/>
          </a:prstGeom>
          <a:noFill/>
        </p:spPr>
        <p:txBody>
          <a:bodyPr wrap="none" rtlCol="0">
            <a:spAutoFit/>
          </a:bodyPr>
          <a:lstStyle/>
          <a:p>
            <a:r>
              <a:rPr lang="en-US" dirty="0" smtClean="0">
                <a:solidFill>
                  <a:srgbClr val="FFFFFF"/>
                </a:solidFill>
                <a:latin typeface="Arial" panose="020B0604020202090204" pitchFamily="34" charset="0"/>
                <a:cs typeface="Arial" panose="020B0604020202090204" pitchFamily="34" charset="0"/>
              </a:rPr>
              <a:t>Swarm by</a:t>
            </a:r>
          </a:p>
          <a:p>
            <a:r>
              <a:rPr lang="en-US" dirty="0" smtClean="0">
                <a:solidFill>
                  <a:srgbClr val="FFFFFF"/>
                </a:solidFill>
                <a:latin typeface="Arial" panose="020B0604020202090204" pitchFamily="34" charset="0"/>
                <a:cs typeface="Arial" panose="020B0604020202090204" pitchFamily="34" charset="0"/>
              </a:rPr>
              <a:t>Foursquare</a:t>
            </a:r>
            <a:endParaRPr lang="en-US" dirty="0">
              <a:solidFill>
                <a:srgbClr val="FFFFFF"/>
              </a:solidFill>
              <a:latin typeface="Arial" panose="020B0604020202090204" pitchFamily="34" charset="0"/>
              <a:cs typeface="Arial" panose="020B0604020202090204" pitchFamily="34" charset="0"/>
            </a:endParaRPr>
          </a:p>
        </p:txBody>
      </p:sp>
      <p:sp>
        <p:nvSpPr>
          <p:cNvPr id="20" name="TextBox 19"/>
          <p:cNvSpPr txBox="1"/>
          <p:nvPr/>
        </p:nvSpPr>
        <p:spPr>
          <a:xfrm>
            <a:off x="4321710" y="3044819"/>
            <a:ext cx="1451940" cy="523220"/>
          </a:xfrm>
          <a:prstGeom prst="rect">
            <a:avLst/>
          </a:prstGeom>
          <a:noFill/>
        </p:spPr>
        <p:txBody>
          <a:bodyPr wrap="none" rtlCol="0">
            <a:spAutoFit/>
          </a:bodyPr>
          <a:lstStyle/>
          <a:p>
            <a:r>
              <a:rPr lang="en-US" dirty="0" smtClean="0">
                <a:solidFill>
                  <a:srgbClr val="FFFFFF"/>
                </a:solidFill>
                <a:latin typeface="Arial" panose="020B0604020202090204" pitchFamily="34" charset="0"/>
                <a:cs typeface="Arial" panose="020B0604020202090204" pitchFamily="34" charset="0"/>
              </a:rPr>
              <a:t>Messenger /</a:t>
            </a:r>
            <a:br>
              <a:rPr lang="en-US" dirty="0" smtClean="0">
                <a:solidFill>
                  <a:srgbClr val="FFFFFF"/>
                </a:solidFill>
                <a:latin typeface="Arial" panose="020B0604020202090204" pitchFamily="34" charset="0"/>
                <a:cs typeface="Arial" panose="020B0604020202090204" pitchFamily="34" charset="0"/>
              </a:rPr>
            </a:br>
            <a:r>
              <a:rPr lang="en-US" dirty="0" smtClean="0">
                <a:solidFill>
                  <a:srgbClr val="FFFFFF"/>
                </a:solidFill>
                <a:latin typeface="Arial" panose="020B0604020202090204" pitchFamily="34" charset="0"/>
                <a:cs typeface="Arial" panose="020B0604020202090204" pitchFamily="34" charset="0"/>
              </a:rPr>
              <a:t>Text Messaging</a:t>
            </a:r>
            <a:endParaRPr lang="en-US" dirty="0">
              <a:solidFill>
                <a:srgbClr val="FFFFFF"/>
              </a:solidFill>
              <a:latin typeface="Arial" panose="020B0604020202090204" pitchFamily="34" charset="0"/>
              <a:cs typeface="Arial" panose="020B0604020202090204" pitchFamily="34" charset="0"/>
            </a:endParaRPr>
          </a:p>
        </p:txBody>
      </p:sp>
      <p:sp>
        <p:nvSpPr>
          <p:cNvPr id="21" name="TextBox 20"/>
          <p:cNvSpPr txBox="1"/>
          <p:nvPr/>
        </p:nvSpPr>
        <p:spPr>
          <a:xfrm>
            <a:off x="7517800" y="4123535"/>
            <a:ext cx="979755" cy="523220"/>
          </a:xfrm>
          <a:prstGeom prst="rect">
            <a:avLst/>
          </a:prstGeom>
          <a:noFill/>
        </p:spPr>
        <p:txBody>
          <a:bodyPr wrap="none" rtlCol="0">
            <a:spAutoFit/>
          </a:bodyPr>
          <a:lstStyle/>
          <a:p>
            <a:r>
              <a:rPr lang="en-US" dirty="0" smtClean="0">
                <a:solidFill>
                  <a:srgbClr val="FFFFFF"/>
                </a:solidFill>
                <a:latin typeface="Arial" panose="020B0604020202090204" pitchFamily="34" charset="0"/>
                <a:cs typeface="Arial" panose="020B0604020202090204" pitchFamily="34" charset="0"/>
              </a:rPr>
              <a:t>Facebook</a:t>
            </a:r>
            <a:br>
              <a:rPr lang="en-US" dirty="0" smtClean="0">
                <a:solidFill>
                  <a:srgbClr val="FFFFFF"/>
                </a:solidFill>
                <a:latin typeface="Arial" panose="020B0604020202090204" pitchFamily="34" charset="0"/>
                <a:cs typeface="Arial" panose="020B0604020202090204" pitchFamily="34" charset="0"/>
              </a:rPr>
            </a:br>
            <a:r>
              <a:rPr lang="en-US" dirty="0" smtClean="0">
                <a:solidFill>
                  <a:srgbClr val="FFFFFF"/>
                </a:solidFill>
                <a:latin typeface="Arial" panose="020B0604020202090204" pitchFamily="34" charset="0"/>
                <a:cs typeface="Arial" panose="020B0604020202090204" pitchFamily="34" charset="0"/>
              </a:rPr>
              <a:t>Events</a:t>
            </a:r>
            <a:endParaRPr lang="en-US" dirty="0">
              <a:solidFill>
                <a:srgbClr val="FFFFFF"/>
              </a:solidFill>
              <a:latin typeface="Arial" panose="020B0604020202090204" pitchFamily="34" charset="0"/>
              <a:cs typeface="Arial" panose="020B0604020202090204" pitchFamily="34" charset="0"/>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P spid="10" grpId="0"/>
      <p:bldP spid="11" grpId="0"/>
      <p:bldP spid="12" grpId="0"/>
      <p:bldP spid="15" grpId="0"/>
      <p:bldP spid="19"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dirty="0" smtClean="0">
                <a:solidFill>
                  <a:srgbClr val="FFFFFF"/>
                </a:solidFill>
              </a:rPr>
              <a:t>Monetiz</a:t>
            </a:r>
            <a:r>
              <a:rPr lang="en-US" dirty="0">
                <a:solidFill>
                  <a:srgbClr val="FFFFFF"/>
                </a:solidFill>
              </a:rPr>
              <a:t>e</a:t>
            </a:r>
            <a:endParaRPr lang="en" dirty="0">
              <a:solidFill>
                <a:srgbClr val="FFFFFF"/>
              </a:solidFill>
            </a:endParaRPr>
          </a:p>
        </p:txBody>
      </p:sp>
      <p:sp>
        <p:nvSpPr>
          <p:cNvPr id="85" name="Shape 85"/>
          <p:cNvSpPr txBox="1">
            <a:spLocks noGrp="1"/>
          </p:cNvSpPr>
          <p:nvPr>
            <p:ph type="body" idx="1"/>
          </p:nvPr>
        </p:nvSpPr>
        <p:spPr>
          <a:xfrm>
            <a:off x="457200" y="1920332"/>
            <a:ext cx="8229600" cy="2012100"/>
          </a:xfrm>
          <a:prstGeom prst="rect">
            <a:avLst/>
          </a:prstGeom>
        </p:spPr>
        <p:txBody>
          <a:bodyPr lIns="91425" tIns="91425" rIns="91425" bIns="91425" anchor="t" anchorCtr="0">
            <a:noAutofit/>
          </a:bodyPr>
          <a:lstStyle/>
          <a:p>
            <a:pPr marL="101600" marR="0" lvl="0" algn="l" rtl="0">
              <a:lnSpc>
                <a:spcPct val="100000"/>
              </a:lnSpc>
              <a:spcBef>
                <a:spcPts val="600"/>
              </a:spcBef>
              <a:spcAft>
                <a:spcPts val="0"/>
              </a:spcAft>
              <a:buClr>
                <a:srgbClr val="FFFFFF"/>
              </a:buClr>
              <a:buSzPct val="100000"/>
            </a:pPr>
            <a:r>
              <a:rPr lang="en" sz="2000" dirty="0" smtClean="0">
                <a:solidFill>
                  <a:srgbClr val="FFFFFF"/>
                </a:solidFill>
              </a:rPr>
              <a:t>We</a:t>
            </a:r>
            <a:r>
              <a:rPr lang="en-US" sz="2000" dirty="0" smtClean="0">
                <a:solidFill>
                  <a:srgbClr val="FFFFFF"/>
                </a:solidFill>
              </a:rPr>
              <a:t> solve this Huge User Problem</a:t>
            </a:r>
            <a:r>
              <a:rPr lang="en" sz="2000" dirty="0" smtClean="0">
                <a:solidFill>
                  <a:srgbClr val="FFFFFF"/>
                </a:solidFill>
              </a:rPr>
              <a:t> </a:t>
            </a:r>
            <a:r>
              <a:rPr lang="en-US" sz="2000" dirty="0" smtClean="0">
                <a:solidFill>
                  <a:srgbClr val="FFFFFF"/>
                </a:solidFill>
              </a:rPr>
              <a:t>by </a:t>
            </a:r>
            <a:r>
              <a:rPr lang="en" sz="2000" dirty="0" smtClean="0">
                <a:solidFill>
                  <a:srgbClr val="FFFFFF"/>
                </a:solidFill>
              </a:rPr>
              <a:t>Monetizing</a:t>
            </a:r>
            <a:r>
              <a:rPr lang="en" sz="2000" dirty="0">
                <a:solidFill>
                  <a:srgbClr val="FFFFFF"/>
                </a:solidFill>
              </a:rPr>
              <a:t>.</a:t>
            </a:r>
          </a:p>
          <a:p>
            <a:pPr marL="558800" lvl="0" indent="-457200">
              <a:buClr>
                <a:srgbClr val="FFFFFF"/>
              </a:buClr>
              <a:buFont typeface="+mj-lt"/>
              <a:buAutoNum type="arabicPeriod"/>
            </a:pPr>
            <a:r>
              <a:rPr lang="en" sz="2000" dirty="0">
                <a:solidFill>
                  <a:srgbClr val="FFFFFF"/>
                </a:solidFill>
              </a:rPr>
              <a:t>Coveted Market: Social Platform + Coupon/ </a:t>
            </a:r>
            <a:r>
              <a:rPr lang="en" sz="2000" dirty="0" smtClean="0">
                <a:solidFill>
                  <a:srgbClr val="FFFFFF"/>
                </a:solidFill>
              </a:rPr>
              <a:t>Deal.</a:t>
            </a:r>
            <a:r>
              <a:rPr lang="en-US" sz="2000" dirty="0" smtClean="0">
                <a:solidFill>
                  <a:srgbClr val="FFFFFF"/>
                </a:solidFill>
              </a:rPr>
              <a:t> Ties closely with Central theme of Hitup.</a:t>
            </a:r>
          </a:p>
          <a:p>
            <a:pPr marL="558800" lvl="0" indent="-457200">
              <a:buClr>
                <a:srgbClr val="FFFFFF"/>
              </a:buClr>
              <a:buFont typeface="+mj-lt"/>
              <a:buAutoNum type="arabicPeriod"/>
            </a:pPr>
            <a:r>
              <a:rPr lang="en-US" sz="2000" dirty="0" smtClean="0">
                <a:solidFill>
                  <a:srgbClr val="FFFFFF"/>
                </a:solidFill>
              </a:rPr>
              <a:t>What is open right now? What deals are nearby? What is fun to do tonight? </a:t>
            </a:r>
            <a:r>
              <a:rPr lang="en" sz="2000" dirty="0">
                <a:solidFill>
                  <a:srgbClr val="FFFFFF"/>
                </a:solidFill>
              </a:rPr>
              <a:t>Gravy, Fever, </a:t>
            </a:r>
            <a:r>
              <a:rPr lang="en" sz="2000" dirty="0" smtClean="0">
                <a:solidFill>
                  <a:srgbClr val="FFFFFF"/>
                </a:solidFill>
              </a:rPr>
              <a:t>etc</a:t>
            </a:r>
            <a:r>
              <a:rPr lang="en-US" sz="2000" dirty="0" smtClean="0">
                <a:solidFill>
                  <a:srgbClr val="FFFFFF"/>
                </a:solidFill>
              </a:rPr>
              <a:t> have tried, but have not gained traction.</a:t>
            </a:r>
            <a:endParaRPr lang="en" sz="2000" dirty="0">
              <a:solidFill>
                <a:srgbClr val="FFFFFF"/>
              </a:solidFill>
            </a:endParaRPr>
          </a:p>
        </p:txBody>
      </p:sp>
      <p:pic>
        <p:nvPicPr>
          <p:cNvPr id="86" name="Shape 86"/>
          <p:cNvPicPr preferRelativeResize="0"/>
          <p:nvPr/>
        </p:nvPicPr>
        <p:blipFill>
          <a:blip r:embed="rId3">
            <a:alphaModFix/>
          </a:blip>
          <a:stretch>
            <a:fillRect/>
          </a:stretch>
        </p:blipFill>
        <p:spPr>
          <a:xfrm>
            <a:off x="4370247" y="3487716"/>
            <a:ext cx="1473074" cy="1473074"/>
          </a:xfrm>
          <a:prstGeom prst="rect">
            <a:avLst/>
          </a:prstGeom>
          <a:noFill/>
          <a:ln>
            <a:noFill/>
          </a:ln>
        </p:spPr>
      </p:pic>
      <p:sp>
        <p:nvSpPr>
          <p:cNvPr id="5" name="Shape 85"/>
          <p:cNvSpPr txBox="1">
            <a:spLocks/>
          </p:cNvSpPr>
          <p:nvPr/>
        </p:nvSpPr>
        <p:spPr>
          <a:xfrm>
            <a:off x="560475" y="1111735"/>
            <a:ext cx="7245177" cy="564812"/>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101600">
              <a:spcBef>
                <a:spcPts val="600"/>
              </a:spcBef>
              <a:buClr>
                <a:srgbClr val="FFFFFF"/>
              </a:buClr>
            </a:pPr>
            <a:r>
              <a:rPr lang="en-US" sz="2000" dirty="0" smtClean="0">
                <a:solidFill>
                  <a:srgbClr val="FFFFFF"/>
                </a:solidFill>
              </a:rPr>
              <a:t>“Guys, w</a:t>
            </a:r>
            <a:r>
              <a:rPr lang="en" sz="2000" dirty="0" smtClean="0">
                <a:solidFill>
                  <a:srgbClr val="FFFFFF"/>
                </a:solidFill>
              </a:rPr>
              <a:t>hat </a:t>
            </a:r>
            <a:r>
              <a:rPr lang="en" sz="2000" dirty="0" smtClean="0">
                <a:solidFill>
                  <a:srgbClr val="FFFFFF"/>
                </a:solidFill>
              </a:rPr>
              <a:t>are we going to do tonight</a:t>
            </a:r>
            <a:r>
              <a:rPr lang="en-US" sz="2000" dirty="0" smtClean="0">
                <a:solidFill>
                  <a:srgbClr val="FFFFFF"/>
                </a:solidFill>
              </a:rPr>
              <a:t>?”</a:t>
            </a:r>
            <a:endParaRPr lang="en" sz="2000" dirty="0" smtClean="0">
              <a:solidFill>
                <a:srgbClr val="FFFFFF"/>
              </a:solidFill>
            </a:endParaRP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US" dirty="0" smtClean="0">
                <a:solidFill>
                  <a:srgbClr val="FFFFFF"/>
                </a:solidFill>
              </a:rPr>
              <a:t>Team</a:t>
            </a:r>
            <a:endParaRPr lang="en" dirty="0">
              <a:solidFill>
                <a:srgbClr val="FFFFFF"/>
              </a:solidFill>
            </a:endParaRPr>
          </a:p>
        </p:txBody>
      </p:sp>
      <p:sp>
        <p:nvSpPr>
          <p:cNvPr id="5" name="Shape 85"/>
          <p:cNvSpPr txBox="1">
            <a:spLocks/>
          </p:cNvSpPr>
          <p:nvPr/>
        </p:nvSpPr>
        <p:spPr>
          <a:xfrm>
            <a:off x="560475" y="1182538"/>
            <a:ext cx="7245177" cy="3602367"/>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101600">
              <a:spcBef>
                <a:spcPts val="600"/>
              </a:spcBef>
              <a:buClr>
                <a:srgbClr val="FFFFFF"/>
              </a:buClr>
            </a:pPr>
            <a:r>
              <a:rPr lang="en-US" sz="2000" dirty="0" smtClean="0">
                <a:solidFill>
                  <a:srgbClr val="FFFFFF"/>
                </a:solidFill>
              </a:rPr>
              <a:t>We are 2 Inexperienced College Students. We’re not:</a:t>
            </a:r>
          </a:p>
          <a:p>
            <a:pPr marL="444500" indent="-342900">
              <a:spcBef>
                <a:spcPts val="600"/>
              </a:spcBef>
              <a:buClr>
                <a:srgbClr val="FFFFFF"/>
              </a:buClr>
              <a:buFont typeface="Arial"/>
              <a:buChar char="•"/>
            </a:pPr>
            <a:r>
              <a:rPr lang="en-US" sz="2000" dirty="0" smtClean="0">
                <a:solidFill>
                  <a:srgbClr val="FFFFFF"/>
                </a:solidFill>
              </a:rPr>
              <a:t>Trying to solv</a:t>
            </a:r>
            <a:r>
              <a:rPr lang="en-US" sz="2000" dirty="0" smtClean="0">
                <a:solidFill>
                  <a:srgbClr val="FFFFFF"/>
                </a:solidFill>
              </a:rPr>
              <a:t>e an efficiency</a:t>
            </a:r>
          </a:p>
          <a:p>
            <a:pPr marL="444500" indent="-342900">
              <a:spcBef>
                <a:spcPts val="600"/>
              </a:spcBef>
              <a:buClr>
                <a:srgbClr val="FFFFFF"/>
              </a:buClr>
              <a:buFont typeface="Arial"/>
              <a:buChar char="•"/>
            </a:pPr>
            <a:r>
              <a:rPr lang="en-US" sz="2000" dirty="0" smtClean="0">
                <a:solidFill>
                  <a:srgbClr val="FFFFFF"/>
                </a:solidFill>
              </a:rPr>
              <a:t>Trying to solve a small user problem</a:t>
            </a:r>
          </a:p>
          <a:p>
            <a:pPr marL="444500" indent="-342900">
              <a:spcBef>
                <a:spcPts val="600"/>
              </a:spcBef>
              <a:buClr>
                <a:srgbClr val="FFFFFF"/>
              </a:buClr>
              <a:buFont typeface="Arial"/>
              <a:buChar char="•"/>
            </a:pPr>
            <a:r>
              <a:rPr lang="en-US" sz="2000" dirty="0" smtClean="0">
                <a:solidFill>
                  <a:srgbClr val="FFFFFF"/>
                </a:solidFill>
              </a:rPr>
              <a:t>Trying to build the “Next big thing”</a:t>
            </a:r>
            <a:endParaRPr lang="en-US" sz="2000" dirty="0" smtClean="0">
              <a:solidFill>
                <a:srgbClr val="FFFFFF"/>
              </a:solidFill>
            </a:endParaRPr>
          </a:p>
          <a:p>
            <a:pPr marL="101600">
              <a:spcBef>
                <a:spcPts val="600"/>
              </a:spcBef>
              <a:buClr>
                <a:srgbClr val="FFFFFF"/>
              </a:buClr>
            </a:pPr>
            <a:r>
              <a:rPr lang="en-US" sz="2000" dirty="0" smtClean="0">
                <a:solidFill>
                  <a:srgbClr val="FFFFFF"/>
                </a:solidFill>
              </a:rPr>
              <a:t>We are following a vision.</a:t>
            </a:r>
          </a:p>
          <a:p>
            <a:pPr marL="101600">
              <a:spcBef>
                <a:spcPts val="600"/>
              </a:spcBef>
              <a:buClr>
                <a:srgbClr val="FFFFFF"/>
              </a:buClr>
            </a:pPr>
            <a:r>
              <a:rPr lang="en-US" sz="2000" dirty="0" smtClean="0">
                <a:solidFill>
                  <a:srgbClr val="FFFFFF"/>
                </a:solidFill>
              </a:rPr>
              <a:t>We care about what we’re doing.</a:t>
            </a:r>
            <a:endParaRPr lang="en-US" sz="2000" dirty="0">
              <a:solidFill>
                <a:srgbClr val="FFFFFF"/>
              </a:solidFill>
            </a:endParaRPr>
          </a:p>
        </p:txBody>
      </p:sp>
    </p:spTree>
    <p:extLst>
      <p:ext uri="{BB962C8B-B14F-4D97-AF65-F5344CB8AC3E}">
        <p14:creationId xmlns:p14="http://schemas.microsoft.com/office/powerpoint/2010/main" val="1112553744"/>
      </p:ext>
    </p:extLst>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dirty="0">
                <a:solidFill>
                  <a:srgbClr val="FFFFFF"/>
                </a:solidFill>
              </a:rPr>
              <a:t>What do you get?</a:t>
            </a:r>
          </a:p>
        </p:txBody>
      </p:sp>
      <p:sp>
        <p:nvSpPr>
          <p:cNvPr id="55" name="Shape 5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55600" rtl="0">
              <a:spcBef>
                <a:spcPts val="0"/>
              </a:spcBef>
              <a:buClr>
                <a:srgbClr val="FFFFFF"/>
              </a:buClr>
              <a:buSzPct val="100000"/>
              <a:buFont typeface="Arial"/>
              <a:buChar char="-"/>
            </a:pPr>
            <a:r>
              <a:rPr lang="en" sz="2000" dirty="0">
                <a:solidFill>
                  <a:srgbClr val="FFFFFF"/>
                </a:solidFill>
              </a:rPr>
              <a:t>We are just beginning to tap into our potential. We are Young. You have a chance to invest in us early.</a:t>
            </a:r>
          </a:p>
          <a:p>
            <a:pPr marL="457200" lvl="0" indent="-355600" rtl="0">
              <a:spcBef>
                <a:spcPts val="0"/>
              </a:spcBef>
              <a:buClr>
                <a:srgbClr val="FFFFFF"/>
              </a:buClr>
              <a:buSzPct val="100000"/>
              <a:buFont typeface="Arial"/>
              <a:buChar char="-"/>
            </a:pPr>
            <a:r>
              <a:rPr lang="en" sz="2000" dirty="0">
                <a:solidFill>
                  <a:srgbClr val="FFFFFF"/>
                </a:solidFill>
              </a:rPr>
              <a:t>You invest in our vision. We don’t care about the money or the prestige. Our goal in life is to inflect the most positive change on humanity as possible, and you have a chance to be part of our idealistic vision.</a:t>
            </a:r>
          </a:p>
          <a:p>
            <a:pPr marL="457200" lvl="0" indent="-355600" rtl="0">
              <a:spcBef>
                <a:spcPts val="0"/>
              </a:spcBef>
              <a:buClr>
                <a:srgbClr val="FFFFFF"/>
              </a:buClr>
              <a:buSzPct val="100000"/>
              <a:buFont typeface="Arial"/>
              <a:buChar char="-"/>
            </a:pPr>
            <a:r>
              <a:rPr lang="en-US" sz="2000" dirty="0" smtClean="0">
                <a:solidFill>
                  <a:srgbClr val="FFFFFF"/>
                </a:solidFill>
              </a:rPr>
              <a:t>First company to intentionally solve a social good. </a:t>
            </a:r>
            <a:r>
              <a:rPr lang="en" sz="2000" dirty="0" smtClean="0">
                <a:solidFill>
                  <a:srgbClr val="FFFFFF"/>
                </a:solidFill>
              </a:rPr>
              <a:t>Your </a:t>
            </a:r>
            <a:r>
              <a:rPr lang="en" sz="2000" dirty="0">
                <a:solidFill>
                  <a:srgbClr val="FFFFFF"/>
                </a:solidFill>
              </a:rPr>
              <a:t>chance to enter into the New Age, Focused brand of startup culture.</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023585"/>
            <a:ext cx="8229600" cy="857400"/>
          </a:xfrm>
          <a:prstGeom prst="rect">
            <a:avLst/>
          </a:prstGeom>
        </p:spPr>
        <p:txBody>
          <a:bodyPr lIns="91425" tIns="91425" rIns="91425" bIns="91425" anchor="b" anchorCtr="0">
            <a:noAutofit/>
          </a:bodyPr>
          <a:lstStyle/>
          <a:p>
            <a:pPr algn="ctr">
              <a:spcBef>
                <a:spcPts val="0"/>
              </a:spcBef>
              <a:buNone/>
            </a:pPr>
            <a:r>
              <a:rPr lang="en-US" sz="8000" dirty="0" smtClean="0">
                <a:solidFill>
                  <a:srgbClr val="FFFFFF"/>
                </a:solidFill>
              </a:rPr>
              <a:t>FILLER</a:t>
            </a:r>
            <a:endParaRPr lang="en" sz="8000" dirty="0">
              <a:solidFill>
                <a:srgbClr val="FFFFFF"/>
              </a:solidFill>
            </a:endParaRPr>
          </a:p>
        </p:txBody>
      </p:sp>
    </p:spTree>
    <p:extLst>
      <p:ext uri="{BB962C8B-B14F-4D97-AF65-F5344CB8AC3E}">
        <p14:creationId xmlns:p14="http://schemas.microsoft.com/office/powerpoint/2010/main" val="2211374489"/>
      </p:ext>
    </p:extLst>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solidFill>
                  <a:srgbClr val="FFFFFF"/>
                </a:solidFill>
              </a:rPr>
              <a:t>Clear Vision for Company Culture</a:t>
            </a:r>
          </a:p>
        </p:txBody>
      </p:sp>
      <p:sp>
        <p:nvSpPr>
          <p:cNvPr id="73" name="Shape 7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55600" rtl="0">
              <a:spcBef>
                <a:spcPts val="0"/>
              </a:spcBef>
              <a:buClr>
                <a:srgbClr val="FFFFFF"/>
              </a:buClr>
              <a:buSzPct val="100000"/>
              <a:buFont typeface="Arial"/>
              <a:buChar char="-"/>
            </a:pPr>
            <a:r>
              <a:rPr lang="en" sz="2000" dirty="0">
                <a:solidFill>
                  <a:srgbClr val="FFFFFF"/>
                </a:solidFill>
              </a:rPr>
              <a:t>We are young. We know how we think, and we know where potential is.</a:t>
            </a:r>
          </a:p>
          <a:p>
            <a:pPr marL="457200" lvl="0" indent="-355600" rtl="0">
              <a:spcBef>
                <a:spcPts val="0"/>
              </a:spcBef>
              <a:buClr>
                <a:srgbClr val="FFFFFF"/>
              </a:buClr>
              <a:buSzPct val="100000"/>
              <a:buFont typeface="Arial"/>
              <a:buChar char="-"/>
            </a:pPr>
            <a:r>
              <a:rPr lang="en" sz="2000" dirty="0">
                <a:solidFill>
                  <a:srgbClr val="FFFFFF"/>
                </a:solidFill>
              </a:rPr>
              <a:t>Smart Creatives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570</Words>
  <Application>Microsoft Macintosh PowerPoint</Application>
  <PresentationFormat>On-screen Show (16:9)</PresentationFormat>
  <Paragraphs>63</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simple-light</vt:lpstr>
      <vt:lpstr>Hitup</vt:lpstr>
      <vt:lpstr>Three Reasons</vt:lpstr>
      <vt:lpstr>Vision</vt:lpstr>
      <vt:lpstr>Market</vt:lpstr>
      <vt:lpstr>Monetize</vt:lpstr>
      <vt:lpstr>Team</vt:lpstr>
      <vt:lpstr>What do you get?</vt:lpstr>
      <vt:lpstr>FILLER</vt:lpstr>
      <vt:lpstr>Clear Vision for Company Culture</vt:lpstr>
      <vt:lpstr>Monetize</vt:lpstr>
      <vt:lpstr>Industry</vt:lpstr>
      <vt:lpstr>Monetize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Hitup</dc:title>
  <cp:lastModifiedBy>Arthur Shir</cp:lastModifiedBy>
  <cp:revision>13</cp:revision>
  <dcterms:modified xsi:type="dcterms:W3CDTF">2015-08-16T08:11:07Z</dcterms:modified>
</cp:coreProperties>
</file>