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62" r:id="rId3"/>
    <p:sldId id="364" r:id="rId4"/>
    <p:sldId id="307" r:id="rId5"/>
    <p:sldId id="365" r:id="rId6"/>
    <p:sldId id="345" r:id="rId7"/>
    <p:sldId id="316" r:id="rId8"/>
    <p:sldId id="310" r:id="rId9"/>
    <p:sldId id="348" r:id="rId10"/>
    <p:sldId id="349" r:id="rId11"/>
    <p:sldId id="366" r:id="rId12"/>
    <p:sldId id="350" r:id="rId13"/>
    <p:sldId id="359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63" r:id="rId22"/>
    <p:sldId id="367" r:id="rId23"/>
    <p:sldId id="358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Development</c:v>
                </c:pt>
                <c:pt idx="1">
                  <c:v>Sales and Marketing</c:v>
                </c:pt>
                <c:pt idx="2">
                  <c:v>Operation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3.0</c:v>
                </c:pt>
                <c:pt idx="1">
                  <c:v>6.0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600"/>
            </a:pPr>
            <a:endParaRPr lang="en-US"/>
          </a:p>
        </c:txPr>
      </c:legendEntry>
      <c:layout>
        <c:manualLayout>
          <c:xMode val="edge"/>
          <c:yMode val="edge"/>
          <c:x val="0.61730552617824"/>
          <c:y val="0.161015975777902"/>
          <c:w val="0.38269447382176"/>
          <c:h val="0.677967798752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FDE87-9BFE-476C-BDF9-C9863F360067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5120-7B84-4651-A35B-AC740D6DF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9A83-1FCF-E24D-8BAA-62D92ABAD6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Internet based online sales has reached $1.7 Trillion world wide and USA reaching $350 Billion in the year 2014. It is pulling brands into new territories.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year, U.S. Cyber Monday sales were $2.3 billion—up 29 percent from the year before. Nothing to sniff at, but China’s big buyer day, November 11, dwarfs it: This year, Alibaba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took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hours to reach $2 billion in sales on Singles Day, and by day’s end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 surpassed $9 billion.</a:t>
            </a:r>
          </a:p>
          <a:p>
            <a:endParaRPr lang="en-US" baseline="0" dirty="0" smtClean="0"/>
          </a:p>
          <a:p>
            <a:r>
              <a:rPr lang="en-US" dirty="0" smtClean="0"/>
              <a:t>Refer http://internet.com/ecommerce/ecommerce-trends/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EDD-A067-4778-8046-A5E2AF07FB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EDD-A067-4778-8046-A5E2AF07FB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After spending 29 Billion to buy news FCC AWS-3 spectrum, AT&amp;T and Verizon increased their capacity by just 2% to reach 38% ownership.</a:t>
            </a:r>
          </a:p>
          <a:p>
            <a:r>
              <a:rPr lang="en-US" baseline="0" dirty="0" smtClean="0"/>
              <a:t>Current Millimeter wave technologies can reach up to 2 Gbps outdoors for 5 miles max, and quite expensive. Ubiquity millimeter solutions are at </a:t>
            </a:r>
          </a:p>
          <a:p>
            <a:r>
              <a:rPr lang="en-US" baseline="0" dirty="0" smtClean="0"/>
              <a:t>$3000 per pair, plus installation cost on top of towers.</a:t>
            </a:r>
          </a:p>
          <a:p>
            <a:r>
              <a:rPr lang="en-US" dirty="0" smtClean="0"/>
              <a:t>It costs on</a:t>
            </a:r>
            <a:r>
              <a:rPr lang="en-US" baseline="0" dirty="0" smtClean="0"/>
              <a:t> a average anywhere from $100,000 to $500,00 per mile to lay down fiber, after all the time spent on permits to dig the roads.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EDD-A067-4778-8046-A5E2AF07FB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Imagine </a:t>
            </a:r>
            <a:r>
              <a:rPr lang="en-US" baseline="0" dirty="0" err="1" smtClean="0"/>
              <a:t>WiGig</a:t>
            </a:r>
            <a:r>
              <a:rPr lang="en-US" baseline="0" dirty="0" smtClean="0"/>
              <a:t> like capacity outdoors for each end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EDD-A067-4778-8046-A5E2AF07F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EDD-A067-4778-8046-A5E2AF07FB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9A83-1FCF-E24D-8BAA-62D92ABAD66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9A83-1FCF-E24D-8BAA-62D92ABAD6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6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8BCAE6-85A4-444B-88FF-470A83030EC0}" type="datetimeFigureOut">
              <a:rPr lang="en-US" smtClean="0"/>
              <a:pPr/>
              <a:t>8/18/15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F87EB28-96C4-4C86-A142-DA09BA618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mailto:gary@gljgroup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2133600"/>
            <a:ext cx="8534399" cy="190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Startup Business Model, Private investment, </a:t>
            </a:r>
            <a:r>
              <a:rPr lang="en-US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and </a:t>
            </a:r>
            <a:r>
              <a:rPr lang="en-US" dirty="0" smtClean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how to clearly </a:t>
            </a:r>
            <a:r>
              <a:rPr lang="en-US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communicate why you? </a:t>
            </a:r>
            <a:r>
              <a:rPr lang="en-US" sz="4800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sz="4800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b="1" i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en-US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6" name="Picture 2" descr="C:\Users\GLJ\Documents\Documents\Current Documents\Work\Angel Group\Web Site, logos, marketing\Logos\SVA Logos\SouthValleyAnD32aR03eP01ZL-Garfield3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70756"/>
            <a:ext cx="2819400" cy="16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LJ\Documents\Documents\Current Documents\Work\GLJ_Logo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22792"/>
            <a:ext cx="4800600" cy="8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4054" y="4267200"/>
            <a:ext cx="586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Gary Jinks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President/Owner GLJ Group</a:t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Founder and Managing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Director South Valley Angels</a:t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i="1" dirty="0" smtClean="0">
                <a:latin typeface="Arial" panose="020B0604020202090204" pitchFamily="34" charset="0"/>
                <a:cs typeface="Arial" panose="020B0604020202090204" pitchFamily="34" charset="0"/>
              </a:rPr>
              <a:t>Product </a:t>
            </a:r>
            <a:r>
              <a:rPr lang="en-US" i="1" dirty="0">
                <a:latin typeface="Arial" panose="020B0604020202090204" pitchFamily="34" charset="0"/>
                <a:cs typeface="Arial" panose="020B0604020202090204" pitchFamily="34" charset="0"/>
              </a:rPr>
              <a:t>Development, Realization and Commercialization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  <a:hlinkClick r:id="rId4"/>
              </a:rPr>
              <a:t>gary@gljgroup.com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40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8/420-3650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0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295400"/>
            <a:ext cx="86842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Sell your </a:t>
            </a: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product to customers and your business </a:t>
            </a: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case </a:t>
            </a: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to investors</a:t>
            </a:r>
          </a:p>
          <a:p>
            <a:pPr marL="400050" indent="-285750">
              <a:buFont typeface="Arial" panose="020B0604020202090204" pitchFamily="34" charset="0"/>
              <a:buChar char="•"/>
            </a:pP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Opportunity Based</a:t>
            </a:r>
          </a:p>
          <a:p>
            <a:pPr marL="400050" indent="-285750">
              <a:buFont typeface="Arial" panose="020B0604020202090204" pitchFamily="34" charset="0"/>
              <a:buChar char="•"/>
            </a:pP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Simplicity and Clarity</a:t>
            </a:r>
          </a:p>
          <a:p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2800" smtClean="0">
                <a:latin typeface="Arial" panose="020B0604020202090204" pitchFamily="34" charset="0"/>
                <a:cs typeface="Arial" panose="020B0604020202090204" pitchFamily="34" charset="0"/>
              </a:rPr>
              <a:t>Know your audience</a:t>
            </a:r>
            <a:endParaRPr lang="en-US" sz="28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ormal, public, 1on1, group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Presentation; communicate the facts your way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Story ; compelling, passionate, engaging</a:t>
            </a:r>
          </a:p>
          <a:p>
            <a:endParaRPr lang="en-US" sz="32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sz="28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9796" y="381000"/>
            <a:ext cx="3566678" cy="63093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General Guidelines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7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2819400" cy="630936"/>
          </a:xfrm>
        </p:spPr>
        <p:txBody>
          <a:bodyPr/>
          <a:lstStyle/>
          <a:p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Slide Deck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Opportunity (why)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Problem (capture opportunity)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Solution; (why you)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Market (who, where do you fit, dynamics)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The Plan (get to the finish line)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Team  (what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don’t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you have)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Financials (monetize; customer acquisition)</a:t>
            </a:r>
          </a:p>
        </p:txBody>
      </p:sp>
    </p:spTree>
    <p:extLst>
      <p:ext uri="{BB962C8B-B14F-4D97-AF65-F5344CB8AC3E}">
        <p14:creationId xmlns:p14="http://schemas.microsoft.com/office/powerpoint/2010/main" val="371674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8686800" cy="5257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Title Page</a:t>
            </a:r>
            <a:b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b="1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Logo</a:t>
            </a:r>
            <a:b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Tag Line</a:t>
            </a:r>
            <a:b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>
                <a:latin typeface="Arial" panose="020B0604020202090204" pitchFamily="34" charset="0"/>
                <a:cs typeface="Arial" panose="020B0604020202090204" pitchFamily="34" charset="0"/>
              </a:rPr>
              <a:t/>
            </a:r>
            <a:br>
              <a:rPr lang="en-US" b="1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We believe the Future of _______ is ________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9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312" y="274341"/>
            <a:ext cx="8221888" cy="74396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Opportunity 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(why is this an opportunity)</a:t>
            </a:r>
            <a:endParaRPr lang="en-US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286" y="1909914"/>
            <a:ext cx="2966472" cy="646331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_______ is </a:t>
            </a:r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going to grow to $37 Trillion by </a:t>
            </a:r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2019 </a:t>
            </a:r>
            <a:endParaRPr lang="en-US" b="1" i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9689" y="986679"/>
            <a:ext cx="459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90204" pitchFamily="34" charset="0"/>
                <a:cs typeface="Arial" panose="020B0604020202090204" pitchFamily="34" charset="0"/>
              </a:rPr>
              <a:t>$B ______________ Market</a:t>
            </a:r>
            <a:endParaRPr 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4913" y="3600044"/>
            <a:ext cx="221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83M </a:t>
            </a:r>
          </a:p>
          <a:p>
            <a:pPr algn="ctr"/>
            <a:r>
              <a:rPr lang="en-US" sz="20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Millennials in US</a:t>
            </a:r>
            <a:endParaRPr lang="en-US" sz="2000" b="1" i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7962" y="3272414"/>
            <a:ext cx="3319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There is </a:t>
            </a:r>
          </a:p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Demand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272414"/>
            <a:ext cx="161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Trends</a:t>
            </a: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47608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Market Dynamics</a:t>
            </a: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3234" y="4760893"/>
            <a:ext cx="3319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There is </a:t>
            </a:r>
          </a:p>
          <a:p>
            <a:pPr algn="ctr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Growth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2803" y="485769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Use Cases</a:t>
            </a:r>
            <a:endParaRPr lang="en-US" sz="2000" b="1" i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3128" y="1909914"/>
            <a:ext cx="2966472" cy="646331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Everybody wants it now and is wiling to pay big  $</a:t>
            </a:r>
            <a:endParaRPr lang="en-US" b="1" i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2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3" grpId="0"/>
      <p:bldP spid="8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842" y="270165"/>
            <a:ext cx="8510158" cy="612766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The Problem 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(pick the right problem)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838209" cy="7674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>
                <a:latin typeface="Arial" panose="020B0604020202090204" pitchFamily="34" charset="0"/>
                <a:cs typeface="Arial" panose="020B0604020202090204" pitchFamily="34" charset="0"/>
              </a:rPr>
              <a:t>One single strategic problem  (_______is broken); 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90204" pitchFamily="34" charset="0"/>
                <a:cs typeface="Arial" panose="020B0604020202090204" pitchFamily="34" charset="0"/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latin typeface="Arial" panose="020B0604020202090204" pitchFamily="34" charset="0"/>
                <a:cs typeface="Arial" panose="020B0604020202090204" pitchFamily="34" charset="0"/>
                <a:sym typeface="Wingdings" panose="05000000000000000000" pitchFamily="2" charset="2"/>
              </a:rPr>
              <a:t> it’s obvious if you fix this you can capture the </a:t>
            </a:r>
            <a:r>
              <a:rPr lang="en-US" sz="2000" i="1" dirty="0" smtClean="0">
                <a:latin typeface="Arial" panose="020B0604020202090204" pitchFamily="34" charset="0"/>
                <a:cs typeface="Arial" panose="020B0604020202090204" pitchFamily="34" charset="0"/>
              </a:rPr>
              <a:t>Opportunity</a:t>
            </a:r>
            <a:endParaRPr 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1976" y="2753380"/>
            <a:ext cx="595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What problem do you </a:t>
            </a:r>
            <a:r>
              <a:rPr lang="en-US" sz="2800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solve best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858161"/>
            <a:ext cx="59538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Support it with qualifying statements and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examples</a:t>
            </a:r>
          </a:p>
          <a:p>
            <a:pPr marL="457200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Cost</a:t>
            </a:r>
          </a:p>
          <a:p>
            <a:pPr marL="457200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Time</a:t>
            </a:r>
          </a:p>
          <a:p>
            <a:pPr marL="457200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Technology</a:t>
            </a:r>
          </a:p>
          <a:p>
            <a:pPr marL="457200" indent="-176213">
              <a:buFont typeface="Arial" panose="020B0604020202090204" pitchFamily="34" charset="0"/>
              <a:buChar char="•"/>
            </a:pP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Use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Case</a:t>
            </a:r>
            <a:endParaRPr 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45610" y="5458981"/>
            <a:ext cx="3283990" cy="713219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>
                <a:latin typeface="Arial" panose="020B0604020202090204" pitchFamily="34" charset="0"/>
                <a:cs typeface="Arial" panose="020B0604020202090204" pitchFamily="34" charset="0"/>
              </a:rPr>
              <a:t>Tightly choreographed with Solution and Opportunity</a:t>
            </a:r>
            <a:endParaRPr 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094" y="222387"/>
            <a:ext cx="9021906" cy="608887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The Solution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(fix the problem and why you</a:t>
            </a:r>
            <a:r>
              <a:rPr lang="en-US" b="1" dirty="0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2527005"/>
            <a:ext cx="4585572" cy="15885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914400">
              <a:buNone/>
            </a:pPr>
            <a:r>
              <a:rPr lang="en-US" sz="24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How you solve the problem</a:t>
            </a:r>
            <a:endParaRPr lang="en-US" sz="2000" b="1" i="1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04813" indent="-228600" defTabSz="91440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In the same order as Problem page</a:t>
            </a:r>
          </a:p>
          <a:p>
            <a:pPr marL="404813" indent="-228600" defTabSz="91440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Quantified</a:t>
            </a:r>
          </a:p>
          <a:p>
            <a:pPr marL="404813" indent="-228600" defTabSz="914400">
              <a:buFont typeface="Arial" panose="020B0604020202090204" pitchFamily="34" charset="0"/>
              <a:buChar char="•"/>
            </a:pPr>
            <a:endParaRPr lang="en-US" sz="24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591" y="1371600"/>
            <a:ext cx="4346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We  Fix the Problem like this</a:t>
            </a:r>
            <a:endParaRPr lang="en-US" sz="24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4424" y="2504209"/>
            <a:ext cx="2984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What you do and Why your better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Product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Business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Benefits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What's cool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i="1" dirty="0" smtClean="0">
                <a:latin typeface="Arial" panose="020B0604020202090204" pitchFamily="34" charset="0"/>
                <a:cs typeface="Arial" panose="020B0604020202090204" pitchFamily="34" charset="0"/>
              </a:rPr>
              <a:t>Competitor Landscape axis</a:t>
            </a:r>
          </a:p>
        </p:txBody>
      </p:sp>
    </p:spTree>
    <p:extLst>
      <p:ext uri="{BB962C8B-B14F-4D97-AF65-F5344CB8AC3E}">
        <p14:creationId xmlns:p14="http://schemas.microsoft.com/office/powerpoint/2010/main" val="271600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6726" y="166968"/>
            <a:ext cx="3571874" cy="60196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Market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832" y="4996980"/>
            <a:ext cx="439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TAM   $350B  (Define – if everyone did it)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SAM   $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50B 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(Define – we will focus on) 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831" y="1267692"/>
            <a:ext cx="3541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Market information</a:t>
            </a:r>
          </a:p>
          <a:p>
            <a:pPr marL="228600" indent="-1143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Compelling facts</a:t>
            </a:r>
          </a:p>
          <a:p>
            <a:pPr marL="228600" indent="-1143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Key measuring point</a:t>
            </a:r>
          </a:p>
          <a:p>
            <a:pPr marL="228600" indent="-1143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Trending statistic</a:t>
            </a:r>
          </a:p>
          <a:p>
            <a:pPr marL="228600" indent="-1143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More detail and insight than Opportunity page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9197" y="737755"/>
            <a:ext cx="275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Competitive Landscape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09855" y="1431437"/>
            <a:ext cx="0" cy="3971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62400" y="3262747"/>
            <a:ext cx="4119995" cy="51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41036" y="1740931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You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094" y="108061"/>
            <a:ext cx="3687906" cy="54587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Plan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1452"/>
            <a:ext cx="8229600" cy="597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603845" y="3042024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Acquisition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906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407" y="323565"/>
            <a:ext cx="2674793" cy="559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Team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732257"/>
            <a:ext cx="7672821" cy="145674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Success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and Skills based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Why the staff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will be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successful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What are you missing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809" y="4038600"/>
            <a:ext cx="4963391" cy="7283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CEO – Moses Factor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406" y="323565"/>
            <a:ext cx="5189393" cy="746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Financials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364" y="1125004"/>
            <a:ext cx="35398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How do you Make Money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Subscriptions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Sell product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Advertising</a:t>
            </a:r>
          </a:p>
          <a:p>
            <a:endParaRPr 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96708"/>
              </p:ext>
            </p:extLst>
          </p:nvPr>
        </p:nvGraphicFramePr>
        <p:xfrm>
          <a:off x="2318905" y="3296612"/>
          <a:ext cx="55267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95"/>
                <a:gridCol w="898325"/>
                <a:gridCol w="803376"/>
                <a:gridCol w="803376"/>
                <a:gridCol w="803376"/>
                <a:gridCol w="8033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Customer</a:t>
                      </a:r>
                      <a:endParaRPr lang="en-US" sz="1600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1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smtClean="0"/>
                        <a:t>Customer</a:t>
                      </a:r>
                      <a:endParaRPr lang="en-US" sz="1600" b="0" i="1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Revenue</a:t>
                      </a:r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smtClean="0"/>
                        <a:t>Expenses</a:t>
                      </a:r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Gross Margin</a:t>
                      </a:r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b="0" i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" y="460875"/>
            <a:ext cx="857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Life Cycle - Where are You and What is Important</a:t>
            </a: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34010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Bootstrapping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FFF</a:t>
            </a:r>
            <a:endParaRPr lang="en-US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92489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03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406" y="323565"/>
            <a:ext cx="3893993" cy="746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Funding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34487"/>
            <a:ext cx="5559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$XM to execute XX Month Plan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6381116"/>
              </p:ext>
            </p:extLst>
          </p:nvPr>
        </p:nvGraphicFramePr>
        <p:xfrm>
          <a:off x="2704551" y="1676400"/>
          <a:ext cx="4505555" cy="400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724400"/>
            <a:ext cx="4652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What This Buys</a:t>
            </a:r>
          </a:p>
          <a:p>
            <a:pPr marL="290513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$XX Revenue</a:t>
            </a:r>
          </a:p>
          <a:p>
            <a:pPr marL="290513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XX Customer</a:t>
            </a:r>
          </a:p>
          <a:p>
            <a:pPr marL="290513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15 Patents</a:t>
            </a:r>
          </a:p>
          <a:p>
            <a:pPr marL="290513" indent="-176213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Positioned for Acquisition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015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30%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2235" y="396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6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0%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2652" y="2514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10%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5410200"/>
            <a:ext cx="3220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Exit Plan/Terms </a:t>
            </a:r>
          </a:p>
        </p:txBody>
      </p:sp>
    </p:spTree>
    <p:extLst>
      <p:ext uri="{BB962C8B-B14F-4D97-AF65-F5344CB8AC3E}">
        <p14:creationId xmlns:p14="http://schemas.microsoft.com/office/powerpoint/2010/main" val="249789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7" grpId="0"/>
      <p:bldP spid="5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3093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Executive Summary – One Page</a:t>
            </a:r>
            <a:b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Summary Box  (why?)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Opportunity and how you fit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Why is it important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Key milestone or successes; Wow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What do you need, what do they get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Team Skills (optional)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Point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of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Contact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What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and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How (why you?)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Problem and your solution –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Differentiators, Benefits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Roadmap – how do you get there </a:t>
            </a:r>
          </a:p>
          <a:p>
            <a:pPr lvl="1"/>
            <a:endParaRPr lang="en-US" sz="18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Market, Financials (business case)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Who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, where do you fit, dynamics </a:t>
            </a: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How do you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make money </a:t>
            </a: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How much money and how much does it cost</a:t>
            </a:r>
          </a:p>
        </p:txBody>
      </p:sp>
    </p:spTree>
    <p:extLst>
      <p:ext uri="{BB962C8B-B14F-4D97-AF65-F5344CB8AC3E}">
        <p14:creationId xmlns:p14="http://schemas.microsoft.com/office/powerpoint/2010/main" val="377416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0"/>
            <a:ext cx="52578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762000"/>
            <a:ext cx="1905000" cy="37338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Box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762000"/>
            <a:ext cx="2895600" cy="37338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You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4648200"/>
            <a:ext cx="4953000" cy="1905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 and Financials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2286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9018" y="228600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909095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1 on 1 Acceleration Process Overview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  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Business Planning </a:t>
            </a:r>
            <a:endParaRPr lang="en-US" sz="2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Identify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gaps and alternatives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Review Go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to market and funding strategy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Detailed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road map and plan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Articulate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your value proposition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Identifying and defining your “Wow”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endParaRPr lang="en-US" sz="2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Investor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preparation and documents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Investor Presentation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(Pitch Deck)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3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Executive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Summary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sz="1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sz="2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How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it works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irst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session will last around 3 hours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and result in a draft Pitch Deck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Update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and make necessary changes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fill holes and address actions items; .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Review and update; detailed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refinements, adjustments and modifications. 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When we complete the pitch deck 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we create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the executive summary</a:t>
            </a:r>
            <a:r>
              <a:rPr lang="en-US" sz="2000" dirty="0" smtClean="0">
                <a:latin typeface="Arial" panose="020B0604020202090204" pitchFamily="34" charset="0"/>
                <a:cs typeface="Arial" panose="020B0604020202090204" pitchFamily="34" charset="0"/>
              </a:rPr>
              <a:t>,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3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95600"/>
            <a:ext cx="5486400" cy="1143000"/>
          </a:xfrm>
        </p:spPr>
        <p:txBody>
          <a:bodyPr/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gary@gljgroup.com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3" name="Picture 2" descr="C:\Users\GLJ\Documents\Documents\Current Documents\Work\Angel Group\Web Site, logos, marketing\Logos\SVA Logos\SouthValleyAnD32aR03eP01ZL-Garfield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70756"/>
            <a:ext cx="2819400" cy="16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GLJ\Documents\Documents\Current Documents\Work\GLJ_Logo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22792"/>
            <a:ext cx="4800600" cy="8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6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077200" cy="914400"/>
          </a:xfrm>
        </p:spPr>
        <p:txBody>
          <a:bodyPr/>
          <a:lstStyle/>
          <a:p>
            <a:r>
              <a:rPr lang="en-US" sz="36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“Startup” Business Model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029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Based on</a:t>
            </a:r>
          </a:p>
          <a:p>
            <a:pPr lvl="1"/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Fast, explosive growth through private investment, not “long term growth through debt”</a:t>
            </a:r>
          </a:p>
          <a:p>
            <a:pPr lvl="1"/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S</a:t>
            </a: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hort term returns (3-8 years) generally through acquisition or IPO (investor exit)</a:t>
            </a:r>
          </a:p>
          <a:p>
            <a:pPr marL="68580" indent="0">
              <a:buNone/>
            </a:pPr>
            <a:endParaRPr lang="en-US" sz="10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Owner/CEO/Founder Challenges</a:t>
            </a:r>
          </a:p>
          <a:p>
            <a:pPr lvl="1"/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Loss of control, dilution, </a:t>
            </a:r>
            <a:r>
              <a:rPr lang="en-US" sz="2800" dirty="0" smtClean="0">
                <a:latin typeface="Arial" panose="020B0604020202090204" pitchFamily="34" charset="0"/>
                <a:cs typeface="Arial" panose="020B0604020202090204" pitchFamily="34" charset="0"/>
              </a:rPr>
              <a:t>getting funded</a:t>
            </a:r>
          </a:p>
          <a:p>
            <a:pPr lvl="1"/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3200" dirty="0" smtClean="0">
                <a:latin typeface="Arial" panose="020B0604020202090204" pitchFamily="34" charset="0"/>
                <a:cs typeface="Arial" panose="020B0604020202090204" pitchFamily="34" charset="0"/>
              </a:rPr>
              <a:t>Advantages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Fully funded budgets to </a:t>
            </a:r>
            <a:r>
              <a:rPr lang="en-US" dirty="0" err="1" smtClean="0">
                <a:latin typeface="Arial" panose="020B0604020202090204" pitchFamily="34" charset="0"/>
                <a:cs typeface="Arial" panose="020B0604020202090204" pitchFamily="34" charset="0"/>
              </a:rPr>
              <a:t>acheive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 explosive growth</a:t>
            </a:r>
          </a:p>
        </p:txBody>
      </p:sp>
    </p:spTree>
    <p:extLst>
      <p:ext uri="{BB962C8B-B14F-4D97-AF65-F5344CB8AC3E}">
        <p14:creationId xmlns:p14="http://schemas.microsoft.com/office/powerpoint/2010/main" val="553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Types of Equity Funding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9436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anose="020B0604020202090204" pitchFamily="34" charset="0"/>
                <a:cs typeface="Arial" panose="020B0604020202090204" pitchFamily="34" charset="0"/>
              </a:rPr>
              <a:t>Angel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Seed and early stage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$25,000 - $1,000,000</a:t>
            </a:r>
          </a:p>
          <a:p>
            <a:r>
              <a:rPr lang="en-US" sz="2800" b="1" dirty="0" smtClean="0">
                <a:latin typeface="Arial" panose="020B0604020202090204" pitchFamily="34" charset="0"/>
                <a:cs typeface="Arial" panose="020B0604020202090204" pitchFamily="34" charset="0"/>
              </a:rPr>
              <a:t>Venture Capital – VC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Later Stage; A, B, C Round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$5M and up 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More doing seed, $500k up</a:t>
            </a:r>
          </a:p>
          <a:p>
            <a:pPr marL="454914" lvl="1" indent="0">
              <a:buClr>
                <a:srgbClr val="FF0000"/>
              </a:buClr>
              <a:buSzPct val="50000"/>
              <a:buNone/>
            </a:pPr>
            <a:endParaRPr lang="en-US" sz="16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2800" b="1" dirty="0">
                <a:latin typeface="Arial" panose="020B0604020202090204" pitchFamily="34" charset="0"/>
                <a:cs typeface="Arial" panose="020B0604020202090204" pitchFamily="34" charset="0"/>
              </a:rPr>
              <a:t>Super Angel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Early – Mid Stage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$500,000 - $2M</a:t>
            </a:r>
          </a:p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8300" y="1371600"/>
            <a:ext cx="2819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Arial" panose="020B0604020202090204" pitchFamily="34" charset="0"/>
                <a:cs typeface="Arial" panose="020B0604020202090204" pitchFamily="34" charset="0"/>
              </a:rPr>
              <a:t>Corporate Venture</a:t>
            </a:r>
          </a:p>
          <a:p>
            <a:pPr marL="339725" lvl="1" indent="-233363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Intel</a:t>
            </a:r>
          </a:p>
          <a:p>
            <a:pPr marL="339725" lvl="1" indent="-233363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Google Ventures</a:t>
            </a:r>
          </a:p>
          <a:p>
            <a:pPr marL="339725" lvl="1" indent="-233363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GM Ventures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4876800"/>
            <a:ext cx="48006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Arial" panose="020B0604020202090204" pitchFamily="34" charset="0"/>
                <a:cs typeface="Arial" panose="020B0604020202090204" pitchFamily="34" charset="0"/>
              </a:rPr>
              <a:t>Crowd Funding</a:t>
            </a:r>
          </a:p>
          <a:p>
            <a:pPr marL="287338" lvl="1" indent="-184150">
              <a:buFont typeface="Arial" pitchFamily="34" charset="0"/>
              <a:buChar char="•"/>
            </a:pPr>
            <a:r>
              <a:rPr lang="en-US" sz="2400" dirty="0" err="1" smtClean="0">
                <a:latin typeface="Arial" panose="020B0604020202090204" pitchFamily="34" charset="0"/>
                <a:cs typeface="Arial" panose="020B0604020202090204" pitchFamily="34" charset="0"/>
              </a:rPr>
              <a:t>Kickstarter</a:t>
            </a: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; </a:t>
            </a:r>
            <a:r>
              <a:rPr lang="en-US" sz="2400" i="1" dirty="0" smtClean="0">
                <a:latin typeface="Arial" panose="020B0604020202090204" pitchFamily="34" charset="0"/>
                <a:cs typeface="Arial" panose="020B0604020202090204" pitchFamily="34" charset="0"/>
              </a:rPr>
              <a:t>Non Equity</a:t>
            </a:r>
            <a:endParaRPr lang="en-US" sz="2400" i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7338" lvl="1" indent="-184150">
              <a:buFont typeface="Arial" pitchFamily="34" charset="0"/>
              <a:buChar char="•"/>
            </a:pPr>
            <a:r>
              <a:rPr lang="en-US" sz="2400" dirty="0" err="1" smtClean="0">
                <a:latin typeface="Arial" panose="020B0604020202090204" pitchFamily="34" charset="0"/>
                <a:cs typeface="Arial" panose="020B0604020202090204" pitchFamily="34" charset="0"/>
              </a:rPr>
              <a:t>EquityNet</a:t>
            </a: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, Angel List; </a:t>
            </a:r>
            <a:r>
              <a:rPr lang="en-US" sz="2400" i="1" dirty="0" smtClean="0">
                <a:latin typeface="Arial" panose="020B0604020202090204" pitchFamily="34" charset="0"/>
                <a:cs typeface="Arial" panose="020B0604020202090204" pitchFamily="34" charset="0"/>
              </a:rPr>
              <a:t>Equity</a:t>
            </a:r>
          </a:p>
          <a:p>
            <a:pPr marL="287338" lvl="1" indent="-184150">
              <a:buFont typeface="Arial" pitchFamily="34" charset="0"/>
              <a:buChar char="•"/>
            </a:pPr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Incubators/Accelerators; </a:t>
            </a:r>
            <a:r>
              <a:rPr lang="en-US" sz="2400" i="1" dirty="0" smtClean="0">
                <a:latin typeface="Arial" panose="020B0604020202090204" pitchFamily="34" charset="0"/>
                <a:cs typeface="Arial" panose="020B0604020202090204" pitchFamily="34" charset="0"/>
              </a:rPr>
              <a:t>Equity</a:t>
            </a:r>
            <a:endParaRPr lang="en-US" sz="2400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1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Ok – So you Have An idea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Understand where you belong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Better, Faster, Lower Cost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Game Changing</a:t>
            </a:r>
          </a:p>
          <a:p>
            <a:pPr marL="68580" indent="0">
              <a:buNone/>
            </a:pPr>
            <a:endParaRPr lang="en-US" sz="11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Understand the intent of the model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10x Investor return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Explosive growth</a:t>
            </a:r>
          </a:p>
          <a:p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Have a Plan</a:t>
            </a:r>
          </a:p>
          <a:p>
            <a:endParaRPr lang="en-US" sz="11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8580" indent="0">
              <a:buNone/>
            </a:pP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Key Walk Away Points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67" y="1600200"/>
            <a:ext cx="8839200" cy="4038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There is an opportunity and you have </a:t>
            </a:r>
            <a:r>
              <a:rPr lang="en-US" u="sng" dirty="0" smtClean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 solution to solve </a:t>
            </a:r>
            <a:r>
              <a:rPr lang="en-US" u="sng" dirty="0" smtClean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 problem necessary to capture large share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You have an executable plan and understand the cost </a:t>
            </a:r>
          </a:p>
          <a:p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You have the right team to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execute</a:t>
            </a:r>
          </a:p>
          <a:p>
            <a:pPr marL="68580" indent="0">
              <a:buNone/>
            </a:pP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68580" indent="0" algn="ctr">
              <a:buNone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You have an Investor Exit Plan </a:t>
            </a:r>
          </a:p>
        </p:txBody>
      </p:sp>
    </p:spTree>
    <p:extLst>
      <p:ext uri="{BB962C8B-B14F-4D97-AF65-F5344CB8AC3E}">
        <p14:creationId xmlns:p14="http://schemas.microsoft.com/office/powerpoint/2010/main" val="182481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What Do you Need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8" y="1295400"/>
            <a:ext cx="8442251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Documents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Executive Summary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Pitch Deck/Presentation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Plan with Financials</a:t>
            </a:r>
          </a:p>
          <a:p>
            <a:pPr lvl="0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Right 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Team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Technical</a:t>
            </a:r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Business, Start-up, Specialty; Leader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Passion</a:t>
            </a:r>
          </a:p>
          <a:p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A Compelling Opportunity</a:t>
            </a:r>
          </a:p>
          <a:p>
            <a:pPr lvl="1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Large, high demand, growing and now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1371600"/>
            <a:ext cx="2438400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Angels – MVP</a:t>
            </a:r>
          </a:p>
          <a:p>
            <a:r>
              <a:rPr lang="en-US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VC - Revenue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6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Arial" panose="020B0604020202090204" pitchFamily="34" charset="0"/>
                <a:cs typeface="Arial" panose="020B0604020202090204" pitchFamily="34" charset="0"/>
              </a:rPr>
              <a:t>Investment Decision Flow</a:t>
            </a:r>
            <a:endParaRPr lang="en-US" sz="2800" b="1" i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0" y="1178859"/>
            <a:ext cx="2438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Intro - Send Your Executive Summary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2312894"/>
            <a:ext cx="2438400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Screening Process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3446929"/>
            <a:ext cx="2438400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Pitch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0" y="4580964"/>
            <a:ext cx="2438400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Deep Dive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5715000"/>
            <a:ext cx="2438400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90204" pitchFamily="34" charset="0"/>
                <a:cs typeface="Arial" panose="020B0604020202090204" pitchFamily="34" charset="0"/>
              </a:rPr>
              <a:t>Due Diligence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447800"/>
            <a:ext cx="37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Directly or through their Website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2514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Internal; could include in-person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36576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Generally 10- 15 minutes plus Q&amp;A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485349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Hours to days; come prepared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1" y="59068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90204" pitchFamily="34" charset="0"/>
                <a:cs typeface="Arial" panose="020B0604020202090204" pitchFamily="34" charset="0"/>
              </a:rPr>
              <a:t>Can be lengthy and trying; primarily term sheet negotiations</a:t>
            </a:r>
            <a:endParaRPr lang="en-US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5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4" grpId="0"/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2382" y="2362200"/>
            <a:ext cx="2635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>
                <a:latin typeface="Avenir Next Regular"/>
                <a:cs typeface="Avenir Next Regular"/>
              </a:rPr>
              <a:t>Pitching</a:t>
            </a:r>
          </a:p>
          <a:p>
            <a:pPr algn="ctr"/>
            <a:r>
              <a:rPr lang="en-US" sz="4000" i="1" dirty="0">
                <a:latin typeface="Avenir Next Regular"/>
                <a:cs typeface="Avenir Next Regular"/>
              </a:rPr>
              <a:t>&amp;</a:t>
            </a:r>
            <a:endParaRPr lang="en-US" sz="4000" i="1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4000" i="1" dirty="0" smtClean="0">
                <a:latin typeface="Avenir Next Regular"/>
                <a:cs typeface="Avenir Next Regular"/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59338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4350</TotalTime>
  <Words>992</Words>
  <Application>Microsoft Macintosh PowerPoint</Application>
  <PresentationFormat>On-screen Show (4:3)</PresentationFormat>
  <Paragraphs>235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Startup Business Model, Private investment, and how to clearly communicate why you?   </vt:lpstr>
      <vt:lpstr>PowerPoint Presentation</vt:lpstr>
      <vt:lpstr>“Startup” Business Model</vt:lpstr>
      <vt:lpstr>Types of Equity Funding</vt:lpstr>
      <vt:lpstr>Ok – So you Have An idea</vt:lpstr>
      <vt:lpstr>Key Walk Away Points</vt:lpstr>
      <vt:lpstr>What Do you Need</vt:lpstr>
      <vt:lpstr>Investment Decision Flow</vt:lpstr>
      <vt:lpstr>PowerPoint Presentation</vt:lpstr>
      <vt:lpstr>PowerPoint Presentation</vt:lpstr>
      <vt:lpstr>Slide Deck</vt:lpstr>
      <vt:lpstr>Title Page  Logo Tag Line   We believe the Future of _______ is ________</vt:lpstr>
      <vt:lpstr>Opportunity  (why is this an opportunity)</vt:lpstr>
      <vt:lpstr>The Problem  (pick the right problem)</vt:lpstr>
      <vt:lpstr>The Solution (fix the problem and why you)</vt:lpstr>
      <vt:lpstr>Market</vt:lpstr>
      <vt:lpstr>Plan</vt:lpstr>
      <vt:lpstr>Team</vt:lpstr>
      <vt:lpstr>Financials</vt:lpstr>
      <vt:lpstr>Funding</vt:lpstr>
      <vt:lpstr>Executive Summary – One Page </vt:lpstr>
      <vt:lpstr>PowerPoint Presentation</vt:lpstr>
      <vt:lpstr>PowerPoint Presentation</vt:lpstr>
      <vt:lpstr>gary@gljgroup.com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Start-up Funded</dc:title>
  <dc:creator>GLJ</dc:creator>
  <cp:lastModifiedBy>Arthur Shir</cp:lastModifiedBy>
  <cp:revision>173</cp:revision>
  <cp:lastPrinted>2012-11-28T23:47:18Z</cp:lastPrinted>
  <dcterms:created xsi:type="dcterms:W3CDTF">2012-05-24T17:36:46Z</dcterms:created>
  <dcterms:modified xsi:type="dcterms:W3CDTF">2015-08-18T22:23:12Z</dcterms:modified>
</cp:coreProperties>
</file>