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68" r:id="rId9"/>
    <p:sldId id="269" r:id="rId10"/>
    <p:sldId id="270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50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1571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e65b0245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e65b0245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e65b0245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e65b0245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6a46cc6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6a46cc6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6a46cc61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6a46cc61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6a46cc61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6a46cc61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6a46cc61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6a46cc61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07750" y="610150"/>
            <a:ext cx="8520600" cy="69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00" b="1">
                <a:latin typeface="Times New Roman"/>
                <a:ea typeface="Times New Roman"/>
                <a:cs typeface="Times New Roman"/>
                <a:sym typeface="Times New Roman"/>
              </a:rPr>
              <a:t>Чайкин Михаил Александрович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00" b="1">
                <a:latin typeface="Times New Roman"/>
                <a:ea typeface="Times New Roman"/>
                <a:cs typeface="Times New Roman"/>
                <a:sym typeface="Times New Roman"/>
              </a:rPr>
              <a:t>группа 7305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71975" y="1591875"/>
            <a:ext cx="85206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 ВКР: </a:t>
            </a: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«Верификация музыкального произведения»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07750" y="2382575"/>
            <a:ext cx="8520600" cy="25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работы:</a:t>
            </a: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8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построение метрики определения схожести музыкальных произведений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задачи: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</a:t>
            </a:r>
            <a:r>
              <a:rPr lang="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</a:t>
            </a: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</a:t>
            </a:r>
            <a:r>
              <a:rPr lang="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определения метрики схожести музыкальных композиций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Программная реализация </a:t>
            </a:r>
            <a:r>
              <a:rPr lang="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алгоритма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Экспериментальная проверка разработанного алгоритма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Результаты:</a:t>
            </a: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построена метрика определения схожести музыкальных произведений и выполнена ее программная реализация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310150" y="1549150"/>
            <a:ext cx="8518200" cy="7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3"/>
          <p:cNvCxnSpPr/>
          <p:nvPr/>
        </p:nvCxnSpPr>
        <p:spPr>
          <a:xfrm>
            <a:off x="327850" y="2164950"/>
            <a:ext cx="8482800" cy="7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 b="1">
                <a:latin typeface="Times New Roman"/>
                <a:ea typeface="Times New Roman"/>
                <a:cs typeface="Times New Roman"/>
                <a:sym typeface="Times New Roman"/>
              </a:rPr>
              <a:t>Результаты</a:t>
            </a:r>
            <a:endParaRPr sz="23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 алгоритм </a:t>
            </a: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определения метрики схожести между музыкальными произведениями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Произведена программная реализация 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алгоритма </a:t>
            </a: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языке Python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Проведено экспериментальное сравнение 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модификаций алгоритма, </a:t>
            </a: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основании которого 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вариант алгоритма, </a:t>
            </a: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использующий фильтрацию по коэффициенту и метод транспонированной октавы формирования нотного спектра, был признан наилучшим из реализованных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20" b="1">
                <a:latin typeface="Times New Roman"/>
                <a:ea typeface="Times New Roman"/>
                <a:cs typeface="Times New Roman"/>
                <a:sym typeface="Times New Roman"/>
              </a:rPr>
              <a:t>Актуальность задачи</a:t>
            </a:r>
            <a:endParaRPr sz="25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Определение схожести звуков - широко применимая практика в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различных сферах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Мобильные приложения 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прослушивания музыки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Социальные 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сети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Исследования ученых в области звуков 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животных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875" y="2246250"/>
            <a:ext cx="2459681" cy="77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875" y="3109125"/>
            <a:ext cx="3756551" cy="84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3875" y="1298925"/>
            <a:ext cx="779226" cy="77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7525" y="1527601"/>
            <a:ext cx="1730700" cy="3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00" b="1" dirty="0">
                <a:latin typeface="Times New Roman"/>
                <a:ea typeface="Times New Roman"/>
                <a:cs typeface="Times New Roman"/>
                <a:sym typeface="Times New Roman"/>
              </a:rPr>
              <a:t>Закон Вебера-Фехнера</a:t>
            </a:r>
            <a:endParaRPr sz="25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Google Shape;75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 smtClean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Интенсивность ощущения какого-либо раздражения прямо пропорциональна логарифму интенсивности раздражителя и определяется следующей формулой:</a:t>
                </a:r>
                <a:endParaRPr lang="ru-RU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dk1"/>
                          </a:solidFill>
                          <a:latin typeface="Cambria Math"/>
                          <a:ea typeface="Times New Roman"/>
                          <a:cs typeface="Times New Roman"/>
                          <a:sym typeface="Times New Roman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/>
                          <a:ea typeface="Times New Roman"/>
                          <a:cs typeface="Times New Roman"/>
                          <a:sym typeface="Times New Roman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/>
                          <a:ea typeface="Times New Roman"/>
                          <a:cs typeface="Times New Roman"/>
                          <a:sym typeface="Times New Roman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/>
                          <a:ea typeface="Times New Roman"/>
                          <a:cs typeface="Times New Roman"/>
                          <a:sym typeface="Times New Roman"/>
                        </a:rPr>
                        <m:t> ∗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dk1"/>
                              </a:solidFill>
                              <a:latin typeface="Cambria Math"/>
                              <a:ea typeface="Times New Roman"/>
                              <a:cs typeface="Times New Roman"/>
                              <a:sym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dk1"/>
                              </a:solidFill>
                              <a:latin typeface="Cambria Math"/>
                              <a:ea typeface="Times New Roman"/>
                              <a:cs typeface="Times New Roman"/>
                              <a:sym typeface="Times New Roman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cs typeface="Times New Roman"/>
                                      <a:sym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cs typeface="Times New Roman"/>
                                      <a:sym typeface="Times New Roman"/>
                                    </a:rPr>
                                    <m:t>𝑆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chemeClr val="dk1"/>
                                          </a:solidFill>
                                          <a:latin typeface="Cambria Math"/>
                                          <a:cs typeface="Times New Roman"/>
                                          <a:sym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chemeClr val="dk1"/>
                                          </a:solidFill>
                                          <a:latin typeface="Cambria Math"/>
                                          <a:cs typeface="Times New Roman"/>
                                          <a:sym typeface="Times New Roman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solidFill>
                                            <a:schemeClr val="dk1"/>
                                          </a:solidFill>
                                          <a:latin typeface="Cambria Math"/>
                                          <a:cs typeface="Times New Roman"/>
                                          <a:sym typeface="Times New Roman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/>
                          <a:ea typeface="Times New Roman"/>
                          <a:cs typeface="Times New Roman"/>
                          <a:sym typeface="Times New Roman"/>
                        </a:rPr>
                        <m:t>,</m:t>
                      </m:r>
                    </m:oMath>
                  </m:oMathPara>
                </a14:m>
                <a:endParaRPr lang="en-US" b="0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just">
                  <a:buNone/>
                </a:pPr>
                <a:r>
                  <a:rPr lang="ru-RU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г</a:t>
                </a:r>
                <a:r>
                  <a:rPr lang="ru-RU" dirty="0" smtClean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де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dk1"/>
                        </a:solidFill>
                        <a:latin typeface="Cambria Math"/>
                        <a:ea typeface="Times New Roman"/>
                        <a:cs typeface="Times New Roman"/>
                        <a:sym typeface="Times New Roman"/>
                      </a:rPr>
                      <m:t>𝑝</m:t>
                    </m:r>
                  </m:oMath>
                </a14:m>
                <a:r>
                  <a:rPr lang="en-US" dirty="0" smtClean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– </a:t>
                </a:r>
                <a:r>
                  <a:rPr lang="ru-RU" dirty="0" smtClean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интенсивность ощущения</a:t>
                </a:r>
                <a:r>
                  <a:rPr lang="en-US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;</a:t>
                </a:r>
              </a:p>
              <a:p>
                <a:pPr marL="0" lvl="0" indent="0" algn="just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dk1"/>
                        </a:solidFill>
                        <a:latin typeface="Cambria Math"/>
                        <a:ea typeface="Times New Roman"/>
                        <a:cs typeface="Times New Roman"/>
                        <a:sym typeface="Times New Roman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– </a:t>
                </a:r>
                <a:r>
                  <a:rPr lang="ru-RU" dirty="0" smtClean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значение интенсивности раздражителя</a:t>
                </a:r>
                <a:r>
                  <a:rPr lang="en-US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;</a:t>
                </a:r>
              </a:p>
              <a:p>
                <a:pPr marL="0" lv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dk1"/>
                            </a:solidFill>
                            <a:latin typeface="Cambria Math"/>
                            <a:cs typeface="Times New Roman"/>
                            <a:sym typeface="Times New Roman"/>
                          </a:rPr>
                          <m:t>0</m:t>
                        </m:r>
                      </m:sub>
                    </m:sSub>
                    <m:r>
                      <a:rPr lang="ru-RU" b="0" i="1" smtClean="0">
                        <a:solidFill>
                          <a:schemeClr val="dk1"/>
                        </a:solidFill>
                        <a:latin typeface="Cambria Math"/>
                        <a:cs typeface="Times New Roman"/>
                        <a:sym typeface="Times New Roman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– </a:t>
                </a:r>
                <a:r>
                  <a:rPr lang="ru-RU" dirty="0" smtClean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нижняя граница для значения интенсивности раздражителя</a:t>
                </a:r>
                <a:r>
                  <a:rPr lang="en-US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;</a:t>
                </a:r>
              </a:p>
              <a:p>
                <a:pPr marL="0" lvl="0" indent="0" algn="just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dk1"/>
                        </a:solidFill>
                        <a:latin typeface="Cambria Math"/>
                        <a:ea typeface="Times New Roman"/>
                        <a:cs typeface="Times New Roman"/>
                        <a:sym typeface="Times New Roman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– </a:t>
                </a:r>
                <a:r>
                  <a:rPr lang="ru-RU" dirty="0" smtClean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константа</a:t>
                </a:r>
                <a:r>
                  <a:rPr lang="en-US" dirty="0" smtClean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</a:t>
                </a:r>
                <a:r>
                  <a:rPr lang="ru-RU" dirty="0" smtClean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зависящая от субъекта ощущения</a:t>
                </a:r>
                <a:r>
                  <a:rPr lang="en-US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  <a:endParaRPr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75" name="Google Shape;75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 rotWithShape="1"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sz="2320" b="1" dirty="0">
                <a:latin typeface="Times New Roman"/>
                <a:ea typeface="Times New Roman"/>
                <a:cs typeface="Times New Roman"/>
                <a:sym typeface="Times New Roman"/>
              </a:rPr>
              <a:t>П</a:t>
            </a:r>
            <a:r>
              <a:rPr lang="ru" sz="232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одход к </a:t>
            </a:r>
            <a:r>
              <a:rPr lang="ru-RU" sz="232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определению схожести музыкальных треков</a:t>
            </a:r>
            <a:endParaRPr sz="23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Разбиение трека на 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фреймы</a:t>
            </a: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Фильтрация 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фреймов</a:t>
            </a: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Переход из временной области в 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частотную (дискретное преобразование Фурье)</a:t>
            </a: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Формирование матрицы нотного спектра (МНС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Формирование матрицы распределения вероятностей 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МНС</a:t>
            </a: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Вычисление удаленности распределений вероятностей для рассматриваемых 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треков</a:t>
            </a: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Вычисление значения меры схожести музыкальных 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треков</a:t>
            </a: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Дискретное преобразование Фурье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Дискретное преобразование Фурье –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 отображение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сопостав-ляющее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сигналу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сигнал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со </a:t>
                </a:r>
                <a:r>
                  <a:rPr lang="ru-RU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значениями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114300" indent="0" algn="ctr">
                  <a:lnSpc>
                    <a:spcPct val="150000"/>
                  </a:lnSpc>
                  <a:spcBef>
                    <a:spcPts val="600"/>
                  </a:spcBef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ru-RU" i="1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  <m:sSubSup>
                          <m:sSubSup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sub>
                          <m:sup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𝑘𝑗</m:t>
                            </m:r>
                          </m:sup>
                        </m:sSubSup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 где 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e>
                    </m:nary>
                    <m:r>
                      <a:rPr lang="ru-RU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𝑍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i="1" dirty="0" smtClean="0">
                  <a:solidFill>
                    <a:schemeClr val="tx1"/>
                  </a:solidFill>
                </a:endParaRPr>
              </a:p>
              <a:p>
                <a:pPr marL="114300" indent="0" algn="ctr">
                  <a:lnSpc>
                    <a:spcPct val="15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r>
                        <a:rPr lang="ru-RU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ru-RU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𝑖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/>
                        </a:rPr>
                        <m:t>∗</m:t>
                      </m:r>
                      <m:func>
                        <m:func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r>
                        <a:rPr lang="ru-RU" i="1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𝜋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Сигнал X называется спектром Фурье сигнала </a:t>
                </a:r>
                <a:r>
                  <a:rPr lang="ru-RU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 величины X(k) – компонентами спектра или спектральными </a:t>
                </a:r>
                <a:r>
                  <a:rPr lang="ru-RU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составляющими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 algn="ctr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9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нотного спектра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6300" y="1063575"/>
            <a:ext cx="8520600" cy="3416400"/>
          </a:xfrm>
        </p:spPr>
        <p:txBody>
          <a:bodyPr/>
          <a:lstStyle/>
          <a:p>
            <a:pPr>
              <a:buClrTx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информация о музыкальном сигнале расположена от 220 Гц до 4 кГц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фрейма формируется логарифмический нотный спектр из 5 октав по 12 нот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итого 60 нот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Tx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нота характеризуется средним амплитудным значением на соответствующем частотном интервале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Нотные спектры всех фреймов записываются в матрицу нотного спектра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ClrTx/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63" y="3113257"/>
            <a:ext cx="6854972" cy="170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84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Иллюстрация работы программы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17911" cy="3416400"/>
          </a:xfrm>
          <a:ln>
            <a:solidFill>
              <a:schemeClr val="bg1"/>
            </a:solidFill>
          </a:ln>
        </p:spPr>
        <p:txBody>
          <a:bodyPr/>
          <a:lstStyle/>
          <a:p>
            <a:pPr marL="11430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Основное окно программы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4569817" y="1153485"/>
            <a:ext cx="4217911" cy="3416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деталей обработки треков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631" y="1648038"/>
            <a:ext cx="3578281" cy="258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20" y="1648038"/>
            <a:ext cx="4365793" cy="254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0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00" b="1" dirty="0"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Экспериментальное сравнение </a:t>
            </a:r>
            <a:r>
              <a:rPr lang="ru" sz="25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модификаций алгоритма</a:t>
            </a:r>
            <a:endParaRPr sz="25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02100" cy="3559500"/>
          </a:xfrm>
          <a:prstGeom prst="rect">
            <a:avLst/>
          </a:prstGeom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транспонированной октавы (фильтрация по коэффициенту)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4630200" y="1152475"/>
            <a:ext cx="4202100" cy="3559500"/>
          </a:xfrm>
          <a:prstGeom prst="rect">
            <a:avLst/>
          </a:prstGeom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lnSpc>
                <a:spcPct val="75000"/>
              </a:lnSpc>
              <a:buNone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полного нотного спектра </a:t>
            </a: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(фильтрация по коэффициенту)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15" y="1833150"/>
            <a:ext cx="3570391" cy="255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7047" y="1833150"/>
            <a:ext cx="3512265" cy="2481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500" b="1" dirty="0"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Экспериментальное сравнение </a:t>
            </a:r>
            <a:r>
              <a:rPr lang="ru" sz="25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модификаций алгоритма</a:t>
            </a:r>
            <a:endParaRPr sz="2500" dirty="0"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80800" cy="3573600"/>
          </a:xfrm>
          <a:prstGeom prst="rect">
            <a:avLst/>
          </a:prstGeom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транспонированной октавы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(фильтрация по 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числу фреймов)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>
            <a:off x="4651500" y="1152475"/>
            <a:ext cx="4180800" cy="3573600"/>
          </a:xfrm>
          <a:prstGeom prst="rect">
            <a:avLst/>
          </a:prstGeom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полного нотного спектра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(фильтрация по числу фреймов)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891" y="1788200"/>
            <a:ext cx="3496601" cy="2535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782" y="1783459"/>
            <a:ext cx="3358344" cy="250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481</Words>
  <Application>Microsoft Office PowerPoint</Application>
  <PresentationFormat>Экран (16:9)</PresentationFormat>
  <Paragraphs>55</Paragraphs>
  <Slides>10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Simple Light</vt:lpstr>
      <vt:lpstr>Чайкин Михаил Александрович группа 7305</vt:lpstr>
      <vt:lpstr>Актуальность задачи</vt:lpstr>
      <vt:lpstr>Закон Вебера-Фехнера</vt:lpstr>
      <vt:lpstr>Подход к определению схожести музыкальных треков</vt:lpstr>
      <vt:lpstr>Дискретное преобразование Фурье</vt:lpstr>
      <vt:lpstr>Формирование нотного спектра</vt:lpstr>
      <vt:lpstr>Иллюстрация работы программы</vt:lpstr>
      <vt:lpstr>Экспериментальное сравнение модификаций алгоритма</vt:lpstr>
      <vt:lpstr>Экспериментальное сравнение модификаций алгоритма</vt:lpstr>
      <vt:lpstr>Результаты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Чайкин Михаил Александрович группа 7305</dc:title>
  <dc:creator>Mikael</dc:creator>
  <cp:lastModifiedBy>Mikael</cp:lastModifiedBy>
  <cp:revision>54</cp:revision>
  <dcterms:modified xsi:type="dcterms:W3CDTF">2021-06-15T16:54:23Z</dcterms:modified>
</cp:coreProperties>
</file>