
<file path=[Content_Types].xml><?xml version="1.0" encoding="utf-8"?>
<Types xmlns="http://schemas.openxmlformats.org/package/2006/content-types">
  <Default Extension="jfif" ContentType="image/jpeg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3A00"/>
    <a:srgbClr val="7B12F8"/>
    <a:srgbClr val="656159"/>
    <a:srgbClr val="E09F2B"/>
    <a:srgbClr val="F9C14C"/>
    <a:srgbClr val="D49207"/>
    <a:srgbClr val="F3EDDB"/>
    <a:srgbClr val="41403C"/>
    <a:srgbClr val="FFECDD"/>
    <a:srgbClr val="FFDA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70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58" y="6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40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flipH="1" flipV="1">
            <a:off x="604838" y="0"/>
            <a:ext cx="10982325" cy="6858000"/>
          </a:xfrm>
          <a:prstGeom prst="parallelogram">
            <a:avLst>
              <a:gd name="adj" fmla="val 19861"/>
            </a:avLst>
          </a:prstGeom>
          <a:solidFill>
            <a:schemeClr val="accent1">
              <a:lumMod val="20000"/>
              <a:lumOff val="8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911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561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flipH="1" flipV="1">
            <a:off x="518340" y="0"/>
            <a:ext cx="10982325" cy="6858000"/>
          </a:xfrm>
          <a:prstGeom prst="parallelogram">
            <a:avLst>
              <a:gd name="adj" fmla="val 1986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64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bg>
      <p:bgPr>
        <a:solidFill>
          <a:srgbClr val="E63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6675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平行四边形 2"/>
          <p:cNvSpPr/>
          <p:nvPr userDrawn="1"/>
        </p:nvSpPr>
        <p:spPr>
          <a:xfrm flipH="1" flipV="1">
            <a:off x="604837" y="0"/>
            <a:ext cx="10982325" cy="6858000"/>
          </a:xfrm>
          <a:prstGeom prst="parallelogram">
            <a:avLst>
              <a:gd name="adj" fmla="val 19861"/>
            </a:avLst>
          </a:prstGeom>
          <a:solidFill>
            <a:schemeClr val="accent2">
              <a:lumMod val="20000"/>
              <a:lumOff val="80000"/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1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41062-5931-417F-8B17-208C31BE327F}" type="datetimeFigureOut">
              <a:rPr lang="zh-CN" altLang="en-US" smtClean="0"/>
              <a:t>2024/3/22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0DF8-46B1-41D0-B792-A65D8B6AEE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46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fif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127.0.0.1:5500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5D480D-1D5E-43BB-8902-FD03E7134ECA}"/>
              </a:ext>
            </a:extLst>
          </p:cNvPr>
          <p:cNvSpPr/>
          <p:nvPr/>
        </p:nvSpPr>
        <p:spPr>
          <a:xfrm>
            <a:off x="4195479" y="2367171"/>
            <a:ext cx="3801042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小專主題</a:t>
            </a:r>
            <a:endParaRPr lang="en-US" altLang="zh-TW" sz="44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44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－</a:t>
            </a:r>
            <a:endParaRPr lang="en-US" altLang="zh-TW" sz="44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44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淡雅藝術畫廊</a:t>
            </a:r>
            <a:endParaRPr lang="zh-CN" altLang="en-US" sz="4400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1BAA8F7-1C15-4DE2-94B1-7D17601AEB5C}"/>
              </a:ext>
            </a:extLst>
          </p:cNvPr>
          <p:cNvSpPr txBox="1"/>
          <p:nvPr/>
        </p:nvSpPr>
        <p:spPr>
          <a:xfrm>
            <a:off x="7996521" y="5991726"/>
            <a:ext cx="232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</a:rPr>
              <a:t>簡報者</a:t>
            </a:r>
            <a:r>
              <a:rPr lang="en-US" altLang="zh-TW" sz="2000" b="1" dirty="0">
                <a:solidFill>
                  <a:schemeClr val="bg1"/>
                </a:solidFill>
              </a:rPr>
              <a:t>:</a:t>
            </a:r>
            <a:r>
              <a:rPr lang="zh-TW" altLang="en-US" sz="2000" b="1" dirty="0">
                <a:solidFill>
                  <a:schemeClr val="bg1"/>
                </a:solidFill>
              </a:rPr>
              <a:t> 阮玟菁</a:t>
            </a:r>
          </a:p>
        </p:txBody>
      </p:sp>
    </p:spTree>
    <p:extLst>
      <p:ext uri="{BB962C8B-B14F-4D97-AF65-F5344CB8AC3E}">
        <p14:creationId xmlns:p14="http://schemas.microsoft.com/office/powerpoint/2010/main" val="362420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E3BBED-E924-45CA-A4DF-6B63AED1DF8C}"/>
              </a:ext>
            </a:extLst>
          </p:cNvPr>
          <p:cNvSpPr/>
          <p:nvPr/>
        </p:nvSpPr>
        <p:spPr>
          <a:xfrm>
            <a:off x="2152411" y="333834"/>
            <a:ext cx="13901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目錄</a:t>
            </a:r>
            <a:endParaRPr lang="en-US" altLang="zh-TW" sz="44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463E7A0-DAF5-44EE-8226-13E00EF4CD95}"/>
              </a:ext>
            </a:extLst>
          </p:cNvPr>
          <p:cNvSpPr/>
          <p:nvPr/>
        </p:nvSpPr>
        <p:spPr>
          <a:xfrm>
            <a:off x="4288297" y="1581158"/>
            <a:ext cx="31983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目的與動機</a:t>
            </a:r>
            <a:endParaRPr lang="en-US" altLang="zh-TW" sz="44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2F83B3-FD2C-4722-9A89-BC15F20ED5A0}"/>
              </a:ext>
            </a:extLst>
          </p:cNvPr>
          <p:cNvSpPr/>
          <p:nvPr/>
        </p:nvSpPr>
        <p:spPr>
          <a:xfrm>
            <a:off x="3986932" y="3820140"/>
            <a:ext cx="38010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專案架構計畫</a:t>
            </a:r>
            <a:endParaRPr lang="en-US" altLang="zh-TW" sz="44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364C303-6B80-4841-B14F-FFC0A9C22F61}"/>
              </a:ext>
            </a:extLst>
          </p:cNvPr>
          <p:cNvSpPr/>
          <p:nvPr/>
        </p:nvSpPr>
        <p:spPr>
          <a:xfrm>
            <a:off x="4288297" y="2700649"/>
            <a:ext cx="31983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使用的技術</a:t>
            </a:r>
            <a:endParaRPr lang="en-US" altLang="zh-TW" sz="44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37C2A6-8B6F-4F15-B681-66ECCD271280}"/>
              </a:ext>
            </a:extLst>
          </p:cNvPr>
          <p:cNvSpPr/>
          <p:nvPr/>
        </p:nvSpPr>
        <p:spPr>
          <a:xfrm>
            <a:off x="3986932" y="4939632"/>
            <a:ext cx="38010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專案成果展示</a:t>
            </a:r>
            <a:endParaRPr lang="en-US" altLang="zh-TW" sz="44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6591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A40C75-7AEE-4E91-BEF7-BD1A0293C676}"/>
              </a:ext>
            </a:extLst>
          </p:cNvPr>
          <p:cNvSpPr/>
          <p:nvPr/>
        </p:nvSpPr>
        <p:spPr>
          <a:xfrm>
            <a:off x="4496844" y="319143"/>
            <a:ext cx="31983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目的與動機</a:t>
            </a:r>
            <a:endParaRPr lang="en-US" altLang="zh-TW" sz="4400" b="1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1644E16-FF18-4A8A-A750-C965D698717D}"/>
              </a:ext>
            </a:extLst>
          </p:cNvPr>
          <p:cNvGrpSpPr/>
          <p:nvPr/>
        </p:nvGrpSpPr>
        <p:grpSpPr>
          <a:xfrm>
            <a:off x="781829" y="1272745"/>
            <a:ext cx="2807573" cy="1958546"/>
            <a:chOff x="105305" y="3968320"/>
            <a:chExt cx="3529898" cy="238125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75B8FBC8-9331-454F-A2E3-0A7D2C4BE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1153" y="3968320"/>
              <a:ext cx="1924050" cy="2381250"/>
            </a:xfrm>
            <a:prstGeom prst="rect">
              <a:avLst/>
            </a:prstGeom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F1CD2D0-4A66-4E1A-A0DC-16FA351E6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305" y="4015945"/>
              <a:ext cx="1962150" cy="2333625"/>
            </a:xfrm>
            <a:prstGeom prst="rect">
              <a:avLst/>
            </a:prstGeom>
          </p:spPr>
        </p:pic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07119C85-8AF6-47C8-BE14-C5DC1E88B9A4}"/>
              </a:ext>
            </a:extLst>
          </p:cNvPr>
          <p:cNvSpPr txBox="1"/>
          <p:nvPr/>
        </p:nvSpPr>
        <p:spPr>
          <a:xfrm>
            <a:off x="3836864" y="1832016"/>
            <a:ext cx="58776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2000" spc="300" dirty="0">
                <a:solidFill>
                  <a:schemeClr val="bg1"/>
                </a:solidFill>
              </a:rPr>
              <a:t>媽媽與阿嬤為終身學習者，參與長青班學習水墨畫、書法十餘年</a:t>
            </a:r>
            <a:r>
              <a:rPr lang="en-US" altLang="zh-TW" sz="2000" spc="300" dirty="0">
                <a:solidFill>
                  <a:schemeClr val="bg1"/>
                </a:solidFill>
              </a:rPr>
              <a:t>,</a:t>
            </a:r>
            <a:r>
              <a:rPr lang="zh-TW" altLang="en-US" sz="2000" spc="300" dirty="0">
                <a:solidFill>
                  <a:schemeClr val="bg1"/>
                </a:solidFill>
              </a:rPr>
              <a:t>由於作品及參展的活動很多，想分享時總需要划超久手機，且無系統性整理，圖片資料太多也導致傳輸不便</a:t>
            </a:r>
            <a:endParaRPr lang="en-US" altLang="zh-TW" sz="2000" spc="300" dirty="0">
              <a:solidFill>
                <a:schemeClr val="bg1"/>
              </a:solidFill>
            </a:endParaRPr>
          </a:p>
          <a:p>
            <a:pPr algn="just"/>
            <a:endParaRPr lang="zh-TW" altLang="en-US" sz="2000" spc="300" dirty="0">
              <a:solidFill>
                <a:schemeClr val="bg1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4FB160C-9EB4-43EB-B5F7-59F64A6F446E}"/>
              </a:ext>
            </a:extLst>
          </p:cNvPr>
          <p:cNvGrpSpPr/>
          <p:nvPr/>
        </p:nvGrpSpPr>
        <p:grpSpPr>
          <a:xfrm>
            <a:off x="9893636" y="1916100"/>
            <a:ext cx="738664" cy="1315191"/>
            <a:chOff x="10332035" y="1830408"/>
            <a:chExt cx="738664" cy="1315191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CEDEDA26-BDB1-4675-A57E-8825159D9858}"/>
                </a:ext>
              </a:extLst>
            </p:cNvPr>
            <p:cNvSpPr/>
            <p:nvPr/>
          </p:nvSpPr>
          <p:spPr>
            <a:xfrm>
              <a:off x="10381463" y="1830408"/>
              <a:ext cx="639379" cy="11722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A1E685D-9D56-478D-B43E-34ABE4196B7F}"/>
                </a:ext>
              </a:extLst>
            </p:cNvPr>
            <p:cNvSpPr txBox="1"/>
            <p:nvPr/>
          </p:nvSpPr>
          <p:spPr>
            <a:xfrm>
              <a:off x="10332035" y="1866675"/>
              <a:ext cx="738664" cy="12789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3600" spc="600" dirty="0"/>
                <a:t>需求</a:t>
              </a:r>
            </a:p>
          </p:txBody>
        </p:sp>
      </p:grpSp>
      <p:sp>
        <p:nvSpPr>
          <p:cNvPr id="13" name="箭號: 向下 12">
            <a:extLst>
              <a:ext uri="{FF2B5EF4-FFF2-40B4-BE49-F238E27FC236}">
                <a16:creationId xmlns:a16="http://schemas.microsoft.com/office/drawing/2014/main" id="{68739DFA-0079-4BE5-96AE-DE776C68E506}"/>
              </a:ext>
            </a:extLst>
          </p:cNvPr>
          <p:cNvSpPr/>
          <p:nvPr/>
        </p:nvSpPr>
        <p:spPr>
          <a:xfrm>
            <a:off x="5799437" y="3461624"/>
            <a:ext cx="593124" cy="745040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EF27AD-1042-4384-A8AD-07CEF6A8DE47}"/>
              </a:ext>
            </a:extLst>
          </p:cNvPr>
          <p:cNvSpPr txBox="1"/>
          <p:nvPr/>
        </p:nvSpPr>
        <p:spPr>
          <a:xfrm>
            <a:off x="2938848" y="4549676"/>
            <a:ext cx="57211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spc="300" dirty="0">
                <a:solidFill>
                  <a:schemeClr val="bg1"/>
                </a:solidFill>
              </a:rPr>
              <a:t>淡雅藝術畫廊</a:t>
            </a:r>
            <a:r>
              <a:rPr lang="en-US" altLang="zh-TW" sz="2400" b="1" spc="300" dirty="0">
                <a:solidFill>
                  <a:schemeClr val="bg1"/>
                </a:solidFill>
              </a:rPr>
              <a:t>(Web</a:t>
            </a:r>
            <a:r>
              <a:rPr lang="zh-TW" altLang="en-US" sz="2400" b="1" spc="300" dirty="0">
                <a:solidFill>
                  <a:schemeClr val="bg1"/>
                </a:solidFill>
              </a:rPr>
              <a:t>版</a:t>
            </a:r>
            <a:r>
              <a:rPr lang="en-US" altLang="zh-TW" sz="2400" b="1" spc="300" dirty="0">
                <a:solidFill>
                  <a:schemeClr val="bg1"/>
                </a:solidFill>
              </a:rPr>
              <a:t>)</a:t>
            </a:r>
          </a:p>
          <a:p>
            <a:endParaRPr lang="en-US" altLang="zh-TW" sz="2000" spc="300" dirty="0">
              <a:solidFill>
                <a:schemeClr val="bg1"/>
              </a:solidFill>
            </a:endParaRPr>
          </a:p>
          <a:p>
            <a:pPr algn="just"/>
            <a:r>
              <a:rPr lang="en-US" altLang="zh-TW" sz="2000" spc="300" dirty="0">
                <a:solidFill>
                  <a:schemeClr val="bg1"/>
                </a:solidFill>
              </a:rPr>
              <a:t>#</a:t>
            </a:r>
            <a:r>
              <a:rPr lang="zh-TW" altLang="en-US" sz="2000" spc="300" dirty="0">
                <a:solidFill>
                  <a:schemeClr val="bg1"/>
                </a:solidFill>
              </a:rPr>
              <a:t>可隨時更新、瀏覽藝術創作</a:t>
            </a:r>
            <a:endParaRPr lang="en-US" altLang="zh-TW" sz="2000" spc="300" dirty="0">
              <a:solidFill>
                <a:schemeClr val="bg1"/>
              </a:solidFill>
            </a:endParaRPr>
          </a:p>
          <a:p>
            <a:pPr algn="just"/>
            <a:r>
              <a:rPr lang="en-US" altLang="zh-TW" sz="2000" spc="300" dirty="0">
                <a:solidFill>
                  <a:schemeClr val="bg1"/>
                </a:solidFill>
              </a:rPr>
              <a:t>#</a:t>
            </a:r>
            <a:r>
              <a:rPr lang="zh-TW" altLang="en-US" sz="2000" spc="300" dirty="0">
                <a:solidFill>
                  <a:schemeClr val="bg1"/>
                </a:solidFill>
              </a:rPr>
              <a:t>分享最新藝文資訊</a:t>
            </a:r>
            <a:endParaRPr lang="en-US" altLang="zh-TW" sz="2000" spc="300" dirty="0">
              <a:solidFill>
                <a:schemeClr val="bg1"/>
              </a:solidFill>
            </a:endParaRPr>
          </a:p>
          <a:p>
            <a:pPr algn="just"/>
            <a:r>
              <a:rPr lang="en-US" altLang="zh-TW" sz="2000" spc="300" dirty="0">
                <a:solidFill>
                  <a:schemeClr val="bg1"/>
                </a:solidFill>
              </a:rPr>
              <a:t>#</a:t>
            </a:r>
            <a:r>
              <a:rPr lang="zh-TW" altLang="en-US" sz="2000" spc="300" dirty="0">
                <a:solidFill>
                  <a:schemeClr val="bg1"/>
                </a:solidFill>
              </a:rPr>
              <a:t>讓長青班以及有意願分享自身藝術創作的朋友們有一個交流的空間</a:t>
            </a:r>
            <a:endParaRPr lang="en-US" altLang="zh-TW" sz="2000" spc="300" dirty="0">
              <a:solidFill>
                <a:schemeClr val="bg1"/>
              </a:solidFill>
            </a:endParaRPr>
          </a:p>
          <a:p>
            <a:endParaRPr lang="zh-TW" altLang="en-US" sz="2000" spc="300" dirty="0">
              <a:solidFill>
                <a:schemeClr val="bg1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69770D45-9F0F-4CB3-B61D-0617A42C377C}"/>
              </a:ext>
            </a:extLst>
          </p:cNvPr>
          <p:cNvGrpSpPr/>
          <p:nvPr/>
        </p:nvGrpSpPr>
        <p:grpSpPr>
          <a:xfrm>
            <a:off x="1568752" y="4736128"/>
            <a:ext cx="738664" cy="1315191"/>
            <a:chOff x="10332035" y="1830408"/>
            <a:chExt cx="738664" cy="1315191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FFB6886-4778-40F5-98E8-C3D8A4C0D884}"/>
                </a:ext>
              </a:extLst>
            </p:cNvPr>
            <p:cNvSpPr/>
            <p:nvPr/>
          </p:nvSpPr>
          <p:spPr>
            <a:xfrm>
              <a:off x="10381463" y="1830408"/>
              <a:ext cx="639379" cy="117228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5054D74-564D-4308-B9CE-DFCF0B1344AB}"/>
                </a:ext>
              </a:extLst>
            </p:cNvPr>
            <p:cNvSpPr txBox="1"/>
            <p:nvPr/>
          </p:nvSpPr>
          <p:spPr>
            <a:xfrm>
              <a:off x="10332035" y="1866675"/>
              <a:ext cx="738664" cy="12789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TW" altLang="en-US" sz="3600" spc="600" dirty="0"/>
                <a:t>動機</a:t>
              </a:r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7B929DBE-F3B8-4D6A-A108-6FB62AAC6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4098" y="4307874"/>
            <a:ext cx="21145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75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A40C75-7AEE-4E91-BEF7-BD1A0293C676}"/>
              </a:ext>
            </a:extLst>
          </p:cNvPr>
          <p:cNvSpPr/>
          <p:nvPr/>
        </p:nvSpPr>
        <p:spPr>
          <a:xfrm>
            <a:off x="2096799" y="356214"/>
            <a:ext cx="319831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使用的技術</a:t>
            </a:r>
            <a:endParaRPr lang="en-US" altLang="zh-TW" sz="4400" b="1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49963C9F-1894-46A0-9E72-0F559684D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234" y="1982697"/>
            <a:ext cx="4782760" cy="2652937"/>
          </a:xfrm>
          <a:prstGeom prst="rect">
            <a:avLst/>
          </a:prstGeom>
        </p:spPr>
      </p:pic>
      <p:pic>
        <p:nvPicPr>
          <p:cNvPr id="17" name="圖形 16">
            <a:extLst>
              <a:ext uri="{FF2B5EF4-FFF2-40B4-BE49-F238E27FC236}">
                <a16:creationId xmlns:a16="http://schemas.microsoft.com/office/drawing/2014/main" id="{B050B0C5-32B1-47C5-B413-5D0937F45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5680" y="4375598"/>
            <a:ext cx="1577868" cy="1257363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73C54AFA-2C48-4575-A844-EF7617A2642D}"/>
              </a:ext>
            </a:extLst>
          </p:cNvPr>
          <p:cNvSpPr txBox="1"/>
          <p:nvPr/>
        </p:nvSpPr>
        <p:spPr>
          <a:xfrm>
            <a:off x="5728609" y="5723717"/>
            <a:ext cx="175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7B12F8"/>
                </a:solidFill>
              </a:rPr>
              <a:t>Bootstrap</a:t>
            </a:r>
            <a:endParaRPr lang="zh-TW" altLang="en-US" sz="2400" b="1" dirty="0">
              <a:solidFill>
                <a:srgbClr val="7B12F8"/>
              </a:solidFill>
            </a:endParaRPr>
          </a:p>
        </p:txBody>
      </p:sp>
      <p:pic>
        <p:nvPicPr>
          <p:cNvPr id="24" name="圖片 23">
            <a:extLst>
              <a:ext uri="{FF2B5EF4-FFF2-40B4-BE49-F238E27FC236}">
                <a16:creationId xmlns:a16="http://schemas.microsoft.com/office/drawing/2014/main" id="{4BAD068E-E3EA-4808-8450-6B93AD1EE2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879" y="3229474"/>
            <a:ext cx="1269841" cy="1269841"/>
          </a:xfrm>
          <a:prstGeom prst="rect">
            <a:avLst/>
          </a:prstGeom>
        </p:spPr>
      </p:pic>
      <p:sp>
        <p:nvSpPr>
          <p:cNvPr id="25" name="左大括弧 24">
            <a:extLst>
              <a:ext uri="{FF2B5EF4-FFF2-40B4-BE49-F238E27FC236}">
                <a16:creationId xmlns:a16="http://schemas.microsoft.com/office/drawing/2014/main" id="{9EE7D593-E2E7-4890-BC63-55642447EF55}"/>
              </a:ext>
            </a:extLst>
          </p:cNvPr>
          <p:cNvSpPr/>
          <p:nvPr/>
        </p:nvSpPr>
        <p:spPr>
          <a:xfrm>
            <a:off x="3138613" y="2135831"/>
            <a:ext cx="827903" cy="3842951"/>
          </a:xfrm>
          <a:prstGeom prst="leftBrace">
            <a:avLst>
              <a:gd name="adj1" fmla="val 41169"/>
              <a:gd name="adj2" fmla="val 4700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左大括弧 25">
            <a:extLst>
              <a:ext uri="{FF2B5EF4-FFF2-40B4-BE49-F238E27FC236}">
                <a16:creationId xmlns:a16="http://schemas.microsoft.com/office/drawing/2014/main" id="{591C9D7F-D511-4E92-A9FD-155E44E93127}"/>
              </a:ext>
            </a:extLst>
          </p:cNvPr>
          <p:cNvSpPr/>
          <p:nvPr/>
        </p:nvSpPr>
        <p:spPr>
          <a:xfrm flipH="1">
            <a:off x="9142712" y="2111599"/>
            <a:ext cx="977472" cy="3842951"/>
          </a:xfrm>
          <a:prstGeom prst="leftBrace">
            <a:avLst>
              <a:gd name="adj1" fmla="val 35010"/>
              <a:gd name="adj2" fmla="val 4700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39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A40C75-7AEE-4E91-BEF7-BD1A0293C676}"/>
              </a:ext>
            </a:extLst>
          </p:cNvPr>
          <p:cNvSpPr/>
          <p:nvPr/>
        </p:nvSpPr>
        <p:spPr>
          <a:xfrm>
            <a:off x="2035544" y="363700"/>
            <a:ext cx="38010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專案架構計畫</a:t>
            </a:r>
            <a:endParaRPr lang="en-US" altLang="zh-TW" sz="4400" b="1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C1D6453-B6B3-4F6A-8676-24F20FA8F4D5}"/>
              </a:ext>
            </a:extLst>
          </p:cNvPr>
          <p:cNvGrpSpPr/>
          <p:nvPr/>
        </p:nvGrpSpPr>
        <p:grpSpPr>
          <a:xfrm>
            <a:off x="1869099" y="1397079"/>
            <a:ext cx="8060484" cy="3543707"/>
            <a:chOff x="1869099" y="1397079"/>
            <a:chExt cx="8060484" cy="3543707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A8FE0670-0612-451C-BBE6-3F424E2ED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9099" y="3365664"/>
              <a:ext cx="1560828" cy="1560828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8BAF9AE-56F3-4D3E-8BB0-55CBED0F88BC}"/>
                </a:ext>
              </a:extLst>
            </p:cNvPr>
            <p:cNvSpPr txBox="1"/>
            <p:nvPr/>
          </p:nvSpPr>
          <p:spPr>
            <a:xfrm>
              <a:off x="2251985" y="3858111"/>
              <a:ext cx="9010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E63A00"/>
                  </a:solidFill>
                </a:rPr>
                <a:t>藝術創作</a:t>
              </a:r>
            </a:p>
          </p:txBody>
        </p:sp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5E92FEBB-9BFA-47E6-9A5C-88DDC6544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5651" y="3365664"/>
              <a:ext cx="1560828" cy="1560828"/>
            </a:xfrm>
            <a:prstGeom prst="rect">
              <a:avLst/>
            </a:prstGeom>
          </p:spPr>
        </p:pic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AC5A7EB3-699A-4A78-B8B4-DE8676A3E563}"/>
                </a:ext>
              </a:extLst>
            </p:cNvPr>
            <p:cNvSpPr txBox="1"/>
            <p:nvPr/>
          </p:nvSpPr>
          <p:spPr>
            <a:xfrm>
              <a:off x="4264129" y="4042776"/>
              <a:ext cx="1103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E63A00"/>
                  </a:solidFill>
                </a:rPr>
                <a:t>藝術家</a:t>
              </a:r>
            </a:p>
          </p:txBody>
        </p:sp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1176F422-F287-42E2-BC34-BA336D437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02203" y="3379958"/>
              <a:ext cx="1560828" cy="1560828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A4593E47-CE4E-4B28-8766-200EA5E9D0C8}"/>
                </a:ext>
              </a:extLst>
            </p:cNvPr>
            <p:cNvSpPr txBox="1"/>
            <p:nvPr/>
          </p:nvSpPr>
          <p:spPr>
            <a:xfrm>
              <a:off x="6616033" y="3858111"/>
              <a:ext cx="9607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E63A00"/>
                  </a:solidFill>
                </a:rPr>
                <a:t>奇聞藝事</a:t>
              </a:r>
            </a:p>
          </p:txBody>
        </p:sp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728926D7-8733-44AA-A169-C2A656BF8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8755" y="3365664"/>
              <a:ext cx="1560828" cy="1560828"/>
            </a:xfrm>
            <a:prstGeom prst="rect">
              <a:avLst/>
            </a:prstGeom>
          </p:spPr>
        </p:pic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9AA8AD4E-3DAB-43F6-BA9D-077DBD136EE0}"/>
                </a:ext>
              </a:extLst>
            </p:cNvPr>
            <p:cNvSpPr txBox="1"/>
            <p:nvPr/>
          </p:nvSpPr>
          <p:spPr>
            <a:xfrm>
              <a:off x="8782585" y="3843817"/>
              <a:ext cx="9607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E63A00"/>
                  </a:solidFill>
                </a:rPr>
                <a:t>聯絡我們</a:t>
              </a:r>
            </a:p>
          </p:txBody>
        </p:sp>
        <p:pic>
          <p:nvPicPr>
            <p:cNvPr id="30" name="圖片 29">
              <a:extLst>
                <a:ext uri="{FF2B5EF4-FFF2-40B4-BE49-F238E27FC236}">
                  <a16:creationId xmlns:a16="http://schemas.microsoft.com/office/drawing/2014/main" id="{1D81DD79-DB73-49DD-8932-2D16A9E228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960" y="1397079"/>
              <a:ext cx="1560828" cy="1560828"/>
            </a:xfrm>
            <a:prstGeom prst="rect">
              <a:avLst/>
            </a:prstGeom>
          </p:spPr>
        </p:pic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E7EF91E-43AF-471D-913D-488D6A487670}"/>
                </a:ext>
              </a:extLst>
            </p:cNvPr>
            <p:cNvSpPr txBox="1"/>
            <p:nvPr/>
          </p:nvSpPr>
          <p:spPr>
            <a:xfrm>
              <a:off x="5512068" y="2061834"/>
              <a:ext cx="11038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E63A00"/>
                  </a:solidFill>
                </a:rPr>
                <a:t>首頁</a:t>
              </a: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91A918A-C533-49D6-875A-4429B282A589}"/>
                </a:ext>
              </a:extLst>
            </p:cNvPr>
            <p:cNvCxnSpPr>
              <a:stCxn id="30" idx="2"/>
              <a:endCxn id="18" idx="0"/>
            </p:cNvCxnSpPr>
            <p:nvPr/>
          </p:nvCxnSpPr>
          <p:spPr>
            <a:xfrm flipH="1">
              <a:off x="2649513" y="2957907"/>
              <a:ext cx="3292861" cy="407757"/>
            </a:xfrm>
            <a:prstGeom prst="line">
              <a:avLst/>
            </a:prstGeom>
            <a:ln w="28575">
              <a:solidFill>
                <a:srgbClr val="E63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C6DA62C-D8FA-404F-BF69-4790C72ECDC9}"/>
                </a:ext>
              </a:extLst>
            </p:cNvPr>
            <p:cNvCxnSpPr>
              <a:stCxn id="30" idx="2"/>
              <a:endCxn id="20" idx="0"/>
            </p:cNvCxnSpPr>
            <p:nvPr/>
          </p:nvCxnSpPr>
          <p:spPr>
            <a:xfrm flipH="1">
              <a:off x="4816065" y="2957907"/>
              <a:ext cx="1126309" cy="407757"/>
            </a:xfrm>
            <a:prstGeom prst="line">
              <a:avLst/>
            </a:prstGeom>
            <a:ln w="28575">
              <a:solidFill>
                <a:srgbClr val="E63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E0323DF8-4A74-4F45-A1F3-62C266F64054}"/>
                </a:ext>
              </a:extLst>
            </p:cNvPr>
            <p:cNvCxnSpPr>
              <a:stCxn id="30" idx="2"/>
              <a:endCxn id="23" idx="0"/>
            </p:cNvCxnSpPr>
            <p:nvPr/>
          </p:nvCxnSpPr>
          <p:spPr>
            <a:xfrm>
              <a:off x="5942374" y="2957907"/>
              <a:ext cx="1040243" cy="422051"/>
            </a:xfrm>
            <a:prstGeom prst="line">
              <a:avLst/>
            </a:prstGeom>
            <a:ln w="28575">
              <a:solidFill>
                <a:srgbClr val="E63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A2334BE8-D431-4B99-8924-96D693EF478C}"/>
                </a:ext>
              </a:extLst>
            </p:cNvPr>
            <p:cNvCxnSpPr>
              <a:stCxn id="30" idx="2"/>
              <a:endCxn id="28" idx="0"/>
            </p:cNvCxnSpPr>
            <p:nvPr/>
          </p:nvCxnSpPr>
          <p:spPr>
            <a:xfrm>
              <a:off x="5942374" y="2957907"/>
              <a:ext cx="3206795" cy="407757"/>
            </a:xfrm>
            <a:prstGeom prst="line">
              <a:avLst/>
            </a:prstGeom>
            <a:ln w="28575">
              <a:solidFill>
                <a:srgbClr val="E63A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DFB3325D-813A-4232-9A47-EB7C72520EFD}"/>
              </a:ext>
            </a:extLst>
          </p:cNvPr>
          <p:cNvGrpSpPr/>
          <p:nvPr/>
        </p:nvGrpSpPr>
        <p:grpSpPr>
          <a:xfrm>
            <a:off x="1606377" y="5572897"/>
            <a:ext cx="8136977" cy="1025611"/>
            <a:chOff x="1606377" y="5572897"/>
            <a:chExt cx="8136977" cy="1025611"/>
          </a:xfrm>
        </p:grpSpPr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9E6100AD-EFC3-4C4A-B463-F841C3702D45}"/>
                </a:ext>
              </a:extLst>
            </p:cNvPr>
            <p:cNvSpPr/>
            <p:nvPr/>
          </p:nvSpPr>
          <p:spPr>
            <a:xfrm>
              <a:off x="1606377" y="5572897"/>
              <a:ext cx="8136977" cy="10256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539956B4-86D6-4EB8-9D02-EA8049EA1606}"/>
                </a:ext>
              </a:extLst>
            </p:cNvPr>
            <p:cNvSpPr txBox="1"/>
            <p:nvPr/>
          </p:nvSpPr>
          <p:spPr>
            <a:xfrm>
              <a:off x="2121400" y="5854869"/>
              <a:ext cx="74303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>
                  <a:solidFill>
                    <a:srgbClr val="E63A00"/>
                  </a:solidFill>
                </a:rPr>
                <a:t>未來目標</a:t>
              </a:r>
              <a:r>
                <a:rPr lang="en-US" altLang="zh-TW" sz="2400" b="1" dirty="0">
                  <a:solidFill>
                    <a:srgbClr val="E63A00"/>
                  </a:solidFill>
                </a:rPr>
                <a:t>:</a:t>
              </a:r>
              <a:r>
                <a:rPr lang="zh-TW" altLang="en-US" sz="2400" b="1" dirty="0">
                  <a:solidFill>
                    <a:srgbClr val="E63A00"/>
                  </a:solidFill>
                </a:rPr>
                <a:t> 會員登入系統、收藏系統、購物車系統</a:t>
              </a:r>
            </a:p>
          </p:txBody>
        </p:sp>
      </p:grp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B27F2FEB-DEA7-4DD0-AD19-4C4CBD7F8021}"/>
              </a:ext>
            </a:extLst>
          </p:cNvPr>
          <p:cNvSpPr/>
          <p:nvPr/>
        </p:nvSpPr>
        <p:spPr>
          <a:xfrm>
            <a:off x="7422790" y="735771"/>
            <a:ext cx="1746179" cy="53210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資訊完整呈現</a:t>
            </a: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81BB1C6D-DD62-4CD3-98BF-AC94389ECA48}"/>
              </a:ext>
            </a:extLst>
          </p:cNvPr>
          <p:cNvSpPr/>
          <p:nvPr/>
        </p:nvSpPr>
        <p:spPr>
          <a:xfrm>
            <a:off x="7422790" y="2167631"/>
            <a:ext cx="1746179" cy="53210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排版美化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D8D9EF23-F820-47DA-AA6B-D32D491D8C4A}"/>
              </a:ext>
            </a:extLst>
          </p:cNvPr>
          <p:cNvSpPr/>
          <p:nvPr/>
        </p:nvSpPr>
        <p:spPr>
          <a:xfrm>
            <a:off x="7422790" y="1451701"/>
            <a:ext cx="1746179" cy="532106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響應式設計</a:t>
            </a:r>
          </a:p>
        </p:txBody>
      </p:sp>
    </p:spTree>
    <p:extLst>
      <p:ext uri="{BB962C8B-B14F-4D97-AF65-F5344CB8AC3E}">
        <p14:creationId xmlns:p14="http://schemas.microsoft.com/office/powerpoint/2010/main" val="366559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7A40C75-7AEE-4E91-BEF7-BD1A0293C676}"/>
              </a:ext>
            </a:extLst>
          </p:cNvPr>
          <p:cNvSpPr/>
          <p:nvPr/>
        </p:nvSpPr>
        <p:spPr>
          <a:xfrm>
            <a:off x="2056694" y="407919"/>
            <a:ext cx="380104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spc="3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專案成果展示</a:t>
            </a:r>
            <a:endParaRPr lang="en-US" altLang="zh-TW" sz="4400" b="1" spc="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B3E5963-6477-4B3F-83DF-59C501CB64F6}"/>
              </a:ext>
            </a:extLst>
          </p:cNvPr>
          <p:cNvGrpSpPr/>
          <p:nvPr/>
        </p:nvGrpSpPr>
        <p:grpSpPr>
          <a:xfrm>
            <a:off x="4381289" y="1712250"/>
            <a:ext cx="3268647" cy="3057312"/>
            <a:chOff x="2378527" y="1571573"/>
            <a:chExt cx="3268647" cy="3057312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07AD8F0-2967-4495-83E5-21F3E3B6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8527" y="1571573"/>
              <a:ext cx="3268647" cy="3057312"/>
            </a:xfrm>
            <a:prstGeom prst="rect">
              <a:avLst/>
            </a:prstGeom>
          </p:spPr>
        </p:pic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97B52179-56BC-4DD0-BDA3-D3A11D5CF1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33"/>
            <a:stretch/>
          </p:blipFill>
          <p:spPr>
            <a:xfrm>
              <a:off x="2803490" y="1936298"/>
              <a:ext cx="2371410" cy="1843214"/>
            </a:xfrm>
            <a:prstGeom prst="rect">
              <a:avLst/>
            </a:prstGeom>
          </p:spPr>
        </p:pic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939C196-E7FF-44DC-8AD9-7A3B78A4474E}"/>
              </a:ext>
            </a:extLst>
          </p:cNvPr>
          <p:cNvSpPr/>
          <p:nvPr/>
        </p:nvSpPr>
        <p:spPr>
          <a:xfrm>
            <a:off x="5144756" y="4963886"/>
            <a:ext cx="1798655" cy="462224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spc="300" dirty="0">
                <a:hlinkClick r:id="rId4"/>
              </a:rPr>
              <a:t>START</a:t>
            </a:r>
            <a:endParaRPr lang="zh-TW" altLang="en-US" sz="2000" b="1" spc="300" dirty="0"/>
          </a:p>
        </p:txBody>
      </p:sp>
    </p:spTree>
    <p:extLst>
      <p:ext uri="{BB962C8B-B14F-4D97-AF65-F5344CB8AC3E}">
        <p14:creationId xmlns:p14="http://schemas.microsoft.com/office/powerpoint/2010/main" val="645052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61BAA8F7-1C15-4DE2-94B1-7D17601AEB5C}"/>
              </a:ext>
            </a:extLst>
          </p:cNvPr>
          <p:cNvSpPr txBox="1"/>
          <p:nvPr/>
        </p:nvSpPr>
        <p:spPr>
          <a:xfrm>
            <a:off x="7996521" y="5991726"/>
            <a:ext cx="2322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>
                <a:solidFill>
                  <a:schemeClr val="bg1"/>
                </a:solidFill>
              </a:rPr>
              <a:t>簡報者</a:t>
            </a:r>
            <a:r>
              <a:rPr lang="en-US" altLang="zh-TW" sz="2000" b="1" dirty="0">
                <a:solidFill>
                  <a:schemeClr val="bg1"/>
                </a:solidFill>
              </a:rPr>
              <a:t>:</a:t>
            </a:r>
            <a:r>
              <a:rPr lang="zh-TW" altLang="en-US" sz="2000" b="1" dirty="0">
                <a:solidFill>
                  <a:schemeClr val="bg1"/>
                </a:solidFill>
              </a:rPr>
              <a:t> 阮玟菁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5D480D-1D5E-43BB-8902-FD03E7134ECA}"/>
              </a:ext>
            </a:extLst>
          </p:cNvPr>
          <p:cNvSpPr/>
          <p:nvPr/>
        </p:nvSpPr>
        <p:spPr>
          <a:xfrm>
            <a:off x="2568231" y="2076772"/>
            <a:ext cx="681468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44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小專主題－淡雅藝術畫廊</a:t>
            </a:r>
            <a:endParaRPr lang="zh-CN" altLang="en-US" sz="4400" spc="3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7CE15B-5B8D-41E5-B299-3015097BA413}"/>
              </a:ext>
            </a:extLst>
          </p:cNvPr>
          <p:cNvSpPr/>
          <p:nvPr/>
        </p:nvSpPr>
        <p:spPr>
          <a:xfrm>
            <a:off x="3183920" y="3268905"/>
            <a:ext cx="582415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6600" b="1" spc="3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</a:t>
            </a:r>
            <a:r>
              <a:rPr lang="en-US" altLang="zh-TW" sz="6600" b="1" spc="3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endParaRPr lang="zh-CN" altLang="en-US" sz="6600" spc="3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4238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8B62C"/>
      </a:accent1>
      <a:accent2>
        <a:srgbClr val="969286"/>
      </a:accent2>
      <a:accent3>
        <a:srgbClr val="41403C"/>
      </a:accent3>
      <a:accent4>
        <a:srgbClr val="CAC2AD"/>
      </a:accent4>
      <a:accent5>
        <a:srgbClr val="FBF6F3"/>
      </a:accent5>
      <a:accent6>
        <a:srgbClr val="BFBFBF"/>
      </a:accent6>
      <a:hlink>
        <a:srgbClr val="F8B62C"/>
      </a:hlink>
      <a:folHlink>
        <a:srgbClr val="954F72"/>
      </a:folHlink>
    </a:clrScheme>
    <a:fontScheme name="自訂 1">
      <a:majorFont>
        <a:latin typeface="Consolas"/>
        <a:ea typeface="Microsoft YaHei"/>
        <a:cs typeface=""/>
      </a:majorFont>
      <a:minorFont>
        <a:latin typeface="Consolas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2360</TotalTime>
  <Words>178</Words>
  <Application>Microsoft Office PowerPoint</Application>
  <PresentationFormat>寬螢幕</PresentationFormat>
  <Paragraphs>35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Microsoft YaHei</vt:lpstr>
      <vt:lpstr>Arial</vt:lpstr>
      <vt:lpstr>Consolas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User</cp:lastModifiedBy>
  <cp:revision>182</cp:revision>
  <dcterms:created xsi:type="dcterms:W3CDTF">2017-02-28T04:03:20Z</dcterms:created>
  <dcterms:modified xsi:type="dcterms:W3CDTF">2024-03-22T02:47:01Z</dcterms:modified>
</cp:coreProperties>
</file>