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Mahawar" initials="MM" lastIdx="1" clrIdx="0">
    <p:extLst>
      <p:ext uri="{19B8F6BF-5375-455C-9EA6-DF929625EA0E}">
        <p15:presenceInfo xmlns:p15="http://schemas.microsoft.com/office/powerpoint/2012/main" userId="fbe6ea90834fe6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2T13:23:34.78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159883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2396B-51D5-4C29-A1FB-ECD65D4B67A8}"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03575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1626564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9639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469383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57756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47132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05260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2136653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249665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227335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2396B-51D5-4C29-A1FB-ECD65D4B67A8}"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058564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2396B-51D5-4C29-A1FB-ECD65D4B67A8}" type="datetimeFigureOut">
              <a:rPr lang="en-IN" smtClean="0"/>
              <a:t>12-09-2023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75408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37791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162662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72396B-51D5-4C29-A1FB-ECD65D4B67A8}" type="datetimeFigureOut">
              <a:rPr lang="en-IN" smtClean="0"/>
              <a:t>12-09-2023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409739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2396B-51D5-4C29-A1FB-ECD65D4B67A8}" type="datetimeFigureOut">
              <a:rPr lang="en-IN" smtClean="0"/>
              <a:t>12-09-2023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6371C5-DCA4-4E79-8FA4-2376B7BABA6E}" type="slidenum">
              <a:rPr lang="en-IN" smtClean="0"/>
              <a:t>‹#›</a:t>
            </a:fld>
            <a:endParaRPr lang="en-IN"/>
          </a:p>
        </p:txBody>
      </p:sp>
    </p:spTree>
    <p:extLst>
      <p:ext uri="{BB962C8B-B14F-4D97-AF65-F5344CB8AC3E}">
        <p14:creationId xmlns:p14="http://schemas.microsoft.com/office/powerpoint/2010/main" val="315031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72396B-51D5-4C29-A1FB-ECD65D4B67A8}" type="datetimeFigureOut">
              <a:rPr lang="en-IN" smtClean="0"/>
              <a:t>12-09-2023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6371C5-DCA4-4E79-8FA4-2376B7BABA6E}" type="slidenum">
              <a:rPr lang="en-IN" smtClean="0"/>
              <a:t>‹#›</a:t>
            </a:fld>
            <a:endParaRPr lang="en-IN"/>
          </a:p>
        </p:txBody>
      </p:sp>
    </p:spTree>
    <p:extLst>
      <p:ext uri="{BB962C8B-B14F-4D97-AF65-F5344CB8AC3E}">
        <p14:creationId xmlns:p14="http://schemas.microsoft.com/office/powerpoint/2010/main" val="36637053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2BB2-EAE9-37F1-5048-153FBACDF33B}"/>
              </a:ext>
            </a:extLst>
          </p:cNvPr>
          <p:cNvSpPr>
            <a:spLocks noGrp="1"/>
          </p:cNvSpPr>
          <p:nvPr>
            <p:ph type="ctrTitle"/>
          </p:nvPr>
        </p:nvSpPr>
        <p:spPr>
          <a:xfrm>
            <a:off x="1524000" y="2551917"/>
            <a:ext cx="9144000" cy="2387600"/>
          </a:xfrm>
        </p:spPr>
        <p:txBody>
          <a:bodyPr>
            <a:normAutofit/>
          </a:bodyPr>
          <a:lstStyle/>
          <a:p>
            <a:pPr algn="l"/>
            <a:br>
              <a:rPr lang="en-IN" sz="1800" b="0" i="0" u="none" strike="noStrike" baseline="0" dirty="0">
                <a:solidFill>
                  <a:schemeClr val="tx2">
                    <a:lumMod val="90000"/>
                  </a:schemeClr>
                </a:solidFill>
                <a:latin typeface="Arial" panose="020B0604020202020204" pitchFamily="34" charset="0"/>
              </a:rPr>
            </a:b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Project Title: </a:t>
            </a: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Walmart Superstore Sales Analysis </a:t>
            </a:r>
            <a:r>
              <a:rPr lang="en-IN" sz="1800" b="0" i="0" u="none" strike="noStrike" baseline="0" dirty="0">
                <a:solidFill>
                  <a:schemeClr val="tx2">
                    <a:lumMod val="90000"/>
                  </a:schemeClr>
                </a:solidFill>
                <a:latin typeface="Arial" panose="020B0604020202020204" pitchFamily="34" charset="0"/>
              </a:rPr>
              <a:t>	</a:t>
            </a:r>
            <a:br>
              <a:rPr lang="en-IN" sz="1800" b="0" i="0" u="none" strike="noStrike" baseline="0" dirty="0">
                <a:solidFill>
                  <a:schemeClr val="tx2">
                    <a:lumMod val="90000"/>
                  </a:schemeClr>
                </a:solidFill>
                <a:latin typeface="Arial" panose="020B0604020202020204" pitchFamily="34" charset="0"/>
              </a:rPr>
            </a:br>
            <a:br>
              <a:rPr lang="en-IN" sz="1800" b="0" i="0" u="none" strike="noStrike" baseline="0" dirty="0">
                <a:solidFill>
                  <a:schemeClr val="tx2">
                    <a:lumMod val="90000"/>
                  </a:schemeClr>
                </a:solidFill>
                <a:latin typeface="Arial" panose="020B0604020202020204" pitchFamily="34" charset="0"/>
              </a:rPr>
            </a:b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Technologies: </a:t>
            </a: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Data collection, Data visualisation , Power BI </a:t>
            </a:r>
            <a:r>
              <a:rPr lang="en-IN" sz="1800" b="0" i="0" u="none" strike="noStrike" baseline="0" dirty="0">
                <a:solidFill>
                  <a:schemeClr val="tx2">
                    <a:lumMod val="90000"/>
                  </a:schemeClr>
                </a:solidFill>
                <a:latin typeface="Arial" panose="020B0604020202020204" pitchFamily="34" charset="0"/>
              </a:rPr>
              <a:t>	</a:t>
            </a:r>
            <a:br>
              <a:rPr lang="en-IN" sz="1800" b="0" i="0" u="none" strike="noStrike" baseline="0" dirty="0">
                <a:solidFill>
                  <a:schemeClr val="tx2">
                    <a:lumMod val="90000"/>
                  </a:schemeClr>
                </a:solidFill>
                <a:latin typeface="Arial" panose="020B0604020202020204" pitchFamily="34" charset="0"/>
              </a:rPr>
            </a:br>
            <a:br>
              <a:rPr lang="en-IN" sz="1800" b="0" i="0" u="none" strike="noStrike" baseline="0" dirty="0">
                <a:solidFill>
                  <a:schemeClr val="tx2">
                    <a:lumMod val="90000"/>
                  </a:schemeClr>
                </a:solidFill>
                <a:latin typeface="Arial" panose="020B0604020202020204" pitchFamily="34" charset="0"/>
              </a:rPr>
            </a:b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Domain: </a:t>
            </a:r>
            <a:r>
              <a:rPr lang="en-IN" sz="1800" b="0" i="0" u="none" strike="noStrike" baseline="0" dirty="0">
                <a:solidFill>
                  <a:schemeClr val="tx2">
                    <a:lumMod val="90000"/>
                  </a:schemeClr>
                </a:solidFill>
                <a:latin typeface="Arial" panose="020B0604020202020204" pitchFamily="34" charset="0"/>
              </a:rPr>
              <a:t>	</a:t>
            </a:r>
            <a:r>
              <a:rPr lang="en-IN" sz="1800" b="1" i="0" u="none" strike="noStrike" baseline="0" dirty="0">
                <a:solidFill>
                  <a:schemeClr val="tx2">
                    <a:lumMod val="90000"/>
                  </a:schemeClr>
                </a:solidFill>
                <a:latin typeface="Arial" panose="020B0604020202020204" pitchFamily="34" charset="0"/>
              </a:rPr>
              <a:t>Data visualization </a:t>
            </a:r>
            <a:r>
              <a:rPr lang="en-IN" sz="1800" b="0" i="0" u="none" strike="noStrike" baseline="0" dirty="0">
                <a:solidFill>
                  <a:schemeClr val="tx2">
                    <a:lumMod val="90000"/>
                  </a:schemeClr>
                </a:solidFill>
                <a:latin typeface="Arial" panose="020B0604020202020204" pitchFamily="34" charset="0"/>
              </a:rPr>
              <a:t>	</a:t>
            </a:r>
            <a:br>
              <a:rPr lang="en-IN" sz="1800" b="0" i="0" u="none" strike="noStrike" baseline="0" dirty="0">
                <a:solidFill>
                  <a:schemeClr val="tx2">
                    <a:lumMod val="90000"/>
                  </a:schemeClr>
                </a:solidFill>
                <a:latin typeface="Arial" panose="020B0604020202020204" pitchFamily="34" charset="0"/>
              </a:rPr>
            </a:br>
            <a:endParaRPr lang="en-IN" sz="1800" dirty="0">
              <a:solidFill>
                <a:schemeClr val="tx2">
                  <a:lumMod val="90000"/>
                </a:schemeClr>
              </a:solidFill>
            </a:endParaRPr>
          </a:p>
        </p:txBody>
      </p:sp>
    </p:spTree>
    <p:extLst>
      <p:ext uri="{BB962C8B-B14F-4D97-AF65-F5344CB8AC3E}">
        <p14:creationId xmlns:p14="http://schemas.microsoft.com/office/powerpoint/2010/main" val="141796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362E-0951-5056-ACA4-6150E1C05F40}"/>
              </a:ext>
            </a:extLst>
          </p:cNvPr>
          <p:cNvSpPr>
            <a:spLocks noGrp="1"/>
          </p:cNvSpPr>
          <p:nvPr>
            <p:ph type="title"/>
          </p:nvPr>
        </p:nvSpPr>
        <p:spPr>
          <a:xfrm>
            <a:off x="513008" y="609602"/>
            <a:ext cx="11165983" cy="1824506"/>
          </a:xfrm>
        </p:spPr>
        <p:txBody>
          <a:bodyPr/>
          <a:lstStyle/>
          <a:p>
            <a:br>
              <a:rPr lang="en-IN" sz="1800" b="0" i="0" u="none" strike="noStrike" baseline="0" dirty="0">
                <a:solidFill>
                  <a:srgbClr val="000000"/>
                </a:solidFill>
                <a:latin typeface="Arial" panose="020B0604020202020204" pitchFamily="34" charset="0"/>
              </a:rPr>
            </a:br>
            <a:r>
              <a:rPr lang="en-IN" sz="1800" b="0" i="0" u="none" strike="noStrike" baseline="0" dirty="0">
                <a:solidFill>
                  <a:srgbClr val="000000"/>
                </a:solidFill>
                <a:latin typeface="Arial" panose="020B0604020202020204" pitchFamily="34" charset="0"/>
              </a:rPr>
              <a:t> </a:t>
            </a:r>
            <a:r>
              <a:rPr lang="en-IN" sz="1800" b="1" i="0" u="sng" strike="noStrike" baseline="0" dirty="0">
                <a:solidFill>
                  <a:schemeClr val="tx2">
                    <a:lumMod val="90000"/>
                  </a:schemeClr>
                </a:solidFill>
                <a:latin typeface="Arial" panose="020B0604020202020204" pitchFamily="34" charset="0"/>
              </a:rPr>
              <a:t>Problem Statement: </a:t>
            </a:r>
            <a:br>
              <a:rPr lang="en-IN" sz="1800" b="1" i="0" u="sng" strike="noStrike" baseline="0" dirty="0">
                <a:solidFill>
                  <a:schemeClr val="tx2">
                    <a:lumMod val="90000"/>
                  </a:schemeClr>
                </a:solidFill>
                <a:latin typeface="Arial" panose="020B0604020202020204" pitchFamily="34" charset="0"/>
              </a:rPr>
            </a:br>
            <a:br>
              <a:rPr lang="en-IN" sz="1800" b="0" i="0" u="none" strike="noStrike" baseline="0" dirty="0">
                <a:solidFill>
                  <a:schemeClr val="tx2">
                    <a:lumMod val="90000"/>
                  </a:schemeClr>
                </a:solidFill>
                <a:latin typeface="Arial" panose="020B0604020202020204" pitchFamily="34" charset="0"/>
              </a:rPr>
            </a:br>
            <a:r>
              <a:rPr lang="en-US" sz="1800" b="0" i="0" u="none" strike="noStrike" baseline="0" dirty="0">
                <a:solidFill>
                  <a:schemeClr val="tx2">
                    <a:lumMod val="90000"/>
                  </a:schemeClr>
                </a:solidFill>
                <a:latin typeface="Arial" panose="020B0604020202020204" pitchFamily="34" charset="0"/>
              </a:rPr>
              <a:t>The Walmart Superstore wants to analyze its sales data to gain insights into its performance and identify opportunities for growth. The company has a vast amount of sales data, including information on products, customers, stores, and transactions. The main objective is to extract meaningful insights from this data to analyze the overall sales of Walmart superstore. </a:t>
            </a:r>
            <a:endParaRPr lang="en-IN" dirty="0">
              <a:solidFill>
                <a:schemeClr val="tx2">
                  <a:lumMod val="90000"/>
                </a:schemeClr>
              </a:solidFill>
            </a:endParaRPr>
          </a:p>
        </p:txBody>
      </p:sp>
      <p:pic>
        <p:nvPicPr>
          <p:cNvPr id="5" name="Content Placeholder 4">
            <a:extLst>
              <a:ext uri="{FF2B5EF4-FFF2-40B4-BE49-F238E27FC236}">
                <a16:creationId xmlns:a16="http://schemas.microsoft.com/office/drawing/2014/main" id="{5B7B2F33-1172-F351-8A11-9C26EE6A34F9}"/>
              </a:ext>
            </a:extLst>
          </p:cNvPr>
          <p:cNvPicPr>
            <a:picLocks noGrp="1" noChangeAspect="1"/>
          </p:cNvPicPr>
          <p:nvPr>
            <p:ph idx="1"/>
          </p:nvPr>
        </p:nvPicPr>
        <p:blipFill>
          <a:blip r:embed="rId2"/>
          <a:stretch>
            <a:fillRect/>
          </a:stretch>
        </p:blipFill>
        <p:spPr>
          <a:xfrm>
            <a:off x="772733" y="2717442"/>
            <a:ext cx="11062952" cy="3979571"/>
          </a:xfrm>
        </p:spPr>
      </p:pic>
    </p:spTree>
    <p:extLst>
      <p:ext uri="{BB962C8B-B14F-4D97-AF65-F5344CB8AC3E}">
        <p14:creationId xmlns:p14="http://schemas.microsoft.com/office/powerpoint/2010/main" val="195189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D0ED-F397-C4D0-44D4-81F390806CFB}"/>
              </a:ext>
            </a:extLst>
          </p:cNvPr>
          <p:cNvSpPr>
            <a:spLocks noGrp="1"/>
          </p:cNvSpPr>
          <p:nvPr>
            <p:ph type="title"/>
          </p:nvPr>
        </p:nvSpPr>
        <p:spPr>
          <a:xfrm>
            <a:off x="646111" y="0"/>
            <a:ext cx="9404723" cy="1203503"/>
          </a:xfrm>
        </p:spPr>
        <p:txBody>
          <a:bodyPr/>
          <a:lstStyle/>
          <a:p>
            <a:pPr algn="ctr"/>
            <a:br>
              <a:rPr lang="en-IN" sz="1800" b="0" i="0" u="none" strike="noStrike" baseline="0" dirty="0">
                <a:solidFill>
                  <a:srgbClr val="000000"/>
                </a:solidFill>
                <a:latin typeface="Arial" panose="020B0604020202020204" pitchFamily="34" charset="0"/>
              </a:rPr>
            </a:br>
            <a:r>
              <a:rPr lang="en-US" sz="1800" b="0" i="0" u="none" strike="noStrike" baseline="0" dirty="0">
                <a:solidFill>
                  <a:schemeClr val="tx2">
                    <a:lumMod val="90000"/>
                  </a:schemeClr>
                </a:solidFill>
                <a:latin typeface="Arial" panose="020B0604020202020204" pitchFamily="34" charset="0"/>
              </a:rPr>
              <a:t>Sales and Revenue: You can track the store's sales and revenue over time, by category, region, and product </a:t>
            </a:r>
            <a:br>
              <a:rPr lang="en-US" sz="1800" b="0" i="0" u="none" strike="noStrike" baseline="0" dirty="0">
                <a:solidFill>
                  <a:schemeClr val="tx2">
                    <a:lumMod val="90000"/>
                  </a:schemeClr>
                </a:solidFill>
                <a:latin typeface="Arial" panose="020B0604020202020204" pitchFamily="34" charset="0"/>
              </a:rPr>
            </a:br>
            <a:br>
              <a:rPr lang="en-US" sz="1800" b="0" i="0" u="none" strike="noStrike" baseline="0" dirty="0">
                <a:solidFill>
                  <a:schemeClr val="tx2">
                    <a:lumMod val="90000"/>
                  </a:schemeClr>
                </a:solidFill>
                <a:latin typeface="Arial" panose="020B0604020202020204" pitchFamily="34" charset="0"/>
              </a:rPr>
            </a:br>
            <a:br>
              <a:rPr lang="en-US" sz="1800" b="0" i="0" u="none" strike="noStrike" baseline="0" dirty="0">
                <a:solidFill>
                  <a:schemeClr val="tx2">
                    <a:lumMod val="90000"/>
                  </a:schemeClr>
                </a:solidFill>
                <a:latin typeface="Arial" panose="020B0604020202020204" pitchFamily="34" charset="0"/>
              </a:rPr>
            </a:br>
            <a:endParaRPr lang="en-IN" dirty="0">
              <a:solidFill>
                <a:schemeClr val="tx2">
                  <a:lumMod val="90000"/>
                </a:schemeClr>
              </a:solidFill>
            </a:endParaRPr>
          </a:p>
        </p:txBody>
      </p:sp>
      <p:pic>
        <p:nvPicPr>
          <p:cNvPr id="5" name="Content Placeholder 4">
            <a:extLst>
              <a:ext uri="{FF2B5EF4-FFF2-40B4-BE49-F238E27FC236}">
                <a16:creationId xmlns:a16="http://schemas.microsoft.com/office/drawing/2014/main" id="{D0954D35-D828-50D1-CF92-93B84F726CB7}"/>
              </a:ext>
            </a:extLst>
          </p:cNvPr>
          <p:cNvPicPr>
            <a:picLocks noGrp="1" noChangeAspect="1"/>
          </p:cNvPicPr>
          <p:nvPr>
            <p:ph sz="half" idx="1"/>
          </p:nvPr>
        </p:nvPicPr>
        <p:blipFill>
          <a:blip r:embed="rId2"/>
          <a:stretch>
            <a:fillRect/>
          </a:stretch>
        </p:blipFill>
        <p:spPr>
          <a:xfrm>
            <a:off x="105199" y="2125270"/>
            <a:ext cx="5432716" cy="4652238"/>
          </a:xfrm>
        </p:spPr>
      </p:pic>
      <p:pic>
        <p:nvPicPr>
          <p:cNvPr id="8" name="Content Placeholder 7">
            <a:extLst>
              <a:ext uri="{FF2B5EF4-FFF2-40B4-BE49-F238E27FC236}">
                <a16:creationId xmlns:a16="http://schemas.microsoft.com/office/drawing/2014/main" id="{885014DC-DCD9-1821-68A9-0E7E298D2521}"/>
              </a:ext>
            </a:extLst>
          </p:cNvPr>
          <p:cNvPicPr>
            <a:picLocks noGrp="1" noChangeAspect="1"/>
          </p:cNvPicPr>
          <p:nvPr>
            <p:ph sz="half" idx="2"/>
          </p:nvPr>
        </p:nvPicPr>
        <p:blipFill>
          <a:blip r:embed="rId3"/>
          <a:stretch>
            <a:fillRect/>
          </a:stretch>
        </p:blipFill>
        <p:spPr>
          <a:xfrm>
            <a:off x="5816981" y="4008548"/>
            <a:ext cx="4996980" cy="2849452"/>
          </a:xfrm>
        </p:spPr>
      </p:pic>
      <p:pic>
        <p:nvPicPr>
          <p:cNvPr id="10" name="Picture 9">
            <a:extLst>
              <a:ext uri="{FF2B5EF4-FFF2-40B4-BE49-F238E27FC236}">
                <a16:creationId xmlns:a16="http://schemas.microsoft.com/office/drawing/2014/main" id="{75581863-5BC0-05BF-4FD0-6B4CF2207720}"/>
              </a:ext>
            </a:extLst>
          </p:cNvPr>
          <p:cNvPicPr>
            <a:picLocks noChangeAspect="1"/>
          </p:cNvPicPr>
          <p:nvPr/>
        </p:nvPicPr>
        <p:blipFill>
          <a:blip r:embed="rId4"/>
          <a:stretch>
            <a:fillRect/>
          </a:stretch>
        </p:blipFill>
        <p:spPr>
          <a:xfrm>
            <a:off x="6764618" y="975897"/>
            <a:ext cx="5322183" cy="3032651"/>
          </a:xfrm>
          <a:prstGeom prst="rect">
            <a:avLst/>
          </a:prstGeom>
        </p:spPr>
      </p:pic>
    </p:spTree>
    <p:extLst>
      <p:ext uri="{BB962C8B-B14F-4D97-AF65-F5344CB8AC3E}">
        <p14:creationId xmlns:p14="http://schemas.microsoft.com/office/powerpoint/2010/main" val="255752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3490-9A41-AC8F-CA3C-7A25A1B86F66}"/>
              </a:ext>
            </a:extLst>
          </p:cNvPr>
          <p:cNvSpPr>
            <a:spLocks noGrp="1"/>
          </p:cNvSpPr>
          <p:nvPr>
            <p:ph type="title"/>
          </p:nvPr>
        </p:nvSpPr>
        <p:spPr/>
        <p:txBody>
          <a:bodyPr/>
          <a:lstStyle/>
          <a:p>
            <a:pPr algn="ctr"/>
            <a:br>
              <a:rPr lang="en-IN" sz="1800" b="0" i="0" u="none" strike="noStrike" baseline="0" dirty="0">
                <a:solidFill>
                  <a:schemeClr val="tx2">
                    <a:lumMod val="90000"/>
                  </a:schemeClr>
                </a:solidFill>
                <a:latin typeface="Arial" panose="020B0604020202020204" pitchFamily="34" charset="0"/>
              </a:rPr>
            </a:br>
            <a:r>
              <a:rPr lang="en-US" sz="1800" b="0" i="0" u="none" strike="noStrike" baseline="0" dirty="0">
                <a:solidFill>
                  <a:schemeClr val="tx2">
                    <a:lumMod val="90000"/>
                  </a:schemeClr>
                </a:solidFill>
                <a:latin typeface="Arial" panose="020B0604020202020204" pitchFamily="34" charset="0"/>
              </a:rPr>
              <a:t>Inventory Management: You can monitor the store's inventory levels and turnover rates to optimize stock levels and ensure adequate supply of popular products. </a:t>
            </a:r>
            <a:br>
              <a:rPr lang="en-US" sz="1800" b="0" i="0" u="none" strike="noStrike" baseline="0" dirty="0">
                <a:solidFill>
                  <a:schemeClr val="tx2">
                    <a:lumMod val="90000"/>
                  </a:schemeClr>
                </a:solidFill>
                <a:latin typeface="Arial" panose="020B0604020202020204" pitchFamily="34" charset="0"/>
              </a:rPr>
            </a:br>
            <a:endParaRPr lang="en-IN" dirty="0">
              <a:solidFill>
                <a:schemeClr val="tx2">
                  <a:lumMod val="90000"/>
                </a:schemeClr>
              </a:solidFill>
            </a:endParaRPr>
          </a:p>
        </p:txBody>
      </p:sp>
      <p:pic>
        <p:nvPicPr>
          <p:cNvPr id="6" name="Content Placeholder 5">
            <a:extLst>
              <a:ext uri="{FF2B5EF4-FFF2-40B4-BE49-F238E27FC236}">
                <a16:creationId xmlns:a16="http://schemas.microsoft.com/office/drawing/2014/main" id="{B862205D-CCEB-02EC-8247-5BA69429FC65}"/>
              </a:ext>
            </a:extLst>
          </p:cNvPr>
          <p:cNvPicPr>
            <a:picLocks noGrp="1" noChangeAspect="1"/>
          </p:cNvPicPr>
          <p:nvPr>
            <p:ph sz="half" idx="1"/>
          </p:nvPr>
        </p:nvPicPr>
        <p:blipFill>
          <a:blip r:embed="rId2"/>
          <a:stretch>
            <a:fillRect/>
          </a:stretch>
        </p:blipFill>
        <p:spPr>
          <a:xfrm>
            <a:off x="485127" y="1569790"/>
            <a:ext cx="5169366" cy="2469347"/>
          </a:xfrm>
        </p:spPr>
      </p:pic>
      <p:pic>
        <p:nvPicPr>
          <p:cNvPr id="10" name="Content Placeholder 9">
            <a:extLst>
              <a:ext uri="{FF2B5EF4-FFF2-40B4-BE49-F238E27FC236}">
                <a16:creationId xmlns:a16="http://schemas.microsoft.com/office/drawing/2014/main" id="{20DECEA7-3EC1-B89E-4139-D90A2BA1F37D}"/>
              </a:ext>
            </a:extLst>
          </p:cNvPr>
          <p:cNvPicPr>
            <a:picLocks noGrp="1" noChangeAspect="1"/>
          </p:cNvPicPr>
          <p:nvPr>
            <p:ph sz="half" idx="2"/>
          </p:nvPr>
        </p:nvPicPr>
        <p:blipFill>
          <a:blip r:embed="rId3"/>
          <a:stretch>
            <a:fillRect/>
          </a:stretch>
        </p:blipFill>
        <p:spPr>
          <a:xfrm>
            <a:off x="5944265" y="1441000"/>
            <a:ext cx="4796715" cy="4727979"/>
          </a:xfrm>
        </p:spPr>
      </p:pic>
      <p:pic>
        <p:nvPicPr>
          <p:cNvPr id="8" name="Picture 7">
            <a:extLst>
              <a:ext uri="{FF2B5EF4-FFF2-40B4-BE49-F238E27FC236}">
                <a16:creationId xmlns:a16="http://schemas.microsoft.com/office/drawing/2014/main" id="{88C5DA43-6627-0866-9CFE-3EE93FF5ADA6}"/>
              </a:ext>
            </a:extLst>
          </p:cNvPr>
          <p:cNvPicPr>
            <a:picLocks noChangeAspect="1"/>
          </p:cNvPicPr>
          <p:nvPr/>
        </p:nvPicPr>
        <p:blipFill>
          <a:blip r:embed="rId4"/>
          <a:stretch>
            <a:fillRect/>
          </a:stretch>
        </p:blipFill>
        <p:spPr>
          <a:xfrm>
            <a:off x="537756" y="4053536"/>
            <a:ext cx="5116737" cy="2469347"/>
          </a:xfrm>
          <a:prstGeom prst="rect">
            <a:avLst/>
          </a:prstGeom>
        </p:spPr>
      </p:pic>
    </p:spTree>
    <p:extLst>
      <p:ext uri="{BB962C8B-B14F-4D97-AF65-F5344CB8AC3E}">
        <p14:creationId xmlns:p14="http://schemas.microsoft.com/office/powerpoint/2010/main" val="169328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09DC-14CC-73EF-E0A2-CA5E0B459C4E}"/>
              </a:ext>
            </a:extLst>
          </p:cNvPr>
          <p:cNvSpPr>
            <a:spLocks noGrp="1"/>
          </p:cNvSpPr>
          <p:nvPr>
            <p:ph type="title"/>
          </p:nvPr>
        </p:nvSpPr>
        <p:spPr>
          <a:xfrm>
            <a:off x="646111" y="283335"/>
            <a:ext cx="11189574" cy="1569913"/>
          </a:xfrm>
        </p:spPr>
        <p:txBody>
          <a:bodyPr/>
          <a:lstStyle/>
          <a:p>
            <a:pPr algn="l"/>
            <a:br>
              <a:rPr lang="en-IN" sz="1500" b="0" i="0" u="none" strike="noStrike" baseline="0" dirty="0">
                <a:solidFill>
                  <a:schemeClr val="tx2">
                    <a:lumMod val="90000"/>
                  </a:schemeClr>
                </a:solidFill>
                <a:latin typeface="Arial" panose="020B0604020202020204" pitchFamily="34" charset="0"/>
              </a:rPr>
            </a:br>
            <a:r>
              <a:rPr lang="en-US" sz="1500" b="0" i="0" u="none" strike="noStrike" baseline="0" dirty="0">
                <a:solidFill>
                  <a:schemeClr val="tx2">
                    <a:lumMod val="90000"/>
                  </a:schemeClr>
                </a:solidFill>
                <a:latin typeface="Arial" panose="020B0604020202020204" pitchFamily="34" charset="0"/>
              </a:rPr>
              <a:t>Customer Insights: You can analyze customer data, such as demographics, purchase history, and customer feedback, to gain insights into their behavior and preferences. </a:t>
            </a:r>
            <a:br>
              <a:rPr lang="en-US" sz="1500" b="0" i="0" u="none" strike="noStrike" baseline="0" dirty="0">
                <a:solidFill>
                  <a:schemeClr val="tx2">
                    <a:lumMod val="90000"/>
                  </a:schemeClr>
                </a:solidFill>
                <a:latin typeface="Arial" panose="020B0604020202020204" pitchFamily="34" charset="0"/>
              </a:rPr>
            </a:br>
            <a:br>
              <a:rPr lang="en-IN" sz="1500" b="0" i="0" u="none" strike="noStrike" baseline="0" dirty="0">
                <a:solidFill>
                  <a:schemeClr val="tx2">
                    <a:lumMod val="90000"/>
                  </a:schemeClr>
                </a:solidFill>
                <a:latin typeface="Arial" panose="020B0604020202020204" pitchFamily="34" charset="0"/>
              </a:rPr>
            </a:br>
            <a:r>
              <a:rPr lang="en-US" sz="1500" b="0" i="0" u="none" strike="noStrike" baseline="0" dirty="0">
                <a:solidFill>
                  <a:schemeClr val="tx2">
                    <a:lumMod val="90000"/>
                  </a:schemeClr>
                </a:solidFill>
                <a:latin typeface="Arial" panose="020B0604020202020204" pitchFamily="34" charset="0"/>
              </a:rPr>
              <a:t>Store Performance: You can measure store performance metrics, such as sales per square foot, customer traffic, and employee productivity, to identify areas of improvement and optimize store operations </a:t>
            </a:r>
            <a:br>
              <a:rPr lang="en-US" sz="1500" b="0" i="0" u="none" strike="noStrike" baseline="0" dirty="0">
                <a:solidFill>
                  <a:schemeClr val="tx2">
                    <a:lumMod val="90000"/>
                  </a:schemeClr>
                </a:solidFill>
                <a:latin typeface="Arial" panose="020B0604020202020204" pitchFamily="34" charset="0"/>
              </a:rPr>
            </a:br>
            <a:br>
              <a:rPr lang="en-US" sz="1500" b="0" i="0" u="none" strike="noStrike" baseline="0" dirty="0">
                <a:solidFill>
                  <a:schemeClr val="tx2">
                    <a:lumMod val="90000"/>
                  </a:schemeClr>
                </a:solidFill>
                <a:latin typeface="Arial" panose="020B0604020202020204" pitchFamily="34" charset="0"/>
              </a:rPr>
            </a:br>
            <a:endParaRPr lang="en-IN" sz="1500" dirty="0">
              <a:solidFill>
                <a:schemeClr val="tx2">
                  <a:lumMod val="90000"/>
                </a:schemeClr>
              </a:solidFill>
            </a:endParaRPr>
          </a:p>
        </p:txBody>
      </p:sp>
      <p:pic>
        <p:nvPicPr>
          <p:cNvPr id="6" name="Content Placeholder 5">
            <a:extLst>
              <a:ext uri="{FF2B5EF4-FFF2-40B4-BE49-F238E27FC236}">
                <a16:creationId xmlns:a16="http://schemas.microsoft.com/office/drawing/2014/main" id="{635580A6-FCE9-4084-59E4-F610E78317BD}"/>
              </a:ext>
            </a:extLst>
          </p:cNvPr>
          <p:cNvPicPr>
            <a:picLocks noGrp="1" noChangeAspect="1"/>
          </p:cNvPicPr>
          <p:nvPr>
            <p:ph sz="half" idx="1"/>
          </p:nvPr>
        </p:nvPicPr>
        <p:blipFill>
          <a:blip r:embed="rId2"/>
          <a:stretch>
            <a:fillRect/>
          </a:stretch>
        </p:blipFill>
        <p:spPr>
          <a:xfrm>
            <a:off x="118428" y="1853248"/>
            <a:ext cx="6578586" cy="4346475"/>
          </a:xfrm>
        </p:spPr>
      </p:pic>
      <p:pic>
        <p:nvPicPr>
          <p:cNvPr id="8" name="Content Placeholder 7">
            <a:extLst>
              <a:ext uri="{FF2B5EF4-FFF2-40B4-BE49-F238E27FC236}">
                <a16:creationId xmlns:a16="http://schemas.microsoft.com/office/drawing/2014/main" id="{7D6B67FB-132A-E5C6-1B92-DC80EBBFB63B}"/>
              </a:ext>
            </a:extLst>
          </p:cNvPr>
          <p:cNvPicPr>
            <a:picLocks noGrp="1" noChangeAspect="1"/>
          </p:cNvPicPr>
          <p:nvPr>
            <p:ph sz="half" idx="2"/>
          </p:nvPr>
        </p:nvPicPr>
        <p:blipFill>
          <a:blip r:embed="rId3"/>
          <a:stretch>
            <a:fillRect/>
          </a:stretch>
        </p:blipFill>
        <p:spPr>
          <a:xfrm>
            <a:off x="6697014" y="1853248"/>
            <a:ext cx="5494986" cy="4346475"/>
          </a:xfrm>
        </p:spPr>
      </p:pic>
    </p:spTree>
    <p:extLst>
      <p:ext uri="{BB962C8B-B14F-4D97-AF65-F5344CB8AC3E}">
        <p14:creationId xmlns:p14="http://schemas.microsoft.com/office/powerpoint/2010/main" val="403166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9A93D39-CFDC-444A-492C-27787BBAAD32}"/>
              </a:ext>
            </a:extLst>
          </p:cNvPr>
          <p:cNvPicPr>
            <a:picLocks noGrp="1" noChangeAspect="1"/>
          </p:cNvPicPr>
          <p:nvPr>
            <p:ph sz="half" idx="1"/>
          </p:nvPr>
        </p:nvPicPr>
        <p:blipFill>
          <a:blip r:embed="rId2"/>
          <a:stretch>
            <a:fillRect/>
          </a:stretch>
        </p:blipFill>
        <p:spPr>
          <a:xfrm>
            <a:off x="106770" y="381839"/>
            <a:ext cx="6358424" cy="3378792"/>
          </a:xfrm>
        </p:spPr>
      </p:pic>
      <p:pic>
        <p:nvPicPr>
          <p:cNvPr id="8" name="Content Placeholder 7">
            <a:extLst>
              <a:ext uri="{FF2B5EF4-FFF2-40B4-BE49-F238E27FC236}">
                <a16:creationId xmlns:a16="http://schemas.microsoft.com/office/drawing/2014/main" id="{10CEC6D5-3A5D-0A67-664C-4891A0576CE1}"/>
              </a:ext>
            </a:extLst>
          </p:cNvPr>
          <p:cNvPicPr>
            <a:picLocks noGrp="1" noChangeAspect="1"/>
          </p:cNvPicPr>
          <p:nvPr>
            <p:ph sz="half" idx="2"/>
          </p:nvPr>
        </p:nvPicPr>
        <p:blipFill>
          <a:blip r:embed="rId3"/>
          <a:stretch>
            <a:fillRect/>
          </a:stretch>
        </p:blipFill>
        <p:spPr>
          <a:xfrm>
            <a:off x="6465195" y="381839"/>
            <a:ext cx="5726805" cy="4414951"/>
          </a:xfrm>
        </p:spPr>
      </p:pic>
      <p:pic>
        <p:nvPicPr>
          <p:cNvPr id="11" name="Content Placeholder 7">
            <a:extLst>
              <a:ext uri="{FF2B5EF4-FFF2-40B4-BE49-F238E27FC236}">
                <a16:creationId xmlns:a16="http://schemas.microsoft.com/office/drawing/2014/main" id="{ABA80A46-C1F4-F923-CB87-D3677FB1A26F}"/>
              </a:ext>
            </a:extLst>
          </p:cNvPr>
          <p:cNvPicPr>
            <a:picLocks noChangeAspect="1"/>
          </p:cNvPicPr>
          <p:nvPr/>
        </p:nvPicPr>
        <p:blipFill>
          <a:blip r:embed="rId4"/>
          <a:stretch>
            <a:fillRect/>
          </a:stretch>
        </p:blipFill>
        <p:spPr>
          <a:xfrm>
            <a:off x="201792" y="3892638"/>
            <a:ext cx="4996980" cy="2849452"/>
          </a:xfrm>
          <a:prstGeom prst="rect">
            <a:avLst/>
          </a:prstGeom>
        </p:spPr>
      </p:pic>
    </p:spTree>
    <p:extLst>
      <p:ext uri="{BB962C8B-B14F-4D97-AF65-F5344CB8AC3E}">
        <p14:creationId xmlns:p14="http://schemas.microsoft.com/office/powerpoint/2010/main" val="471023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164</TotalTime>
  <Words>227</Words>
  <Application>Microsoft Office PowerPoint</Application>
  <PresentationFormat>Widescreen</PresentationFormat>
  <Paragraphs>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  Project Title:   Walmart Superstore Sales Analysis     Technologies:  Data collection, Data visualisation , Power BI     Domain:  Data visualization   </vt:lpstr>
      <vt:lpstr>  Problem Statement:   The Walmart Superstore wants to analyze its sales data to gain insights into its performance and identify opportunities for growth. The company has a vast amount of sales data, including information on products, customers, stores, and transactions. The main objective is to extract meaningful insights from this data to analyze the overall sales of Walmart superstore. </vt:lpstr>
      <vt:lpstr> Sales and Revenue: You can track the store's sales and revenue over time, by category, region, and product    </vt:lpstr>
      <vt:lpstr> Inventory Management: You can monitor the store's inventory levels and turnover rates to optimize stock levels and ensure adequate supply of popular products.  </vt:lpstr>
      <vt:lpstr> Customer Insights: You can analyze customer data, such as demographics, purchase history, and customer feedback, to gain insights into their behavior and preferences.   Store Performance: You can measure store performance metrics, such as sales per square foot, customer traffic, and employee productivity, to identify areas of improvement and optimize store operations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Walmart Superstore Sales Analysis     Technologies:  Data collection, Data visualisation , Power BI     Domain:  Data visualization   </dc:title>
  <dc:creator>Manish Mahawar</dc:creator>
  <cp:lastModifiedBy>Manish Mahawar</cp:lastModifiedBy>
  <cp:revision>18</cp:revision>
  <dcterms:created xsi:type="dcterms:W3CDTF">2023-09-12T05:12:17Z</dcterms:created>
  <dcterms:modified xsi:type="dcterms:W3CDTF">2023-09-12T07:56:39Z</dcterms:modified>
</cp:coreProperties>
</file>