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279" r:id="rId4"/>
    <p:sldId id="278" r:id="rId5"/>
    <p:sldId id="297" r:id="rId6"/>
    <p:sldId id="260" r:id="rId7"/>
    <p:sldId id="265" r:id="rId8"/>
    <p:sldId id="266" r:id="rId9"/>
    <p:sldId id="291" r:id="rId10"/>
    <p:sldId id="292" r:id="rId11"/>
    <p:sldId id="267" r:id="rId12"/>
    <p:sldId id="293" r:id="rId13"/>
    <p:sldId id="269" r:id="rId14"/>
    <p:sldId id="272" r:id="rId15"/>
    <p:sldId id="290" r:id="rId16"/>
    <p:sldId id="294" r:id="rId17"/>
    <p:sldId id="286" r:id="rId18"/>
    <p:sldId id="295" r:id="rId19"/>
    <p:sldId id="287" r:id="rId20"/>
    <p:sldId id="288" r:id="rId21"/>
    <p:sldId id="283" r:id="rId22"/>
    <p:sldId id="284" r:id="rId23"/>
    <p:sldId id="289" r:id="rId24"/>
    <p:sldId id="298" r:id="rId25"/>
    <p:sldId id="270" r:id="rId26"/>
    <p:sldId id="271" r:id="rId27"/>
    <p:sldId id="273" r:id="rId28"/>
    <p:sldId id="296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60" autoAdjust="0"/>
  </p:normalViewPr>
  <p:slideViewPr>
    <p:cSldViewPr>
      <p:cViewPr>
        <p:scale>
          <a:sx n="96" d="100"/>
          <a:sy n="96" d="100"/>
        </p:scale>
        <p:origin x="978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C6298-2A69-43FB-8A36-D46C44E8F2E3}" type="datetimeFigureOut">
              <a:rPr lang="en-US" smtClean="0"/>
              <a:pPr/>
              <a:t>5/8/2016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01D56-3705-4311-BF78-C954CFF097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44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35964-A319-4D41-B735-5F941AA1E4C0}" type="datetimeFigureOut">
              <a:rPr lang="en-US" smtClean="0"/>
              <a:t>5/8/2016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3125F-BBBD-471F-84F8-31D25C00E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58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3125F-BBBD-471F-84F8-31D25C00EB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43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3125F-BBBD-471F-84F8-31D25C00EB8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61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3125F-BBBD-471F-84F8-31D25C00EB8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2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3125F-BBBD-471F-84F8-31D25C00EB8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11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3125F-BBBD-471F-84F8-31D25C00EB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17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3125F-BBBD-471F-84F8-31D25C00EB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88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3125F-BBBD-471F-84F8-31D25C00EB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08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3125F-BBBD-471F-84F8-31D25C00EB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28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3125F-BBBD-471F-84F8-31D25C00EB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69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3125F-BBBD-471F-84F8-31D25C00EB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28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3125F-BBBD-471F-84F8-31D25C00EB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69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83125F-BBBD-471F-84F8-31D25C00EB8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8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228601"/>
            <a:ext cx="8991600" cy="1143000"/>
          </a:xfrm>
        </p:spPr>
        <p:txBody>
          <a:bodyPr/>
          <a:lstStyle>
            <a:lvl1pPr>
              <a:defRPr sz="4000" b="1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Slide title, level 1, Arial 40 pt bold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05000"/>
            <a:ext cx="7924800" cy="533400"/>
          </a:xfrm>
        </p:spPr>
        <p:txBody>
          <a:bodyPr/>
          <a:lstStyle>
            <a:lvl1pPr marL="0" indent="0" algn="l">
              <a:buFontTx/>
              <a:buNone/>
              <a:defRPr sz="30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609600" y="2438400"/>
            <a:ext cx="79248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FontTx/>
              <a:buNone/>
              <a:defRPr sz="3000" baseline="0">
                <a:solidFill>
                  <a:schemeClr val="bg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1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609600" y="4419600"/>
            <a:ext cx="7924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>
              <a:buFontTx/>
              <a:buNone/>
              <a:defRPr sz="30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685800" y="4876800"/>
            <a:ext cx="8077200" cy="137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FontTx/>
              <a:buNone/>
              <a:defRPr sz="3000" baseline="0">
                <a:solidFill>
                  <a:schemeClr val="bg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457200" y="5846763"/>
            <a:ext cx="8524875" cy="850900"/>
            <a:chOff x="457200" y="5846763"/>
            <a:chExt cx="8524875" cy="850900"/>
          </a:xfrm>
        </p:grpSpPr>
        <p:pic>
          <p:nvPicPr>
            <p:cNvPr id="13" name="Picture 4" descr="UNCC_Logo_whiteTPB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010400" y="5846763"/>
              <a:ext cx="1971675" cy="850900"/>
            </a:xfrm>
            <a:prstGeom prst="rect">
              <a:avLst/>
            </a:prstGeom>
            <a:noFill/>
          </p:spPr>
        </p:pic>
        <p:cxnSp>
          <p:nvCxnSpPr>
            <p:cNvPr id="14" name="Straight Connector 13"/>
            <p:cNvCxnSpPr/>
            <p:nvPr/>
          </p:nvCxnSpPr>
          <p:spPr>
            <a:xfrm>
              <a:off x="457200" y="6628000"/>
              <a:ext cx="6400800" cy="1434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228601"/>
            <a:ext cx="8991600" cy="1143000"/>
          </a:xfrm>
        </p:spPr>
        <p:txBody>
          <a:bodyPr/>
          <a:lstStyle>
            <a:lvl1pPr>
              <a:defRPr sz="4000" b="1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Slide title, level 1, Arial 40 pt bold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3"/>
          </p:nvPr>
        </p:nvSpPr>
        <p:spPr>
          <a:xfrm>
            <a:off x="609600" y="1905000"/>
            <a:ext cx="4267200" cy="1219200"/>
          </a:xfrm>
        </p:spPr>
        <p:txBody>
          <a:bodyPr/>
          <a:lstStyle>
            <a:lvl1pPr marL="0" indent="0" algn="l">
              <a:buFontTx/>
              <a:buNone/>
              <a:defRPr sz="3000" b="1" baseline="0">
                <a:solidFill>
                  <a:schemeClr val="bg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>
          <a:xfrm>
            <a:off x="609600" y="3124200"/>
            <a:ext cx="38862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FontTx/>
              <a:buNone/>
              <a:defRPr sz="3000" baseline="0">
                <a:solidFill>
                  <a:schemeClr val="bg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1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457200" y="5846763"/>
            <a:ext cx="8524875" cy="850900"/>
            <a:chOff x="457200" y="5846763"/>
            <a:chExt cx="8524875" cy="850900"/>
          </a:xfrm>
        </p:grpSpPr>
        <p:pic>
          <p:nvPicPr>
            <p:cNvPr id="11" name="Picture 4" descr="UNCC_Logo_whiteTPB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010400" y="5846763"/>
              <a:ext cx="1971675" cy="850900"/>
            </a:xfrm>
            <a:prstGeom prst="rect">
              <a:avLst/>
            </a:prstGeom>
            <a:noFill/>
          </p:spPr>
        </p:pic>
        <p:cxnSp>
          <p:nvCxnSpPr>
            <p:cNvPr id="12" name="Straight Connector 11"/>
            <p:cNvCxnSpPr/>
            <p:nvPr/>
          </p:nvCxnSpPr>
          <p:spPr>
            <a:xfrm>
              <a:off x="457200" y="6628000"/>
              <a:ext cx="6400800" cy="1434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00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300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62600" y="1600200"/>
            <a:ext cx="3124200" cy="4525963"/>
          </a:xfrm>
        </p:spPr>
        <p:txBody>
          <a:bodyPr/>
          <a:lstStyle>
            <a:lvl1pPr>
              <a:defRPr sz="2800" i="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52400" y="228601"/>
            <a:ext cx="8991600" cy="1143000"/>
          </a:xfrm>
        </p:spPr>
        <p:txBody>
          <a:bodyPr/>
          <a:lstStyle>
            <a:lvl1pPr>
              <a:defRPr sz="4000" b="1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dirty="0" smtClean="0"/>
              <a:t>Slide title, level 1, Arial 40 pt bold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457200" y="5846763"/>
            <a:ext cx="8524875" cy="850900"/>
            <a:chOff x="457200" y="5846763"/>
            <a:chExt cx="8524875" cy="850900"/>
          </a:xfrm>
        </p:grpSpPr>
        <p:pic>
          <p:nvPicPr>
            <p:cNvPr id="10" name="Picture 4" descr="UNCC_Logo_whiteTPB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010400" y="5846763"/>
              <a:ext cx="1971675" cy="850900"/>
            </a:xfrm>
            <a:prstGeom prst="rect">
              <a:avLst/>
            </a:prstGeom>
            <a:noFill/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457200" y="6628000"/>
              <a:ext cx="6400800" cy="1434"/>
            </a:xfrm>
            <a:prstGeom prst="line">
              <a:avLst/>
            </a:prstGeom>
            <a:ln w="317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944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Presentation Title, Arial 44 bold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486400"/>
            <a:ext cx="9144000" cy="1096963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lvl="0"/>
            <a:r>
              <a:rPr lang="en-US" dirty="0" smtClean="0"/>
              <a:t>Friday, January 16, 2009 (presentation date)</a:t>
            </a:r>
          </a:p>
          <a:p>
            <a:pPr lvl="0"/>
            <a:r>
              <a:rPr lang="en-US" dirty="0" smtClean="0"/>
              <a:t>Enter presenter’s full name &amp; title – Arial 24 pt both lines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baseline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ctr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spcBef>
          <a:spcPct val="20000"/>
        </a:spcBef>
        <a:buFont typeface="Arial" pitchFamily="34" charset="0"/>
        <a:buNone/>
        <a:defRPr sz="2400" kern="1200" baseline="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cran.r-project.org/web/packages/rpart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G_imageTEMPLATE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" y="0"/>
            <a:ext cx="9129099" cy="6858000"/>
          </a:xfrm>
          <a:prstGeom prst="rect">
            <a:avLst/>
          </a:prstGeom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685800"/>
            <a:ext cx="91440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Predictive Analysis of Cuisines from Ingredients</a:t>
            </a:r>
            <a:endParaRPr lang="en-US" sz="4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450" y="4953000"/>
            <a:ext cx="91365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Friday</a:t>
            </a: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April 29</a:t>
            </a:r>
            <a:r>
              <a:rPr lang="en-US" sz="2400" b="1" baseline="300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, 2016 </a:t>
            </a:r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Rajesh Reddy Vanga</a:t>
            </a:r>
          </a:p>
          <a:p>
            <a:pPr algn="ctr">
              <a:spcBef>
                <a:spcPct val="500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Samarth Belachikatte Shamanna</a:t>
            </a:r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Common Preprocessing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524000"/>
            <a:ext cx="7848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Case Conversion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Punctuations ( But retain Hyphens and Underscores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low-fat)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Stemming ( Snowball/Porter)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352800"/>
            <a:ext cx="7904474" cy="10919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703933"/>
            <a:ext cx="5564053" cy="31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9" y="981445"/>
            <a:ext cx="4495801" cy="4813526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152400" y="228601"/>
            <a:ext cx="8686800" cy="685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Bag of Ingredients– </a:t>
            </a:r>
            <a:r>
              <a:rPr lang="en-US" sz="2700" dirty="0" smtClean="0"/>
              <a:t>49718 records</a:t>
            </a:r>
            <a:endParaRPr lang="en-US" sz="2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5943600"/>
            <a:ext cx="7086600" cy="42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5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152400" y="228601"/>
            <a:ext cx="8686800" cy="685799"/>
          </a:xfrm>
        </p:spPr>
        <p:txBody>
          <a:bodyPr>
            <a:normAutofit/>
          </a:bodyPr>
          <a:lstStyle/>
          <a:p>
            <a:r>
              <a:rPr lang="en-US" sz="2700" dirty="0" smtClean="0"/>
              <a:t>Create </a:t>
            </a:r>
            <a:r>
              <a:rPr lang="en-US" sz="2700" dirty="0" err="1" smtClean="0"/>
              <a:t>SparseMatrix</a:t>
            </a:r>
            <a:endParaRPr lang="en-US" sz="27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438400"/>
            <a:ext cx="7391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Reducing the dimensionality of the matrix by eliminating the least occurring ingredients from the bag of ingredients.</a:t>
            </a: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0.99 in the fig. implies that the ingredients should occur in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atleast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1% of the dataset (100 – 99 = 1%)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7800"/>
            <a:ext cx="70199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438400"/>
            <a:ext cx="5029200" cy="35337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1371600"/>
            <a:ext cx="6486525" cy="9144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" y="228601"/>
            <a:ext cx="8686800" cy="685799"/>
          </a:xfrm>
        </p:spPr>
        <p:txBody>
          <a:bodyPr>
            <a:normAutofit/>
          </a:bodyPr>
          <a:lstStyle/>
          <a:p>
            <a:r>
              <a:rPr lang="en-US" sz="2700" dirty="0" smtClean="0"/>
              <a:t>Training Bag of Ingredients Matrix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94894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837" y="1619250"/>
            <a:ext cx="5648325" cy="3619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152400" y="228601"/>
            <a:ext cx="8686800" cy="685799"/>
          </a:xfrm>
        </p:spPr>
        <p:txBody>
          <a:bodyPr>
            <a:normAutofit/>
          </a:bodyPr>
          <a:lstStyle/>
          <a:p>
            <a:r>
              <a:rPr lang="en-US" sz="2700" dirty="0" smtClean="0"/>
              <a:t>Testing Bag of Ingredients Matrix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65255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RPART (CART)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52400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and regression trees 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 generated through the </a:t>
            </a:r>
            <a:r>
              <a:rPr lang="en-US" sz="2400" b="1"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rpart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package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sz="2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Method: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class"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for a classification tree 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anova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for a regression tree</a:t>
            </a:r>
          </a:p>
        </p:txBody>
      </p:sp>
    </p:spTree>
    <p:extLst>
      <p:ext uri="{BB962C8B-B14F-4D97-AF65-F5344CB8AC3E}">
        <p14:creationId xmlns:p14="http://schemas.microsoft.com/office/powerpoint/2010/main" val="24368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RPART (CART)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531" y="2597943"/>
            <a:ext cx="4452938" cy="1662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676400"/>
            <a:ext cx="58293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6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" y="176006"/>
            <a:ext cx="86010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RPART (CART)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531" y="2597943"/>
            <a:ext cx="4452938" cy="1662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676400"/>
            <a:ext cx="5829300" cy="285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7" y="2466975"/>
            <a:ext cx="6791325" cy="1924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48768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Least Cost Complexity factor = 0.01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Number of Splits = 6  (Only 6?)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90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" y="180975"/>
            <a:ext cx="86010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4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What’s for Lunch?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Objective</a:t>
            </a:r>
            <a:endParaRPr lang="en-US" dirty="0"/>
          </a:p>
          <a:p>
            <a:pPr marL="6921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Predicting the </a:t>
            </a:r>
            <a:r>
              <a:rPr lang="en-US" dirty="0" smtClean="0"/>
              <a:t>Cuisines of food from the ingredients,</a:t>
            </a:r>
          </a:p>
          <a:p>
            <a:pPr marL="349250" indent="0" algn="l">
              <a:lnSpc>
                <a:spcPct val="150000"/>
              </a:lnSpc>
            </a:pPr>
            <a:r>
              <a:rPr lang="en-US" dirty="0" smtClean="0"/>
              <a:t>     using different algorithms for varying efficiencies.</a:t>
            </a:r>
            <a:endParaRPr lang="en-US" dirty="0"/>
          </a:p>
          <a:p>
            <a:pPr marL="0" indent="0" algn="l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" y="176006"/>
            <a:ext cx="86010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5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XG Boost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152400" y="1600200"/>
            <a:ext cx="8839200" cy="452596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 is short for eXtreme Gradient Boosting.</a:t>
            </a:r>
          </a:p>
          <a:p>
            <a:pPr marL="457200" lvl="1" indent="0">
              <a:buNone/>
            </a:pPr>
            <a:endParaRPr lang="en-US" sz="2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It is an open Source tool. </a:t>
            </a:r>
          </a:p>
          <a:p>
            <a:pPr marL="457200" lvl="1" indent="0">
              <a:buNone/>
            </a:pPr>
            <a:endParaRPr lang="en-US" sz="2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Has an interface in R.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74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Why XG Boost?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152400" y="1600200"/>
            <a:ext cx="8839200" cy="452596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Easy to use 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 Easy to install. </a:t>
            </a: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Efficiency 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Automatic </a:t>
            </a:r>
            <a:r>
              <a:rPr lang="en-US" dirty="0">
                <a:solidFill>
                  <a:schemeClr val="bg1"/>
                </a:solidFill>
              </a:rPr>
              <a:t>parallel computation on a single machine. </a:t>
            </a:r>
            <a:endParaRPr lang="en-US" dirty="0" smtClean="0">
              <a:solidFill>
                <a:schemeClr val="bg1"/>
              </a:solidFill>
            </a:endParaRP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Accuracy </a:t>
            </a:r>
          </a:p>
          <a:p>
            <a:pPr lvl="2"/>
            <a:r>
              <a:rPr lang="en-US" dirty="0" smtClean="0">
                <a:solidFill>
                  <a:schemeClr val="bg1"/>
                </a:solidFill>
              </a:rPr>
              <a:t>Good </a:t>
            </a:r>
            <a:r>
              <a:rPr lang="en-US" dirty="0">
                <a:solidFill>
                  <a:schemeClr val="bg1"/>
                </a:solidFill>
              </a:rPr>
              <a:t>result for most data sets.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11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Why </a:t>
            </a:r>
            <a:r>
              <a:rPr lang="en-US" sz="40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Softmax</a:t>
            </a:r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152400" y="1600200"/>
            <a:ext cx="8610600" cy="452596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When More than 2 classes present in the dataset,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multi: </a:t>
            </a:r>
            <a:r>
              <a:rPr lang="en-US" dirty="0" err="1" smtClean="0">
                <a:solidFill>
                  <a:schemeClr val="bg1"/>
                </a:solidFill>
              </a:rPr>
              <a:t>softmax</a:t>
            </a:r>
            <a:r>
              <a:rPr lang="en-US" dirty="0" smtClean="0">
                <a:solidFill>
                  <a:schemeClr val="bg1"/>
                </a:solidFill>
              </a:rPr>
              <a:t> is used.	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It is a regression technique that uses an iterative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Algorithm to estimate the parameters of the model.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Competitive in terms of CPU and memory consumption.</a:t>
            </a:r>
          </a:p>
          <a:p>
            <a:pPr marL="45720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21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972" y="533400"/>
            <a:ext cx="8991600" cy="1143000"/>
          </a:xfrm>
        </p:spPr>
        <p:txBody>
          <a:bodyPr/>
          <a:lstStyle/>
          <a:p>
            <a:r>
              <a:rPr lang="en-US" dirty="0" err="1" smtClean="0"/>
              <a:t>Xgboost</a:t>
            </a:r>
            <a:r>
              <a:rPr lang="en-US" dirty="0" smtClean="0"/>
              <a:t> and parameters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99" y="2971800"/>
            <a:ext cx="8149345" cy="62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9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914400"/>
            <a:ext cx="51435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7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38163"/>
            <a:ext cx="8601075" cy="624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5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990600"/>
            <a:ext cx="3352800" cy="513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5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600200"/>
            <a:ext cx="4638278" cy="441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09800" y="609599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CART</a:t>
            </a:r>
          </a:p>
          <a:p>
            <a:r>
              <a:rPr lang="en-US" smtClean="0">
                <a:solidFill>
                  <a:schemeClr val="bg1"/>
                </a:solidFill>
              </a:rPr>
              <a:t>~43% </a:t>
            </a:r>
            <a:r>
              <a:rPr lang="en-US" dirty="0" smtClean="0">
                <a:solidFill>
                  <a:schemeClr val="bg1"/>
                </a:solidFill>
              </a:rPr>
              <a:t>Accurate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00600" y="6096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Xgboost:Softmax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smtClean="0">
                <a:solidFill>
                  <a:schemeClr val="bg1"/>
                </a:solidFill>
              </a:rPr>
              <a:t>~81% </a:t>
            </a:r>
            <a:r>
              <a:rPr lang="en-US" dirty="0" smtClean="0">
                <a:solidFill>
                  <a:schemeClr val="bg1"/>
                </a:solidFill>
              </a:rPr>
              <a:t>Accurate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37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406" y="1078706"/>
            <a:ext cx="2643188" cy="47005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286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Train_Json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" y="14478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Records: 39774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27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1350168"/>
            <a:ext cx="2476500" cy="4157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304800"/>
            <a:ext cx="838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Test_Json</a:t>
            </a:r>
            <a:endParaRPr lang="en-US" sz="4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4478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Records: 9944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4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0" y="1350168"/>
            <a:ext cx="2476500" cy="41576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93" y="1114425"/>
            <a:ext cx="7034213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7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Algorithms Used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152400" y="1600200"/>
            <a:ext cx="8839200" cy="4525963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 CART (RPART)</a:t>
            </a: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MultiClass</a:t>
            </a:r>
            <a:r>
              <a:rPr lang="en-US" sz="2800" dirty="0" smtClean="0"/>
              <a:t>: </a:t>
            </a:r>
            <a:r>
              <a:rPr lang="en-US" sz="2800" dirty="0" err="1" smtClean="0"/>
              <a:t>SoftMax</a:t>
            </a:r>
            <a:r>
              <a:rPr lang="en-US" sz="2800" dirty="0" smtClean="0"/>
              <a:t> (classifier) – </a:t>
            </a:r>
            <a:r>
              <a:rPr lang="en-US" sz="2800" dirty="0" err="1" smtClean="0"/>
              <a:t>Xgboost</a:t>
            </a:r>
            <a:endParaRPr lang="en-US" sz="2800" dirty="0" smtClean="0"/>
          </a:p>
          <a:p>
            <a:pPr marL="0" indent="0" algn="l">
              <a:lnSpc>
                <a:spcPct val="200000"/>
              </a:lnSpc>
            </a:pPr>
            <a:endParaRPr lang="en-US" sz="2800" dirty="0"/>
          </a:p>
          <a:p>
            <a:pPr marL="0" indent="0" algn="l">
              <a:lnSpc>
                <a:spcPct val="200000"/>
              </a:lnSpc>
            </a:pPr>
            <a:endParaRPr lang="en-US" sz="2800" dirty="0" smtClean="0"/>
          </a:p>
          <a:p>
            <a:pPr marL="457200" lvl="1" indent="0">
              <a:buNone/>
            </a:pPr>
            <a:endParaRPr lang="en-US" sz="2600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457200" lvl="1" indent="0">
              <a:buNone/>
            </a:pPr>
            <a:endParaRPr lang="en-US" sz="2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49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Language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533400" y="1219200"/>
            <a:ext cx="8458200" cy="2667000"/>
          </a:xfrm>
        </p:spPr>
        <p:txBody>
          <a:bodyPr>
            <a:normAutofit fontScale="70000" lnSpcReduction="20000"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b="1" dirty="0" smtClean="0"/>
              <a:t>R</a:t>
            </a:r>
          </a:p>
          <a:p>
            <a:pPr marL="6858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Strong Open Source Community</a:t>
            </a:r>
            <a:endParaRPr lang="en-US" sz="3200" dirty="0">
              <a:solidFill>
                <a:schemeClr val="bg1"/>
              </a:solidFill>
            </a:endParaRPr>
          </a:p>
          <a:p>
            <a:pPr marL="6858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Plotting</a:t>
            </a:r>
            <a:endParaRPr lang="en-US" sz="3200" dirty="0">
              <a:solidFill>
                <a:schemeClr val="bg1"/>
              </a:solidFill>
            </a:endParaRPr>
          </a:p>
          <a:p>
            <a:pPr marL="685800" lvl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Tons of available packages to choose from</a:t>
            </a:r>
          </a:p>
          <a:p>
            <a:pPr marL="457200" lvl="1" indent="0">
              <a:buNone/>
            </a:pPr>
            <a:endParaRPr lang="en-US" sz="2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93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295400"/>
            <a:ext cx="3905250" cy="40528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800" y="2286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</a:rPr>
              <a:t>Train_List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1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2286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err="1" smtClean="0">
                <a:solidFill>
                  <a:schemeClr val="bg1"/>
                </a:solidFill>
              </a:rPr>
              <a:t>Test_List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143000"/>
            <a:ext cx="4155282" cy="397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6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CCharlotte_template01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UNCCharlotte_template01 (1)</Template>
  <TotalTime>2310</TotalTime>
  <Words>279</Words>
  <Application>Microsoft Office PowerPoint</Application>
  <PresentationFormat>On-screen Show (4:3)</PresentationFormat>
  <Paragraphs>88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UNCCharlotte_template01 (1)</vt:lpstr>
      <vt:lpstr>PowerPoint Presentation</vt:lpstr>
      <vt:lpstr>What’s for Lunch?</vt:lpstr>
      <vt:lpstr>PowerPoint Presentation</vt:lpstr>
      <vt:lpstr>PowerPoint Presentation</vt:lpstr>
      <vt:lpstr>PowerPoint Presentation</vt:lpstr>
      <vt:lpstr>Algorithms Used</vt:lpstr>
      <vt:lpstr>Language</vt:lpstr>
      <vt:lpstr>PowerPoint Presentation</vt:lpstr>
      <vt:lpstr>PowerPoint Presentation</vt:lpstr>
      <vt:lpstr>Common Preprocessing</vt:lpstr>
      <vt:lpstr>Bag of Ingredients– 49718 records</vt:lpstr>
      <vt:lpstr>Create SparseMatrix</vt:lpstr>
      <vt:lpstr>Training Bag of Ingredients Matrix</vt:lpstr>
      <vt:lpstr>Testing Bag of Ingredients Matrix</vt:lpstr>
      <vt:lpstr>RPART (CART)</vt:lpstr>
      <vt:lpstr>RPART (CART)</vt:lpstr>
      <vt:lpstr>PowerPoint Presentation</vt:lpstr>
      <vt:lpstr>RPART (CART)</vt:lpstr>
      <vt:lpstr>PowerPoint Presentation</vt:lpstr>
      <vt:lpstr>PowerPoint Presentation</vt:lpstr>
      <vt:lpstr>XG Boost</vt:lpstr>
      <vt:lpstr>Why XG Boost?</vt:lpstr>
      <vt:lpstr>Why Softmax?</vt:lpstr>
      <vt:lpstr>Xgboost and parameters</vt:lpstr>
      <vt:lpstr>PowerPoint Presentation</vt:lpstr>
      <vt:lpstr>PowerPoint Presentation</vt:lpstr>
      <vt:lpstr>PowerPoint Presentation</vt:lpstr>
      <vt:lpstr>PowerPoint Presentation</vt:lpstr>
    </vt:vector>
  </TitlesOfParts>
  <Company>UNC Charlotte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Cindy Jones</dc:creator>
  <cp:lastModifiedBy>Rajesh Reddy Vanga</cp:lastModifiedBy>
  <cp:revision>32</cp:revision>
  <dcterms:created xsi:type="dcterms:W3CDTF">2014-04-28T15:04:02Z</dcterms:created>
  <dcterms:modified xsi:type="dcterms:W3CDTF">2016-05-09T23:03:20Z</dcterms:modified>
</cp:coreProperties>
</file>