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f129ccdc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f129ccdc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f129ccdc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f129ccdc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129cc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129cc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f129ccd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f129ccd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f129ccd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f129ccd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f129ccdc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f129ccdc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f129ccd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f129ccd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f129ccdc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f129ccdc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f129ccdc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f129ccdc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f129ccdc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f129ccdc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localhost:8888/notebooks/Python%20Notebooks/Capstone%20Project/Capstone%20Project%20-%20TopLevelCategories-%20July31st.ipynb#introduction" TargetMode="External"/><Relationship Id="rId4" Type="http://schemas.openxmlformats.org/officeDocument/2006/relationships/hyperlink" Target="http://localhost:8888/notebooks/Python%20Notebooks/Capstone%20Project/Capstone%20Project%20-%20TopLevelCategories-%20July31st.ipynb#data" TargetMode="External"/><Relationship Id="rId9" Type="http://schemas.openxmlformats.org/officeDocument/2006/relationships/hyperlink" Target="http://localhost:8888/notebooks/Python%20Notebooks/Capstone%20Project/Capstone%20Project%20-%20TopLevelCategories-%20July31st.ipynb#conclusion" TargetMode="External"/><Relationship Id="rId5" Type="http://schemas.openxmlformats.org/officeDocument/2006/relationships/hyperlink" Target="http://localhost:8888/notebooks/Python%20Notebooks/Capstone%20Project/Capstone%20Project%20-%20TopLevelCategories-%20July31st.ipynb#ExploratoryDataAnalysis" TargetMode="External"/><Relationship Id="rId6" Type="http://schemas.openxmlformats.org/officeDocument/2006/relationships/hyperlink" Target="http://localhost:8888/notebooks/Python%20Notebooks/Capstone%20Project/Capstone%20Project%20-%20TopLevelCategories-%20July31st.ipynb#methodology" TargetMode="External"/><Relationship Id="rId7" Type="http://schemas.openxmlformats.org/officeDocument/2006/relationships/hyperlink" Target="http://localhost:8888/notebooks/Python%20Notebooks/Capstone%20Project/Capstone%20Project%20-%20TopLevelCategories-%20July31st.ipynb#analysis" TargetMode="External"/><Relationship Id="rId8" Type="http://schemas.openxmlformats.org/officeDocument/2006/relationships/hyperlink" Target="http://localhost:8888/notebooks/Python%20Notebooks/Capstone%20Project/Capstone%20Project%20-%20TopLevelCategories-%20July31st.ipynb#resul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2425"/>
            <a:ext cx="8554200" cy="2604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400" u="sng"/>
              <a:t>Data Science Capstone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solidFill>
                  <a:schemeClr val="dk1"/>
                </a:solidFill>
              </a:rPr>
              <a:t>Finding Similar Neighborhoods between New York and Toronto</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37625"/>
            <a:ext cx="82467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u="sng">
                <a:highlight>
                  <a:srgbClr val="FFFFFF"/>
                </a:highlight>
              </a:rPr>
              <a:t>6. Results and Discussion</a:t>
            </a:r>
            <a:endParaRPr/>
          </a:p>
        </p:txBody>
      </p:sp>
      <p:sp>
        <p:nvSpPr>
          <p:cNvPr id="121" name="Google Shape;121;p22"/>
          <p:cNvSpPr txBox="1"/>
          <p:nvPr>
            <p:ph idx="1" type="body"/>
          </p:nvPr>
        </p:nvSpPr>
        <p:spPr>
          <a:xfrm>
            <a:off x="311700" y="863550"/>
            <a:ext cx="8520600" cy="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u="sng">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Based on our Clustering we have come up with this set of six neighborhoods.</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p:txBody>
      </p:sp>
      <p:pic>
        <p:nvPicPr>
          <p:cNvPr id="122" name="Google Shape;122;p22"/>
          <p:cNvPicPr preferRelativeResize="0"/>
          <p:nvPr/>
        </p:nvPicPr>
        <p:blipFill>
          <a:blip r:embed="rId3">
            <a:alphaModFix/>
          </a:blip>
          <a:stretch>
            <a:fillRect/>
          </a:stretch>
        </p:blipFill>
        <p:spPr>
          <a:xfrm>
            <a:off x="1338275" y="1979625"/>
            <a:ext cx="4204876" cy="256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u="sng">
                <a:highlight>
                  <a:srgbClr val="FFFFFF"/>
                </a:highlight>
              </a:rPr>
              <a:t>7.Conclusion</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We used the number and type of venues to come up with similar neighborhoods between the cities of Toronto and New York. This allows us to get a good idea of which neighborhoods would have a similar feel in a new city. This can be further expanded in the future by adding rental rates, property prices walkscore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400" u="sng"/>
              <a:t>Table of contents</a:t>
            </a:r>
            <a:endParaRPr u="sng"/>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100"/>
              </a:spcBef>
              <a:spcAft>
                <a:spcPts val="0"/>
              </a:spcAft>
              <a:buClr>
                <a:schemeClr val="dk1"/>
              </a:buClr>
              <a:buSzPts val="1200"/>
              <a:buChar char="●"/>
            </a:pPr>
            <a:r>
              <a:rPr lang="en" sz="1200">
                <a:solidFill>
                  <a:schemeClr val="dk1"/>
                </a:solidFill>
                <a:uFill>
                  <a:noFill/>
                </a:uFill>
                <a:hlinkClick r:id="rId3"/>
              </a:rPr>
              <a:t>Introduction: Business Problem</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uFill>
                  <a:noFill/>
                </a:uFill>
                <a:hlinkClick r:id="rId4"/>
              </a:rPr>
              <a:t>Data</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uFill>
                  <a:noFill/>
                </a:uFill>
                <a:hlinkClick r:id="rId5"/>
              </a:rPr>
              <a:t>Exploratory Data Analysis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uFill>
                  <a:noFill/>
                </a:uFill>
                <a:hlinkClick r:id="rId6"/>
              </a:rPr>
              <a:t>Methodology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uFill>
                  <a:noFill/>
                </a:uFill>
                <a:hlinkClick r:id="rId7"/>
              </a:rPr>
              <a:t>Analysis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uFill>
                  <a:noFill/>
                </a:uFill>
                <a:hlinkClick r:id="rId8"/>
              </a:rPr>
              <a:t>Results and Discussion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uFill>
                  <a:noFill/>
                </a:uFill>
                <a:hlinkClick r:id="rId9"/>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800" u="sng"/>
              <a:t>1. Introduction : Business Problem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Living in a big city provides a number of options in terms of neighborhood choices. When selecting a neighborhood to live in a person might have a number of considerations, including rental costs, housing prices, transportation , walkability, restaurants in neighborhood, Gyms, running routes etc.</a:t>
            </a:r>
            <a:endParaRPr sz="1200">
              <a:solidFill>
                <a:schemeClr val="dk1"/>
              </a:solidFill>
            </a:endParaRPr>
          </a:p>
          <a:p>
            <a:pPr indent="0" lvl="0" marL="0" rtl="0" algn="l">
              <a:spcBef>
                <a:spcPts val="1100"/>
              </a:spcBef>
              <a:spcAft>
                <a:spcPts val="0"/>
              </a:spcAft>
              <a:buClr>
                <a:schemeClr val="dk1"/>
              </a:buClr>
              <a:buSzPts val="1100"/>
              <a:buFont typeface="Arial"/>
              <a:buNone/>
            </a:pPr>
            <a:r>
              <a:rPr lang="en" sz="1200">
                <a:solidFill>
                  <a:schemeClr val="dk1"/>
                </a:solidFill>
              </a:rPr>
              <a:t>If someone is relocating from one city to another while they might have a good idea of the neighborhoods in one city they might be unfamiliar with the neighborhoods in another city. In this case study we are going to look at neighborhoods in New York and try to find similar neighborhoods in Toronto as an example.</a:t>
            </a:r>
            <a:endParaRPr sz="1200">
              <a:solidFill>
                <a:schemeClr val="dk1"/>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While the intention for this Capstone project is only to do this for two sample cities, this can easily be extended to add additional cities for comparison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800" u="sng"/>
              <a:t>2. Data </a:t>
            </a:r>
            <a:endParaRPr b="1" sz="1800" u="sng"/>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None/>
            </a:pPr>
            <a:r>
              <a:rPr lang="en" sz="1200"/>
              <a:t>To group neighborhoods into different categories and find comparable neighborhoods from the other city, we can use the data from foursquare API to find venues type and number of venues in each neighborhood.</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t>We first gather neighbourhood data for both Toronto and and New York for along with zip code and latitude and longitude data. We then plot this on a map to get an idea of the spread. Below is the map of all the neighborhoods we’ll be looking at for New york and Toronto.</a:t>
            </a:r>
            <a:endParaRPr sz="1200"/>
          </a:p>
          <a:p>
            <a:pPr indent="0" lvl="0" marL="0" rtl="0" algn="l">
              <a:spcBef>
                <a:spcPts val="0"/>
              </a:spcBef>
              <a:spcAft>
                <a:spcPts val="0"/>
              </a:spcAft>
              <a:buNone/>
            </a:pPr>
            <a:r>
              <a:t/>
            </a:r>
            <a:endParaRPr/>
          </a:p>
        </p:txBody>
      </p:sp>
      <p:pic>
        <p:nvPicPr>
          <p:cNvPr id="73" name="Google Shape;73;p16"/>
          <p:cNvPicPr preferRelativeResize="0"/>
          <p:nvPr/>
        </p:nvPicPr>
        <p:blipFill>
          <a:blip r:embed="rId3">
            <a:alphaModFix/>
          </a:blip>
          <a:stretch>
            <a:fillRect/>
          </a:stretch>
        </p:blipFill>
        <p:spPr>
          <a:xfrm>
            <a:off x="145000" y="2845575"/>
            <a:ext cx="3843638" cy="1960700"/>
          </a:xfrm>
          <a:prstGeom prst="rect">
            <a:avLst/>
          </a:prstGeom>
          <a:noFill/>
          <a:ln>
            <a:noFill/>
          </a:ln>
        </p:spPr>
      </p:pic>
      <p:pic>
        <p:nvPicPr>
          <p:cNvPr id="74" name="Google Shape;74;p16"/>
          <p:cNvPicPr preferRelativeResize="0"/>
          <p:nvPr/>
        </p:nvPicPr>
        <p:blipFill>
          <a:blip r:embed="rId4">
            <a:alphaModFix/>
          </a:blip>
          <a:stretch>
            <a:fillRect/>
          </a:stretch>
        </p:blipFill>
        <p:spPr>
          <a:xfrm>
            <a:off x="4244650" y="2792575"/>
            <a:ext cx="4310575" cy="201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800" u="sng"/>
              <a:t>3. Exploratory Data Analysis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a:t>
            </a:r>
            <a:r>
              <a:rPr lang="en" sz="1500"/>
              <a:t>ur analysis of Venue Types after combining neighborhoods from both cities provide the following distribution.</a:t>
            </a:r>
            <a:endParaRPr sz="1500"/>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1347796" y="1857175"/>
            <a:ext cx="4313749" cy="282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82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u="sng">
                <a:highlight>
                  <a:srgbClr val="FFFFFF"/>
                </a:highlight>
              </a:rPr>
              <a:t>4. Methodology</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We run K-means clustering on  the neighbourhoods across the two cities and classify them into six different clusters. Providing us with the most similar neighbourhoods based on the make-up of the type of venues in each neighborhood.</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The six neighborhood clusters end up with the following distribution based on the venue type make up in these neighborhoods</a:t>
            </a:r>
            <a:endParaRPr/>
          </a:p>
        </p:txBody>
      </p:sp>
      <p:pic>
        <p:nvPicPr>
          <p:cNvPr id="88" name="Google Shape;88;p18"/>
          <p:cNvPicPr preferRelativeResize="0"/>
          <p:nvPr/>
        </p:nvPicPr>
        <p:blipFill>
          <a:blip r:embed="rId3">
            <a:alphaModFix/>
          </a:blip>
          <a:stretch>
            <a:fillRect/>
          </a:stretch>
        </p:blipFill>
        <p:spPr>
          <a:xfrm>
            <a:off x="1486463" y="2132263"/>
            <a:ext cx="6372225" cy="275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5275" y="233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u="sng"/>
              <a:t> </a:t>
            </a:r>
            <a:r>
              <a:rPr lang="en" u="sng"/>
              <a:t>5. Analysis</a:t>
            </a:r>
            <a:endParaRPr u="sng"/>
          </a:p>
        </p:txBody>
      </p:sp>
      <p:sp>
        <p:nvSpPr>
          <p:cNvPr id="94" name="Google Shape;94;p19"/>
          <p:cNvSpPr txBox="1"/>
          <p:nvPr>
            <p:ph idx="1" type="body"/>
          </p:nvPr>
        </p:nvSpPr>
        <p:spPr>
          <a:xfrm>
            <a:off x="311700" y="1152475"/>
            <a:ext cx="3633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 </a:t>
            </a:r>
            <a:r>
              <a:rPr b="1" lang="en" sz="1000"/>
              <a:t>  </a:t>
            </a:r>
            <a:r>
              <a:rPr b="1" lang="en" sz="1000">
                <a:solidFill>
                  <a:schemeClr val="dk1"/>
                </a:solidFill>
                <a:highlight>
                  <a:srgbClr val="FFFFFF"/>
                </a:highlight>
              </a:rPr>
              <a:t>Cluster1</a:t>
            </a:r>
            <a:r>
              <a:rPr lang="en" sz="1000">
                <a:solidFill>
                  <a:schemeClr val="dk1"/>
                </a:solidFill>
                <a:highlight>
                  <a:srgbClr val="FFFFFF"/>
                </a:highlight>
              </a:rPr>
              <a:t> :Total Number of Neighborhoods: 156. Based on the first and second most common venue types in these neighborhoods we can classify Cluster 1 as Shopping districts with good food options and some nightlife.</a:t>
            </a:r>
            <a:endParaRPr sz="1000">
              <a:solidFill>
                <a:schemeClr val="dk1"/>
              </a:solidFill>
              <a:highlight>
                <a:srgbClr val="FFFFFF"/>
              </a:highlight>
            </a:endParaRPr>
          </a:p>
          <a:p>
            <a:pPr indent="0" lvl="0" marL="0" rtl="0" algn="l">
              <a:spcBef>
                <a:spcPts val="160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237700" y="2372600"/>
            <a:ext cx="3999401" cy="2492925"/>
          </a:xfrm>
          <a:prstGeom prst="rect">
            <a:avLst/>
          </a:prstGeom>
          <a:noFill/>
          <a:ln>
            <a:noFill/>
          </a:ln>
        </p:spPr>
      </p:pic>
      <p:sp>
        <p:nvSpPr>
          <p:cNvPr id="96" name="Google Shape;96;p19"/>
          <p:cNvSpPr txBox="1"/>
          <p:nvPr/>
        </p:nvSpPr>
        <p:spPr>
          <a:xfrm>
            <a:off x="5096075" y="1025675"/>
            <a:ext cx="3266700" cy="12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highlight>
                  <a:srgbClr val="FFFFFF"/>
                </a:highlight>
              </a:rPr>
              <a:t>Cluster 2</a:t>
            </a:r>
            <a:r>
              <a:rPr lang="en" sz="1000">
                <a:solidFill>
                  <a:schemeClr val="dk1"/>
                </a:solidFill>
                <a:highlight>
                  <a:srgbClr val="FFFFFF"/>
                </a:highlight>
              </a:rPr>
              <a:t>: Total Number of Neighborhoods:   21</a:t>
            </a:r>
            <a:endParaRPr sz="1000">
              <a:solidFill>
                <a:schemeClr val="dk1"/>
              </a:solidFill>
              <a:highlight>
                <a:srgbClr val="FFFFFF"/>
              </a:highlight>
            </a:endParaRPr>
          </a:p>
          <a:p>
            <a:pPr indent="0" lvl="0" marL="0" rtl="0" algn="l">
              <a:lnSpc>
                <a:spcPct val="115000"/>
              </a:lnSpc>
              <a:spcBef>
                <a:spcPts val="0"/>
              </a:spcBef>
              <a:spcAft>
                <a:spcPts val="0"/>
              </a:spcAft>
              <a:buNone/>
            </a:pPr>
            <a:r>
              <a:rPr lang="en" sz="1000">
                <a:solidFill>
                  <a:schemeClr val="dk1"/>
                </a:solidFill>
                <a:highlight>
                  <a:srgbClr val="FFFFFF"/>
                </a:highlight>
              </a:rPr>
              <a:t>We can classify Cluster 2 Neighborhoods ar primarily have lot of outdoor and recreation with some shopping &amp; service.</a:t>
            </a:r>
            <a:endParaRPr sz="1000">
              <a:solidFill>
                <a:schemeClr val="dk1"/>
              </a:solidFill>
              <a:highlight>
                <a:srgbClr val="FFFFFF"/>
              </a:highlight>
            </a:endParaRPr>
          </a:p>
        </p:txBody>
      </p:sp>
      <p:pic>
        <p:nvPicPr>
          <p:cNvPr id="97" name="Google Shape;97;p19"/>
          <p:cNvPicPr preferRelativeResize="0"/>
          <p:nvPr/>
        </p:nvPicPr>
        <p:blipFill>
          <a:blip r:embed="rId4">
            <a:alphaModFix/>
          </a:blip>
          <a:stretch>
            <a:fillRect/>
          </a:stretch>
        </p:blipFill>
        <p:spPr>
          <a:xfrm>
            <a:off x="5096075" y="2454225"/>
            <a:ext cx="3536675" cy="232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400"/>
              <a:t>        </a:t>
            </a:r>
            <a:r>
              <a:rPr lang="en" sz="2700"/>
              <a:t> </a:t>
            </a:r>
            <a:r>
              <a:rPr lang="en" sz="2700" u="sng">
                <a:solidFill>
                  <a:srgbClr val="000000"/>
                </a:solidFill>
              </a:rPr>
              <a:t> 5. Analysis</a:t>
            </a:r>
            <a:endParaRPr sz="2700" u="sng">
              <a:solidFill>
                <a:srgbClr val="000000"/>
              </a:solidFill>
            </a:endParaRPr>
          </a:p>
          <a:p>
            <a:pPr indent="0" lvl="0" marL="0" rtl="0" algn="l">
              <a:spcBef>
                <a:spcPts val="0"/>
              </a:spcBef>
              <a:spcAft>
                <a:spcPts val="0"/>
              </a:spcAft>
              <a:buNone/>
            </a:pPr>
            <a:r>
              <a:t/>
            </a:r>
            <a:endParaRPr/>
          </a:p>
        </p:txBody>
      </p:sp>
      <p:sp>
        <p:nvSpPr>
          <p:cNvPr id="103" name="Google Shape;103;p20"/>
          <p:cNvSpPr txBox="1"/>
          <p:nvPr>
            <p:ph type="title"/>
          </p:nvPr>
        </p:nvSpPr>
        <p:spPr>
          <a:xfrm>
            <a:off x="111900" y="1347900"/>
            <a:ext cx="3492300" cy="72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u="sng">
                <a:highlight>
                  <a:srgbClr val="FFFFFF"/>
                </a:highlight>
              </a:rPr>
              <a:t>Cluster 3</a:t>
            </a:r>
            <a:endParaRPr b="1" sz="1000" u="sng">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highlight>
                  <a:srgbClr val="FFFFFF"/>
                </a:highlight>
              </a:rPr>
              <a:t>Total Number of Neighborhoods: 14</a:t>
            </a:r>
            <a:endParaRPr sz="10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highlight>
                  <a:srgbClr val="FFFFFF"/>
                </a:highlight>
              </a:rPr>
              <a:t>Cluster 3 Neighborhoods can be classified as Travel and Transportation Neighborhoods.</a:t>
            </a:r>
            <a:endParaRPr sz="1000">
              <a:highlight>
                <a:srgbClr val="FFFFFF"/>
              </a:highlight>
            </a:endParaRPr>
          </a:p>
          <a:p>
            <a:pPr indent="0" lvl="0" marL="0" rtl="0" algn="l">
              <a:spcBef>
                <a:spcPts val="0"/>
              </a:spcBef>
              <a:spcAft>
                <a:spcPts val="0"/>
              </a:spcAft>
              <a:buNone/>
            </a:pPr>
            <a:r>
              <a:rPr lang="en"/>
              <a:t>                  </a:t>
            </a:r>
            <a:r>
              <a:rPr lang="en" sz="2400"/>
              <a:t>     </a:t>
            </a:r>
            <a:endParaRPr/>
          </a:p>
        </p:txBody>
      </p:sp>
      <p:sp>
        <p:nvSpPr>
          <p:cNvPr id="104" name="Google Shape;104;p20"/>
          <p:cNvSpPr txBox="1"/>
          <p:nvPr>
            <p:ph type="title"/>
          </p:nvPr>
        </p:nvSpPr>
        <p:spPr>
          <a:xfrm>
            <a:off x="4004675" y="1329450"/>
            <a:ext cx="4757700" cy="7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u="sng">
                <a:highlight>
                  <a:srgbClr val="FFFFFF"/>
                </a:highlight>
              </a:rPr>
              <a:t>Cluster 4</a:t>
            </a:r>
            <a:endParaRPr b="1" sz="1000" u="sng">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u="sng">
                <a:highlight>
                  <a:srgbClr val="FFFFFF"/>
                </a:highlight>
              </a:rPr>
              <a:t>Total Number of Neighborhoods</a:t>
            </a:r>
            <a:r>
              <a:rPr lang="en" sz="1000">
                <a:highlight>
                  <a:srgbClr val="FFFFFF"/>
                </a:highlight>
              </a:rPr>
              <a:t>: 14</a:t>
            </a:r>
            <a:endParaRPr sz="10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highlight>
                  <a:srgbClr val="FFFFFF"/>
                </a:highlight>
              </a:rPr>
              <a:t>Cluster 4 Neighborhoods can be classified as Outdoors &amp; Recreation with travel and transport.  This Mix would indicate more Isolated neighborhoods with parks.</a:t>
            </a:r>
            <a:endParaRPr sz="1000">
              <a:highlight>
                <a:srgbClr val="FFFFFF"/>
              </a:highlight>
            </a:endParaRPr>
          </a:p>
        </p:txBody>
      </p:sp>
      <p:pic>
        <p:nvPicPr>
          <p:cNvPr id="105" name="Google Shape;105;p20"/>
          <p:cNvPicPr preferRelativeResize="0"/>
          <p:nvPr/>
        </p:nvPicPr>
        <p:blipFill>
          <a:blip r:embed="rId3">
            <a:alphaModFix/>
          </a:blip>
          <a:stretch>
            <a:fillRect/>
          </a:stretch>
        </p:blipFill>
        <p:spPr>
          <a:xfrm>
            <a:off x="152400" y="2242950"/>
            <a:ext cx="4140793" cy="2748150"/>
          </a:xfrm>
          <a:prstGeom prst="rect">
            <a:avLst/>
          </a:prstGeom>
          <a:noFill/>
          <a:ln>
            <a:noFill/>
          </a:ln>
        </p:spPr>
      </p:pic>
      <p:pic>
        <p:nvPicPr>
          <p:cNvPr id="106" name="Google Shape;106;p20"/>
          <p:cNvPicPr preferRelativeResize="0"/>
          <p:nvPr/>
        </p:nvPicPr>
        <p:blipFill>
          <a:blip r:embed="rId4">
            <a:alphaModFix/>
          </a:blip>
          <a:stretch>
            <a:fillRect/>
          </a:stretch>
        </p:blipFill>
        <p:spPr>
          <a:xfrm>
            <a:off x="4445600" y="2242950"/>
            <a:ext cx="4469925" cy="260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400"/>
              <a:t>        </a:t>
            </a:r>
            <a:r>
              <a:rPr lang="en" sz="2700"/>
              <a:t> </a:t>
            </a:r>
            <a:r>
              <a:rPr lang="en" sz="2700" u="sng">
                <a:solidFill>
                  <a:srgbClr val="000000"/>
                </a:solidFill>
              </a:rPr>
              <a:t> 5. Analysis</a:t>
            </a:r>
            <a:endParaRPr sz="2700" u="sng">
              <a:solidFill>
                <a:srgbClr val="000000"/>
              </a:solidFill>
            </a:endParaRPr>
          </a:p>
          <a:p>
            <a:pPr indent="0" lvl="0" marL="0" rtl="0" algn="l">
              <a:spcBef>
                <a:spcPts val="0"/>
              </a:spcBef>
              <a:spcAft>
                <a:spcPts val="0"/>
              </a:spcAft>
              <a:buNone/>
            </a:pPr>
            <a:r>
              <a:t/>
            </a:r>
            <a:endParaRPr/>
          </a:p>
        </p:txBody>
      </p:sp>
      <p:sp>
        <p:nvSpPr>
          <p:cNvPr id="112" name="Google Shape;112;p21"/>
          <p:cNvSpPr txBox="1"/>
          <p:nvPr>
            <p:ph type="title"/>
          </p:nvPr>
        </p:nvSpPr>
        <p:spPr>
          <a:xfrm>
            <a:off x="4218400" y="1114700"/>
            <a:ext cx="4818000" cy="87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u="sng">
                <a:highlight>
                  <a:srgbClr val="FFFFFF"/>
                </a:highlight>
              </a:rPr>
              <a:t>Cluster 6</a:t>
            </a:r>
            <a:endParaRPr b="1" sz="1000" u="sng">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u="sng">
                <a:highlight>
                  <a:srgbClr val="FFFFFF"/>
                </a:highlight>
              </a:rPr>
              <a:t>Total Number of Neighborhoods</a:t>
            </a:r>
            <a:r>
              <a:rPr lang="en" sz="1000">
                <a:highlight>
                  <a:srgbClr val="FFFFFF"/>
                </a:highlight>
              </a:rPr>
              <a:t>: 148</a:t>
            </a:r>
            <a:endParaRPr sz="1000">
              <a:highlight>
                <a:srgbClr val="FFFFFF"/>
              </a:highlight>
            </a:endParaRPr>
          </a:p>
          <a:p>
            <a:pPr indent="0" lvl="0" marL="0" rtl="0" algn="l">
              <a:spcBef>
                <a:spcPts val="0"/>
              </a:spcBef>
              <a:spcAft>
                <a:spcPts val="0"/>
              </a:spcAft>
              <a:buNone/>
            </a:pPr>
            <a:r>
              <a:rPr lang="en" sz="1000">
                <a:highlight>
                  <a:srgbClr val="FFFFFF"/>
                </a:highlight>
              </a:rPr>
              <a:t>These Neighborhoods would seem to have great dining and shopping venues.</a:t>
            </a:r>
            <a:r>
              <a:rPr lang="en" sz="1000"/>
              <a:t>      </a:t>
            </a:r>
            <a:r>
              <a:rPr lang="en"/>
              <a:t>            </a:t>
            </a:r>
            <a:r>
              <a:rPr lang="en" sz="2400"/>
              <a:t>        </a:t>
            </a:r>
            <a:r>
              <a:rPr lang="en" sz="2700"/>
              <a:t> </a:t>
            </a:r>
            <a:endParaRPr/>
          </a:p>
        </p:txBody>
      </p:sp>
      <p:sp>
        <p:nvSpPr>
          <p:cNvPr id="113" name="Google Shape;113;p21"/>
          <p:cNvSpPr txBox="1"/>
          <p:nvPr>
            <p:ph type="title"/>
          </p:nvPr>
        </p:nvSpPr>
        <p:spPr>
          <a:xfrm>
            <a:off x="525450" y="1222175"/>
            <a:ext cx="3626400" cy="73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u="sng">
                <a:highlight>
                  <a:srgbClr val="FFFFFF"/>
                </a:highlight>
              </a:rPr>
              <a:t>Cluster 5</a:t>
            </a:r>
            <a:endParaRPr b="1" sz="1000" u="sng">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u="sng">
                <a:highlight>
                  <a:srgbClr val="FFFFFF"/>
                </a:highlight>
              </a:rPr>
              <a:t>Total Number of Neighborhoods</a:t>
            </a:r>
            <a:r>
              <a:rPr lang="en" sz="1000">
                <a:highlight>
                  <a:srgbClr val="FFFFFF"/>
                </a:highlight>
              </a:rPr>
              <a:t>: 51</a:t>
            </a:r>
            <a:endParaRPr sz="10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highlight>
                  <a:srgbClr val="FFFFFF"/>
                </a:highlight>
              </a:rPr>
              <a:t>Cluster5  seem to be neighborhoods with a good mix of all venues with a number of outdoor and recreation areas. </a:t>
            </a:r>
            <a:endParaRPr sz="1000">
              <a:highlight>
                <a:srgbClr val="FFFFFF"/>
              </a:highlight>
            </a:endParaRPr>
          </a:p>
          <a:p>
            <a:pPr indent="0" lvl="0" marL="0" rtl="0" algn="l">
              <a:spcBef>
                <a:spcPts val="0"/>
              </a:spcBef>
              <a:spcAft>
                <a:spcPts val="0"/>
              </a:spcAft>
              <a:buNone/>
            </a:pPr>
            <a:r>
              <a:rPr lang="en"/>
              <a:t>                  </a:t>
            </a:r>
            <a:r>
              <a:rPr lang="en" sz="2400"/>
              <a:t>      </a:t>
            </a:r>
            <a:endParaRPr sz="2700" u="sng">
              <a:solidFill>
                <a:srgbClr val="000000"/>
              </a:solidFill>
            </a:endParaRPr>
          </a:p>
          <a:p>
            <a:pPr indent="0" lvl="0" marL="0" rtl="0" algn="l">
              <a:spcBef>
                <a:spcPts val="0"/>
              </a:spcBef>
              <a:spcAft>
                <a:spcPts val="0"/>
              </a:spcAft>
              <a:buNone/>
            </a:pPr>
            <a:r>
              <a:t/>
            </a:r>
            <a:endParaRPr/>
          </a:p>
        </p:txBody>
      </p:sp>
      <p:pic>
        <p:nvPicPr>
          <p:cNvPr id="114" name="Google Shape;114;p21"/>
          <p:cNvPicPr preferRelativeResize="0"/>
          <p:nvPr/>
        </p:nvPicPr>
        <p:blipFill>
          <a:blip r:embed="rId3">
            <a:alphaModFix/>
          </a:blip>
          <a:stretch>
            <a:fillRect/>
          </a:stretch>
        </p:blipFill>
        <p:spPr>
          <a:xfrm>
            <a:off x="211600" y="2241300"/>
            <a:ext cx="4124325" cy="2619375"/>
          </a:xfrm>
          <a:prstGeom prst="rect">
            <a:avLst/>
          </a:prstGeom>
          <a:noFill/>
          <a:ln>
            <a:noFill/>
          </a:ln>
        </p:spPr>
      </p:pic>
      <p:pic>
        <p:nvPicPr>
          <p:cNvPr id="115" name="Google Shape;115;p21"/>
          <p:cNvPicPr preferRelativeResize="0"/>
          <p:nvPr/>
        </p:nvPicPr>
        <p:blipFill>
          <a:blip r:embed="rId4">
            <a:alphaModFix/>
          </a:blip>
          <a:stretch>
            <a:fillRect/>
          </a:stretch>
        </p:blipFill>
        <p:spPr>
          <a:xfrm>
            <a:off x="4288575" y="2285675"/>
            <a:ext cx="3990975" cy="233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