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381" r:id="rId3"/>
    <p:sldId id="382" r:id="rId4"/>
    <p:sldId id="383" r:id="rId5"/>
    <p:sldId id="385" r:id="rId6"/>
    <p:sldId id="390" r:id="rId7"/>
    <p:sldId id="386" r:id="rId8"/>
    <p:sldId id="388" r:id="rId9"/>
    <p:sldId id="389" r:id="rId10"/>
  </p:sldIdLst>
  <p:sldSz cx="9144000" cy="5143500" type="screen16x9"/>
  <p:notesSz cx="6858000" cy="9144000"/>
  <p:embeddedFontLst>
    <p:embeddedFont>
      <p:font typeface="Abadi" panose="020B0604020104020204" pitchFamily="34" charset="0"/>
      <p:regular r:id="rId12"/>
    </p:embeddedFont>
    <p:embeddedFont>
      <p:font typeface="Amasis MT Pro Medium" panose="02040604050005020304" pitchFamily="18" charset="0"/>
      <p:regular r:id="rId13"/>
      <p:italic r:id="rId14"/>
    </p:embeddedFont>
    <p:embeddedFont>
      <p:font typeface="Assistant" pitchFamily="2" charset="-79"/>
      <p:regular r:id="rId15"/>
      <p:bold r:id="rId16"/>
    </p:embeddedFont>
    <p:embeddedFont>
      <p:font typeface="Cambria Math" panose="02040503050406030204" pitchFamily="18" charset="0"/>
      <p:regular r:id="rId17"/>
    </p:embeddedFont>
    <p:embeddedFont>
      <p:font typeface="Lexend Deca" panose="020B0604020202020204" charset="0"/>
      <p:regular r:id="rId18"/>
      <p:bold r:id="rId19"/>
    </p:embeddedFont>
    <p:embeddedFont>
      <p:font typeface="Montserrat" panose="000005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A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82D56-235D-4902-8E11-81D9E67706CC}">
  <a:tblStyle styleId="{75C82D56-235D-4902-8E11-81D9E67706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5226" autoAdjust="0"/>
  </p:normalViewPr>
  <p:slideViewPr>
    <p:cSldViewPr snapToGrid="0">
      <p:cViewPr varScale="1">
        <p:scale>
          <a:sx n="104" d="100"/>
          <a:sy n="104" d="100"/>
        </p:scale>
        <p:origin x="9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18868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06847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99354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5839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1142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006691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69607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92577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72075" y="1343675"/>
            <a:ext cx="4041900" cy="1797000"/>
          </a:xfrm>
          <a:prstGeom prst="rect">
            <a:avLst/>
          </a:prstGeom>
        </p:spPr>
        <p:txBody>
          <a:bodyPr spcFirstLastPara="1" wrap="square" lIns="0" tIns="0" rIns="0" bIns="0" anchor="ctr" anchorCtr="0">
            <a:noAutofit/>
          </a:bodyPr>
          <a:lstStyle>
            <a:lvl1pPr lvl="0" rtl="0">
              <a:spcBef>
                <a:spcPts val="0"/>
              </a:spcBef>
              <a:spcAft>
                <a:spcPts val="0"/>
              </a:spcAft>
              <a:buClr>
                <a:srgbClr val="FFFFFF"/>
              </a:buClr>
              <a:buSzPts val="5200"/>
              <a:buNone/>
              <a:defRPr sz="5000" b="1">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0" name="Google Shape;10;p2"/>
          <p:cNvSpPr txBox="1">
            <a:spLocks noGrp="1"/>
          </p:cNvSpPr>
          <p:nvPr>
            <p:ph type="subTitle" idx="1"/>
          </p:nvPr>
        </p:nvSpPr>
        <p:spPr>
          <a:xfrm>
            <a:off x="1172075" y="3222175"/>
            <a:ext cx="3399900" cy="665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FFFFFF"/>
              </a:buClr>
              <a:buSzPts val="2800"/>
              <a:buNone/>
              <a:defRPr sz="2200">
                <a:solidFill>
                  <a:srgbClr val="FFFFFF"/>
                </a:solidFill>
                <a:latin typeface="Assistant"/>
                <a:ea typeface="Assistant"/>
                <a:cs typeface="Assistant"/>
                <a:sym typeface="Assistant"/>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3386700" cy="477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 name="Google Shape;16;p4"/>
          <p:cNvSpPr txBox="1">
            <a:spLocks noGrp="1"/>
          </p:cNvSpPr>
          <p:nvPr>
            <p:ph type="title" idx="2"/>
          </p:nvPr>
        </p:nvSpPr>
        <p:spPr>
          <a:xfrm>
            <a:off x="5711525" y="1757900"/>
            <a:ext cx="2109000" cy="3555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 name="Google Shape;17;p4"/>
          <p:cNvSpPr txBox="1">
            <a:spLocks noGrp="1"/>
          </p:cNvSpPr>
          <p:nvPr>
            <p:ph type="title" idx="3"/>
          </p:nvPr>
        </p:nvSpPr>
        <p:spPr>
          <a:xfrm>
            <a:off x="5711525" y="2115250"/>
            <a:ext cx="21090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lt1"/>
                </a:solidFill>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18" name="Google Shape;18;p4"/>
          <p:cNvSpPr txBox="1">
            <a:spLocks noGrp="1"/>
          </p:cNvSpPr>
          <p:nvPr>
            <p:ph type="title" idx="4" hasCustomPrompt="1"/>
          </p:nvPr>
        </p:nvSpPr>
        <p:spPr>
          <a:xfrm>
            <a:off x="4893100" y="1962000"/>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 name="Google Shape;19;p4"/>
          <p:cNvSpPr txBox="1">
            <a:spLocks noGrp="1"/>
          </p:cNvSpPr>
          <p:nvPr>
            <p:ph type="title" idx="5"/>
          </p:nvPr>
        </p:nvSpPr>
        <p:spPr>
          <a:xfrm>
            <a:off x="5711525" y="3227825"/>
            <a:ext cx="2109000" cy="3555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 name="Google Shape;20;p4"/>
          <p:cNvSpPr txBox="1">
            <a:spLocks noGrp="1"/>
          </p:cNvSpPr>
          <p:nvPr>
            <p:ph type="title" idx="6"/>
          </p:nvPr>
        </p:nvSpPr>
        <p:spPr>
          <a:xfrm>
            <a:off x="5711525" y="3603575"/>
            <a:ext cx="21090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lt1"/>
                </a:solidFill>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21" name="Google Shape;21;p4"/>
          <p:cNvSpPr txBox="1">
            <a:spLocks noGrp="1"/>
          </p:cNvSpPr>
          <p:nvPr>
            <p:ph type="title" idx="7" hasCustomPrompt="1"/>
          </p:nvPr>
        </p:nvSpPr>
        <p:spPr>
          <a:xfrm>
            <a:off x="4893100" y="3448638"/>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2" name="Google Shape;22;p4"/>
          <p:cNvSpPr txBox="1">
            <a:spLocks noGrp="1"/>
          </p:cNvSpPr>
          <p:nvPr>
            <p:ph type="title" idx="8"/>
          </p:nvPr>
        </p:nvSpPr>
        <p:spPr>
          <a:xfrm>
            <a:off x="2144600" y="1757900"/>
            <a:ext cx="2155500" cy="3555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4"/>
          <p:cNvSpPr txBox="1">
            <a:spLocks noGrp="1"/>
          </p:cNvSpPr>
          <p:nvPr>
            <p:ph type="title" idx="9"/>
          </p:nvPr>
        </p:nvSpPr>
        <p:spPr>
          <a:xfrm>
            <a:off x="2144600" y="2133650"/>
            <a:ext cx="21555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24" name="Google Shape;24;p4"/>
          <p:cNvSpPr txBox="1">
            <a:spLocks noGrp="1"/>
          </p:cNvSpPr>
          <p:nvPr>
            <p:ph type="title" idx="13" hasCustomPrompt="1"/>
          </p:nvPr>
        </p:nvSpPr>
        <p:spPr>
          <a:xfrm>
            <a:off x="1323475" y="1962000"/>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 name="Google Shape;25;p4"/>
          <p:cNvSpPr txBox="1">
            <a:spLocks noGrp="1"/>
          </p:cNvSpPr>
          <p:nvPr>
            <p:ph type="title" idx="14"/>
          </p:nvPr>
        </p:nvSpPr>
        <p:spPr>
          <a:xfrm>
            <a:off x="2144600" y="3207575"/>
            <a:ext cx="2109000" cy="3960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6" name="Google Shape;26;p4"/>
          <p:cNvSpPr txBox="1">
            <a:spLocks noGrp="1"/>
          </p:cNvSpPr>
          <p:nvPr>
            <p:ph type="title" idx="15"/>
          </p:nvPr>
        </p:nvSpPr>
        <p:spPr>
          <a:xfrm>
            <a:off x="2144600" y="3603575"/>
            <a:ext cx="21090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lt1"/>
                </a:solidFill>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27" name="Google Shape;27;p4"/>
          <p:cNvSpPr txBox="1">
            <a:spLocks noGrp="1"/>
          </p:cNvSpPr>
          <p:nvPr>
            <p:ph type="title" idx="16" hasCustomPrompt="1"/>
          </p:nvPr>
        </p:nvSpPr>
        <p:spPr>
          <a:xfrm>
            <a:off x="1323475" y="3448638"/>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3">
  <p:cSld name="TITLE_AND_BODY_1">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20000" y="540000"/>
            <a:ext cx="3386700" cy="477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8"/>
          <p:cNvSpPr txBox="1">
            <a:spLocks noGrp="1"/>
          </p:cNvSpPr>
          <p:nvPr>
            <p:ph type="body" idx="1"/>
          </p:nvPr>
        </p:nvSpPr>
        <p:spPr>
          <a:xfrm>
            <a:off x="720000" y="1969000"/>
            <a:ext cx="6392400" cy="2599800"/>
          </a:xfrm>
          <a:prstGeom prst="rect">
            <a:avLst/>
          </a:prstGeom>
        </p:spPr>
        <p:txBody>
          <a:bodyPr spcFirstLastPara="1" wrap="square" lIns="0" tIns="0" rIns="0" bIns="0" anchor="ctr" anchorCtr="0">
            <a:noAutofit/>
          </a:bodyPr>
          <a:lstStyle>
            <a:lvl1pPr marL="457200" lvl="0" indent="-330200" rtl="0">
              <a:lnSpc>
                <a:spcPct val="100000"/>
              </a:lnSpc>
              <a:spcBef>
                <a:spcPts val="0"/>
              </a:spcBef>
              <a:spcAft>
                <a:spcPts val="0"/>
              </a:spcAft>
              <a:buClr>
                <a:srgbClr val="20C8C8"/>
              </a:buClr>
              <a:buSzPts val="1600"/>
              <a:buChar char="●"/>
              <a:defRPr/>
            </a:lvl1pPr>
            <a:lvl2pPr marL="914400" lvl="1" indent="-330200" rtl="0">
              <a:spcBef>
                <a:spcPts val="5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311700" y="4230575"/>
            <a:ext cx="5998800" cy="605100"/>
          </a:xfrm>
          <a:prstGeom prst="rect">
            <a:avLst/>
          </a:prstGeom>
        </p:spPr>
        <p:txBody>
          <a:bodyPr spcFirstLastPara="1" wrap="square" lIns="0" tIns="0" rIns="0" bIns="0"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98" name="Google Shape;9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13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62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0" tIns="0" rIns="0" bIns="0" anchor="t" anchorCtr="0">
            <a:noAutofit/>
          </a:bodyPr>
          <a:lstStyle>
            <a:lvl1pPr lvl="0">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1pPr>
            <a:lvl2pPr lvl="1">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2pPr>
            <a:lvl3pPr lvl="2">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3pPr>
            <a:lvl4pPr lvl="3">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4pPr>
            <a:lvl5pPr lvl="4">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5pPr>
            <a:lvl6pPr lvl="5">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6pPr>
            <a:lvl7pPr lvl="6">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7pPr>
            <a:lvl8pPr lvl="7">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8pPr>
            <a:lvl9pPr lvl="8">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517600"/>
            <a:ext cx="7704000" cy="30513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1pPr>
            <a:lvl2pPr marL="914400" lvl="1"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2pPr>
            <a:lvl3pPr marL="1371600" lvl="2"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3pPr>
            <a:lvl4pPr marL="1828800" lvl="3"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4pPr>
            <a:lvl5pPr marL="2286000" lvl="4"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5pPr>
            <a:lvl6pPr marL="2743200" lvl="5"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6pPr>
            <a:lvl7pPr marL="3200400" lvl="6"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7pPr>
            <a:lvl8pPr marL="3657600" lvl="7"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8pPr>
            <a:lvl9pPr marL="4114800" lvl="8" indent="-330200">
              <a:lnSpc>
                <a:spcPct val="115000"/>
              </a:lnSpc>
              <a:spcBef>
                <a:spcPts val="1600"/>
              </a:spcBef>
              <a:spcAft>
                <a:spcPts val="1600"/>
              </a:spcAft>
              <a:buClr>
                <a:srgbClr val="FFFFFF"/>
              </a:buClr>
              <a:buSzPts val="1600"/>
              <a:buFont typeface="Assistant"/>
              <a:buChar char="■"/>
              <a:defRPr sz="1600">
                <a:solidFill>
                  <a:srgbClr val="FFFFFF"/>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69"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5"/>
          <p:cNvSpPr txBox="1">
            <a:spLocks noGrp="1"/>
          </p:cNvSpPr>
          <p:nvPr>
            <p:ph type="ctrTitle"/>
          </p:nvPr>
        </p:nvSpPr>
        <p:spPr>
          <a:xfrm>
            <a:off x="374268" y="747744"/>
            <a:ext cx="8251215" cy="11734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SHAP Analysis: </a:t>
            </a:r>
            <a:br>
              <a:rPr lang="en-US" sz="28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br>
            <a:r>
              <a:rPr lang="en-US" sz="20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sym typeface="Arial"/>
              </a:rPr>
              <a:t>Shapley Additive Explanation Analysis</a:t>
            </a:r>
            <a:endParaRPr sz="24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endParaRPr>
          </a:p>
        </p:txBody>
      </p:sp>
      <p:sp>
        <p:nvSpPr>
          <p:cNvPr id="25" name="Rectangle 24">
            <a:extLst>
              <a:ext uri="{FF2B5EF4-FFF2-40B4-BE49-F238E27FC236}">
                <a16:creationId xmlns:a16="http://schemas.microsoft.com/office/drawing/2014/main" id="{C768BDC0-C607-4C44-87A3-0B91863AE142}"/>
              </a:ext>
            </a:extLst>
          </p:cNvPr>
          <p:cNvSpPr/>
          <p:nvPr/>
        </p:nvSpPr>
        <p:spPr>
          <a:xfrm>
            <a:off x="0" y="4961860"/>
            <a:ext cx="9136912" cy="206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0B8B2307-D5FE-4E96-9435-D841BA0D9F49}"/>
              </a:ext>
            </a:extLst>
          </p:cNvPr>
          <p:cNvSpPr txBox="1">
            <a:spLocks/>
          </p:cNvSpPr>
          <p:nvPr/>
        </p:nvSpPr>
        <p:spPr>
          <a:xfrm>
            <a:off x="7910623" y="4846345"/>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rgbClr val="000000"/>
                </a:solidFill>
                <a:latin typeface="Lexend Deca" panose="020B0604020202020204" charset="0"/>
                <a:ea typeface="Open Sans ExtraBold" panose="020B0906030804020204" pitchFamily="34" charset="0"/>
                <a:cs typeface="Poppins" panose="00000500000000000000" pitchFamily="50" charset="0"/>
              </a:rPr>
              <a:t>NOVEMBER 2022</a:t>
            </a:r>
            <a:endParaRPr lang="en-US" sz="900" dirty="0">
              <a:solidFill>
                <a:srgbClr val="000000"/>
              </a:solidFill>
              <a:latin typeface="Lexend Deca" panose="020B0604020202020204" charset="0"/>
              <a:ea typeface="Open Sans ExtraBold" panose="020B0906030804020204" pitchFamily="34" charset="0"/>
              <a:cs typeface="Poppins" panose="00000500000000000000" pitchFamily="50" charset="0"/>
            </a:endParaRPr>
          </a:p>
        </p:txBody>
      </p:sp>
      <p:sp>
        <p:nvSpPr>
          <p:cNvPr id="28" name="Title 1">
            <a:extLst>
              <a:ext uri="{FF2B5EF4-FFF2-40B4-BE49-F238E27FC236}">
                <a16:creationId xmlns:a16="http://schemas.microsoft.com/office/drawing/2014/main" id="{074272D4-A5BE-4E65-9CA4-69CDC46EE4C9}"/>
              </a:ext>
            </a:extLst>
          </p:cNvPr>
          <p:cNvSpPr txBox="1">
            <a:spLocks/>
          </p:cNvSpPr>
          <p:nvPr/>
        </p:nvSpPr>
        <p:spPr>
          <a:xfrm>
            <a:off x="60792" y="4859842"/>
            <a:ext cx="7233626"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900" b="1" dirty="0">
                <a:solidFill>
                  <a:srgbClr val="000A29"/>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rgbClr val="000A29"/>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5" name="Google Shape;145;p35">
            <a:extLst>
              <a:ext uri="{FF2B5EF4-FFF2-40B4-BE49-F238E27FC236}">
                <a16:creationId xmlns:a16="http://schemas.microsoft.com/office/drawing/2014/main" id="{A9A5C295-2801-2BCC-5FC5-329653DB79FB}"/>
              </a:ext>
            </a:extLst>
          </p:cNvPr>
          <p:cNvSpPr txBox="1">
            <a:spLocks/>
          </p:cNvSpPr>
          <p:nvPr/>
        </p:nvSpPr>
        <p:spPr>
          <a:xfrm>
            <a:off x="374268" y="3737377"/>
            <a:ext cx="8251215" cy="117347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5200"/>
              <a:buFont typeface="Lexend Deca"/>
              <a:buNone/>
              <a:defRPr sz="5000" b="1" i="0" u="none" strike="noStrike" cap="none">
                <a:solidFill>
                  <a:srgbClr val="FFFFFF"/>
                </a:solidFill>
                <a:latin typeface="Lexend Deca"/>
                <a:ea typeface="Lexend Deca"/>
                <a:cs typeface="Lexend Deca"/>
                <a:sym typeface="Lexend Deca"/>
              </a:defRPr>
            </a:lvl1pPr>
            <a:lvl2pPr marR="0" lvl="1"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2pPr>
            <a:lvl3pPr marR="0" lvl="2"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3pPr>
            <a:lvl4pPr marR="0" lvl="3"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4pPr>
            <a:lvl5pPr marR="0" lvl="4"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5pPr>
            <a:lvl6pPr marR="0" lvl="5"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6pPr>
            <a:lvl7pPr marR="0" lvl="6"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7pPr>
            <a:lvl8pPr marR="0" lvl="7"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8pPr>
            <a:lvl9pPr marR="0" lvl="8"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9pPr>
          </a:lstStyle>
          <a:p>
            <a:r>
              <a:rPr lang="en-US" sz="12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Romen Samuel Wabina, MSc.</a:t>
            </a:r>
          </a:p>
          <a:p>
            <a:r>
              <a:rPr lang="en-US" sz="105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MSc Data Science &amp; Artificial Intelligence</a:t>
            </a:r>
          </a:p>
          <a:p>
            <a:r>
              <a:rPr lang="en-US" sz="1050" b="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Ongoing</a:t>
            </a:r>
            <a:r>
              <a:rPr lang="en-US" sz="105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 PhD Data Science </a:t>
            </a:r>
            <a:r>
              <a:rPr lang="en-US" sz="1050" b="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in Healthcare and Clinical Informatics</a:t>
            </a:r>
            <a:endParaRPr lang="en-US" sz="1000" b="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endParaRPr>
          </a:p>
        </p:txBody>
      </p:sp>
      <p:sp>
        <p:nvSpPr>
          <p:cNvPr id="3" name="TextBox 2">
            <a:extLst>
              <a:ext uri="{FF2B5EF4-FFF2-40B4-BE49-F238E27FC236}">
                <a16:creationId xmlns:a16="http://schemas.microsoft.com/office/drawing/2014/main" id="{7DBB1892-D41E-8320-6663-640DF4A4A0C9}"/>
              </a:ext>
            </a:extLst>
          </p:cNvPr>
          <p:cNvSpPr txBox="1"/>
          <p:nvPr/>
        </p:nvSpPr>
        <p:spPr>
          <a:xfrm>
            <a:off x="302763" y="1659608"/>
            <a:ext cx="6011784" cy="261610"/>
          </a:xfrm>
          <a:prstGeom prst="rect">
            <a:avLst/>
          </a:prstGeom>
          <a:noFill/>
        </p:spPr>
        <p:txBody>
          <a:bodyPr wrap="square">
            <a:spAutoFit/>
          </a:bodyPr>
          <a:lstStyle/>
          <a:p>
            <a:r>
              <a:rPr lang="en-US" sz="105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sym typeface="Lexend Deca"/>
              </a:rPr>
              <a:t>How does prediction change when feature is removed from the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Recall: Properties of </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Shapley Values</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7536120" cy="646331"/>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General Properties.</a:t>
            </a:r>
            <a:r>
              <a:rPr lang="en-US" sz="1100" b="1" dirty="0">
                <a:latin typeface="Montserrat" panose="00000500000000000000" pitchFamily="2" charset="0"/>
                <a:ea typeface="CMU Serif Roman" panose="02000603000000000000" pitchFamily="2" charset="0"/>
                <a:cs typeface="CMU Serif Roman" panose="02000603000000000000" pitchFamily="2" charset="0"/>
              </a:rPr>
              <a:t> </a:t>
            </a:r>
          </a:p>
          <a:p>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Shapley Value is the only attribution method that satisfies the properties </a:t>
            </a:r>
            <a:r>
              <a:rPr lang="en-US" sz="1200" b="1" dirty="0">
                <a:latin typeface="Amasis MT Pro Medium" panose="02040604050005020304" pitchFamily="18" charset="0"/>
                <a:ea typeface="CMU Serif Roman" panose="02000603000000000000" pitchFamily="2" charset="0"/>
                <a:cs typeface="CMU Serif Roman" panose="02000603000000000000" pitchFamily="2" charset="0"/>
              </a:rPr>
              <a:t>Efficiency, Symmetry, Dummy,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and </a:t>
            </a:r>
            <a:r>
              <a:rPr lang="en-US" sz="1200" b="1" dirty="0">
                <a:latin typeface="Amasis MT Pro Medium" panose="02040604050005020304" pitchFamily="18" charset="0"/>
                <a:ea typeface="CMU Serif Roman" panose="02000603000000000000" pitchFamily="2" charset="0"/>
                <a:cs typeface="CMU Serif Roman" panose="02000603000000000000" pitchFamily="2" charset="0"/>
              </a:rPr>
              <a:t>Additivity</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which together can be considered a definition of a fair payout.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FC833C4-C46A-54D8-73A7-461899354001}"/>
                  </a:ext>
                </a:extLst>
              </p:cNvPr>
              <p:cNvSpPr txBox="1"/>
              <p:nvPr/>
            </p:nvSpPr>
            <p:spPr>
              <a:xfrm>
                <a:off x="723960" y="2150571"/>
                <a:ext cx="7536120" cy="487506"/>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1. </a:t>
                </a:r>
                <a:r>
                  <a:rPr lang="en-US" sz="1200" b="1" i="1" dirty="0">
                    <a:latin typeface="Amasis MT Pro Medium" panose="02040604050005020304" pitchFamily="18" charset="0"/>
                    <a:ea typeface="CMU Serif Roman" panose="02000603000000000000" pitchFamily="2" charset="0"/>
                    <a:cs typeface="CMU Serif Roman" panose="02000603000000000000" pitchFamily="2" charset="0"/>
                  </a:rPr>
                  <a:t>Efficiency</a:t>
                </a:r>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feature contributions must add up to the difference of prediction for </a:t>
                </a:r>
                <a14:m>
                  <m:oMath xmlns:m="http://schemas.openxmlformats.org/officeDocument/2006/math">
                    <m:r>
                      <a:rPr lang="en-US" b="1" i="1" dirty="0" smtClean="0">
                        <a:latin typeface="Cambria Math" panose="02040503050406030204" pitchFamily="18" charset="0"/>
                        <a:ea typeface="CMU Serif Roman" panose="02000603000000000000" pitchFamily="2" charset="0"/>
                        <a:cs typeface="CMU Serif Roman" panose="02000603000000000000" pitchFamily="2" charset="0"/>
                      </a:rPr>
                      <m:t>𝒙</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and the average.</a:t>
                </a:r>
              </a:p>
            </p:txBody>
          </p:sp>
        </mc:Choice>
        <mc:Fallback xmlns="">
          <p:sp>
            <p:nvSpPr>
              <p:cNvPr id="15" name="TextBox 14">
                <a:extLst>
                  <a:ext uri="{FF2B5EF4-FFF2-40B4-BE49-F238E27FC236}">
                    <a16:creationId xmlns:a16="http://schemas.microsoft.com/office/drawing/2014/main" id="{9FC833C4-C46A-54D8-73A7-461899354001}"/>
                  </a:ext>
                </a:extLst>
              </p:cNvPr>
              <p:cNvSpPr txBox="1">
                <a:spLocks noRot="1" noChangeAspect="1" noMove="1" noResize="1" noEditPoints="1" noAdjustHandles="1" noChangeArrowheads="1" noChangeShapeType="1" noTextEdit="1"/>
              </p:cNvSpPr>
              <p:nvPr/>
            </p:nvSpPr>
            <p:spPr>
              <a:xfrm>
                <a:off x="723960" y="2150571"/>
                <a:ext cx="7536120" cy="487506"/>
              </a:xfrm>
              <a:prstGeom prst="rect">
                <a:avLst/>
              </a:prstGeom>
              <a:blipFill>
                <a:blip r:embed="rId4"/>
                <a:stretch>
                  <a:fillRect l="-81" t="-1250" b="-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BCA9FC-B8A1-6CF1-36D0-9A149A2CE4A7}"/>
                  </a:ext>
                </a:extLst>
              </p:cNvPr>
              <p:cNvSpPr txBox="1"/>
              <p:nvPr/>
            </p:nvSpPr>
            <p:spPr>
              <a:xfrm>
                <a:off x="3590940" y="2571750"/>
                <a:ext cx="183582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𝑗</m:t>
                          </m:r>
                          <m:r>
                            <a:rPr lang="en-US" sz="1200" b="0" i="1" smtClean="0">
                              <a:latin typeface="Cambria Math" panose="02040503050406030204" pitchFamily="18" charset="0"/>
                            </a:rPr>
                            <m:t>=1</m:t>
                          </m:r>
                        </m:sub>
                        <m:sup>
                          <m:r>
                            <a:rPr lang="en-US" sz="1200" b="0" i="1" smtClean="0">
                              <a:latin typeface="Cambria Math" panose="02040503050406030204" pitchFamily="18" charset="0"/>
                            </a:rPr>
                            <m:t>𝑝</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𝔼</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𝑋</m:t>
                                  </m:r>
                                </m:e>
                              </m:d>
                            </m:e>
                          </m:d>
                          <m:r>
                            <a:rPr lang="en-US" sz="1200" b="0" i="1" smtClean="0">
                              <a:latin typeface="Cambria Math" panose="02040503050406030204" pitchFamily="18" charset="0"/>
                            </a:rPr>
                            <m:t> </m:t>
                          </m:r>
                        </m:e>
                      </m:nary>
                    </m:oMath>
                  </m:oMathPara>
                </a14:m>
                <a:endParaRPr lang="en-US" sz="1200" dirty="0"/>
              </a:p>
            </p:txBody>
          </p:sp>
        </mc:Choice>
        <mc:Fallback xmlns="">
          <p:sp>
            <p:nvSpPr>
              <p:cNvPr id="16" name="TextBox 15">
                <a:extLst>
                  <a:ext uri="{FF2B5EF4-FFF2-40B4-BE49-F238E27FC236}">
                    <a16:creationId xmlns:a16="http://schemas.microsoft.com/office/drawing/2014/main" id="{0EBCA9FC-B8A1-6CF1-36D0-9A149A2CE4A7}"/>
                  </a:ext>
                </a:extLst>
              </p:cNvPr>
              <p:cNvSpPr txBox="1">
                <a:spLocks noRot="1" noChangeAspect="1" noMove="1" noResize="1" noEditPoints="1" noAdjustHandles="1" noChangeArrowheads="1" noChangeShapeType="1" noTextEdit="1"/>
              </p:cNvSpPr>
              <p:nvPr/>
            </p:nvSpPr>
            <p:spPr>
              <a:xfrm>
                <a:off x="3590940" y="2571750"/>
                <a:ext cx="1835823" cy="5250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1C053F-D949-6A9F-462D-24FA6F4A1643}"/>
                  </a:ext>
                </a:extLst>
              </p:cNvPr>
              <p:cNvSpPr txBox="1"/>
              <p:nvPr/>
            </p:nvSpPr>
            <p:spPr>
              <a:xfrm>
                <a:off x="723960" y="3308707"/>
                <a:ext cx="8488620" cy="461665"/>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2. </a:t>
                </a:r>
                <a:r>
                  <a:rPr lang="en-US" sz="1200" b="1" i="1" dirty="0">
                    <a:latin typeface="Amasis MT Pro Medium" panose="02040604050005020304" pitchFamily="18" charset="0"/>
                    <a:ea typeface="CMU Serif Roman" panose="02000603000000000000" pitchFamily="2" charset="0"/>
                    <a:cs typeface="CMU Serif Roman" panose="02000603000000000000" pitchFamily="2" charset="0"/>
                  </a:rPr>
                  <a:t>Symmetry</a:t>
                </a:r>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contributions of two feature values </a:t>
                </a:r>
                <a14:m>
                  <m:oMath xmlns:m="http://schemas.openxmlformats.org/officeDocument/2006/math">
                    <m:r>
                      <a:rPr lang="en-US" sz="1200" b="1" i="1" smtClean="0">
                        <a:latin typeface="Cambria Math" panose="02040503050406030204" pitchFamily="18" charset="0"/>
                        <a:ea typeface="CMU Serif Roman" panose="02000603000000000000" pitchFamily="2" charset="0"/>
                        <a:cs typeface="CMU Serif Roman" panose="02000603000000000000" pitchFamily="2" charset="0"/>
                      </a:rPr>
                      <m:t>𝒋</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and </a:t>
                </a:r>
                <a14:m>
                  <m:oMath xmlns:m="http://schemas.openxmlformats.org/officeDocument/2006/math">
                    <m:r>
                      <a:rPr lang="en-US" sz="1200" b="1" i="1" dirty="0" smtClean="0">
                        <a:latin typeface="Cambria Math" panose="02040503050406030204" pitchFamily="18" charset="0"/>
                        <a:ea typeface="CMU Serif Roman" panose="02000603000000000000" pitchFamily="2" charset="0"/>
                        <a:cs typeface="CMU Serif Roman" panose="02000603000000000000" pitchFamily="2" charset="0"/>
                      </a:rPr>
                      <m:t>𝒌</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should be the same if they contribute equally to all possible coalitions.</a:t>
                </a:r>
              </a:p>
            </p:txBody>
          </p:sp>
        </mc:Choice>
        <mc:Fallback xmlns="">
          <p:sp>
            <p:nvSpPr>
              <p:cNvPr id="17" name="TextBox 16">
                <a:extLst>
                  <a:ext uri="{FF2B5EF4-FFF2-40B4-BE49-F238E27FC236}">
                    <a16:creationId xmlns:a16="http://schemas.microsoft.com/office/drawing/2014/main" id="{FD1C053F-D949-6A9F-462D-24FA6F4A1643}"/>
                  </a:ext>
                </a:extLst>
              </p:cNvPr>
              <p:cNvSpPr txBox="1">
                <a:spLocks noRot="1" noChangeAspect="1" noMove="1" noResize="1" noEditPoints="1" noAdjustHandles="1" noChangeArrowheads="1" noChangeShapeType="1" noTextEdit="1"/>
              </p:cNvSpPr>
              <p:nvPr/>
            </p:nvSpPr>
            <p:spPr>
              <a:xfrm>
                <a:off x="723960" y="3308707"/>
                <a:ext cx="8488620" cy="461665"/>
              </a:xfrm>
              <a:prstGeom prst="rect">
                <a:avLst/>
              </a:prstGeom>
              <a:blipFill>
                <a:blip r:embed="rId6"/>
                <a:stretch>
                  <a:fillRect l="-72" t="-1333"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67FF84-6837-7283-858F-0F379EBC538F}"/>
                  </a:ext>
                </a:extLst>
              </p:cNvPr>
              <p:cNvSpPr txBox="1"/>
              <p:nvPr/>
            </p:nvSpPr>
            <p:spPr>
              <a:xfrm>
                <a:off x="3574108" y="3804962"/>
                <a:ext cx="183582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𝑗</m:t>
                          </m:r>
                          <m:r>
                            <a:rPr lang="en-US" sz="1200" b="0" i="1" smtClean="0">
                              <a:latin typeface="Cambria Math" panose="02040503050406030204" pitchFamily="18" charset="0"/>
                            </a:rPr>
                            <m:t>=1</m:t>
                          </m:r>
                        </m:sub>
                        <m:sup>
                          <m:r>
                            <a:rPr lang="en-US" sz="1200" b="0" i="1" smtClean="0">
                              <a:latin typeface="Cambria Math" panose="02040503050406030204" pitchFamily="18" charset="0"/>
                            </a:rPr>
                            <m:t>𝑝</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𝔼</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𝑋</m:t>
                                  </m:r>
                                </m:e>
                              </m:d>
                            </m:e>
                          </m:d>
                          <m:r>
                            <a:rPr lang="en-US" sz="1200" b="0" i="1" smtClean="0">
                              <a:latin typeface="Cambria Math" panose="02040503050406030204" pitchFamily="18" charset="0"/>
                            </a:rPr>
                            <m:t> </m:t>
                          </m:r>
                        </m:e>
                      </m:nary>
                    </m:oMath>
                  </m:oMathPara>
                </a14:m>
                <a:endParaRPr lang="en-US" sz="1200" dirty="0"/>
              </a:p>
            </p:txBody>
          </p:sp>
        </mc:Choice>
        <mc:Fallback xmlns="">
          <p:sp>
            <p:nvSpPr>
              <p:cNvPr id="18" name="TextBox 17">
                <a:extLst>
                  <a:ext uri="{FF2B5EF4-FFF2-40B4-BE49-F238E27FC236}">
                    <a16:creationId xmlns:a16="http://schemas.microsoft.com/office/drawing/2014/main" id="{9267FF84-6837-7283-858F-0F379EBC538F}"/>
                  </a:ext>
                </a:extLst>
              </p:cNvPr>
              <p:cNvSpPr txBox="1">
                <a:spLocks noRot="1" noChangeAspect="1" noMove="1" noResize="1" noEditPoints="1" noAdjustHandles="1" noChangeArrowheads="1" noChangeShapeType="1" noTextEdit="1"/>
              </p:cNvSpPr>
              <p:nvPr/>
            </p:nvSpPr>
            <p:spPr>
              <a:xfrm>
                <a:off x="3574108" y="3804962"/>
                <a:ext cx="1835823" cy="5250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744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F6AAE0-6423-A6C8-E61C-515E2FE85713}"/>
                  </a:ext>
                </a:extLst>
              </p:cNvPr>
              <p:cNvSpPr txBox="1"/>
              <p:nvPr/>
            </p:nvSpPr>
            <p:spPr>
              <a:xfrm>
                <a:off x="1750032" y="2385086"/>
                <a:ext cx="5814060" cy="1954381"/>
              </a:xfrm>
              <a:prstGeom prst="rect">
                <a:avLst/>
              </a:prstGeom>
              <a:noFill/>
            </p:spPr>
            <p:txBody>
              <a:bodyPr wrap="square">
                <a:spAutoFit/>
              </a:bodyPr>
              <a:lstStyle/>
              <a:p>
                <a:pPr algn="just"/>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Definition 1. </a:t>
                </a:r>
                <a:r>
                  <a:rPr lang="en-US" sz="1100" dirty="0">
                    <a:latin typeface="Amasis MT Pro Medium" panose="02040604050005020304" pitchFamily="18" charset="0"/>
                    <a:ea typeface="CMU Serif Roman" panose="02000603000000000000" pitchFamily="2" charset="0"/>
                    <a:cs typeface="CMU Serif Roman" panose="02000603000000000000" pitchFamily="2" charset="0"/>
                  </a:rPr>
                  <a:t>Additive feature attribution methods have an explanation model that is a </a:t>
                </a:r>
                <a:r>
                  <a:rPr lang="en-US" sz="1100" b="1" dirty="0">
                    <a:latin typeface="Amasis MT Pro Medium" panose="02040604050005020304" pitchFamily="18" charset="0"/>
                    <a:ea typeface="CMU Serif Roman" panose="02000603000000000000" pitchFamily="2" charset="0"/>
                    <a:cs typeface="CMU Serif Roman" panose="02000603000000000000" pitchFamily="2" charset="0"/>
                  </a:rPr>
                  <a:t>linear function </a:t>
                </a:r>
                <a:r>
                  <a:rPr lang="en-US" sz="1100" dirty="0">
                    <a:latin typeface="Amasis MT Pro Medium" panose="02040604050005020304" pitchFamily="18" charset="0"/>
                    <a:ea typeface="CMU Serif Roman" panose="02000603000000000000" pitchFamily="2" charset="0"/>
                    <a:cs typeface="CMU Serif Roman" panose="02000603000000000000" pitchFamily="2" charset="0"/>
                  </a:rPr>
                  <a:t>of binary variables:</a:t>
                </a:r>
              </a:p>
              <a:p>
                <a:pPr algn="just"/>
                <a:endParaRPr lang="en-US" sz="1100" i="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i="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i="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100" dirty="0">
                    <a:latin typeface="Amasis MT Pro Medium" panose="02040604050005020304" pitchFamily="18" charset="0"/>
                    <a:ea typeface="CMU Serif Roman" panose="02000603000000000000" pitchFamily="2" charset="0"/>
                    <a:cs typeface="CMU Serif Roman" panose="02000603000000000000" pitchFamily="2" charset="0"/>
                  </a:rPr>
                  <a:t>where </a:t>
                </a:r>
                <a14:m>
                  <m:oMath xmlns:m="http://schemas.openxmlformats.org/officeDocument/2006/math">
                    <m:sSup>
                      <m:sSupPr>
                        <m:ctrlPr>
                          <a:rPr lang="en-US" sz="110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𝑥</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Sup>
                      <m:sSupPr>
                        <m:ctrlPr>
                          <a:rPr lang="en-US" sz="1100" i="1" smtClean="0">
                            <a:latin typeface="Cambria Math" panose="02040503050406030204" pitchFamily="18" charset="0"/>
                            <a:ea typeface="CMU Serif Roman" panose="02000603000000000000" pitchFamily="2" charset="0"/>
                            <a:cs typeface="CMU Serif Roman" panose="02000603000000000000" pitchFamily="2" charset="0"/>
                          </a:rPr>
                        </m:ctrlPr>
                      </m:sSupPr>
                      <m:e>
                        <m:d>
                          <m:dPr>
                            <m:begChr m:val="{"/>
                            <m:endChr m:val="}"/>
                            <m:ctrlPr>
                              <a:rPr lang="en-US" sz="1100" i="1" smtClean="0">
                                <a:latin typeface="Cambria Math" panose="02040503050406030204" pitchFamily="18" charset="0"/>
                                <a:ea typeface="CMU Serif Roman" panose="02000603000000000000" pitchFamily="2" charset="0"/>
                                <a:cs typeface="CMU Serif Roman" panose="02000603000000000000" pitchFamily="2" charset="0"/>
                              </a:rPr>
                            </m:ctrlPr>
                          </m:d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0, 1</m:t>
                            </m:r>
                          </m:e>
                        </m:d>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𝑀</m:t>
                        </m:r>
                      </m:sup>
                    </m:sSup>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t>
                </a:r>
                <a14:m>
                  <m:oMath xmlns:m="http://schemas.openxmlformats.org/officeDocument/2006/math">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𝑀</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is the number of simplified input features, and </a:t>
                </a:r>
                <a14:m>
                  <m:oMath xmlns:m="http://schemas.openxmlformats.org/officeDocument/2006/math">
                    <m:sSub>
                      <m:sSub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𝜙</m:t>
                        </m:r>
                      </m:e>
                      <m: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𝑖</m:t>
                        </m:r>
                      </m:sub>
                    </m:s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ℝ</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t>
                </a:r>
              </a:p>
              <a:p>
                <a:pPr algn="just"/>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pPr algn="just"/>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pPr algn="just"/>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Theorem 1. Only one possible explanation model follows Definition 1 and satisfies Properties 1, 2, and 3.</a:t>
                </a:r>
              </a:p>
            </p:txBody>
          </p:sp>
        </mc:Choice>
        <mc:Fallback xmlns="">
          <p:sp>
            <p:nvSpPr>
              <p:cNvPr id="6" name="TextBox 5">
                <a:extLst>
                  <a:ext uri="{FF2B5EF4-FFF2-40B4-BE49-F238E27FC236}">
                    <a16:creationId xmlns:a16="http://schemas.microsoft.com/office/drawing/2014/main" id="{E4F6AAE0-6423-A6C8-E61C-515E2FE85713}"/>
                  </a:ext>
                </a:extLst>
              </p:cNvPr>
              <p:cNvSpPr txBox="1">
                <a:spLocks noRot="1" noChangeAspect="1" noMove="1" noResize="1" noEditPoints="1" noAdjustHandles="1" noChangeArrowheads="1" noChangeShapeType="1" noTextEdit="1"/>
              </p:cNvSpPr>
              <p:nvPr/>
            </p:nvSpPr>
            <p:spPr>
              <a:xfrm>
                <a:off x="1750032" y="2385086"/>
                <a:ext cx="5814060" cy="1954381"/>
              </a:xfrm>
              <a:prstGeom prst="rect">
                <a:avLst/>
              </a:prstGeom>
              <a:blipFill>
                <a:blip r:embed="rId4"/>
                <a:stretch>
                  <a:fillRect t="-312"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0EC4D5-36CA-00FF-3205-0D247E7708DB}"/>
                  </a:ext>
                </a:extLst>
              </p:cNvPr>
              <p:cNvSpPr txBox="1"/>
              <p:nvPr/>
            </p:nvSpPr>
            <p:spPr>
              <a:xfrm>
                <a:off x="3826956" y="2649809"/>
                <a:ext cx="1490087"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𝑀</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𝑖</m:t>
                              </m:r>
                            </m:sub>
                          </m:sSub>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e>
                      </m:nary>
                    </m:oMath>
                  </m:oMathPara>
                </a14:m>
                <a:endParaRPr lang="en-US" sz="1200" dirty="0"/>
              </a:p>
            </p:txBody>
          </p:sp>
        </mc:Choice>
        <mc:Fallback xmlns="">
          <p:sp>
            <p:nvSpPr>
              <p:cNvPr id="4" name="TextBox 3">
                <a:extLst>
                  <a:ext uri="{FF2B5EF4-FFF2-40B4-BE49-F238E27FC236}">
                    <a16:creationId xmlns:a16="http://schemas.microsoft.com/office/drawing/2014/main" id="{A90EC4D5-36CA-00FF-3205-0D247E7708DB}"/>
                  </a:ext>
                </a:extLst>
              </p:cNvPr>
              <p:cNvSpPr txBox="1">
                <a:spLocks noRot="1" noChangeAspect="1" noMove="1" noResize="1" noEditPoints="1" noAdjustHandles="1" noChangeArrowheads="1" noChangeShapeType="1" noTextEdit="1"/>
              </p:cNvSpPr>
              <p:nvPr/>
            </p:nvSpPr>
            <p:spPr>
              <a:xfrm>
                <a:off x="3826956" y="2649809"/>
                <a:ext cx="1490087" cy="519309"/>
              </a:xfrm>
              <a:prstGeom prst="rect">
                <a:avLst/>
              </a:prstGeom>
              <a:blipFill>
                <a:blip r:embed="rId5"/>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F9E1A017-3782-FEB2-F5AC-C4923939BBA8}"/>
              </a:ext>
            </a:extLst>
          </p:cNvPr>
          <p:cNvSpPr txBox="1"/>
          <p:nvPr/>
        </p:nvSpPr>
        <p:spPr>
          <a:xfrm>
            <a:off x="845820" y="1283652"/>
            <a:ext cx="7860459" cy="1015663"/>
          </a:xfrm>
          <a:prstGeom prst="rect">
            <a:avLst/>
          </a:prstGeom>
          <a:noFill/>
        </p:spPr>
        <p:txBody>
          <a:bodyPr wrap="square">
            <a:spAutoFit/>
          </a:bodyPr>
          <a:lstStyle/>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Lundberg and Lee (2017) suggest that methods not based on Shapley values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violates</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the unique properties that can determine additive feature attributions (i.e., </a:t>
            </a:r>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Local accuracy, Missingness, and Consistency</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t>
            </a:r>
          </a:p>
          <a:p>
            <a:pPr algn="just"/>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Therefore, the authors proposed a unified approach that improves existing interpretability methods that violates these properties.  </a:t>
            </a:r>
            <a:endParaRPr lang="en-US" sz="1100" b="1" dirty="0">
              <a:latin typeface="Amasis MT Pro Medium" panose="02040604050005020304" pitchFamily="18" charset="0"/>
              <a:ea typeface="CMU Serif Roman" panose="02000603000000000000" pitchFamily="2" charset="0"/>
              <a:cs typeface="CMU Serif Roman" panose="02000603000000000000"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030949A-C619-A7C9-4BD8-6FF3BD6E1F4E}"/>
                  </a:ext>
                </a:extLst>
              </p:cNvPr>
              <p:cNvSpPr txBox="1"/>
              <p:nvPr/>
            </p:nvSpPr>
            <p:spPr>
              <a:xfrm>
                <a:off x="2894400" y="4261453"/>
                <a:ext cx="3525324" cy="466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𝑖</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𝑥</m:t>
                          </m:r>
                        </m:e>
                      </m:d>
                      <m:r>
                        <a:rPr lang="en-US" sz="1200" b="0" i="1" smtClean="0">
                          <a:latin typeface="Cambria Math" panose="02040503050406030204" pitchFamily="18" charset="0"/>
                        </a:rPr>
                        <m:t>=</m:t>
                      </m:r>
                      <m:nary>
                        <m:naryPr>
                          <m:chr m:val="∑"/>
                          <m:supHide m:val="on"/>
                          <m:ctrlPr>
                            <a:rPr lang="en-US" sz="1200" b="0" i="1" smtClean="0">
                              <a:latin typeface="Cambria Math" panose="02040503050406030204" pitchFamily="18" charset="0"/>
                            </a:rPr>
                          </m:ctrlPr>
                        </m:naryPr>
                        <m:sub>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sup>
                          </m:sSup>
                        </m:sub>
                        <m:sup/>
                        <m:e>
                          <m:f>
                            <m:fPr>
                              <m:ctrlPr>
                                <a:rPr lang="en-US" sz="1200" b="0" i="1" smtClean="0">
                                  <a:latin typeface="Cambria Math" panose="02040503050406030204" pitchFamily="18" charset="0"/>
                                </a:rPr>
                              </m:ctrlPr>
                            </m:fPr>
                            <m:num>
                              <m:d>
                                <m:dPr>
                                  <m:begChr m:val="|"/>
                                  <m:endChr m:val="|"/>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𝑀</m:t>
                                  </m:r>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−1</m:t>
                                  </m:r>
                                </m:e>
                              </m:d>
                              <m:r>
                                <a:rPr lang="en-US" sz="1200" b="0" i="1" smtClean="0">
                                  <a:latin typeface="Cambria Math" panose="02040503050406030204" pitchFamily="18" charset="0"/>
                                </a:rPr>
                                <m:t>!</m:t>
                              </m:r>
                            </m:num>
                            <m:den>
                              <m:r>
                                <a:rPr lang="en-US" sz="1200" b="0" i="1" smtClean="0">
                                  <a:latin typeface="Cambria Math" panose="02040503050406030204" pitchFamily="18" charset="0"/>
                                </a:rPr>
                                <m:t>𝑀</m:t>
                              </m:r>
                              <m:r>
                                <a:rPr lang="en-US" sz="1200" b="0" i="1" smtClean="0">
                                  <a:latin typeface="Cambria Math" panose="02040503050406030204" pitchFamily="18" charset="0"/>
                                </a:rPr>
                                <m:t>!</m:t>
                              </m:r>
                            </m:den>
                          </m:f>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Sub>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Sub>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num>
                                    <m:den>
                                      <m:r>
                                        <a:rPr lang="en-US" sz="1200" b="0" i="1" smtClean="0">
                                          <a:latin typeface="Cambria Math" panose="02040503050406030204" pitchFamily="18" charset="0"/>
                                        </a:rPr>
                                        <m:t>𝑖</m:t>
                                      </m:r>
                                    </m:den>
                                  </m:f>
                                </m:e>
                              </m:d>
                            </m:e>
                          </m:d>
                        </m:e>
                      </m:nary>
                    </m:oMath>
                  </m:oMathPara>
                </a14:m>
                <a:endParaRPr lang="en-US" sz="1200" dirty="0"/>
              </a:p>
            </p:txBody>
          </p:sp>
        </mc:Choice>
        <mc:Fallback xmlns="">
          <p:sp>
            <p:nvSpPr>
              <p:cNvPr id="16" name="TextBox 15">
                <a:extLst>
                  <a:ext uri="{FF2B5EF4-FFF2-40B4-BE49-F238E27FC236}">
                    <a16:creationId xmlns:a16="http://schemas.microsoft.com/office/drawing/2014/main" id="{2030949A-C619-A7C9-4BD8-6FF3BD6E1F4E}"/>
                  </a:ext>
                </a:extLst>
              </p:cNvPr>
              <p:cNvSpPr txBox="1">
                <a:spLocks noRot="1" noChangeAspect="1" noMove="1" noResize="1" noEditPoints="1" noAdjustHandles="1" noChangeArrowheads="1" noChangeShapeType="1" noTextEdit="1"/>
              </p:cNvSpPr>
              <p:nvPr/>
            </p:nvSpPr>
            <p:spPr>
              <a:xfrm>
                <a:off x="2894400" y="4261453"/>
                <a:ext cx="3525324" cy="466090"/>
              </a:xfrm>
              <a:prstGeom prst="rect">
                <a:avLst/>
              </a:prstGeom>
              <a:blipFill>
                <a:blip r:embed="rId6"/>
                <a:stretch>
                  <a:fillRect l="-1211" t="-140260" b="-197403"/>
                </a:stretch>
              </a:blipFill>
            </p:spPr>
            <p:txBody>
              <a:bodyPr/>
              <a:lstStyle/>
              <a:p>
                <a:r>
                  <a:rPr lang="en-US">
                    <a:noFill/>
                  </a:rPr>
                  <a:t> </a:t>
                </a:r>
              </a:p>
            </p:txBody>
          </p:sp>
        </mc:Fallback>
      </mc:AlternateContent>
    </p:spTree>
    <p:extLst>
      <p:ext uri="{BB962C8B-B14F-4D97-AF65-F5344CB8AC3E}">
        <p14:creationId xmlns:p14="http://schemas.microsoft.com/office/powerpoint/2010/main" val="79527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646331"/>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1.</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Local accuracy. </a:t>
                </a: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It requires the explanation model </a:t>
                </a:r>
                <a14:m>
                  <m:oMath xmlns:m="http://schemas.openxmlformats.org/officeDocument/2006/math">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𝑔</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to at least match the output of the original model </a:t>
                </a:r>
                <a14:m>
                  <m:oMath xmlns:m="http://schemas.openxmlformats.org/officeDocument/2006/math">
                    <m:r>
                      <a:rPr lang="en-US" sz="1200" i="1">
                        <a:latin typeface="Cambria Math" panose="02040503050406030204" pitchFamily="18" charset="0"/>
                        <a:ea typeface="CMU Serif Roman" panose="02000603000000000000" pitchFamily="2" charset="0"/>
                        <a:cs typeface="CMU Serif Roman" panose="02000603000000000000" pitchFamily="2" charset="0"/>
                      </a:rPr>
                      <m:t>𝑓</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for the simplified input </a:t>
                </a:r>
                <a14:m>
                  <m:oMath xmlns:m="http://schemas.openxmlformats.org/officeDocument/2006/math">
                    <m:sSup>
                      <m:sSupPr>
                        <m:ctrlPr>
                          <a:rPr lang="en-US" sz="1200" b="1"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200" b="1" i="1">
                            <a:latin typeface="Cambria Math" panose="02040503050406030204" pitchFamily="18" charset="0"/>
                            <a:ea typeface="CMU Serif Roman" panose="02000603000000000000" pitchFamily="2" charset="0"/>
                            <a:cs typeface="CMU Serif Roman" panose="02000603000000000000" pitchFamily="2" charset="0"/>
                          </a:rPr>
                          <m:t>𝒙</m:t>
                        </m:r>
                      </m:e>
                      <m:sup>
                        <m:r>
                          <a:rPr lang="en-US" sz="1200" b="1" i="1" smtClean="0">
                            <a:latin typeface="Cambria Math" panose="02040503050406030204" pitchFamily="18" charset="0"/>
                            <a:ea typeface="CMU Serif Roman" panose="02000603000000000000" pitchFamily="2" charset="0"/>
                            <a:cs typeface="CMU Serif Roman" panose="02000603000000000000" pitchFamily="2" charset="0"/>
                          </a:rPr>
                          <m:t>′</m:t>
                        </m:r>
                      </m:sup>
                    </m:sSup>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when approximating </a:t>
                </a:r>
                <a14:m>
                  <m:oMath xmlns:m="http://schemas.openxmlformats.org/officeDocument/2006/math">
                    <m:r>
                      <a:rPr lang="en-US" sz="1200" i="1">
                        <a:latin typeface="Cambria Math" panose="02040503050406030204" pitchFamily="18" charset="0"/>
                        <a:ea typeface="CMU Serif Roman" panose="02000603000000000000" pitchFamily="2" charset="0"/>
                        <a:cs typeface="CMU Serif Roman" panose="02000603000000000000" pitchFamily="2" charset="0"/>
                      </a:rPr>
                      <m:t>𝑓</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for a specific input </a:t>
                </a:r>
                <a14:m>
                  <m:oMath xmlns:m="http://schemas.openxmlformats.org/officeDocument/2006/math">
                    <m:r>
                      <a:rPr lang="en-US" sz="1200" b="1" i="1" smtClean="0">
                        <a:latin typeface="Cambria Math" panose="02040503050406030204" pitchFamily="18" charset="0"/>
                        <a:ea typeface="CMU Serif Roman" panose="02000603000000000000" pitchFamily="2" charset="0"/>
                        <a:cs typeface="CMU Serif Roman" panose="02000603000000000000" pitchFamily="2" charset="0"/>
                      </a:rPr>
                      <m:t>𝒙</m:t>
                    </m:r>
                  </m:oMath>
                </a14:m>
                <a:r>
                  <a:rPr lang="en-US" sz="1100" b="1" dirty="0">
                    <a:latin typeface="Amasis MT Pro Medium" panose="02040604050005020304" pitchFamily="18" charset="0"/>
                    <a:ea typeface="CMU Serif Roman" panose="02000603000000000000" pitchFamily="2" charset="0"/>
                    <a:cs typeface="CMU Serif Roman" panose="02000603000000000000" pitchFamily="2" charset="0"/>
                  </a:rPr>
                  <a:t>.</a:t>
                </a:r>
              </a:p>
            </p:txBody>
          </p:sp>
        </mc:Choice>
        <mc:Fallback xmlns="">
          <p:sp>
            <p:nvSpPr>
              <p:cNvPr id="6" name="TextBox 5">
                <a:extLst>
                  <a:ext uri="{FF2B5EF4-FFF2-40B4-BE49-F238E27FC236}">
                    <a16:creationId xmlns:a16="http://schemas.microsoft.com/office/drawing/2014/main" id="{E4F6AAE0-6423-A6C8-E61C-515E2FE85713}"/>
                  </a:ext>
                </a:extLst>
              </p:cNvPr>
              <p:cNvSpPr txBox="1">
                <a:spLocks noRot="1" noChangeAspect="1" noMove="1" noResize="1" noEditPoints="1" noAdjustHandles="1" noChangeArrowheads="1" noChangeShapeType="1" noTextEdit="1"/>
              </p:cNvSpPr>
              <p:nvPr/>
            </p:nvSpPr>
            <p:spPr>
              <a:xfrm>
                <a:off x="723960" y="1287937"/>
                <a:ext cx="8000940" cy="646331"/>
              </a:xfrm>
              <a:prstGeom prst="rect">
                <a:avLst/>
              </a:prstGeom>
              <a:blipFill>
                <a:blip r:embed="rId4"/>
                <a:stretch>
                  <a:fillRect l="-76"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EA4298D-5F44-BED8-C658-600C737FDBA5}"/>
                  </a:ext>
                </a:extLst>
              </p:cNvPr>
              <p:cNvSpPr txBox="1"/>
              <p:nvPr/>
            </p:nvSpPr>
            <p:spPr>
              <a:xfrm>
                <a:off x="3545764" y="1886205"/>
                <a:ext cx="1737078"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nary>
                    </m:oMath>
                  </m:oMathPara>
                </a14:m>
                <a:endParaRPr lang="en-US" dirty="0"/>
              </a:p>
            </p:txBody>
          </p:sp>
        </mc:Choice>
        <mc:Fallback xmlns="">
          <p:sp>
            <p:nvSpPr>
              <p:cNvPr id="2" name="TextBox 1">
                <a:extLst>
                  <a:ext uri="{FF2B5EF4-FFF2-40B4-BE49-F238E27FC236}">
                    <a16:creationId xmlns:a16="http://schemas.microsoft.com/office/drawing/2014/main" id="{6EA4298D-5F44-BED8-C658-600C737FDBA5}"/>
                  </a:ext>
                </a:extLst>
              </p:cNvPr>
              <p:cNvSpPr txBox="1">
                <a:spLocks noRot="1" noChangeAspect="1" noMove="1" noResize="1" noEditPoints="1" noAdjustHandles="1" noChangeArrowheads="1" noChangeShapeType="1" noTextEdit="1"/>
              </p:cNvSpPr>
              <p:nvPr/>
            </p:nvSpPr>
            <p:spPr>
              <a:xfrm>
                <a:off x="3545764" y="1886205"/>
                <a:ext cx="1737078" cy="60580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7E3D42-0B81-C07C-1DCB-B0A1467D0262}"/>
                  </a:ext>
                </a:extLst>
              </p:cNvPr>
              <p:cNvSpPr txBox="1"/>
              <p:nvPr/>
            </p:nvSpPr>
            <p:spPr>
              <a:xfrm>
                <a:off x="3545764" y="2481815"/>
                <a:ext cx="4023024"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nary>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𝑋</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𝑗</m:t>
                              </m:r>
                            </m:sub>
                          </m:sSub>
                        </m:e>
                      </m:nary>
                    </m:oMath>
                  </m:oMathPara>
                </a14:m>
                <a:endParaRPr lang="en-US" dirty="0"/>
              </a:p>
            </p:txBody>
          </p:sp>
        </mc:Choice>
        <mc:Fallback xmlns="">
          <p:sp>
            <p:nvSpPr>
              <p:cNvPr id="7" name="TextBox 6">
                <a:extLst>
                  <a:ext uri="{FF2B5EF4-FFF2-40B4-BE49-F238E27FC236}">
                    <a16:creationId xmlns:a16="http://schemas.microsoft.com/office/drawing/2014/main" id="{747E3D42-0B81-C07C-1DCB-B0A1467D0262}"/>
                  </a:ext>
                </a:extLst>
              </p:cNvPr>
              <p:cNvSpPr txBox="1">
                <a:spLocks noRot="1" noChangeAspect="1" noMove="1" noResize="1" noEditPoints="1" noAdjustHandles="1" noChangeArrowheads="1" noChangeShapeType="1" noTextEdit="1"/>
              </p:cNvSpPr>
              <p:nvPr/>
            </p:nvSpPr>
            <p:spPr>
              <a:xfrm>
                <a:off x="3545764" y="2481815"/>
                <a:ext cx="4023024" cy="630173"/>
              </a:xfrm>
              <a:prstGeom prst="rect">
                <a:avLst/>
              </a:prstGeom>
              <a:blipFill>
                <a:blip r:embed="rId6"/>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9CC2EE-7754-D322-E9F0-93EA28BC83BF}"/>
                  </a:ext>
                </a:extLst>
              </p:cNvPr>
              <p:cNvSpPr txBox="1"/>
              <p:nvPr/>
            </p:nvSpPr>
            <p:spPr>
              <a:xfrm>
                <a:off x="723960" y="3499517"/>
                <a:ext cx="8000940" cy="1224118"/>
              </a:xfrm>
              <a:prstGeom prst="rect">
                <a:avLst/>
              </a:prstGeom>
              <a:noFill/>
            </p:spPr>
            <p:txBody>
              <a:bodyPr wrap="square">
                <a:spAutoFit/>
              </a:bodyPr>
              <a:lstStyle/>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It means that the explanation of model </a:t>
                </a:r>
                <a14:m>
                  <m:oMath xmlns:m="http://schemas.openxmlformats.org/officeDocument/2006/math">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𝑔</m:t>
                    </m:r>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sSup>
                      <m:sSupPr>
                        <m:ctrlPr>
                          <a:rPr lang="en-US" sz="12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𝑥</m:t>
                        </m:r>
                      </m:e>
                      <m:sup>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sup>
                    </m:sSup>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should match the original model </a:t>
                </a:r>
                <a14:m>
                  <m:oMath xmlns:m="http://schemas.openxmlformats.org/officeDocument/2006/math">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𝑓</m:t>
                    </m:r>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𝑥</m:t>
                    </m:r>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in the situation when </a:t>
                </a:r>
              </a:p>
              <a:p>
                <a:pPr algn="just"/>
                <a14:m>
                  <m:oMath xmlns:m="http://schemas.openxmlformats.org/officeDocument/2006/math">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𝑥</m:t>
                    </m:r>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sSub>
                      <m:sSubPr>
                        <m:ctrlPr>
                          <a:rPr lang="en-US" sz="12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h</m:t>
                        </m:r>
                      </m:e>
                      <m:sub>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𝑥</m:t>
                        </m:r>
                      </m:sub>
                    </m:sSub>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sSup>
                      <m:sSupPr>
                        <m:ctrlPr>
                          <a:rPr lang="en-US" sz="12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𝑥</m:t>
                        </m:r>
                      </m:e>
                      <m:sup>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sup>
                    </m:sSup>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and </a:t>
                </a:r>
                <a14:m>
                  <m:oMath xmlns:m="http://schemas.openxmlformats.org/officeDocument/2006/math">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𝑓</m:t>
                    </m:r>
                    <m:d>
                      <m:dPr>
                        <m:ctrlPr>
                          <a:rPr lang="en-US" sz="1200" b="0" i="1" smtClean="0">
                            <a:latin typeface="Cambria Math" panose="02040503050406030204" pitchFamily="18" charset="0"/>
                            <a:ea typeface="CMU Serif Roman" panose="02000603000000000000" pitchFamily="2" charset="0"/>
                            <a:cs typeface="CMU Serif Roman" panose="02000603000000000000" pitchFamily="2" charset="0"/>
                          </a:rPr>
                        </m:ctrlPr>
                      </m:dPr>
                      <m:e>
                        <m:sSub>
                          <m:sSubPr>
                            <m:ctrlPr>
                              <a:rPr lang="en-US" sz="12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h</m:t>
                            </m:r>
                          </m:e>
                          <m:sub>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𝑥</m:t>
                            </m:r>
                          </m:sub>
                        </m:sSub>
                        <m:d>
                          <m:dPr>
                            <m:ctrlPr>
                              <a:rPr lang="en-US" sz="1200" b="0" i="1" smtClean="0">
                                <a:latin typeface="Cambria Math" panose="02040503050406030204" pitchFamily="18" charset="0"/>
                                <a:ea typeface="CMU Serif Roman" panose="02000603000000000000" pitchFamily="2" charset="0"/>
                                <a:cs typeface="CMU Serif Roman" panose="02000603000000000000" pitchFamily="2" charset="0"/>
                              </a:rPr>
                            </m:ctrlPr>
                          </m:dPr>
                          <m:e>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0</m:t>
                            </m:r>
                          </m:e>
                        </m:d>
                      </m:e>
                    </m:d>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represent the model output for which all the inputs are missing.</a:t>
                </a:r>
              </a:p>
              <a:p>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sum of all the contributions should be equal [or approximately equal] to the prediction. In other words, the SHAP’s local accuracy property that ensures that the contributions of the features should add up to the difference between the prediction and the average prediction of the model.</a:t>
                </a:r>
              </a:p>
            </p:txBody>
          </p:sp>
        </mc:Choice>
        <mc:Fallback xmlns="">
          <p:sp>
            <p:nvSpPr>
              <p:cNvPr id="8" name="TextBox 7">
                <a:extLst>
                  <a:ext uri="{FF2B5EF4-FFF2-40B4-BE49-F238E27FC236}">
                    <a16:creationId xmlns:a16="http://schemas.microsoft.com/office/drawing/2014/main" id="{5A9CC2EE-7754-D322-E9F0-93EA28BC83BF}"/>
                  </a:ext>
                </a:extLst>
              </p:cNvPr>
              <p:cNvSpPr txBox="1">
                <a:spLocks noRot="1" noChangeAspect="1" noMove="1" noResize="1" noEditPoints="1" noAdjustHandles="1" noChangeArrowheads="1" noChangeShapeType="1" noTextEdit="1"/>
              </p:cNvSpPr>
              <p:nvPr/>
            </p:nvSpPr>
            <p:spPr>
              <a:xfrm>
                <a:off x="723960" y="3499517"/>
                <a:ext cx="8000940" cy="1224118"/>
              </a:xfrm>
              <a:prstGeom prst="rect">
                <a:avLst/>
              </a:prstGeom>
              <a:blipFill>
                <a:blip r:embed="rId7"/>
                <a:stretch>
                  <a:fillRect l="-76" b="-2985"/>
                </a:stretch>
              </a:blipFill>
            </p:spPr>
            <p:txBody>
              <a:bodyPr/>
              <a:lstStyle/>
              <a:p>
                <a:r>
                  <a:rPr lang="en-US">
                    <a:noFill/>
                  </a:rPr>
                  <a:t> </a:t>
                </a:r>
              </a:p>
            </p:txBody>
          </p:sp>
        </mc:Fallback>
      </mc:AlternateContent>
    </p:spTree>
    <p:extLst>
      <p:ext uri="{BB962C8B-B14F-4D97-AF65-F5344CB8AC3E}">
        <p14:creationId xmlns:p14="http://schemas.microsoft.com/office/powerpoint/2010/main" val="292671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438582"/>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2.</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Missingness</a:t>
            </a:r>
          </a:p>
          <a:p>
            <a:pPr algn="just"/>
            <a:endParaRPr lang="en-US" sz="1050" dirty="0">
              <a:latin typeface="Amasis MT Pro Medium" panose="02040604050005020304" pitchFamily="18" charset="0"/>
              <a:ea typeface="CMU Serif Roman" panose="02000603000000000000" pitchFamily="2" charset="0"/>
              <a:cs typeface="CMU Serif Roman" panose="02000603000000000000"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E874626-014B-160A-40AC-BADC3736A1D8}"/>
                  </a:ext>
                </a:extLst>
              </p:cNvPr>
              <p:cNvSpPr txBox="1"/>
              <p:nvPr/>
            </p:nvSpPr>
            <p:spPr>
              <a:xfrm>
                <a:off x="4005338" y="2078297"/>
                <a:ext cx="1133324" cy="205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𝑗</m:t>
                          </m:r>
                        </m:sub>
                        <m:sup>
                          <m:r>
                            <a:rPr lang="en-US" sz="1200" b="0" i="1" smtClean="0">
                              <a:latin typeface="Cambria Math" panose="02040503050406030204" pitchFamily="18" charset="0"/>
                            </a:rPr>
                            <m:t>′</m:t>
                          </m:r>
                        </m:sup>
                      </m:sSubSup>
                      <m:r>
                        <a:rPr lang="en-US" sz="1200" b="0" i="1" smtClean="0">
                          <a:latin typeface="Cambria Math" panose="02040503050406030204" pitchFamily="18" charset="0"/>
                        </a:rPr>
                        <m:t>=0⇒</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=0</m:t>
                      </m:r>
                    </m:oMath>
                  </m:oMathPara>
                </a14:m>
                <a:endParaRPr lang="en-US" sz="1200" dirty="0"/>
              </a:p>
            </p:txBody>
          </p:sp>
        </mc:Choice>
        <mc:Fallback xmlns="">
          <p:sp>
            <p:nvSpPr>
              <p:cNvPr id="2" name="TextBox 1">
                <a:extLst>
                  <a:ext uri="{FF2B5EF4-FFF2-40B4-BE49-F238E27FC236}">
                    <a16:creationId xmlns:a16="http://schemas.microsoft.com/office/drawing/2014/main" id="{9E874626-014B-160A-40AC-BADC3736A1D8}"/>
                  </a:ext>
                </a:extLst>
              </p:cNvPr>
              <p:cNvSpPr txBox="1">
                <a:spLocks noRot="1" noChangeAspect="1" noMove="1" noResize="1" noEditPoints="1" noAdjustHandles="1" noChangeArrowheads="1" noChangeShapeType="1" noTextEdit="1"/>
              </p:cNvSpPr>
              <p:nvPr/>
            </p:nvSpPr>
            <p:spPr>
              <a:xfrm>
                <a:off x="4005338" y="2078297"/>
                <a:ext cx="1133324" cy="205762"/>
              </a:xfrm>
              <a:prstGeom prst="rect">
                <a:avLst/>
              </a:prstGeom>
              <a:blipFill>
                <a:blip r:embed="rId4"/>
                <a:stretch>
                  <a:fillRect l="-1075" r="-2688"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24E276-7EF0-AC6D-3132-618A75736AA5}"/>
                  </a:ext>
                </a:extLst>
              </p:cNvPr>
              <p:cNvSpPr txBox="1"/>
              <p:nvPr/>
            </p:nvSpPr>
            <p:spPr>
              <a:xfrm>
                <a:off x="730886" y="1458739"/>
                <a:ext cx="7838149" cy="517001"/>
              </a:xfrm>
              <a:prstGeom prst="rect">
                <a:avLst/>
              </a:prstGeom>
              <a:noFill/>
            </p:spPr>
            <p:txBody>
              <a:bodyPr wrap="square">
                <a:spAutoFit/>
              </a:bodyPr>
              <a:lstStyle/>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Missingness property enforces that the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missing features get a Shapley value of 0</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 missing feature could have an </a:t>
                </a:r>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arbitrary</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Shapley Value without hurting the local accuracy property since it is multiplied with </a:t>
                </a:r>
                <a14:m>
                  <m:oMath xmlns:m="http://schemas.openxmlformats.org/officeDocument/2006/math">
                    <m:sSubSup>
                      <m:sSubSupPr>
                        <m:ctrlPr>
                          <a:rPr lang="en-US" b="0" i="1" smtClean="0">
                            <a:latin typeface="Cambria Math" panose="02040503050406030204" pitchFamily="18" charset="0"/>
                            <a:ea typeface="CMU Serif Roman" panose="02000603000000000000" pitchFamily="2" charset="0"/>
                            <a:cs typeface="CMU Serif Roman" panose="02000603000000000000" pitchFamily="2" charset="0"/>
                          </a:rPr>
                        </m:ctrlPr>
                      </m:sSubSupPr>
                      <m:e>
                        <m:r>
                          <a:rPr lang="en-US" b="0" i="1" smtClean="0">
                            <a:latin typeface="Cambria Math" panose="02040503050406030204" pitchFamily="18" charset="0"/>
                            <a:ea typeface="CMU Serif Roman" panose="02000603000000000000" pitchFamily="2" charset="0"/>
                            <a:cs typeface="CMU Serif Roman" panose="02000603000000000000" pitchFamily="2" charset="0"/>
                          </a:rPr>
                          <m:t>𝑥</m:t>
                        </m:r>
                      </m:e>
                      <m:sub>
                        <m:r>
                          <a:rPr lang="en-US" b="0" i="1" smtClean="0">
                            <a:latin typeface="Cambria Math" panose="02040503050406030204" pitchFamily="18" charset="0"/>
                            <a:ea typeface="CMU Serif Roman" panose="02000603000000000000" pitchFamily="2" charset="0"/>
                            <a:cs typeface="CMU Serif Roman" panose="02000603000000000000" pitchFamily="2" charset="0"/>
                          </a:rPr>
                          <m:t>𝑗</m:t>
                        </m:r>
                      </m:sub>
                      <m:sup>
                        <m:r>
                          <a:rPr lang="en-US" b="0" i="1" smtClean="0">
                            <a:latin typeface="Cambria Math" panose="02040503050406030204" pitchFamily="18" charset="0"/>
                            <a:ea typeface="CMU Serif Roman" panose="02000603000000000000" pitchFamily="2" charset="0"/>
                            <a:cs typeface="CMU Serif Roman" panose="02000603000000000000" pitchFamily="2" charset="0"/>
                          </a:rPr>
                          <m:t>′</m:t>
                        </m:r>
                      </m:sup>
                    </m:sSubSup>
                    <m:r>
                      <a:rPr lang="en-US" b="0" i="1" smtClean="0">
                        <a:latin typeface="Cambria Math" panose="02040503050406030204" pitchFamily="18" charset="0"/>
                        <a:ea typeface="CMU Serif Roman" panose="02000603000000000000" pitchFamily="2" charset="0"/>
                        <a:cs typeface="CMU Serif Roman" panose="02000603000000000000" pitchFamily="2" charset="0"/>
                      </a:rPr>
                      <m:t>=0</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t>
                </a:r>
              </a:p>
            </p:txBody>
          </p:sp>
        </mc:Choice>
        <mc:Fallback xmlns="">
          <p:sp>
            <p:nvSpPr>
              <p:cNvPr id="7" name="TextBox 6">
                <a:extLst>
                  <a:ext uri="{FF2B5EF4-FFF2-40B4-BE49-F238E27FC236}">
                    <a16:creationId xmlns:a16="http://schemas.microsoft.com/office/drawing/2014/main" id="{1F24E276-7EF0-AC6D-3132-618A75736AA5}"/>
                  </a:ext>
                </a:extLst>
              </p:cNvPr>
              <p:cNvSpPr txBox="1">
                <a:spLocks noRot="1" noChangeAspect="1" noMove="1" noResize="1" noEditPoints="1" noAdjustHandles="1" noChangeArrowheads="1" noChangeShapeType="1" noTextEdit="1"/>
              </p:cNvSpPr>
              <p:nvPr/>
            </p:nvSpPr>
            <p:spPr>
              <a:xfrm>
                <a:off x="730886" y="1458739"/>
                <a:ext cx="7838149" cy="517001"/>
              </a:xfrm>
              <a:prstGeom prst="rect">
                <a:avLst/>
              </a:prstGeom>
              <a:blipFill>
                <a:blip r:embed="rId5"/>
                <a:stretch>
                  <a:fillRect l="-78" b="-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039AF90-2B0A-6F74-5F20-04AD68682FC3}"/>
                  </a:ext>
                </a:extLst>
              </p:cNvPr>
              <p:cNvSpPr txBox="1"/>
              <p:nvPr/>
            </p:nvSpPr>
            <p:spPr>
              <a:xfrm>
                <a:off x="745075" y="2623166"/>
                <a:ext cx="7838149" cy="298095"/>
              </a:xfrm>
              <a:prstGeom prst="rect">
                <a:avLst/>
              </a:prstGeom>
              <a:noFill/>
            </p:spPr>
            <p:txBody>
              <a:bodyPr wrap="square">
                <a:spAutoFit/>
              </a:bodyPr>
              <a:lstStyle/>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In other words, </a:t>
                </a:r>
                <a14:m>
                  <m:oMath xmlns:m="http://schemas.openxmlformats.org/officeDocument/2006/math">
                    <m:sSubSup>
                      <m:sSubSupPr>
                        <m:ctrlPr>
                          <a:rPr lang="en-US" sz="1200" b="0" i="1" u="sng" smtClean="0">
                            <a:latin typeface="Cambria Math" panose="02040503050406030204" pitchFamily="18" charset="0"/>
                          </a:rPr>
                        </m:ctrlPr>
                      </m:sSubSupPr>
                      <m:e>
                        <m:r>
                          <a:rPr lang="en-US" sz="1200" b="0" i="1" u="sng" smtClean="0">
                            <a:latin typeface="Cambria Math" panose="02040503050406030204" pitchFamily="18" charset="0"/>
                          </a:rPr>
                          <m:t>𝑥</m:t>
                        </m:r>
                      </m:e>
                      <m:sub>
                        <m:r>
                          <a:rPr lang="en-US" sz="1200" b="0" i="1" u="sng" smtClean="0">
                            <a:latin typeface="Cambria Math" panose="02040503050406030204" pitchFamily="18" charset="0"/>
                          </a:rPr>
                          <m:t>𝑗</m:t>
                        </m:r>
                      </m:sub>
                      <m:sup>
                        <m:r>
                          <a:rPr lang="en-US" sz="1200" b="0" i="1" u="sng" smtClean="0">
                            <a:latin typeface="Cambria Math" panose="02040503050406030204" pitchFamily="18" charset="0"/>
                          </a:rPr>
                          <m:t>′</m:t>
                        </m:r>
                      </m:sup>
                    </m:sSubSup>
                    <m:r>
                      <a:rPr lang="en-US" sz="1200" b="0" i="1" u="sng" smtClean="0">
                        <a:latin typeface="Cambria Math" panose="02040503050406030204" pitchFamily="18" charset="0"/>
                      </a:rPr>
                      <m:t>=0</m:t>
                    </m:r>
                  </m:oMath>
                </a14:m>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 have no attributed contribution on the model</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t>
                </a:r>
              </a:p>
            </p:txBody>
          </p:sp>
        </mc:Choice>
        <mc:Fallback xmlns="">
          <p:sp>
            <p:nvSpPr>
              <p:cNvPr id="15" name="TextBox 14">
                <a:extLst>
                  <a:ext uri="{FF2B5EF4-FFF2-40B4-BE49-F238E27FC236}">
                    <a16:creationId xmlns:a16="http://schemas.microsoft.com/office/drawing/2014/main" id="{1039AF90-2B0A-6F74-5F20-04AD68682FC3}"/>
                  </a:ext>
                </a:extLst>
              </p:cNvPr>
              <p:cNvSpPr txBox="1">
                <a:spLocks noRot="1" noChangeAspect="1" noMove="1" noResize="1" noEditPoints="1" noAdjustHandles="1" noChangeArrowheads="1" noChangeShapeType="1" noTextEdit="1"/>
              </p:cNvSpPr>
              <p:nvPr/>
            </p:nvSpPr>
            <p:spPr>
              <a:xfrm>
                <a:off x="745075" y="2623166"/>
                <a:ext cx="7838149" cy="298095"/>
              </a:xfrm>
              <a:prstGeom prst="rect">
                <a:avLst/>
              </a:prstGeom>
              <a:blipFill>
                <a:blip r:embed="rId6"/>
                <a:stretch>
                  <a:fillRect b="-8163"/>
                </a:stretch>
              </a:blipFill>
            </p:spPr>
            <p:txBody>
              <a:bodyPr/>
              <a:lstStyle/>
              <a:p>
                <a:r>
                  <a:rPr lang="en-US">
                    <a:noFill/>
                  </a:rPr>
                  <a:t> </a:t>
                </a:r>
              </a:p>
            </p:txBody>
          </p:sp>
        </mc:Fallback>
      </mc:AlternateContent>
    </p:spTree>
    <p:extLst>
      <p:ext uri="{BB962C8B-B14F-4D97-AF65-F5344CB8AC3E}">
        <p14:creationId xmlns:p14="http://schemas.microsoft.com/office/powerpoint/2010/main" val="175976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438582"/>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3.</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Consistency</a:t>
            </a:r>
          </a:p>
          <a:p>
            <a:pPr algn="just"/>
            <a:endParaRPr lang="en-US" sz="1050" dirty="0">
              <a:latin typeface="Amasis MT Pro Medium" panose="02040604050005020304" pitchFamily="18" charset="0"/>
              <a:ea typeface="CMU Serif Roman" panose="02000603000000000000" pitchFamily="2" charset="0"/>
              <a:cs typeface="CMU Serif Roman" panose="02000603000000000000"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E874626-014B-160A-40AC-BADC3736A1D8}"/>
                  </a:ext>
                </a:extLst>
              </p:cNvPr>
              <p:cNvSpPr txBox="1"/>
              <p:nvPr/>
            </p:nvSpPr>
            <p:spPr>
              <a:xfrm>
                <a:off x="3701271" y="3515373"/>
                <a:ext cx="2196307" cy="218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up>
                          <m:r>
                            <a:rPr lang="en-US" sz="1200" b="0" i="1" smtClean="0">
                              <a:latin typeface="Cambria Math" panose="02040503050406030204" pitchFamily="18" charset="0"/>
                            </a:rPr>
                            <m:t>′</m:t>
                          </m:r>
                        </m:sup>
                      </m:sSubSup>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up>
                          <m:r>
                            <a:rPr lang="en-US" sz="1200" b="0" i="1" smtClean="0">
                              <a:latin typeface="Cambria Math" panose="02040503050406030204" pitchFamily="18" charset="0"/>
                            </a:rPr>
                            <m:t>′</m:t>
                          </m:r>
                        </m:sup>
                      </m:sSubSup>
                      <m:d>
                        <m:dPr>
                          <m:ctrlPr>
                            <a:rPr lang="en-US" sz="1200" b="0" i="1" smtClean="0">
                              <a:latin typeface="Cambria Math" panose="02040503050406030204" pitchFamily="18" charset="0"/>
                            </a:rPr>
                          </m:ctrlPr>
                        </m:dPr>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𝑧</m:t>
                              </m:r>
                            </m:e>
                            <m:sub>
                              <m:r>
                                <a:rPr lang="en-US" sz="1200" b="0" i="1" smtClean="0">
                                  <a:latin typeface="Cambria Math" panose="02040503050406030204" pitchFamily="18" charset="0"/>
                                </a:rPr>
                                <m:t>𝑗</m:t>
                              </m:r>
                            </m:sub>
                            <m:sup>
                              <m:r>
                                <a:rPr lang="en-US" sz="1200" b="0" i="1" smtClean="0">
                                  <a:latin typeface="Cambria Math" panose="02040503050406030204" pitchFamily="18" charset="0"/>
                                </a:rPr>
                                <m:t>′</m:t>
                              </m:r>
                            </m:sup>
                          </m:sSubSup>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Sub>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Sub>
                      <m:d>
                        <m:dPr>
                          <m:ctrlPr>
                            <a:rPr lang="en-US" sz="1200" b="0" i="1" smtClean="0">
                              <a:latin typeface="Cambria Math" panose="02040503050406030204" pitchFamily="18" charset="0"/>
                            </a:rPr>
                          </m:ctrlPr>
                        </m:dPr>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𝑧</m:t>
                              </m:r>
                            </m:e>
                            <m:sub>
                              <m:r>
                                <a:rPr lang="en-US" sz="1200" b="0" i="1" smtClean="0">
                                  <a:latin typeface="Cambria Math" panose="02040503050406030204" pitchFamily="18" charset="0"/>
                                </a:rPr>
                                <m:t>𝑗</m:t>
                              </m:r>
                            </m:sub>
                            <m:sup>
                              <m:r>
                                <a:rPr lang="en-US" sz="1200" b="0" i="1" smtClean="0">
                                  <a:latin typeface="Cambria Math" panose="02040503050406030204" pitchFamily="18" charset="0"/>
                                </a:rPr>
                                <m:t>′</m:t>
                              </m:r>
                            </m:sup>
                          </m:sSubSup>
                        </m:e>
                      </m:d>
                    </m:oMath>
                  </m:oMathPara>
                </a14:m>
                <a:endParaRPr lang="en-US" sz="1200" dirty="0"/>
              </a:p>
            </p:txBody>
          </p:sp>
        </mc:Choice>
        <mc:Fallback xmlns="">
          <p:sp>
            <p:nvSpPr>
              <p:cNvPr id="2" name="TextBox 1">
                <a:extLst>
                  <a:ext uri="{FF2B5EF4-FFF2-40B4-BE49-F238E27FC236}">
                    <a16:creationId xmlns:a16="http://schemas.microsoft.com/office/drawing/2014/main" id="{9E874626-014B-160A-40AC-BADC3736A1D8}"/>
                  </a:ext>
                </a:extLst>
              </p:cNvPr>
              <p:cNvSpPr txBox="1">
                <a:spLocks noRot="1" noChangeAspect="1" noMove="1" noResize="1" noEditPoints="1" noAdjustHandles="1" noChangeArrowheads="1" noChangeShapeType="1" noTextEdit="1"/>
              </p:cNvSpPr>
              <p:nvPr/>
            </p:nvSpPr>
            <p:spPr>
              <a:xfrm>
                <a:off x="3701271" y="3515373"/>
                <a:ext cx="2196307" cy="218971"/>
              </a:xfrm>
              <a:prstGeom prst="rect">
                <a:avLst/>
              </a:prstGeom>
              <a:blipFill>
                <a:blip r:embed="rId4"/>
                <a:stretch>
                  <a:fillRect l="-1944"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66E831-AD69-98A0-70B5-B58E6F28C953}"/>
                  </a:ext>
                </a:extLst>
              </p:cNvPr>
              <p:cNvSpPr txBox="1"/>
              <p:nvPr/>
            </p:nvSpPr>
            <p:spPr>
              <a:xfrm>
                <a:off x="3701271" y="4106912"/>
                <a:ext cx="1344599" cy="199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𝑓</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𝑥</m:t>
                      </m:r>
                      <m:r>
                        <a:rPr lang="en-US" sz="1200" b="0" i="1" smtClean="0">
                          <a:latin typeface="Cambria Math" panose="02040503050406030204" pitchFamily="18" charset="0"/>
                        </a:rPr>
                        <m:t>)</m:t>
                      </m:r>
                    </m:oMath>
                  </m:oMathPara>
                </a14:m>
                <a:endParaRPr lang="en-US" sz="1200" dirty="0"/>
              </a:p>
            </p:txBody>
          </p:sp>
        </mc:Choice>
        <mc:Fallback xmlns="">
          <p:sp>
            <p:nvSpPr>
              <p:cNvPr id="4" name="TextBox 3">
                <a:extLst>
                  <a:ext uri="{FF2B5EF4-FFF2-40B4-BE49-F238E27FC236}">
                    <a16:creationId xmlns:a16="http://schemas.microsoft.com/office/drawing/2014/main" id="{D666E831-AD69-98A0-70B5-B58E6F28C953}"/>
                  </a:ext>
                </a:extLst>
              </p:cNvPr>
              <p:cNvSpPr txBox="1">
                <a:spLocks noRot="1" noChangeAspect="1" noMove="1" noResize="1" noEditPoints="1" noAdjustHandles="1" noChangeArrowheads="1" noChangeShapeType="1" noTextEdit="1"/>
              </p:cNvSpPr>
              <p:nvPr/>
            </p:nvSpPr>
            <p:spPr>
              <a:xfrm>
                <a:off x="3701271" y="4106912"/>
                <a:ext cx="1344599" cy="199542"/>
              </a:xfrm>
              <a:prstGeom prst="rect">
                <a:avLst/>
              </a:prstGeom>
              <a:blipFill>
                <a:blip r:embed="rId5"/>
                <a:stretch>
                  <a:fillRect l="-3167" t="-3125" r="-3167" b="-3125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F24E276-7EF0-AC6D-3132-618A75736AA5}"/>
              </a:ext>
            </a:extLst>
          </p:cNvPr>
          <p:cNvSpPr txBox="1"/>
          <p:nvPr/>
        </p:nvSpPr>
        <p:spPr>
          <a:xfrm>
            <a:off x="730886" y="1458739"/>
            <a:ext cx="7838149" cy="1200329"/>
          </a:xfrm>
          <a:prstGeom prst="rect">
            <a:avLst/>
          </a:prstGeom>
          <a:noFill/>
        </p:spPr>
        <p:txBody>
          <a:bodyPr wrap="square">
            <a:spAutoFit/>
          </a:bodyPr>
          <a:lstStyle/>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consistency property states that if a model changes in such a way that the </a:t>
            </a:r>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marginal contribution</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of a feature value increases the same [or stays the same], regardless of other features, the Shapley Value also increases [or stays the same. </a:t>
            </a:r>
          </a:p>
          <a:p>
            <a:pPr algn="just"/>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Consistency indicates that if a model changes such that some feature's contribution increases or stays the same regardless of the other inputs, that input's attribution should not decrease.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6BB731-4A6D-F25A-0F98-77ABC1C10E2C}"/>
                  </a:ext>
                </a:extLst>
              </p:cNvPr>
              <p:cNvSpPr txBox="1"/>
              <p:nvPr/>
            </p:nvSpPr>
            <p:spPr>
              <a:xfrm>
                <a:off x="1534392" y="3144600"/>
                <a:ext cx="7034643" cy="960519"/>
              </a:xfrm>
              <a:prstGeom prst="rect">
                <a:avLst/>
              </a:prstGeom>
              <a:noFill/>
            </p:spPr>
            <p:txBody>
              <a:bodyPr wrap="square">
                <a:spAutoFit/>
              </a:bodyPr>
              <a:lstStyle/>
              <a:p>
                <a:pPr algn="just"/>
                <a:r>
                  <a:rPr lang="en-US" sz="1100" dirty="0">
                    <a:latin typeface="Amasis MT Pro Medium" panose="02040604050005020304" pitchFamily="18" charset="0"/>
                    <a:ea typeface="CMU Serif Roman" panose="02000603000000000000" pitchFamily="2" charset="0"/>
                    <a:cs typeface="CMU Serif Roman" panose="02000603000000000000" pitchFamily="2" charset="0"/>
                  </a:rPr>
                  <a:t>Let </a:t>
                </a:r>
                <a14:m>
                  <m:oMath xmlns:m="http://schemas.openxmlformats.org/officeDocument/2006/math">
                    <m:sSub>
                      <m:sSub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100" i="1" smtClean="0">
                            <a:latin typeface="Cambria Math" panose="02040503050406030204" pitchFamily="18" charset="0"/>
                            <a:ea typeface="CMU Serif Roman" panose="02000603000000000000" pitchFamily="2" charset="0"/>
                            <a:cs typeface="CMU Serif Roman" panose="02000603000000000000" pitchFamily="2" charset="0"/>
                          </a:rPr>
                          <m:t>𝑓</m:t>
                        </m:r>
                      </m:e>
                      <m: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𝑥</m:t>
                        </m:r>
                      </m:sub>
                    </m:sSub>
                    <m:d>
                      <m:d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dPr>
                      <m:e>
                        <m:sSup>
                          <m:sSup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𝑥</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e>
                    </m:d>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𝑓</m:t>
                    </m:r>
                    <m:d>
                      <m:d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dPr>
                      <m:e>
                        <m:sSub>
                          <m:sSub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h</m:t>
                            </m:r>
                          </m:e>
                          <m: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𝑥</m:t>
                            </m:r>
                          </m:sub>
                        </m:sSub>
                        <m:d>
                          <m:d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dPr>
                          <m:e>
                            <m:sSup>
                              <m:sSup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𝑥</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e>
                        </m:d>
                      </m:e>
                    </m:d>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and </a:t>
                </a:r>
                <a14:m>
                  <m:oMath xmlns:m="http://schemas.openxmlformats.org/officeDocument/2006/math">
                    <m:sSub>
                      <m:sSub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𝑧</m:t>
                        </m:r>
                      </m:e>
                      <m:sub>
                        <m:sSup>
                          <m:sSup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𝑗</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sub>
                    </m:sSub>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indicate that </a:t>
                </a:r>
                <a14:m>
                  <m:oMath xmlns:m="http://schemas.openxmlformats.org/officeDocument/2006/math">
                    <m:sSub>
                      <m:sSubPr>
                        <m:ctrlPr>
                          <a:rPr lang="en-US" sz="1100" i="1">
                            <a:latin typeface="Cambria Math" panose="02040503050406030204" pitchFamily="18" charset="0"/>
                            <a:ea typeface="CMU Serif Roman" panose="02000603000000000000" pitchFamily="2" charset="0"/>
                            <a:cs typeface="CMU Serif Roman" panose="02000603000000000000" pitchFamily="2" charset="0"/>
                          </a:rPr>
                        </m:ctrlPr>
                      </m:sSubPr>
                      <m:e>
                        <m:r>
                          <a:rPr lang="en-US" sz="1100" i="1">
                            <a:latin typeface="Cambria Math" panose="02040503050406030204" pitchFamily="18" charset="0"/>
                            <a:ea typeface="CMU Serif Roman" panose="02000603000000000000" pitchFamily="2" charset="0"/>
                            <a:cs typeface="CMU Serif Roman" panose="02000603000000000000" pitchFamily="2" charset="0"/>
                          </a:rPr>
                          <m:t>𝑧</m:t>
                        </m:r>
                      </m:e>
                      <m:sub>
                        <m:sSup>
                          <m:sSupPr>
                            <m:ctrlPr>
                              <a:rPr lang="en-US" sz="1100" i="1">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i="1">
                                <a:latin typeface="Cambria Math" panose="02040503050406030204" pitchFamily="18" charset="0"/>
                                <a:ea typeface="CMU Serif Roman" panose="02000603000000000000" pitchFamily="2" charset="0"/>
                                <a:cs typeface="CMU Serif Roman" panose="02000603000000000000" pitchFamily="2" charset="0"/>
                              </a:rPr>
                              <m:t>𝑗</m:t>
                            </m:r>
                          </m:e>
                          <m:sup>
                            <m:r>
                              <a:rPr lang="en-US" sz="1100" i="1">
                                <a:latin typeface="Cambria Math" panose="02040503050406030204" pitchFamily="18" charset="0"/>
                                <a:ea typeface="CMU Serif Roman" panose="02000603000000000000" pitchFamily="2" charset="0"/>
                                <a:cs typeface="CMU Serif Roman" panose="02000603000000000000" pitchFamily="2" charset="0"/>
                              </a:rPr>
                              <m:t>′</m:t>
                            </m:r>
                          </m:sup>
                        </m:sSup>
                      </m:sub>
                    </m:s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=0</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For any two models </a:t>
                </a:r>
                <a14:m>
                  <m:oMath xmlns:m="http://schemas.openxmlformats.org/officeDocument/2006/math">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𝑓</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and </a:t>
                </a:r>
                <a14:m>
                  <m:oMath xmlns:m="http://schemas.openxmlformats.org/officeDocument/2006/math">
                    <m:sSup>
                      <m:sSup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𝑓</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that satisfy:  </a:t>
                </a:r>
              </a:p>
              <a:p>
                <a:pPr algn="just"/>
                <a:endParaRPr lang="en-US" sz="11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100" dirty="0">
                    <a:latin typeface="Amasis MT Pro Medium" panose="02040604050005020304" pitchFamily="18" charset="0"/>
                    <a:ea typeface="CMU Serif Roman" panose="02000603000000000000" pitchFamily="2" charset="0"/>
                    <a:cs typeface="CMU Serif Roman" panose="02000603000000000000" pitchFamily="2" charset="0"/>
                  </a:rPr>
                  <a:t>for all inputs </a:t>
                </a:r>
                <a14:m>
                  <m:oMath xmlns:m="http://schemas.openxmlformats.org/officeDocument/2006/math">
                    <m:sSup>
                      <m:sSup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𝑧</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Sup>
                      <m:sSup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pPr>
                      <m:e>
                        <m:d>
                          <m:dPr>
                            <m:begChr m:val="{"/>
                            <m:endChr m:val="}"/>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d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0, 1</m:t>
                            </m:r>
                          </m:e>
                        </m:d>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𝑀</m:t>
                        </m:r>
                      </m:sup>
                    </m:sSup>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then</a:t>
                </a:r>
              </a:p>
            </p:txBody>
          </p:sp>
        </mc:Choice>
        <mc:Fallback xmlns="">
          <p:sp>
            <p:nvSpPr>
              <p:cNvPr id="9" name="TextBox 8">
                <a:extLst>
                  <a:ext uri="{FF2B5EF4-FFF2-40B4-BE49-F238E27FC236}">
                    <a16:creationId xmlns:a16="http://schemas.microsoft.com/office/drawing/2014/main" id="{336BB731-4A6D-F25A-0F98-77ABC1C10E2C}"/>
                  </a:ext>
                </a:extLst>
              </p:cNvPr>
              <p:cNvSpPr txBox="1">
                <a:spLocks noRot="1" noChangeAspect="1" noMove="1" noResize="1" noEditPoints="1" noAdjustHandles="1" noChangeArrowheads="1" noChangeShapeType="1" noTextEdit="1"/>
              </p:cNvSpPr>
              <p:nvPr/>
            </p:nvSpPr>
            <p:spPr>
              <a:xfrm>
                <a:off x="1534392" y="3144600"/>
                <a:ext cx="7034643" cy="960519"/>
              </a:xfrm>
              <a:prstGeom prst="rect">
                <a:avLst/>
              </a:prstGeom>
              <a:blipFill>
                <a:blip r:embed="rId6"/>
                <a:stretch>
                  <a:fillRect t="-637" b="-3822"/>
                </a:stretch>
              </a:blipFill>
            </p:spPr>
            <p:txBody>
              <a:bodyPr/>
              <a:lstStyle/>
              <a:p>
                <a:r>
                  <a:rPr lang="en-US">
                    <a:noFill/>
                  </a:rPr>
                  <a:t> </a:t>
                </a:r>
              </a:p>
            </p:txBody>
          </p:sp>
        </mc:Fallback>
      </mc:AlternateContent>
    </p:spTree>
    <p:extLst>
      <p:ext uri="{BB962C8B-B14F-4D97-AF65-F5344CB8AC3E}">
        <p14:creationId xmlns:p14="http://schemas.microsoft.com/office/powerpoint/2010/main" val="411985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SHAP Plots: </a:t>
            </a:r>
            <a:r>
              <a:rPr lang="en-US" sz="1600" b="1" i="1" dirty="0">
                <a:latin typeface="Amasis MT Pro Medium" panose="020B0604020202020204" pitchFamily="18" charset="0"/>
                <a:ea typeface="CMU Serif Roman" panose="02000603000000000000" pitchFamily="2" charset="0"/>
                <a:cs typeface="CMU Serif Roman" panose="02000603000000000000" pitchFamily="2" charset="0"/>
              </a:rPr>
              <a:t>Waterfall Plot</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1738938"/>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Plot 6.</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Waterfall Plot. </a:t>
            </a:r>
          </a:p>
          <a:p>
            <a:pPr algn="just"/>
            <a:endParaRPr lang="en-US" sz="1100" b="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waterfall plot is designed to visually display how the SHAP values of each feature </a:t>
            </a: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move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the model output from our prior expectation under the background data distribution, to the final model prediction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given the evidence of all the features. </a:t>
            </a:r>
          </a:p>
          <a:p>
            <a:pPr algn="just"/>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purpose of the waterfall plot is to </a:t>
            </a: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visualize how the SHAP value for each feature in the output model changes from the previous prediction</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on the background data set to the final model prediction when the evidence for all features is presented.</a:t>
            </a:r>
          </a:p>
        </p:txBody>
      </p:sp>
      <p:sp>
        <p:nvSpPr>
          <p:cNvPr id="7" name="TextBox 6">
            <a:extLst>
              <a:ext uri="{FF2B5EF4-FFF2-40B4-BE49-F238E27FC236}">
                <a16:creationId xmlns:a16="http://schemas.microsoft.com/office/drawing/2014/main" id="{B8518AEF-ECE5-986D-EEE7-DB3F21D5D2AF}"/>
              </a:ext>
            </a:extLst>
          </p:cNvPr>
          <p:cNvSpPr txBox="1"/>
          <p:nvPr/>
        </p:nvSpPr>
        <p:spPr>
          <a:xfrm>
            <a:off x="2147734" y="410842"/>
            <a:ext cx="4848532" cy="276999"/>
          </a:xfrm>
          <a:prstGeom prst="rect">
            <a:avLst/>
          </a:prstGeom>
          <a:noFill/>
        </p:spPr>
        <p:txBody>
          <a:bodyPr wrap="square">
            <a:spAutoFit/>
          </a:bodyPr>
          <a:lstStyle/>
          <a:p>
            <a:pPr algn="ct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“How does prediction change when feature is removed from the model?”</a:t>
            </a:r>
          </a:p>
        </p:txBody>
      </p:sp>
    </p:spTree>
    <p:extLst>
      <p:ext uri="{BB962C8B-B14F-4D97-AF65-F5344CB8AC3E}">
        <p14:creationId xmlns:p14="http://schemas.microsoft.com/office/powerpoint/2010/main" val="89830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36426" y="585320"/>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SHAP Plots: </a:t>
            </a:r>
            <a:r>
              <a:rPr lang="en-US" sz="1600" b="1" i="1" dirty="0">
                <a:latin typeface="Amasis MT Pro Medium" panose="020B0604020202020204" pitchFamily="18" charset="0"/>
                <a:ea typeface="CMU Serif Roman" panose="02000603000000000000" pitchFamily="2" charset="0"/>
                <a:cs typeface="CMU Serif Roman" panose="02000603000000000000" pitchFamily="2" charset="0"/>
              </a:rPr>
              <a:t>Waterfall Plot</a:t>
            </a:r>
          </a:p>
        </p:txBody>
      </p:sp>
      <p:sp>
        <p:nvSpPr>
          <p:cNvPr id="9" name="TextBox 8">
            <a:extLst>
              <a:ext uri="{FF2B5EF4-FFF2-40B4-BE49-F238E27FC236}">
                <a16:creationId xmlns:a16="http://schemas.microsoft.com/office/drawing/2014/main" id="{8D91D1A3-7A88-6769-BA87-48F20CB717F2}"/>
              </a:ext>
            </a:extLst>
          </p:cNvPr>
          <p:cNvSpPr txBox="1"/>
          <p:nvPr/>
        </p:nvSpPr>
        <p:spPr>
          <a:xfrm>
            <a:off x="746083" y="996148"/>
            <a:ext cx="8000940" cy="830997"/>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Plot 6.</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Waterfall Plot. </a:t>
            </a:r>
            <a:endParaRPr lang="en-US" sz="1100" b="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waterfall plot is designed to visually display how the SHAP values of each feature </a:t>
            </a: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move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the model output from our prior expectation under the background data distribution, to the final model prediction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given the evidence of all the features. </a:t>
            </a:r>
          </a:p>
        </p:txBody>
      </p:sp>
      <p:pic>
        <p:nvPicPr>
          <p:cNvPr id="18" name="Picture 17">
            <a:extLst>
              <a:ext uri="{FF2B5EF4-FFF2-40B4-BE49-F238E27FC236}">
                <a16:creationId xmlns:a16="http://schemas.microsoft.com/office/drawing/2014/main" id="{ACF57404-6AEF-52B1-76E3-4AC417510E7E}"/>
              </a:ext>
            </a:extLst>
          </p:cNvPr>
          <p:cNvPicPr>
            <a:picLocks noChangeAspect="1"/>
          </p:cNvPicPr>
          <p:nvPr/>
        </p:nvPicPr>
        <p:blipFill>
          <a:blip r:embed="rId4"/>
          <a:stretch>
            <a:fillRect/>
          </a:stretch>
        </p:blipFill>
        <p:spPr>
          <a:xfrm>
            <a:off x="1009289" y="1899419"/>
            <a:ext cx="7474527" cy="2483273"/>
          </a:xfrm>
          <a:prstGeom prst="rect">
            <a:avLst/>
          </a:prstGeom>
        </p:spPr>
      </p:pic>
      <p:sp>
        <p:nvSpPr>
          <p:cNvPr id="19" name="TextBox 18">
            <a:extLst>
              <a:ext uri="{FF2B5EF4-FFF2-40B4-BE49-F238E27FC236}">
                <a16:creationId xmlns:a16="http://schemas.microsoft.com/office/drawing/2014/main" id="{A4164680-07C1-4D46-9C40-7A6319C13E89}"/>
              </a:ext>
            </a:extLst>
          </p:cNvPr>
          <p:cNvSpPr txBox="1"/>
          <p:nvPr/>
        </p:nvSpPr>
        <p:spPr>
          <a:xfrm>
            <a:off x="919798" y="4558180"/>
            <a:ext cx="7474527" cy="307777"/>
          </a:xfrm>
          <a:prstGeom prst="rect">
            <a:avLst/>
          </a:prstGeom>
          <a:noFill/>
        </p:spPr>
        <p:txBody>
          <a:bodyPr wrap="square">
            <a:spAutoFit/>
          </a:bodyPr>
          <a:lstStyle/>
          <a:p>
            <a:r>
              <a:rPr lang="en-US" sz="700" dirty="0">
                <a:latin typeface="Abadi" panose="020B0604020104020204" pitchFamily="34" charset="0"/>
                <a:ea typeface="CMU Serif Roman" panose="02000603000000000000" pitchFamily="2" charset="0"/>
                <a:cs typeface="CMU Serif Roman" panose="02000603000000000000" pitchFamily="2" charset="0"/>
              </a:rPr>
              <a:t>Vazquez, B., Fuentes-Pineda, G., Garcia, F., Borrayo, G., &amp; Prohias, J. (2021). Risk markers by sex for in-hospital mortality in patients with acute coronary syndrome: a machine learning approach. Informatics in Medicine Unlocked, 27, 100791.</a:t>
            </a:r>
          </a:p>
        </p:txBody>
      </p:sp>
    </p:spTree>
    <p:extLst>
      <p:ext uri="{BB962C8B-B14F-4D97-AF65-F5344CB8AC3E}">
        <p14:creationId xmlns:p14="http://schemas.microsoft.com/office/powerpoint/2010/main" val="110119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36426" y="585320"/>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SHAP Plots: </a:t>
            </a:r>
            <a:r>
              <a:rPr lang="en-US" sz="1600" b="1" i="1" dirty="0">
                <a:latin typeface="Amasis MT Pro Medium" panose="020B0604020202020204" pitchFamily="18" charset="0"/>
                <a:ea typeface="CMU Serif Roman" panose="02000603000000000000" pitchFamily="2" charset="0"/>
                <a:cs typeface="CMU Serif Roman" panose="02000603000000000000" pitchFamily="2" charset="0"/>
              </a:rPr>
              <a:t>Waterfall Plot</a:t>
            </a:r>
          </a:p>
        </p:txBody>
      </p:sp>
      <p:sp>
        <p:nvSpPr>
          <p:cNvPr id="7" name="TextBox 6">
            <a:extLst>
              <a:ext uri="{FF2B5EF4-FFF2-40B4-BE49-F238E27FC236}">
                <a16:creationId xmlns:a16="http://schemas.microsoft.com/office/drawing/2014/main" id="{B8518AEF-ECE5-986D-EEE7-DB3F21D5D2AF}"/>
              </a:ext>
            </a:extLst>
          </p:cNvPr>
          <p:cNvSpPr txBox="1"/>
          <p:nvPr/>
        </p:nvSpPr>
        <p:spPr>
          <a:xfrm>
            <a:off x="919798" y="4558180"/>
            <a:ext cx="7725438" cy="307777"/>
          </a:xfrm>
          <a:prstGeom prst="rect">
            <a:avLst/>
          </a:prstGeom>
          <a:noFill/>
        </p:spPr>
        <p:txBody>
          <a:bodyPr wrap="square">
            <a:spAutoFit/>
          </a:bodyPr>
          <a:lstStyle/>
          <a:p>
            <a:r>
              <a:rPr lang="en-US" sz="700" dirty="0">
                <a:latin typeface="Abadi" panose="020B0604020104020204" pitchFamily="34" charset="0"/>
                <a:ea typeface="CMU Serif Roman" panose="02000603000000000000" pitchFamily="2" charset="0"/>
                <a:cs typeface="CMU Serif Roman" panose="02000603000000000000" pitchFamily="2" charset="0"/>
              </a:rPr>
              <a:t>Vazquez, B., Fuentes-Pineda, G., Garcia, F., Borrayo, G., &amp; Prohias, J. (2021). Risk markers by sex for in-hospital mortality in patients with acute coronary syndrome: a machine learning approach. Informatics in Medicine Unlocked, 27, 100791.</a:t>
            </a:r>
          </a:p>
        </p:txBody>
      </p:sp>
      <p:sp>
        <p:nvSpPr>
          <p:cNvPr id="15" name="TextBox 14">
            <a:extLst>
              <a:ext uri="{FF2B5EF4-FFF2-40B4-BE49-F238E27FC236}">
                <a16:creationId xmlns:a16="http://schemas.microsoft.com/office/drawing/2014/main" id="{F2ED3C40-92B3-2C7B-5BEA-12664B9984EA}"/>
              </a:ext>
            </a:extLst>
          </p:cNvPr>
          <p:cNvSpPr txBox="1"/>
          <p:nvPr/>
        </p:nvSpPr>
        <p:spPr>
          <a:xfrm>
            <a:off x="5338954" y="4048634"/>
            <a:ext cx="3184813" cy="507831"/>
          </a:xfrm>
          <a:prstGeom prst="rect">
            <a:avLst/>
          </a:prstGeom>
          <a:noFill/>
        </p:spPr>
        <p:txBody>
          <a:bodyPr wrap="square">
            <a:spAutoFit/>
          </a:bodyPr>
          <a:lstStyle/>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The 𝑥-axis of a waterfall plot displays the expected value of the model output 𝐸[𝑓 (𝑋)]. The models' output is presented in logarithm of odds (log-odds) units</a:t>
            </a:r>
          </a:p>
        </p:txBody>
      </p:sp>
      <p:pic>
        <p:nvPicPr>
          <p:cNvPr id="17" name="Picture 16">
            <a:extLst>
              <a:ext uri="{FF2B5EF4-FFF2-40B4-BE49-F238E27FC236}">
                <a16:creationId xmlns:a16="http://schemas.microsoft.com/office/drawing/2014/main" id="{82408D4B-625D-29FC-15DC-BC0D3B39E6D9}"/>
              </a:ext>
            </a:extLst>
          </p:cNvPr>
          <p:cNvPicPr>
            <a:picLocks noChangeAspect="1"/>
          </p:cNvPicPr>
          <p:nvPr/>
        </p:nvPicPr>
        <p:blipFill>
          <a:blip r:embed="rId4"/>
          <a:stretch>
            <a:fillRect/>
          </a:stretch>
        </p:blipFill>
        <p:spPr>
          <a:xfrm>
            <a:off x="4042062" y="1230102"/>
            <a:ext cx="4416138" cy="2614020"/>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F5AFFFC-F26A-3350-F95A-892A6687D7B6}"/>
                  </a:ext>
                </a:extLst>
              </p:cNvPr>
              <p:cNvSpPr txBox="1"/>
              <p:nvPr/>
            </p:nvSpPr>
            <p:spPr>
              <a:xfrm>
                <a:off x="493706" y="1768738"/>
                <a:ext cx="3311229" cy="1777410"/>
              </a:xfrm>
              <a:prstGeom prst="rect">
                <a:avLst/>
              </a:prstGeom>
              <a:noFill/>
            </p:spPr>
            <p:txBody>
              <a:bodyPr wrap="square">
                <a:spAutoFit/>
              </a:bodyPr>
              <a:lstStyle/>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The rows in the 𝑦-axis are the most important features (ranked in descending order from top to bottom). </a:t>
                </a:r>
              </a:p>
              <a:p>
                <a:pPr algn="just"/>
                <a:endParaRPr lang="en-US" sz="900" dirty="0">
                  <a:latin typeface="Abadi" panose="020B0604020104020204" pitchFamily="34" charset="0"/>
                  <a:ea typeface="CMU Serif Roman" panose="02000603000000000000" pitchFamily="2" charset="0"/>
                  <a:cs typeface="CMU Serif Roman" panose="02000603000000000000" pitchFamily="2" charset="0"/>
                </a:endParaRPr>
              </a:p>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Each subsequent row up the 𝑦-axis shows how the positive (red) or negative (blue) contribution of each feature moves the value from the expected model output over the background dataset to the model output for this prediction. </a:t>
                </a:r>
              </a:p>
              <a:p>
                <a:pPr algn="just"/>
                <a:endParaRPr lang="en-US" sz="900" dirty="0">
                  <a:latin typeface="Abadi" panose="020B0604020104020204" pitchFamily="34" charset="0"/>
                  <a:ea typeface="CMU Serif Roman" panose="02000603000000000000" pitchFamily="2" charset="0"/>
                  <a:cs typeface="CMU Serif Roman" panose="02000603000000000000" pitchFamily="2" charset="0"/>
                </a:endParaRPr>
              </a:p>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The SHAP values push the output to the left or right of </a:t>
                </a:r>
                <a14:m>
                  <m:oMath xmlns:m="http://schemas.openxmlformats.org/officeDocument/2006/math">
                    <m:r>
                      <a:rPr lang="en-US" sz="900">
                        <a:latin typeface="Cambria Math" panose="02040503050406030204" pitchFamily="18" charset="0"/>
                        <a:ea typeface="CMU Serif Roman" panose="02000603000000000000" pitchFamily="2" charset="0"/>
                        <a:cs typeface="CMU Serif Roman" panose="02000603000000000000" pitchFamily="2" charset="0"/>
                      </a:rPr>
                      <m:t>𝔼</m:t>
                    </m:r>
                    <m:d>
                      <m:dPr>
                        <m:begChr m:val="["/>
                        <m:endChr m:val="]"/>
                        <m:ctrlPr>
                          <a:rPr lang="en-US" sz="900" i="1">
                            <a:latin typeface="Cambria Math" panose="02040503050406030204" pitchFamily="18" charset="0"/>
                            <a:ea typeface="CMU Serif Roman" panose="02000603000000000000" pitchFamily="2" charset="0"/>
                            <a:cs typeface="CMU Serif Roman" panose="02000603000000000000" pitchFamily="2" charset="0"/>
                          </a:rPr>
                        </m:ctrlPr>
                      </m:dPr>
                      <m:e>
                        <m:r>
                          <a:rPr lang="en-US" sz="900">
                            <a:latin typeface="Cambria Math" panose="02040503050406030204" pitchFamily="18" charset="0"/>
                            <a:ea typeface="CMU Serif Roman" panose="02000603000000000000" pitchFamily="2" charset="0"/>
                            <a:cs typeface="CMU Serif Roman" panose="02000603000000000000" pitchFamily="2" charset="0"/>
                          </a:rPr>
                          <m:t>𝑓</m:t>
                        </m:r>
                        <m:d>
                          <m:dPr>
                            <m:ctrlPr>
                              <a:rPr lang="en-US" sz="900" i="1">
                                <a:latin typeface="Cambria Math" panose="02040503050406030204" pitchFamily="18" charset="0"/>
                                <a:ea typeface="CMU Serif Roman" panose="02000603000000000000" pitchFamily="2" charset="0"/>
                                <a:cs typeface="CMU Serif Roman" panose="02000603000000000000" pitchFamily="2" charset="0"/>
                              </a:rPr>
                            </m:ctrlPr>
                          </m:dPr>
                          <m:e>
                            <m:r>
                              <a:rPr lang="en-US" sz="900">
                                <a:latin typeface="Cambria Math" panose="02040503050406030204" pitchFamily="18" charset="0"/>
                                <a:ea typeface="CMU Serif Roman" panose="02000603000000000000" pitchFamily="2" charset="0"/>
                                <a:cs typeface="CMU Serif Roman" panose="02000603000000000000" pitchFamily="2" charset="0"/>
                              </a:rPr>
                              <m:t>𝑥</m:t>
                            </m:r>
                          </m:e>
                        </m:d>
                      </m:e>
                    </m:d>
                    <m:r>
                      <a:rPr lang="en-US" sz="900">
                        <a:latin typeface="Cambria Math" panose="02040503050406030204" pitchFamily="18" charset="0"/>
                        <a:ea typeface="CMU Serif Roman" panose="02000603000000000000" pitchFamily="2" charset="0"/>
                        <a:cs typeface="CMU Serif Roman" panose="02000603000000000000" pitchFamily="2" charset="0"/>
                      </a:rPr>
                      <m:t> </m:t>
                    </m:r>
                  </m:oMath>
                </a14:m>
                <a:r>
                  <a:rPr lang="en-US" sz="900" dirty="0">
                    <a:latin typeface="Abadi" panose="020B0604020104020204" pitchFamily="34" charset="0"/>
                    <a:ea typeface="CMU Serif Roman" panose="02000603000000000000" pitchFamily="2" charset="0"/>
                    <a:cs typeface="CMU Serif Roman" panose="02000603000000000000" pitchFamily="2" charset="0"/>
                  </a:rPr>
                  <a:t>over the 𝑥-axis and increase or decrease the model’s output value.</a:t>
                </a:r>
              </a:p>
              <a:p>
                <a:pPr algn="just"/>
                <a:endParaRPr lang="en-US" sz="1050" dirty="0">
                  <a:latin typeface="Amasis MT Pro Medium" panose="02040604050005020304" pitchFamily="18" charset="0"/>
                  <a:ea typeface="CMU Serif Roman" panose="02000603000000000000" pitchFamily="2" charset="0"/>
                  <a:cs typeface="CMU Serif Roman" panose="02000603000000000000" pitchFamily="2" charset="0"/>
                </a:endParaRPr>
              </a:p>
            </p:txBody>
          </p:sp>
        </mc:Choice>
        <mc:Fallback xmlns="">
          <p:sp>
            <p:nvSpPr>
              <p:cNvPr id="20" name="TextBox 19">
                <a:extLst>
                  <a:ext uri="{FF2B5EF4-FFF2-40B4-BE49-F238E27FC236}">
                    <a16:creationId xmlns:a16="http://schemas.microsoft.com/office/drawing/2014/main" id="{3F5AFFFC-F26A-3350-F95A-892A6687D7B6}"/>
                  </a:ext>
                </a:extLst>
              </p:cNvPr>
              <p:cNvSpPr txBox="1">
                <a:spLocks noRot="1" noChangeAspect="1" noMove="1" noResize="1" noEditPoints="1" noAdjustHandles="1" noChangeArrowheads="1" noChangeShapeType="1" noTextEdit="1"/>
              </p:cNvSpPr>
              <p:nvPr/>
            </p:nvSpPr>
            <p:spPr>
              <a:xfrm>
                <a:off x="493706" y="1768738"/>
                <a:ext cx="3311229" cy="1777410"/>
              </a:xfrm>
              <a:prstGeom prst="rect">
                <a:avLst/>
              </a:prstGeom>
              <a:blipFill>
                <a:blip r:embed="rId5"/>
                <a:stretch>
                  <a:fillRect/>
                </a:stretch>
              </a:blipFill>
            </p:spPr>
            <p:txBody>
              <a:bodyPr/>
              <a:lstStyle/>
              <a:p>
                <a:r>
                  <a:rPr lang="en-US">
                    <a:noFill/>
                  </a:rPr>
                  <a:t> </a:t>
                </a:r>
              </a:p>
            </p:txBody>
          </p:sp>
        </mc:Fallback>
      </mc:AlternateContent>
      <p:sp>
        <p:nvSpPr>
          <p:cNvPr id="23" name="Left Brace 22">
            <a:extLst>
              <a:ext uri="{FF2B5EF4-FFF2-40B4-BE49-F238E27FC236}">
                <a16:creationId xmlns:a16="http://schemas.microsoft.com/office/drawing/2014/main" id="{CA8F6E2F-87BB-8207-7F4D-7111863A4BBB}"/>
              </a:ext>
            </a:extLst>
          </p:cNvPr>
          <p:cNvSpPr/>
          <p:nvPr/>
        </p:nvSpPr>
        <p:spPr>
          <a:xfrm>
            <a:off x="3945518" y="1489364"/>
            <a:ext cx="193088" cy="2086118"/>
          </a:xfrm>
          <a:prstGeom prst="leftBrace">
            <a:avLst>
              <a:gd name="adj1" fmla="val 43750"/>
              <a:gd name="adj2" fmla="val 48965"/>
            </a:avLst>
          </a:prstGeom>
          <a:ln w="12700">
            <a:solidFill>
              <a:srgbClr val="000A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97C76865-E7B0-348D-E5DF-9FFF3AF6DB69}"/>
              </a:ext>
            </a:extLst>
          </p:cNvPr>
          <p:cNvSpPr/>
          <p:nvPr/>
        </p:nvSpPr>
        <p:spPr>
          <a:xfrm rot="16200000">
            <a:off x="6890846" y="2510980"/>
            <a:ext cx="161143" cy="2973565"/>
          </a:xfrm>
          <a:prstGeom prst="leftBrace">
            <a:avLst>
              <a:gd name="adj1" fmla="val 62500"/>
              <a:gd name="adj2" fmla="val 50596"/>
            </a:avLst>
          </a:prstGeom>
          <a:ln w="12700">
            <a:solidFill>
              <a:srgbClr val="000A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4413643"/>
      </p:ext>
    </p:extLst>
  </p:cSld>
  <p:clrMapOvr>
    <a:masterClrMapping/>
  </p:clrMapOvr>
</p:sld>
</file>

<file path=ppt/theme/theme1.xml><?xml version="1.0" encoding="utf-8"?>
<a:theme xmlns:a="http://schemas.openxmlformats.org/drawingml/2006/main" name="Partup Presentation by Slidesgo">
  <a:themeElements>
    <a:clrScheme name="Simple Light">
      <a:dk1>
        <a:srgbClr val="20C8C8"/>
      </a:dk1>
      <a:lt1>
        <a:srgbClr val="FFFFFF"/>
      </a:lt1>
      <a:dk2>
        <a:srgbClr val="20C8C8"/>
      </a:dk2>
      <a:lt2>
        <a:srgbClr val="FFFFFF"/>
      </a:lt2>
      <a:accent1>
        <a:srgbClr val="03BFEF"/>
      </a:accent1>
      <a:accent2>
        <a:srgbClr val="25347F"/>
      </a:accent2>
      <a:accent3>
        <a:srgbClr val="A34BD0"/>
      </a:accent3>
      <a:accent4>
        <a:srgbClr val="D827AD"/>
      </a:accent4>
      <a:accent5>
        <a:srgbClr val="FFFFFF"/>
      </a:accent5>
      <a:accent6>
        <a:srgbClr val="20C8C8"/>
      </a:accent6>
      <a:hlink>
        <a:srgbClr val="20C8C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13198</TotalTime>
  <Words>1159</Words>
  <Application>Microsoft Office PowerPoint</Application>
  <PresentationFormat>On-screen Show (16:9)</PresentationFormat>
  <Paragraphs>92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Amasis MT Pro Medium</vt:lpstr>
      <vt:lpstr>Cambria Math</vt:lpstr>
      <vt:lpstr>Lexend Deca</vt:lpstr>
      <vt:lpstr>Abadi</vt:lpstr>
      <vt:lpstr>Montserrat</vt:lpstr>
      <vt:lpstr>Arial</vt:lpstr>
      <vt:lpstr>Assistant</vt:lpstr>
      <vt:lpstr>Partup Presentation by Slidesgo</vt:lpstr>
      <vt:lpstr>SHAP Analysis:  Shapley Additive Explanation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Stochastic Differential Equations Network as Uncertainty Quantification method in EEG Source Localization</dc:title>
  <dc:creator>Romen Samuel Wabina</dc:creator>
  <cp:lastModifiedBy>Romen Samuel Wabina</cp:lastModifiedBy>
  <cp:revision>158</cp:revision>
  <dcterms:modified xsi:type="dcterms:W3CDTF">2022-11-25T08:21:00Z</dcterms:modified>
</cp:coreProperties>
</file>