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81" r:id="rId3"/>
    <p:sldId id="383" r:id="rId4"/>
    <p:sldId id="385" r:id="rId5"/>
    <p:sldId id="382" r:id="rId6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8"/>
      <p:italic r:id="rId9"/>
    </p:embeddedFont>
    <p:embeddedFont>
      <p:font typeface="Assistant" pitchFamily="2" charset="-79"/>
      <p:regular r:id="rId10"/>
      <p:bold r:id="rId11"/>
    </p:embeddedFont>
    <p:embeddedFont>
      <p:font typeface="Cambria Math" panose="02040503050406030204" pitchFamily="18" charset="0"/>
      <p:regular r:id="rId12"/>
    </p:embeddedFont>
    <p:embeddedFont>
      <p:font typeface="Lexend Deca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82D56-235D-4902-8E11-81D9E67706CC}">
  <a:tblStyle styleId="{75C82D56-235D-4902-8E11-81D9E67706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5226" autoAdjust="0"/>
  </p:normalViewPr>
  <p:slideViewPr>
    <p:cSldViewPr snapToGrid="0">
      <p:cViewPr>
        <p:scale>
          <a:sx n="125" d="100"/>
          <a:sy n="125" d="100"/>
        </p:scale>
        <p:origin x="13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8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4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5711525" y="1757900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3"/>
          </p:nvPr>
        </p:nvSpPr>
        <p:spPr>
          <a:xfrm>
            <a:off x="5711525" y="2115250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4" hasCustomPrompt="1"/>
          </p:nvPr>
        </p:nvSpPr>
        <p:spPr>
          <a:xfrm>
            <a:off x="4893100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5"/>
          </p:nvPr>
        </p:nvSpPr>
        <p:spPr>
          <a:xfrm>
            <a:off x="5711525" y="3227825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6"/>
          </p:nvPr>
        </p:nvSpPr>
        <p:spPr>
          <a:xfrm>
            <a:off x="5711525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7" hasCustomPrompt="1"/>
          </p:nvPr>
        </p:nvSpPr>
        <p:spPr>
          <a:xfrm>
            <a:off x="4893100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8"/>
          </p:nvPr>
        </p:nvSpPr>
        <p:spPr>
          <a:xfrm>
            <a:off x="2144600" y="1757900"/>
            <a:ext cx="21555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9"/>
          </p:nvPr>
        </p:nvSpPr>
        <p:spPr>
          <a:xfrm>
            <a:off x="2144600" y="2133650"/>
            <a:ext cx="21555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13" hasCustomPrompt="1"/>
          </p:nvPr>
        </p:nvSpPr>
        <p:spPr>
          <a:xfrm>
            <a:off x="1323475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14"/>
          </p:nvPr>
        </p:nvSpPr>
        <p:spPr>
          <a:xfrm>
            <a:off x="2144600" y="3207575"/>
            <a:ext cx="21090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5"/>
          </p:nvPr>
        </p:nvSpPr>
        <p:spPr>
          <a:xfrm>
            <a:off x="2144600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6" hasCustomPrompt="1"/>
          </p:nvPr>
        </p:nvSpPr>
        <p:spPr>
          <a:xfrm>
            <a:off x="1323475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20000" y="1969000"/>
            <a:ext cx="6392400" cy="25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1600"/>
              <a:buChar char="●"/>
              <a:defRPr/>
            </a:lvl1pPr>
            <a:lvl2pPr marL="914400" lvl="1" indent="-3302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17600"/>
            <a:ext cx="7704000" cy="3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9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ctrTitle"/>
          </p:nvPr>
        </p:nvSpPr>
        <p:spPr>
          <a:xfrm>
            <a:off x="374268" y="732996"/>
            <a:ext cx="8251215" cy="11734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SHAP Analysis: </a:t>
            </a:r>
            <a:br>
              <a:rPr lang="en-US" sz="280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200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  <a:sym typeface="Arial"/>
              </a:rPr>
              <a:t>Shapley Additive Explanation Analysis</a:t>
            </a:r>
            <a:endParaRPr sz="2400" b="0" dirty="0">
              <a:solidFill>
                <a:schemeClr val="bg1"/>
              </a:solidFill>
              <a:latin typeface="Amasis MT Pro Medium" panose="020B06040202020202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8BDC0-C607-4C44-87A3-0B91863AE142}"/>
              </a:ext>
            </a:extLst>
          </p:cNvPr>
          <p:cNvSpPr/>
          <p:nvPr/>
        </p:nvSpPr>
        <p:spPr>
          <a:xfrm>
            <a:off x="0" y="4961860"/>
            <a:ext cx="9136912" cy="20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B8B2307-D5FE-4E96-9435-D841BA0D9F49}"/>
              </a:ext>
            </a:extLst>
          </p:cNvPr>
          <p:cNvSpPr txBox="1">
            <a:spLocks/>
          </p:cNvSpPr>
          <p:nvPr/>
        </p:nvSpPr>
        <p:spPr>
          <a:xfrm>
            <a:off x="7910623" y="4846345"/>
            <a:ext cx="1226289" cy="325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dirty="0">
                <a:solidFill>
                  <a:srgbClr val="000000"/>
                </a:solidFill>
                <a:latin typeface="Lexend Deca" panose="020B0604020202020204" charset="0"/>
                <a:ea typeface="Open Sans ExtraBold" panose="020B0906030804020204" pitchFamily="34" charset="0"/>
                <a:cs typeface="Poppins" panose="00000500000000000000" pitchFamily="50" charset="0"/>
              </a:rPr>
              <a:t>NOVEMBER 2022</a:t>
            </a:r>
            <a:endParaRPr lang="en-US" sz="900" dirty="0">
              <a:solidFill>
                <a:srgbClr val="000000"/>
              </a:solidFill>
              <a:latin typeface="Lexend Deca" panose="020B0604020202020204" charset="0"/>
              <a:ea typeface="Open Sans ExtraBold" panose="020B0906030804020204" pitchFamily="34" charset="0"/>
              <a:cs typeface="Poppins" panose="00000500000000000000" pitchFamily="50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74272D4-A5BE-4E65-9CA4-69CDC46EE4C9}"/>
              </a:ext>
            </a:extLst>
          </p:cNvPr>
          <p:cNvSpPr txBox="1">
            <a:spLocks/>
          </p:cNvSpPr>
          <p:nvPr/>
        </p:nvSpPr>
        <p:spPr>
          <a:xfrm>
            <a:off x="60792" y="4859842"/>
            <a:ext cx="7233626" cy="325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b="1" dirty="0">
                <a:solidFill>
                  <a:srgbClr val="000A29"/>
                </a:solidFill>
                <a:latin typeface="Lexend Deca" panose="020B0604020202020204" charset="0"/>
                <a:ea typeface="Open Sans ExtraBold" panose="020B0906030804020204" pitchFamily="34" charset="0"/>
                <a:cs typeface="Poppins" panose="00000500000000000000" pitchFamily="50" charset="0"/>
              </a:rPr>
              <a:t>CLINICAL EPIDEMIOLOGY AND BIOSTATISTICS | </a:t>
            </a:r>
            <a:r>
              <a:rPr lang="en-US" sz="900" dirty="0">
                <a:solidFill>
                  <a:srgbClr val="000A29"/>
                </a:solidFill>
                <a:latin typeface="Lexend Deca" panose="020B0604020202020204" charset="0"/>
                <a:ea typeface="Open Sans ExtraBold" panose="020B0906030804020204" pitchFamily="34" charset="0"/>
                <a:cs typeface="Poppins" panose="00000500000000000000" pitchFamily="50" charset="0"/>
              </a:rPr>
              <a:t>DATA SCIENCE IN HEALTHCARE AND CLINICAL INFORMATICS</a:t>
            </a:r>
          </a:p>
        </p:txBody>
      </p:sp>
      <p:sp>
        <p:nvSpPr>
          <p:cNvPr id="5" name="Google Shape;145;p35">
            <a:extLst>
              <a:ext uri="{FF2B5EF4-FFF2-40B4-BE49-F238E27FC236}">
                <a16:creationId xmlns:a16="http://schemas.microsoft.com/office/drawing/2014/main" id="{A9A5C295-2801-2BCC-5FC5-329653DB79FB}"/>
              </a:ext>
            </a:extLst>
          </p:cNvPr>
          <p:cNvSpPr txBox="1">
            <a:spLocks/>
          </p:cNvSpPr>
          <p:nvPr/>
        </p:nvSpPr>
        <p:spPr>
          <a:xfrm>
            <a:off x="374268" y="3737377"/>
            <a:ext cx="8251215" cy="117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0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20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Romen Samuel Wabina, MSc.</a:t>
            </a:r>
          </a:p>
          <a:p>
            <a:r>
              <a:rPr lang="en-US" sz="105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MSc Data Science &amp; Artificial Intelligence</a:t>
            </a:r>
          </a:p>
          <a:p>
            <a:r>
              <a:rPr lang="en-US" sz="1050" b="0" i="1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Ongoing</a:t>
            </a:r>
            <a:r>
              <a:rPr lang="en-US" sz="105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PhD Data Science </a:t>
            </a:r>
            <a:r>
              <a:rPr lang="en-US" sz="1050" b="0" i="1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in Healthcare and Clinical Informatics</a:t>
            </a:r>
            <a:endParaRPr lang="en-US" sz="1000" b="0" i="1" dirty="0">
              <a:solidFill>
                <a:schemeClr val="bg1"/>
              </a:solidFill>
              <a:latin typeface="Amasis MT Pro Medium" panose="020B06040202020202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Recall: Properties of 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Shapley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6AAE0-6423-A6C8-E61C-515E2FE85713}"/>
              </a:ext>
            </a:extLst>
          </p:cNvPr>
          <p:cNvSpPr txBox="1"/>
          <p:nvPr/>
        </p:nvSpPr>
        <p:spPr>
          <a:xfrm>
            <a:off x="723960" y="1287937"/>
            <a:ext cx="7536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General Properties.</a:t>
            </a:r>
            <a:r>
              <a:rPr lang="en-US" sz="1100" b="1" dirty="0">
                <a:latin typeface="Montserrat" panose="00000500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Shapley Value is the only attribution method that satisfies the properties </a:t>
            </a:r>
            <a:r>
              <a:rPr lang="en-US" sz="1200" b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Efficiency, Symmetry, Dummy, 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</a:t>
            </a:r>
            <a:r>
              <a:rPr lang="en-US" sz="1200" b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Additivity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, which together can be considered a definition of a fair payout.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C833C4-C46A-54D8-73A7-461899354001}"/>
                  </a:ext>
                </a:extLst>
              </p:cNvPr>
              <p:cNvSpPr txBox="1"/>
              <p:nvPr/>
            </p:nvSpPr>
            <p:spPr>
              <a:xfrm>
                <a:off x="723960" y="2150571"/>
                <a:ext cx="7536120" cy="48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1. </a:t>
                </a:r>
                <a:r>
                  <a:rPr lang="en-US" sz="1200" b="1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Efficiency</a:t>
                </a:r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 feature contributions must add up to the difference of prediction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𝒙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and the average.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C833C4-C46A-54D8-73A7-46189935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2150571"/>
                <a:ext cx="7536120" cy="487506"/>
              </a:xfrm>
              <a:prstGeom prst="rect">
                <a:avLst/>
              </a:prstGeom>
              <a:blipFill>
                <a:blip r:embed="rId4"/>
                <a:stretch>
                  <a:fillRect l="-81" t="-1250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BCA9FC-B8A1-6CF1-36D0-9A149A2CE4A7}"/>
                  </a:ext>
                </a:extLst>
              </p:cNvPr>
              <p:cNvSpPr txBox="1"/>
              <p:nvPr/>
            </p:nvSpPr>
            <p:spPr>
              <a:xfrm>
                <a:off x="3590940" y="2571750"/>
                <a:ext cx="183582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BCA9FC-B8A1-6CF1-36D0-9A149A2C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40" y="2571750"/>
                <a:ext cx="1835823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C053F-D949-6A9F-462D-24FA6F4A1643}"/>
                  </a:ext>
                </a:extLst>
              </p:cNvPr>
              <p:cNvSpPr txBox="1"/>
              <p:nvPr/>
            </p:nvSpPr>
            <p:spPr>
              <a:xfrm>
                <a:off x="723960" y="3308707"/>
                <a:ext cx="84886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2. </a:t>
                </a:r>
                <a:r>
                  <a:rPr lang="en-US" sz="1200" b="1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Symmetry</a:t>
                </a:r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 contributions of two feature values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𝒋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𝒌</m:t>
                    </m:r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should be the same if they contribute equally to all possible coalitions.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C053F-D949-6A9F-462D-24FA6F4A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3308707"/>
                <a:ext cx="8488620" cy="461665"/>
              </a:xfrm>
              <a:prstGeom prst="rect">
                <a:avLst/>
              </a:prstGeom>
              <a:blipFill>
                <a:blip r:embed="rId6"/>
                <a:stretch>
                  <a:fillRect l="-72"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7FF84-6837-7283-858F-0F379EBC538F}"/>
                  </a:ext>
                </a:extLst>
              </p:cNvPr>
              <p:cNvSpPr txBox="1"/>
              <p:nvPr/>
            </p:nvSpPr>
            <p:spPr>
              <a:xfrm>
                <a:off x="3574108" y="3804962"/>
                <a:ext cx="183582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7FF84-6837-7283-858F-0F379EBC5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08" y="3804962"/>
                <a:ext cx="1835823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4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Properties Uniquely Determine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Additive Feature Attributions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/>
              <p:nvPr/>
            </p:nvSpPr>
            <p:spPr>
              <a:xfrm>
                <a:off x="723960" y="1287937"/>
                <a:ext cx="80009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1.</a:t>
                </a:r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1100" b="1" dirty="0">
                    <a:latin typeface="Montserrat" panose="00000500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Local accuracy. </a:t>
                </a:r>
              </a:p>
              <a:p>
                <a:pPr algn="just"/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It requires the explanation model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𝑔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to at least match the output of the original model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for the simplified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when approximating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for a specific input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𝒙</m:t>
                    </m:r>
                  </m:oMath>
                </a14:m>
                <a:r>
                  <a:rPr lang="en-US" sz="1100" b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1287937"/>
                <a:ext cx="8000940" cy="646331"/>
              </a:xfrm>
              <a:prstGeom prst="rect">
                <a:avLst/>
              </a:prstGeom>
              <a:blipFill>
                <a:blip r:embed="rId4"/>
                <a:stretch>
                  <a:fillRect l="-7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A4298D-5F44-BED8-C658-600C737FDBA5}"/>
                  </a:ext>
                </a:extLst>
              </p:cNvPr>
              <p:cNvSpPr txBox="1"/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A4298D-5F44-BED8-C658-600C737F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7E3D42-0B81-C07C-1DCB-B0A1467D0262}"/>
                  </a:ext>
                </a:extLst>
              </p:cNvPr>
              <p:cNvSpPr txBox="1"/>
              <p:nvPr/>
            </p:nvSpPr>
            <p:spPr>
              <a:xfrm>
                <a:off x="3545764" y="2481815"/>
                <a:ext cx="4023024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7E3D42-0B81-C07C-1DCB-B0A1467D0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64" y="2481815"/>
                <a:ext cx="4023024" cy="630173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B6BD0-1622-FAA3-3D92-A63F9A8B4964}"/>
                  </a:ext>
                </a:extLst>
              </p:cNvPr>
              <p:cNvSpPr txBox="1"/>
              <p:nvPr/>
            </p:nvSpPr>
            <p:spPr>
              <a:xfrm>
                <a:off x="723960" y="3286166"/>
                <a:ext cx="8000940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2.</a:t>
                </a:r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1100" b="1" dirty="0">
                    <a:latin typeface="Montserrat" panose="00000500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Missingness</a:t>
                </a:r>
              </a:p>
              <a:p>
                <a:pPr algn="just"/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 Missingness property enforces that </a:t>
                </a:r>
                <a:r>
                  <a:rPr lang="en-US" sz="1200" u="sng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missing features get a Shapley value of 0</a:t>
                </a: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</a:t>
                </a:r>
              </a:p>
              <a:p>
                <a:pPr algn="just"/>
                <a:endParaRPr lang="en-US" sz="1200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This property is not among the properties of the </a:t>
                </a:r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normal </a:t>
                </a: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Shapley values. So </a:t>
                </a:r>
                <a:r>
                  <a:rPr lang="en-US" sz="1200" u="sng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why do we need it for SHAP? </a:t>
                </a:r>
              </a:p>
              <a:p>
                <a:pPr algn="just">
                  <a:tabLst>
                    <a:tab pos="403225" algn="l"/>
                  </a:tabLst>
                </a:pP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	A missing feature could – in theory – have an arbitrary Shapley value without hurting the local accuracy property, since it is multiplied with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𝒋</m:t>
                        </m:r>
                      </m:sub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′</m:t>
                        </m:r>
                      </m:sup>
                    </m:sSubSup>
                    <m:r>
                      <a:rPr lang="en-US" sz="1200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=</m:t>
                    </m:r>
                    <m:r>
                      <a:rPr lang="en-US" sz="1200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𝟎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B6BD0-1622-FAA3-3D92-A63F9A8B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3286166"/>
                <a:ext cx="8000940" cy="1223412"/>
              </a:xfrm>
              <a:prstGeom prst="rect">
                <a:avLst/>
              </a:prstGeom>
              <a:blipFill>
                <a:blip r:embed="rId7"/>
                <a:stretch>
                  <a:fillRect l="-76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Properties Uniquely Determine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Additive Feature Attributions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6AAE0-6423-A6C8-E61C-515E2FE85713}"/>
              </a:ext>
            </a:extLst>
          </p:cNvPr>
          <p:cNvSpPr txBox="1"/>
          <p:nvPr/>
        </p:nvSpPr>
        <p:spPr>
          <a:xfrm>
            <a:off x="723960" y="1287937"/>
            <a:ext cx="800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Property 3.</a:t>
            </a:r>
            <a:r>
              <a:rPr lang="en-US" sz="11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100" b="1" dirty="0">
                <a:latin typeface="Montserrat" panose="00000500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Consistency</a:t>
            </a:r>
          </a:p>
          <a:p>
            <a:pPr algn="just"/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consistency property says that if a model changes so that the marginal contribution of a feature value increases or stays the same (regardless of other features), the Shapley value also increases or stays the same.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74626-014B-160A-40AC-BADC3736A1D8}"/>
                  </a:ext>
                </a:extLst>
              </p:cNvPr>
              <p:cNvSpPr txBox="1"/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74626-014B-160A-40AC-BADC3736A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6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Properties Uniquely Determine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Additive Feature Attributions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/>
              <p:nvPr/>
            </p:nvSpPr>
            <p:spPr>
              <a:xfrm>
                <a:off x="1750032" y="2385086"/>
                <a:ext cx="5814060" cy="1954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Definition 1. </a:t>
                </a:r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Additive feature attribution methods have an explanation model that is a </a:t>
                </a:r>
                <a:r>
                  <a:rPr lang="en-US" sz="1100" b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linear function </a:t>
                </a:r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of binary variables:</a:t>
                </a:r>
              </a:p>
              <a:p>
                <a:pPr algn="just"/>
                <a:endParaRPr lang="en-US" sz="1100" i="1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i="1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i="1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𝑥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′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∈</m:t>
                    </m:r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𝑀</m:t>
                    </m:r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is the number of simplified input features,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𝜙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∈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   </a:t>
                </a:r>
              </a:p>
              <a:p>
                <a:pPr algn="just"/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Theorem 1. Only one possible explanation model follows Definition 1 and satisfies Properties 1, 2, and 3.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32" y="2385086"/>
                <a:ext cx="5814060" cy="1954381"/>
              </a:xfrm>
              <a:prstGeom prst="rect">
                <a:avLst/>
              </a:prstGeom>
              <a:blipFill>
                <a:blip r:embed="rId4"/>
                <a:stretch>
                  <a:fillRect t="-312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EC4D5-36CA-00FF-3205-0D247E7708DB}"/>
                  </a:ext>
                </a:extLst>
              </p:cNvPr>
              <p:cNvSpPr txBox="1"/>
              <p:nvPr/>
            </p:nvSpPr>
            <p:spPr>
              <a:xfrm>
                <a:off x="3826956" y="2649809"/>
                <a:ext cx="1490087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EC4D5-36CA-00FF-3205-0D247E77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56" y="2649809"/>
                <a:ext cx="1490087" cy="519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9E1A017-3782-FEB2-F5AC-C4923939BBA8}"/>
              </a:ext>
            </a:extLst>
          </p:cNvPr>
          <p:cNvSpPr txBox="1"/>
          <p:nvPr/>
        </p:nvSpPr>
        <p:spPr>
          <a:xfrm>
            <a:off x="845820" y="1283652"/>
            <a:ext cx="78604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Lundberg and Lee (2017) suggest that methods not based on Shapley values </a:t>
            </a:r>
            <a:r>
              <a:rPr lang="en-US" sz="1200" u="sng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violates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the unique properties that can determine additive feature attributions (i.e., </a:t>
            </a:r>
            <a:r>
              <a:rPr lang="en-US" sz="12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Local accuracy, Missingness, and Consistency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). </a:t>
            </a:r>
          </a:p>
          <a:p>
            <a:pPr algn="just"/>
            <a:endParaRPr lang="en-US" sz="1200" dirty="0">
              <a:latin typeface="Amasis MT Pro Medium" panose="020406040500050203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just"/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Therefore, the authors proposed a unified approach that improves existing interpretability methods that violates these properties.  </a:t>
            </a:r>
            <a:endParaRPr lang="en-US" sz="1100" b="1" dirty="0">
              <a:latin typeface="Amasis MT Pro Medium" panose="020406040500050203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0949A-C619-A7C9-4BD8-6FF3BD6E1F4E}"/>
                  </a:ext>
                </a:extLst>
              </p:cNvPr>
              <p:cNvSpPr txBox="1"/>
              <p:nvPr/>
            </p:nvSpPr>
            <p:spPr>
              <a:xfrm>
                <a:off x="2894400" y="4261453"/>
                <a:ext cx="3525324" cy="466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0949A-C619-A7C9-4BD8-6FF3BD6E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00" y="4261453"/>
                <a:ext cx="3525324" cy="466090"/>
              </a:xfrm>
              <a:prstGeom prst="rect">
                <a:avLst/>
              </a:prstGeom>
              <a:blipFill>
                <a:blip r:embed="rId6"/>
                <a:stretch>
                  <a:fillRect l="-1211" t="-140260" b="-197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72111"/>
      </p:ext>
    </p:extLst>
  </p:cSld>
  <p:clrMapOvr>
    <a:masterClrMapping/>
  </p:clrMapOvr>
</p:sld>
</file>

<file path=ppt/theme/theme1.xml><?xml version="1.0" encoding="utf-8"?>
<a:theme xmlns:a="http://schemas.openxmlformats.org/drawingml/2006/main" name="Partup Presentation by Slidesgo">
  <a:themeElements>
    <a:clrScheme name="Simple Light">
      <a:dk1>
        <a:srgbClr val="20C8C8"/>
      </a:dk1>
      <a:lt1>
        <a:srgbClr val="FFFFFF"/>
      </a:lt1>
      <a:dk2>
        <a:srgbClr val="20C8C8"/>
      </a:dk2>
      <a:lt2>
        <a:srgbClr val="FFFFFF"/>
      </a:lt2>
      <a:accent1>
        <a:srgbClr val="03BFEF"/>
      </a:accent1>
      <a:accent2>
        <a:srgbClr val="25347F"/>
      </a:accent2>
      <a:accent3>
        <a:srgbClr val="A34BD0"/>
      </a:accent3>
      <a:accent4>
        <a:srgbClr val="D827AD"/>
      </a:accent4>
      <a:accent5>
        <a:srgbClr val="FFFFFF"/>
      </a:accent5>
      <a:accent6>
        <a:srgbClr val="20C8C8"/>
      </a:accent6>
      <a:hlink>
        <a:srgbClr val="20C8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12753</TotalTime>
  <Words>509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Assistant</vt:lpstr>
      <vt:lpstr>Cambria Math</vt:lpstr>
      <vt:lpstr>Amasis MT Pro Medium</vt:lpstr>
      <vt:lpstr>Montserrat</vt:lpstr>
      <vt:lpstr>Arial</vt:lpstr>
      <vt:lpstr>Lexend Deca</vt:lpstr>
      <vt:lpstr>Partup Presentation by Slidesgo</vt:lpstr>
      <vt:lpstr>SHAP Analysis:  Shapley Additive Explanation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Stochastic Differential Equations Network as Uncertainty Quantification method in EEG Source Localization</dc:title>
  <dc:creator>Romen Samuel Wabina</dc:creator>
  <cp:lastModifiedBy>Romen Samuel Wabina</cp:lastModifiedBy>
  <cp:revision>135</cp:revision>
  <dcterms:modified xsi:type="dcterms:W3CDTF">2022-11-23T09:39:42Z</dcterms:modified>
</cp:coreProperties>
</file>