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2"/>
  </p:notesMasterIdLst>
  <p:sldIdLst>
    <p:sldId id="275" r:id="rId2"/>
    <p:sldId id="308" r:id="rId3"/>
    <p:sldId id="310" r:id="rId4"/>
    <p:sldId id="311" r:id="rId5"/>
    <p:sldId id="312" r:id="rId6"/>
    <p:sldId id="313" r:id="rId7"/>
    <p:sldId id="317" r:id="rId8"/>
    <p:sldId id="319" r:id="rId9"/>
    <p:sldId id="320" r:id="rId10"/>
    <p:sldId id="321" r:id="rId11"/>
    <p:sldId id="322" r:id="rId12"/>
    <p:sldId id="370" r:id="rId13"/>
    <p:sldId id="371" r:id="rId14"/>
    <p:sldId id="365" r:id="rId15"/>
    <p:sldId id="366" r:id="rId16"/>
    <p:sldId id="367" r:id="rId17"/>
    <p:sldId id="324" r:id="rId18"/>
    <p:sldId id="279" r:id="rId19"/>
    <p:sldId id="261" r:id="rId20"/>
    <p:sldId id="264" r:id="rId21"/>
    <p:sldId id="356" r:id="rId22"/>
    <p:sldId id="357" r:id="rId23"/>
    <p:sldId id="358" r:id="rId24"/>
    <p:sldId id="359" r:id="rId25"/>
    <p:sldId id="334" r:id="rId26"/>
    <p:sldId id="372" r:id="rId27"/>
    <p:sldId id="266" r:id="rId28"/>
    <p:sldId id="277" r:id="rId29"/>
    <p:sldId id="276" r:id="rId30"/>
    <p:sldId id="270" r:id="rId31"/>
    <p:sldId id="271" r:id="rId32"/>
    <p:sldId id="385" r:id="rId33"/>
    <p:sldId id="386" r:id="rId34"/>
    <p:sldId id="384" r:id="rId35"/>
    <p:sldId id="412" r:id="rId36"/>
    <p:sldId id="373" r:id="rId37"/>
    <p:sldId id="374" r:id="rId38"/>
    <p:sldId id="281" r:id="rId39"/>
    <p:sldId id="375" r:id="rId40"/>
    <p:sldId id="376" r:id="rId41"/>
    <p:sldId id="377" r:id="rId42"/>
    <p:sldId id="378" r:id="rId43"/>
    <p:sldId id="379" r:id="rId44"/>
    <p:sldId id="380" r:id="rId45"/>
    <p:sldId id="381" r:id="rId46"/>
    <p:sldId id="382" r:id="rId47"/>
    <p:sldId id="383" r:id="rId48"/>
    <p:sldId id="387" r:id="rId49"/>
    <p:sldId id="388" r:id="rId50"/>
    <p:sldId id="286" r:id="rId51"/>
    <p:sldId id="292" r:id="rId52"/>
    <p:sldId id="398" r:id="rId53"/>
    <p:sldId id="399" r:id="rId54"/>
    <p:sldId id="400" r:id="rId55"/>
    <p:sldId id="401" r:id="rId56"/>
    <p:sldId id="402" r:id="rId57"/>
    <p:sldId id="389" r:id="rId58"/>
    <p:sldId id="390" r:id="rId59"/>
    <p:sldId id="413" r:id="rId60"/>
    <p:sldId id="337" r:id="rId61"/>
    <p:sldId id="335" r:id="rId62"/>
    <p:sldId id="393" r:id="rId63"/>
    <p:sldId id="394" r:id="rId64"/>
    <p:sldId id="295" r:id="rId65"/>
    <p:sldId id="396" r:id="rId66"/>
    <p:sldId id="342" r:id="rId67"/>
    <p:sldId id="403" r:id="rId68"/>
    <p:sldId id="404" r:id="rId69"/>
    <p:sldId id="405" r:id="rId70"/>
    <p:sldId id="406" r:id="rId71"/>
    <p:sldId id="407" r:id="rId72"/>
    <p:sldId id="408" r:id="rId73"/>
    <p:sldId id="409" r:id="rId74"/>
    <p:sldId id="410" r:id="rId75"/>
    <p:sldId id="411" r:id="rId76"/>
    <p:sldId id="305" r:id="rId77"/>
    <p:sldId id="414" r:id="rId78"/>
    <p:sldId id="339" r:id="rId79"/>
    <p:sldId id="340" r:id="rId80"/>
    <p:sldId id="341" r:id="rId81"/>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3200" b="1" i="0" u="none" kern="1200" baseline="0">
        <a:solidFill>
          <a:srgbClr val="FF0066"/>
        </a:solidFill>
        <a:latin typeface="Arial" panose="020B0604020202020204" pitchFamily="34" charset="0"/>
        <a:ea typeface="华文新魏" panose="0201080004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3200" b="1" i="0" u="none" kern="1200" baseline="0">
        <a:solidFill>
          <a:srgbClr val="FF0066"/>
        </a:solidFill>
        <a:latin typeface="Arial" panose="020B0604020202020204" pitchFamily="34" charset="0"/>
        <a:ea typeface="华文新魏" panose="020108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3200" b="1" i="0" u="none" kern="1200" baseline="0">
        <a:solidFill>
          <a:srgbClr val="FF0066"/>
        </a:solidFill>
        <a:latin typeface="Arial" panose="020B0604020202020204" pitchFamily="34" charset="0"/>
        <a:ea typeface="华文新魏" panose="020108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3200" b="1" i="0" u="none" kern="1200" baseline="0">
        <a:solidFill>
          <a:srgbClr val="FF0066"/>
        </a:solidFill>
        <a:latin typeface="Arial" panose="020B0604020202020204" pitchFamily="34" charset="0"/>
        <a:ea typeface="华文新魏" panose="020108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3200" b="1" i="0" u="none" kern="1200" baseline="0">
        <a:solidFill>
          <a:srgbClr val="FF0066"/>
        </a:solidFill>
        <a:latin typeface="Arial" panose="020B0604020202020204" pitchFamily="34" charset="0"/>
        <a:ea typeface="华文新魏" panose="0201080004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3200" b="1" i="0" u="none" kern="1200" baseline="0">
        <a:solidFill>
          <a:srgbClr val="FF0066"/>
        </a:solidFill>
        <a:latin typeface="Arial" panose="020B0604020202020204" pitchFamily="34" charset="0"/>
        <a:ea typeface="华文新魏" panose="0201080004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3200" b="1" i="0" u="none" kern="1200" baseline="0">
        <a:solidFill>
          <a:srgbClr val="FF0066"/>
        </a:solidFill>
        <a:latin typeface="Arial" panose="020B0604020202020204" pitchFamily="34" charset="0"/>
        <a:ea typeface="华文新魏" panose="0201080004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3200" b="1" i="0" u="none" kern="1200" baseline="0">
        <a:solidFill>
          <a:srgbClr val="FF0066"/>
        </a:solidFill>
        <a:latin typeface="Arial" panose="020B0604020202020204" pitchFamily="34" charset="0"/>
        <a:ea typeface="华文新魏" panose="0201080004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3200" b="1" i="0" u="none" kern="1200" baseline="0">
        <a:solidFill>
          <a:srgbClr val="FF0066"/>
        </a:solidFill>
        <a:latin typeface="Arial" panose="020B0604020202020204" pitchFamily="34" charset="0"/>
        <a:ea typeface="华文新魏" panose="02010800040101010101" pitchFamily="2" charset="-122"/>
        <a:cs typeface="+mn-cs"/>
      </a:defRPr>
    </a:lvl9pPr>
  </p:defaultTextStyle>
  <p:extLst>
    <p:ext uri="{EFAFB233-063F-42B5-8137-9DF3F51BA10A}">
      <p15:sldGuideLst xmlns:p15="http://schemas.microsoft.com/office/powerpoint/2012/main">
        <p15:guide id="1" orient="horz" pos="2193">
          <p15:clr>
            <a:srgbClr val="A4A3A4"/>
          </p15:clr>
        </p15:guide>
        <p15:guide id="2" pos="292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339966"/>
    <a:srgbClr val="FFCCFF"/>
    <a:srgbClr val="FFFF00"/>
    <a:srgbClr val="FF7C80"/>
    <a:srgbClr val="33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27" autoAdjust="0"/>
    <p:restoredTop sz="94660"/>
  </p:normalViewPr>
  <p:slideViewPr>
    <p:cSldViewPr showGuides="1">
      <p:cViewPr varScale="1">
        <p:scale>
          <a:sx n="114" d="100"/>
          <a:sy n="114" d="100"/>
        </p:scale>
        <p:origin x="1116" y="108"/>
      </p:cViewPr>
      <p:guideLst>
        <p:guide orient="horz" pos="2193"/>
        <p:guide pos="292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sz="1200" b="0">
                <a:solidFill>
                  <a:schemeClr val="tx1"/>
                </a:solidFill>
                <a:effectLs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29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0" sz="1200" b="0">
                <a:solidFill>
                  <a:schemeClr val="tx1"/>
                </a:solidFill>
                <a:effectLst/>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530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5530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0" sz="1200" b="0">
                <a:solidFill>
                  <a:schemeClr val="tx1"/>
                </a:solidFill>
                <a:effectLs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30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zh-CN" altLang="en-US" sz="1200" b="0" dirty="0">
                <a:solidFill>
                  <a:schemeClr val="tx1"/>
                </a:solidFill>
                <a:ea typeface="宋体" panose="02010600030101010101" pitchFamily="2" charset="-122"/>
              </a:rPr>
              <a:t>‹#›</a:t>
            </a:fld>
            <a:endParaRPr lang="zh-CN" altLang="en-US" sz="1200" b="0" dirty="0">
              <a:solidFill>
                <a:schemeClr val="tx1"/>
              </a:solidFill>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zh-CN" altLang="en-US" dirty="0"/>
              <a:t>2</a:t>
            </a:fld>
            <a:endParaRPr lang="zh-CN" altLang="en-US" dirty="0"/>
          </a:p>
        </p:txBody>
      </p:sp>
      <p:sp>
        <p:nvSpPr>
          <p:cNvPr id="6147" name="Rectangle 2"/>
          <p:cNvSpPr>
            <a:spLocks noGrp="1" noRot="1" noChangeAspect="1" noTextEdit="1"/>
          </p:cNvSpPr>
          <p:nvPr>
            <p:ph type="sldImg"/>
          </p:nvPr>
        </p:nvSpPr>
        <p:spPr>
          <a:ln/>
        </p:spPr>
      </p:sp>
      <p:sp>
        <p:nvSpPr>
          <p:cNvPr id="6148" name="Rectangle 3"/>
          <p:cNvSpPr>
            <a:spLocks noGrp="1"/>
          </p:cNvSpPr>
          <p:nvPr>
            <p:ph type="body" idx="1"/>
          </p:nvPr>
        </p:nvSpPr>
        <p:spPr>
          <a:xfrm>
            <a:off x="914400" y="4343400"/>
            <a:ext cx="5029200" cy="4114800"/>
          </a:xfrm>
          <a:ln/>
        </p:spPr>
        <p:txBody>
          <a:bodyPr wrap="square" lIns="91440" tIns="45720" rIns="91440" bIns="45720" anchor="t" anchorCtr="0"/>
          <a:lstStyle/>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050" name="Rectangle 2"/>
          <p:cNvSpPr>
            <a:spLocks noGrp="1" noRot="1" noChangeArrowheads="1"/>
          </p:cNvSpPr>
          <p:nvPr>
            <p:ph type="ctrTitle"/>
          </p:nvPr>
        </p:nvSpPr>
        <p:spPr>
          <a:xfrm>
            <a:off x="3962400" y="1066800"/>
            <a:ext cx="4648200" cy="1981200"/>
          </a:xfrm>
        </p:spPr>
        <p:txBody>
          <a:bodyPr/>
          <a:lstStyle>
            <a:lvl1pPr>
              <a:defRPr/>
            </a:lvl1pPr>
          </a:lstStyle>
          <a:p>
            <a:r>
              <a:rPr lang="zh-CN" altLang="en-US"/>
              <a:t>单击此处编辑母版标题样式</a:t>
            </a:r>
          </a:p>
        </p:txBody>
      </p:sp>
      <p:sp>
        <p:nvSpPr>
          <p:cNvPr id="2051" name="Rectangle 3"/>
          <p:cNvSpPr>
            <a:spLocks noGrp="1" noRot="1" noChangeArrowheads="1"/>
          </p:cNvSpPr>
          <p:nvPr>
            <p:ph type="subTitle" idx="1"/>
          </p:nvPr>
        </p:nvSpPr>
        <p:spPr>
          <a:xfrm>
            <a:off x="3962400" y="3657600"/>
            <a:ext cx="4572000" cy="1676400"/>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7" name="Rectangle 4"/>
          <p:cNvSpPr>
            <a:spLocks noGrp="1" noChangeArrowheads="1"/>
          </p:cNvSpPr>
          <p:nvPr>
            <p:ph type="dt" sz="half" idx="2"/>
          </p:nvPr>
        </p:nvSpPr>
        <p:spPr bwMode="auto">
          <a:xfrm>
            <a:off x="301625" y="6076950"/>
            <a:ext cx="2289175"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Rectangle 5"/>
          <p:cNvSpPr>
            <a:spLocks noGrp="1" noChangeArrowheads="1"/>
          </p:cNvSpPr>
          <p:nvPr>
            <p:ph type="ftr" sz="quarter" idx="3"/>
          </p:nvPr>
        </p:nvSpPr>
        <p:spPr bwMode="auto">
          <a:xfrm>
            <a:off x="3124200" y="6076950"/>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Rectangle 6"/>
          <p:cNvSpPr>
            <a:spLocks noGrp="1" noChangeArrowheads="1"/>
          </p:cNvSpPr>
          <p:nvPr>
            <p:ph type="sldNum" sz="quarter" idx="4"/>
          </p:nvPr>
        </p:nvSpPr>
        <p:spPr bwMode="auto">
          <a:xfrm>
            <a:off x="6553200" y="6076950"/>
            <a:ext cx="2289175" cy="476250"/>
          </a:xfrm>
          <a:prstGeom prst="rect">
            <a:avLst/>
          </a:prstGeom>
          <a:ln>
            <a:miter lim="800000"/>
          </a:ln>
        </p:spPr>
        <p:txBody>
          <a:bodyPr vert="horz" wrap="square" lIns="91440" tIns="45720" rIns="91440" bIns="45720" numCol="1" anchor="t" anchorCtr="0" compatLnSpc="1"/>
          <a:lstStyle/>
          <a:p>
            <a:pPr algn="r" eaLnBrk="1" hangingPunct="1">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85800"/>
            <a:ext cx="8543925"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p:cNvSpPr>
          <p:nvPr>
            <p:ph type="title"/>
          </p:nvPr>
        </p:nvSpPr>
        <p:spPr>
          <a:xfrm>
            <a:off x="301625" y="685800"/>
            <a:ext cx="8540750" cy="1143000"/>
          </a:xfrm>
          <a:prstGeom prst="rect">
            <a:avLst/>
          </a:prstGeom>
          <a:noFill/>
          <a:ln w="9525">
            <a:noFill/>
          </a:ln>
        </p:spPr>
        <p:txBody>
          <a:bodyPr anchor="ctr" anchorCtr="0"/>
          <a:lstStyle/>
          <a:p>
            <a:pPr lvl="0"/>
            <a:r>
              <a:rPr lang="zh-CN" altLang="en-US" dirty="0"/>
              <a:t>单击此处编辑母版标题样式</a:t>
            </a:r>
          </a:p>
        </p:txBody>
      </p:sp>
      <p:sp>
        <p:nvSpPr>
          <p:cNvPr id="1027" name="Rectangle 3"/>
          <p:cNvSpPr>
            <a:spLocks noGrp="1" noRot="1"/>
          </p:cNvSpPr>
          <p:nvPr>
            <p:ph type="body" idx="1"/>
          </p:nvPr>
        </p:nvSpPr>
        <p:spPr>
          <a:xfrm>
            <a:off x="304800" y="1981200"/>
            <a:ext cx="8540750" cy="38862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301625" y="6019800"/>
            <a:ext cx="2289175"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sz="1400" b="0">
                <a:solidFill>
                  <a:schemeClr val="tx1"/>
                </a:solidFill>
                <a:effectLst/>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9" name="Rectangle 5"/>
          <p:cNvSpPr>
            <a:spLocks noGrp="1" noChangeArrowheads="1"/>
          </p:cNvSpPr>
          <p:nvPr>
            <p:ph type="ftr" sz="quarter" idx="3"/>
          </p:nvPr>
        </p:nvSpPr>
        <p:spPr bwMode="auto">
          <a:xfrm>
            <a:off x="3124200" y="6019800"/>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kumimoji="0" sz="1400" b="0">
                <a:solidFill>
                  <a:schemeClr val="tx1"/>
                </a:solidFill>
                <a:effectLs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0" name="Rectangle 6"/>
          <p:cNvSpPr>
            <a:spLocks noGrp="1" noChangeArrowheads="1"/>
          </p:cNvSpPr>
          <p:nvPr>
            <p:ph type="sldNum" sz="quarter" idx="4"/>
          </p:nvPr>
        </p:nvSpPr>
        <p:spPr bwMode="auto">
          <a:xfrm>
            <a:off x="6553200" y="6019800"/>
            <a:ext cx="2289175" cy="476250"/>
          </a:xfrm>
          <a:prstGeom prst="rect">
            <a:avLst/>
          </a:prstGeom>
          <a:noFill/>
          <a:ln w="9525">
            <a:noFill/>
            <a:miter lim="800000"/>
          </a:ln>
          <a:effectLst/>
        </p:spPr>
        <p:txBody>
          <a:bodyPr vert="horz" wrap="square" lIns="91440" tIns="45720" rIns="91440" bIns="45720" numCol="1" anchor="t" anchorCtr="0" compatLnSpc="1"/>
          <a:lstStyle>
            <a:lvl1pPr algn="r">
              <a:defRPr sz="1400" b="0">
                <a:solidFill>
                  <a:schemeClr val="tx1"/>
                </a:solidFill>
                <a:ea typeface="宋体" panose="02010600030101010101" pitchFamily="2" charset="-122"/>
              </a:defRPr>
            </a:lvl1p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9.bin"/><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19.wmf"/><Relationship Id="rId7" Type="http://schemas.openxmlformats.org/officeDocument/2006/relationships/image" Target="../media/image21.wmf"/><Relationship Id="rId2" Type="http://schemas.openxmlformats.org/officeDocument/2006/relationships/oleObject" Target="../embeddings/oleObject10.bin"/><Relationship Id="rId1" Type="http://schemas.openxmlformats.org/officeDocument/2006/relationships/slideLayout" Target="../slideLayouts/slideLayout7.xml"/><Relationship Id="rId6" Type="http://schemas.openxmlformats.org/officeDocument/2006/relationships/oleObject" Target="../embeddings/oleObject12.bin"/><Relationship Id="rId5" Type="http://schemas.openxmlformats.org/officeDocument/2006/relationships/image" Target="../media/image20.wmf"/><Relationship Id="rId4" Type="http://schemas.openxmlformats.org/officeDocument/2006/relationships/oleObject" Target="../embeddings/oleObject11.bin"/><Relationship Id="rId9" Type="http://schemas.openxmlformats.org/officeDocument/2006/relationships/image" Target="../media/image22.wmf"/></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 Id="rId5" Type="http://schemas.openxmlformats.org/officeDocument/2006/relationships/image" Target="../media/image26.jpeg"/><Relationship Id="rId4" Type="http://schemas.openxmlformats.org/officeDocument/2006/relationships/image" Target="../media/image25.jpeg"/></Relationships>
</file>

<file path=ppt/slides/_rels/slide15.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1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7.xml"/><Relationship Id="rId4" Type="http://schemas.openxmlformats.org/officeDocument/2006/relationships/image" Target="../media/image3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audio" Target="../media/audio2.wav"/><Relationship Id="rId1" Type="http://schemas.openxmlformats.org/officeDocument/2006/relationships/slideLayout" Target="../slideLayouts/slideLayout7.xml"/><Relationship Id="rId6" Type="http://schemas.openxmlformats.org/officeDocument/2006/relationships/image" Target="../media/image34.wmf"/><Relationship Id="rId5" Type="http://schemas.openxmlformats.org/officeDocument/2006/relationships/oleObject" Target="../embeddings/oleObject15.bin"/><Relationship Id="rId4" Type="http://schemas.openxmlformats.org/officeDocument/2006/relationships/image" Target="../media/image33.wmf"/><Relationship Id="rId9" Type="http://schemas.openxmlformats.org/officeDocument/2006/relationships/image" Target="../media/image35.wmf"/></Relationships>
</file>

<file path=ppt/slides/_rels/slide19.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2.wav"/><Relationship Id="rId1" Type="http://schemas.openxmlformats.org/officeDocument/2006/relationships/slideLayout" Target="../slideLayouts/slideLayout7.xml"/><Relationship Id="rId4" Type="http://schemas.openxmlformats.org/officeDocument/2006/relationships/audio" Target="../media/audio3.wav"/></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 Target="slide3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audio" Target="../media/audio3.wav"/><Relationship Id="rId1" Type="http://schemas.openxmlformats.org/officeDocument/2006/relationships/slideLayout" Target="../slideLayouts/slideLayout7.xml"/><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oleObject" Target="../embeddings/oleObject18.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45.emf"/><Relationship Id="rId3" Type="http://schemas.openxmlformats.org/officeDocument/2006/relationships/audio" Target="../media/audio4.wav"/><Relationship Id="rId7" Type="http://schemas.openxmlformats.org/officeDocument/2006/relationships/image" Target="../media/image42.wmf"/><Relationship Id="rId12" Type="http://schemas.openxmlformats.org/officeDocument/2006/relationships/oleObject" Target="../embeddings/oleObject23.bin"/><Relationship Id="rId2" Type="http://schemas.openxmlformats.org/officeDocument/2006/relationships/audio" Target="../media/audio6.wav"/><Relationship Id="rId1" Type="http://schemas.openxmlformats.org/officeDocument/2006/relationships/slideLayout" Target="../slideLayouts/slideLayout7.xml"/><Relationship Id="rId6" Type="http://schemas.openxmlformats.org/officeDocument/2006/relationships/oleObject" Target="../embeddings/oleObject20.bin"/><Relationship Id="rId11" Type="http://schemas.openxmlformats.org/officeDocument/2006/relationships/image" Target="../media/image44.emf"/><Relationship Id="rId5" Type="http://schemas.openxmlformats.org/officeDocument/2006/relationships/image" Target="../media/image41.wmf"/><Relationship Id="rId15" Type="http://schemas.openxmlformats.org/officeDocument/2006/relationships/image" Target="../media/image46.jpeg"/><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43.wmf"/><Relationship Id="rId14" Type="http://schemas.openxmlformats.org/officeDocument/2006/relationships/hyperlink" Target="http://image.baidu.com/i?ct=503316480&amp;z=0&amp;tn=baiduimagedetail&amp;word=%BF%A8%CD%A8%CD%BC%C6%AC&amp;in=28597&amp;cl=2&amp;cm=1&amp;sc=0&amp;lm=-1&amp;pn=42&amp;rn=1&amp;di=468292492&amp;ln=2000"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www.gengyunz.com/dt.asp?tu=200712/20071231233902.jpg&amp;xxbt=&#20061;&#23528;&#27807;&#39118;&#26223;&#22270;&#29255;&amp;hao=18" TargetMode="External"/><Relationship Id="rId2" Type="http://schemas.openxmlformats.org/officeDocument/2006/relationships/audio" Target="../media/audio7.wav"/><Relationship Id="rId1" Type="http://schemas.openxmlformats.org/officeDocument/2006/relationships/slideLayout" Target="../slideLayouts/slideLayout7.xml"/><Relationship Id="rId6" Type="http://schemas.openxmlformats.org/officeDocument/2006/relationships/image" Target="../media/image48.wmf"/><Relationship Id="rId5" Type="http://schemas.openxmlformats.org/officeDocument/2006/relationships/oleObject" Target="../embeddings/oleObject24.bin"/><Relationship Id="rId4" Type="http://schemas.openxmlformats.org/officeDocument/2006/relationships/image" Target="../media/image4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1.jpeg"/><Relationship Id="rId3" Type="http://schemas.openxmlformats.org/officeDocument/2006/relationships/audio" Target="../media/audio9.wav"/><Relationship Id="rId7" Type="http://schemas.openxmlformats.org/officeDocument/2006/relationships/image" Target="../media/image50.wmf"/><Relationship Id="rId2" Type="http://schemas.openxmlformats.org/officeDocument/2006/relationships/audio" Target="../media/audio8.wav"/><Relationship Id="rId1" Type="http://schemas.openxmlformats.org/officeDocument/2006/relationships/slideLayout" Target="../slideLayouts/slideLayout7.xml"/><Relationship Id="rId6" Type="http://schemas.openxmlformats.org/officeDocument/2006/relationships/oleObject" Target="../embeddings/oleObject26.bin"/><Relationship Id="rId5" Type="http://schemas.openxmlformats.org/officeDocument/2006/relationships/image" Target="../media/image49.wmf"/><Relationship Id="rId4" Type="http://schemas.openxmlformats.org/officeDocument/2006/relationships/oleObject" Target="../embeddings/oleObject25.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57.emf"/><Relationship Id="rId3" Type="http://schemas.openxmlformats.org/officeDocument/2006/relationships/oleObject" Target="../embeddings/oleObject27.bin"/><Relationship Id="rId7" Type="http://schemas.openxmlformats.org/officeDocument/2006/relationships/image" Target="../media/image54.emf"/><Relationship Id="rId12" Type="http://schemas.openxmlformats.org/officeDocument/2006/relationships/oleObject" Target="../embeddings/oleObject31.bin"/><Relationship Id="rId2" Type="http://schemas.openxmlformats.org/officeDocument/2006/relationships/audio" Target="../media/audio10.wav"/><Relationship Id="rId1" Type="http://schemas.openxmlformats.org/officeDocument/2006/relationships/slideLayout" Target="../slideLayouts/slideLayout7.xml"/><Relationship Id="rId6" Type="http://schemas.openxmlformats.org/officeDocument/2006/relationships/oleObject" Target="../embeddings/oleObject28.bin"/><Relationship Id="rId11" Type="http://schemas.openxmlformats.org/officeDocument/2006/relationships/image" Target="../media/image56.emf"/><Relationship Id="rId5" Type="http://schemas.openxmlformats.org/officeDocument/2006/relationships/image" Target="../media/image53.wmf"/><Relationship Id="rId10" Type="http://schemas.openxmlformats.org/officeDocument/2006/relationships/oleObject" Target="../embeddings/oleObject30.bin"/><Relationship Id="rId4" Type="http://schemas.openxmlformats.org/officeDocument/2006/relationships/image" Target="../media/image52.wmf"/><Relationship Id="rId9" Type="http://schemas.openxmlformats.org/officeDocument/2006/relationships/image" Target="../media/image55.emf"/></Relationships>
</file>

<file path=ppt/slides/_rels/slide32.xml.rels><?xml version="1.0" encoding="UTF-8" standalone="yes"?>
<Relationships xmlns="http://schemas.openxmlformats.org/package/2006/relationships"><Relationship Id="rId3" Type="http://schemas.openxmlformats.org/officeDocument/2006/relationships/image" Target="../media/image58.wmf"/><Relationship Id="rId7" Type="http://schemas.openxmlformats.org/officeDocument/2006/relationships/image" Target="../media/image59.wmf"/><Relationship Id="rId2" Type="http://schemas.openxmlformats.org/officeDocument/2006/relationships/oleObject" Target="../embeddings/oleObject32.bin"/><Relationship Id="rId1" Type="http://schemas.openxmlformats.org/officeDocument/2006/relationships/slideLayout" Target="../slideLayouts/slideLayout7.xml"/><Relationship Id="rId6" Type="http://schemas.openxmlformats.org/officeDocument/2006/relationships/oleObject" Target="../embeddings/oleObject34.bin"/><Relationship Id="rId5" Type="http://schemas.openxmlformats.org/officeDocument/2006/relationships/image" Target="../media/image57.emf"/><Relationship Id="rId4" Type="http://schemas.openxmlformats.org/officeDocument/2006/relationships/oleObject" Target="../embeddings/oleObject33.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oleObject" Target="../embeddings/oleObject40.bin"/><Relationship Id="rId18" Type="http://schemas.openxmlformats.org/officeDocument/2006/relationships/image" Target="../media/image67.wmf"/><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64.wmf"/><Relationship Id="rId17" Type="http://schemas.openxmlformats.org/officeDocument/2006/relationships/oleObject" Target="../embeddings/oleObject42.bin"/><Relationship Id="rId2" Type="http://schemas.openxmlformats.org/officeDocument/2006/relationships/audio" Target="../media/audio4.wav"/><Relationship Id="rId16" Type="http://schemas.openxmlformats.org/officeDocument/2006/relationships/image" Target="../media/image66.wmf"/><Relationship Id="rId20" Type="http://schemas.openxmlformats.org/officeDocument/2006/relationships/image" Target="../media/image56.emf"/><Relationship Id="rId1" Type="http://schemas.openxmlformats.org/officeDocument/2006/relationships/slideLayout" Target="../slideLayouts/slideLayout7.xml"/><Relationship Id="rId6" Type="http://schemas.openxmlformats.org/officeDocument/2006/relationships/image" Target="../media/image61.w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oleObject" Target="../embeddings/oleObject41.bin"/><Relationship Id="rId10" Type="http://schemas.openxmlformats.org/officeDocument/2006/relationships/image" Target="../media/image63.wmf"/><Relationship Id="rId19" Type="http://schemas.openxmlformats.org/officeDocument/2006/relationships/oleObject" Target="../embeddings/oleObject43.bin"/><Relationship Id="rId4" Type="http://schemas.openxmlformats.org/officeDocument/2006/relationships/image" Target="../media/image60.wmf"/><Relationship Id="rId9" Type="http://schemas.openxmlformats.org/officeDocument/2006/relationships/oleObject" Target="../embeddings/oleObject38.bin"/><Relationship Id="rId14" Type="http://schemas.openxmlformats.org/officeDocument/2006/relationships/image" Target="../media/image65.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70.emf"/><Relationship Id="rId13" Type="http://schemas.openxmlformats.org/officeDocument/2006/relationships/oleObject" Target="../embeddings/oleObject49.bin"/><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72.wmf"/><Relationship Id="rId2" Type="http://schemas.openxmlformats.org/officeDocument/2006/relationships/audio" Target="../media/audio3.wav"/><Relationship Id="rId16" Type="http://schemas.openxmlformats.org/officeDocument/2006/relationships/image" Target="../media/image74.wmf"/><Relationship Id="rId1" Type="http://schemas.openxmlformats.org/officeDocument/2006/relationships/slideLayout" Target="../slideLayouts/slideLayout7.xml"/><Relationship Id="rId6" Type="http://schemas.openxmlformats.org/officeDocument/2006/relationships/image" Target="../media/image69.wmf"/><Relationship Id="rId11" Type="http://schemas.openxmlformats.org/officeDocument/2006/relationships/oleObject" Target="../embeddings/oleObject48.bin"/><Relationship Id="rId5" Type="http://schemas.openxmlformats.org/officeDocument/2006/relationships/oleObject" Target="../embeddings/oleObject45.bin"/><Relationship Id="rId15" Type="http://schemas.openxmlformats.org/officeDocument/2006/relationships/oleObject" Target="../embeddings/oleObject50.bin"/><Relationship Id="rId10" Type="http://schemas.openxmlformats.org/officeDocument/2006/relationships/image" Target="../media/image71.emf"/><Relationship Id="rId4" Type="http://schemas.openxmlformats.org/officeDocument/2006/relationships/image" Target="../media/image68.wmf"/><Relationship Id="rId9" Type="http://schemas.openxmlformats.org/officeDocument/2006/relationships/oleObject" Target="../embeddings/oleObject47.bin"/><Relationship Id="rId14" Type="http://schemas.openxmlformats.org/officeDocument/2006/relationships/image" Target="../media/image73.wmf"/></Relationships>
</file>

<file path=ppt/slides/_rels/slide37.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56.bin"/><Relationship Id="rId18" Type="http://schemas.openxmlformats.org/officeDocument/2006/relationships/image" Target="../media/image82.wmf"/><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79.wmf"/><Relationship Id="rId17" Type="http://schemas.openxmlformats.org/officeDocument/2006/relationships/oleObject" Target="../embeddings/oleObject58.bin"/><Relationship Id="rId2" Type="http://schemas.openxmlformats.org/officeDocument/2006/relationships/audio" Target="../media/audio4.wav"/><Relationship Id="rId16" Type="http://schemas.openxmlformats.org/officeDocument/2006/relationships/image" Target="../media/image81.wmf"/><Relationship Id="rId1" Type="http://schemas.openxmlformats.org/officeDocument/2006/relationships/slideLayout" Target="../slideLayouts/slideLayout7.xml"/><Relationship Id="rId6" Type="http://schemas.openxmlformats.org/officeDocument/2006/relationships/image" Target="../media/image76.wmf"/><Relationship Id="rId11" Type="http://schemas.openxmlformats.org/officeDocument/2006/relationships/oleObject" Target="../embeddings/oleObject55.bin"/><Relationship Id="rId5" Type="http://schemas.openxmlformats.org/officeDocument/2006/relationships/oleObject" Target="../embeddings/oleObject52.bin"/><Relationship Id="rId15" Type="http://schemas.openxmlformats.org/officeDocument/2006/relationships/oleObject" Target="../embeddings/oleObject57.bin"/><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54.bin"/><Relationship Id="rId14" Type="http://schemas.openxmlformats.org/officeDocument/2006/relationships/image" Target="../media/image80.wmf"/></Relationships>
</file>

<file path=ppt/slides/_rels/slide38.x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oleObject" Target="../embeddings/oleObject59.bin"/><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86.emf"/><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88.emf"/><Relationship Id="rId2" Type="http://schemas.openxmlformats.org/officeDocument/2006/relationships/audio" Target="../media/audio3.wav"/><Relationship Id="rId1" Type="http://schemas.openxmlformats.org/officeDocument/2006/relationships/slideLayout" Target="../slideLayouts/slideLayout7.xml"/><Relationship Id="rId6" Type="http://schemas.openxmlformats.org/officeDocument/2006/relationships/image" Target="../media/image85.emf"/><Relationship Id="rId11" Type="http://schemas.openxmlformats.org/officeDocument/2006/relationships/oleObject" Target="../embeddings/oleObject64.bin"/><Relationship Id="rId5" Type="http://schemas.openxmlformats.org/officeDocument/2006/relationships/oleObject" Target="../embeddings/oleObject61.bin"/><Relationship Id="rId10" Type="http://schemas.openxmlformats.org/officeDocument/2006/relationships/image" Target="../media/image87.emf"/><Relationship Id="rId4" Type="http://schemas.openxmlformats.org/officeDocument/2006/relationships/image" Target="../media/image84.emf"/><Relationship Id="rId9" Type="http://schemas.openxmlformats.org/officeDocument/2006/relationships/oleObject" Target="../embeddings/oleObject63.bin"/></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oleObject" Target="../embeddings/oleObject68.bin"/><Relationship Id="rId18" Type="http://schemas.openxmlformats.org/officeDocument/2006/relationships/image" Target="../media/image94.wmf"/><Relationship Id="rId3" Type="http://schemas.openxmlformats.org/officeDocument/2006/relationships/image" Target="../media/image89.wmf"/><Relationship Id="rId7" Type="http://schemas.openxmlformats.org/officeDocument/2006/relationships/image" Target="../media/image90.emf"/><Relationship Id="rId12" Type="http://schemas.openxmlformats.org/officeDocument/2006/relationships/image" Target="../media/image91.wmf"/><Relationship Id="rId17" Type="http://schemas.openxmlformats.org/officeDocument/2006/relationships/oleObject" Target="../embeddings/oleObject70.bin"/><Relationship Id="rId2" Type="http://schemas.openxmlformats.org/officeDocument/2006/relationships/oleObject" Target="../embeddings/oleObject65.bin"/><Relationship Id="rId16" Type="http://schemas.openxmlformats.org/officeDocument/2006/relationships/image" Target="../media/image93.wmf"/><Relationship Id="rId1" Type="http://schemas.openxmlformats.org/officeDocument/2006/relationships/slideLayout" Target="../slideLayouts/slideLayout7.xml"/><Relationship Id="rId6" Type="http://schemas.openxmlformats.org/officeDocument/2006/relationships/oleObject" Target="../embeddings/oleObject66.bin"/><Relationship Id="rId11" Type="http://schemas.openxmlformats.org/officeDocument/2006/relationships/oleObject" Target="../embeddings/oleObject67.bin"/><Relationship Id="rId5" Type="http://schemas.openxmlformats.org/officeDocument/2006/relationships/image" Target="../media/image89.wmf"/><Relationship Id="rId15" Type="http://schemas.openxmlformats.org/officeDocument/2006/relationships/oleObject" Target="../embeddings/oleObject69.bin"/><Relationship Id="rId10" Type="http://schemas.openxmlformats.org/officeDocument/2006/relationships/image" Target="../media/image90.png"/><Relationship Id="rId4" Type="http://schemas.openxmlformats.org/officeDocument/2006/relationships/oleObject" Target="../embeddings/oleObject65.bin"/><Relationship Id="rId9" Type="http://schemas.openxmlformats.org/officeDocument/2006/relationships/image" Target="../media/image90.emf"/><Relationship Id="rId14" Type="http://schemas.openxmlformats.org/officeDocument/2006/relationships/image" Target="../media/image92.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oleObject" Target="../embeddings/oleObject75.bin"/><Relationship Id="rId3" Type="http://schemas.openxmlformats.org/officeDocument/2006/relationships/image" Target="../media/image95.wmf"/><Relationship Id="rId7" Type="http://schemas.openxmlformats.org/officeDocument/2006/relationships/image" Target="../media/image97.wmf"/><Relationship Id="rId12" Type="http://schemas.openxmlformats.org/officeDocument/2006/relationships/image" Target="../media/image99.wmf"/><Relationship Id="rId2" Type="http://schemas.openxmlformats.org/officeDocument/2006/relationships/oleObject" Target="../embeddings/oleObject71.bin"/><Relationship Id="rId1" Type="http://schemas.openxmlformats.org/officeDocument/2006/relationships/slideLayout" Target="../slideLayouts/slideLayout7.xml"/><Relationship Id="rId6" Type="http://schemas.openxmlformats.org/officeDocument/2006/relationships/oleObject" Target="../embeddings/oleObject73.bin"/><Relationship Id="rId11" Type="http://schemas.openxmlformats.org/officeDocument/2006/relationships/oleObject" Target="../embeddings/oleObject74.bin"/><Relationship Id="rId5" Type="http://schemas.openxmlformats.org/officeDocument/2006/relationships/image" Target="../media/image96.emf"/><Relationship Id="rId10" Type="http://schemas.openxmlformats.org/officeDocument/2006/relationships/image" Target="../media/image98.jpeg"/><Relationship Id="rId4" Type="http://schemas.openxmlformats.org/officeDocument/2006/relationships/oleObject" Target="../embeddings/oleObject72.bin"/><Relationship Id="rId9" Type="http://schemas.openxmlformats.org/officeDocument/2006/relationships/image" Target="../media/image90.emf"/><Relationship Id="rId14" Type="http://schemas.openxmlformats.org/officeDocument/2006/relationships/image" Target="../media/image100.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image" Target="../media/image105.emf"/><Relationship Id="rId18" Type="http://schemas.openxmlformats.org/officeDocument/2006/relationships/image" Target="../media/image107.png"/><Relationship Id="rId3" Type="http://schemas.openxmlformats.org/officeDocument/2006/relationships/image" Target="../media/image101.wmf"/><Relationship Id="rId7" Type="http://schemas.openxmlformats.org/officeDocument/2006/relationships/image" Target="../media/image104.emf"/><Relationship Id="rId12" Type="http://schemas.openxmlformats.org/officeDocument/2006/relationships/oleObject" Target="../embeddings/oleObject78.bin"/><Relationship Id="rId17" Type="http://schemas.openxmlformats.org/officeDocument/2006/relationships/image" Target="../media/image106.emf"/><Relationship Id="rId2" Type="http://schemas.openxmlformats.org/officeDocument/2006/relationships/oleObject" Target="../embeddings/oleObject76.bin"/><Relationship Id="rId16" Type="http://schemas.openxmlformats.org/officeDocument/2006/relationships/oleObject" Target="../embeddings/oleObject79.bin"/><Relationship Id="rId20" Type="http://schemas.openxmlformats.org/officeDocument/2006/relationships/image" Target="../media/image107.wmf"/><Relationship Id="rId1" Type="http://schemas.openxmlformats.org/officeDocument/2006/relationships/slideLayout" Target="../slideLayouts/slideLayout7.xml"/><Relationship Id="rId6" Type="http://schemas.openxmlformats.org/officeDocument/2006/relationships/oleObject" Target="../embeddings/oleObject77.bin"/><Relationship Id="rId11" Type="http://schemas.openxmlformats.org/officeDocument/2006/relationships/image" Target="../media/image105.emf"/><Relationship Id="rId5" Type="http://schemas.openxmlformats.org/officeDocument/2006/relationships/image" Target="../media/image103.png"/><Relationship Id="rId15" Type="http://schemas.openxmlformats.org/officeDocument/2006/relationships/image" Target="../media/image106.emf"/><Relationship Id="rId10" Type="http://schemas.openxmlformats.org/officeDocument/2006/relationships/oleObject" Target="../embeddings/oleObject78.bin"/><Relationship Id="rId19" Type="http://schemas.openxmlformats.org/officeDocument/2006/relationships/oleObject" Target="../embeddings/oleObject80.bin"/><Relationship Id="rId4" Type="http://schemas.openxmlformats.org/officeDocument/2006/relationships/image" Target="../media/image102.png"/><Relationship Id="rId9" Type="http://schemas.openxmlformats.org/officeDocument/2006/relationships/image" Target="../media/image104.emf"/><Relationship Id="rId14" Type="http://schemas.openxmlformats.org/officeDocument/2006/relationships/oleObject" Target="../embeddings/oleObject79.bin"/></Relationships>
</file>

<file path=ppt/slides/_rels/slide43.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113.png"/><Relationship Id="rId2" Type="http://schemas.openxmlformats.org/officeDocument/2006/relationships/image" Target="../media/image109.png"/><Relationship Id="rId1" Type="http://schemas.openxmlformats.org/officeDocument/2006/relationships/slideLayout" Target="../slideLayouts/slideLayout7.xml"/><Relationship Id="rId6" Type="http://schemas.openxmlformats.org/officeDocument/2006/relationships/image" Target="../media/image108.wmf"/><Relationship Id="rId5" Type="http://schemas.openxmlformats.org/officeDocument/2006/relationships/oleObject" Target="../embeddings/oleObject81.bin"/><Relationship Id="rId4" Type="http://schemas.openxmlformats.org/officeDocument/2006/relationships/image" Target="../media/image111.png"/></Relationships>
</file>

<file path=ppt/slides/_rels/slide44.xml.rels><?xml version="1.0" encoding="UTF-8" standalone="yes"?>
<Relationships xmlns="http://schemas.openxmlformats.org/package/2006/relationships"><Relationship Id="rId8" Type="http://schemas.openxmlformats.org/officeDocument/2006/relationships/image" Target="../media/image111.emf"/><Relationship Id="rId13" Type="http://schemas.openxmlformats.org/officeDocument/2006/relationships/image" Target="../media/image114.png"/><Relationship Id="rId3" Type="http://schemas.openxmlformats.org/officeDocument/2006/relationships/oleObject" Target="../embeddings/oleObject82.bin"/><Relationship Id="rId7" Type="http://schemas.openxmlformats.org/officeDocument/2006/relationships/oleObject" Target="../embeddings/oleObject84.bin"/><Relationship Id="rId12" Type="http://schemas.openxmlformats.org/officeDocument/2006/relationships/image" Target="../media/image113.wmf"/><Relationship Id="rId2" Type="http://schemas.openxmlformats.org/officeDocument/2006/relationships/audio" Target="../media/audio3.wav"/><Relationship Id="rId1" Type="http://schemas.openxmlformats.org/officeDocument/2006/relationships/slideLayout" Target="../slideLayouts/slideLayout7.xml"/><Relationship Id="rId6" Type="http://schemas.openxmlformats.org/officeDocument/2006/relationships/image" Target="../media/image110.emf"/><Relationship Id="rId11" Type="http://schemas.openxmlformats.org/officeDocument/2006/relationships/oleObject" Target="../embeddings/oleObject86.bin"/><Relationship Id="rId5" Type="http://schemas.openxmlformats.org/officeDocument/2006/relationships/oleObject" Target="../embeddings/oleObject83.bin"/><Relationship Id="rId15" Type="http://schemas.openxmlformats.org/officeDocument/2006/relationships/image" Target="../media/image115.png"/><Relationship Id="rId10" Type="http://schemas.openxmlformats.org/officeDocument/2006/relationships/image" Target="../media/image112.wmf"/><Relationship Id="rId4" Type="http://schemas.openxmlformats.org/officeDocument/2006/relationships/image" Target="../media/image109.emf"/><Relationship Id="rId9" Type="http://schemas.openxmlformats.org/officeDocument/2006/relationships/oleObject" Target="../embeddings/oleObject85.bin"/><Relationship Id="rId14" Type="http://schemas.openxmlformats.org/officeDocument/2006/relationships/oleObject" Target="../embeddings/oleObject87.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91.bin"/><Relationship Id="rId13" Type="http://schemas.openxmlformats.org/officeDocument/2006/relationships/image" Target="../media/image121.emf"/><Relationship Id="rId3" Type="http://schemas.openxmlformats.org/officeDocument/2006/relationships/image" Target="../media/image116.wmf"/><Relationship Id="rId7" Type="http://schemas.openxmlformats.org/officeDocument/2006/relationships/image" Target="../media/image118.wmf"/><Relationship Id="rId12" Type="http://schemas.openxmlformats.org/officeDocument/2006/relationships/oleObject" Target="../embeddings/oleObject93.bin"/><Relationship Id="rId2" Type="http://schemas.openxmlformats.org/officeDocument/2006/relationships/oleObject" Target="../embeddings/oleObject88.bin"/><Relationship Id="rId1" Type="http://schemas.openxmlformats.org/officeDocument/2006/relationships/slideLayout" Target="../slideLayouts/slideLayout7.xml"/><Relationship Id="rId6" Type="http://schemas.openxmlformats.org/officeDocument/2006/relationships/oleObject" Target="../embeddings/oleObject90.bin"/><Relationship Id="rId11" Type="http://schemas.openxmlformats.org/officeDocument/2006/relationships/image" Target="../media/image120.wmf"/><Relationship Id="rId5" Type="http://schemas.openxmlformats.org/officeDocument/2006/relationships/image" Target="../media/image117.wmf"/><Relationship Id="rId15" Type="http://schemas.openxmlformats.org/officeDocument/2006/relationships/image" Target="../media/image122.wmf"/><Relationship Id="rId10" Type="http://schemas.openxmlformats.org/officeDocument/2006/relationships/oleObject" Target="../embeddings/oleObject92.bin"/><Relationship Id="rId4" Type="http://schemas.openxmlformats.org/officeDocument/2006/relationships/oleObject" Target="../embeddings/oleObject89.bin"/><Relationship Id="rId9" Type="http://schemas.openxmlformats.org/officeDocument/2006/relationships/image" Target="../media/image119.wmf"/><Relationship Id="rId14" Type="http://schemas.openxmlformats.org/officeDocument/2006/relationships/oleObject" Target="../embeddings/oleObject94.bin"/></Relationships>
</file>

<file path=ppt/slides/_rels/slide46.xml.rels><?xml version="1.0" encoding="UTF-8" standalone="yes"?>
<Relationships xmlns="http://schemas.openxmlformats.org/package/2006/relationships"><Relationship Id="rId8" Type="http://schemas.openxmlformats.org/officeDocument/2006/relationships/image" Target="../media/image127.png"/><Relationship Id="rId13" Type="http://schemas.openxmlformats.org/officeDocument/2006/relationships/oleObject" Target="../embeddings/oleObject98.bin"/><Relationship Id="rId18" Type="http://schemas.openxmlformats.org/officeDocument/2006/relationships/oleObject" Target="../embeddings/oleObject100.bin"/><Relationship Id="rId3" Type="http://schemas.openxmlformats.org/officeDocument/2006/relationships/oleObject" Target="../embeddings/oleObject95.bin"/><Relationship Id="rId21" Type="http://schemas.openxmlformats.org/officeDocument/2006/relationships/image" Target="../media/image134.png"/><Relationship Id="rId7" Type="http://schemas.openxmlformats.org/officeDocument/2006/relationships/image" Target="../media/image126.png"/><Relationship Id="rId12" Type="http://schemas.openxmlformats.org/officeDocument/2006/relationships/image" Target="../media/image126.wmf"/><Relationship Id="rId17" Type="http://schemas.openxmlformats.org/officeDocument/2006/relationships/image" Target="../media/image127.wmf"/><Relationship Id="rId2" Type="http://schemas.openxmlformats.org/officeDocument/2006/relationships/image" Target="../media/image124.png"/><Relationship Id="rId16" Type="http://schemas.openxmlformats.org/officeDocument/2006/relationships/oleObject" Target="../embeddings/oleObject99.bin"/><Relationship Id="rId20" Type="http://schemas.openxmlformats.org/officeDocument/2006/relationships/image" Target="../media/image133.png"/><Relationship Id="rId1" Type="http://schemas.openxmlformats.org/officeDocument/2006/relationships/slideLayout" Target="../slideLayouts/slideLayout7.xml"/><Relationship Id="rId6" Type="http://schemas.openxmlformats.org/officeDocument/2006/relationships/image" Target="../media/image123.wmf"/><Relationship Id="rId11" Type="http://schemas.openxmlformats.org/officeDocument/2006/relationships/oleObject" Target="../embeddings/oleObject97.bin"/><Relationship Id="rId5" Type="http://schemas.openxmlformats.org/officeDocument/2006/relationships/oleObject" Target="../embeddings/oleObject95.bin"/><Relationship Id="rId15" Type="http://schemas.openxmlformats.org/officeDocument/2006/relationships/image" Target="../media/image130.png"/><Relationship Id="rId10" Type="http://schemas.openxmlformats.org/officeDocument/2006/relationships/image" Target="../media/image124.wmf"/><Relationship Id="rId19" Type="http://schemas.openxmlformats.org/officeDocument/2006/relationships/image" Target="../media/image128.wmf"/><Relationship Id="rId4" Type="http://schemas.openxmlformats.org/officeDocument/2006/relationships/image" Target="../media/image123.wmf"/><Relationship Id="rId9" Type="http://schemas.openxmlformats.org/officeDocument/2006/relationships/oleObject" Target="../embeddings/oleObject96.bin"/><Relationship Id="rId14" Type="http://schemas.openxmlformats.org/officeDocument/2006/relationships/image" Target="../media/image108.w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03.bin"/><Relationship Id="rId13" Type="http://schemas.openxmlformats.org/officeDocument/2006/relationships/image" Target="../media/image133.wmf"/><Relationship Id="rId18" Type="http://schemas.openxmlformats.org/officeDocument/2006/relationships/image" Target="../media/image144.png"/><Relationship Id="rId3" Type="http://schemas.openxmlformats.org/officeDocument/2006/relationships/image" Target="../media/image129.wmf"/><Relationship Id="rId7" Type="http://schemas.openxmlformats.org/officeDocument/2006/relationships/image" Target="../media/image130.wmf"/><Relationship Id="rId12" Type="http://schemas.openxmlformats.org/officeDocument/2006/relationships/oleObject" Target="../embeddings/oleObject105.bin"/><Relationship Id="rId17" Type="http://schemas.openxmlformats.org/officeDocument/2006/relationships/image" Target="../media/image135.wmf"/><Relationship Id="rId2" Type="http://schemas.openxmlformats.org/officeDocument/2006/relationships/oleObject" Target="../embeddings/oleObject101.bin"/><Relationship Id="rId16" Type="http://schemas.openxmlformats.org/officeDocument/2006/relationships/oleObject" Target="../embeddings/oleObject107.bin"/><Relationship Id="rId1" Type="http://schemas.openxmlformats.org/officeDocument/2006/relationships/slideLayout" Target="../slideLayouts/slideLayout7.xml"/><Relationship Id="rId6" Type="http://schemas.openxmlformats.org/officeDocument/2006/relationships/oleObject" Target="../embeddings/oleObject102.bin"/><Relationship Id="rId11" Type="http://schemas.openxmlformats.org/officeDocument/2006/relationships/image" Target="../media/image132.wmf"/><Relationship Id="rId5" Type="http://schemas.openxmlformats.org/officeDocument/2006/relationships/image" Target="../media/image137.png"/><Relationship Id="rId15" Type="http://schemas.openxmlformats.org/officeDocument/2006/relationships/image" Target="../media/image134.wmf"/><Relationship Id="rId10" Type="http://schemas.openxmlformats.org/officeDocument/2006/relationships/oleObject" Target="../embeddings/oleObject104.bin"/><Relationship Id="rId19" Type="http://schemas.openxmlformats.org/officeDocument/2006/relationships/image" Target="../media/image145.png"/><Relationship Id="rId4" Type="http://schemas.openxmlformats.org/officeDocument/2006/relationships/image" Target="../media/image136.png"/><Relationship Id="rId9" Type="http://schemas.openxmlformats.org/officeDocument/2006/relationships/image" Target="../media/image131.wmf"/><Relationship Id="rId14" Type="http://schemas.openxmlformats.org/officeDocument/2006/relationships/oleObject" Target="../embeddings/oleObject106.bin"/></Relationships>
</file>

<file path=ppt/slides/_rels/slide48.xml.rels><?xml version="1.0" encoding="UTF-8" standalone="yes"?>
<Relationships xmlns="http://schemas.openxmlformats.org/package/2006/relationships"><Relationship Id="rId8" Type="http://schemas.openxmlformats.org/officeDocument/2006/relationships/image" Target="../media/image138.emf"/><Relationship Id="rId13" Type="http://schemas.openxmlformats.org/officeDocument/2006/relationships/image" Target="../media/image140.emf"/><Relationship Id="rId18" Type="http://schemas.openxmlformats.org/officeDocument/2006/relationships/oleObject" Target="../embeddings/oleObject116.bin"/><Relationship Id="rId3" Type="http://schemas.openxmlformats.org/officeDocument/2006/relationships/oleObject" Target="../embeddings/oleObject108.bin"/><Relationship Id="rId21" Type="http://schemas.openxmlformats.org/officeDocument/2006/relationships/image" Target="../media/image112.wmf"/><Relationship Id="rId7" Type="http://schemas.openxmlformats.org/officeDocument/2006/relationships/oleObject" Target="../embeddings/oleObject110.bin"/><Relationship Id="rId12" Type="http://schemas.openxmlformats.org/officeDocument/2006/relationships/oleObject" Target="../embeddings/oleObject113.bin"/><Relationship Id="rId17" Type="http://schemas.openxmlformats.org/officeDocument/2006/relationships/image" Target="../media/image142.wmf"/><Relationship Id="rId2" Type="http://schemas.openxmlformats.org/officeDocument/2006/relationships/audio" Target="../media/audio6.wav"/><Relationship Id="rId16" Type="http://schemas.openxmlformats.org/officeDocument/2006/relationships/oleObject" Target="../embeddings/oleObject115.bin"/><Relationship Id="rId20" Type="http://schemas.openxmlformats.org/officeDocument/2006/relationships/oleObject" Target="../embeddings/oleObject85.bin"/><Relationship Id="rId1" Type="http://schemas.openxmlformats.org/officeDocument/2006/relationships/slideLayout" Target="../slideLayouts/slideLayout7.xml"/><Relationship Id="rId6" Type="http://schemas.openxmlformats.org/officeDocument/2006/relationships/image" Target="../media/image137.wmf"/><Relationship Id="rId11" Type="http://schemas.openxmlformats.org/officeDocument/2006/relationships/image" Target="../media/image139.emf"/><Relationship Id="rId5" Type="http://schemas.openxmlformats.org/officeDocument/2006/relationships/oleObject" Target="../embeddings/oleObject109.bin"/><Relationship Id="rId15" Type="http://schemas.openxmlformats.org/officeDocument/2006/relationships/image" Target="../media/image141.emf"/><Relationship Id="rId10" Type="http://schemas.openxmlformats.org/officeDocument/2006/relationships/oleObject" Target="../embeddings/oleObject112.bin"/><Relationship Id="rId19" Type="http://schemas.openxmlformats.org/officeDocument/2006/relationships/image" Target="../media/image143.wmf"/><Relationship Id="rId4" Type="http://schemas.openxmlformats.org/officeDocument/2006/relationships/image" Target="../media/image136.wmf"/><Relationship Id="rId9" Type="http://schemas.openxmlformats.org/officeDocument/2006/relationships/oleObject" Target="../embeddings/oleObject111.bin"/><Relationship Id="rId14" Type="http://schemas.openxmlformats.org/officeDocument/2006/relationships/oleObject" Target="../embeddings/oleObject114.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20.bin"/><Relationship Id="rId13" Type="http://schemas.openxmlformats.org/officeDocument/2006/relationships/image" Target="../media/image148.wmf"/><Relationship Id="rId18" Type="http://schemas.openxmlformats.org/officeDocument/2006/relationships/image" Target="../media/image149.wmf"/><Relationship Id="rId3" Type="http://schemas.openxmlformats.org/officeDocument/2006/relationships/image" Target="../media/image144.wmf"/><Relationship Id="rId7" Type="http://schemas.openxmlformats.org/officeDocument/2006/relationships/image" Target="../media/image146.wmf"/><Relationship Id="rId12" Type="http://schemas.openxmlformats.org/officeDocument/2006/relationships/oleObject" Target="../embeddings/oleObject121.bin"/><Relationship Id="rId17" Type="http://schemas.openxmlformats.org/officeDocument/2006/relationships/oleObject" Target="../embeddings/oleObject122.bin"/><Relationship Id="rId2" Type="http://schemas.openxmlformats.org/officeDocument/2006/relationships/oleObject" Target="../embeddings/oleObject117.bin"/><Relationship Id="rId16" Type="http://schemas.openxmlformats.org/officeDocument/2006/relationships/image" Target="../media/image149.wmf"/><Relationship Id="rId1" Type="http://schemas.openxmlformats.org/officeDocument/2006/relationships/slideLayout" Target="../slideLayouts/slideLayout7.xml"/><Relationship Id="rId6" Type="http://schemas.openxmlformats.org/officeDocument/2006/relationships/oleObject" Target="../embeddings/oleObject119.bin"/><Relationship Id="rId11" Type="http://schemas.openxmlformats.org/officeDocument/2006/relationships/image" Target="../media/image136.wmf"/><Relationship Id="rId5" Type="http://schemas.openxmlformats.org/officeDocument/2006/relationships/image" Target="../media/image145.wmf"/><Relationship Id="rId15" Type="http://schemas.openxmlformats.org/officeDocument/2006/relationships/oleObject" Target="../embeddings/oleObject122.bin"/><Relationship Id="rId10" Type="http://schemas.openxmlformats.org/officeDocument/2006/relationships/oleObject" Target="../embeddings/oleObject108.bin"/><Relationship Id="rId4" Type="http://schemas.openxmlformats.org/officeDocument/2006/relationships/oleObject" Target="../embeddings/oleObject118.bin"/><Relationship Id="rId9" Type="http://schemas.openxmlformats.org/officeDocument/2006/relationships/image" Target="../media/image147.wmf"/><Relationship Id="rId14" Type="http://schemas.openxmlformats.org/officeDocument/2006/relationships/image" Target="../media/image159.png"/></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8.wmf"/><Relationship Id="rId2" Type="http://schemas.openxmlformats.org/officeDocument/2006/relationships/oleObject" Target="../embeddings/oleObject2.bin"/><Relationship Id="rId1" Type="http://schemas.openxmlformats.org/officeDocument/2006/relationships/slideLayout" Target="../slideLayouts/slideLayout7.xml"/><Relationship Id="rId6" Type="http://schemas.openxmlformats.org/officeDocument/2006/relationships/oleObject" Target="../embeddings/oleObject4.bin"/><Relationship Id="rId5" Type="http://schemas.openxmlformats.org/officeDocument/2006/relationships/image" Target="../media/image7.wmf"/><Relationship Id="rId4"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8" Type="http://schemas.openxmlformats.org/officeDocument/2006/relationships/image" Target="../media/image152.wmf"/><Relationship Id="rId13" Type="http://schemas.openxmlformats.org/officeDocument/2006/relationships/oleObject" Target="../embeddings/oleObject128.bin"/><Relationship Id="rId3" Type="http://schemas.openxmlformats.org/officeDocument/2006/relationships/oleObject" Target="../embeddings/oleObject123.bin"/><Relationship Id="rId7" Type="http://schemas.openxmlformats.org/officeDocument/2006/relationships/oleObject" Target="../embeddings/oleObject125.bin"/><Relationship Id="rId12" Type="http://schemas.openxmlformats.org/officeDocument/2006/relationships/image" Target="../media/image154.emf"/><Relationship Id="rId2" Type="http://schemas.openxmlformats.org/officeDocument/2006/relationships/audio" Target="../media/audio11.wav"/><Relationship Id="rId16" Type="http://schemas.openxmlformats.org/officeDocument/2006/relationships/image" Target="../media/image156.emf"/><Relationship Id="rId1" Type="http://schemas.openxmlformats.org/officeDocument/2006/relationships/slideLayout" Target="../slideLayouts/slideLayout7.xml"/><Relationship Id="rId6" Type="http://schemas.openxmlformats.org/officeDocument/2006/relationships/image" Target="../media/image151.wmf"/><Relationship Id="rId11" Type="http://schemas.openxmlformats.org/officeDocument/2006/relationships/oleObject" Target="../embeddings/oleObject127.bin"/><Relationship Id="rId5" Type="http://schemas.openxmlformats.org/officeDocument/2006/relationships/oleObject" Target="../embeddings/oleObject124.bin"/><Relationship Id="rId15" Type="http://schemas.openxmlformats.org/officeDocument/2006/relationships/oleObject" Target="../embeddings/oleObject129.bin"/><Relationship Id="rId10" Type="http://schemas.openxmlformats.org/officeDocument/2006/relationships/image" Target="../media/image153.wmf"/><Relationship Id="rId4" Type="http://schemas.openxmlformats.org/officeDocument/2006/relationships/image" Target="../media/image150.wmf"/><Relationship Id="rId9" Type="http://schemas.openxmlformats.org/officeDocument/2006/relationships/oleObject" Target="../embeddings/oleObject126.bin"/><Relationship Id="rId14" Type="http://schemas.openxmlformats.org/officeDocument/2006/relationships/image" Target="../media/image155.emf"/></Relationships>
</file>

<file path=ppt/slides/_rels/slide51.xml.rels><?xml version="1.0" encoding="UTF-8" standalone="yes"?>
<Relationships xmlns="http://schemas.openxmlformats.org/package/2006/relationships"><Relationship Id="rId8" Type="http://schemas.openxmlformats.org/officeDocument/2006/relationships/image" Target="../media/image154.emf"/><Relationship Id="rId3" Type="http://schemas.openxmlformats.org/officeDocument/2006/relationships/image" Target="../media/image157.wmf"/><Relationship Id="rId7" Type="http://schemas.openxmlformats.org/officeDocument/2006/relationships/oleObject" Target="../embeddings/oleObject127.bin"/><Relationship Id="rId2" Type="http://schemas.openxmlformats.org/officeDocument/2006/relationships/oleObject" Target="../embeddings/oleObject130.bin"/><Relationship Id="rId1" Type="http://schemas.openxmlformats.org/officeDocument/2006/relationships/slideLayout" Target="../slideLayouts/slideLayout7.xml"/><Relationship Id="rId6" Type="http://schemas.openxmlformats.org/officeDocument/2006/relationships/image" Target="../media/image175.png"/><Relationship Id="rId5" Type="http://schemas.openxmlformats.org/officeDocument/2006/relationships/image" Target="../media/image174.png"/><Relationship Id="rId4" Type="http://schemas.openxmlformats.org/officeDocument/2006/relationships/image" Target="../media/image173.png"/></Relationships>
</file>

<file path=ppt/slides/_rels/slide52.xml.rels><?xml version="1.0" encoding="UTF-8" standalone="yes"?>
<Relationships xmlns="http://schemas.openxmlformats.org/package/2006/relationships"><Relationship Id="rId8" Type="http://schemas.openxmlformats.org/officeDocument/2006/relationships/image" Target="../media/image161.wmf"/><Relationship Id="rId13" Type="http://schemas.openxmlformats.org/officeDocument/2006/relationships/oleObject" Target="../embeddings/oleObject136.bin"/><Relationship Id="rId18" Type="http://schemas.openxmlformats.org/officeDocument/2006/relationships/image" Target="../media/image166.emf"/><Relationship Id="rId3" Type="http://schemas.openxmlformats.org/officeDocument/2006/relationships/oleObject" Target="../embeddings/oleObject131.bin"/><Relationship Id="rId21" Type="http://schemas.openxmlformats.org/officeDocument/2006/relationships/oleObject" Target="../embeddings/oleObject140.bin"/><Relationship Id="rId7" Type="http://schemas.openxmlformats.org/officeDocument/2006/relationships/oleObject" Target="../embeddings/oleObject133.bin"/><Relationship Id="rId12" Type="http://schemas.openxmlformats.org/officeDocument/2006/relationships/image" Target="../media/image163.wmf"/><Relationship Id="rId17" Type="http://schemas.openxmlformats.org/officeDocument/2006/relationships/oleObject" Target="../embeddings/oleObject138.bin"/><Relationship Id="rId2" Type="http://schemas.openxmlformats.org/officeDocument/2006/relationships/audio" Target="../media/audio12.wav"/><Relationship Id="rId16" Type="http://schemas.openxmlformats.org/officeDocument/2006/relationships/image" Target="../media/image165.wmf"/><Relationship Id="rId20" Type="http://schemas.openxmlformats.org/officeDocument/2006/relationships/image" Target="../media/image167.emf"/><Relationship Id="rId1" Type="http://schemas.openxmlformats.org/officeDocument/2006/relationships/slideLayout" Target="../slideLayouts/slideLayout7.xml"/><Relationship Id="rId6" Type="http://schemas.openxmlformats.org/officeDocument/2006/relationships/image" Target="../media/image159.wmf"/><Relationship Id="rId11" Type="http://schemas.openxmlformats.org/officeDocument/2006/relationships/oleObject" Target="../embeddings/oleObject135.bin"/><Relationship Id="rId5" Type="http://schemas.openxmlformats.org/officeDocument/2006/relationships/oleObject" Target="../embeddings/oleObject132.bin"/><Relationship Id="rId15" Type="http://schemas.openxmlformats.org/officeDocument/2006/relationships/oleObject" Target="../embeddings/oleObject137.bin"/><Relationship Id="rId10" Type="http://schemas.openxmlformats.org/officeDocument/2006/relationships/image" Target="../media/image162.wmf"/><Relationship Id="rId19" Type="http://schemas.openxmlformats.org/officeDocument/2006/relationships/oleObject" Target="../embeddings/oleObject139.bin"/><Relationship Id="rId4" Type="http://schemas.openxmlformats.org/officeDocument/2006/relationships/image" Target="../media/image158.wmf"/><Relationship Id="rId9" Type="http://schemas.openxmlformats.org/officeDocument/2006/relationships/oleObject" Target="../embeddings/oleObject134.bin"/><Relationship Id="rId14" Type="http://schemas.openxmlformats.org/officeDocument/2006/relationships/image" Target="../media/image164.wmf"/><Relationship Id="rId22" Type="http://schemas.openxmlformats.org/officeDocument/2006/relationships/image" Target="../media/image168.wmf"/></Relationships>
</file>

<file path=ppt/slides/_rels/slide53.xml.rels><?xml version="1.0" encoding="UTF-8" standalone="yes"?>
<Relationships xmlns="http://schemas.openxmlformats.org/package/2006/relationships"><Relationship Id="rId13" Type="http://schemas.openxmlformats.org/officeDocument/2006/relationships/oleObject" Target="../embeddings/oleObject144.bin"/><Relationship Id="rId18" Type="http://schemas.openxmlformats.org/officeDocument/2006/relationships/oleObject" Target="../embeddings/oleObject134.bin"/><Relationship Id="rId26" Type="http://schemas.openxmlformats.org/officeDocument/2006/relationships/oleObject" Target="../embeddings/oleObject147.bin"/><Relationship Id="rId39" Type="http://schemas.openxmlformats.org/officeDocument/2006/relationships/image" Target="../media/image193.png"/><Relationship Id="rId21" Type="http://schemas.openxmlformats.org/officeDocument/2006/relationships/image" Target="../media/image162.wmf"/><Relationship Id="rId34" Type="http://schemas.openxmlformats.org/officeDocument/2006/relationships/oleObject" Target="../embeddings/oleObject151.bin"/><Relationship Id="rId7" Type="http://schemas.openxmlformats.org/officeDocument/2006/relationships/oleObject" Target="../embeddings/oleObject142.bin"/><Relationship Id="rId12" Type="http://schemas.openxmlformats.org/officeDocument/2006/relationships/image" Target="../media/image171.emf"/><Relationship Id="rId17" Type="http://schemas.openxmlformats.org/officeDocument/2006/relationships/image" Target="../media/image183.png"/><Relationship Id="rId25" Type="http://schemas.openxmlformats.org/officeDocument/2006/relationships/image" Target="../media/image174.emf"/><Relationship Id="rId33" Type="http://schemas.openxmlformats.org/officeDocument/2006/relationships/image" Target="../media/image178.emf"/><Relationship Id="rId38" Type="http://schemas.openxmlformats.org/officeDocument/2006/relationships/image" Target="../media/image192.png"/><Relationship Id="rId2" Type="http://schemas.openxmlformats.org/officeDocument/2006/relationships/audio" Target="../media/audio13.wav"/><Relationship Id="rId16" Type="http://schemas.openxmlformats.org/officeDocument/2006/relationships/image" Target="../media/image172.wmf"/><Relationship Id="rId20" Type="http://schemas.openxmlformats.org/officeDocument/2006/relationships/oleObject" Target="../embeddings/oleObject134.bin"/><Relationship Id="rId29" Type="http://schemas.openxmlformats.org/officeDocument/2006/relationships/image" Target="../media/image176.emf"/><Relationship Id="rId1" Type="http://schemas.openxmlformats.org/officeDocument/2006/relationships/slideLayout" Target="../slideLayouts/slideLayout7.xml"/><Relationship Id="rId6" Type="http://schemas.openxmlformats.org/officeDocument/2006/relationships/image" Target="../media/image170.emf"/><Relationship Id="rId11" Type="http://schemas.openxmlformats.org/officeDocument/2006/relationships/oleObject" Target="../embeddings/oleObject143.bin"/><Relationship Id="rId24" Type="http://schemas.openxmlformats.org/officeDocument/2006/relationships/oleObject" Target="../embeddings/oleObject146.bin"/><Relationship Id="rId32" Type="http://schemas.openxmlformats.org/officeDocument/2006/relationships/oleObject" Target="../embeddings/oleObject150.bin"/><Relationship Id="rId37" Type="http://schemas.openxmlformats.org/officeDocument/2006/relationships/image" Target="../media/image180.wmf"/><Relationship Id="rId5" Type="http://schemas.openxmlformats.org/officeDocument/2006/relationships/oleObject" Target="../embeddings/oleObject142.bin"/><Relationship Id="rId15" Type="http://schemas.openxmlformats.org/officeDocument/2006/relationships/oleObject" Target="../embeddings/oleObject144.bin"/><Relationship Id="rId23" Type="http://schemas.openxmlformats.org/officeDocument/2006/relationships/image" Target="../media/image173.emf"/><Relationship Id="rId28" Type="http://schemas.openxmlformats.org/officeDocument/2006/relationships/oleObject" Target="../embeddings/oleObject148.bin"/><Relationship Id="rId36" Type="http://schemas.openxmlformats.org/officeDocument/2006/relationships/oleObject" Target="../embeddings/oleObject152.bin"/><Relationship Id="rId10" Type="http://schemas.openxmlformats.org/officeDocument/2006/relationships/image" Target="../media/image171.emf"/><Relationship Id="rId19" Type="http://schemas.openxmlformats.org/officeDocument/2006/relationships/image" Target="../media/image162.wmf"/><Relationship Id="rId31" Type="http://schemas.openxmlformats.org/officeDocument/2006/relationships/image" Target="../media/image177.emf"/><Relationship Id="rId4" Type="http://schemas.openxmlformats.org/officeDocument/2006/relationships/image" Target="../media/image169.wmf"/><Relationship Id="rId9" Type="http://schemas.openxmlformats.org/officeDocument/2006/relationships/oleObject" Target="../embeddings/oleObject143.bin"/><Relationship Id="rId14" Type="http://schemas.openxmlformats.org/officeDocument/2006/relationships/image" Target="../media/image172.wmf"/><Relationship Id="rId22" Type="http://schemas.openxmlformats.org/officeDocument/2006/relationships/oleObject" Target="../embeddings/oleObject145.bin"/><Relationship Id="rId27" Type="http://schemas.openxmlformats.org/officeDocument/2006/relationships/image" Target="../media/image175.emf"/><Relationship Id="rId30" Type="http://schemas.openxmlformats.org/officeDocument/2006/relationships/oleObject" Target="../embeddings/oleObject149.bin"/><Relationship Id="rId35" Type="http://schemas.openxmlformats.org/officeDocument/2006/relationships/image" Target="../media/image179.wmf"/><Relationship Id="rId8" Type="http://schemas.openxmlformats.org/officeDocument/2006/relationships/image" Target="../media/image170.emf"/><Relationship Id="rId3" Type="http://schemas.openxmlformats.org/officeDocument/2006/relationships/oleObject" Target="../embeddings/oleObject141.bin"/></Relationships>
</file>

<file path=ppt/slides/_rels/slide54.xml.rels><?xml version="1.0" encoding="UTF-8" standalone="yes"?>
<Relationships xmlns="http://schemas.openxmlformats.org/package/2006/relationships"><Relationship Id="rId8" Type="http://schemas.openxmlformats.org/officeDocument/2006/relationships/image" Target="../media/image183.wmf"/><Relationship Id="rId3" Type="http://schemas.openxmlformats.org/officeDocument/2006/relationships/oleObject" Target="../embeddings/oleObject153.bin"/><Relationship Id="rId7" Type="http://schemas.openxmlformats.org/officeDocument/2006/relationships/oleObject" Target="../embeddings/oleObject155.bin"/><Relationship Id="rId12" Type="http://schemas.openxmlformats.org/officeDocument/2006/relationships/image" Target="../media/image185.wmf"/><Relationship Id="rId2" Type="http://schemas.openxmlformats.org/officeDocument/2006/relationships/audio" Target="../media/audio8.wav"/><Relationship Id="rId1" Type="http://schemas.openxmlformats.org/officeDocument/2006/relationships/slideLayout" Target="../slideLayouts/slideLayout7.xml"/><Relationship Id="rId6" Type="http://schemas.openxmlformats.org/officeDocument/2006/relationships/image" Target="../media/image182.emf"/><Relationship Id="rId11" Type="http://schemas.openxmlformats.org/officeDocument/2006/relationships/oleObject" Target="../embeddings/oleObject157.bin"/><Relationship Id="rId5" Type="http://schemas.openxmlformats.org/officeDocument/2006/relationships/oleObject" Target="../embeddings/oleObject154.bin"/><Relationship Id="rId10" Type="http://schemas.openxmlformats.org/officeDocument/2006/relationships/image" Target="../media/image184.wmf"/><Relationship Id="rId4" Type="http://schemas.openxmlformats.org/officeDocument/2006/relationships/image" Target="../media/image181.wmf"/><Relationship Id="rId9" Type="http://schemas.openxmlformats.org/officeDocument/2006/relationships/oleObject" Target="../embeddings/oleObject156.bin"/></Relationships>
</file>

<file path=ppt/slides/_rels/slide55.xml.rels><?xml version="1.0" encoding="UTF-8" standalone="yes"?>
<Relationships xmlns="http://schemas.openxmlformats.org/package/2006/relationships"><Relationship Id="rId8" Type="http://schemas.openxmlformats.org/officeDocument/2006/relationships/image" Target="../media/image188.emf"/><Relationship Id="rId13" Type="http://schemas.openxmlformats.org/officeDocument/2006/relationships/oleObject" Target="../embeddings/oleObject163.bin"/><Relationship Id="rId18" Type="http://schemas.openxmlformats.org/officeDocument/2006/relationships/image" Target="../media/image193.wmf"/><Relationship Id="rId3" Type="http://schemas.openxmlformats.org/officeDocument/2006/relationships/oleObject" Target="../embeddings/oleObject158.bin"/><Relationship Id="rId21" Type="http://schemas.openxmlformats.org/officeDocument/2006/relationships/oleObject" Target="../embeddings/oleObject167.bin"/><Relationship Id="rId7" Type="http://schemas.openxmlformats.org/officeDocument/2006/relationships/oleObject" Target="../embeddings/oleObject160.bin"/><Relationship Id="rId12" Type="http://schemas.openxmlformats.org/officeDocument/2006/relationships/image" Target="../media/image190.emf"/><Relationship Id="rId17" Type="http://schemas.openxmlformats.org/officeDocument/2006/relationships/oleObject" Target="../embeddings/oleObject165.bin"/><Relationship Id="rId2" Type="http://schemas.openxmlformats.org/officeDocument/2006/relationships/audio" Target="../media/audio6.wav"/><Relationship Id="rId16" Type="http://schemas.openxmlformats.org/officeDocument/2006/relationships/image" Target="../media/image192.emf"/><Relationship Id="rId20" Type="http://schemas.openxmlformats.org/officeDocument/2006/relationships/image" Target="../media/image194.wmf"/><Relationship Id="rId1" Type="http://schemas.openxmlformats.org/officeDocument/2006/relationships/slideLayout" Target="../slideLayouts/slideLayout7.xml"/><Relationship Id="rId6" Type="http://schemas.openxmlformats.org/officeDocument/2006/relationships/image" Target="../media/image187.emf"/><Relationship Id="rId11" Type="http://schemas.openxmlformats.org/officeDocument/2006/relationships/oleObject" Target="../embeddings/oleObject162.bin"/><Relationship Id="rId24" Type="http://schemas.openxmlformats.org/officeDocument/2006/relationships/image" Target="../media/image196.wmf"/><Relationship Id="rId5" Type="http://schemas.openxmlformats.org/officeDocument/2006/relationships/oleObject" Target="../embeddings/oleObject159.bin"/><Relationship Id="rId15" Type="http://schemas.openxmlformats.org/officeDocument/2006/relationships/oleObject" Target="../embeddings/oleObject164.bin"/><Relationship Id="rId23" Type="http://schemas.openxmlformats.org/officeDocument/2006/relationships/oleObject" Target="../embeddings/oleObject168.bin"/><Relationship Id="rId10" Type="http://schemas.openxmlformats.org/officeDocument/2006/relationships/image" Target="../media/image189.emf"/><Relationship Id="rId19" Type="http://schemas.openxmlformats.org/officeDocument/2006/relationships/oleObject" Target="../embeddings/oleObject166.bin"/><Relationship Id="rId4" Type="http://schemas.openxmlformats.org/officeDocument/2006/relationships/image" Target="../media/image186.emf"/><Relationship Id="rId9" Type="http://schemas.openxmlformats.org/officeDocument/2006/relationships/oleObject" Target="../embeddings/oleObject161.bin"/><Relationship Id="rId14" Type="http://schemas.openxmlformats.org/officeDocument/2006/relationships/image" Target="../media/image191.emf"/><Relationship Id="rId22" Type="http://schemas.openxmlformats.org/officeDocument/2006/relationships/image" Target="../media/image195.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69.bin"/><Relationship Id="rId7" Type="http://schemas.openxmlformats.org/officeDocument/2006/relationships/image" Target="../media/image199.wmf"/><Relationship Id="rId2" Type="http://schemas.openxmlformats.org/officeDocument/2006/relationships/audio" Target="../media/audio14.wav"/><Relationship Id="rId1" Type="http://schemas.openxmlformats.org/officeDocument/2006/relationships/slideLayout" Target="../slideLayouts/slideLayout7.xml"/><Relationship Id="rId6" Type="http://schemas.openxmlformats.org/officeDocument/2006/relationships/image" Target="../media/image198.wmf"/><Relationship Id="rId5" Type="http://schemas.openxmlformats.org/officeDocument/2006/relationships/oleObject" Target="../embeddings/oleObject170.bin"/><Relationship Id="rId4" Type="http://schemas.openxmlformats.org/officeDocument/2006/relationships/image" Target="../media/image197.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8" Type="http://schemas.openxmlformats.org/officeDocument/2006/relationships/image" Target="../media/image202.wmf"/><Relationship Id="rId3" Type="http://schemas.openxmlformats.org/officeDocument/2006/relationships/oleObject" Target="../embeddings/oleObject171.bin"/><Relationship Id="rId7" Type="http://schemas.openxmlformats.org/officeDocument/2006/relationships/oleObject" Target="../embeddings/oleObject173.bin"/><Relationship Id="rId2" Type="http://schemas.openxmlformats.org/officeDocument/2006/relationships/audio" Target="../media/audio10.wav"/><Relationship Id="rId1" Type="http://schemas.openxmlformats.org/officeDocument/2006/relationships/slideLayout" Target="../slideLayouts/slideLayout7.xml"/><Relationship Id="rId6" Type="http://schemas.openxmlformats.org/officeDocument/2006/relationships/image" Target="../media/image201.emf"/><Relationship Id="rId5" Type="http://schemas.openxmlformats.org/officeDocument/2006/relationships/oleObject" Target="../embeddings/oleObject172.bin"/><Relationship Id="rId10" Type="http://schemas.openxmlformats.org/officeDocument/2006/relationships/image" Target="../media/image224.png"/><Relationship Id="rId4" Type="http://schemas.openxmlformats.org/officeDocument/2006/relationships/image" Target="../media/image200.wmf"/><Relationship Id="rId9" Type="http://schemas.openxmlformats.org/officeDocument/2006/relationships/image" Target="../media/image223.png"/></Relationships>
</file>

<file path=ppt/slides/_rels/slide59.xml.rels><?xml version="1.0" encoding="UTF-8" standalone="yes"?>
<Relationships xmlns="http://schemas.openxmlformats.org/package/2006/relationships"><Relationship Id="rId8" Type="http://schemas.openxmlformats.org/officeDocument/2006/relationships/image" Target="../media/image205.wmf"/><Relationship Id="rId13" Type="http://schemas.openxmlformats.org/officeDocument/2006/relationships/image" Target="../media/image204.png"/><Relationship Id="rId3" Type="http://schemas.openxmlformats.org/officeDocument/2006/relationships/oleObject" Target="../embeddings/oleObject174.bin"/><Relationship Id="rId7" Type="http://schemas.openxmlformats.org/officeDocument/2006/relationships/oleObject" Target="../embeddings/oleObject176.bin"/><Relationship Id="rId12" Type="http://schemas.openxmlformats.org/officeDocument/2006/relationships/image" Target="../media/image203.png"/><Relationship Id="rId2" Type="http://schemas.openxmlformats.org/officeDocument/2006/relationships/image" Target="../media/image198.png"/><Relationship Id="rId1" Type="http://schemas.openxmlformats.org/officeDocument/2006/relationships/slideLayout" Target="../slideLayouts/slideLayout7.xml"/><Relationship Id="rId6" Type="http://schemas.openxmlformats.org/officeDocument/2006/relationships/image" Target="../media/image204.wmf"/><Relationship Id="rId11" Type="http://schemas.openxmlformats.org/officeDocument/2006/relationships/image" Target="../media/image202.png"/><Relationship Id="rId5" Type="http://schemas.openxmlformats.org/officeDocument/2006/relationships/oleObject" Target="../embeddings/oleObject175.bin"/><Relationship Id="rId10" Type="http://schemas.openxmlformats.org/officeDocument/2006/relationships/image" Target="../media/image205.wmf"/><Relationship Id="rId4" Type="http://schemas.openxmlformats.org/officeDocument/2006/relationships/image" Target="../media/image203.wmf"/><Relationship Id="rId9" Type="http://schemas.openxmlformats.org/officeDocument/2006/relationships/oleObject" Target="../embeddings/oleObject176.bin"/><Relationship Id="rId14" Type="http://schemas.openxmlformats.org/officeDocument/2006/relationships/image" Target="../media/image205.png"/></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5.bin"/><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8" Type="http://schemas.openxmlformats.org/officeDocument/2006/relationships/image" Target="../media/image210.png"/><Relationship Id="rId13" Type="http://schemas.openxmlformats.org/officeDocument/2006/relationships/image" Target="../media/image215.png"/><Relationship Id="rId3" Type="http://schemas.openxmlformats.org/officeDocument/2006/relationships/image" Target="../media/image206.png"/><Relationship Id="rId7" Type="http://schemas.openxmlformats.org/officeDocument/2006/relationships/image" Target="../media/image209.png"/><Relationship Id="rId12" Type="http://schemas.openxmlformats.org/officeDocument/2006/relationships/image" Target="../media/image207.wmf"/><Relationship Id="rId2" Type="http://schemas.openxmlformats.org/officeDocument/2006/relationships/audio" Target="../media/audio15.wav"/><Relationship Id="rId1" Type="http://schemas.openxmlformats.org/officeDocument/2006/relationships/slideLayout" Target="../slideLayouts/slideLayout7.xml"/><Relationship Id="rId6" Type="http://schemas.openxmlformats.org/officeDocument/2006/relationships/image" Target="../media/image208.png"/><Relationship Id="rId11" Type="http://schemas.openxmlformats.org/officeDocument/2006/relationships/image" Target="../media/image213.png"/><Relationship Id="rId5" Type="http://schemas.openxmlformats.org/officeDocument/2006/relationships/image" Target="../media/image206.wmf"/><Relationship Id="rId10" Type="http://schemas.openxmlformats.org/officeDocument/2006/relationships/image" Target="../media/image212.png"/><Relationship Id="rId4" Type="http://schemas.openxmlformats.org/officeDocument/2006/relationships/oleObject" Target="../embeddings/oleObject177.bin"/><Relationship Id="rId9" Type="http://schemas.openxmlformats.org/officeDocument/2006/relationships/image" Target="../media/image211.png"/><Relationship Id="rId14" Type="http://schemas.openxmlformats.org/officeDocument/2006/relationships/image" Target="../media/image216.png"/></Relationships>
</file>

<file path=ppt/slides/_rels/slide61.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8" Type="http://schemas.openxmlformats.org/officeDocument/2006/relationships/image" Target="../media/image210.wmf"/><Relationship Id="rId13" Type="http://schemas.openxmlformats.org/officeDocument/2006/relationships/oleObject" Target="../embeddings/oleObject183.bin"/><Relationship Id="rId18" Type="http://schemas.openxmlformats.org/officeDocument/2006/relationships/oleObject" Target="../embeddings/oleObject185.bin"/><Relationship Id="rId26" Type="http://schemas.openxmlformats.org/officeDocument/2006/relationships/image" Target="../media/image216.wmf"/><Relationship Id="rId3" Type="http://schemas.openxmlformats.org/officeDocument/2006/relationships/oleObject" Target="../embeddings/oleObject178.bin"/><Relationship Id="rId21" Type="http://schemas.openxmlformats.org/officeDocument/2006/relationships/image" Target="../media/image231.png"/><Relationship Id="rId7" Type="http://schemas.openxmlformats.org/officeDocument/2006/relationships/oleObject" Target="../embeddings/oleObject180.bin"/><Relationship Id="rId12" Type="http://schemas.openxmlformats.org/officeDocument/2006/relationships/image" Target="../media/image212.wmf"/><Relationship Id="rId17" Type="http://schemas.openxmlformats.org/officeDocument/2006/relationships/image" Target="../media/image214.wmf"/><Relationship Id="rId25" Type="http://schemas.openxmlformats.org/officeDocument/2006/relationships/oleObject" Target="../embeddings/oleObject187.bin"/><Relationship Id="rId2" Type="http://schemas.openxmlformats.org/officeDocument/2006/relationships/audio" Target="../media/audio7.wav"/><Relationship Id="rId16" Type="http://schemas.openxmlformats.org/officeDocument/2006/relationships/oleObject" Target="../embeddings/oleObject184.bin"/><Relationship Id="rId20" Type="http://schemas.openxmlformats.org/officeDocument/2006/relationships/image" Target="../media/image230.png"/><Relationship Id="rId29" Type="http://schemas.openxmlformats.org/officeDocument/2006/relationships/image" Target="../media/image217.GIF"/><Relationship Id="rId1" Type="http://schemas.openxmlformats.org/officeDocument/2006/relationships/slideLayout" Target="../slideLayouts/slideLayout7.xml"/><Relationship Id="rId6" Type="http://schemas.openxmlformats.org/officeDocument/2006/relationships/image" Target="../media/image209.wmf"/><Relationship Id="rId11" Type="http://schemas.openxmlformats.org/officeDocument/2006/relationships/oleObject" Target="../embeddings/oleObject182.bin"/><Relationship Id="rId24" Type="http://schemas.openxmlformats.org/officeDocument/2006/relationships/image" Target="../media/image214.wmf"/><Relationship Id="rId5" Type="http://schemas.openxmlformats.org/officeDocument/2006/relationships/oleObject" Target="../embeddings/oleObject179.bin"/><Relationship Id="rId15" Type="http://schemas.openxmlformats.org/officeDocument/2006/relationships/image" Target="../media/image227.png"/><Relationship Id="rId23" Type="http://schemas.openxmlformats.org/officeDocument/2006/relationships/oleObject" Target="../embeddings/oleObject186.bin"/><Relationship Id="rId28" Type="http://schemas.openxmlformats.org/officeDocument/2006/relationships/image" Target="../media/image216.wmf"/><Relationship Id="rId10" Type="http://schemas.openxmlformats.org/officeDocument/2006/relationships/image" Target="../media/image211.wmf"/><Relationship Id="rId19" Type="http://schemas.openxmlformats.org/officeDocument/2006/relationships/image" Target="../media/image215.wmf"/><Relationship Id="rId4" Type="http://schemas.openxmlformats.org/officeDocument/2006/relationships/image" Target="../media/image208.wmf"/><Relationship Id="rId9" Type="http://schemas.openxmlformats.org/officeDocument/2006/relationships/oleObject" Target="../embeddings/oleObject181.bin"/><Relationship Id="rId14" Type="http://schemas.openxmlformats.org/officeDocument/2006/relationships/image" Target="../media/image213.wmf"/><Relationship Id="rId22" Type="http://schemas.openxmlformats.org/officeDocument/2006/relationships/oleObject" Target="../embeddings/oleObject186.bin"/><Relationship Id="rId27" Type="http://schemas.openxmlformats.org/officeDocument/2006/relationships/oleObject" Target="../embeddings/oleObject187.bin"/></Relationships>
</file>

<file path=ppt/slides/_rels/slide63.xml.rels><?xml version="1.0" encoding="UTF-8" standalone="yes"?>
<Relationships xmlns="http://schemas.openxmlformats.org/package/2006/relationships"><Relationship Id="rId8" Type="http://schemas.openxmlformats.org/officeDocument/2006/relationships/image" Target="../media/image220.wmf"/><Relationship Id="rId3" Type="http://schemas.openxmlformats.org/officeDocument/2006/relationships/oleObject" Target="../embeddings/oleObject188.bin"/><Relationship Id="rId7" Type="http://schemas.openxmlformats.org/officeDocument/2006/relationships/oleObject" Target="../embeddings/oleObject190.bin"/><Relationship Id="rId2" Type="http://schemas.openxmlformats.org/officeDocument/2006/relationships/audio" Target="../media/audio8.wav"/><Relationship Id="rId1" Type="http://schemas.openxmlformats.org/officeDocument/2006/relationships/slideLayout" Target="../slideLayouts/slideLayout7.xml"/><Relationship Id="rId6" Type="http://schemas.openxmlformats.org/officeDocument/2006/relationships/image" Target="../media/image219.wmf"/><Relationship Id="rId11" Type="http://schemas.openxmlformats.org/officeDocument/2006/relationships/image" Target="../media/image212.wmf"/><Relationship Id="rId5" Type="http://schemas.openxmlformats.org/officeDocument/2006/relationships/oleObject" Target="../embeddings/oleObject189.bin"/><Relationship Id="rId10" Type="http://schemas.openxmlformats.org/officeDocument/2006/relationships/oleObject" Target="../embeddings/oleObject191.bin"/><Relationship Id="rId4" Type="http://schemas.openxmlformats.org/officeDocument/2006/relationships/image" Target="../media/image218.emf"/><Relationship Id="rId9" Type="http://schemas.openxmlformats.org/officeDocument/2006/relationships/image" Target="../media/image221.wmf"/></Relationships>
</file>

<file path=ppt/slides/_rels/slide64.xml.rels><?xml version="1.0" encoding="UTF-8" standalone="yes"?>
<Relationships xmlns="http://schemas.openxmlformats.org/package/2006/relationships"><Relationship Id="rId2" Type="http://schemas.openxmlformats.org/officeDocument/2006/relationships/audio" Target="../media/audio16.wav"/><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92.bin"/><Relationship Id="rId2" Type="http://schemas.openxmlformats.org/officeDocument/2006/relationships/audio" Target="../media/audio7.wav"/><Relationship Id="rId1" Type="http://schemas.openxmlformats.org/officeDocument/2006/relationships/slideLayout" Target="../slideLayouts/slideLayout7.xml"/><Relationship Id="rId6" Type="http://schemas.openxmlformats.org/officeDocument/2006/relationships/image" Target="../media/image223.wmf"/><Relationship Id="rId5" Type="http://schemas.openxmlformats.org/officeDocument/2006/relationships/oleObject" Target="../embeddings/oleObject193.bin"/><Relationship Id="rId4" Type="http://schemas.openxmlformats.org/officeDocument/2006/relationships/image" Target="../media/image222.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196.bin"/><Relationship Id="rId3" Type="http://schemas.openxmlformats.org/officeDocument/2006/relationships/audio" Target="../media/audio7.wav"/><Relationship Id="rId7" Type="http://schemas.openxmlformats.org/officeDocument/2006/relationships/image" Target="../media/image225.wmf"/><Relationship Id="rId12" Type="http://schemas.openxmlformats.org/officeDocument/2006/relationships/image" Target="../media/image243.png"/><Relationship Id="rId2" Type="http://schemas.openxmlformats.org/officeDocument/2006/relationships/audio" Target="../media/audio17.wav"/><Relationship Id="rId1" Type="http://schemas.openxmlformats.org/officeDocument/2006/relationships/slideLayout" Target="../slideLayouts/slideLayout7.xml"/><Relationship Id="rId6" Type="http://schemas.openxmlformats.org/officeDocument/2006/relationships/oleObject" Target="../embeddings/oleObject195.bin"/><Relationship Id="rId11" Type="http://schemas.openxmlformats.org/officeDocument/2006/relationships/image" Target="../media/image226.emf"/><Relationship Id="rId5" Type="http://schemas.openxmlformats.org/officeDocument/2006/relationships/image" Target="../media/image224.emf"/><Relationship Id="rId10" Type="http://schemas.openxmlformats.org/officeDocument/2006/relationships/oleObject" Target="../embeddings/oleObject196.bin"/><Relationship Id="rId4" Type="http://schemas.openxmlformats.org/officeDocument/2006/relationships/oleObject" Target="../embeddings/oleObject194.bin"/><Relationship Id="rId9" Type="http://schemas.openxmlformats.org/officeDocument/2006/relationships/image" Target="../media/image226.emf"/></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200.bin"/><Relationship Id="rId3" Type="http://schemas.openxmlformats.org/officeDocument/2006/relationships/image" Target="../media/image227.emf"/><Relationship Id="rId7" Type="http://schemas.openxmlformats.org/officeDocument/2006/relationships/image" Target="../media/image229.emf"/><Relationship Id="rId2" Type="http://schemas.openxmlformats.org/officeDocument/2006/relationships/oleObject" Target="../embeddings/oleObject197.bin"/><Relationship Id="rId1" Type="http://schemas.openxmlformats.org/officeDocument/2006/relationships/slideLayout" Target="../slideLayouts/slideLayout7.xml"/><Relationship Id="rId6" Type="http://schemas.openxmlformats.org/officeDocument/2006/relationships/oleObject" Target="../embeddings/oleObject199.bin"/><Relationship Id="rId5" Type="http://schemas.openxmlformats.org/officeDocument/2006/relationships/image" Target="../media/image228.emf"/><Relationship Id="rId4" Type="http://schemas.openxmlformats.org/officeDocument/2006/relationships/oleObject" Target="../embeddings/oleObject198.bin"/><Relationship Id="rId9" Type="http://schemas.openxmlformats.org/officeDocument/2006/relationships/image" Target="../media/image230.wmf"/></Relationships>
</file>

<file path=ppt/slides/_rels/slide69.xml.rels><?xml version="1.0" encoding="UTF-8" standalone="yes"?>
<Relationships xmlns="http://schemas.openxmlformats.org/package/2006/relationships"><Relationship Id="rId8" Type="http://schemas.openxmlformats.org/officeDocument/2006/relationships/image" Target="../media/image232.emf"/><Relationship Id="rId13" Type="http://schemas.openxmlformats.org/officeDocument/2006/relationships/image" Target="../media/image235.wmf"/><Relationship Id="rId3" Type="http://schemas.openxmlformats.org/officeDocument/2006/relationships/audio" Target="../media/audio4.wav"/><Relationship Id="rId7" Type="http://schemas.openxmlformats.org/officeDocument/2006/relationships/oleObject" Target="../embeddings/oleObject202.bin"/><Relationship Id="rId12" Type="http://schemas.openxmlformats.org/officeDocument/2006/relationships/image" Target="../media/image234.wmf"/><Relationship Id="rId2" Type="http://schemas.openxmlformats.org/officeDocument/2006/relationships/audio" Target="../media/audio9.wav"/><Relationship Id="rId1" Type="http://schemas.openxmlformats.org/officeDocument/2006/relationships/slideLayout" Target="../slideLayouts/slideLayout7.xml"/><Relationship Id="rId6" Type="http://schemas.openxmlformats.org/officeDocument/2006/relationships/image" Target="../media/image231.emf"/><Relationship Id="rId11" Type="http://schemas.openxmlformats.org/officeDocument/2006/relationships/oleObject" Target="../embeddings/oleObject204.bin"/><Relationship Id="rId5" Type="http://schemas.openxmlformats.org/officeDocument/2006/relationships/oleObject" Target="../embeddings/oleObject201.bin"/><Relationship Id="rId10" Type="http://schemas.openxmlformats.org/officeDocument/2006/relationships/image" Target="../media/image233.wmf"/><Relationship Id="rId4" Type="http://schemas.openxmlformats.org/officeDocument/2006/relationships/audio" Target="../media/audio18.wav"/><Relationship Id="rId9" Type="http://schemas.openxmlformats.org/officeDocument/2006/relationships/oleObject" Target="../embeddings/oleObject203.bin"/></Relationships>
</file>

<file path=ppt/slides/_rels/slide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257.png"/><Relationship Id="rId3" Type="http://schemas.openxmlformats.org/officeDocument/2006/relationships/audio" Target="../media/audio4.wav"/><Relationship Id="rId7" Type="http://schemas.openxmlformats.org/officeDocument/2006/relationships/image" Target="../media/image256.png"/><Relationship Id="rId2" Type="http://schemas.openxmlformats.org/officeDocument/2006/relationships/audio" Target="../media/audio13.wav"/><Relationship Id="rId1" Type="http://schemas.openxmlformats.org/officeDocument/2006/relationships/slideLayout" Target="../slideLayouts/slideLayout7.xml"/><Relationship Id="rId6" Type="http://schemas.openxmlformats.org/officeDocument/2006/relationships/image" Target="../media/image255.png"/><Relationship Id="rId11" Type="http://schemas.openxmlformats.org/officeDocument/2006/relationships/image" Target="../media/image249.png"/><Relationship Id="rId5" Type="http://schemas.openxmlformats.org/officeDocument/2006/relationships/image" Target="../media/image254.png"/><Relationship Id="rId10" Type="http://schemas.openxmlformats.org/officeDocument/2006/relationships/image" Target="../media/image248.png"/><Relationship Id="rId4" Type="http://schemas.openxmlformats.org/officeDocument/2006/relationships/image" Target="../media/image253.png"/><Relationship Id="rId9" Type="http://schemas.openxmlformats.org/officeDocument/2006/relationships/image" Target="../media/image258.png"/></Relationships>
</file>

<file path=ppt/slides/_rels/slide71.xml.rels><?xml version="1.0" encoding="UTF-8" standalone="yes"?>
<Relationships xmlns="http://schemas.openxmlformats.org/package/2006/relationships"><Relationship Id="rId8" Type="http://schemas.openxmlformats.org/officeDocument/2006/relationships/image" Target="../media/image2580.png"/><Relationship Id="rId3" Type="http://schemas.openxmlformats.org/officeDocument/2006/relationships/image" Target="../media/image251.png"/><Relationship Id="rId7" Type="http://schemas.openxmlformats.org/officeDocument/2006/relationships/image" Target="../media/image2570.png"/><Relationship Id="rId2" Type="http://schemas.openxmlformats.org/officeDocument/2006/relationships/audio" Target="../media/audio9.wav"/><Relationship Id="rId1" Type="http://schemas.openxmlformats.org/officeDocument/2006/relationships/slideLayout" Target="../slideLayouts/slideLayout7.xml"/><Relationship Id="rId6" Type="http://schemas.openxmlformats.org/officeDocument/2006/relationships/image" Target="../media/image2560.png"/><Relationship Id="rId5" Type="http://schemas.openxmlformats.org/officeDocument/2006/relationships/image" Target="../media/image2550.png"/><Relationship Id="rId4" Type="http://schemas.openxmlformats.org/officeDocument/2006/relationships/image" Target="../media/image252.png"/><Relationship Id="rId9" Type="http://schemas.openxmlformats.org/officeDocument/2006/relationships/image" Target="../media/image51.jpeg"/></Relationships>
</file>

<file path=ppt/slides/_rels/slide72.xml.rels><?xml version="1.0" encoding="UTF-8" standalone="yes"?>
<Relationships xmlns="http://schemas.openxmlformats.org/package/2006/relationships"><Relationship Id="rId8" Type="http://schemas.openxmlformats.org/officeDocument/2006/relationships/image" Target="../media/image237.png"/><Relationship Id="rId3" Type="http://schemas.openxmlformats.org/officeDocument/2006/relationships/image" Target="../media/image259.png"/><Relationship Id="rId7" Type="http://schemas.openxmlformats.org/officeDocument/2006/relationships/image" Target="../media/image237.wmf"/><Relationship Id="rId2" Type="http://schemas.openxmlformats.org/officeDocument/2006/relationships/audio" Target="../media/audio12.wav"/><Relationship Id="rId1" Type="http://schemas.openxmlformats.org/officeDocument/2006/relationships/slideLayout" Target="../slideLayouts/slideLayout7.xml"/><Relationship Id="rId6" Type="http://schemas.openxmlformats.org/officeDocument/2006/relationships/oleObject" Target="../embeddings/oleObject206.bin"/><Relationship Id="rId5" Type="http://schemas.openxmlformats.org/officeDocument/2006/relationships/image" Target="../media/image236.emf"/><Relationship Id="rId4" Type="http://schemas.openxmlformats.org/officeDocument/2006/relationships/oleObject" Target="../embeddings/oleObject205.bin"/><Relationship Id="rId9" Type="http://schemas.openxmlformats.org/officeDocument/2006/relationships/image" Target="../media/image262.png"/></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07.bin"/><Relationship Id="rId7" Type="http://schemas.openxmlformats.org/officeDocument/2006/relationships/image" Target="../media/image267.png"/><Relationship Id="rId2" Type="http://schemas.openxmlformats.org/officeDocument/2006/relationships/image" Target="../media/image263.png"/><Relationship Id="rId1" Type="http://schemas.openxmlformats.org/officeDocument/2006/relationships/slideLayout" Target="../slideLayouts/slideLayout7.xml"/><Relationship Id="rId6" Type="http://schemas.openxmlformats.org/officeDocument/2006/relationships/image" Target="../media/image239.wmf"/><Relationship Id="rId5" Type="http://schemas.openxmlformats.org/officeDocument/2006/relationships/oleObject" Target="../embeddings/oleObject208.bin"/><Relationship Id="rId4" Type="http://schemas.openxmlformats.org/officeDocument/2006/relationships/image" Target="../media/image238.wmf"/></Relationships>
</file>

<file path=ppt/slides/_rels/slide74.xml.rels><?xml version="1.0" encoding="UTF-8" standalone="yes"?>
<Relationships xmlns="http://schemas.openxmlformats.org/package/2006/relationships"><Relationship Id="rId3" Type="http://schemas.openxmlformats.org/officeDocument/2006/relationships/image" Target="../media/image240.wmf"/><Relationship Id="rId2" Type="http://schemas.openxmlformats.org/officeDocument/2006/relationships/oleObject" Target="../embeddings/oleObject209.bin"/><Relationship Id="rId1" Type="http://schemas.openxmlformats.org/officeDocument/2006/relationships/slideLayout" Target="../slideLayouts/slideLayout12.xml"/><Relationship Id="rId5" Type="http://schemas.openxmlformats.org/officeDocument/2006/relationships/image" Target="../media/image241.wmf"/><Relationship Id="rId4" Type="http://schemas.openxmlformats.org/officeDocument/2006/relationships/oleObject" Target="../embeddings/oleObject210.bin"/></Relationships>
</file>

<file path=ppt/slides/_rels/slide75.xml.rels><?xml version="1.0" encoding="UTF-8" standalone="yes"?>
<Relationships xmlns="http://schemas.openxmlformats.org/package/2006/relationships"><Relationship Id="rId3" Type="http://schemas.openxmlformats.org/officeDocument/2006/relationships/image" Target="../media/image242.wmf"/><Relationship Id="rId2" Type="http://schemas.openxmlformats.org/officeDocument/2006/relationships/oleObject" Target="../embeddings/oleObject211.bin"/><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12.bin"/><Relationship Id="rId2" Type="http://schemas.openxmlformats.org/officeDocument/2006/relationships/audio" Target="../media/audio3.wav"/><Relationship Id="rId1" Type="http://schemas.openxmlformats.org/officeDocument/2006/relationships/slideLayout" Target="../slideLayouts/slideLayout7.xml"/><Relationship Id="rId4" Type="http://schemas.openxmlformats.org/officeDocument/2006/relationships/image" Target="../media/image243.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44.wmf"/><Relationship Id="rId2" Type="http://schemas.openxmlformats.org/officeDocument/2006/relationships/oleObject" Target="../embeddings/oleObject213.bin"/><Relationship Id="rId1" Type="http://schemas.openxmlformats.org/officeDocument/2006/relationships/slideLayout" Target="../slideLayouts/slideLayout7.xml"/><Relationship Id="rId4" Type="http://schemas.openxmlformats.org/officeDocument/2006/relationships/image" Target="../media/image245.emf"/></Relationships>
</file>

<file path=ppt/slides/_rels/slide79.xml.rels><?xml version="1.0" encoding="UTF-8" standalone="yes"?>
<Relationships xmlns="http://schemas.openxmlformats.org/package/2006/relationships"><Relationship Id="rId3" Type="http://schemas.openxmlformats.org/officeDocument/2006/relationships/image" Target="../media/image244.wmf"/><Relationship Id="rId2" Type="http://schemas.openxmlformats.org/officeDocument/2006/relationships/oleObject" Target="../embeddings/oleObject214.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4.wmf"/><Relationship Id="rId2" Type="http://schemas.openxmlformats.org/officeDocument/2006/relationships/oleObject" Target="../embeddings/oleObject6.bin"/><Relationship Id="rId1" Type="http://schemas.openxmlformats.org/officeDocument/2006/relationships/slideLayout" Target="../slideLayouts/slideLayout13.xml"/><Relationship Id="rId6" Type="http://schemas.openxmlformats.org/officeDocument/2006/relationships/oleObject" Target="../embeddings/oleObject8.bin"/><Relationship Id="rId5" Type="http://schemas.openxmlformats.org/officeDocument/2006/relationships/image" Target="../media/image13.wmf"/><Relationship Id="rId4" Type="http://schemas.openxmlformats.org/officeDocument/2006/relationships/oleObject" Target="../embeddings/oleObject7.bin"/></Relationships>
</file>

<file path=ppt/slides/_rels/slide80.xml.rels><?xml version="1.0" encoding="UTF-8" standalone="yes"?>
<Relationships xmlns="http://schemas.openxmlformats.org/package/2006/relationships"><Relationship Id="rId2" Type="http://schemas.openxmlformats.org/officeDocument/2006/relationships/image" Target="../media/image24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WordArt 2" descr="纸袋"/>
          <p:cNvSpPr/>
          <p:nvPr/>
        </p:nvSpPr>
        <p:spPr>
          <a:xfrm>
            <a:off x="3924300" y="692150"/>
            <a:ext cx="4392613" cy="1800225"/>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008000"/>
                  </a:solidFill>
                  <a:prstDash val="solid"/>
                  <a:headEnd type="none" w="med" len="med"/>
                  <a:tailEnd type="none" w="med" len="med"/>
                </a:ln>
                <a:blipFill rotWithShape="0">
                  <a:blip r:embed="rId2"/>
                </a:blipFill>
                <a:effectLst>
                  <a:outerShdw dist="563972" dir="14049740" sx="125000" sy="125000" algn="tl" rotWithShape="0">
                    <a:srgbClr val="C7DFD3">
                      <a:alpha val="79999"/>
                    </a:srgbClr>
                  </a:outerShdw>
                </a:effectLst>
                <a:latin typeface="宋体" panose="02010600030101010101" pitchFamily="2" charset="-122"/>
                <a:ea typeface="宋体" panose="02010600030101010101" pitchFamily="2" charset="-122"/>
              </a:rPr>
              <a:t>数值分析</a:t>
            </a:r>
          </a:p>
        </p:txBody>
      </p:sp>
      <p:sp>
        <p:nvSpPr>
          <p:cNvPr id="4099" name="Text Box 3"/>
          <p:cNvSpPr>
            <a:spLocks noGrp="1"/>
          </p:cNvSpPr>
          <p:nvPr>
            <p:ph type="subTitle" idx="1"/>
          </p:nvPr>
        </p:nvSpPr>
        <p:spPr>
          <a:xfrm>
            <a:off x="3851275" y="2997200"/>
            <a:ext cx="5146675" cy="2809875"/>
          </a:xfrm>
          <a:ln/>
        </p:spPr>
        <p:txBody>
          <a:bodyPr vert="horz" wrap="square" lIns="91440" tIns="45720" rIns="91440" bIns="45720" anchor="t" anchorCtr="0"/>
          <a:lstStyle/>
          <a:p>
            <a:pPr algn="l" eaLnBrk="1" hangingPunct="1">
              <a:lnSpc>
                <a:spcPct val="90000"/>
              </a:lnSpc>
              <a:spcBef>
                <a:spcPct val="0"/>
              </a:spcBef>
              <a:buClrTx/>
              <a:buSzTx/>
              <a:buFontTx/>
            </a:pPr>
            <a:r>
              <a:rPr lang="zh-CN" altLang="en-US" sz="2800" b="1" dirty="0">
                <a:solidFill>
                  <a:srgbClr val="000000"/>
                </a:solidFill>
                <a:latin typeface="楷体_GB2312" pitchFamily="49" charset="-122"/>
                <a:ea typeface="楷体_GB2312" pitchFamily="49" charset="-122"/>
                <a:cs typeface="+mn-cs"/>
              </a:rPr>
              <a:t>任课教师：</a:t>
            </a:r>
            <a:r>
              <a:rPr lang="zh-CN" altLang="en-US" sz="2800" b="1" dirty="0">
                <a:latin typeface="楷体_GB2312" pitchFamily="49" charset="-122"/>
                <a:ea typeface="楷体_GB2312" pitchFamily="49" charset="-122"/>
                <a:cs typeface="+mn-cs"/>
              </a:rPr>
              <a:t> 王 永 丽</a:t>
            </a:r>
            <a:r>
              <a:rPr lang="zh-CN" altLang="en-US" sz="2400" b="1" dirty="0">
                <a:latin typeface="隶书" panose="02010509060101010101" pitchFamily="49" charset="-122"/>
                <a:ea typeface="隶书" panose="02010509060101010101" pitchFamily="49" charset="-122"/>
                <a:cs typeface="+mn-cs"/>
              </a:rPr>
              <a:t>  </a:t>
            </a:r>
          </a:p>
          <a:p>
            <a:pPr algn="l" eaLnBrk="1" hangingPunct="1">
              <a:lnSpc>
                <a:spcPct val="90000"/>
              </a:lnSpc>
              <a:spcBef>
                <a:spcPct val="0"/>
              </a:spcBef>
              <a:buClrTx/>
              <a:buSzTx/>
              <a:buFontTx/>
            </a:pPr>
            <a:endParaRPr lang="en-US" altLang="zh-CN" sz="2400" b="1" dirty="0">
              <a:solidFill>
                <a:srgbClr val="000000"/>
              </a:solidFill>
              <a:latin typeface="隶书" panose="02010509060101010101" pitchFamily="49" charset="-122"/>
              <a:ea typeface="隶书" panose="02010509060101010101" pitchFamily="49" charset="-122"/>
              <a:cs typeface="+mn-cs"/>
            </a:endParaRPr>
          </a:p>
          <a:p>
            <a:pPr algn="l" eaLnBrk="1" hangingPunct="1">
              <a:lnSpc>
                <a:spcPct val="90000"/>
              </a:lnSpc>
              <a:spcBef>
                <a:spcPct val="0"/>
              </a:spcBef>
              <a:buClrTx/>
              <a:buSzTx/>
              <a:buFontTx/>
            </a:pPr>
            <a:r>
              <a:rPr lang="en-US" altLang="zh-CN" sz="2400" b="1" dirty="0">
                <a:solidFill>
                  <a:srgbClr val="000000"/>
                </a:solidFill>
                <a:latin typeface="楷体_GB2312" pitchFamily="49" charset="-122"/>
                <a:ea typeface="楷体_GB2312" pitchFamily="49" charset="-122"/>
                <a:cs typeface="+mn-cs"/>
              </a:rPr>
              <a:t>E-mail:</a:t>
            </a:r>
            <a:r>
              <a:rPr lang="en-US" altLang="zh-CN" sz="2400" b="1" dirty="0">
                <a:latin typeface="楷体_GB2312" pitchFamily="49" charset="-122"/>
                <a:ea typeface="楷体_GB2312" pitchFamily="49" charset="-122"/>
                <a:cs typeface="+mn-cs"/>
              </a:rPr>
              <a:t> </a:t>
            </a:r>
            <a:r>
              <a:rPr lang="zh-CN" altLang="zh-CN" sz="2400" b="1" dirty="0">
                <a:latin typeface="楷体_GB2312" pitchFamily="49" charset="-122"/>
                <a:ea typeface="楷体_GB2312" pitchFamily="49" charset="-122"/>
                <a:cs typeface="+mn-cs"/>
              </a:rPr>
              <a:t>wangyongli</a:t>
            </a:r>
            <a:r>
              <a:rPr lang="zh-CN" altLang="zh-CN" sz="2400" b="1" u="sng" dirty="0">
                <a:latin typeface="楷体_GB2312" pitchFamily="49" charset="-122"/>
                <a:ea typeface="楷体_GB2312" pitchFamily="49" charset="-122"/>
                <a:cs typeface="+mn-cs"/>
              </a:rPr>
              <a:t>@sdkd.net.cn</a:t>
            </a:r>
            <a:br>
              <a:rPr lang="zh-CN" altLang="zh-CN" sz="2400" b="1" u="sng" dirty="0">
                <a:latin typeface="楷体_GB2312" pitchFamily="49" charset="-122"/>
                <a:ea typeface="楷体_GB2312" pitchFamily="49" charset="-122"/>
                <a:cs typeface="+mn-cs"/>
              </a:rPr>
            </a:br>
            <a:endParaRPr lang="en-US" altLang="zh-CN" sz="2400" b="1" u="sng" dirty="0">
              <a:latin typeface="楷体_GB2312" pitchFamily="49" charset="-122"/>
              <a:ea typeface="楷体_GB2312" pitchFamily="49" charset="-122"/>
              <a:cs typeface="+mn-cs"/>
            </a:endParaRPr>
          </a:p>
          <a:p>
            <a:pPr algn="l" eaLnBrk="1" hangingPunct="1">
              <a:lnSpc>
                <a:spcPct val="90000"/>
              </a:lnSpc>
              <a:spcBef>
                <a:spcPct val="0"/>
              </a:spcBef>
              <a:buClrTx/>
              <a:buSzTx/>
              <a:buFontTx/>
            </a:pPr>
            <a:r>
              <a:rPr lang="zh-CN" altLang="zh-CN" sz="2400" b="1" dirty="0">
                <a:solidFill>
                  <a:srgbClr val="000000"/>
                </a:solidFill>
                <a:latin typeface="楷体_GB2312" pitchFamily="49" charset="-122"/>
                <a:ea typeface="楷体_GB2312" pitchFamily="49" charset="-122"/>
                <a:cs typeface="+mn-cs"/>
              </a:rPr>
              <a:t>Mobile:</a:t>
            </a:r>
            <a:r>
              <a:rPr lang="zh-CN" altLang="zh-CN" sz="2400" b="1" dirty="0">
                <a:latin typeface="楷体_GB2312" pitchFamily="49" charset="-122"/>
                <a:ea typeface="楷体_GB2312" pitchFamily="49" charset="-122"/>
                <a:cs typeface="+mn-cs"/>
              </a:rPr>
              <a:t> 1</a:t>
            </a:r>
            <a:r>
              <a:rPr lang="en-US" altLang="zh-CN" sz="2400" b="1" dirty="0">
                <a:latin typeface="楷体_GB2312" pitchFamily="49" charset="-122"/>
                <a:ea typeface="楷体_GB2312" pitchFamily="49" charset="-122"/>
                <a:cs typeface="+mn-cs"/>
              </a:rPr>
              <a:t>561532416</a:t>
            </a:r>
            <a:r>
              <a:rPr lang="zh-CN" altLang="zh-CN" sz="2400" b="1" dirty="0">
                <a:latin typeface="楷体_GB2312" pitchFamily="49" charset="-122"/>
                <a:ea typeface="楷体_GB2312" pitchFamily="49" charset="-122"/>
                <a:cs typeface="+mn-cs"/>
              </a:rPr>
              <a:t>6 </a:t>
            </a:r>
            <a:endParaRPr lang="en-US" altLang="zh-CN" sz="2400" b="1" dirty="0">
              <a:latin typeface="楷体_GB2312" pitchFamily="49" charset="-122"/>
              <a:ea typeface="楷体_GB2312" pitchFamily="49" charset="-122"/>
              <a:cs typeface="+mn-cs"/>
            </a:endParaRPr>
          </a:p>
          <a:p>
            <a:pPr algn="l" eaLnBrk="1" hangingPunct="1">
              <a:lnSpc>
                <a:spcPct val="90000"/>
              </a:lnSpc>
              <a:spcBef>
                <a:spcPct val="0"/>
              </a:spcBef>
              <a:buClrTx/>
              <a:buSzTx/>
              <a:buFontTx/>
            </a:pPr>
            <a:r>
              <a:rPr lang="zh-CN" altLang="zh-CN" sz="2400" b="1" dirty="0">
                <a:latin typeface="楷体_GB2312" pitchFamily="49" charset="-122"/>
                <a:ea typeface="楷体_GB2312" pitchFamily="49" charset="-122"/>
                <a:cs typeface="+mn-cs"/>
              </a:rPr>
              <a:t>     </a:t>
            </a:r>
            <a:br>
              <a:rPr lang="zh-CN" altLang="zh-CN" sz="2400" b="1" dirty="0">
                <a:latin typeface="楷体_GB2312" pitchFamily="49" charset="-122"/>
                <a:ea typeface="楷体_GB2312" pitchFamily="49" charset="-122"/>
                <a:cs typeface="+mn-cs"/>
              </a:rPr>
            </a:br>
            <a:r>
              <a:rPr lang="en-US" altLang="zh-CN" sz="2400" b="1" dirty="0">
                <a:solidFill>
                  <a:srgbClr val="000000"/>
                </a:solidFill>
                <a:latin typeface="楷体_GB2312" pitchFamily="49" charset="-122"/>
                <a:ea typeface="楷体_GB2312" pitchFamily="49" charset="-122"/>
                <a:cs typeface="+mn-cs"/>
              </a:rPr>
              <a:t>Office:</a:t>
            </a:r>
            <a:r>
              <a:rPr lang="en-US" altLang="zh-CN" sz="2400" b="1" dirty="0">
                <a:latin typeface="楷体_GB2312" pitchFamily="49" charset="-122"/>
                <a:ea typeface="楷体_GB2312" pitchFamily="49" charset="-122"/>
                <a:cs typeface="+mn-cs"/>
              </a:rPr>
              <a:t>   </a:t>
            </a:r>
            <a:r>
              <a:rPr lang="zh-CN" altLang="en-US" sz="2400" b="1" dirty="0">
                <a:latin typeface="楷体_GB2312" pitchFamily="49" charset="-122"/>
                <a:ea typeface="楷体_GB2312" pitchFamily="49" charset="-122"/>
              </a:rPr>
              <a:t>实训大楼</a:t>
            </a:r>
            <a:r>
              <a:rPr lang="en-US" altLang="zh-CN" sz="2400" b="1" dirty="0">
                <a:latin typeface="楷体_GB2312" pitchFamily="49" charset="-122"/>
                <a:ea typeface="楷体_GB2312" pitchFamily="49" charset="-122"/>
              </a:rPr>
              <a:t>1712</a:t>
            </a:r>
            <a:endParaRPr lang="zh-CN" altLang="zh-CN" sz="2400" b="1" dirty="0">
              <a:latin typeface="楷体_GB2312" pitchFamily="49" charset="-122"/>
              <a:ea typeface="楷体_GB2312" pitchFamily="49" charset="-122"/>
              <a:cs typeface="+mn-cs"/>
            </a:endParaRPr>
          </a:p>
        </p:txBody>
      </p:sp>
      <p:sp>
        <p:nvSpPr>
          <p:cNvPr id="4100" name="Text Box 4"/>
          <p:cNvSpPr txBox="1"/>
          <p:nvPr/>
        </p:nvSpPr>
        <p:spPr>
          <a:xfrm>
            <a:off x="395288" y="260350"/>
            <a:ext cx="720725" cy="6924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latin typeface="Book Antiqua" panose="02040602050305030304" pitchFamily="18" charset="0"/>
                <a:ea typeface="楷体_GB2312" pitchFamily="49" charset="-122"/>
              </a:rPr>
              <a:t>山</a:t>
            </a:r>
          </a:p>
          <a:p>
            <a:pPr marL="0" lvl="0" indent="0" eaLnBrk="1" hangingPunct="1">
              <a:spcBef>
                <a:spcPct val="0"/>
              </a:spcBef>
              <a:buClrTx/>
              <a:buSzTx/>
              <a:buFontTx/>
              <a:buNone/>
            </a:pPr>
            <a:r>
              <a:rPr lang="zh-CN" altLang="en-US" sz="2800" b="1" dirty="0">
                <a:latin typeface="Book Antiqua" panose="02040602050305030304" pitchFamily="18" charset="0"/>
                <a:ea typeface="楷体_GB2312" pitchFamily="49" charset="-122"/>
              </a:rPr>
              <a:t>东</a:t>
            </a:r>
          </a:p>
          <a:p>
            <a:pPr marL="0" lvl="0" indent="0" eaLnBrk="1" hangingPunct="1">
              <a:spcBef>
                <a:spcPct val="0"/>
              </a:spcBef>
              <a:buClrTx/>
              <a:buSzTx/>
              <a:buFontTx/>
              <a:buNone/>
            </a:pPr>
            <a:r>
              <a:rPr lang="zh-CN" altLang="en-US" sz="2800" b="1" dirty="0">
                <a:latin typeface="Book Antiqua" panose="02040602050305030304" pitchFamily="18" charset="0"/>
                <a:ea typeface="楷体_GB2312" pitchFamily="49" charset="-122"/>
              </a:rPr>
              <a:t>科</a:t>
            </a:r>
          </a:p>
          <a:p>
            <a:pPr marL="0" lvl="0" indent="0" eaLnBrk="1" hangingPunct="1">
              <a:spcBef>
                <a:spcPct val="0"/>
              </a:spcBef>
              <a:buClrTx/>
              <a:buSzTx/>
              <a:buFontTx/>
              <a:buNone/>
            </a:pPr>
            <a:r>
              <a:rPr lang="zh-CN" altLang="en-US" sz="2800" b="1" dirty="0">
                <a:latin typeface="Book Antiqua" panose="02040602050305030304" pitchFamily="18" charset="0"/>
                <a:ea typeface="楷体_GB2312" pitchFamily="49" charset="-122"/>
              </a:rPr>
              <a:t>技</a:t>
            </a:r>
          </a:p>
          <a:p>
            <a:pPr marL="0" lvl="0" indent="0" eaLnBrk="1" hangingPunct="1">
              <a:spcBef>
                <a:spcPct val="0"/>
              </a:spcBef>
              <a:buClrTx/>
              <a:buSzTx/>
              <a:buFontTx/>
              <a:buNone/>
            </a:pPr>
            <a:r>
              <a:rPr lang="zh-CN" altLang="en-US" sz="2800" b="1" dirty="0">
                <a:latin typeface="Book Antiqua" panose="02040602050305030304" pitchFamily="18" charset="0"/>
                <a:ea typeface="楷体_GB2312" pitchFamily="49" charset="-122"/>
              </a:rPr>
              <a:t>大</a:t>
            </a:r>
          </a:p>
          <a:p>
            <a:pPr marL="0" lvl="0" indent="0" eaLnBrk="1" hangingPunct="1">
              <a:spcBef>
                <a:spcPct val="0"/>
              </a:spcBef>
              <a:buClrTx/>
              <a:buSzTx/>
              <a:buFontTx/>
              <a:buNone/>
            </a:pPr>
            <a:r>
              <a:rPr lang="zh-CN" altLang="en-US" sz="2800" b="1" dirty="0">
                <a:latin typeface="Book Antiqua" panose="02040602050305030304" pitchFamily="18" charset="0"/>
                <a:ea typeface="楷体_GB2312" pitchFamily="49" charset="-122"/>
              </a:rPr>
              <a:t>学</a:t>
            </a:r>
          </a:p>
          <a:p>
            <a:pPr marL="0" lvl="0" indent="0" eaLnBrk="1" hangingPunct="1">
              <a:spcBef>
                <a:spcPct val="0"/>
              </a:spcBef>
              <a:buClrTx/>
              <a:buSzTx/>
              <a:buFontTx/>
              <a:buNone/>
            </a:pPr>
            <a:r>
              <a:rPr lang="zh-CN" altLang="en-US" sz="2800" b="1" dirty="0">
                <a:latin typeface="Book Antiqua" panose="02040602050305030304" pitchFamily="18" charset="0"/>
                <a:ea typeface="楷体_GB2312" pitchFamily="49" charset="-122"/>
              </a:rPr>
              <a:t>数学与系统</a:t>
            </a:r>
          </a:p>
          <a:p>
            <a:pPr marL="0" lvl="0" indent="0" eaLnBrk="1" hangingPunct="1">
              <a:spcBef>
                <a:spcPct val="0"/>
              </a:spcBef>
              <a:buClrTx/>
              <a:buSzTx/>
              <a:buFontTx/>
              <a:buNone/>
            </a:pPr>
            <a:r>
              <a:rPr lang="zh-CN" altLang="en-US" sz="2800" b="1" dirty="0">
                <a:latin typeface="Book Antiqua" panose="02040602050305030304" pitchFamily="18" charset="0"/>
                <a:ea typeface="楷体_GB2312" pitchFamily="49" charset="-122"/>
              </a:rPr>
              <a:t>科</a:t>
            </a:r>
          </a:p>
          <a:p>
            <a:pPr marL="0" lvl="0" indent="0" eaLnBrk="1" hangingPunct="1">
              <a:spcBef>
                <a:spcPct val="0"/>
              </a:spcBef>
              <a:buClrTx/>
              <a:buSzTx/>
              <a:buFontTx/>
              <a:buNone/>
            </a:pPr>
            <a:r>
              <a:rPr lang="zh-CN" altLang="en-US" sz="2800" b="1" dirty="0">
                <a:latin typeface="Book Antiqua" panose="02040602050305030304" pitchFamily="18" charset="0"/>
                <a:ea typeface="楷体_GB2312" pitchFamily="49" charset="-122"/>
              </a:rPr>
              <a:t>学</a:t>
            </a:r>
          </a:p>
          <a:p>
            <a:pPr marL="0" lvl="0" indent="0" eaLnBrk="1" hangingPunct="1">
              <a:spcBef>
                <a:spcPct val="0"/>
              </a:spcBef>
              <a:buClrTx/>
              <a:buSzTx/>
              <a:buFontTx/>
              <a:buNone/>
            </a:pPr>
            <a:r>
              <a:rPr lang="zh-CN" altLang="en-US" sz="2800" b="1" dirty="0">
                <a:latin typeface="Book Antiqua" panose="02040602050305030304" pitchFamily="18" charset="0"/>
                <a:ea typeface="楷体_GB2312" pitchFamily="49" charset="-122"/>
              </a:rPr>
              <a:t>学</a:t>
            </a:r>
          </a:p>
          <a:p>
            <a:pPr marL="0" lvl="0" indent="0" eaLnBrk="1" hangingPunct="1">
              <a:spcBef>
                <a:spcPct val="0"/>
              </a:spcBef>
              <a:buClrTx/>
              <a:buSzTx/>
              <a:buFontTx/>
              <a:buNone/>
            </a:pPr>
            <a:r>
              <a:rPr lang="zh-CN" altLang="en-US" sz="2800" b="1" dirty="0">
                <a:latin typeface="Book Antiqua" panose="02040602050305030304" pitchFamily="18" charset="0"/>
                <a:ea typeface="楷体_GB2312" pitchFamily="49" charset="-122"/>
              </a:rPr>
              <a:t>院</a:t>
            </a:r>
          </a:p>
          <a:p>
            <a:pPr marL="0" lvl="0" indent="0" eaLnBrk="1" hangingPunct="1">
              <a:spcBef>
                <a:spcPct val="0"/>
              </a:spcBef>
              <a:buClrTx/>
              <a:buSzTx/>
              <a:buFontTx/>
              <a:buNone/>
            </a:pPr>
            <a:endParaRPr lang="zh-CN" altLang="en-US" sz="2400" b="1" dirty="0">
              <a:ea typeface="楷体_GB2312" pitchFamily="49" charset="-122"/>
            </a:endParaRPr>
          </a:p>
        </p:txBody>
      </p:sp>
    </p:spTree>
  </p:cSld>
  <p:clrMapOvr>
    <a:masterClrMapping/>
  </p:clrMapOvr>
  <p:transition>
    <p:blinds/>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p:cNvSpPr>
          <p:nvPr>
            <p:ph type="title"/>
          </p:nvPr>
        </p:nvSpPr>
        <p:spPr>
          <a:xfrm>
            <a:off x="468313" y="476250"/>
            <a:ext cx="6551612" cy="649288"/>
          </a:xfrm>
          <a:ln/>
        </p:spPr>
        <p:txBody>
          <a:bodyPr vert="horz" wrap="square" lIns="91440" tIns="45720" rIns="91440" bIns="45720" anchor="ctr" anchorCtr="0"/>
          <a:lstStyle/>
          <a:p>
            <a:pPr eaLnBrk="1" hangingPunct="1"/>
            <a:r>
              <a:rPr lang="en-US" altLang="zh-CN" sz="4000" b="1" dirty="0">
                <a:solidFill>
                  <a:schemeClr val="hlink"/>
                </a:solidFill>
                <a:latin typeface="楷体_GB2312" pitchFamily="49" charset="-122"/>
                <a:ea typeface="楷体_GB2312" pitchFamily="49" charset="-122"/>
              </a:rPr>
              <a:t>5</a:t>
            </a:r>
            <a:r>
              <a:rPr lang="zh-CN" altLang="en-US" sz="4000" b="1" dirty="0">
                <a:solidFill>
                  <a:schemeClr val="hlink"/>
                </a:solidFill>
                <a:latin typeface="楷体_GB2312" pitchFamily="49" charset="-122"/>
                <a:ea typeface="楷体_GB2312" pitchFamily="49" charset="-122"/>
              </a:rPr>
              <a:t>、铝制波纹瓦的长度问题</a:t>
            </a:r>
          </a:p>
        </p:txBody>
      </p:sp>
      <p:sp>
        <p:nvSpPr>
          <p:cNvPr id="70659" name="Rectangle 3"/>
          <p:cNvSpPr>
            <a:spLocks noChangeArrowheads="1"/>
          </p:cNvSpPr>
          <p:nvPr/>
        </p:nvSpPr>
        <p:spPr bwMode="auto">
          <a:xfrm>
            <a:off x="0" y="0"/>
            <a:ext cx="9144000" cy="0"/>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a:ln>
                <a:noFill/>
              </a:ln>
              <a:solidFill>
                <a:srgbClr val="FF0066"/>
              </a:solidFill>
              <a:effectLst>
                <a:outerShdw blurRad="38100" dist="38100" dir="2700000" algn="tl">
                  <a:srgbClr val="000000">
                    <a:alpha val="43137"/>
                  </a:srgbClr>
                </a:outerShdw>
              </a:effectLst>
              <a:uLnTx/>
              <a:uFillTx/>
              <a:latin typeface="Arial" panose="020B0604020202020204" pitchFamily="34" charset="0"/>
              <a:ea typeface="华文新魏" panose="02010800040101010101" pitchFamily="2" charset="-122"/>
              <a:cs typeface="+mn-cs"/>
            </a:endParaRPr>
          </a:p>
        </p:txBody>
      </p:sp>
      <p:sp>
        <p:nvSpPr>
          <p:cNvPr id="70660" name="Text Box 4"/>
          <p:cNvSpPr txBox="1"/>
          <p:nvPr/>
        </p:nvSpPr>
        <p:spPr>
          <a:xfrm>
            <a:off x="539750" y="1196975"/>
            <a:ext cx="7777163" cy="10668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latin typeface="楷体_GB2312" pitchFamily="49" charset="-122"/>
                <a:ea typeface="楷体_GB2312" pitchFamily="49" charset="-122"/>
              </a:rPr>
              <a:t>  建筑上用的一种铝制波纹瓦是用一种机器将一块平整的铝板压制而成的</a:t>
            </a:r>
            <a:r>
              <a:rPr lang="en-US" altLang="zh-CN" b="1" dirty="0">
                <a:latin typeface="楷体_GB2312" pitchFamily="49" charset="-122"/>
                <a:ea typeface="楷体_GB2312" pitchFamily="49" charset="-122"/>
              </a:rPr>
              <a:t>.</a:t>
            </a:r>
          </a:p>
        </p:txBody>
      </p:sp>
      <p:pic>
        <p:nvPicPr>
          <p:cNvPr id="70661" name="Picture 5" descr="1"/>
          <p:cNvPicPr>
            <a:picLocks noChangeAspect="1"/>
          </p:cNvPicPr>
          <p:nvPr/>
        </p:nvPicPr>
        <p:blipFill>
          <a:blip r:embed="rId2"/>
          <a:stretch>
            <a:fillRect/>
          </a:stretch>
        </p:blipFill>
        <p:spPr>
          <a:xfrm>
            <a:off x="1042988" y="2349500"/>
            <a:ext cx="6265862" cy="2000250"/>
          </a:xfrm>
          <a:prstGeom prst="rect">
            <a:avLst/>
          </a:prstGeom>
          <a:noFill/>
          <a:ln w="9525">
            <a:noFill/>
          </a:ln>
        </p:spPr>
      </p:pic>
      <p:sp>
        <p:nvSpPr>
          <p:cNvPr id="70662" name="Rectangle 6"/>
          <p:cNvSpPr/>
          <p:nvPr/>
        </p:nvSpPr>
        <p:spPr>
          <a:xfrm>
            <a:off x="468313" y="4508500"/>
            <a:ext cx="8280400" cy="20415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b="1" dirty="0">
                <a:latin typeface="楷体_GB2312" pitchFamily="49" charset="-122"/>
                <a:ea typeface="楷体_GB2312" pitchFamily="49" charset="-122"/>
              </a:rPr>
              <a:t>假若要求波纹瓦长</a:t>
            </a:r>
            <a:r>
              <a:rPr lang="en-US" altLang="zh-CN" b="1" dirty="0">
                <a:latin typeface="楷体_GB2312" pitchFamily="49" charset="-122"/>
                <a:ea typeface="楷体_GB2312" pitchFamily="49" charset="-122"/>
              </a:rPr>
              <a:t>4</a:t>
            </a:r>
            <a:r>
              <a:rPr lang="zh-CN" altLang="en-US" b="1" dirty="0">
                <a:latin typeface="楷体_GB2312" pitchFamily="49" charset="-122"/>
                <a:ea typeface="楷体_GB2312" pitchFamily="49" charset="-122"/>
              </a:rPr>
              <a:t>英尺</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每个波纹的高度</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从中心线</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为</a:t>
            </a:r>
            <a:r>
              <a:rPr lang="en-US" altLang="zh-CN" b="1" dirty="0">
                <a:latin typeface="楷体_GB2312" pitchFamily="49" charset="-122"/>
                <a:ea typeface="楷体_GB2312" pitchFamily="49" charset="-122"/>
              </a:rPr>
              <a:t>1</a:t>
            </a:r>
            <a:r>
              <a:rPr lang="zh-CN" altLang="en-US" b="1" dirty="0">
                <a:latin typeface="楷体_GB2312" pitchFamily="49" charset="-122"/>
                <a:ea typeface="楷体_GB2312" pitchFamily="49" charset="-122"/>
              </a:rPr>
              <a:t>英寸</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且每个波纹以近似</a:t>
            </a:r>
            <a:r>
              <a:rPr lang="en-US" altLang="zh-CN" b="1" dirty="0">
                <a:latin typeface="楷体_GB2312" pitchFamily="49" charset="-122"/>
                <a:ea typeface="楷体_GB2312" pitchFamily="49" charset="-122"/>
              </a:rPr>
              <a:t>2</a:t>
            </a:r>
            <a:r>
              <a:rPr lang="el-GR" altLang="zh-CN" b="1" dirty="0">
                <a:latin typeface="楷体_GB2312" pitchFamily="49" charset="-122"/>
                <a:ea typeface="楷体_GB2312" pitchFamily="49" charset="-122"/>
              </a:rPr>
              <a:t>π</a:t>
            </a:r>
            <a:r>
              <a:rPr lang="zh-CN" altLang="en-US" b="1" dirty="0">
                <a:latin typeface="楷体_GB2312" pitchFamily="49" charset="-122"/>
                <a:ea typeface="楷体_GB2312" pitchFamily="49" charset="-122"/>
              </a:rPr>
              <a:t>英寸为一个周期</a:t>
            </a: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求制做一块波纹瓦所需铝板的长度</a:t>
            </a:r>
            <a:r>
              <a:rPr lang="en-US" altLang="zh-CN" b="1" dirty="0">
                <a:latin typeface="楷体_GB2312" pitchFamily="49" charset="-122"/>
                <a:ea typeface="楷体_GB2312" pitchFamily="49" charset="-122"/>
              </a:rPr>
              <a:t>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706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6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0661"/>
                                        </p:tgtEl>
                                        <p:attrNameLst>
                                          <p:attrName>style.visibility</p:attrName>
                                        </p:attrNameLst>
                                      </p:cBhvr>
                                      <p:to>
                                        <p:strVal val="visible"/>
                                      </p:to>
                                    </p:set>
                                    <p:anim calcmode="lin" valueType="num">
                                      <p:cBhvr additive="base">
                                        <p:cTn id="15" dur="500" fill="hold"/>
                                        <p:tgtEl>
                                          <p:spTgt spid="70661"/>
                                        </p:tgtEl>
                                        <p:attrNameLst>
                                          <p:attrName>ppt_x</p:attrName>
                                        </p:attrNameLst>
                                      </p:cBhvr>
                                      <p:tavLst>
                                        <p:tav tm="0">
                                          <p:val>
                                            <p:strVal val="#ppt_x"/>
                                          </p:val>
                                        </p:tav>
                                        <p:tav tm="100000">
                                          <p:val>
                                            <p:strVal val="#ppt_x"/>
                                          </p:val>
                                        </p:tav>
                                      </p:tavLst>
                                    </p:anim>
                                    <p:anim calcmode="lin" valueType="num">
                                      <p:cBhvr additive="base">
                                        <p:cTn id="16" dur="500" fill="hold"/>
                                        <p:tgtEl>
                                          <p:spTgt spid="7066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0662"/>
                                        </p:tgtEl>
                                        <p:attrNameLst>
                                          <p:attrName>style.visibility</p:attrName>
                                        </p:attrNameLst>
                                      </p:cBhvr>
                                      <p:to>
                                        <p:strVal val="visible"/>
                                      </p:to>
                                    </p:set>
                                    <p:anim calcmode="lin" valueType="num">
                                      <p:cBhvr additive="base">
                                        <p:cTn id="21" dur="500" fill="hold"/>
                                        <p:tgtEl>
                                          <p:spTgt spid="70662"/>
                                        </p:tgtEl>
                                        <p:attrNameLst>
                                          <p:attrName>ppt_x</p:attrName>
                                        </p:attrNameLst>
                                      </p:cBhvr>
                                      <p:tavLst>
                                        <p:tav tm="0">
                                          <p:val>
                                            <p:strVal val="#ppt_x"/>
                                          </p:val>
                                        </p:tav>
                                        <p:tav tm="100000">
                                          <p:val>
                                            <p:strVal val="#ppt_x"/>
                                          </p:val>
                                        </p:tav>
                                      </p:tavLst>
                                    </p:anim>
                                    <p:anim calcmode="lin" valueType="num">
                                      <p:cBhvr additive="base">
                                        <p:cTn id="22" dur="500" fill="hold"/>
                                        <p:tgtEl>
                                          <p:spTgt spid="706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animBg="1"/>
      <p:bldP spid="7066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body" sz="half" idx="1"/>
          </p:nvPr>
        </p:nvSpPr>
        <p:spPr>
          <a:xfrm>
            <a:off x="395288" y="692150"/>
            <a:ext cx="8137525" cy="18002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2800" b="1" i="0" u="none" strike="noStrike" kern="0" cap="none" spc="0" normalizeH="0" baseline="0" noProof="0">
                <a:ln>
                  <a:noFill/>
                </a:ln>
                <a:solidFill>
                  <a:schemeClr val="tx1"/>
                </a:solidFill>
                <a:effectLst/>
                <a:uLnTx/>
                <a:uFillTx/>
                <a:latin typeface="+mn-lt"/>
                <a:ea typeface="+mn-ea"/>
                <a:cs typeface="+mn-cs"/>
              </a:rPr>
              <a:t>   </a:t>
            </a:r>
            <a:r>
              <a:rPr kumimoji="0" lang="zh-CN" altLang="en-US" sz="2800" b="1" i="0" u="none" strike="noStrike" kern="0" cap="none" spc="0" normalizeH="0" baseline="0" noProof="0">
                <a:ln>
                  <a:noFill/>
                </a:ln>
                <a:solidFill>
                  <a:schemeClr val="tx1"/>
                </a:solidFill>
                <a:effectLst/>
                <a:uLnTx/>
                <a:uFillTx/>
                <a:latin typeface="楷体_GB2312" pitchFamily="49" charset="-122"/>
                <a:ea typeface="楷体_GB2312" pitchFamily="49" charset="-122"/>
                <a:cs typeface="+mn-cs"/>
              </a:rPr>
              <a:t>这个问题就是要求由函数</a:t>
            </a:r>
            <a:r>
              <a:rPr kumimoji="0" lang="en-US" altLang="zh-CN" sz="2800" b="1" i="1" u="none" strike="noStrike" kern="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f</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a:t>
            </a:r>
            <a:r>
              <a:rPr kumimoji="0" lang="en-US" altLang="zh-CN" sz="2800" b="1" i="1" u="none" strike="noStrike" kern="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x</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a:t>
            </a:r>
            <a:r>
              <a:rPr kumimoji="0" lang="en-US" altLang="zh-CN" sz="2800" b="1" i="1" u="none" strike="noStrike" kern="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sin x </a:t>
            </a:r>
            <a:r>
              <a:rPr kumimoji="0" lang="zh-CN" altLang="en-US" sz="2800" b="1" i="0" u="none" strike="noStrike" kern="0" cap="none" spc="0" normalizeH="0" baseline="0" noProof="0">
                <a:ln>
                  <a:noFill/>
                </a:ln>
                <a:solidFill>
                  <a:schemeClr val="tx1"/>
                </a:solidFill>
                <a:effectLst/>
                <a:uLnTx/>
                <a:uFillTx/>
                <a:latin typeface="楷体_GB2312" pitchFamily="49" charset="-122"/>
                <a:ea typeface="楷体_GB2312" pitchFamily="49" charset="-122"/>
                <a:cs typeface="+mn-cs"/>
              </a:rPr>
              <a:t>给定的曲线从</a:t>
            </a:r>
            <a:r>
              <a:rPr kumimoji="0" lang="en-US" altLang="zh-CN" sz="2800" b="1" i="1" u="none" strike="noStrike" kern="0" cap="none" spc="0" normalizeH="0" baseline="0" noProof="0">
                <a:ln>
                  <a:noFill/>
                </a:ln>
                <a:solidFill>
                  <a:schemeClr val="tx1"/>
                </a:solidFill>
                <a:effectLst/>
                <a:uLnTx/>
                <a:uFillTx/>
                <a:latin typeface="楷体_GB2312" pitchFamily="49" charset="-122"/>
                <a:ea typeface="楷体_GB2312" pitchFamily="49" charset="-122"/>
                <a:cs typeface="+mn-cs"/>
              </a:rPr>
              <a:t>x</a:t>
            </a:r>
            <a:r>
              <a:rPr kumimoji="0" lang="en-US" altLang="zh-CN" sz="2800" b="1" i="0" u="none" strike="noStrike" kern="0" cap="none" spc="0" normalizeH="0" baseline="0" noProof="0">
                <a:ln>
                  <a:noFill/>
                </a:ln>
                <a:solidFill>
                  <a:schemeClr val="tx1"/>
                </a:solidFill>
                <a:effectLst/>
                <a:uLnTx/>
                <a:uFillTx/>
                <a:latin typeface="楷体_GB2312" pitchFamily="49" charset="-122"/>
                <a:ea typeface="楷体_GB2312" pitchFamily="49" charset="-122"/>
                <a:cs typeface="+mn-cs"/>
              </a:rPr>
              <a:t>=0</a:t>
            </a:r>
            <a:r>
              <a:rPr kumimoji="0" lang="zh-CN" altLang="en-US" sz="2800" b="1" i="0" u="none" strike="noStrike" kern="0" cap="none" spc="0" normalizeH="0" baseline="0" noProof="0">
                <a:ln>
                  <a:noFill/>
                </a:ln>
                <a:solidFill>
                  <a:schemeClr val="tx1"/>
                </a:solidFill>
                <a:effectLst/>
                <a:uLnTx/>
                <a:uFillTx/>
                <a:latin typeface="楷体_GB2312" pitchFamily="49" charset="-122"/>
                <a:ea typeface="楷体_GB2312" pitchFamily="49" charset="-122"/>
                <a:cs typeface="+mn-cs"/>
              </a:rPr>
              <a:t>到</a:t>
            </a:r>
            <a:r>
              <a:rPr kumimoji="0" lang="en-US" altLang="zh-CN" sz="2800" b="1" i="1" u="none" strike="noStrike" kern="0" cap="none" spc="0" normalizeH="0" baseline="0" noProof="0">
                <a:ln>
                  <a:noFill/>
                </a:ln>
                <a:solidFill>
                  <a:schemeClr val="tx1"/>
                </a:solidFill>
                <a:effectLst/>
                <a:uLnTx/>
                <a:uFillTx/>
                <a:latin typeface="楷体_GB2312" pitchFamily="49" charset="-122"/>
                <a:ea typeface="楷体_GB2312" pitchFamily="49" charset="-122"/>
                <a:cs typeface="+mn-cs"/>
              </a:rPr>
              <a:t>x</a:t>
            </a:r>
            <a:r>
              <a:rPr kumimoji="0" lang="en-US" altLang="zh-CN" sz="2800" b="1" i="0" u="none" strike="noStrike" kern="0" cap="none" spc="0" normalizeH="0" baseline="0" noProof="0">
                <a:ln>
                  <a:noFill/>
                </a:ln>
                <a:solidFill>
                  <a:schemeClr val="tx1"/>
                </a:solidFill>
                <a:effectLst/>
                <a:uLnTx/>
                <a:uFillTx/>
                <a:latin typeface="楷体_GB2312" pitchFamily="49" charset="-122"/>
                <a:ea typeface="楷体_GB2312" pitchFamily="49" charset="-122"/>
                <a:cs typeface="+mn-cs"/>
              </a:rPr>
              <a:t>=48</a:t>
            </a:r>
            <a:r>
              <a:rPr kumimoji="0" lang="zh-CN" altLang="en-US" sz="2800" b="1" i="0" u="none" strike="noStrike" kern="0" cap="none" spc="0" normalizeH="0" baseline="0" noProof="0">
                <a:ln>
                  <a:noFill/>
                </a:ln>
                <a:solidFill>
                  <a:schemeClr val="tx1"/>
                </a:solidFill>
                <a:effectLst/>
                <a:uLnTx/>
                <a:uFillTx/>
                <a:latin typeface="楷体_GB2312" pitchFamily="49" charset="-122"/>
                <a:ea typeface="楷体_GB2312" pitchFamily="49" charset="-122"/>
                <a:cs typeface="+mn-cs"/>
              </a:rPr>
              <a:t>英寸间的弧长</a:t>
            </a:r>
            <a:r>
              <a:rPr kumimoji="0" lang="en-US" altLang="zh-CN" sz="2800" b="1" i="0" u="none" strike="noStrike" kern="0" cap="none" spc="0" normalizeH="0" baseline="0" noProof="0">
                <a:ln>
                  <a:noFill/>
                </a:ln>
                <a:solidFill>
                  <a:schemeClr val="tx1"/>
                </a:solidFill>
                <a:effectLst/>
                <a:uLnTx/>
                <a:uFillTx/>
                <a:latin typeface="楷体_GB2312" pitchFamily="49" charset="-122"/>
                <a:ea typeface="楷体_GB2312" pitchFamily="49" charset="-122"/>
                <a:cs typeface="+mn-cs"/>
              </a:rPr>
              <a:t>L.</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800" b="1" i="0" u="none" strike="noStrike" kern="0" cap="none" spc="0" normalizeH="0" baseline="0" noProof="0">
                <a:ln>
                  <a:noFill/>
                </a:ln>
                <a:solidFill>
                  <a:schemeClr val="tx1"/>
                </a:solidFill>
                <a:effectLst/>
                <a:uLnTx/>
                <a:uFillTx/>
                <a:latin typeface="楷体_GB2312" pitchFamily="49" charset="-122"/>
                <a:ea typeface="楷体_GB2312" pitchFamily="49" charset="-122"/>
                <a:cs typeface="+mn-cs"/>
              </a:rPr>
              <a:t>  </a:t>
            </a:r>
            <a:r>
              <a:rPr kumimoji="0" lang="zh-CN" altLang="en-US" sz="2800" b="1" i="0" u="none" strike="noStrike" kern="0" cap="none" spc="0" normalizeH="0" baseline="0" noProof="0">
                <a:ln>
                  <a:noFill/>
                </a:ln>
                <a:solidFill>
                  <a:schemeClr val="tx1"/>
                </a:solidFill>
                <a:effectLst/>
                <a:uLnTx/>
                <a:uFillTx/>
                <a:latin typeface="楷体_GB2312" pitchFamily="49" charset="-122"/>
                <a:ea typeface="楷体_GB2312" pitchFamily="49" charset="-122"/>
                <a:cs typeface="+mn-cs"/>
              </a:rPr>
              <a:t>由微积分学我们知道</a:t>
            </a:r>
            <a:r>
              <a:rPr kumimoji="0" lang="en-US" altLang="zh-CN" sz="2800" b="1" i="0" u="none" strike="noStrike" kern="0" cap="none" spc="0" normalizeH="0" baseline="0" noProof="0">
                <a:ln>
                  <a:noFill/>
                </a:ln>
                <a:solidFill>
                  <a:schemeClr val="tx1"/>
                </a:solidFill>
                <a:effectLst/>
                <a:uLnTx/>
                <a:uFillTx/>
                <a:latin typeface="楷体_GB2312" pitchFamily="49" charset="-122"/>
                <a:ea typeface="楷体_GB2312" pitchFamily="49" charset="-122"/>
                <a:cs typeface="+mn-cs"/>
              </a:rPr>
              <a:t>,</a:t>
            </a:r>
            <a:r>
              <a:rPr kumimoji="0" lang="zh-CN" altLang="en-US" sz="2800" b="1" i="0" u="none" strike="noStrike" kern="0" cap="none" spc="0" normalizeH="0" baseline="0" noProof="0">
                <a:ln>
                  <a:noFill/>
                </a:ln>
                <a:solidFill>
                  <a:schemeClr val="tx1"/>
                </a:solidFill>
                <a:effectLst/>
                <a:uLnTx/>
                <a:uFillTx/>
                <a:latin typeface="楷体_GB2312" pitchFamily="49" charset="-122"/>
                <a:ea typeface="楷体_GB2312" pitchFamily="49" charset="-122"/>
                <a:cs typeface="+mn-cs"/>
              </a:rPr>
              <a:t>所求的弧长可表示为</a:t>
            </a:r>
            <a:r>
              <a:rPr kumimoji="0" lang="en-US" altLang="zh-CN" sz="2800" b="1" i="0" u="none" strike="noStrike" kern="0" cap="none" spc="0" normalizeH="0" baseline="0" noProof="0">
                <a:ln>
                  <a:noFill/>
                </a:ln>
                <a:solidFill>
                  <a:schemeClr val="tx1"/>
                </a:solidFill>
                <a:effectLst/>
                <a:uLnTx/>
                <a:uFillTx/>
                <a:latin typeface="楷体_GB2312" pitchFamily="49" charset="-122"/>
                <a:ea typeface="楷体_GB2312" pitchFamily="49" charset="-122"/>
                <a:cs typeface="+mn-cs"/>
              </a:rPr>
              <a:t>:</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graphicFrame>
        <p:nvGraphicFramePr>
          <p:cNvPr id="71683" name="Object 3"/>
          <p:cNvGraphicFramePr>
            <a:graphicFrameLocks noGrp="1" noChangeAspect="1"/>
          </p:cNvGraphicFramePr>
          <p:nvPr>
            <p:ph sz="half" idx="2"/>
          </p:nvPr>
        </p:nvGraphicFramePr>
        <p:xfrm>
          <a:off x="684213" y="2565400"/>
          <a:ext cx="7280275" cy="760413"/>
        </p:xfrm>
        <a:graphic>
          <a:graphicData uri="http://schemas.openxmlformats.org/presentationml/2006/ole">
            <mc:AlternateContent xmlns:mc="http://schemas.openxmlformats.org/markup-compatibility/2006">
              <mc:Choice xmlns:v="urn:schemas-microsoft-com:vml" Requires="v">
                <p:oleObj r:id="rId2" imgW="2717800" imgH="330200" progId="Equation.3">
                  <p:embed/>
                </p:oleObj>
              </mc:Choice>
              <mc:Fallback>
                <p:oleObj r:id="rId2" imgW="2717800" imgH="330200" progId="Equation.3">
                  <p:embed/>
                  <p:pic>
                    <p:nvPicPr>
                      <p:cNvPr id="71683" name="Object 3"/>
                      <p:cNvPicPr/>
                      <p:nvPr/>
                    </p:nvPicPr>
                    <p:blipFill>
                      <a:blip r:embed="rId3"/>
                      <a:srcRect/>
                      <a:stretch>
                        <a:fillRect/>
                      </a:stretch>
                    </p:blipFill>
                    <p:spPr>
                      <a:xfrm>
                        <a:off x="684213" y="2565400"/>
                        <a:ext cx="7280275" cy="760413"/>
                      </a:xfrm>
                      <a:prstGeom prst="rect">
                        <a:avLst/>
                      </a:prstGeom>
                      <a:solidFill>
                        <a:srgbClr val="FFFFFF">
                          <a:alpha val="100000"/>
                        </a:srgbClr>
                      </a:solidFill>
                      <a:ln w="38100">
                        <a:miter/>
                      </a:ln>
                    </p:spPr>
                  </p:pic>
                </p:oleObj>
              </mc:Fallback>
            </mc:AlternateContent>
          </a:graphicData>
        </a:graphic>
      </p:graphicFrame>
      <p:sp>
        <p:nvSpPr>
          <p:cNvPr id="71684" name="Text Box 4"/>
          <p:cNvSpPr txBox="1"/>
          <p:nvPr/>
        </p:nvSpPr>
        <p:spPr>
          <a:xfrm>
            <a:off x="611188" y="3644900"/>
            <a:ext cx="8064500" cy="10668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b="1" dirty="0">
                <a:latin typeface="楷体_GB2312" pitchFamily="49" charset="-122"/>
                <a:ea typeface="楷体_GB2312" pitchFamily="49" charset="-122"/>
              </a:rPr>
              <a:t>上述积分称为第二类椭圆积分</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它不能用普通方法来计算</a:t>
            </a:r>
            <a:r>
              <a:rPr lang="en-US" altLang="zh-CN" dirty="0">
                <a:latin typeface="楷体_GB2312" pitchFamily="49" charset="-122"/>
                <a:ea typeface="楷体_GB2312" pitchFamily="49" charset="-122"/>
              </a:rPr>
              <a:t>.</a:t>
            </a:r>
          </a:p>
        </p:txBody>
      </p:sp>
      <p:sp>
        <p:nvSpPr>
          <p:cNvPr id="71685" name="Text Box 5" descr="花束"/>
          <p:cNvSpPr txBox="1">
            <a:spLocks noChangeArrowheads="1"/>
          </p:cNvSpPr>
          <p:nvPr/>
        </p:nvSpPr>
        <p:spPr bwMode="auto">
          <a:xfrm>
            <a:off x="2268538" y="5084763"/>
            <a:ext cx="2732088" cy="701675"/>
          </a:xfrm>
          <a:prstGeom prst="rect">
            <a:avLst/>
          </a:prstGeom>
          <a:noFill/>
          <a:ln w="9525" algn="ctr">
            <a:noFill/>
            <a:miter lim="800000"/>
          </a:ln>
          <a:effectLst/>
        </p:spPr>
        <p:txBody>
          <a:bodyPr wrap="none">
            <a:spAutoFit/>
          </a:bodyPr>
          <a:lstStyle/>
          <a:p>
            <a:pPr marR="0" defTabSz="914400" eaLnBrk="1" hangingPunct="1">
              <a:buClrTx/>
              <a:buSzTx/>
              <a:buFontTx/>
              <a:buNone/>
              <a:defRPr/>
            </a:pPr>
            <a:r>
              <a:rPr kumimoji="1" lang="zh-CN" altLang="en-US" sz="4000" kern="1200" cap="none" spc="0" normalizeH="0" baseline="0" noProof="0">
                <a:solidFill>
                  <a:srgbClr val="FF0066"/>
                </a:solidFill>
                <a:effectLst>
                  <a:outerShdw blurRad="38100" dist="38100" dir="2700000" algn="tl">
                    <a:srgbClr val="C0C0C0"/>
                  </a:outerShdw>
                </a:effectLst>
                <a:latin typeface="Arial" panose="020B0604020202020204" pitchFamily="34" charset="0"/>
                <a:ea typeface="楷体_GB2312" pitchFamily="49" charset="-122"/>
                <a:cs typeface="+mn-cs"/>
              </a:rPr>
              <a:t>数值积分！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71685"/>
                                        </p:tgtEl>
                                        <p:attrNameLst>
                                          <p:attrName>style.visibility</p:attrName>
                                        </p:attrNameLst>
                                      </p:cBhvr>
                                      <p:to>
                                        <p:strVal val="visible"/>
                                      </p:to>
                                    </p:set>
                                    <p:anim calcmode="lin" valueType="num">
                                      <p:cBhvr additive="base">
                                        <p:cTn id="15" dur="500" fill="hold"/>
                                        <p:tgtEl>
                                          <p:spTgt spid="71685"/>
                                        </p:tgtEl>
                                        <p:attrNameLst>
                                          <p:attrName>ppt_x</p:attrName>
                                        </p:attrNameLst>
                                      </p:cBhvr>
                                      <p:tavLst>
                                        <p:tav tm="0">
                                          <p:val>
                                            <p:strVal val="0-#ppt_w/2"/>
                                          </p:val>
                                        </p:tav>
                                        <p:tav tm="100000">
                                          <p:val>
                                            <p:strVal val="#ppt_x"/>
                                          </p:val>
                                        </p:tav>
                                      </p:tavLst>
                                    </p:anim>
                                    <p:anim calcmode="lin" valueType="num">
                                      <p:cBhvr additive="base">
                                        <p:cTn id="16" dur="500" fill="hold"/>
                                        <p:tgtEl>
                                          <p:spTgt spid="716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p:nvPr/>
        </p:nvSpPr>
        <p:spPr>
          <a:xfrm>
            <a:off x="323850" y="549275"/>
            <a:ext cx="2794000" cy="519113"/>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en-US" altLang="zh-CN" sz="2800" b="1" dirty="0">
                <a:solidFill>
                  <a:schemeClr val="hlink"/>
                </a:solidFill>
                <a:ea typeface="楷体_GB2312" pitchFamily="49" charset="-122"/>
              </a:rPr>
              <a:t>6. </a:t>
            </a:r>
            <a:r>
              <a:rPr lang="zh-CN" altLang="en-US" sz="2800" b="1" dirty="0">
                <a:solidFill>
                  <a:schemeClr val="hlink"/>
                </a:solidFill>
                <a:ea typeface="楷体_GB2312" pitchFamily="49" charset="-122"/>
              </a:rPr>
              <a:t>蝴蝶效应</a:t>
            </a:r>
          </a:p>
        </p:txBody>
      </p:sp>
      <p:sp>
        <p:nvSpPr>
          <p:cNvPr id="19459" name="Rectangle 3"/>
          <p:cNvSpPr/>
          <p:nvPr/>
        </p:nvSpPr>
        <p:spPr>
          <a:xfrm>
            <a:off x="179388" y="1033463"/>
            <a:ext cx="8680450" cy="151606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130000"/>
              </a:lnSpc>
              <a:spcBef>
                <a:spcPct val="0"/>
              </a:spcBef>
              <a:buClrTx/>
              <a:buSzTx/>
              <a:buFontTx/>
              <a:buNone/>
            </a:pPr>
            <a:r>
              <a:rPr lang="zh-CN" altLang="en-US" sz="2400" b="1" dirty="0">
                <a:ea typeface="楷体_GB2312" pitchFamily="49" charset="-122"/>
              </a:rPr>
              <a:t>        洛伦兹吸引子</a:t>
            </a:r>
            <a:r>
              <a:rPr lang="en-US" altLang="zh-CN" sz="2400" b="1" dirty="0">
                <a:ea typeface="楷体_GB2312" pitchFamily="49" charset="-122"/>
              </a:rPr>
              <a:t>(</a:t>
            </a:r>
            <a:r>
              <a:rPr lang="en-US" altLang="zh-CN" sz="2400" b="1" i="1" dirty="0">
                <a:ea typeface="楷体_GB2312" pitchFamily="49" charset="-122"/>
              </a:rPr>
              <a:t>Lorenz attractor</a:t>
            </a:r>
            <a:r>
              <a:rPr lang="en-US" altLang="zh-CN" sz="2400" b="1" dirty="0">
                <a:ea typeface="楷体_GB2312" pitchFamily="49" charset="-122"/>
              </a:rPr>
              <a:t>)</a:t>
            </a:r>
            <a:r>
              <a:rPr lang="zh-CN" altLang="en-US" sz="2400" b="1" dirty="0">
                <a:ea typeface="楷体_GB2312" pitchFamily="49" charset="-122"/>
              </a:rPr>
              <a:t>是由</a:t>
            </a:r>
            <a:r>
              <a:rPr lang="en-US" altLang="zh-CN" sz="2400" b="1" dirty="0">
                <a:ea typeface="楷体_GB2312" pitchFamily="49" charset="-122"/>
              </a:rPr>
              <a:t>MIT</a:t>
            </a:r>
            <a:r>
              <a:rPr lang="zh-CN" altLang="en-US" sz="2400" b="1" dirty="0">
                <a:ea typeface="楷体_GB2312" pitchFamily="49" charset="-122"/>
              </a:rPr>
              <a:t>大学的气象学家</a:t>
            </a:r>
            <a:r>
              <a:rPr lang="en-US" altLang="zh-CN" sz="2400" b="1" dirty="0">
                <a:ea typeface="楷体_GB2312" pitchFamily="49" charset="-122"/>
              </a:rPr>
              <a:t>E</a:t>
            </a:r>
          </a:p>
          <a:p>
            <a:pPr marL="0" lvl="0" indent="0" eaLnBrk="1" hangingPunct="1">
              <a:lnSpc>
                <a:spcPct val="130000"/>
              </a:lnSpc>
              <a:spcBef>
                <a:spcPct val="0"/>
              </a:spcBef>
              <a:buClrTx/>
              <a:buSzTx/>
              <a:buFontTx/>
              <a:buNone/>
            </a:pPr>
            <a:r>
              <a:rPr lang="en-US" altLang="zh-CN" sz="2400" b="1" dirty="0">
                <a:ea typeface="楷体_GB2312" pitchFamily="49" charset="-122"/>
              </a:rPr>
              <a:t>dward Lorenz</a:t>
            </a:r>
            <a:r>
              <a:rPr lang="zh-CN" altLang="en-US" sz="2400" b="1" dirty="0">
                <a:ea typeface="楷体_GB2312" pitchFamily="49" charset="-122"/>
              </a:rPr>
              <a:t>在</a:t>
            </a:r>
            <a:r>
              <a:rPr lang="en-US" altLang="zh-CN" sz="2400" b="1" dirty="0">
                <a:ea typeface="楷体_GB2312" pitchFamily="49" charset="-122"/>
              </a:rPr>
              <a:t>1963</a:t>
            </a:r>
            <a:r>
              <a:rPr lang="zh-CN" altLang="en-US" sz="2400" b="1" dirty="0">
                <a:ea typeface="楷体_GB2312" pitchFamily="49" charset="-122"/>
              </a:rPr>
              <a:t>年给出的，他给出第一个混沌现象</a:t>
            </a:r>
            <a:r>
              <a:rPr lang="en-US" altLang="zh-CN" sz="2400" b="1" dirty="0">
                <a:ea typeface="楷体_GB2312" pitchFamily="49" charset="-122"/>
              </a:rPr>
              <a:t>——</a:t>
            </a:r>
            <a:r>
              <a:rPr lang="zh-CN" altLang="en-US" sz="2400" b="1" dirty="0">
                <a:ea typeface="楷体_GB2312" pitchFamily="49" charset="-122"/>
              </a:rPr>
              <a:t>蝴</a:t>
            </a:r>
          </a:p>
          <a:p>
            <a:pPr marL="0" lvl="0" indent="0" eaLnBrk="1" hangingPunct="1">
              <a:lnSpc>
                <a:spcPct val="130000"/>
              </a:lnSpc>
              <a:spcBef>
                <a:spcPct val="0"/>
              </a:spcBef>
              <a:buClrTx/>
              <a:buSzTx/>
              <a:buFontTx/>
              <a:buNone/>
            </a:pPr>
            <a:r>
              <a:rPr lang="zh-CN" altLang="en-US" sz="2400" b="1" dirty="0">
                <a:ea typeface="楷体_GB2312" pitchFamily="49" charset="-122"/>
              </a:rPr>
              <a:t>蝶效应。 </a:t>
            </a:r>
          </a:p>
        </p:txBody>
      </p:sp>
      <p:pic>
        <p:nvPicPr>
          <p:cNvPr id="19460" name="Picture 4" descr="001-1"/>
          <p:cNvPicPr>
            <a:picLocks noChangeAspect="1"/>
          </p:cNvPicPr>
          <p:nvPr/>
        </p:nvPicPr>
        <p:blipFill>
          <a:blip r:embed="rId2"/>
          <a:stretch>
            <a:fillRect/>
          </a:stretch>
        </p:blipFill>
        <p:spPr>
          <a:xfrm>
            <a:off x="2484438" y="2309813"/>
            <a:ext cx="3600450" cy="2300287"/>
          </a:xfrm>
          <a:prstGeom prst="rect">
            <a:avLst/>
          </a:prstGeom>
          <a:noFill/>
          <a:ln w="9525">
            <a:noFill/>
          </a:ln>
        </p:spPr>
      </p:pic>
      <p:sp>
        <p:nvSpPr>
          <p:cNvPr id="19461" name="Rectangle 5"/>
          <p:cNvSpPr/>
          <p:nvPr/>
        </p:nvSpPr>
        <p:spPr>
          <a:xfrm>
            <a:off x="2938463" y="4797425"/>
            <a:ext cx="2439987" cy="39687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zh-CN" altLang="en-US" sz="2000" b="1" dirty="0">
                <a:ea typeface="楷体_GB2312" pitchFamily="49" charset="-122"/>
              </a:rPr>
              <a:t>图</a:t>
            </a:r>
            <a:r>
              <a:rPr lang="en-US" altLang="zh-CN" sz="2000" b="1" dirty="0">
                <a:ea typeface="楷体_GB2312" pitchFamily="49" charset="-122"/>
              </a:rPr>
              <a:t>1 </a:t>
            </a:r>
            <a:r>
              <a:rPr lang="zh-CN" altLang="en-US" sz="2000" b="1" dirty="0">
                <a:ea typeface="楷体_GB2312" pitchFamily="49" charset="-122"/>
              </a:rPr>
              <a:t>蝴蝶效应示意图</a:t>
            </a:r>
          </a:p>
        </p:txBody>
      </p:sp>
      <p:sp>
        <p:nvSpPr>
          <p:cNvPr id="19462" name="Rectangle 6"/>
          <p:cNvSpPr/>
          <p:nvPr/>
        </p:nvSpPr>
        <p:spPr>
          <a:xfrm>
            <a:off x="250825" y="5411788"/>
            <a:ext cx="8569325" cy="45720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ea typeface="楷体_GB2312" pitchFamily="49" charset="-122"/>
              </a:rPr>
              <a:t> 洛伦兹方程是大气流体动力学模型的一个简化的常微分方程组：</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0" y="2805113"/>
            <a:ext cx="9144000" cy="0"/>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a:ln>
                <a:noFill/>
              </a:ln>
              <a:solidFill>
                <a:srgbClr val="FF0066"/>
              </a:solidFill>
              <a:effectLst>
                <a:outerShdw blurRad="38100" dist="38100" dir="2700000" algn="tl">
                  <a:srgbClr val="000000">
                    <a:alpha val="43137"/>
                  </a:srgbClr>
                </a:outerShdw>
              </a:effectLst>
              <a:uLnTx/>
              <a:uFillTx/>
              <a:latin typeface="Arial" panose="020B0604020202020204" pitchFamily="34" charset="0"/>
              <a:ea typeface="华文新魏" panose="02010800040101010101" pitchFamily="2" charset="-122"/>
              <a:cs typeface="+mn-cs"/>
            </a:endParaRPr>
          </a:p>
        </p:txBody>
      </p:sp>
      <p:graphicFrame>
        <p:nvGraphicFramePr>
          <p:cNvPr id="143363" name="Object 3"/>
          <p:cNvGraphicFramePr>
            <a:graphicFrameLocks noChangeAspect="1"/>
          </p:cNvGraphicFramePr>
          <p:nvPr/>
        </p:nvGraphicFramePr>
        <p:xfrm>
          <a:off x="3132138" y="404813"/>
          <a:ext cx="1954212" cy="2265362"/>
        </p:xfrm>
        <a:graphic>
          <a:graphicData uri="http://schemas.openxmlformats.org/presentationml/2006/ole">
            <mc:AlternateContent xmlns:mc="http://schemas.openxmlformats.org/markup-compatibility/2006">
              <mc:Choice xmlns:v="urn:schemas-microsoft-com:vml" Requires="v">
                <p:oleObj r:id="rId2" imgW="1079500" imgH="1244600" progId="Equation.DSMT4">
                  <p:embed/>
                </p:oleObj>
              </mc:Choice>
              <mc:Fallback>
                <p:oleObj r:id="rId2" imgW="1079500" imgH="1244600" progId="Equation.DSMT4">
                  <p:embed/>
                  <p:pic>
                    <p:nvPicPr>
                      <p:cNvPr id="143363" name="Object 3"/>
                      <p:cNvPicPr/>
                      <p:nvPr/>
                    </p:nvPicPr>
                    <p:blipFill>
                      <a:blip r:embed="rId3"/>
                      <a:stretch>
                        <a:fillRect/>
                      </a:stretch>
                    </p:blipFill>
                    <p:spPr>
                      <a:xfrm>
                        <a:off x="3132138" y="404813"/>
                        <a:ext cx="1954212" cy="2265362"/>
                      </a:xfrm>
                      <a:prstGeom prst="rect">
                        <a:avLst/>
                      </a:prstGeom>
                      <a:noFill/>
                      <a:ln w="38100">
                        <a:noFill/>
                        <a:miter/>
                      </a:ln>
                    </p:spPr>
                  </p:pic>
                </p:oleObj>
              </mc:Fallback>
            </mc:AlternateContent>
          </a:graphicData>
        </a:graphic>
      </p:graphicFrame>
      <p:sp>
        <p:nvSpPr>
          <p:cNvPr id="143365" name="Rectangle 5"/>
          <p:cNvSpPr>
            <a:spLocks noChangeArrowheads="1"/>
          </p:cNvSpPr>
          <p:nvPr/>
        </p:nvSpPr>
        <p:spPr bwMode="auto">
          <a:xfrm>
            <a:off x="0" y="3357563"/>
            <a:ext cx="9144000" cy="0"/>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a:ln>
                <a:noFill/>
              </a:ln>
              <a:solidFill>
                <a:srgbClr val="FF0066"/>
              </a:solidFill>
              <a:effectLst>
                <a:outerShdw blurRad="38100" dist="38100" dir="2700000" algn="tl">
                  <a:srgbClr val="000000">
                    <a:alpha val="43137"/>
                  </a:srgbClr>
                </a:outerShdw>
              </a:effectLst>
              <a:uLnTx/>
              <a:uFillTx/>
              <a:latin typeface="Arial" panose="020B0604020202020204" pitchFamily="34" charset="0"/>
              <a:ea typeface="华文新魏" panose="02010800040101010101" pitchFamily="2" charset="-122"/>
              <a:cs typeface="+mn-cs"/>
            </a:endParaRPr>
          </a:p>
        </p:txBody>
      </p:sp>
      <p:sp>
        <p:nvSpPr>
          <p:cNvPr id="143368" name="Rectangle 8"/>
          <p:cNvSpPr>
            <a:spLocks noChangeArrowheads="1"/>
          </p:cNvSpPr>
          <p:nvPr/>
        </p:nvSpPr>
        <p:spPr bwMode="auto">
          <a:xfrm>
            <a:off x="0" y="3367088"/>
            <a:ext cx="9144000" cy="0"/>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a:ln>
                <a:noFill/>
              </a:ln>
              <a:solidFill>
                <a:srgbClr val="FF0066"/>
              </a:solidFill>
              <a:effectLst>
                <a:outerShdw blurRad="38100" dist="38100" dir="2700000" algn="tl">
                  <a:srgbClr val="000000">
                    <a:alpha val="43137"/>
                  </a:srgbClr>
                </a:outerShdw>
              </a:effectLst>
              <a:uLnTx/>
              <a:uFillTx/>
              <a:latin typeface="Arial" panose="020B0604020202020204" pitchFamily="34" charset="0"/>
              <a:ea typeface="华文新魏" panose="02010800040101010101" pitchFamily="2" charset="-122"/>
              <a:cs typeface="+mn-cs"/>
            </a:endParaRPr>
          </a:p>
        </p:txBody>
      </p:sp>
      <p:grpSp>
        <p:nvGrpSpPr>
          <p:cNvPr id="2" name="Group 16"/>
          <p:cNvGrpSpPr/>
          <p:nvPr/>
        </p:nvGrpSpPr>
        <p:grpSpPr>
          <a:xfrm>
            <a:off x="179388" y="2790825"/>
            <a:ext cx="8928100" cy="2797175"/>
            <a:chOff x="113" y="1758"/>
            <a:chExt cx="5624" cy="1762"/>
          </a:xfrm>
        </p:grpSpPr>
        <p:sp>
          <p:nvSpPr>
            <p:cNvPr id="20488" name="Rectangle 4"/>
            <p:cNvSpPr/>
            <p:nvPr/>
          </p:nvSpPr>
          <p:spPr>
            <a:xfrm>
              <a:off x="172" y="1758"/>
              <a:ext cx="5565" cy="97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ea typeface="楷体_GB2312" pitchFamily="49" charset="-122"/>
                </a:rPr>
                <a:t>     该方程组来源于模拟大气对流，该模型除了在天气预报中有显</a:t>
              </a:r>
            </a:p>
            <a:p>
              <a:pPr marL="0" lvl="0" indent="0" eaLnBrk="1" hangingPunct="1">
                <a:spcBef>
                  <a:spcPct val="0"/>
                </a:spcBef>
                <a:buClrTx/>
                <a:buSzTx/>
                <a:buFontTx/>
                <a:buNone/>
              </a:pPr>
              <a:r>
                <a:rPr lang="zh-CN" altLang="en-US" sz="2400" b="1" dirty="0">
                  <a:ea typeface="楷体_GB2312" pitchFamily="49" charset="-122"/>
                </a:rPr>
                <a:t>著的应用之外，还可以用于研究空气污染和全球侯变化。洛伦</a:t>
              </a:r>
            </a:p>
            <a:p>
              <a:pPr marL="0" lvl="0" indent="0" eaLnBrk="1" hangingPunct="1">
                <a:spcBef>
                  <a:spcPct val="0"/>
                </a:spcBef>
                <a:buClrTx/>
                <a:buSzTx/>
                <a:buFontTx/>
                <a:buNone/>
              </a:pPr>
              <a:r>
                <a:rPr lang="zh-CN" altLang="en-US" sz="2400" b="1" dirty="0">
                  <a:ea typeface="楷体_GB2312" pitchFamily="49" charset="-122"/>
                </a:rPr>
                <a:t>兹借助于这个模型，将大气流体运动的强度</a:t>
              </a:r>
              <a:r>
                <a:rPr lang="en-US" altLang="zh-CN" sz="2400" b="1" i="1" dirty="0">
                  <a:ea typeface="楷体_GB2312" pitchFamily="49" charset="-122"/>
                </a:rPr>
                <a:t>x</a:t>
              </a:r>
              <a:r>
                <a:rPr lang="zh-CN" altLang="en-US" sz="2400" b="1" dirty="0">
                  <a:ea typeface="楷体_GB2312" pitchFamily="49" charset="-122"/>
                </a:rPr>
                <a:t>与水平和垂直方</a:t>
              </a:r>
            </a:p>
            <a:p>
              <a:pPr marL="0" lvl="0" indent="0" eaLnBrk="1" hangingPunct="1">
                <a:spcBef>
                  <a:spcPct val="0"/>
                </a:spcBef>
                <a:buClrTx/>
                <a:buSzTx/>
                <a:buFontTx/>
                <a:buNone/>
              </a:pPr>
              <a:r>
                <a:rPr lang="zh-CN" altLang="en-US" sz="2400" b="1" dirty="0">
                  <a:ea typeface="楷体_GB2312" pitchFamily="49" charset="-122"/>
                </a:rPr>
                <a:t>向的温度变化</a:t>
              </a:r>
              <a:r>
                <a:rPr lang="en-US" altLang="zh-CN" sz="2400" b="1" i="1" dirty="0">
                  <a:ea typeface="楷体_GB2312" pitchFamily="49" charset="-122"/>
                </a:rPr>
                <a:t>y</a:t>
              </a:r>
              <a:r>
                <a:rPr lang="zh-CN" altLang="en-US" sz="2400" b="1" dirty="0">
                  <a:ea typeface="楷体_GB2312" pitchFamily="49" charset="-122"/>
                </a:rPr>
                <a:t>和</a:t>
              </a:r>
              <a:r>
                <a:rPr lang="en-US" altLang="zh-CN" sz="2400" b="1" i="1" dirty="0">
                  <a:ea typeface="楷体_GB2312" pitchFamily="49" charset="-122"/>
                </a:rPr>
                <a:t>z</a:t>
              </a:r>
              <a:r>
                <a:rPr lang="zh-CN" altLang="en-US" sz="2400" b="1" dirty="0">
                  <a:ea typeface="楷体_GB2312" pitchFamily="49" charset="-122"/>
                </a:rPr>
                <a:t>联系了起来。参数 </a:t>
              </a:r>
            </a:p>
          </p:txBody>
        </p:sp>
        <p:graphicFrame>
          <p:nvGraphicFramePr>
            <p:cNvPr id="20489" name="Object 6"/>
            <p:cNvGraphicFramePr>
              <a:graphicFrameLocks noChangeAspect="1"/>
            </p:cNvGraphicFramePr>
            <p:nvPr/>
          </p:nvGraphicFramePr>
          <p:xfrm>
            <a:off x="3312" y="2508"/>
            <a:ext cx="192" cy="180"/>
          </p:xfrm>
          <a:graphic>
            <a:graphicData uri="http://schemas.openxmlformats.org/presentationml/2006/ole">
              <mc:AlternateContent xmlns:mc="http://schemas.openxmlformats.org/markup-compatibility/2006">
                <mc:Choice xmlns:v="urn:schemas-microsoft-com:vml" Requires="v">
                  <p:oleObj r:id="rId4" imgW="152400" imgH="139700" progId="Equation.DSMT4">
                    <p:embed/>
                  </p:oleObj>
                </mc:Choice>
                <mc:Fallback>
                  <p:oleObj r:id="rId4" imgW="152400" imgH="139700" progId="Equation.DSMT4">
                    <p:embed/>
                    <p:pic>
                      <p:nvPicPr>
                        <p:cNvPr id="20489" name="Object 6"/>
                        <p:cNvPicPr/>
                        <p:nvPr/>
                      </p:nvPicPr>
                      <p:blipFill>
                        <a:blip r:embed="rId5"/>
                        <a:stretch>
                          <a:fillRect/>
                        </a:stretch>
                      </p:blipFill>
                      <p:spPr>
                        <a:xfrm>
                          <a:off x="3312" y="2508"/>
                          <a:ext cx="192" cy="180"/>
                        </a:xfrm>
                        <a:prstGeom prst="rect">
                          <a:avLst/>
                        </a:prstGeom>
                        <a:noFill/>
                        <a:ln w="38100">
                          <a:noFill/>
                          <a:miter/>
                        </a:ln>
                      </p:spPr>
                    </p:pic>
                  </p:oleObj>
                </mc:Fallback>
              </mc:AlternateContent>
            </a:graphicData>
          </a:graphic>
        </p:graphicFrame>
        <p:sp>
          <p:nvSpPr>
            <p:cNvPr id="20490" name="Rectangle 7"/>
            <p:cNvSpPr/>
            <p:nvPr/>
          </p:nvSpPr>
          <p:spPr>
            <a:xfrm>
              <a:off x="3431" y="2448"/>
              <a:ext cx="1513" cy="28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ea typeface="楷体_GB2312" pitchFamily="49" charset="-122"/>
                </a:rPr>
                <a:t>称为普兰特数， </a:t>
              </a:r>
            </a:p>
          </p:txBody>
        </p:sp>
        <p:graphicFrame>
          <p:nvGraphicFramePr>
            <p:cNvPr id="20491" name="Object 9"/>
            <p:cNvGraphicFramePr>
              <a:graphicFrameLocks noChangeAspect="1"/>
            </p:cNvGraphicFramePr>
            <p:nvPr/>
          </p:nvGraphicFramePr>
          <p:xfrm>
            <a:off x="4752" y="2496"/>
            <a:ext cx="169" cy="183"/>
          </p:xfrm>
          <a:graphic>
            <a:graphicData uri="http://schemas.openxmlformats.org/presentationml/2006/ole">
              <mc:AlternateContent xmlns:mc="http://schemas.openxmlformats.org/markup-compatibility/2006">
                <mc:Choice xmlns:v="urn:schemas-microsoft-com:vml" Requires="v">
                  <p:oleObj r:id="rId6" imgW="114300" imgH="127000" progId="Equation.DSMT4">
                    <p:embed/>
                  </p:oleObj>
                </mc:Choice>
                <mc:Fallback>
                  <p:oleObj r:id="rId6" imgW="114300" imgH="127000" progId="Equation.DSMT4">
                    <p:embed/>
                    <p:pic>
                      <p:nvPicPr>
                        <p:cNvPr id="20491" name="Object 9"/>
                        <p:cNvPicPr/>
                        <p:nvPr/>
                      </p:nvPicPr>
                      <p:blipFill>
                        <a:blip r:embed="rId7"/>
                        <a:stretch>
                          <a:fillRect/>
                        </a:stretch>
                      </p:blipFill>
                      <p:spPr>
                        <a:xfrm>
                          <a:off x="4752" y="2496"/>
                          <a:ext cx="169" cy="183"/>
                        </a:xfrm>
                        <a:prstGeom prst="rect">
                          <a:avLst/>
                        </a:prstGeom>
                        <a:noFill/>
                        <a:ln w="38100">
                          <a:noFill/>
                          <a:miter/>
                        </a:ln>
                      </p:spPr>
                    </p:pic>
                  </p:oleObj>
                </mc:Fallback>
              </mc:AlternateContent>
            </a:graphicData>
          </a:graphic>
        </p:graphicFrame>
        <p:sp>
          <p:nvSpPr>
            <p:cNvPr id="20492" name="Rectangle 10"/>
            <p:cNvSpPr/>
            <p:nvPr/>
          </p:nvSpPr>
          <p:spPr>
            <a:xfrm>
              <a:off x="4823" y="2448"/>
              <a:ext cx="745" cy="28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ea typeface="楷体_GB2312" pitchFamily="49" charset="-122"/>
                </a:rPr>
                <a:t>是规范 </a:t>
              </a:r>
            </a:p>
          </p:txBody>
        </p:sp>
        <p:sp>
          <p:nvSpPr>
            <p:cNvPr id="20493" name="Rectangle 11"/>
            <p:cNvSpPr/>
            <p:nvPr/>
          </p:nvSpPr>
          <p:spPr>
            <a:xfrm>
              <a:off x="158" y="2704"/>
              <a:ext cx="1321" cy="28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ea typeface="楷体_GB2312" pitchFamily="49" charset="-122"/>
                </a:rPr>
                <a:t>化的瑞利数， </a:t>
              </a:r>
            </a:p>
          </p:txBody>
        </p:sp>
        <p:graphicFrame>
          <p:nvGraphicFramePr>
            <p:cNvPr id="20494" name="Object 12"/>
            <p:cNvGraphicFramePr>
              <a:graphicFrameLocks noChangeAspect="1"/>
            </p:cNvGraphicFramePr>
            <p:nvPr/>
          </p:nvGraphicFramePr>
          <p:xfrm>
            <a:off x="1247" y="2704"/>
            <a:ext cx="170" cy="249"/>
          </p:xfrm>
          <a:graphic>
            <a:graphicData uri="http://schemas.openxmlformats.org/presentationml/2006/ole">
              <mc:AlternateContent xmlns:mc="http://schemas.openxmlformats.org/markup-compatibility/2006">
                <mc:Choice xmlns:v="urn:schemas-microsoft-com:vml" Requires="v">
                  <p:oleObj r:id="rId8" imgW="127000" imgH="177165" progId="Equation.DSMT4">
                    <p:embed/>
                  </p:oleObj>
                </mc:Choice>
                <mc:Fallback>
                  <p:oleObj r:id="rId8" imgW="127000" imgH="177165" progId="Equation.DSMT4">
                    <p:embed/>
                    <p:pic>
                      <p:nvPicPr>
                        <p:cNvPr id="20494" name="Object 12"/>
                        <p:cNvPicPr/>
                        <p:nvPr/>
                      </p:nvPicPr>
                      <p:blipFill>
                        <a:blip r:embed="rId9"/>
                        <a:stretch>
                          <a:fillRect/>
                        </a:stretch>
                      </p:blipFill>
                      <p:spPr>
                        <a:xfrm>
                          <a:off x="1247" y="2704"/>
                          <a:ext cx="170" cy="249"/>
                        </a:xfrm>
                        <a:prstGeom prst="rect">
                          <a:avLst/>
                        </a:prstGeom>
                        <a:noFill/>
                        <a:ln w="38100">
                          <a:noFill/>
                          <a:miter/>
                        </a:ln>
                      </p:spPr>
                    </p:pic>
                  </p:oleObj>
                </mc:Fallback>
              </mc:AlternateContent>
            </a:graphicData>
          </a:graphic>
        </p:graphicFrame>
        <p:sp>
          <p:nvSpPr>
            <p:cNvPr id="20495" name="Rectangle 13"/>
            <p:cNvSpPr/>
            <p:nvPr/>
          </p:nvSpPr>
          <p:spPr>
            <a:xfrm>
              <a:off x="1383" y="2704"/>
              <a:ext cx="4148" cy="28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ea typeface="楷体_GB2312" pitchFamily="49" charset="-122"/>
                </a:rPr>
                <a:t>和几何形状相关。洛伦兹方程是非线性方程组，</a:t>
              </a:r>
            </a:p>
          </p:txBody>
        </p:sp>
        <p:sp>
          <p:nvSpPr>
            <p:cNvPr id="20496" name="Rectangle 14"/>
            <p:cNvSpPr/>
            <p:nvPr/>
          </p:nvSpPr>
          <p:spPr>
            <a:xfrm>
              <a:off x="113" y="2956"/>
              <a:ext cx="5327" cy="56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110000"/>
                </a:lnSpc>
                <a:spcBef>
                  <a:spcPct val="0"/>
                </a:spcBef>
                <a:buClrTx/>
                <a:buSzTx/>
                <a:buFontTx/>
                <a:buNone/>
              </a:pPr>
              <a:r>
                <a:rPr lang="zh-CN" altLang="en-US" sz="2400" b="1" dirty="0">
                  <a:ea typeface="楷体_GB2312" pitchFamily="49" charset="-122"/>
                </a:rPr>
                <a:t>无法求出解析解，必须使用数值方法求解上述微分方程组。洛</a:t>
              </a:r>
            </a:p>
            <a:p>
              <a:pPr marL="0" lvl="0" indent="0" eaLnBrk="1" hangingPunct="1">
                <a:lnSpc>
                  <a:spcPct val="110000"/>
                </a:lnSpc>
                <a:spcBef>
                  <a:spcPct val="0"/>
                </a:spcBef>
                <a:buClrTx/>
                <a:buSzTx/>
                <a:buFontTx/>
                <a:buNone/>
              </a:pPr>
              <a:r>
                <a:rPr lang="zh-CN" altLang="en-US" sz="2400" b="1" dirty="0">
                  <a:ea typeface="楷体_GB2312" pitchFamily="49" charset="-122"/>
                </a:rPr>
                <a:t>伦兹用数值解绘制结果图</a:t>
              </a:r>
              <a:r>
                <a:rPr lang="en-US" altLang="zh-CN" sz="2400" b="1" dirty="0">
                  <a:ea typeface="楷体_GB2312" pitchFamily="49" charset="-122"/>
                </a:rPr>
                <a:t>1</a:t>
              </a:r>
              <a:r>
                <a:rPr lang="zh-CN" altLang="en-US" sz="2400" b="1" dirty="0">
                  <a:ea typeface="楷体_GB2312" pitchFamily="49" charset="-122"/>
                </a:rPr>
                <a:t>，并发现了混沌现象。 </a:t>
              </a:r>
            </a:p>
          </p:txBody>
        </p:sp>
      </p:grpSp>
      <p:sp>
        <p:nvSpPr>
          <p:cNvPr id="143375" name="Text Box 15" descr="花束"/>
          <p:cNvSpPr txBox="1">
            <a:spLocks noChangeArrowheads="1"/>
          </p:cNvSpPr>
          <p:nvPr/>
        </p:nvSpPr>
        <p:spPr bwMode="auto">
          <a:xfrm>
            <a:off x="2051050" y="5753100"/>
            <a:ext cx="5080000" cy="579438"/>
          </a:xfrm>
          <a:prstGeom prst="rect">
            <a:avLst/>
          </a:prstGeom>
          <a:noFill/>
          <a:ln w="9525" algn="ctr">
            <a:noFill/>
            <a:miter lim="800000"/>
          </a:ln>
          <a:effectLst/>
        </p:spPr>
        <p:txBody>
          <a:bodyPr wrap="none">
            <a:spAutoFit/>
          </a:bodyPr>
          <a:lstStyle/>
          <a:p>
            <a:pPr marR="0" defTabSz="914400" eaLnBrk="1" hangingPunct="1">
              <a:buClrTx/>
              <a:buSzTx/>
              <a:buFontTx/>
              <a:buNone/>
              <a:defRPr/>
            </a:pPr>
            <a:r>
              <a:rPr kumimoji="1" lang="zh-CN" altLang="en-US"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楷体_GB2312" pitchFamily="49" charset="-122"/>
                <a:cs typeface="+mn-cs"/>
              </a:rPr>
              <a:t>常（偏）微分方程数值解！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3363"/>
                                        </p:tgtEl>
                                        <p:attrNameLst>
                                          <p:attrName>style.visibility</p:attrName>
                                        </p:attrNameLst>
                                      </p:cBhvr>
                                      <p:to>
                                        <p:strVal val="visible"/>
                                      </p:to>
                                    </p:set>
                                    <p:anim calcmode="lin" valueType="num">
                                      <p:cBhvr additive="base">
                                        <p:cTn id="7" dur="500" fill="hold"/>
                                        <p:tgtEl>
                                          <p:spTgt spid="143363"/>
                                        </p:tgtEl>
                                        <p:attrNameLst>
                                          <p:attrName>ppt_x</p:attrName>
                                        </p:attrNameLst>
                                      </p:cBhvr>
                                      <p:tavLst>
                                        <p:tav tm="0">
                                          <p:val>
                                            <p:strVal val="0-#ppt_w/2"/>
                                          </p:val>
                                        </p:tav>
                                        <p:tav tm="100000">
                                          <p:val>
                                            <p:strVal val="#ppt_x"/>
                                          </p:val>
                                        </p:tav>
                                      </p:tavLst>
                                    </p:anim>
                                    <p:anim calcmode="lin" valueType="num">
                                      <p:cBhvr additive="base">
                                        <p:cTn id="8" dur="500" fill="hold"/>
                                        <p:tgtEl>
                                          <p:spTgt spid="14336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heckerboard(across)">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43375"/>
                                        </p:tgtEl>
                                        <p:attrNameLst>
                                          <p:attrName>style.visibility</p:attrName>
                                        </p:attrNameLst>
                                      </p:cBhvr>
                                      <p:to>
                                        <p:strVal val="visible"/>
                                      </p:to>
                                    </p:set>
                                    <p:anim calcmode="lin" valueType="num">
                                      <p:cBhvr additive="base">
                                        <p:cTn id="18" dur="500" fill="hold"/>
                                        <p:tgtEl>
                                          <p:spTgt spid="143375"/>
                                        </p:tgtEl>
                                        <p:attrNameLst>
                                          <p:attrName>ppt_x</p:attrName>
                                        </p:attrNameLst>
                                      </p:cBhvr>
                                      <p:tavLst>
                                        <p:tav tm="0">
                                          <p:val>
                                            <p:strVal val="1+#ppt_w/2"/>
                                          </p:val>
                                        </p:tav>
                                        <p:tav tm="100000">
                                          <p:val>
                                            <p:strVal val="#ppt_x"/>
                                          </p:val>
                                        </p:tav>
                                      </p:tavLst>
                                    </p:anim>
                                    <p:anim calcmode="lin" valueType="num">
                                      <p:cBhvr additive="base">
                                        <p:cTn id="19" dur="500" fill="hold"/>
                                        <p:tgtEl>
                                          <p:spTgt spid="1433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7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p:nvPr/>
        </p:nvSpPr>
        <p:spPr>
          <a:xfrm>
            <a:off x="323850" y="3068638"/>
            <a:ext cx="5327650" cy="11874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66FF"/>
                </a:solidFill>
                <a:latin typeface="Times New Roman" panose="02020603050405020304" pitchFamily="18" charset="0"/>
                <a:ea typeface="楷体_GB2312" pitchFamily="49" charset="-122"/>
              </a:rPr>
              <a:t>计算机辅助设计：</a:t>
            </a:r>
            <a:r>
              <a:rPr lang="zh-CN" altLang="en-US" sz="2400" b="1" dirty="0">
                <a:latin typeface="Times New Roman" panose="02020603050405020304" pitchFamily="18" charset="0"/>
                <a:ea typeface="楷体_GB2312" pitchFamily="49" charset="-122"/>
              </a:rPr>
              <a:t>波音</a:t>
            </a:r>
            <a:r>
              <a:rPr lang="en-US" altLang="zh-CN" sz="2400" b="1" dirty="0">
                <a:latin typeface="Times New Roman" panose="02020603050405020304" pitchFamily="18" charset="0"/>
                <a:ea typeface="楷体_GB2312" pitchFamily="49" charset="-122"/>
              </a:rPr>
              <a:t>777</a:t>
            </a:r>
            <a:r>
              <a:rPr lang="zh-CN" altLang="en-US" sz="2400" b="1" dirty="0">
                <a:latin typeface="Times New Roman" panose="02020603050405020304" pitchFamily="18" charset="0"/>
                <a:ea typeface="楷体_GB2312" pitchFamily="49" charset="-122"/>
              </a:rPr>
              <a:t>应用三维立体建模，数字化设计与有限元计算的第一架喷气客机。</a:t>
            </a:r>
          </a:p>
        </p:txBody>
      </p:sp>
      <p:sp>
        <p:nvSpPr>
          <p:cNvPr id="137219" name="Text Box 3"/>
          <p:cNvSpPr txBox="1"/>
          <p:nvPr/>
        </p:nvSpPr>
        <p:spPr>
          <a:xfrm>
            <a:off x="323850" y="1412875"/>
            <a:ext cx="5976938" cy="13700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66FF"/>
                </a:solidFill>
                <a:latin typeface="Times New Roman" panose="02020603050405020304" pitchFamily="18" charset="0"/>
                <a:ea typeface="楷体_GB2312" pitchFamily="49" charset="-122"/>
              </a:rPr>
              <a:t>天气预报：</a:t>
            </a:r>
          </a:p>
          <a:p>
            <a:pPr marL="0" lvl="0" indent="0" eaLnBrk="1" hangingPunct="1">
              <a:spcBef>
                <a:spcPct val="50000"/>
              </a:spcBef>
              <a:buClrTx/>
              <a:buSzTx/>
              <a:buFontTx/>
              <a:buNone/>
            </a:pPr>
            <a:r>
              <a:rPr lang="zh-CN" altLang="en-US" sz="2400" b="1" dirty="0">
                <a:latin typeface="Times New Roman" panose="02020603050405020304" pitchFamily="18" charset="0"/>
                <a:ea typeface="楷体_GB2312" pitchFamily="49" charset="-122"/>
              </a:rPr>
              <a:t>计算能力的发展将把海洋、大气和生态系统的综合知识融合成一个气象变化模型。</a:t>
            </a:r>
          </a:p>
        </p:txBody>
      </p:sp>
      <p:sp>
        <p:nvSpPr>
          <p:cNvPr id="137220" name="Text Box 4"/>
          <p:cNvSpPr txBox="1"/>
          <p:nvPr/>
        </p:nvSpPr>
        <p:spPr>
          <a:xfrm>
            <a:off x="323850" y="4652963"/>
            <a:ext cx="5616575" cy="15696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66FF"/>
                </a:solidFill>
                <a:latin typeface="Times New Roman" panose="02020603050405020304" pitchFamily="18" charset="0"/>
                <a:ea typeface="楷体_GB2312" pitchFamily="49" charset="-122"/>
              </a:rPr>
              <a:t>医学与生物工程：</a:t>
            </a:r>
            <a:r>
              <a:rPr lang="en-US" altLang="zh-CN" sz="2400" b="1" dirty="0">
                <a:latin typeface="Times New Roman" panose="02020603050405020304" pitchFamily="18" charset="0"/>
                <a:ea typeface="楷体_GB2312" pitchFamily="49" charset="-122"/>
              </a:rPr>
              <a:t>CT</a:t>
            </a:r>
            <a:r>
              <a:rPr lang="zh-CN" altLang="en-US" sz="2400" b="1" dirty="0">
                <a:latin typeface="Times New Roman" panose="02020603050405020304" pitchFamily="18" charset="0"/>
                <a:ea typeface="楷体_GB2312" pitchFamily="49" charset="-122"/>
              </a:rPr>
              <a:t>、</a:t>
            </a:r>
            <a:r>
              <a:rPr lang="zh-CN" altLang="zh-CN" sz="2400" b="1" dirty="0">
                <a:latin typeface="Times New Roman" panose="02020603050405020304" pitchFamily="18" charset="0"/>
                <a:ea typeface="楷体_GB2312" pitchFamily="49" charset="-122"/>
              </a:rPr>
              <a:t>核磁共振与 </a:t>
            </a:r>
            <a:r>
              <a:rPr lang="en-US" altLang="zh-CN" sz="2400" b="1" dirty="0">
                <a:latin typeface="Times New Roman" panose="02020603050405020304" pitchFamily="18" charset="0"/>
                <a:ea typeface="楷体_GB2312" pitchFamily="49" charset="-122"/>
              </a:rPr>
              <a:t>Radon </a:t>
            </a:r>
            <a:r>
              <a:rPr lang="zh-CN" altLang="zh-CN" sz="2400" b="1" dirty="0">
                <a:latin typeface="Times New Roman" panose="02020603050405020304" pitchFamily="18" charset="0"/>
                <a:ea typeface="楷体_GB2312" pitchFamily="49" charset="-122"/>
              </a:rPr>
              <a:t>变换；</a:t>
            </a:r>
            <a:r>
              <a:rPr lang="zh-CN" altLang="en-US" sz="2400" b="1" dirty="0">
                <a:latin typeface="Times New Roman" panose="02020603050405020304" pitchFamily="18" charset="0"/>
                <a:ea typeface="楷体_GB2312" pitchFamily="49" charset="-122"/>
              </a:rPr>
              <a:t>致</a:t>
            </a:r>
            <a:r>
              <a:rPr lang="zh-CN" altLang="zh-CN" sz="2400" b="1" dirty="0">
                <a:latin typeface="Times New Roman" panose="02020603050405020304" pitchFamily="18" charset="0"/>
                <a:ea typeface="楷体_GB2312" pitchFamily="49" charset="-122"/>
              </a:rPr>
              <a:t>病基因与药物设计；人造生物材料的彷真响应；传染病动力学模型。</a:t>
            </a:r>
            <a:endParaRPr lang="zh-CN" altLang="en-US" sz="2400" b="1" dirty="0">
              <a:latin typeface="Times New Roman" panose="02020603050405020304" pitchFamily="18" charset="0"/>
              <a:ea typeface="楷体_GB2312" pitchFamily="49" charset="-122"/>
            </a:endParaRPr>
          </a:p>
        </p:txBody>
      </p:sp>
      <p:pic>
        <p:nvPicPr>
          <p:cNvPr id="137221" name="Picture 5" descr="04"/>
          <p:cNvPicPr>
            <a:picLocks noChangeAspect="1"/>
          </p:cNvPicPr>
          <p:nvPr/>
        </p:nvPicPr>
        <p:blipFill>
          <a:blip r:embed="rId2"/>
          <a:stretch>
            <a:fillRect/>
          </a:stretch>
        </p:blipFill>
        <p:spPr>
          <a:xfrm>
            <a:off x="6877050" y="1628775"/>
            <a:ext cx="2087563" cy="1458913"/>
          </a:xfrm>
          <a:prstGeom prst="rect">
            <a:avLst/>
          </a:prstGeom>
          <a:noFill/>
          <a:ln w="9525">
            <a:noFill/>
          </a:ln>
        </p:spPr>
      </p:pic>
      <p:pic>
        <p:nvPicPr>
          <p:cNvPr id="137222" name="Picture 6" descr="DNA"/>
          <p:cNvPicPr>
            <a:picLocks noChangeAspect="1"/>
          </p:cNvPicPr>
          <p:nvPr/>
        </p:nvPicPr>
        <p:blipFill>
          <a:blip r:embed="rId3"/>
          <a:stretch>
            <a:fillRect/>
          </a:stretch>
        </p:blipFill>
        <p:spPr>
          <a:xfrm>
            <a:off x="6084888" y="4941888"/>
            <a:ext cx="2209800" cy="1528762"/>
          </a:xfrm>
          <a:prstGeom prst="rect">
            <a:avLst/>
          </a:prstGeom>
          <a:noFill/>
          <a:ln w="9525">
            <a:noFill/>
          </a:ln>
        </p:spPr>
      </p:pic>
      <p:pic>
        <p:nvPicPr>
          <p:cNvPr id="137223" name="Picture 7" descr="LIGTNING"/>
          <p:cNvPicPr>
            <a:picLocks noChangeAspect="1"/>
          </p:cNvPicPr>
          <p:nvPr/>
        </p:nvPicPr>
        <p:blipFill>
          <a:blip r:embed="rId4"/>
          <a:stretch>
            <a:fillRect/>
          </a:stretch>
        </p:blipFill>
        <p:spPr>
          <a:xfrm>
            <a:off x="6443663" y="120650"/>
            <a:ext cx="2160587" cy="1443038"/>
          </a:xfrm>
          <a:prstGeom prst="rect">
            <a:avLst/>
          </a:prstGeom>
          <a:noFill/>
          <a:ln w="9525">
            <a:noFill/>
          </a:ln>
        </p:spPr>
      </p:pic>
      <p:pic>
        <p:nvPicPr>
          <p:cNvPr id="137224" name="Picture 8" descr="AIRCRAFT"/>
          <p:cNvPicPr>
            <a:picLocks noChangeAspect="1"/>
          </p:cNvPicPr>
          <p:nvPr/>
        </p:nvPicPr>
        <p:blipFill>
          <a:blip r:embed="rId5"/>
          <a:stretch>
            <a:fillRect/>
          </a:stretch>
        </p:blipFill>
        <p:spPr>
          <a:xfrm>
            <a:off x="6516688" y="3213100"/>
            <a:ext cx="2438400" cy="1630363"/>
          </a:xfrm>
          <a:prstGeom prst="rect">
            <a:avLst/>
          </a:prstGeom>
          <a:noFill/>
          <a:ln w="9525">
            <a:noFill/>
          </a:ln>
        </p:spPr>
      </p:pic>
      <p:sp>
        <p:nvSpPr>
          <p:cNvPr id="21513" name="Rectangle 23" descr="花束"/>
          <p:cNvSpPr/>
          <p:nvPr/>
        </p:nvSpPr>
        <p:spPr>
          <a:xfrm>
            <a:off x="539750" y="549275"/>
            <a:ext cx="5541963"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solidFill>
                  <a:schemeClr val="hlink"/>
                </a:solidFill>
                <a:ea typeface="楷体_GB2312" pitchFamily="49" charset="-122"/>
              </a:rPr>
              <a:t>现代科学计算在工程计算中的应用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37219"/>
                                        </p:tgtEl>
                                        <p:attrNameLst>
                                          <p:attrName>style.visibility</p:attrName>
                                        </p:attrNameLst>
                                      </p:cBhvr>
                                      <p:to>
                                        <p:strVal val="visible"/>
                                      </p:to>
                                    </p:set>
                                    <p:anim calcmode="lin" valueType="num">
                                      <p:cBhvr>
                                        <p:cTn id="7" dur="500" fill="hold"/>
                                        <p:tgtEl>
                                          <p:spTgt spid="137219"/>
                                        </p:tgtEl>
                                        <p:attrNameLst>
                                          <p:attrName>ppt_w</p:attrName>
                                        </p:attrNameLst>
                                      </p:cBhvr>
                                      <p:tavLst>
                                        <p:tav tm="0">
                                          <p:val>
                                            <p:fltVal val="0"/>
                                          </p:val>
                                        </p:tav>
                                        <p:tav tm="100000">
                                          <p:val>
                                            <p:strVal val="#ppt_w"/>
                                          </p:val>
                                        </p:tav>
                                      </p:tavLst>
                                    </p:anim>
                                    <p:anim calcmode="lin" valueType="num">
                                      <p:cBhvr>
                                        <p:cTn id="8" dur="500" fill="hold"/>
                                        <p:tgtEl>
                                          <p:spTgt spid="137219"/>
                                        </p:tgtEl>
                                        <p:attrNameLst>
                                          <p:attrName>ppt_h</p:attrName>
                                        </p:attrNameLst>
                                      </p:cBhvr>
                                      <p:tavLst>
                                        <p:tav tm="0">
                                          <p:val>
                                            <p:fltVal val="0"/>
                                          </p:val>
                                        </p:tav>
                                        <p:tav tm="100000">
                                          <p:val>
                                            <p:strVal val="#ppt_h"/>
                                          </p:val>
                                        </p:tav>
                                      </p:tavLst>
                                    </p:anim>
                                    <p:anim calcmode="lin" valueType="num">
                                      <p:cBhvr>
                                        <p:cTn id="9" dur="500" fill="hold"/>
                                        <p:tgtEl>
                                          <p:spTgt spid="137219"/>
                                        </p:tgtEl>
                                        <p:attrNameLst>
                                          <p:attrName>ppt_x</p:attrName>
                                        </p:attrNameLst>
                                      </p:cBhvr>
                                      <p:tavLst>
                                        <p:tav tm="0">
                                          <p:val>
                                            <p:fltVal val="0.5"/>
                                          </p:val>
                                        </p:tav>
                                        <p:tav tm="100000">
                                          <p:val>
                                            <p:strVal val="#ppt_x"/>
                                          </p:val>
                                        </p:tav>
                                      </p:tavLst>
                                    </p:anim>
                                    <p:anim calcmode="lin" valueType="num">
                                      <p:cBhvr>
                                        <p:cTn id="10" dur="500" fill="hold"/>
                                        <p:tgtEl>
                                          <p:spTgt spid="137219"/>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iterate type="lt">
                                    <p:tmPct val="5000"/>
                                  </p:iterate>
                                  <p:childTnLst>
                                    <p:set>
                                      <p:cBhvr>
                                        <p:cTn id="14" dur="1" fill="hold">
                                          <p:stCondLst>
                                            <p:cond delay="0"/>
                                          </p:stCondLst>
                                        </p:cTn>
                                        <p:tgtEl>
                                          <p:spTgt spid="137223"/>
                                        </p:tgtEl>
                                        <p:attrNameLst>
                                          <p:attrName>style.visibility</p:attrName>
                                        </p:attrNameLst>
                                      </p:cBhvr>
                                      <p:to>
                                        <p:strVal val="visible"/>
                                      </p:to>
                                    </p:set>
                                    <p:anim calcmode="lin" valueType="num">
                                      <p:cBhvr>
                                        <p:cTn id="15" dur="1000" fill="hold"/>
                                        <p:tgtEl>
                                          <p:spTgt spid="137223"/>
                                        </p:tgtEl>
                                        <p:attrNameLst>
                                          <p:attrName>ppt_w</p:attrName>
                                        </p:attrNameLst>
                                      </p:cBhvr>
                                      <p:tavLst>
                                        <p:tav tm="0">
                                          <p:val>
                                            <p:fltVal val="0"/>
                                          </p:val>
                                        </p:tav>
                                        <p:tav tm="100000">
                                          <p:val>
                                            <p:strVal val="#ppt_w"/>
                                          </p:val>
                                        </p:tav>
                                      </p:tavLst>
                                    </p:anim>
                                    <p:anim calcmode="lin" valueType="num">
                                      <p:cBhvr>
                                        <p:cTn id="16" dur="1000" fill="hold"/>
                                        <p:tgtEl>
                                          <p:spTgt spid="137223"/>
                                        </p:tgtEl>
                                        <p:attrNameLst>
                                          <p:attrName>ppt_h</p:attrName>
                                        </p:attrNameLst>
                                      </p:cBhvr>
                                      <p:tavLst>
                                        <p:tav tm="0">
                                          <p:val>
                                            <p:fltVal val="0"/>
                                          </p:val>
                                        </p:tav>
                                        <p:tav tm="100000">
                                          <p:val>
                                            <p:strVal val="#ppt_h"/>
                                          </p:val>
                                        </p:tav>
                                      </p:tavLst>
                                    </p:anim>
                                    <p:anim calcmode="lin" valueType="num">
                                      <p:cBhvr>
                                        <p:cTn id="17" dur="1000" fill="hold"/>
                                        <p:tgtEl>
                                          <p:spTgt spid="137223"/>
                                        </p:tgtEl>
                                        <p:attrNameLst>
                                          <p:attrName>style.rotation</p:attrName>
                                        </p:attrNameLst>
                                      </p:cBhvr>
                                      <p:tavLst>
                                        <p:tav tm="0">
                                          <p:val>
                                            <p:fltVal val="90"/>
                                          </p:val>
                                        </p:tav>
                                        <p:tav tm="100000">
                                          <p:val>
                                            <p:fltVal val="0"/>
                                          </p:val>
                                        </p:tav>
                                      </p:tavLst>
                                    </p:anim>
                                    <p:animEffect transition="in" filter="fade">
                                      <p:cBhvr>
                                        <p:cTn id="18" dur="1000"/>
                                        <p:tgtEl>
                                          <p:spTgt spid="137223"/>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iterate type="lt">
                                    <p:tmPct val="5000"/>
                                  </p:iterate>
                                  <p:childTnLst>
                                    <p:set>
                                      <p:cBhvr>
                                        <p:cTn id="22" dur="1" fill="hold">
                                          <p:stCondLst>
                                            <p:cond delay="0"/>
                                          </p:stCondLst>
                                        </p:cTn>
                                        <p:tgtEl>
                                          <p:spTgt spid="137221"/>
                                        </p:tgtEl>
                                        <p:attrNameLst>
                                          <p:attrName>style.visibility</p:attrName>
                                        </p:attrNameLst>
                                      </p:cBhvr>
                                      <p:to>
                                        <p:strVal val="visible"/>
                                      </p:to>
                                    </p:set>
                                    <p:anim calcmode="lin" valueType="num">
                                      <p:cBhvr>
                                        <p:cTn id="23" dur="1000" fill="hold"/>
                                        <p:tgtEl>
                                          <p:spTgt spid="137221"/>
                                        </p:tgtEl>
                                        <p:attrNameLst>
                                          <p:attrName>ppt_w</p:attrName>
                                        </p:attrNameLst>
                                      </p:cBhvr>
                                      <p:tavLst>
                                        <p:tav tm="0">
                                          <p:val>
                                            <p:fltVal val="0"/>
                                          </p:val>
                                        </p:tav>
                                        <p:tav tm="100000">
                                          <p:val>
                                            <p:strVal val="#ppt_w"/>
                                          </p:val>
                                        </p:tav>
                                      </p:tavLst>
                                    </p:anim>
                                    <p:anim calcmode="lin" valueType="num">
                                      <p:cBhvr>
                                        <p:cTn id="24" dur="1000" fill="hold"/>
                                        <p:tgtEl>
                                          <p:spTgt spid="137221"/>
                                        </p:tgtEl>
                                        <p:attrNameLst>
                                          <p:attrName>ppt_h</p:attrName>
                                        </p:attrNameLst>
                                      </p:cBhvr>
                                      <p:tavLst>
                                        <p:tav tm="0">
                                          <p:val>
                                            <p:fltVal val="0"/>
                                          </p:val>
                                        </p:tav>
                                        <p:tav tm="100000">
                                          <p:val>
                                            <p:strVal val="#ppt_h"/>
                                          </p:val>
                                        </p:tav>
                                      </p:tavLst>
                                    </p:anim>
                                    <p:anim calcmode="lin" valueType="num">
                                      <p:cBhvr>
                                        <p:cTn id="25" dur="1000" fill="hold"/>
                                        <p:tgtEl>
                                          <p:spTgt spid="137221"/>
                                        </p:tgtEl>
                                        <p:attrNameLst>
                                          <p:attrName>style.rotation</p:attrName>
                                        </p:attrNameLst>
                                      </p:cBhvr>
                                      <p:tavLst>
                                        <p:tav tm="0">
                                          <p:val>
                                            <p:fltVal val="90"/>
                                          </p:val>
                                        </p:tav>
                                        <p:tav tm="100000">
                                          <p:val>
                                            <p:fltVal val="0"/>
                                          </p:val>
                                        </p:tav>
                                      </p:tavLst>
                                    </p:anim>
                                    <p:animEffect transition="in" filter="fade">
                                      <p:cBhvr>
                                        <p:cTn id="26" dur="1000"/>
                                        <p:tgtEl>
                                          <p:spTgt spid="137221"/>
                                        </p:tgtEl>
                                      </p:cBhvr>
                                    </p:animEffect>
                                  </p:childTnLst>
                                </p:cTn>
                              </p:par>
                            </p:childTnLst>
                          </p:cTn>
                        </p:par>
                      </p:childTnLst>
                    </p:cTn>
                  </p:par>
                  <p:par>
                    <p:cTn id="27" fill="hold">
                      <p:stCondLst>
                        <p:cond delay="indefinite"/>
                      </p:stCondLst>
                      <p:childTnLst>
                        <p:par>
                          <p:cTn id="28" fill="hold">
                            <p:stCondLst>
                              <p:cond delay="0"/>
                            </p:stCondLst>
                            <p:childTnLst>
                              <p:par>
                                <p:cTn id="29" presetID="23" presetClass="entr" presetSubtype="528" fill="hold" grpId="0" nodeType="clickEffect">
                                  <p:stCondLst>
                                    <p:cond delay="0"/>
                                  </p:stCondLst>
                                  <p:childTnLst>
                                    <p:set>
                                      <p:cBhvr>
                                        <p:cTn id="30" dur="1" fill="hold">
                                          <p:stCondLst>
                                            <p:cond delay="0"/>
                                          </p:stCondLst>
                                        </p:cTn>
                                        <p:tgtEl>
                                          <p:spTgt spid="137218"/>
                                        </p:tgtEl>
                                        <p:attrNameLst>
                                          <p:attrName>style.visibility</p:attrName>
                                        </p:attrNameLst>
                                      </p:cBhvr>
                                      <p:to>
                                        <p:strVal val="visible"/>
                                      </p:to>
                                    </p:set>
                                    <p:anim calcmode="lin" valueType="num">
                                      <p:cBhvr>
                                        <p:cTn id="31" dur="500" fill="hold"/>
                                        <p:tgtEl>
                                          <p:spTgt spid="137218"/>
                                        </p:tgtEl>
                                        <p:attrNameLst>
                                          <p:attrName>ppt_w</p:attrName>
                                        </p:attrNameLst>
                                      </p:cBhvr>
                                      <p:tavLst>
                                        <p:tav tm="0">
                                          <p:val>
                                            <p:fltVal val="0"/>
                                          </p:val>
                                        </p:tav>
                                        <p:tav tm="100000">
                                          <p:val>
                                            <p:strVal val="#ppt_w"/>
                                          </p:val>
                                        </p:tav>
                                      </p:tavLst>
                                    </p:anim>
                                    <p:anim calcmode="lin" valueType="num">
                                      <p:cBhvr>
                                        <p:cTn id="32" dur="500" fill="hold"/>
                                        <p:tgtEl>
                                          <p:spTgt spid="137218"/>
                                        </p:tgtEl>
                                        <p:attrNameLst>
                                          <p:attrName>ppt_h</p:attrName>
                                        </p:attrNameLst>
                                      </p:cBhvr>
                                      <p:tavLst>
                                        <p:tav tm="0">
                                          <p:val>
                                            <p:fltVal val="0"/>
                                          </p:val>
                                        </p:tav>
                                        <p:tav tm="100000">
                                          <p:val>
                                            <p:strVal val="#ppt_h"/>
                                          </p:val>
                                        </p:tav>
                                      </p:tavLst>
                                    </p:anim>
                                    <p:anim calcmode="lin" valueType="num">
                                      <p:cBhvr>
                                        <p:cTn id="33" dur="500" fill="hold"/>
                                        <p:tgtEl>
                                          <p:spTgt spid="137218"/>
                                        </p:tgtEl>
                                        <p:attrNameLst>
                                          <p:attrName>ppt_x</p:attrName>
                                        </p:attrNameLst>
                                      </p:cBhvr>
                                      <p:tavLst>
                                        <p:tav tm="0">
                                          <p:val>
                                            <p:fltVal val="0.5"/>
                                          </p:val>
                                        </p:tav>
                                        <p:tav tm="100000">
                                          <p:val>
                                            <p:strVal val="#ppt_x"/>
                                          </p:val>
                                        </p:tav>
                                      </p:tavLst>
                                    </p:anim>
                                    <p:anim calcmode="lin" valueType="num">
                                      <p:cBhvr>
                                        <p:cTn id="34" dur="500" fill="hold"/>
                                        <p:tgtEl>
                                          <p:spTgt spid="137218"/>
                                        </p:tgtEl>
                                        <p:attrNameLst>
                                          <p:attrName>ppt_y</p:attrName>
                                        </p:attrNameLst>
                                      </p:cBhvr>
                                      <p:tavLst>
                                        <p:tav tm="0">
                                          <p:val>
                                            <p:fltVal val="0.5"/>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iterate type="lt">
                                    <p:tmPct val="5000"/>
                                  </p:iterate>
                                  <p:childTnLst>
                                    <p:set>
                                      <p:cBhvr>
                                        <p:cTn id="38" dur="1" fill="hold">
                                          <p:stCondLst>
                                            <p:cond delay="0"/>
                                          </p:stCondLst>
                                        </p:cTn>
                                        <p:tgtEl>
                                          <p:spTgt spid="137224"/>
                                        </p:tgtEl>
                                        <p:attrNameLst>
                                          <p:attrName>style.visibility</p:attrName>
                                        </p:attrNameLst>
                                      </p:cBhvr>
                                      <p:to>
                                        <p:strVal val="visible"/>
                                      </p:to>
                                    </p:set>
                                    <p:anim calcmode="lin" valueType="num">
                                      <p:cBhvr>
                                        <p:cTn id="39" dur="1000" fill="hold"/>
                                        <p:tgtEl>
                                          <p:spTgt spid="137224"/>
                                        </p:tgtEl>
                                        <p:attrNameLst>
                                          <p:attrName>ppt_w</p:attrName>
                                        </p:attrNameLst>
                                      </p:cBhvr>
                                      <p:tavLst>
                                        <p:tav tm="0">
                                          <p:val>
                                            <p:fltVal val="0"/>
                                          </p:val>
                                        </p:tav>
                                        <p:tav tm="100000">
                                          <p:val>
                                            <p:strVal val="#ppt_w"/>
                                          </p:val>
                                        </p:tav>
                                      </p:tavLst>
                                    </p:anim>
                                    <p:anim calcmode="lin" valueType="num">
                                      <p:cBhvr>
                                        <p:cTn id="40" dur="1000" fill="hold"/>
                                        <p:tgtEl>
                                          <p:spTgt spid="137224"/>
                                        </p:tgtEl>
                                        <p:attrNameLst>
                                          <p:attrName>ppt_h</p:attrName>
                                        </p:attrNameLst>
                                      </p:cBhvr>
                                      <p:tavLst>
                                        <p:tav tm="0">
                                          <p:val>
                                            <p:fltVal val="0"/>
                                          </p:val>
                                        </p:tav>
                                        <p:tav tm="100000">
                                          <p:val>
                                            <p:strVal val="#ppt_h"/>
                                          </p:val>
                                        </p:tav>
                                      </p:tavLst>
                                    </p:anim>
                                    <p:anim calcmode="lin" valueType="num">
                                      <p:cBhvr>
                                        <p:cTn id="41" dur="1000" fill="hold"/>
                                        <p:tgtEl>
                                          <p:spTgt spid="137224"/>
                                        </p:tgtEl>
                                        <p:attrNameLst>
                                          <p:attrName>style.rotation</p:attrName>
                                        </p:attrNameLst>
                                      </p:cBhvr>
                                      <p:tavLst>
                                        <p:tav tm="0">
                                          <p:val>
                                            <p:fltVal val="90"/>
                                          </p:val>
                                        </p:tav>
                                        <p:tav tm="100000">
                                          <p:val>
                                            <p:fltVal val="0"/>
                                          </p:val>
                                        </p:tav>
                                      </p:tavLst>
                                    </p:anim>
                                    <p:animEffect transition="in" filter="fade">
                                      <p:cBhvr>
                                        <p:cTn id="42" dur="1000"/>
                                        <p:tgtEl>
                                          <p:spTgt spid="137224"/>
                                        </p:tgtEl>
                                      </p:cBhvr>
                                    </p:animEffect>
                                  </p:childTnLst>
                                </p:cTn>
                              </p:par>
                            </p:childTnLst>
                          </p:cTn>
                        </p:par>
                      </p:childTnLst>
                    </p:cTn>
                  </p:par>
                  <p:par>
                    <p:cTn id="43" fill="hold">
                      <p:stCondLst>
                        <p:cond delay="indefinite"/>
                      </p:stCondLst>
                      <p:childTnLst>
                        <p:par>
                          <p:cTn id="44" fill="hold">
                            <p:stCondLst>
                              <p:cond delay="0"/>
                            </p:stCondLst>
                            <p:childTnLst>
                              <p:par>
                                <p:cTn id="45" presetID="23" presetClass="entr" presetSubtype="528" fill="hold" grpId="0" nodeType="clickEffect">
                                  <p:stCondLst>
                                    <p:cond delay="0"/>
                                  </p:stCondLst>
                                  <p:childTnLst>
                                    <p:set>
                                      <p:cBhvr>
                                        <p:cTn id="46" dur="1" fill="hold">
                                          <p:stCondLst>
                                            <p:cond delay="0"/>
                                          </p:stCondLst>
                                        </p:cTn>
                                        <p:tgtEl>
                                          <p:spTgt spid="137220"/>
                                        </p:tgtEl>
                                        <p:attrNameLst>
                                          <p:attrName>style.visibility</p:attrName>
                                        </p:attrNameLst>
                                      </p:cBhvr>
                                      <p:to>
                                        <p:strVal val="visible"/>
                                      </p:to>
                                    </p:set>
                                    <p:anim calcmode="lin" valueType="num">
                                      <p:cBhvr>
                                        <p:cTn id="47" dur="500" fill="hold"/>
                                        <p:tgtEl>
                                          <p:spTgt spid="137220"/>
                                        </p:tgtEl>
                                        <p:attrNameLst>
                                          <p:attrName>ppt_w</p:attrName>
                                        </p:attrNameLst>
                                      </p:cBhvr>
                                      <p:tavLst>
                                        <p:tav tm="0">
                                          <p:val>
                                            <p:fltVal val="0"/>
                                          </p:val>
                                        </p:tav>
                                        <p:tav tm="100000">
                                          <p:val>
                                            <p:strVal val="#ppt_w"/>
                                          </p:val>
                                        </p:tav>
                                      </p:tavLst>
                                    </p:anim>
                                    <p:anim calcmode="lin" valueType="num">
                                      <p:cBhvr>
                                        <p:cTn id="48" dur="500" fill="hold"/>
                                        <p:tgtEl>
                                          <p:spTgt spid="137220"/>
                                        </p:tgtEl>
                                        <p:attrNameLst>
                                          <p:attrName>ppt_h</p:attrName>
                                        </p:attrNameLst>
                                      </p:cBhvr>
                                      <p:tavLst>
                                        <p:tav tm="0">
                                          <p:val>
                                            <p:fltVal val="0"/>
                                          </p:val>
                                        </p:tav>
                                        <p:tav tm="100000">
                                          <p:val>
                                            <p:strVal val="#ppt_h"/>
                                          </p:val>
                                        </p:tav>
                                      </p:tavLst>
                                    </p:anim>
                                    <p:anim calcmode="lin" valueType="num">
                                      <p:cBhvr>
                                        <p:cTn id="49" dur="500" fill="hold"/>
                                        <p:tgtEl>
                                          <p:spTgt spid="137220"/>
                                        </p:tgtEl>
                                        <p:attrNameLst>
                                          <p:attrName>ppt_x</p:attrName>
                                        </p:attrNameLst>
                                      </p:cBhvr>
                                      <p:tavLst>
                                        <p:tav tm="0">
                                          <p:val>
                                            <p:fltVal val="0.5"/>
                                          </p:val>
                                        </p:tav>
                                        <p:tav tm="100000">
                                          <p:val>
                                            <p:strVal val="#ppt_x"/>
                                          </p:val>
                                        </p:tav>
                                      </p:tavLst>
                                    </p:anim>
                                    <p:anim calcmode="lin" valueType="num">
                                      <p:cBhvr>
                                        <p:cTn id="50" dur="500" fill="hold"/>
                                        <p:tgtEl>
                                          <p:spTgt spid="137220"/>
                                        </p:tgtEl>
                                        <p:attrNameLst>
                                          <p:attrName>ppt_y</p:attrName>
                                        </p:attrNameLst>
                                      </p:cBhvr>
                                      <p:tavLst>
                                        <p:tav tm="0">
                                          <p:val>
                                            <p:fltVal val="0.5"/>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nodeType="clickEffect">
                                  <p:stCondLst>
                                    <p:cond delay="0"/>
                                  </p:stCondLst>
                                  <p:iterate type="lt">
                                    <p:tmPct val="5000"/>
                                  </p:iterate>
                                  <p:childTnLst>
                                    <p:set>
                                      <p:cBhvr>
                                        <p:cTn id="54" dur="1" fill="hold">
                                          <p:stCondLst>
                                            <p:cond delay="0"/>
                                          </p:stCondLst>
                                        </p:cTn>
                                        <p:tgtEl>
                                          <p:spTgt spid="137222"/>
                                        </p:tgtEl>
                                        <p:attrNameLst>
                                          <p:attrName>style.visibility</p:attrName>
                                        </p:attrNameLst>
                                      </p:cBhvr>
                                      <p:to>
                                        <p:strVal val="visible"/>
                                      </p:to>
                                    </p:set>
                                    <p:anim calcmode="lin" valueType="num">
                                      <p:cBhvr>
                                        <p:cTn id="55" dur="1000" fill="hold"/>
                                        <p:tgtEl>
                                          <p:spTgt spid="137222"/>
                                        </p:tgtEl>
                                        <p:attrNameLst>
                                          <p:attrName>ppt_w</p:attrName>
                                        </p:attrNameLst>
                                      </p:cBhvr>
                                      <p:tavLst>
                                        <p:tav tm="0">
                                          <p:val>
                                            <p:fltVal val="0"/>
                                          </p:val>
                                        </p:tav>
                                        <p:tav tm="100000">
                                          <p:val>
                                            <p:strVal val="#ppt_w"/>
                                          </p:val>
                                        </p:tav>
                                      </p:tavLst>
                                    </p:anim>
                                    <p:anim calcmode="lin" valueType="num">
                                      <p:cBhvr>
                                        <p:cTn id="56" dur="1000" fill="hold"/>
                                        <p:tgtEl>
                                          <p:spTgt spid="137222"/>
                                        </p:tgtEl>
                                        <p:attrNameLst>
                                          <p:attrName>ppt_h</p:attrName>
                                        </p:attrNameLst>
                                      </p:cBhvr>
                                      <p:tavLst>
                                        <p:tav tm="0">
                                          <p:val>
                                            <p:fltVal val="0"/>
                                          </p:val>
                                        </p:tav>
                                        <p:tav tm="100000">
                                          <p:val>
                                            <p:strVal val="#ppt_h"/>
                                          </p:val>
                                        </p:tav>
                                      </p:tavLst>
                                    </p:anim>
                                    <p:anim calcmode="lin" valueType="num">
                                      <p:cBhvr>
                                        <p:cTn id="57" dur="1000" fill="hold"/>
                                        <p:tgtEl>
                                          <p:spTgt spid="137222"/>
                                        </p:tgtEl>
                                        <p:attrNameLst>
                                          <p:attrName>style.rotation</p:attrName>
                                        </p:attrNameLst>
                                      </p:cBhvr>
                                      <p:tavLst>
                                        <p:tav tm="0">
                                          <p:val>
                                            <p:fltVal val="90"/>
                                          </p:val>
                                        </p:tav>
                                        <p:tav tm="100000">
                                          <p:val>
                                            <p:fltVal val="0"/>
                                          </p:val>
                                        </p:tav>
                                      </p:tavLst>
                                    </p:anim>
                                    <p:animEffect transition="in" filter="fade">
                                      <p:cBhvr>
                                        <p:cTn id="58" dur="1000"/>
                                        <p:tgtEl>
                                          <p:spTgt spid="137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p:bldP spid="137219" grpId="0"/>
      <p:bldP spid="1372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p:nvPr/>
        </p:nvSpPr>
        <p:spPr>
          <a:xfrm>
            <a:off x="827088" y="908050"/>
            <a:ext cx="5184775" cy="1004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66FF"/>
                </a:solidFill>
                <a:latin typeface="Times New Roman" panose="02020603050405020304" pitchFamily="18" charset="0"/>
                <a:ea typeface="楷体_GB2312" pitchFamily="49" charset="-122"/>
              </a:rPr>
              <a:t>电子系统自动化设计</a:t>
            </a:r>
            <a:r>
              <a:rPr lang="zh-CN" altLang="en-US" sz="2400" b="1" dirty="0">
                <a:solidFill>
                  <a:schemeClr val="tx2"/>
                </a:solidFill>
                <a:latin typeface="Times New Roman" panose="02020603050405020304" pitchFamily="18" charset="0"/>
                <a:ea typeface="楷体_GB2312" pitchFamily="49" charset="-122"/>
              </a:rPr>
              <a:t>：</a:t>
            </a:r>
          </a:p>
          <a:p>
            <a:pPr marL="0" lvl="0" indent="0" eaLnBrk="1" hangingPunct="1">
              <a:spcBef>
                <a:spcPct val="50000"/>
              </a:spcBef>
              <a:buClrTx/>
              <a:buSzTx/>
              <a:buFontTx/>
              <a:buNone/>
            </a:pPr>
            <a:r>
              <a:rPr lang="zh-CN" altLang="en-US" sz="2400" b="1" dirty="0">
                <a:latin typeface="Times New Roman" panose="02020603050405020304" pitchFamily="18" charset="0"/>
                <a:ea typeface="楷体_GB2312" pitchFamily="49" charset="-122"/>
              </a:rPr>
              <a:t>大规模集成电路的设计与逻辑检测。</a:t>
            </a:r>
          </a:p>
        </p:txBody>
      </p:sp>
      <p:sp>
        <p:nvSpPr>
          <p:cNvPr id="138243" name="Text Box 3"/>
          <p:cNvSpPr txBox="1"/>
          <p:nvPr/>
        </p:nvSpPr>
        <p:spPr>
          <a:xfrm>
            <a:off x="827088" y="2420938"/>
            <a:ext cx="5400675" cy="17351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66FF"/>
                </a:solidFill>
                <a:latin typeface="Times New Roman" panose="02020603050405020304" pitchFamily="18" charset="0"/>
                <a:ea typeface="楷体_GB2312" pitchFamily="49" charset="-122"/>
              </a:rPr>
              <a:t>材料设计</a:t>
            </a:r>
            <a:r>
              <a:rPr lang="zh-CN" altLang="en-US" sz="2400" b="1" dirty="0">
                <a:solidFill>
                  <a:schemeClr val="tx2"/>
                </a:solidFill>
                <a:latin typeface="Times New Roman" panose="02020603050405020304" pitchFamily="18" charset="0"/>
                <a:ea typeface="楷体_GB2312" pitchFamily="49" charset="-122"/>
              </a:rPr>
              <a:t>：</a:t>
            </a:r>
          </a:p>
          <a:p>
            <a:pPr marL="0" lvl="0" indent="0" eaLnBrk="1" hangingPunct="1">
              <a:spcBef>
                <a:spcPct val="50000"/>
              </a:spcBef>
              <a:buClrTx/>
              <a:buSzTx/>
              <a:buFontTx/>
              <a:buNone/>
            </a:pPr>
            <a:r>
              <a:rPr lang="zh-CN" altLang="en-US" sz="2400" b="1" dirty="0">
                <a:latin typeface="Times New Roman" panose="02020603050405020304" pitchFamily="18" charset="0"/>
                <a:ea typeface="楷体_GB2312" pitchFamily="49" charset="-122"/>
              </a:rPr>
              <a:t>性能设计的大规模计算与模拟：设计用于生产新的高热值、高压材料中的化学蒸发沉淀反应器。</a:t>
            </a:r>
          </a:p>
        </p:txBody>
      </p:sp>
      <p:sp>
        <p:nvSpPr>
          <p:cNvPr id="138244" name="Text Box 4"/>
          <p:cNvSpPr txBox="1"/>
          <p:nvPr/>
        </p:nvSpPr>
        <p:spPr>
          <a:xfrm>
            <a:off x="900113" y="4868863"/>
            <a:ext cx="5183187" cy="1004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66FF"/>
                </a:solidFill>
                <a:latin typeface="Times New Roman" panose="02020603050405020304" pitchFamily="18" charset="0"/>
                <a:ea typeface="楷体_GB2312" pitchFamily="49" charset="-122"/>
              </a:rPr>
              <a:t>车辆与道路工程设计与模拟</a:t>
            </a:r>
            <a:r>
              <a:rPr lang="zh-CN" altLang="en-US" sz="2400" b="1" dirty="0">
                <a:solidFill>
                  <a:schemeClr val="tx2"/>
                </a:solidFill>
                <a:latin typeface="Times New Roman" panose="02020603050405020304" pitchFamily="18" charset="0"/>
                <a:ea typeface="楷体_GB2312" pitchFamily="49" charset="-122"/>
              </a:rPr>
              <a:t>：</a:t>
            </a:r>
          </a:p>
          <a:p>
            <a:pPr marL="0" lvl="0" indent="0" eaLnBrk="1" hangingPunct="1">
              <a:spcBef>
                <a:spcPct val="50000"/>
              </a:spcBef>
              <a:buClrTx/>
              <a:buSzTx/>
              <a:buFontTx/>
              <a:buNone/>
            </a:pPr>
            <a:r>
              <a:rPr lang="zh-CN" altLang="en-US" sz="2400" b="1" dirty="0">
                <a:latin typeface="Times New Roman" panose="02020603050405020304" pitchFamily="18" charset="0"/>
                <a:ea typeface="楷体_GB2312" pitchFamily="49" charset="-122"/>
              </a:rPr>
              <a:t>车辆与道路相互作用综合系统设计。</a:t>
            </a:r>
          </a:p>
        </p:txBody>
      </p:sp>
      <p:pic>
        <p:nvPicPr>
          <p:cNvPr id="138245" name="Picture 5" descr="TRAIN"/>
          <p:cNvPicPr>
            <a:picLocks noChangeAspect="1"/>
          </p:cNvPicPr>
          <p:nvPr/>
        </p:nvPicPr>
        <p:blipFill>
          <a:blip r:embed="rId2"/>
          <a:stretch>
            <a:fillRect/>
          </a:stretch>
        </p:blipFill>
        <p:spPr>
          <a:xfrm>
            <a:off x="6877050" y="4370388"/>
            <a:ext cx="2087563" cy="1725612"/>
          </a:xfrm>
          <a:prstGeom prst="rect">
            <a:avLst/>
          </a:prstGeom>
          <a:noFill/>
          <a:ln w="9525">
            <a:noFill/>
          </a:ln>
        </p:spPr>
      </p:pic>
      <p:pic>
        <p:nvPicPr>
          <p:cNvPr id="138246" name="Picture 6" descr="jjr7"/>
          <p:cNvPicPr>
            <a:picLocks noChangeAspect="1"/>
          </p:cNvPicPr>
          <p:nvPr/>
        </p:nvPicPr>
        <p:blipFill>
          <a:blip r:embed="rId3"/>
          <a:stretch>
            <a:fillRect/>
          </a:stretch>
        </p:blipFill>
        <p:spPr>
          <a:xfrm>
            <a:off x="6516688" y="333375"/>
            <a:ext cx="1655762" cy="1871663"/>
          </a:xfrm>
          <a:prstGeom prst="rect">
            <a:avLst/>
          </a:prstGeom>
          <a:noFill/>
          <a:ln w="9525">
            <a:noFill/>
          </a:ln>
        </p:spPr>
      </p:pic>
      <p:pic>
        <p:nvPicPr>
          <p:cNvPr id="138247" name="Picture 7" descr="CHEM"/>
          <p:cNvPicPr>
            <a:picLocks noChangeAspect="1"/>
          </p:cNvPicPr>
          <p:nvPr/>
        </p:nvPicPr>
        <p:blipFill>
          <a:blip r:embed="rId4"/>
          <a:stretch>
            <a:fillRect/>
          </a:stretch>
        </p:blipFill>
        <p:spPr>
          <a:xfrm>
            <a:off x="6443663" y="2349500"/>
            <a:ext cx="1800225" cy="178752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8242"/>
                                        </p:tgtEl>
                                        <p:attrNameLst>
                                          <p:attrName>style.visibility</p:attrName>
                                        </p:attrNameLst>
                                      </p:cBhvr>
                                      <p:to>
                                        <p:strVal val="visible"/>
                                      </p:to>
                                    </p:set>
                                    <p:anim calcmode="lin" valueType="num">
                                      <p:cBhvr additive="base">
                                        <p:cTn id="7" dur="500" fill="hold"/>
                                        <p:tgtEl>
                                          <p:spTgt spid="138242"/>
                                        </p:tgtEl>
                                        <p:attrNameLst>
                                          <p:attrName>ppt_x</p:attrName>
                                        </p:attrNameLst>
                                      </p:cBhvr>
                                      <p:tavLst>
                                        <p:tav tm="0">
                                          <p:val>
                                            <p:strVal val="0-#ppt_w/2"/>
                                          </p:val>
                                        </p:tav>
                                        <p:tav tm="100000">
                                          <p:val>
                                            <p:strVal val="#ppt_x"/>
                                          </p:val>
                                        </p:tav>
                                      </p:tavLst>
                                    </p:anim>
                                    <p:anim calcmode="lin" valueType="num">
                                      <p:cBhvr additive="base">
                                        <p:cTn id="8" dur="500" fill="hold"/>
                                        <p:tgtEl>
                                          <p:spTgt spid="1382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iterate type="lt">
                                    <p:tmPct val="5000"/>
                                  </p:iterate>
                                  <p:childTnLst>
                                    <p:set>
                                      <p:cBhvr>
                                        <p:cTn id="12" dur="1" fill="hold">
                                          <p:stCondLst>
                                            <p:cond delay="0"/>
                                          </p:stCondLst>
                                        </p:cTn>
                                        <p:tgtEl>
                                          <p:spTgt spid="138246"/>
                                        </p:tgtEl>
                                        <p:attrNameLst>
                                          <p:attrName>style.visibility</p:attrName>
                                        </p:attrNameLst>
                                      </p:cBhvr>
                                      <p:to>
                                        <p:strVal val="visible"/>
                                      </p:to>
                                    </p:set>
                                    <p:anim calcmode="lin" valueType="num">
                                      <p:cBhvr>
                                        <p:cTn id="13" dur="1000" fill="hold"/>
                                        <p:tgtEl>
                                          <p:spTgt spid="138246"/>
                                        </p:tgtEl>
                                        <p:attrNameLst>
                                          <p:attrName>ppt_w</p:attrName>
                                        </p:attrNameLst>
                                      </p:cBhvr>
                                      <p:tavLst>
                                        <p:tav tm="0">
                                          <p:val>
                                            <p:fltVal val="0"/>
                                          </p:val>
                                        </p:tav>
                                        <p:tav tm="100000">
                                          <p:val>
                                            <p:strVal val="#ppt_w"/>
                                          </p:val>
                                        </p:tav>
                                      </p:tavLst>
                                    </p:anim>
                                    <p:anim calcmode="lin" valueType="num">
                                      <p:cBhvr>
                                        <p:cTn id="14" dur="1000" fill="hold"/>
                                        <p:tgtEl>
                                          <p:spTgt spid="138246"/>
                                        </p:tgtEl>
                                        <p:attrNameLst>
                                          <p:attrName>ppt_h</p:attrName>
                                        </p:attrNameLst>
                                      </p:cBhvr>
                                      <p:tavLst>
                                        <p:tav tm="0">
                                          <p:val>
                                            <p:fltVal val="0"/>
                                          </p:val>
                                        </p:tav>
                                        <p:tav tm="100000">
                                          <p:val>
                                            <p:strVal val="#ppt_h"/>
                                          </p:val>
                                        </p:tav>
                                      </p:tavLst>
                                    </p:anim>
                                    <p:anim calcmode="lin" valueType="num">
                                      <p:cBhvr>
                                        <p:cTn id="15" dur="1000" fill="hold"/>
                                        <p:tgtEl>
                                          <p:spTgt spid="138246"/>
                                        </p:tgtEl>
                                        <p:attrNameLst>
                                          <p:attrName>style.rotation</p:attrName>
                                        </p:attrNameLst>
                                      </p:cBhvr>
                                      <p:tavLst>
                                        <p:tav tm="0">
                                          <p:val>
                                            <p:fltVal val="90"/>
                                          </p:val>
                                        </p:tav>
                                        <p:tav tm="100000">
                                          <p:val>
                                            <p:fltVal val="0"/>
                                          </p:val>
                                        </p:tav>
                                      </p:tavLst>
                                    </p:anim>
                                    <p:animEffect transition="in" filter="fade">
                                      <p:cBhvr>
                                        <p:cTn id="16" dur="1000"/>
                                        <p:tgtEl>
                                          <p:spTgt spid="13824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38243"/>
                                        </p:tgtEl>
                                        <p:attrNameLst>
                                          <p:attrName>style.visibility</p:attrName>
                                        </p:attrNameLst>
                                      </p:cBhvr>
                                      <p:to>
                                        <p:strVal val="visible"/>
                                      </p:to>
                                    </p:set>
                                    <p:anim calcmode="lin" valueType="num">
                                      <p:cBhvr additive="base">
                                        <p:cTn id="21" dur="500" fill="hold"/>
                                        <p:tgtEl>
                                          <p:spTgt spid="138243"/>
                                        </p:tgtEl>
                                        <p:attrNameLst>
                                          <p:attrName>ppt_x</p:attrName>
                                        </p:attrNameLst>
                                      </p:cBhvr>
                                      <p:tavLst>
                                        <p:tav tm="0">
                                          <p:val>
                                            <p:strVal val="0-#ppt_w/2"/>
                                          </p:val>
                                        </p:tav>
                                        <p:tav tm="100000">
                                          <p:val>
                                            <p:strVal val="#ppt_x"/>
                                          </p:val>
                                        </p:tav>
                                      </p:tavLst>
                                    </p:anim>
                                    <p:anim calcmode="lin" valueType="num">
                                      <p:cBhvr additive="base">
                                        <p:cTn id="22" dur="500" fill="hold"/>
                                        <p:tgtEl>
                                          <p:spTgt spid="13824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iterate type="lt">
                                    <p:tmPct val="5000"/>
                                  </p:iterate>
                                  <p:childTnLst>
                                    <p:set>
                                      <p:cBhvr>
                                        <p:cTn id="26" dur="1" fill="hold">
                                          <p:stCondLst>
                                            <p:cond delay="0"/>
                                          </p:stCondLst>
                                        </p:cTn>
                                        <p:tgtEl>
                                          <p:spTgt spid="138247"/>
                                        </p:tgtEl>
                                        <p:attrNameLst>
                                          <p:attrName>style.visibility</p:attrName>
                                        </p:attrNameLst>
                                      </p:cBhvr>
                                      <p:to>
                                        <p:strVal val="visible"/>
                                      </p:to>
                                    </p:set>
                                    <p:anim calcmode="lin" valueType="num">
                                      <p:cBhvr>
                                        <p:cTn id="27" dur="1000" fill="hold"/>
                                        <p:tgtEl>
                                          <p:spTgt spid="138247"/>
                                        </p:tgtEl>
                                        <p:attrNameLst>
                                          <p:attrName>ppt_w</p:attrName>
                                        </p:attrNameLst>
                                      </p:cBhvr>
                                      <p:tavLst>
                                        <p:tav tm="0">
                                          <p:val>
                                            <p:fltVal val="0"/>
                                          </p:val>
                                        </p:tav>
                                        <p:tav tm="100000">
                                          <p:val>
                                            <p:strVal val="#ppt_w"/>
                                          </p:val>
                                        </p:tav>
                                      </p:tavLst>
                                    </p:anim>
                                    <p:anim calcmode="lin" valueType="num">
                                      <p:cBhvr>
                                        <p:cTn id="28" dur="1000" fill="hold"/>
                                        <p:tgtEl>
                                          <p:spTgt spid="138247"/>
                                        </p:tgtEl>
                                        <p:attrNameLst>
                                          <p:attrName>ppt_h</p:attrName>
                                        </p:attrNameLst>
                                      </p:cBhvr>
                                      <p:tavLst>
                                        <p:tav tm="0">
                                          <p:val>
                                            <p:fltVal val="0"/>
                                          </p:val>
                                        </p:tav>
                                        <p:tav tm="100000">
                                          <p:val>
                                            <p:strVal val="#ppt_h"/>
                                          </p:val>
                                        </p:tav>
                                      </p:tavLst>
                                    </p:anim>
                                    <p:anim calcmode="lin" valueType="num">
                                      <p:cBhvr>
                                        <p:cTn id="29" dur="1000" fill="hold"/>
                                        <p:tgtEl>
                                          <p:spTgt spid="138247"/>
                                        </p:tgtEl>
                                        <p:attrNameLst>
                                          <p:attrName>style.rotation</p:attrName>
                                        </p:attrNameLst>
                                      </p:cBhvr>
                                      <p:tavLst>
                                        <p:tav tm="0">
                                          <p:val>
                                            <p:fltVal val="90"/>
                                          </p:val>
                                        </p:tav>
                                        <p:tav tm="100000">
                                          <p:val>
                                            <p:fltVal val="0"/>
                                          </p:val>
                                        </p:tav>
                                      </p:tavLst>
                                    </p:anim>
                                    <p:animEffect transition="in" filter="fade">
                                      <p:cBhvr>
                                        <p:cTn id="30" dur="1000"/>
                                        <p:tgtEl>
                                          <p:spTgt spid="138247"/>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38244"/>
                                        </p:tgtEl>
                                        <p:attrNameLst>
                                          <p:attrName>style.visibility</p:attrName>
                                        </p:attrNameLst>
                                      </p:cBhvr>
                                      <p:to>
                                        <p:strVal val="visible"/>
                                      </p:to>
                                    </p:set>
                                    <p:anim calcmode="lin" valueType="num">
                                      <p:cBhvr additive="base">
                                        <p:cTn id="35" dur="500" fill="hold"/>
                                        <p:tgtEl>
                                          <p:spTgt spid="138244"/>
                                        </p:tgtEl>
                                        <p:attrNameLst>
                                          <p:attrName>ppt_x</p:attrName>
                                        </p:attrNameLst>
                                      </p:cBhvr>
                                      <p:tavLst>
                                        <p:tav tm="0">
                                          <p:val>
                                            <p:strVal val="0-#ppt_w/2"/>
                                          </p:val>
                                        </p:tav>
                                        <p:tav tm="100000">
                                          <p:val>
                                            <p:strVal val="#ppt_x"/>
                                          </p:val>
                                        </p:tav>
                                      </p:tavLst>
                                    </p:anim>
                                    <p:anim calcmode="lin" valueType="num">
                                      <p:cBhvr additive="base">
                                        <p:cTn id="36" dur="500" fill="hold"/>
                                        <p:tgtEl>
                                          <p:spTgt spid="138244"/>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0"/>
                                  </p:stCondLst>
                                  <p:iterate type="lt">
                                    <p:tmPct val="5000"/>
                                  </p:iterate>
                                  <p:childTnLst>
                                    <p:set>
                                      <p:cBhvr>
                                        <p:cTn id="40" dur="1" fill="hold">
                                          <p:stCondLst>
                                            <p:cond delay="0"/>
                                          </p:stCondLst>
                                        </p:cTn>
                                        <p:tgtEl>
                                          <p:spTgt spid="138245"/>
                                        </p:tgtEl>
                                        <p:attrNameLst>
                                          <p:attrName>style.visibility</p:attrName>
                                        </p:attrNameLst>
                                      </p:cBhvr>
                                      <p:to>
                                        <p:strVal val="visible"/>
                                      </p:to>
                                    </p:set>
                                    <p:anim calcmode="lin" valueType="num">
                                      <p:cBhvr>
                                        <p:cTn id="41" dur="1000" fill="hold"/>
                                        <p:tgtEl>
                                          <p:spTgt spid="138245"/>
                                        </p:tgtEl>
                                        <p:attrNameLst>
                                          <p:attrName>ppt_w</p:attrName>
                                        </p:attrNameLst>
                                      </p:cBhvr>
                                      <p:tavLst>
                                        <p:tav tm="0">
                                          <p:val>
                                            <p:fltVal val="0"/>
                                          </p:val>
                                        </p:tav>
                                        <p:tav tm="100000">
                                          <p:val>
                                            <p:strVal val="#ppt_w"/>
                                          </p:val>
                                        </p:tav>
                                      </p:tavLst>
                                    </p:anim>
                                    <p:anim calcmode="lin" valueType="num">
                                      <p:cBhvr>
                                        <p:cTn id="42" dur="1000" fill="hold"/>
                                        <p:tgtEl>
                                          <p:spTgt spid="138245"/>
                                        </p:tgtEl>
                                        <p:attrNameLst>
                                          <p:attrName>ppt_h</p:attrName>
                                        </p:attrNameLst>
                                      </p:cBhvr>
                                      <p:tavLst>
                                        <p:tav tm="0">
                                          <p:val>
                                            <p:fltVal val="0"/>
                                          </p:val>
                                        </p:tav>
                                        <p:tav tm="100000">
                                          <p:val>
                                            <p:strVal val="#ppt_h"/>
                                          </p:val>
                                        </p:tav>
                                      </p:tavLst>
                                    </p:anim>
                                    <p:anim calcmode="lin" valueType="num">
                                      <p:cBhvr>
                                        <p:cTn id="43" dur="1000" fill="hold"/>
                                        <p:tgtEl>
                                          <p:spTgt spid="138245"/>
                                        </p:tgtEl>
                                        <p:attrNameLst>
                                          <p:attrName>style.rotation</p:attrName>
                                        </p:attrNameLst>
                                      </p:cBhvr>
                                      <p:tavLst>
                                        <p:tav tm="0">
                                          <p:val>
                                            <p:fltVal val="90"/>
                                          </p:val>
                                        </p:tav>
                                        <p:tav tm="100000">
                                          <p:val>
                                            <p:fltVal val="0"/>
                                          </p:val>
                                        </p:tav>
                                      </p:tavLst>
                                    </p:anim>
                                    <p:animEffect transition="in" filter="fade">
                                      <p:cBhvr>
                                        <p:cTn id="44" dur="1000"/>
                                        <p:tgtEl>
                                          <p:spTgt spid="138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p:bldP spid="138243" grpId="0"/>
      <p:bldP spid="1382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p:nvPr/>
        </p:nvSpPr>
        <p:spPr>
          <a:xfrm>
            <a:off x="250825" y="3068638"/>
            <a:ext cx="5905500" cy="21002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66FF"/>
                </a:solidFill>
                <a:latin typeface="Times New Roman" panose="02020603050405020304" pitchFamily="18" charset="0"/>
                <a:ea typeface="楷体_GB2312" pitchFamily="49" charset="-122"/>
              </a:rPr>
              <a:t>存储与物流系统：</a:t>
            </a:r>
          </a:p>
          <a:p>
            <a:pPr marL="0" lvl="0" indent="0" eaLnBrk="1" hangingPunct="1">
              <a:spcBef>
                <a:spcPct val="50000"/>
              </a:spcBef>
              <a:buClrTx/>
              <a:buSzTx/>
              <a:buFontTx/>
              <a:buNone/>
            </a:pPr>
            <a:r>
              <a:rPr lang="zh-CN" altLang="en-US" sz="2400" b="1" dirty="0">
                <a:latin typeface="Times New Roman" panose="02020603050405020304" pitchFamily="18" charset="0"/>
                <a:ea typeface="楷体_GB2312" pitchFamily="49" charset="-122"/>
              </a:rPr>
              <a:t>工农业发展使得产品的存储、交流和时效性极大提高；废物和垃圾问题成为城市生活的重大问题。规划计算和系统分析成为常用计算方法。</a:t>
            </a:r>
          </a:p>
        </p:txBody>
      </p:sp>
      <p:sp>
        <p:nvSpPr>
          <p:cNvPr id="139267" name="Text Box 3"/>
          <p:cNvSpPr txBox="1"/>
          <p:nvPr/>
        </p:nvSpPr>
        <p:spPr>
          <a:xfrm>
            <a:off x="323850" y="1412875"/>
            <a:ext cx="4962525" cy="15525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66FF"/>
                </a:solidFill>
                <a:latin typeface="Times New Roman" panose="02020603050405020304" pitchFamily="18" charset="0"/>
                <a:ea typeface="楷体_GB2312" pitchFamily="49" charset="-122"/>
              </a:rPr>
              <a:t>燃烧与爆炸工程：</a:t>
            </a:r>
          </a:p>
          <a:p>
            <a:pPr marL="0" lvl="0" indent="0" eaLnBrk="1" hangingPunct="1">
              <a:spcBef>
                <a:spcPct val="50000"/>
              </a:spcBef>
              <a:buClrTx/>
              <a:buSzTx/>
              <a:buFontTx/>
              <a:buNone/>
            </a:pPr>
            <a:r>
              <a:rPr lang="zh-CN" altLang="en-US" sz="2400" b="1" dirty="0">
                <a:latin typeface="Times New Roman" panose="02020603050405020304" pitchFamily="18" charset="0"/>
                <a:ea typeface="楷体_GB2312" pitchFamily="49" charset="-122"/>
              </a:rPr>
              <a:t>燃烧对环境的影响；计算流体力学</a:t>
            </a:r>
          </a:p>
          <a:p>
            <a:pPr marL="0" lvl="0" indent="0" eaLnBrk="1" hangingPunct="1">
              <a:spcBef>
                <a:spcPct val="50000"/>
              </a:spcBef>
              <a:buClrTx/>
              <a:buSzTx/>
              <a:buFontTx/>
              <a:buNone/>
            </a:pPr>
            <a:r>
              <a:rPr lang="zh-CN" altLang="en-US" sz="2400" b="1" dirty="0">
                <a:latin typeface="Times New Roman" panose="02020603050405020304" pitchFamily="18" charset="0"/>
                <a:ea typeface="楷体_GB2312" pitchFamily="49" charset="-122"/>
              </a:rPr>
              <a:t>与爆炸工程。</a:t>
            </a:r>
          </a:p>
        </p:txBody>
      </p:sp>
      <p:sp>
        <p:nvSpPr>
          <p:cNvPr id="139268" name="Rectangle 4"/>
          <p:cNvSpPr/>
          <p:nvPr/>
        </p:nvSpPr>
        <p:spPr>
          <a:xfrm>
            <a:off x="323850" y="5300663"/>
            <a:ext cx="477996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solidFill>
                  <a:srgbClr val="0066FF"/>
                </a:solidFill>
                <a:latin typeface="Times New Roman" panose="02020603050405020304" pitchFamily="18" charset="0"/>
                <a:ea typeface="楷体_GB2312" pitchFamily="49" charset="-122"/>
              </a:rPr>
              <a:t>网络设计与计算：</a:t>
            </a:r>
            <a:r>
              <a:rPr lang="zh-CN" altLang="en-US" sz="2400" b="1" dirty="0">
                <a:solidFill>
                  <a:schemeClr val="tx2"/>
                </a:solidFill>
                <a:latin typeface="Times New Roman" panose="02020603050405020304" pitchFamily="18" charset="0"/>
                <a:ea typeface="楷体_GB2312" pitchFamily="49" charset="-122"/>
              </a:rPr>
              <a:t>搜索引擎的设计</a:t>
            </a:r>
          </a:p>
        </p:txBody>
      </p:sp>
      <p:sp>
        <p:nvSpPr>
          <p:cNvPr id="139269" name="Rectangle 5"/>
          <p:cNvSpPr/>
          <p:nvPr/>
        </p:nvSpPr>
        <p:spPr>
          <a:xfrm>
            <a:off x="395288" y="5949950"/>
            <a:ext cx="4167187"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solidFill>
                  <a:srgbClr val="0066FF"/>
                </a:solidFill>
                <a:latin typeface="Times New Roman" panose="02020603050405020304" pitchFamily="18" charset="0"/>
                <a:ea typeface="楷体_GB2312" pitchFamily="49" charset="-122"/>
              </a:rPr>
              <a:t>航空航天工程：</a:t>
            </a:r>
            <a:r>
              <a:rPr lang="zh-CN" altLang="en-US" sz="2400" b="1" dirty="0">
                <a:solidFill>
                  <a:schemeClr val="tx2"/>
                </a:solidFill>
                <a:latin typeface="Times New Roman" panose="02020603050405020304" pitchFamily="18" charset="0"/>
                <a:ea typeface="楷体_GB2312" pitchFamily="49" charset="-122"/>
              </a:rPr>
              <a:t>神州飞船系列</a:t>
            </a:r>
          </a:p>
        </p:txBody>
      </p:sp>
      <p:sp>
        <p:nvSpPr>
          <p:cNvPr id="23558" name="Rectangle 6"/>
          <p:cNvSpPr/>
          <p:nvPr/>
        </p:nvSpPr>
        <p:spPr>
          <a:xfrm>
            <a:off x="468313" y="620713"/>
            <a:ext cx="4452937"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solidFill>
                  <a:srgbClr val="0066FF"/>
                </a:solidFill>
                <a:latin typeface="Times New Roman" panose="02020603050405020304" pitchFamily="18" charset="0"/>
                <a:ea typeface="楷体_GB2312" pitchFamily="49" charset="-122"/>
              </a:rPr>
              <a:t>信息与通信工程：</a:t>
            </a:r>
            <a:r>
              <a:rPr lang="en-US" altLang="zh-CN" sz="2400" b="1" dirty="0">
                <a:solidFill>
                  <a:schemeClr val="tx2"/>
                </a:solidFill>
                <a:latin typeface="Times New Roman" panose="02020603050405020304" pitchFamily="18" charset="0"/>
                <a:ea typeface="楷体_GB2312" pitchFamily="49" charset="-122"/>
              </a:rPr>
              <a:t>GPS</a:t>
            </a:r>
            <a:r>
              <a:rPr lang="zh-CN" altLang="en-US" sz="2400" b="1" dirty="0">
                <a:solidFill>
                  <a:schemeClr val="tx2"/>
                </a:solidFill>
                <a:latin typeface="Times New Roman" panose="02020603050405020304" pitchFamily="18" charset="0"/>
                <a:ea typeface="楷体_GB2312" pitchFamily="49" charset="-122"/>
              </a:rPr>
              <a:t>卫星导航</a:t>
            </a:r>
          </a:p>
        </p:txBody>
      </p:sp>
      <p:pic>
        <p:nvPicPr>
          <p:cNvPr id="139271" name="Picture 7" descr="1042351854newrocket"/>
          <p:cNvPicPr>
            <a:picLocks noChangeAspect="1"/>
          </p:cNvPicPr>
          <p:nvPr/>
        </p:nvPicPr>
        <p:blipFill>
          <a:blip r:embed="rId2"/>
          <a:stretch>
            <a:fillRect/>
          </a:stretch>
        </p:blipFill>
        <p:spPr>
          <a:xfrm>
            <a:off x="6804025" y="4797425"/>
            <a:ext cx="1728788" cy="1863725"/>
          </a:xfrm>
          <a:prstGeom prst="rect">
            <a:avLst/>
          </a:prstGeom>
          <a:noFill/>
          <a:ln w="9525">
            <a:noFill/>
          </a:ln>
        </p:spPr>
      </p:pic>
      <p:pic>
        <p:nvPicPr>
          <p:cNvPr id="139272" name="Picture 8" descr="DISH"/>
          <p:cNvPicPr>
            <a:picLocks noChangeAspect="1"/>
          </p:cNvPicPr>
          <p:nvPr/>
        </p:nvPicPr>
        <p:blipFill>
          <a:blip r:embed="rId3"/>
          <a:stretch>
            <a:fillRect/>
          </a:stretch>
        </p:blipFill>
        <p:spPr>
          <a:xfrm>
            <a:off x="6156325" y="404813"/>
            <a:ext cx="2592388" cy="1743075"/>
          </a:xfrm>
          <a:prstGeom prst="rect">
            <a:avLst/>
          </a:prstGeom>
          <a:noFill/>
          <a:ln w="9525">
            <a:noFill/>
          </a:ln>
        </p:spPr>
      </p:pic>
      <p:pic>
        <p:nvPicPr>
          <p:cNvPr id="139273" name="Picture 9" descr="SPACE"/>
          <p:cNvPicPr>
            <a:picLocks noChangeAspect="1"/>
          </p:cNvPicPr>
          <p:nvPr/>
        </p:nvPicPr>
        <p:blipFill>
          <a:blip r:embed="rId4"/>
          <a:stretch>
            <a:fillRect/>
          </a:stretch>
        </p:blipFill>
        <p:spPr>
          <a:xfrm>
            <a:off x="6516688" y="2708275"/>
            <a:ext cx="2016125" cy="2046288"/>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139272"/>
                                        </p:tgtEl>
                                        <p:attrNameLst>
                                          <p:attrName>style.visibility</p:attrName>
                                        </p:attrNameLst>
                                      </p:cBhvr>
                                      <p:to>
                                        <p:strVal val="visible"/>
                                      </p:to>
                                    </p:set>
                                    <p:anim calcmode="lin" valueType="num">
                                      <p:cBhvr>
                                        <p:cTn id="7" dur="1000" fill="hold"/>
                                        <p:tgtEl>
                                          <p:spTgt spid="139272"/>
                                        </p:tgtEl>
                                        <p:attrNameLst>
                                          <p:attrName>ppt_w</p:attrName>
                                        </p:attrNameLst>
                                      </p:cBhvr>
                                      <p:tavLst>
                                        <p:tav tm="0">
                                          <p:val>
                                            <p:fltVal val="0"/>
                                          </p:val>
                                        </p:tav>
                                        <p:tav tm="100000">
                                          <p:val>
                                            <p:strVal val="#ppt_w"/>
                                          </p:val>
                                        </p:tav>
                                      </p:tavLst>
                                    </p:anim>
                                    <p:anim calcmode="lin" valueType="num">
                                      <p:cBhvr>
                                        <p:cTn id="8" dur="1000" fill="hold"/>
                                        <p:tgtEl>
                                          <p:spTgt spid="139272"/>
                                        </p:tgtEl>
                                        <p:attrNameLst>
                                          <p:attrName>ppt_h</p:attrName>
                                        </p:attrNameLst>
                                      </p:cBhvr>
                                      <p:tavLst>
                                        <p:tav tm="0">
                                          <p:val>
                                            <p:fltVal val="0"/>
                                          </p:val>
                                        </p:tav>
                                        <p:tav tm="100000">
                                          <p:val>
                                            <p:strVal val="#ppt_h"/>
                                          </p:val>
                                        </p:tav>
                                      </p:tavLst>
                                    </p:anim>
                                    <p:anim calcmode="lin" valueType="num">
                                      <p:cBhvr>
                                        <p:cTn id="9" dur="1000" fill="hold"/>
                                        <p:tgtEl>
                                          <p:spTgt spid="139272"/>
                                        </p:tgtEl>
                                        <p:attrNameLst>
                                          <p:attrName>style.rotation</p:attrName>
                                        </p:attrNameLst>
                                      </p:cBhvr>
                                      <p:tavLst>
                                        <p:tav tm="0">
                                          <p:val>
                                            <p:fltVal val="90"/>
                                          </p:val>
                                        </p:tav>
                                        <p:tav tm="100000">
                                          <p:val>
                                            <p:fltVal val="0"/>
                                          </p:val>
                                        </p:tav>
                                      </p:tavLst>
                                    </p:anim>
                                    <p:animEffect transition="in" filter="fade">
                                      <p:cBhvr>
                                        <p:cTn id="10" dur="1000"/>
                                        <p:tgtEl>
                                          <p:spTgt spid="13927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39267"/>
                                        </p:tgtEl>
                                        <p:attrNameLst>
                                          <p:attrName>style.visibility</p:attrName>
                                        </p:attrNameLst>
                                      </p:cBhvr>
                                      <p:to>
                                        <p:strVal val="visible"/>
                                      </p:to>
                                    </p:set>
                                    <p:animEffect transition="in" filter="fade">
                                      <p:cBhvr>
                                        <p:cTn id="15" dur="1000"/>
                                        <p:tgtEl>
                                          <p:spTgt spid="139267"/>
                                        </p:tgtEl>
                                      </p:cBhvr>
                                    </p:animEffect>
                                    <p:anim calcmode="lin" valueType="num">
                                      <p:cBhvr>
                                        <p:cTn id="16" dur="1000" fill="hold"/>
                                        <p:tgtEl>
                                          <p:spTgt spid="139267"/>
                                        </p:tgtEl>
                                        <p:attrNameLst>
                                          <p:attrName>ppt_x</p:attrName>
                                        </p:attrNameLst>
                                      </p:cBhvr>
                                      <p:tavLst>
                                        <p:tav tm="0">
                                          <p:val>
                                            <p:strVal val="#ppt_x"/>
                                          </p:val>
                                        </p:tav>
                                        <p:tav tm="100000">
                                          <p:val>
                                            <p:strVal val="#ppt_x"/>
                                          </p:val>
                                        </p:tav>
                                      </p:tavLst>
                                    </p:anim>
                                    <p:anim calcmode="lin" valueType="num">
                                      <p:cBhvr>
                                        <p:cTn id="17" dur="1000" fill="hold"/>
                                        <p:tgtEl>
                                          <p:spTgt spid="139267"/>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39266"/>
                                        </p:tgtEl>
                                        <p:attrNameLst>
                                          <p:attrName>style.visibility</p:attrName>
                                        </p:attrNameLst>
                                      </p:cBhvr>
                                      <p:to>
                                        <p:strVal val="visible"/>
                                      </p:to>
                                    </p:set>
                                    <p:animEffect transition="in" filter="fade">
                                      <p:cBhvr>
                                        <p:cTn id="22" dur="1000"/>
                                        <p:tgtEl>
                                          <p:spTgt spid="139266"/>
                                        </p:tgtEl>
                                      </p:cBhvr>
                                    </p:animEffect>
                                    <p:anim calcmode="lin" valueType="num">
                                      <p:cBhvr>
                                        <p:cTn id="23" dur="1000" fill="hold"/>
                                        <p:tgtEl>
                                          <p:spTgt spid="139266"/>
                                        </p:tgtEl>
                                        <p:attrNameLst>
                                          <p:attrName>ppt_x</p:attrName>
                                        </p:attrNameLst>
                                      </p:cBhvr>
                                      <p:tavLst>
                                        <p:tav tm="0">
                                          <p:val>
                                            <p:strVal val="#ppt_x"/>
                                          </p:val>
                                        </p:tav>
                                        <p:tav tm="100000">
                                          <p:val>
                                            <p:strVal val="#ppt_x"/>
                                          </p:val>
                                        </p:tav>
                                      </p:tavLst>
                                    </p:anim>
                                    <p:anim calcmode="lin" valueType="num">
                                      <p:cBhvr>
                                        <p:cTn id="24" dur="1000" fill="hold"/>
                                        <p:tgtEl>
                                          <p:spTgt spid="13926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39268"/>
                                        </p:tgtEl>
                                        <p:attrNameLst>
                                          <p:attrName>style.visibility</p:attrName>
                                        </p:attrNameLst>
                                      </p:cBhvr>
                                      <p:to>
                                        <p:strVal val="visible"/>
                                      </p:to>
                                    </p:set>
                                    <p:animEffect transition="in" filter="fade">
                                      <p:cBhvr>
                                        <p:cTn id="29" dur="1000"/>
                                        <p:tgtEl>
                                          <p:spTgt spid="139268"/>
                                        </p:tgtEl>
                                      </p:cBhvr>
                                    </p:animEffect>
                                    <p:anim calcmode="lin" valueType="num">
                                      <p:cBhvr>
                                        <p:cTn id="30" dur="1000" fill="hold"/>
                                        <p:tgtEl>
                                          <p:spTgt spid="139268"/>
                                        </p:tgtEl>
                                        <p:attrNameLst>
                                          <p:attrName>ppt_x</p:attrName>
                                        </p:attrNameLst>
                                      </p:cBhvr>
                                      <p:tavLst>
                                        <p:tav tm="0">
                                          <p:val>
                                            <p:strVal val="#ppt_x"/>
                                          </p:val>
                                        </p:tav>
                                        <p:tav tm="100000">
                                          <p:val>
                                            <p:strVal val="#ppt_x"/>
                                          </p:val>
                                        </p:tav>
                                      </p:tavLst>
                                    </p:anim>
                                    <p:anim calcmode="lin" valueType="num">
                                      <p:cBhvr>
                                        <p:cTn id="31" dur="1000" fill="hold"/>
                                        <p:tgtEl>
                                          <p:spTgt spid="13926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39269"/>
                                        </p:tgtEl>
                                        <p:attrNameLst>
                                          <p:attrName>style.visibility</p:attrName>
                                        </p:attrNameLst>
                                      </p:cBhvr>
                                      <p:to>
                                        <p:strVal val="visible"/>
                                      </p:to>
                                    </p:set>
                                    <p:animEffect transition="in" filter="fade">
                                      <p:cBhvr>
                                        <p:cTn id="36" dur="1000"/>
                                        <p:tgtEl>
                                          <p:spTgt spid="139269"/>
                                        </p:tgtEl>
                                      </p:cBhvr>
                                    </p:animEffect>
                                    <p:anim calcmode="lin" valueType="num">
                                      <p:cBhvr>
                                        <p:cTn id="37" dur="1000" fill="hold"/>
                                        <p:tgtEl>
                                          <p:spTgt spid="139269"/>
                                        </p:tgtEl>
                                        <p:attrNameLst>
                                          <p:attrName>ppt_x</p:attrName>
                                        </p:attrNameLst>
                                      </p:cBhvr>
                                      <p:tavLst>
                                        <p:tav tm="0">
                                          <p:val>
                                            <p:strVal val="#ppt_x"/>
                                          </p:val>
                                        </p:tav>
                                        <p:tav tm="100000">
                                          <p:val>
                                            <p:strVal val="#ppt_x"/>
                                          </p:val>
                                        </p:tav>
                                      </p:tavLst>
                                    </p:anim>
                                    <p:anim calcmode="lin" valueType="num">
                                      <p:cBhvr>
                                        <p:cTn id="38" dur="1000" fill="hold"/>
                                        <p:tgtEl>
                                          <p:spTgt spid="139269"/>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iterate type="lt">
                                    <p:tmPct val="5000"/>
                                  </p:iterate>
                                  <p:childTnLst>
                                    <p:set>
                                      <p:cBhvr>
                                        <p:cTn id="42" dur="1" fill="hold">
                                          <p:stCondLst>
                                            <p:cond delay="0"/>
                                          </p:stCondLst>
                                        </p:cTn>
                                        <p:tgtEl>
                                          <p:spTgt spid="139273"/>
                                        </p:tgtEl>
                                        <p:attrNameLst>
                                          <p:attrName>style.visibility</p:attrName>
                                        </p:attrNameLst>
                                      </p:cBhvr>
                                      <p:to>
                                        <p:strVal val="visible"/>
                                      </p:to>
                                    </p:set>
                                    <p:anim calcmode="lin" valueType="num">
                                      <p:cBhvr>
                                        <p:cTn id="43" dur="1000" fill="hold"/>
                                        <p:tgtEl>
                                          <p:spTgt spid="139273"/>
                                        </p:tgtEl>
                                        <p:attrNameLst>
                                          <p:attrName>ppt_w</p:attrName>
                                        </p:attrNameLst>
                                      </p:cBhvr>
                                      <p:tavLst>
                                        <p:tav tm="0">
                                          <p:val>
                                            <p:fltVal val="0"/>
                                          </p:val>
                                        </p:tav>
                                        <p:tav tm="100000">
                                          <p:val>
                                            <p:strVal val="#ppt_w"/>
                                          </p:val>
                                        </p:tav>
                                      </p:tavLst>
                                    </p:anim>
                                    <p:anim calcmode="lin" valueType="num">
                                      <p:cBhvr>
                                        <p:cTn id="44" dur="1000" fill="hold"/>
                                        <p:tgtEl>
                                          <p:spTgt spid="139273"/>
                                        </p:tgtEl>
                                        <p:attrNameLst>
                                          <p:attrName>ppt_h</p:attrName>
                                        </p:attrNameLst>
                                      </p:cBhvr>
                                      <p:tavLst>
                                        <p:tav tm="0">
                                          <p:val>
                                            <p:fltVal val="0"/>
                                          </p:val>
                                        </p:tav>
                                        <p:tav tm="100000">
                                          <p:val>
                                            <p:strVal val="#ppt_h"/>
                                          </p:val>
                                        </p:tav>
                                      </p:tavLst>
                                    </p:anim>
                                    <p:anim calcmode="lin" valueType="num">
                                      <p:cBhvr>
                                        <p:cTn id="45" dur="1000" fill="hold"/>
                                        <p:tgtEl>
                                          <p:spTgt spid="139273"/>
                                        </p:tgtEl>
                                        <p:attrNameLst>
                                          <p:attrName>style.rotation</p:attrName>
                                        </p:attrNameLst>
                                      </p:cBhvr>
                                      <p:tavLst>
                                        <p:tav tm="0">
                                          <p:val>
                                            <p:fltVal val="90"/>
                                          </p:val>
                                        </p:tav>
                                        <p:tav tm="100000">
                                          <p:val>
                                            <p:fltVal val="0"/>
                                          </p:val>
                                        </p:tav>
                                      </p:tavLst>
                                    </p:anim>
                                    <p:animEffect transition="in" filter="fade">
                                      <p:cBhvr>
                                        <p:cTn id="46" dur="1000"/>
                                        <p:tgtEl>
                                          <p:spTgt spid="139273"/>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iterate type="lt">
                                    <p:tmPct val="5000"/>
                                  </p:iterate>
                                  <p:childTnLst>
                                    <p:set>
                                      <p:cBhvr>
                                        <p:cTn id="50" dur="1" fill="hold">
                                          <p:stCondLst>
                                            <p:cond delay="0"/>
                                          </p:stCondLst>
                                        </p:cTn>
                                        <p:tgtEl>
                                          <p:spTgt spid="139271"/>
                                        </p:tgtEl>
                                        <p:attrNameLst>
                                          <p:attrName>style.visibility</p:attrName>
                                        </p:attrNameLst>
                                      </p:cBhvr>
                                      <p:to>
                                        <p:strVal val="visible"/>
                                      </p:to>
                                    </p:set>
                                    <p:anim calcmode="lin" valueType="num">
                                      <p:cBhvr>
                                        <p:cTn id="51" dur="1000" fill="hold"/>
                                        <p:tgtEl>
                                          <p:spTgt spid="139271"/>
                                        </p:tgtEl>
                                        <p:attrNameLst>
                                          <p:attrName>ppt_w</p:attrName>
                                        </p:attrNameLst>
                                      </p:cBhvr>
                                      <p:tavLst>
                                        <p:tav tm="0">
                                          <p:val>
                                            <p:fltVal val="0"/>
                                          </p:val>
                                        </p:tav>
                                        <p:tav tm="100000">
                                          <p:val>
                                            <p:strVal val="#ppt_w"/>
                                          </p:val>
                                        </p:tav>
                                      </p:tavLst>
                                    </p:anim>
                                    <p:anim calcmode="lin" valueType="num">
                                      <p:cBhvr>
                                        <p:cTn id="52" dur="1000" fill="hold"/>
                                        <p:tgtEl>
                                          <p:spTgt spid="139271"/>
                                        </p:tgtEl>
                                        <p:attrNameLst>
                                          <p:attrName>ppt_h</p:attrName>
                                        </p:attrNameLst>
                                      </p:cBhvr>
                                      <p:tavLst>
                                        <p:tav tm="0">
                                          <p:val>
                                            <p:fltVal val="0"/>
                                          </p:val>
                                        </p:tav>
                                        <p:tav tm="100000">
                                          <p:val>
                                            <p:strVal val="#ppt_h"/>
                                          </p:val>
                                        </p:tav>
                                      </p:tavLst>
                                    </p:anim>
                                    <p:anim calcmode="lin" valueType="num">
                                      <p:cBhvr>
                                        <p:cTn id="53" dur="1000" fill="hold"/>
                                        <p:tgtEl>
                                          <p:spTgt spid="139271"/>
                                        </p:tgtEl>
                                        <p:attrNameLst>
                                          <p:attrName>style.rotation</p:attrName>
                                        </p:attrNameLst>
                                      </p:cBhvr>
                                      <p:tavLst>
                                        <p:tav tm="0">
                                          <p:val>
                                            <p:fltVal val="90"/>
                                          </p:val>
                                        </p:tav>
                                        <p:tav tm="100000">
                                          <p:val>
                                            <p:fltVal val="0"/>
                                          </p:val>
                                        </p:tav>
                                      </p:tavLst>
                                    </p:anim>
                                    <p:animEffect transition="in" filter="fade">
                                      <p:cBhvr>
                                        <p:cTn id="54" dur="1000"/>
                                        <p:tgtEl>
                                          <p:spTgt spid="139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p:bldP spid="139267" grpId="0"/>
      <p:bldP spid="139268" grpId="0"/>
      <p:bldP spid="13926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457200" y="533400"/>
            <a:ext cx="7162800" cy="579438"/>
          </a:xfrm>
          <a:prstGeom prst="rect">
            <a:avLst/>
          </a:prstGeom>
          <a:solidFill>
            <a:schemeClr val="accent1"/>
          </a:solidFill>
          <a:ln w="9525">
            <a:noFill/>
            <a:miter lim="800000"/>
          </a:ln>
          <a:effectLst/>
        </p:spPr>
        <p:txBody>
          <a:bodyPr>
            <a:spAutoFit/>
          </a:bodyPr>
          <a:lstStyle/>
          <a:p>
            <a:pPr marR="0" defTabSz="914400" eaLnBrk="1" hangingPunct="1">
              <a:buClrTx/>
              <a:buSzTx/>
              <a:buFontTx/>
              <a:buNone/>
              <a:defRPr/>
            </a:pPr>
            <a:r>
              <a:rPr kumimoji="1" lang="zh-CN" altLang="en-US" kern="1200" cap="none" spc="0" normalizeH="0" baseline="0" noProof="0">
                <a:solidFill>
                  <a:schemeClr val="hlink"/>
                </a:solidFill>
                <a:effectLst>
                  <a:outerShdw blurRad="38100" dist="38100" dir="2700000" algn="tl">
                    <a:srgbClr val="000000"/>
                  </a:outerShdw>
                </a:effectLst>
                <a:latin typeface="Times New Roman" panose="02020603050405020304" pitchFamily="18" charset="0"/>
                <a:ea typeface="华文新魏" panose="02010800040101010101" pitchFamily="2" charset="-122"/>
                <a:cs typeface="+mn-cs"/>
              </a:rPr>
              <a:t>数值计算方法的意义、内容与方法</a:t>
            </a:r>
          </a:p>
        </p:txBody>
      </p:sp>
      <p:sp>
        <p:nvSpPr>
          <p:cNvPr id="76803" name="Text Box 3"/>
          <p:cNvSpPr txBox="1">
            <a:spLocks noChangeArrowheads="1"/>
          </p:cNvSpPr>
          <p:nvPr/>
        </p:nvSpPr>
        <p:spPr bwMode="auto">
          <a:xfrm>
            <a:off x="685800" y="4343400"/>
            <a:ext cx="4419600" cy="519113"/>
          </a:xfrm>
          <a:prstGeom prst="rect">
            <a:avLst/>
          </a:prstGeom>
          <a:noFill/>
          <a:ln w="9525">
            <a:noFill/>
            <a:miter lim="800000"/>
          </a:ln>
          <a:effectLst/>
        </p:spPr>
        <p:txBody>
          <a:bodyPr>
            <a:spAutoFit/>
          </a:bodyPr>
          <a:lstStyle/>
          <a:p>
            <a:pPr marR="0" defTabSz="914400" eaLnBrk="1" hangingPunct="1">
              <a:buClrTx/>
              <a:buSzTx/>
              <a:buFontTx/>
              <a:buNone/>
              <a:defRPr/>
            </a:pPr>
            <a:r>
              <a:rPr kumimoji="1" lang="zh-CN" altLang="en-US" sz="2800" kern="1200" cap="none" spc="0" normalizeH="0" baseline="0" noProof="0">
                <a:solidFill>
                  <a:schemeClr val="tx1"/>
                </a:solidFill>
                <a:effectLst>
                  <a:outerShdw blurRad="38100" dist="38100" dir="2700000" algn="tl">
                    <a:srgbClr val="C0C0C0"/>
                  </a:outerShdw>
                </a:effectLst>
                <a:latin typeface="楷体_GB2312" pitchFamily="49" charset="-122"/>
                <a:ea typeface="楷体_GB2312" pitchFamily="49" charset="-122"/>
                <a:cs typeface="+mn-cs"/>
              </a:rPr>
              <a:t>软件的核心就是算法。</a:t>
            </a:r>
            <a:endParaRPr kumimoji="1" lang="zh-CN" altLang="en-US" sz="2800"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楷体_GB2312" pitchFamily="49" charset="-122"/>
              <a:cs typeface="+mn-cs"/>
            </a:endParaRPr>
          </a:p>
        </p:txBody>
      </p:sp>
      <p:sp>
        <p:nvSpPr>
          <p:cNvPr id="76804" name="Text Box 4"/>
          <p:cNvSpPr txBox="1">
            <a:spLocks noChangeArrowheads="1"/>
          </p:cNvSpPr>
          <p:nvPr/>
        </p:nvSpPr>
        <p:spPr bwMode="auto">
          <a:xfrm>
            <a:off x="533400" y="1295400"/>
            <a:ext cx="6432550" cy="519113"/>
          </a:xfrm>
          <a:prstGeom prst="rect">
            <a:avLst/>
          </a:prstGeom>
          <a:noFill/>
          <a:ln w="9525">
            <a:noFill/>
            <a:miter lim="800000"/>
          </a:ln>
          <a:effectLst/>
        </p:spPr>
        <p:txBody>
          <a:bodyPr wrap="none">
            <a:spAutoFit/>
          </a:bodyPr>
          <a:lstStyle/>
          <a:p>
            <a:pPr marR="0" defTabSz="914400" eaLnBrk="1" hangingPunct="1">
              <a:buClrTx/>
              <a:buSzTx/>
              <a:buFontTx/>
              <a:buNone/>
              <a:defRPr/>
            </a:pPr>
            <a:r>
              <a:rPr kumimoji="1" lang="en-US" altLang="zh-CN" sz="2800"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楷体_GB2312" pitchFamily="49" charset="-122"/>
                <a:cs typeface="+mn-cs"/>
              </a:rPr>
              <a:t>20 </a:t>
            </a:r>
            <a:r>
              <a:rPr kumimoji="1" lang="zh-CN" altLang="en-US" sz="2800"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楷体_GB2312" pitchFamily="49" charset="-122"/>
                <a:cs typeface="+mn-cs"/>
              </a:rPr>
              <a:t>世纪最伟大的科学技术发明</a:t>
            </a:r>
            <a:r>
              <a:rPr kumimoji="1" lang="en-US" altLang="zh-CN" sz="2800"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楷体_GB2312" pitchFamily="49" charset="-122"/>
                <a:cs typeface="+mn-cs"/>
              </a:rPr>
              <a:t>---</a:t>
            </a:r>
            <a:r>
              <a:rPr kumimoji="1" lang="zh-CN" altLang="en-US" sz="2800"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楷体_GB2312" pitchFamily="49" charset="-122"/>
                <a:cs typeface="+mn-cs"/>
              </a:rPr>
              <a:t>计算机</a:t>
            </a:r>
            <a:r>
              <a:rPr kumimoji="1" lang="zh-CN" altLang="en-US" sz="2800" kern="1200" cap="none" spc="0" normalizeH="0" baseline="0" noProof="0">
                <a:solidFill>
                  <a:srgbClr val="FFFFFF"/>
                </a:solidFill>
                <a:effectLst>
                  <a:outerShdw blurRad="38100" dist="38100" dir="2700000" algn="tl">
                    <a:srgbClr val="C0C0C0"/>
                  </a:outerShdw>
                </a:effectLst>
                <a:latin typeface="Times New Roman" panose="02020603050405020304" pitchFamily="18" charset="0"/>
                <a:ea typeface="楷体_GB2312" pitchFamily="49" charset="-122"/>
                <a:cs typeface="+mn-cs"/>
              </a:rPr>
              <a:t> </a:t>
            </a:r>
            <a:endParaRPr kumimoji="1" lang="zh-CN" altLang="en-US" sz="2400" b="0" kern="1200" cap="none" spc="0" normalizeH="0" baseline="0" noProof="0">
              <a:solidFill>
                <a:srgbClr val="FFFFFF"/>
              </a:solidFill>
              <a:latin typeface="Times New Roman" panose="02020603050405020304" pitchFamily="18" charset="0"/>
              <a:ea typeface="宋体" panose="02010600030101010101" pitchFamily="2" charset="-122"/>
              <a:cs typeface="+mn-cs"/>
            </a:endParaRPr>
          </a:p>
        </p:txBody>
      </p:sp>
      <p:sp>
        <p:nvSpPr>
          <p:cNvPr id="76805" name="Text Box 5"/>
          <p:cNvSpPr txBox="1">
            <a:spLocks noChangeArrowheads="1"/>
          </p:cNvSpPr>
          <p:nvPr/>
        </p:nvSpPr>
        <p:spPr bwMode="auto">
          <a:xfrm>
            <a:off x="457200" y="1828800"/>
            <a:ext cx="8042275" cy="519113"/>
          </a:xfrm>
          <a:prstGeom prst="rect">
            <a:avLst/>
          </a:prstGeom>
          <a:noFill/>
          <a:ln w="9525">
            <a:noFill/>
            <a:miter lim="800000"/>
          </a:ln>
          <a:effectLst/>
        </p:spPr>
        <p:txBody>
          <a:bodyPr wrap="none">
            <a:spAutoFit/>
          </a:bodyPr>
          <a:lstStyle/>
          <a:p>
            <a:pPr marR="0" defTabSz="914400" eaLnBrk="1" hangingPunct="1">
              <a:buClrTx/>
              <a:buSzTx/>
              <a:buFontTx/>
              <a:buNone/>
              <a:defRPr/>
            </a:pPr>
            <a:r>
              <a:rPr kumimoji="1" lang="zh-CN" altLang="en-US" sz="2800"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楷体_GB2312" pitchFamily="49" charset="-122"/>
                <a:cs typeface="+mn-cs"/>
              </a:rPr>
              <a:t>计算机是对人脑的模拟，它强化了人的思维智能；</a:t>
            </a:r>
          </a:p>
        </p:txBody>
      </p:sp>
      <p:sp>
        <p:nvSpPr>
          <p:cNvPr id="76806" name="Text Box 6"/>
          <p:cNvSpPr txBox="1">
            <a:spLocks noChangeArrowheads="1"/>
          </p:cNvSpPr>
          <p:nvPr/>
        </p:nvSpPr>
        <p:spPr bwMode="auto">
          <a:xfrm>
            <a:off x="457200" y="2438400"/>
            <a:ext cx="8399463" cy="1203325"/>
          </a:xfrm>
          <a:prstGeom prst="rect">
            <a:avLst/>
          </a:prstGeom>
          <a:noFill/>
          <a:ln w="9525">
            <a:noFill/>
            <a:miter lim="800000"/>
          </a:ln>
          <a:effectLst/>
        </p:spPr>
        <p:txBody>
          <a:bodyPr wrap="none">
            <a:spAutoFit/>
          </a:bodyPr>
          <a:lstStyle/>
          <a:p>
            <a:pPr marR="0" defTabSz="914400" eaLnBrk="1" hangingPunct="1">
              <a:lnSpc>
                <a:spcPct val="130000"/>
              </a:lnSpc>
              <a:buClrTx/>
              <a:buSzTx/>
              <a:buFontTx/>
              <a:buNone/>
              <a:defRPr/>
            </a:pPr>
            <a:r>
              <a:rPr kumimoji="1" lang="zh-CN" altLang="en-US" sz="2800"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楷体_GB2312" pitchFamily="49" charset="-122"/>
                <a:cs typeface="+mn-cs"/>
              </a:rPr>
              <a:t>计算机的发展和应用，已不仅仅是一种科学技术</a:t>
            </a:r>
          </a:p>
          <a:p>
            <a:pPr marR="0" defTabSz="914400" eaLnBrk="1" hangingPunct="1">
              <a:lnSpc>
                <a:spcPct val="130000"/>
              </a:lnSpc>
              <a:buClrTx/>
              <a:buSzTx/>
              <a:buFontTx/>
              <a:buNone/>
              <a:defRPr/>
            </a:pPr>
            <a:r>
              <a:rPr kumimoji="1" lang="zh-CN" altLang="en-US" sz="2800"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楷体_GB2312" pitchFamily="49" charset="-122"/>
                <a:cs typeface="+mn-cs"/>
              </a:rPr>
              <a:t>现象，而且成了一种政治、军事、经济和社会现象；</a:t>
            </a:r>
            <a:endParaRPr kumimoji="1" lang="zh-CN" altLang="en-US" sz="2400" b="0" kern="1200" cap="none" spc="0" normalizeH="0" baseline="0" noProof="0">
              <a:solidFill>
                <a:schemeClr val="tx1"/>
              </a:solidFill>
              <a:latin typeface="Times New Roman" panose="02020603050405020304" pitchFamily="18" charset="0"/>
              <a:ea typeface="宋体" panose="02010600030101010101" pitchFamily="2" charset="-122"/>
              <a:cs typeface="+mn-cs"/>
            </a:endParaRPr>
          </a:p>
        </p:txBody>
      </p:sp>
      <p:sp>
        <p:nvSpPr>
          <p:cNvPr id="76807" name="Text Box 7"/>
          <p:cNvSpPr txBox="1">
            <a:spLocks noChangeArrowheads="1"/>
          </p:cNvSpPr>
          <p:nvPr/>
        </p:nvSpPr>
        <p:spPr bwMode="auto">
          <a:xfrm>
            <a:off x="457200" y="3657600"/>
            <a:ext cx="8042275" cy="519113"/>
          </a:xfrm>
          <a:prstGeom prst="rect">
            <a:avLst/>
          </a:prstGeom>
          <a:noFill/>
          <a:ln w="9525">
            <a:noFill/>
            <a:miter lim="800000"/>
          </a:ln>
          <a:effectLst/>
        </p:spPr>
        <p:txBody>
          <a:bodyPr wrap="none">
            <a:spAutoFit/>
          </a:bodyPr>
          <a:lstStyle/>
          <a:p>
            <a:pPr marR="0" defTabSz="914400" eaLnBrk="1" hangingPunct="1">
              <a:buClrTx/>
              <a:buSzTx/>
              <a:buFontTx/>
              <a:buNone/>
              <a:defRPr/>
            </a:pPr>
            <a:r>
              <a:rPr kumimoji="1" lang="zh-CN" altLang="en-US" sz="2800"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楷体_GB2312" pitchFamily="49" charset="-122"/>
                <a:cs typeface="+mn-cs"/>
              </a:rPr>
              <a:t>没有软件的支持，超级计算机只是一堆废铁而已；</a:t>
            </a:r>
            <a:endParaRPr kumimoji="1" lang="zh-CN" altLang="en-US" sz="2400" b="0" kern="1200" cap="none" spc="0" normalizeH="0" baseline="0" noProof="0">
              <a:solidFill>
                <a:schemeClr val="tx1"/>
              </a:solidFill>
              <a:latin typeface="Times New Roman" panose="02020603050405020304" pitchFamily="18" charset="0"/>
              <a:ea typeface="宋体" panose="02010600030101010101" pitchFamily="2" charset="-122"/>
              <a:cs typeface="+mn-cs"/>
            </a:endParaRPr>
          </a:p>
        </p:txBody>
      </p:sp>
      <p:sp>
        <p:nvSpPr>
          <p:cNvPr id="76808" name="Text Box 8"/>
          <p:cNvSpPr txBox="1">
            <a:spLocks noChangeArrowheads="1"/>
          </p:cNvSpPr>
          <p:nvPr/>
        </p:nvSpPr>
        <p:spPr bwMode="auto">
          <a:xfrm>
            <a:off x="685800" y="4876800"/>
            <a:ext cx="3556000" cy="1630363"/>
          </a:xfrm>
          <a:prstGeom prst="rect">
            <a:avLst/>
          </a:prstGeom>
          <a:noFill/>
          <a:ln w="9525">
            <a:noFill/>
            <a:miter lim="800000"/>
          </a:ln>
          <a:effectLst/>
        </p:spPr>
        <p:txBody>
          <a:bodyPr wrap="none">
            <a:spAutoFit/>
          </a:bodyPr>
          <a:lstStyle/>
          <a:p>
            <a:pPr marR="0" defTabSz="914400" eaLnBrk="1" hangingPunct="1">
              <a:lnSpc>
                <a:spcPct val="120000"/>
              </a:lnSpc>
              <a:buClrTx/>
              <a:buSzTx/>
              <a:buFontTx/>
              <a:buNone/>
              <a:defRPr/>
            </a:pPr>
            <a:r>
              <a:rPr kumimoji="1" lang="zh-CN" altLang="en-US" sz="2800" kern="1200" cap="none" spc="0" normalizeH="0" baseline="0" noProof="0">
                <a:solidFill>
                  <a:schemeClr val="tx1"/>
                </a:solidFill>
                <a:effectLst>
                  <a:outerShdw blurRad="38100" dist="38100" dir="2700000" algn="tl">
                    <a:srgbClr val="C0C0C0"/>
                  </a:outerShdw>
                </a:effectLst>
                <a:latin typeface="楷体_GB2312" pitchFamily="49" charset="-122"/>
                <a:ea typeface="楷体_GB2312" pitchFamily="49" charset="-122"/>
                <a:cs typeface="+mn-cs"/>
              </a:rPr>
              <a:t>算法犹如乐谱，</a:t>
            </a:r>
          </a:p>
          <a:p>
            <a:pPr marR="0" defTabSz="914400" eaLnBrk="1" hangingPunct="1">
              <a:lnSpc>
                <a:spcPct val="120000"/>
              </a:lnSpc>
              <a:buClrTx/>
              <a:buSzTx/>
              <a:buFontTx/>
              <a:buNone/>
              <a:defRPr/>
            </a:pPr>
            <a:r>
              <a:rPr kumimoji="1" lang="zh-CN" altLang="en-US" sz="2800" kern="1200" cap="none" spc="0" normalizeH="0" baseline="0" noProof="0">
                <a:solidFill>
                  <a:schemeClr val="tx1"/>
                </a:solidFill>
                <a:effectLst>
                  <a:outerShdw blurRad="38100" dist="38100" dir="2700000" algn="tl">
                    <a:srgbClr val="C0C0C0"/>
                  </a:outerShdw>
                </a:effectLst>
                <a:latin typeface="楷体_GB2312" pitchFamily="49" charset="-122"/>
                <a:ea typeface="楷体_GB2312" pitchFamily="49" charset="-122"/>
                <a:cs typeface="+mn-cs"/>
              </a:rPr>
              <a:t>软件犹如</a:t>
            </a:r>
            <a:r>
              <a:rPr kumimoji="1" lang="en-US" altLang="zh-CN" sz="2800"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楷体_GB2312" pitchFamily="49" charset="-122"/>
                <a:cs typeface="+mn-cs"/>
              </a:rPr>
              <a:t>CD</a:t>
            </a:r>
            <a:r>
              <a:rPr kumimoji="1" lang="zh-CN" altLang="en-US" sz="2800" kern="1200" cap="none" spc="0" normalizeH="0" baseline="0" noProof="0">
                <a:solidFill>
                  <a:schemeClr val="tx1"/>
                </a:solidFill>
                <a:effectLst>
                  <a:outerShdw blurRad="38100" dist="38100" dir="2700000" algn="tl">
                    <a:srgbClr val="C0C0C0"/>
                  </a:outerShdw>
                </a:effectLst>
                <a:latin typeface="楷体_GB2312" pitchFamily="49" charset="-122"/>
                <a:ea typeface="楷体_GB2312" pitchFamily="49" charset="-122"/>
                <a:cs typeface="+mn-cs"/>
              </a:rPr>
              <a:t>盘片，</a:t>
            </a:r>
          </a:p>
          <a:p>
            <a:pPr marR="0" defTabSz="914400" eaLnBrk="1" hangingPunct="1">
              <a:lnSpc>
                <a:spcPct val="120000"/>
              </a:lnSpc>
              <a:buClrTx/>
              <a:buSzTx/>
              <a:buFontTx/>
              <a:buNone/>
              <a:defRPr/>
            </a:pPr>
            <a:r>
              <a:rPr kumimoji="1" lang="zh-CN" altLang="en-US" sz="2800" kern="1200" cap="none" spc="0" normalizeH="0" baseline="0" noProof="0">
                <a:solidFill>
                  <a:schemeClr val="tx1"/>
                </a:solidFill>
                <a:effectLst>
                  <a:outerShdw blurRad="38100" dist="38100" dir="2700000" algn="tl">
                    <a:srgbClr val="C0C0C0"/>
                  </a:outerShdw>
                </a:effectLst>
                <a:latin typeface="楷体_GB2312" pitchFamily="49" charset="-122"/>
                <a:ea typeface="楷体_GB2312" pitchFamily="49" charset="-122"/>
                <a:cs typeface="+mn-cs"/>
              </a:rPr>
              <a:t>而硬件如同</a:t>
            </a:r>
            <a:r>
              <a:rPr kumimoji="1" lang="en-US" altLang="zh-CN" sz="2800"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楷体_GB2312" pitchFamily="49" charset="-122"/>
                <a:cs typeface="+mn-cs"/>
              </a:rPr>
              <a:t>CD</a:t>
            </a:r>
            <a:r>
              <a:rPr kumimoji="1" lang="zh-CN" altLang="en-US" sz="2800" kern="1200" cap="none" spc="0" normalizeH="0" baseline="0" noProof="0">
                <a:solidFill>
                  <a:schemeClr val="tx1"/>
                </a:solidFill>
                <a:effectLst>
                  <a:outerShdw blurRad="38100" dist="38100" dir="2700000" algn="tl">
                    <a:srgbClr val="C0C0C0"/>
                  </a:outerShdw>
                </a:effectLst>
                <a:latin typeface="楷体_GB2312" pitchFamily="49" charset="-122"/>
                <a:ea typeface="楷体_GB2312" pitchFamily="49" charset="-122"/>
                <a:cs typeface="+mn-cs"/>
              </a:rPr>
              <a:t>唱机。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animEffect transition="in" filter="wipe(left)">
                                      <p:cBhvr>
                                        <p:cTn id="7" dur="500"/>
                                        <p:tgtEl>
                                          <p:spTgt spid="768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804"/>
                                        </p:tgtEl>
                                        <p:attrNameLst>
                                          <p:attrName>style.visibility</p:attrName>
                                        </p:attrNameLst>
                                      </p:cBhvr>
                                      <p:to>
                                        <p:strVal val="visible"/>
                                      </p:to>
                                    </p:set>
                                    <p:animEffect transition="in" filter="wipe(left)">
                                      <p:cBhvr>
                                        <p:cTn id="12" dur="500"/>
                                        <p:tgtEl>
                                          <p:spTgt spid="768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805"/>
                                        </p:tgtEl>
                                        <p:attrNameLst>
                                          <p:attrName>style.visibility</p:attrName>
                                        </p:attrNameLst>
                                      </p:cBhvr>
                                      <p:to>
                                        <p:strVal val="visible"/>
                                      </p:to>
                                    </p:set>
                                    <p:animEffect transition="in" filter="wipe(left)">
                                      <p:cBhvr>
                                        <p:cTn id="17" dur="500"/>
                                        <p:tgtEl>
                                          <p:spTgt spid="7680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6806"/>
                                        </p:tgtEl>
                                        <p:attrNameLst>
                                          <p:attrName>style.visibility</p:attrName>
                                        </p:attrNameLst>
                                      </p:cBhvr>
                                      <p:to>
                                        <p:strVal val="visible"/>
                                      </p:to>
                                    </p:set>
                                    <p:animEffect transition="in" filter="checkerboard(across)">
                                      <p:cBhvr>
                                        <p:cTn id="22" dur="500"/>
                                        <p:tgtEl>
                                          <p:spTgt spid="7680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6807"/>
                                        </p:tgtEl>
                                        <p:attrNameLst>
                                          <p:attrName>style.visibility</p:attrName>
                                        </p:attrNameLst>
                                      </p:cBhvr>
                                      <p:to>
                                        <p:strVal val="visible"/>
                                      </p:to>
                                    </p:set>
                                    <p:animEffect transition="in" filter="wipe(left)">
                                      <p:cBhvr>
                                        <p:cTn id="27" dur="500"/>
                                        <p:tgtEl>
                                          <p:spTgt spid="7680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6803"/>
                                        </p:tgtEl>
                                        <p:attrNameLst>
                                          <p:attrName>style.visibility</p:attrName>
                                        </p:attrNameLst>
                                      </p:cBhvr>
                                      <p:to>
                                        <p:strVal val="visible"/>
                                      </p:to>
                                    </p:set>
                                    <p:animEffect transition="in" filter="wipe(left)">
                                      <p:cBhvr>
                                        <p:cTn id="32" dur="500"/>
                                        <p:tgtEl>
                                          <p:spTgt spid="76803"/>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76808"/>
                                        </p:tgtEl>
                                        <p:attrNameLst>
                                          <p:attrName>style.visibility</p:attrName>
                                        </p:attrNameLst>
                                      </p:cBhvr>
                                      <p:to>
                                        <p:strVal val="visible"/>
                                      </p:to>
                                    </p:set>
                                    <p:animEffect transition="in" filter="strips(downRight)">
                                      <p:cBhvr>
                                        <p:cTn id="37" dur="500"/>
                                        <p:tgtEl>
                                          <p:spTgt spid="76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nimBg="1"/>
      <p:bldP spid="76803" grpId="0"/>
      <p:bldP spid="76804" grpId="0"/>
      <p:bldP spid="76805" grpId="0"/>
      <p:bldP spid="76806" grpId="0"/>
      <p:bldP spid="76807" grpId="0"/>
      <p:bldP spid="7680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31913" y="2133600"/>
            <a:ext cx="4876800" cy="4191000"/>
            <a:chOff x="0" y="0"/>
            <a:chExt cx="3072" cy="2640"/>
          </a:xfrm>
        </p:grpSpPr>
        <p:grpSp>
          <p:nvGrpSpPr>
            <p:cNvPr id="25605" name="Group 3"/>
            <p:cNvGrpSpPr/>
            <p:nvPr/>
          </p:nvGrpSpPr>
          <p:grpSpPr>
            <a:xfrm>
              <a:off x="0" y="0"/>
              <a:ext cx="768" cy="2064"/>
              <a:chOff x="0" y="0"/>
              <a:chExt cx="912" cy="2208"/>
            </a:xfrm>
          </p:grpSpPr>
          <p:sp>
            <p:nvSpPr>
              <p:cNvPr id="25619" name="Rectangle 4"/>
              <p:cNvSpPr/>
              <p:nvPr/>
            </p:nvSpPr>
            <p:spPr>
              <a:xfrm>
                <a:off x="0" y="0"/>
                <a:ext cx="912" cy="2208"/>
              </a:xfrm>
              <a:prstGeom prst="rect">
                <a:avLst/>
              </a:prstGeom>
              <a:solidFill>
                <a:srgbClr val="FFFF66"/>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FFFF66"/>
                </a:extrusionClr>
              </a:sp3d>
            </p:spPr>
            <p:txBody>
              <a:bodyPr wrap="none" anchor="ctr" anchorCtr="0">
                <a:flatTx/>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endParaRPr lang="zh-CN" altLang="en-US" sz="1800" dirty="0">
                  <a:solidFill>
                    <a:schemeClr val="accent2"/>
                  </a:solidFill>
                </a:endParaRPr>
              </a:p>
            </p:txBody>
          </p:sp>
          <p:sp>
            <p:nvSpPr>
              <p:cNvPr id="25620" name="Text Box 5"/>
              <p:cNvSpPr txBox="1"/>
              <p:nvPr/>
            </p:nvSpPr>
            <p:spPr>
              <a:xfrm>
                <a:off x="83" y="240"/>
                <a:ext cx="685" cy="1679"/>
              </a:xfrm>
              <a:prstGeom prst="rect">
                <a:avLst/>
              </a:prstGeom>
              <a:noFill/>
              <a:ln w="9525">
                <a:noFill/>
              </a:ln>
            </p:spPr>
            <p:txBody>
              <a:bodyPr vert="eaVert"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4800" b="1" dirty="0">
                    <a:ea typeface="黑体" panose="02010609060101010101" pitchFamily="49" charset="-122"/>
                  </a:rPr>
                  <a:t>理论研究</a:t>
                </a:r>
              </a:p>
            </p:txBody>
          </p:sp>
        </p:grpSp>
        <p:grpSp>
          <p:nvGrpSpPr>
            <p:cNvPr id="25606" name="Group 6"/>
            <p:cNvGrpSpPr/>
            <p:nvPr/>
          </p:nvGrpSpPr>
          <p:grpSpPr>
            <a:xfrm>
              <a:off x="1104" y="0"/>
              <a:ext cx="768" cy="2064"/>
              <a:chOff x="0" y="0"/>
              <a:chExt cx="912" cy="2208"/>
            </a:xfrm>
          </p:grpSpPr>
          <p:sp>
            <p:nvSpPr>
              <p:cNvPr id="25617" name="Rectangle 7"/>
              <p:cNvSpPr/>
              <p:nvPr/>
            </p:nvSpPr>
            <p:spPr>
              <a:xfrm>
                <a:off x="0" y="0"/>
                <a:ext cx="912" cy="2208"/>
              </a:xfrm>
              <a:prstGeom prst="rect">
                <a:avLst/>
              </a:prstGeom>
              <a:solidFill>
                <a:srgbClr val="FFFF66"/>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FFFF66"/>
                </a:extrusionClr>
              </a:sp3d>
            </p:spPr>
            <p:txBody>
              <a:bodyPr wrap="none" anchor="ctr" anchorCtr="0">
                <a:flatTx/>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endParaRPr lang="zh-CN" altLang="en-US" sz="1800" dirty="0">
                  <a:solidFill>
                    <a:schemeClr val="accent2"/>
                  </a:solidFill>
                </a:endParaRPr>
              </a:p>
            </p:txBody>
          </p:sp>
          <p:sp>
            <p:nvSpPr>
              <p:cNvPr id="25618" name="Text Box 8"/>
              <p:cNvSpPr txBox="1"/>
              <p:nvPr/>
            </p:nvSpPr>
            <p:spPr>
              <a:xfrm>
                <a:off x="83" y="240"/>
                <a:ext cx="685" cy="1679"/>
              </a:xfrm>
              <a:prstGeom prst="rect">
                <a:avLst/>
              </a:prstGeom>
              <a:noFill/>
              <a:ln w="9525">
                <a:noFill/>
              </a:ln>
            </p:spPr>
            <p:txBody>
              <a:bodyPr vert="eaVert"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4800" b="1" dirty="0">
                    <a:ea typeface="黑体" panose="02010609060101010101" pitchFamily="49" charset="-122"/>
                  </a:rPr>
                  <a:t>科学实验</a:t>
                </a:r>
              </a:p>
            </p:txBody>
          </p:sp>
        </p:grpSp>
        <p:graphicFrame>
          <p:nvGraphicFramePr>
            <p:cNvPr id="25607" name="Object 9"/>
            <p:cNvGraphicFramePr>
              <a:graphicFrameLocks noChangeAspect="1"/>
            </p:cNvGraphicFramePr>
            <p:nvPr/>
          </p:nvGraphicFramePr>
          <p:xfrm>
            <a:off x="96" y="1872"/>
            <a:ext cx="222" cy="672"/>
          </p:xfrm>
          <a:graphic>
            <a:graphicData uri="http://schemas.openxmlformats.org/presentationml/2006/ole">
              <mc:AlternateContent xmlns:mc="http://schemas.openxmlformats.org/markup-compatibility/2006">
                <mc:Choice xmlns:v="urn:schemas-microsoft-com:vml" Requires="v">
                  <p:oleObj r:id="rId3" imgW="1296035" imgH="3934460" progId="MS_ClipArt_Gallery.2">
                    <p:embed/>
                  </p:oleObj>
                </mc:Choice>
                <mc:Fallback>
                  <p:oleObj r:id="rId3" imgW="1296035" imgH="3934460" progId="MS_ClipArt_Gallery.2">
                    <p:embed/>
                    <p:pic>
                      <p:nvPicPr>
                        <p:cNvPr id="25607" name="Object 9"/>
                        <p:cNvPicPr/>
                        <p:nvPr/>
                      </p:nvPicPr>
                      <p:blipFill>
                        <a:blip r:embed="rId4"/>
                        <a:stretch>
                          <a:fillRect/>
                        </a:stretch>
                      </p:blipFill>
                      <p:spPr>
                        <a:xfrm>
                          <a:off x="96" y="1872"/>
                          <a:ext cx="222" cy="672"/>
                        </a:xfrm>
                        <a:prstGeom prst="rect">
                          <a:avLst/>
                        </a:prstGeom>
                        <a:noFill/>
                        <a:ln w="38100">
                          <a:noFill/>
                          <a:miter/>
                        </a:ln>
                      </p:spPr>
                    </p:pic>
                  </p:oleObj>
                </mc:Fallback>
              </mc:AlternateContent>
            </a:graphicData>
          </a:graphic>
        </p:graphicFrame>
        <p:graphicFrame>
          <p:nvGraphicFramePr>
            <p:cNvPr id="25608" name="Object 10"/>
            <p:cNvGraphicFramePr>
              <a:graphicFrameLocks noChangeAspect="1"/>
            </p:cNvGraphicFramePr>
            <p:nvPr/>
          </p:nvGraphicFramePr>
          <p:xfrm>
            <a:off x="1152" y="1872"/>
            <a:ext cx="670" cy="720"/>
          </p:xfrm>
          <a:graphic>
            <a:graphicData uri="http://schemas.openxmlformats.org/presentationml/2006/ole">
              <mc:AlternateContent xmlns:mc="http://schemas.openxmlformats.org/markup-compatibility/2006">
                <mc:Choice xmlns:v="urn:schemas-microsoft-com:vml" Requires="v">
                  <p:oleObj r:id="rId5" imgW="3025775" imgH="3253105" progId="MS_ClipArt_Gallery.2">
                    <p:embed/>
                  </p:oleObj>
                </mc:Choice>
                <mc:Fallback>
                  <p:oleObj r:id="rId5" imgW="3025775" imgH="3253105" progId="MS_ClipArt_Gallery.2">
                    <p:embed/>
                    <p:pic>
                      <p:nvPicPr>
                        <p:cNvPr id="25608" name="Object 10"/>
                        <p:cNvPicPr/>
                        <p:nvPr/>
                      </p:nvPicPr>
                      <p:blipFill>
                        <a:blip r:embed="rId6"/>
                        <a:stretch>
                          <a:fillRect/>
                        </a:stretch>
                      </p:blipFill>
                      <p:spPr>
                        <a:xfrm>
                          <a:off x="1152" y="1872"/>
                          <a:ext cx="670" cy="720"/>
                        </a:xfrm>
                        <a:prstGeom prst="rect">
                          <a:avLst/>
                        </a:prstGeom>
                        <a:noFill/>
                        <a:ln w="38100">
                          <a:noFill/>
                          <a:miter/>
                        </a:ln>
                      </p:spPr>
                    </p:pic>
                  </p:oleObj>
                </mc:Fallback>
              </mc:AlternateContent>
            </a:graphicData>
          </a:graphic>
        </p:graphicFrame>
        <p:graphicFrame>
          <p:nvGraphicFramePr>
            <p:cNvPr id="25609" name="Object 11"/>
            <p:cNvGraphicFramePr>
              <a:graphicFrameLocks noChangeAspect="1"/>
            </p:cNvGraphicFramePr>
            <p:nvPr/>
          </p:nvGraphicFramePr>
          <p:xfrm>
            <a:off x="432" y="1872"/>
            <a:ext cx="222" cy="672"/>
          </p:xfrm>
          <a:graphic>
            <a:graphicData uri="http://schemas.openxmlformats.org/presentationml/2006/ole">
              <mc:AlternateContent xmlns:mc="http://schemas.openxmlformats.org/markup-compatibility/2006">
                <mc:Choice xmlns:v="urn:schemas-microsoft-com:vml" Requires="v">
                  <p:oleObj r:id="rId7" imgW="1296035" imgH="3934460" progId="MS_ClipArt_Gallery.2">
                    <p:embed/>
                  </p:oleObj>
                </mc:Choice>
                <mc:Fallback>
                  <p:oleObj r:id="rId7" imgW="1296035" imgH="3934460" progId="MS_ClipArt_Gallery.2">
                    <p:embed/>
                    <p:pic>
                      <p:nvPicPr>
                        <p:cNvPr id="25609" name="Object 11"/>
                        <p:cNvPicPr/>
                        <p:nvPr/>
                      </p:nvPicPr>
                      <p:blipFill>
                        <a:blip r:embed="rId4"/>
                        <a:stretch>
                          <a:fillRect/>
                        </a:stretch>
                      </p:blipFill>
                      <p:spPr>
                        <a:xfrm>
                          <a:off x="432" y="1872"/>
                          <a:ext cx="222" cy="672"/>
                        </a:xfrm>
                        <a:prstGeom prst="rect">
                          <a:avLst/>
                        </a:prstGeom>
                        <a:noFill/>
                        <a:ln w="38100">
                          <a:noFill/>
                          <a:miter/>
                        </a:ln>
                      </p:spPr>
                    </p:pic>
                  </p:oleObj>
                </mc:Fallback>
              </mc:AlternateContent>
            </a:graphicData>
          </a:graphic>
        </p:graphicFrame>
        <p:grpSp>
          <p:nvGrpSpPr>
            <p:cNvPr id="25610" name="Group 12"/>
            <p:cNvGrpSpPr/>
            <p:nvPr/>
          </p:nvGrpSpPr>
          <p:grpSpPr>
            <a:xfrm>
              <a:off x="2256" y="0"/>
              <a:ext cx="816" cy="2640"/>
              <a:chOff x="0" y="0"/>
              <a:chExt cx="816" cy="2640"/>
            </a:xfrm>
          </p:grpSpPr>
          <p:grpSp>
            <p:nvGrpSpPr>
              <p:cNvPr id="25613" name="Group 13"/>
              <p:cNvGrpSpPr/>
              <p:nvPr/>
            </p:nvGrpSpPr>
            <p:grpSpPr>
              <a:xfrm>
                <a:off x="48" y="0"/>
                <a:ext cx="768" cy="2064"/>
                <a:chOff x="0" y="0"/>
                <a:chExt cx="912" cy="2208"/>
              </a:xfrm>
            </p:grpSpPr>
            <p:sp>
              <p:nvSpPr>
                <p:cNvPr id="25615" name="Rectangle 14"/>
                <p:cNvSpPr/>
                <p:nvPr/>
              </p:nvSpPr>
              <p:spPr>
                <a:xfrm>
                  <a:off x="0" y="0"/>
                  <a:ext cx="912" cy="2208"/>
                </a:xfrm>
                <a:prstGeom prst="rect">
                  <a:avLst/>
                </a:prstGeom>
                <a:solidFill>
                  <a:srgbClr val="FFFF66"/>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FFFF66"/>
                  </a:extrusionClr>
                </a:sp3d>
              </p:spPr>
              <p:txBody>
                <a:bodyPr wrap="none" anchor="ctr" anchorCtr="0">
                  <a:flatTx/>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endParaRPr lang="zh-CN" altLang="en-US" sz="1800" dirty="0">
                    <a:solidFill>
                      <a:schemeClr val="accent2"/>
                    </a:solidFill>
                  </a:endParaRPr>
                </a:p>
              </p:txBody>
            </p:sp>
            <p:sp>
              <p:nvSpPr>
                <p:cNvPr id="25616" name="Text Box 15"/>
                <p:cNvSpPr txBox="1"/>
                <p:nvPr/>
              </p:nvSpPr>
              <p:spPr>
                <a:xfrm>
                  <a:off x="83" y="240"/>
                  <a:ext cx="685" cy="1679"/>
                </a:xfrm>
                <a:prstGeom prst="rect">
                  <a:avLst/>
                </a:prstGeom>
                <a:noFill/>
                <a:ln w="9525">
                  <a:noFill/>
                </a:ln>
              </p:spPr>
              <p:txBody>
                <a:bodyPr vert="eaVert"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4800" b="1" dirty="0">
                      <a:ea typeface="黑体" panose="02010609060101010101" pitchFamily="49" charset="-122"/>
                    </a:rPr>
                    <a:t>科学计算</a:t>
                  </a:r>
                </a:p>
              </p:txBody>
            </p:sp>
          </p:grpSp>
          <p:graphicFrame>
            <p:nvGraphicFramePr>
              <p:cNvPr id="25614" name="Object 16"/>
              <p:cNvGraphicFramePr>
                <a:graphicFrameLocks noChangeAspect="1"/>
              </p:cNvGraphicFramePr>
              <p:nvPr/>
            </p:nvGraphicFramePr>
            <p:xfrm>
              <a:off x="0" y="1872"/>
              <a:ext cx="714" cy="768"/>
            </p:xfrm>
            <a:graphic>
              <a:graphicData uri="http://schemas.openxmlformats.org/presentationml/2006/ole">
                <mc:AlternateContent xmlns:mc="http://schemas.openxmlformats.org/markup-compatibility/2006">
                  <mc:Choice xmlns:v="urn:schemas-microsoft-com:vml" Requires="v">
                    <p:oleObj r:id="rId8" imgW="2013585" imgH="1930400" progId="MS_ClipArt_Gallery.2">
                      <p:embed/>
                    </p:oleObj>
                  </mc:Choice>
                  <mc:Fallback>
                    <p:oleObj r:id="rId8" imgW="2013585" imgH="1930400" progId="MS_ClipArt_Gallery.2">
                      <p:embed/>
                      <p:pic>
                        <p:nvPicPr>
                          <p:cNvPr id="25614" name="Object 16"/>
                          <p:cNvPicPr/>
                          <p:nvPr/>
                        </p:nvPicPr>
                        <p:blipFill>
                          <a:blip r:embed="rId9"/>
                          <a:stretch>
                            <a:fillRect/>
                          </a:stretch>
                        </p:blipFill>
                        <p:spPr>
                          <a:xfrm>
                            <a:off x="0" y="1872"/>
                            <a:ext cx="714" cy="768"/>
                          </a:xfrm>
                          <a:prstGeom prst="rect">
                            <a:avLst/>
                          </a:prstGeom>
                          <a:noFill/>
                          <a:ln w="38100">
                            <a:noFill/>
                            <a:miter/>
                          </a:ln>
                        </p:spPr>
                      </p:pic>
                    </p:oleObj>
                  </mc:Fallback>
                </mc:AlternateContent>
              </a:graphicData>
            </a:graphic>
          </p:graphicFrame>
        </p:grpSp>
        <p:sp>
          <p:nvSpPr>
            <p:cNvPr id="23569" name="Line 17"/>
            <p:cNvSpPr>
              <a:spLocks noChangeShapeType="1"/>
            </p:cNvSpPr>
            <p:nvPr/>
          </p:nvSpPr>
          <p:spPr bwMode="auto">
            <a:xfrm>
              <a:off x="816" y="1008"/>
              <a:ext cx="336" cy="0"/>
            </a:xfrm>
            <a:prstGeom prst="line">
              <a:avLst/>
            </a:prstGeom>
            <a:noFill/>
            <a:ln w="57150">
              <a:solidFill>
                <a:srgbClr val="FF0000"/>
              </a:solidFill>
              <a:round/>
              <a:headEnd type="triangle" w="med" len="med"/>
              <a:tailEnd type="triangl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a:ln>
                  <a:noFill/>
                </a:ln>
                <a:solidFill>
                  <a:srgbClr val="FF0066"/>
                </a:solidFill>
                <a:effectLst>
                  <a:outerShdw blurRad="38100" dist="38100" dir="2700000" algn="tl">
                    <a:srgbClr val="000000">
                      <a:alpha val="43137"/>
                    </a:srgbClr>
                  </a:outerShdw>
                </a:effectLst>
                <a:uLnTx/>
                <a:uFillTx/>
                <a:latin typeface="Arial" panose="020B0604020202020204" pitchFamily="34" charset="0"/>
                <a:ea typeface="华文新魏" panose="02010800040101010101" pitchFamily="2" charset="-122"/>
                <a:cs typeface="+mn-cs"/>
              </a:endParaRPr>
            </a:p>
          </p:txBody>
        </p:sp>
        <p:sp>
          <p:nvSpPr>
            <p:cNvPr id="23570" name="Line 18"/>
            <p:cNvSpPr>
              <a:spLocks noChangeShapeType="1"/>
            </p:cNvSpPr>
            <p:nvPr/>
          </p:nvSpPr>
          <p:spPr bwMode="auto">
            <a:xfrm>
              <a:off x="1968" y="1008"/>
              <a:ext cx="336" cy="0"/>
            </a:xfrm>
            <a:prstGeom prst="line">
              <a:avLst/>
            </a:prstGeom>
            <a:noFill/>
            <a:ln w="57150">
              <a:solidFill>
                <a:srgbClr val="FF0000"/>
              </a:solidFill>
              <a:round/>
              <a:headEnd type="triangle" w="med" len="med"/>
              <a:tailEnd type="triangl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a:ln>
                  <a:noFill/>
                </a:ln>
                <a:solidFill>
                  <a:srgbClr val="FF0066"/>
                </a:solidFill>
                <a:effectLst>
                  <a:outerShdw blurRad="38100" dist="38100" dir="2700000" algn="tl">
                    <a:srgbClr val="000000">
                      <a:alpha val="43137"/>
                    </a:srgbClr>
                  </a:outerShdw>
                </a:effectLst>
                <a:uLnTx/>
                <a:uFillTx/>
                <a:latin typeface="Arial" panose="020B0604020202020204" pitchFamily="34" charset="0"/>
                <a:ea typeface="华文新魏" panose="02010800040101010101" pitchFamily="2" charset="-122"/>
                <a:cs typeface="+mn-cs"/>
              </a:endParaRPr>
            </a:p>
          </p:txBody>
        </p:sp>
      </p:grpSp>
      <p:sp>
        <p:nvSpPr>
          <p:cNvPr id="23571" name="AutoShape 19"/>
          <p:cNvSpPr/>
          <p:nvPr/>
        </p:nvSpPr>
        <p:spPr>
          <a:xfrm>
            <a:off x="6011863" y="2636838"/>
            <a:ext cx="2665412" cy="936625"/>
          </a:xfrm>
          <a:prstGeom prst="wedgeRectCallout">
            <a:avLst>
              <a:gd name="adj1" fmla="val -41481"/>
              <a:gd name="adj2" fmla="val 95255"/>
            </a:avLst>
          </a:prstGeom>
          <a:solidFill>
            <a:srgbClr val="FF0000"/>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FF0000"/>
            </a:extrusionClr>
          </a:sp3d>
        </p:spPr>
        <p:txBody>
          <a:bodyPr>
            <a:flatTx/>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zh-CN" altLang="en-US" sz="3600" b="1" dirty="0">
                <a:solidFill>
                  <a:srgbClr val="FFFF66"/>
                </a:solidFill>
                <a:ea typeface="华文隶书" panose="02010800040101010101" pitchFamily="2" charset="-122"/>
              </a:rPr>
              <a:t>计算数学</a:t>
            </a:r>
          </a:p>
        </p:txBody>
      </p:sp>
      <p:sp>
        <p:nvSpPr>
          <p:cNvPr id="25604" name="Rectangle 20"/>
          <p:cNvSpPr/>
          <p:nvPr/>
        </p:nvSpPr>
        <p:spPr>
          <a:xfrm>
            <a:off x="827088" y="509588"/>
            <a:ext cx="7848600" cy="1128712"/>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b="1" dirty="0">
                <a:latin typeface="楷体_GB2312" pitchFamily="49" charset="-122"/>
                <a:ea typeface="楷体_GB2312" pitchFamily="49" charset="-122"/>
              </a:rPr>
              <a:t>诺贝尔奖得主</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计算物理学家 </a:t>
            </a:r>
            <a:r>
              <a:rPr lang="en-US" altLang="zh-CN" b="1" dirty="0">
                <a:latin typeface="楷体_GB2312" pitchFamily="49" charset="-122"/>
                <a:ea typeface="楷体_GB2312" pitchFamily="49" charset="-122"/>
              </a:rPr>
              <a:t>Wilson</a:t>
            </a:r>
            <a:r>
              <a:rPr lang="zh-CN" altLang="en-US" b="1" dirty="0">
                <a:latin typeface="楷体_GB2312" pitchFamily="49" charset="-122"/>
                <a:ea typeface="楷体_GB2312" pitchFamily="49" charset="-122"/>
              </a:rPr>
              <a:t>提出</a:t>
            </a:r>
          </a:p>
          <a:p>
            <a:pPr marL="0" lvl="0" indent="0" eaLnBrk="1" hangingPunct="1">
              <a:spcBef>
                <a:spcPct val="0"/>
              </a:spcBef>
              <a:buClrTx/>
              <a:buSzTx/>
              <a:buFontTx/>
              <a:buNone/>
            </a:pPr>
            <a:r>
              <a:rPr lang="zh-CN" altLang="en-US" sz="3600" b="1" dirty="0">
                <a:solidFill>
                  <a:schemeClr val="hlink"/>
                </a:solidFill>
                <a:ea typeface="楷体_GB2312" pitchFamily="49" charset="-122"/>
              </a:rPr>
              <a:t>     现代科学研究的三大支柱</a:t>
            </a:r>
          </a:p>
        </p:txBody>
      </p:sp>
    </p:spTree>
  </p:cSld>
  <p:clrMapOvr>
    <a:masterClrMapping/>
  </p:clrMapOvr>
  <p:transition>
    <p:zoom/>
    <p:sndAc>
      <p:stSnd>
        <p:snd r:embed="rId2" name="hamme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571"/>
                                        </p:tgtEl>
                                        <p:attrNameLst>
                                          <p:attrName>style.visibility</p:attrName>
                                        </p:attrNameLst>
                                      </p:cBhvr>
                                      <p:to>
                                        <p:strVal val="visible"/>
                                      </p:to>
                                    </p:set>
                                    <p:anim calcmode="lin" valueType="num">
                                      <p:cBhvr additive="base">
                                        <p:cTn id="13" dur="500" fill="hold"/>
                                        <p:tgtEl>
                                          <p:spTgt spid="23571"/>
                                        </p:tgtEl>
                                        <p:attrNameLst>
                                          <p:attrName>ppt_x</p:attrName>
                                        </p:attrNameLst>
                                      </p:cBhvr>
                                      <p:tavLst>
                                        <p:tav tm="0">
                                          <p:val>
                                            <p:strVal val="#ppt_x"/>
                                          </p:val>
                                        </p:tav>
                                        <p:tav tm="100000">
                                          <p:val>
                                            <p:strVal val="#ppt_x"/>
                                          </p:val>
                                        </p:tav>
                                      </p:tavLst>
                                    </p:anim>
                                    <p:anim calcmode="lin" valueType="num">
                                      <p:cBhvr additive="base">
                                        <p:cTn id="14" dur="500" fill="hold"/>
                                        <p:tgtEl>
                                          <p:spTgt spid="235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979613" y="981075"/>
            <a:ext cx="5562600" cy="1801813"/>
          </a:xfrm>
          <a:prstGeom prst="rect">
            <a:avLst/>
          </a:prstGeom>
          <a:solidFill>
            <a:srgbClr val="FFFF99"/>
          </a:solidFill>
          <a:ln w="9525">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sz="2800" b="1" i="0" u="none" strike="noStrike" kern="1200" cap="none" spc="0" normalizeH="0" baseline="0" noProof="0">
                <a:ln>
                  <a:noFill/>
                </a:ln>
                <a:solidFill>
                  <a:srgbClr val="000099"/>
                </a:solidFill>
                <a:effectLst>
                  <a:outerShdw blurRad="38100" dist="38100" dir="2700000" algn="tl">
                    <a:srgbClr val="000000"/>
                  </a:outerShdw>
                </a:effectLst>
                <a:uLnTx/>
                <a:uFillTx/>
                <a:latin typeface="楷体_GB2312" pitchFamily="49" charset="-122"/>
                <a:ea typeface="楷体_GB2312" pitchFamily="49" charset="-122"/>
                <a:cs typeface="+mn-cs"/>
              </a:rPr>
              <a:t>21</a:t>
            </a:r>
            <a:r>
              <a:rPr kumimoji="0" lang="zh-CN" altLang="en-US" sz="2800" b="1" i="0" u="none" strike="noStrike" kern="1200" cap="none" spc="0" normalizeH="0" baseline="0" noProof="0">
                <a:ln>
                  <a:noFill/>
                </a:ln>
                <a:solidFill>
                  <a:srgbClr val="000099"/>
                </a:solidFill>
                <a:effectLst>
                  <a:outerShdw blurRad="38100" dist="38100" dir="2700000" algn="tl">
                    <a:srgbClr val="000000"/>
                  </a:outerShdw>
                </a:effectLst>
                <a:uLnTx/>
                <a:uFillTx/>
                <a:latin typeface="楷体_GB2312" pitchFamily="49" charset="-122"/>
                <a:ea typeface="楷体_GB2312" pitchFamily="49" charset="-122"/>
                <a:cs typeface="+mn-cs"/>
              </a:rPr>
              <a:t>世纪信息社会的两个主要特征：</a:t>
            </a:r>
          </a:p>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800" b="1" i="0" u="none" strike="noStrike" kern="1200" cap="none" spc="0" normalizeH="0" baseline="0" noProof="0">
                <a:ln>
                  <a:noFill/>
                </a:ln>
                <a:solidFill>
                  <a:srgbClr val="000099"/>
                </a:solidFill>
                <a:effectLst>
                  <a:outerShdw blurRad="38100" dist="38100" dir="2700000" algn="tl">
                    <a:srgbClr val="000000"/>
                  </a:outerShdw>
                </a:effectLst>
                <a:uLnTx/>
                <a:uFillTx/>
                <a:latin typeface="Arial" panose="020B0604020202020204"/>
                <a:ea typeface="楷体_GB2312" pitchFamily="49" charset="-122"/>
                <a:cs typeface="+mn-cs"/>
              </a:rPr>
              <a:t>“</a:t>
            </a:r>
            <a:r>
              <a:rPr kumimoji="0" lang="zh-CN" altLang="en-US" sz="2800" b="1" i="0" u="none" strike="noStrike" kern="1200" cap="none" spc="0" normalizeH="0" baseline="0" noProof="0">
                <a:ln>
                  <a:noFill/>
                </a:ln>
                <a:solidFill>
                  <a:srgbClr val="000099"/>
                </a:solidFill>
                <a:effectLst>
                  <a:outerShdw blurRad="38100" dist="38100" dir="2700000" algn="tl">
                    <a:srgbClr val="000000"/>
                  </a:outerShdw>
                </a:effectLst>
                <a:uLnTx/>
                <a:uFillTx/>
                <a:latin typeface="楷体_GB2312" pitchFamily="49" charset="-122"/>
                <a:ea typeface="楷体_GB2312" pitchFamily="49" charset="-122"/>
                <a:cs typeface="+mn-cs"/>
              </a:rPr>
              <a:t>计算机无处不在</a:t>
            </a:r>
            <a:r>
              <a:rPr kumimoji="0" lang="zh-CN" altLang="en-US" sz="2800" b="1" i="0" u="none" strike="noStrike" kern="1200" cap="none" spc="0" normalizeH="0" baseline="0" noProof="0">
                <a:ln>
                  <a:noFill/>
                </a:ln>
                <a:solidFill>
                  <a:srgbClr val="000099"/>
                </a:solidFill>
                <a:effectLst>
                  <a:outerShdw blurRad="38100" dist="38100" dir="2700000" algn="tl">
                    <a:srgbClr val="000000"/>
                  </a:outerShdw>
                </a:effectLst>
                <a:uLnTx/>
                <a:uFillTx/>
                <a:latin typeface="Arial" panose="020B0604020202020204"/>
                <a:ea typeface="楷体_GB2312" pitchFamily="49" charset="-122"/>
                <a:cs typeface="+mn-cs"/>
              </a:rPr>
              <a:t>”</a:t>
            </a:r>
            <a:endParaRPr kumimoji="0" lang="zh-CN" altLang="en-US" sz="2800" b="1" i="0" u="none" strike="noStrike" kern="1200" cap="none" spc="0" normalizeH="0" baseline="0" noProof="0">
              <a:ln>
                <a:noFill/>
              </a:ln>
              <a:solidFill>
                <a:srgbClr val="000099"/>
              </a:solidFill>
              <a:effectLst>
                <a:outerShdw blurRad="38100" dist="38100" dir="2700000" algn="tl">
                  <a:srgbClr val="000000"/>
                </a:outerShdw>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800" b="1" i="0" u="none" strike="noStrike" kern="1200" cap="none" spc="0" normalizeH="0" baseline="0" noProof="0">
                <a:ln>
                  <a:noFill/>
                </a:ln>
                <a:solidFill>
                  <a:srgbClr val="000099"/>
                </a:solidFill>
                <a:effectLst>
                  <a:outerShdw blurRad="38100" dist="38100" dir="2700000" algn="tl">
                    <a:srgbClr val="000000"/>
                  </a:outerShdw>
                </a:effectLst>
                <a:uLnTx/>
                <a:uFillTx/>
                <a:latin typeface="Arial" panose="020B0604020202020204"/>
                <a:ea typeface="楷体_GB2312" pitchFamily="49" charset="-122"/>
                <a:cs typeface="+mn-cs"/>
              </a:rPr>
              <a:t>“</a:t>
            </a:r>
            <a:r>
              <a:rPr kumimoji="0" lang="zh-CN" altLang="en-US" sz="2800" b="1" i="0" u="none" strike="noStrike" kern="1200" cap="none" spc="0" normalizeH="0" baseline="0" noProof="0">
                <a:ln>
                  <a:noFill/>
                </a:ln>
                <a:solidFill>
                  <a:srgbClr val="000099"/>
                </a:solidFill>
                <a:effectLst>
                  <a:outerShdw blurRad="38100" dist="38100" dir="2700000" algn="tl">
                    <a:srgbClr val="000000"/>
                  </a:outerShdw>
                </a:effectLst>
                <a:uLnTx/>
                <a:uFillTx/>
                <a:latin typeface="楷体_GB2312" pitchFamily="49" charset="-122"/>
                <a:ea typeface="楷体_GB2312" pitchFamily="49" charset="-122"/>
                <a:cs typeface="+mn-cs"/>
              </a:rPr>
              <a:t>数学无处不在</a:t>
            </a:r>
            <a:r>
              <a:rPr kumimoji="0" lang="zh-CN" altLang="en-US" sz="2800" b="1" i="0" u="none" strike="noStrike" kern="1200" cap="none" spc="0" normalizeH="0" baseline="0" noProof="0">
                <a:ln>
                  <a:noFill/>
                </a:ln>
                <a:solidFill>
                  <a:srgbClr val="000099"/>
                </a:solidFill>
                <a:effectLst>
                  <a:outerShdw blurRad="38100" dist="38100" dir="2700000" algn="tl">
                    <a:srgbClr val="000000"/>
                  </a:outerShdw>
                </a:effectLst>
                <a:uLnTx/>
                <a:uFillTx/>
                <a:latin typeface="Arial" panose="020B0604020202020204"/>
                <a:ea typeface="楷体_GB2312" pitchFamily="49" charset="-122"/>
                <a:cs typeface="+mn-cs"/>
              </a:rPr>
              <a:t>”</a:t>
            </a:r>
            <a:endParaRPr kumimoji="0" lang="zh-CN" altLang="en-US" sz="2800" b="1" i="0" u="none" strike="noStrike" kern="1200" cap="none" spc="0" normalizeH="0" baseline="0" noProof="0">
              <a:ln>
                <a:noFill/>
              </a:ln>
              <a:solidFill>
                <a:srgbClr val="000099"/>
              </a:solidFill>
              <a:effectLst>
                <a:outerShdw blurRad="38100" dist="38100" dir="2700000" algn="tl">
                  <a:srgbClr val="000000"/>
                </a:outerShdw>
              </a:effectLst>
              <a:uLnTx/>
              <a:uFillTx/>
              <a:latin typeface="楷体_GB2312" pitchFamily="49" charset="-122"/>
              <a:ea typeface="楷体_GB2312" pitchFamily="49" charset="-122"/>
              <a:cs typeface="+mn-cs"/>
            </a:endParaRPr>
          </a:p>
        </p:txBody>
      </p:sp>
      <p:sp>
        <p:nvSpPr>
          <p:cNvPr id="8195" name="Rectangle 3"/>
          <p:cNvSpPr>
            <a:spLocks noChangeArrowheads="1"/>
          </p:cNvSpPr>
          <p:nvPr/>
        </p:nvSpPr>
        <p:spPr bwMode="auto">
          <a:xfrm>
            <a:off x="2051050" y="3716338"/>
            <a:ext cx="5619750" cy="1801813"/>
          </a:xfrm>
          <a:prstGeom prst="rect">
            <a:avLst/>
          </a:prstGeom>
          <a:solidFill>
            <a:srgbClr val="FFFF99"/>
          </a:solidFill>
          <a:ln w="9525">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sz="2800" b="1" i="0" u="none" strike="noStrike" kern="1200" cap="none" spc="0" normalizeH="0" baseline="0" noProof="0">
                <a:ln>
                  <a:noFill/>
                </a:ln>
                <a:solidFill>
                  <a:srgbClr val="000099"/>
                </a:solidFill>
                <a:effectLst>
                  <a:outerShdw blurRad="38100" dist="38100" dir="2700000" algn="tl">
                    <a:srgbClr val="000000"/>
                  </a:outerShdw>
                </a:effectLst>
                <a:uLnTx/>
                <a:uFillTx/>
                <a:latin typeface="楷体_GB2312" pitchFamily="49" charset="-122"/>
                <a:ea typeface="楷体_GB2312" pitchFamily="49" charset="-122"/>
                <a:cs typeface="+mn-cs"/>
              </a:rPr>
              <a:t>21</a:t>
            </a:r>
            <a:r>
              <a:rPr kumimoji="0" lang="zh-CN" altLang="en-US" sz="2800" b="1" i="0" u="none" strike="noStrike" kern="1200" cap="none" spc="0" normalizeH="0" baseline="0" noProof="0">
                <a:ln>
                  <a:noFill/>
                </a:ln>
                <a:solidFill>
                  <a:srgbClr val="000099"/>
                </a:solidFill>
                <a:effectLst>
                  <a:outerShdw blurRad="38100" dist="38100" dir="2700000" algn="tl">
                    <a:srgbClr val="000000"/>
                  </a:outerShdw>
                </a:effectLst>
                <a:uLnTx/>
                <a:uFillTx/>
                <a:latin typeface="楷体_GB2312" pitchFamily="49" charset="-122"/>
                <a:ea typeface="楷体_GB2312" pitchFamily="49" charset="-122"/>
                <a:cs typeface="+mn-cs"/>
              </a:rPr>
              <a:t>世纪信息社会对科技人才的要求：</a:t>
            </a: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sz="2800" b="1" i="0" u="none" strike="noStrike" kern="1200" cap="none" spc="0" normalizeH="0" baseline="0" noProof="0">
                <a:ln>
                  <a:noFill/>
                </a:ln>
                <a:solidFill>
                  <a:srgbClr val="000099"/>
                </a:solidFill>
                <a:effectLst>
                  <a:outerShdw blurRad="38100" dist="38100" dir="2700000" algn="tl">
                    <a:srgbClr val="000000"/>
                  </a:outerShdw>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a:ln>
                  <a:noFill/>
                </a:ln>
                <a:solidFill>
                  <a:srgbClr val="000099"/>
                </a:solidFill>
                <a:effectLst>
                  <a:outerShdw blurRad="38100" dist="38100" dir="2700000" algn="tl">
                    <a:srgbClr val="000000"/>
                  </a:outerShdw>
                </a:effectLst>
                <a:uLnTx/>
                <a:uFillTx/>
                <a:latin typeface="楷体_GB2312" pitchFamily="49" charset="-122"/>
                <a:ea typeface="楷体_GB2312" pitchFamily="49" charset="-122"/>
                <a:cs typeface="+mn-cs"/>
              </a:rPr>
              <a:t>会用数学解决实际问题</a:t>
            </a: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sz="2800" b="1" i="0" u="none" strike="noStrike" kern="1200" cap="none" spc="0" normalizeH="0" baseline="0" noProof="0">
                <a:ln>
                  <a:noFill/>
                </a:ln>
                <a:solidFill>
                  <a:srgbClr val="000099"/>
                </a:solidFill>
                <a:effectLst>
                  <a:outerShdw blurRad="38100" dist="38100" dir="2700000" algn="tl">
                    <a:srgbClr val="000000"/>
                  </a:outerShdw>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a:ln>
                  <a:noFill/>
                </a:ln>
                <a:solidFill>
                  <a:srgbClr val="000099"/>
                </a:solidFill>
                <a:effectLst>
                  <a:outerShdw blurRad="38100" dist="38100" dir="2700000" algn="tl">
                    <a:srgbClr val="000000"/>
                  </a:outerShdw>
                </a:effectLst>
                <a:uLnTx/>
                <a:uFillTx/>
                <a:latin typeface="楷体_GB2312" pitchFamily="49" charset="-122"/>
                <a:ea typeface="楷体_GB2312" pitchFamily="49" charset="-122"/>
                <a:cs typeface="+mn-cs"/>
              </a:rPr>
              <a:t>会用计算机进行科学计算</a:t>
            </a:r>
          </a:p>
        </p:txBody>
      </p:sp>
    </p:spTree>
  </p:cSld>
  <p:clrMapOvr>
    <a:masterClrMapping/>
  </p:clrMapOvr>
  <p:transition>
    <p:blinds/>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linds(horizontal)">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checkerboard(across)">
                                      <p:cBhvr>
                                        <p:cTn id="12"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nimBg="1"/>
      <p:bldP spid="819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p:nvPr/>
        </p:nvSpPr>
        <p:spPr>
          <a:xfrm>
            <a:off x="684213" y="2997200"/>
            <a:ext cx="7467600" cy="2743200"/>
          </a:xfrm>
          <a:prstGeom prst="rect">
            <a:avLst/>
          </a:prstGeom>
          <a:gradFill rotWithShape="0">
            <a:gsLst>
              <a:gs pos="0">
                <a:srgbClr val="0000FF"/>
              </a:gs>
              <a:gs pos="100000">
                <a:srgbClr val="FFFFFF"/>
              </a:gs>
            </a:gsLst>
            <a:lin ang="2700000" scaled="1"/>
            <a:tileRect/>
          </a:gradFill>
          <a:ln w="9525">
            <a:noFill/>
          </a:ln>
          <a:effectLst>
            <a:outerShdw dist="107763" dir="18900000" algn="ctr" rotWithShape="0">
              <a:schemeClr val="bg2"/>
            </a:outerShdw>
          </a:effectLst>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zh-CN" altLang="en-US" sz="6000" b="1" dirty="0">
                <a:solidFill>
                  <a:srgbClr val="FF3300"/>
                </a:solidFill>
                <a:latin typeface="Times New Roman" panose="02020603050405020304" pitchFamily="18" charset="0"/>
              </a:rPr>
              <a:t>数值分析   </a:t>
            </a:r>
            <a:r>
              <a:rPr lang="zh-CN" altLang="en-US" sz="6000" dirty="0">
                <a:solidFill>
                  <a:srgbClr val="FF3300"/>
                </a:solidFill>
                <a:latin typeface="Times New Roman" panose="02020603050405020304" pitchFamily="18" charset="0"/>
              </a:rPr>
              <a:t>       </a:t>
            </a:r>
          </a:p>
          <a:p>
            <a:pPr marL="0" lvl="0" indent="0" algn="ctr" eaLnBrk="1" hangingPunct="1">
              <a:spcBef>
                <a:spcPct val="0"/>
              </a:spcBef>
              <a:buClrTx/>
              <a:buSzTx/>
              <a:buFontTx/>
              <a:buNone/>
            </a:pPr>
            <a:r>
              <a:rPr lang="zh-CN" altLang="en-US" sz="6000" dirty="0">
                <a:solidFill>
                  <a:srgbClr val="FF3300"/>
                </a:solidFill>
                <a:latin typeface="Times New Roman" panose="02020603050405020304" pitchFamily="18" charset="0"/>
                <a:ea typeface="楷体_GB2312" pitchFamily="49" charset="-122"/>
              </a:rPr>
              <a:t>能够做什么？</a:t>
            </a:r>
            <a:endParaRPr lang="zh-CN" altLang="en-US" sz="6000" dirty="0">
              <a:latin typeface="Times New Roman" panose="02020603050405020304" pitchFamily="18" charset="0"/>
            </a:endParaRPr>
          </a:p>
        </p:txBody>
      </p:sp>
      <p:sp>
        <p:nvSpPr>
          <p:cNvPr id="56323" name="AutoShape 3"/>
          <p:cNvSpPr>
            <a:spLocks noChangeArrowheads="1"/>
          </p:cNvSpPr>
          <p:nvPr/>
        </p:nvSpPr>
        <p:spPr bwMode="auto">
          <a:xfrm>
            <a:off x="838200" y="609600"/>
            <a:ext cx="457200" cy="914400"/>
          </a:xfrm>
          <a:prstGeom prst="moon">
            <a:avLst>
              <a:gd name="adj" fmla="val 43750"/>
            </a:avLst>
          </a:prstGeom>
          <a:solidFill>
            <a:schemeClr val="folHlink"/>
          </a:soli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a:ln>
                <a:noFill/>
              </a:ln>
              <a:solidFill>
                <a:srgbClr val="FF0066"/>
              </a:solidFill>
              <a:effectLst>
                <a:outerShdw blurRad="38100" dist="38100" dir="2700000" algn="tl">
                  <a:srgbClr val="000000">
                    <a:alpha val="43137"/>
                  </a:srgbClr>
                </a:outerShdw>
              </a:effectLst>
              <a:uLnTx/>
              <a:uFillTx/>
              <a:latin typeface="Arial" panose="020B0604020202020204" pitchFamily="34" charset="0"/>
              <a:ea typeface="华文新魏" panose="02010800040101010101" pitchFamily="2" charset="-122"/>
              <a:cs typeface="+mn-cs"/>
            </a:endParaRPr>
          </a:p>
        </p:txBody>
      </p:sp>
      <p:sp>
        <p:nvSpPr>
          <p:cNvPr id="56324" name="AutoShape 4"/>
          <p:cNvSpPr>
            <a:spLocks noChangeArrowheads="1"/>
          </p:cNvSpPr>
          <p:nvPr/>
        </p:nvSpPr>
        <p:spPr bwMode="auto">
          <a:xfrm>
            <a:off x="1981200" y="304800"/>
            <a:ext cx="304800" cy="304800"/>
          </a:xfrm>
          <a:prstGeom prst="star5">
            <a:avLst/>
          </a:prstGeom>
          <a:solidFill>
            <a:schemeClr val="accent1"/>
          </a:soli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a:ln>
                <a:noFill/>
              </a:ln>
              <a:solidFill>
                <a:srgbClr val="FF0066"/>
              </a:solidFill>
              <a:effectLst>
                <a:outerShdw blurRad="38100" dist="38100" dir="2700000" algn="tl">
                  <a:srgbClr val="000000">
                    <a:alpha val="43137"/>
                  </a:srgbClr>
                </a:outerShdw>
              </a:effectLst>
              <a:uLnTx/>
              <a:uFillTx/>
              <a:latin typeface="Arial" panose="020B0604020202020204" pitchFamily="34" charset="0"/>
              <a:ea typeface="华文新魏" panose="02010800040101010101" pitchFamily="2" charset="-122"/>
              <a:cs typeface="+mn-cs"/>
            </a:endParaRPr>
          </a:p>
        </p:txBody>
      </p:sp>
      <p:sp>
        <p:nvSpPr>
          <p:cNvPr id="56325" name="AutoShape 5"/>
          <p:cNvSpPr>
            <a:spLocks noChangeArrowheads="1"/>
          </p:cNvSpPr>
          <p:nvPr/>
        </p:nvSpPr>
        <p:spPr bwMode="auto">
          <a:xfrm>
            <a:off x="1828800" y="914400"/>
            <a:ext cx="228600" cy="228600"/>
          </a:xfrm>
          <a:prstGeom prst="star5">
            <a:avLst/>
          </a:prstGeom>
          <a:solidFill>
            <a:schemeClr val="accent1"/>
          </a:soli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a:ln>
                <a:noFill/>
              </a:ln>
              <a:solidFill>
                <a:srgbClr val="FF0066"/>
              </a:solidFill>
              <a:effectLst>
                <a:outerShdw blurRad="38100" dist="38100" dir="2700000" algn="tl">
                  <a:srgbClr val="000000">
                    <a:alpha val="43137"/>
                  </a:srgbClr>
                </a:outerShdw>
              </a:effectLst>
              <a:uLnTx/>
              <a:uFillTx/>
              <a:latin typeface="Arial" panose="020B0604020202020204" pitchFamily="34" charset="0"/>
              <a:ea typeface="华文新魏" panose="02010800040101010101" pitchFamily="2" charset="-122"/>
              <a:cs typeface="+mn-cs"/>
            </a:endParaRPr>
          </a:p>
        </p:txBody>
      </p:sp>
      <p:sp>
        <p:nvSpPr>
          <p:cNvPr id="56326" name="AutoShape 6"/>
          <p:cNvSpPr>
            <a:spLocks noChangeArrowheads="1"/>
          </p:cNvSpPr>
          <p:nvPr/>
        </p:nvSpPr>
        <p:spPr bwMode="auto">
          <a:xfrm>
            <a:off x="533400" y="1524000"/>
            <a:ext cx="304800" cy="304800"/>
          </a:xfrm>
          <a:prstGeom prst="star5">
            <a:avLst/>
          </a:prstGeom>
          <a:solidFill>
            <a:schemeClr val="accent1"/>
          </a:soli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a:ln>
                <a:noFill/>
              </a:ln>
              <a:solidFill>
                <a:srgbClr val="FF0066"/>
              </a:solidFill>
              <a:effectLst>
                <a:outerShdw blurRad="38100" dist="38100" dir="2700000" algn="tl">
                  <a:srgbClr val="000000">
                    <a:alpha val="43137"/>
                  </a:srgbClr>
                </a:outerShdw>
              </a:effectLst>
              <a:uLnTx/>
              <a:uFillTx/>
              <a:latin typeface="Arial" panose="020B0604020202020204" pitchFamily="34" charset="0"/>
              <a:ea typeface="华文新魏" panose="02010800040101010101" pitchFamily="2" charset="-122"/>
              <a:cs typeface="+mn-cs"/>
            </a:endParaRPr>
          </a:p>
        </p:txBody>
      </p:sp>
      <p:sp>
        <p:nvSpPr>
          <p:cNvPr id="56327" name="Text Box 7"/>
          <p:cNvSpPr txBox="1">
            <a:spLocks noChangeArrowheads="1"/>
          </p:cNvSpPr>
          <p:nvPr/>
        </p:nvSpPr>
        <p:spPr bwMode="auto">
          <a:xfrm>
            <a:off x="1763713" y="549275"/>
            <a:ext cx="6732588" cy="2957513"/>
          </a:xfrm>
          <a:prstGeom prst="rect">
            <a:avLst/>
          </a:prstGeom>
          <a:noFill/>
          <a:ln w="12700">
            <a:noFill/>
            <a:miter lim="800000"/>
            <a:headEnd type="none" w="sm" len="sm"/>
            <a:tailEnd type="none" w="sm" len="sm"/>
          </a:ln>
          <a:effectLst>
            <a:outerShdw dist="35921" dir="2700000" algn="ctr" rotWithShape="0">
              <a:schemeClr val="bg2"/>
            </a:outerShdw>
          </a:effectLst>
        </p:spPr>
        <p:txBody>
          <a:bodyPr>
            <a:spAutoFit/>
          </a:bodyPr>
          <a:lstStyle/>
          <a:p>
            <a:pPr marR="0" defTabSz="914400" eaLnBrk="1" hangingPunct="1">
              <a:buClrTx/>
              <a:buSzTx/>
              <a:buFontTx/>
              <a:buNone/>
              <a:defRPr/>
            </a:pPr>
            <a:r>
              <a:rPr kumimoji="1" lang="en-US" altLang="zh-CN" sz="7200" b="0" kern="1200" cap="none" spc="0" normalizeH="0" baseline="0" noProof="0">
                <a:solidFill>
                  <a:srgbClr val="FF3300"/>
                </a:solidFill>
                <a:latin typeface="Times New Roman" panose="02020603050405020304" pitchFamily="18" charset="0"/>
                <a:ea typeface="隶书" panose="02010509060101010101" pitchFamily="49" charset="-122"/>
                <a:cs typeface="+mn-cs"/>
              </a:rPr>
              <a:t> </a:t>
            </a:r>
            <a:r>
              <a:rPr kumimoji="1" lang="en-US" altLang="zh-CN" sz="6000" kern="1200" cap="none" spc="0" normalizeH="0" baseline="0" noProof="0">
                <a:solidFill>
                  <a:srgbClr val="FF0066"/>
                </a:solidFill>
                <a:effectLst>
                  <a:outerShdw blurRad="38100" dist="38100" dir="2700000" algn="tl">
                    <a:srgbClr val="C0C0C0"/>
                  </a:outerShdw>
                </a:effectLst>
                <a:latin typeface="Arial" panose="020B0604020202020204" pitchFamily="34" charset="0"/>
                <a:ea typeface="华文新魏" panose="02010800040101010101" pitchFamily="2" charset="-122"/>
                <a:cs typeface="+mn-cs"/>
              </a:rPr>
              <a:t>§1</a:t>
            </a:r>
            <a:r>
              <a:rPr kumimoji="1" lang="en-US" altLang="zh-CN" sz="8000" b="0" kern="1200" cap="none" spc="0" normalizeH="0" baseline="0" noProof="0">
                <a:solidFill>
                  <a:srgbClr val="FF3300"/>
                </a:solidFill>
                <a:latin typeface="Times New Roman" panose="02020603050405020304" pitchFamily="18" charset="0"/>
                <a:ea typeface="隶书" panose="02010509060101010101" pitchFamily="49" charset="-122"/>
                <a:cs typeface="+mn-cs"/>
              </a:rPr>
              <a:t> </a:t>
            </a:r>
            <a:r>
              <a:rPr kumimoji="1" lang="en-US" altLang="zh-CN" sz="7200" b="0" kern="1200" cap="none" spc="0" normalizeH="0" baseline="0" noProof="0">
                <a:solidFill>
                  <a:schemeClr val="hlink"/>
                </a:solidFill>
                <a:latin typeface="Times New Roman" panose="02020603050405020304" pitchFamily="18" charset="0"/>
                <a:ea typeface="隶书" panose="02010509060101010101" pitchFamily="49" charset="-122"/>
                <a:cs typeface="+mn-cs"/>
              </a:rPr>
              <a:t>Introduction</a:t>
            </a:r>
            <a:endParaRPr kumimoji="1" lang="en-US" altLang="zh-CN" sz="7200" b="0" kern="1200" cap="none" spc="0" normalizeH="0" baseline="0" noProof="0">
              <a:solidFill>
                <a:schemeClr val="hlink"/>
              </a:solidFill>
              <a:latin typeface="Times New Roman" panose="02020603050405020304" pitchFamily="18" charset="0"/>
              <a:ea typeface="宋体" panose="02010600030101010101" pitchFamily="2" charset="-122"/>
              <a:cs typeface="+mn-cs"/>
            </a:endParaRPr>
          </a:p>
          <a:p>
            <a:pPr marR="0" defTabSz="914400" eaLnBrk="1" hangingPunct="1">
              <a:spcBef>
                <a:spcPct val="50000"/>
              </a:spcBef>
              <a:buClrTx/>
              <a:buSzTx/>
              <a:buFontTx/>
              <a:buNone/>
              <a:defRPr/>
            </a:pPr>
            <a:endParaRPr kumimoji="1" lang="zh-CN" altLang="en-US" sz="7200" b="0" kern="1200" cap="none" spc="0" normalizeH="0" baseline="0" noProof="0">
              <a:solidFill>
                <a:schemeClr val="hlink"/>
              </a:solidFill>
              <a:latin typeface="Times New Roman" panose="02020603050405020304" pitchFamily="18" charset="0"/>
              <a:ea typeface="宋体" panose="02010600030101010101" pitchFamily="2" charset="-122"/>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blinds(horizontal)">
                                      <p:cBhvr>
                                        <p:cTn id="7" dur="500"/>
                                        <p:tgtEl>
                                          <p:spTgt spid="56322"/>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p:nvPr/>
        </p:nvSpPr>
        <p:spPr>
          <a:xfrm>
            <a:off x="611188" y="793750"/>
            <a:ext cx="2590800" cy="762000"/>
          </a:xfrm>
          <a:prstGeom prst="rect">
            <a:avLst/>
          </a:prstGeom>
          <a:solidFill>
            <a:srgbClr val="FFFF66"/>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FFFF66"/>
            </a:extrusionClr>
          </a:sp3d>
        </p:spPr>
        <p:txBody>
          <a:bodyPr wrap="none" anchor="ctr" anchorCtr="0">
            <a:flatTx/>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zh-CN" altLang="en-US" sz="2800" dirty="0">
                <a:ea typeface="隶书" panose="02010509060101010101" pitchFamily="49" charset="-122"/>
              </a:rPr>
              <a:t>建立数学模型</a:t>
            </a:r>
          </a:p>
        </p:txBody>
      </p:sp>
      <p:sp>
        <p:nvSpPr>
          <p:cNvPr id="9219" name="Rectangle 3"/>
          <p:cNvSpPr/>
          <p:nvPr/>
        </p:nvSpPr>
        <p:spPr>
          <a:xfrm>
            <a:off x="3992563" y="793750"/>
            <a:ext cx="2743200" cy="762000"/>
          </a:xfrm>
          <a:prstGeom prst="rect">
            <a:avLst/>
          </a:prstGeom>
          <a:solidFill>
            <a:srgbClr val="FFFF66"/>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FFFF66"/>
            </a:extrusionClr>
          </a:sp3d>
        </p:spPr>
        <p:txBody>
          <a:bodyPr wrap="none" anchor="ctr" anchorCtr="0">
            <a:flatTx/>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zh-CN" altLang="en-US" sz="2800" dirty="0">
                <a:ea typeface="隶书" panose="02010509060101010101" pitchFamily="49" charset="-122"/>
              </a:rPr>
              <a:t>选取计算方法</a:t>
            </a:r>
          </a:p>
        </p:txBody>
      </p:sp>
      <p:sp>
        <p:nvSpPr>
          <p:cNvPr id="9220" name="Line 4"/>
          <p:cNvSpPr>
            <a:spLocks noChangeShapeType="1"/>
          </p:cNvSpPr>
          <p:nvPr/>
        </p:nvSpPr>
        <p:spPr bwMode="auto">
          <a:xfrm>
            <a:off x="3384550" y="1125538"/>
            <a:ext cx="609600" cy="0"/>
          </a:xfrm>
          <a:prstGeom prst="line">
            <a:avLst/>
          </a:prstGeom>
          <a:noFill/>
          <a:ln w="57150">
            <a:solidFill>
              <a:srgbClr val="FF0000"/>
            </a:solidFill>
            <a:round/>
            <a:tailEnd type="triangl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a:ln>
                <a:noFill/>
              </a:ln>
              <a:solidFill>
                <a:srgbClr val="FF0066"/>
              </a:solidFill>
              <a:effectLst>
                <a:outerShdw blurRad="38100" dist="38100" dir="2700000" algn="tl">
                  <a:srgbClr val="000000">
                    <a:alpha val="43137"/>
                  </a:srgbClr>
                </a:outerShdw>
              </a:effectLst>
              <a:uLnTx/>
              <a:uFillTx/>
              <a:latin typeface="Arial" panose="020B0604020202020204" pitchFamily="34" charset="0"/>
              <a:ea typeface="华文新魏" panose="02010800040101010101" pitchFamily="2" charset="-122"/>
              <a:cs typeface="+mn-cs"/>
            </a:endParaRPr>
          </a:p>
        </p:txBody>
      </p:sp>
      <p:sp>
        <p:nvSpPr>
          <p:cNvPr id="9221" name="Line 5"/>
          <p:cNvSpPr>
            <a:spLocks noChangeShapeType="1"/>
          </p:cNvSpPr>
          <p:nvPr/>
        </p:nvSpPr>
        <p:spPr bwMode="auto">
          <a:xfrm>
            <a:off x="6977063" y="1174750"/>
            <a:ext cx="609600" cy="0"/>
          </a:xfrm>
          <a:prstGeom prst="line">
            <a:avLst/>
          </a:prstGeom>
          <a:noFill/>
          <a:ln w="57150">
            <a:solidFill>
              <a:srgbClr val="FF0000"/>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a:ln>
                <a:noFill/>
              </a:ln>
              <a:solidFill>
                <a:srgbClr val="FF0066"/>
              </a:solidFill>
              <a:effectLst>
                <a:outerShdw blurRad="38100" dist="38100" dir="2700000" algn="tl">
                  <a:srgbClr val="000000">
                    <a:alpha val="43137"/>
                  </a:srgbClr>
                </a:outerShdw>
              </a:effectLst>
              <a:uLnTx/>
              <a:uFillTx/>
              <a:latin typeface="Arial" panose="020B0604020202020204" pitchFamily="34" charset="0"/>
              <a:ea typeface="华文新魏" panose="02010800040101010101" pitchFamily="2" charset="-122"/>
              <a:cs typeface="+mn-cs"/>
            </a:endParaRPr>
          </a:p>
        </p:txBody>
      </p:sp>
      <p:sp>
        <p:nvSpPr>
          <p:cNvPr id="9222" name="Line 6"/>
          <p:cNvSpPr>
            <a:spLocks noChangeShapeType="1"/>
          </p:cNvSpPr>
          <p:nvPr/>
        </p:nvSpPr>
        <p:spPr bwMode="auto">
          <a:xfrm>
            <a:off x="7586663" y="1174750"/>
            <a:ext cx="0" cy="1066800"/>
          </a:xfrm>
          <a:prstGeom prst="line">
            <a:avLst/>
          </a:prstGeom>
          <a:noFill/>
          <a:ln w="57150">
            <a:solidFill>
              <a:srgbClr val="FF0000"/>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a:ln>
                <a:noFill/>
              </a:ln>
              <a:solidFill>
                <a:srgbClr val="FF0066"/>
              </a:solidFill>
              <a:effectLst>
                <a:outerShdw blurRad="38100" dist="38100" dir="2700000" algn="tl">
                  <a:srgbClr val="000000">
                    <a:alpha val="43137"/>
                  </a:srgbClr>
                </a:outerShdw>
              </a:effectLst>
              <a:uLnTx/>
              <a:uFillTx/>
              <a:latin typeface="Arial" panose="020B0604020202020204" pitchFamily="34" charset="0"/>
              <a:ea typeface="华文新魏" panose="02010800040101010101" pitchFamily="2" charset="-122"/>
              <a:cs typeface="+mn-cs"/>
            </a:endParaRPr>
          </a:p>
        </p:txBody>
      </p:sp>
      <p:sp>
        <p:nvSpPr>
          <p:cNvPr id="9223" name="Line 7"/>
          <p:cNvSpPr>
            <a:spLocks noChangeShapeType="1"/>
          </p:cNvSpPr>
          <p:nvPr/>
        </p:nvSpPr>
        <p:spPr bwMode="auto">
          <a:xfrm flipH="1">
            <a:off x="1719263" y="2241550"/>
            <a:ext cx="5867400" cy="0"/>
          </a:xfrm>
          <a:prstGeom prst="line">
            <a:avLst/>
          </a:prstGeom>
          <a:noFill/>
          <a:ln w="57150">
            <a:solidFill>
              <a:srgbClr val="FF0000"/>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a:ln>
                <a:noFill/>
              </a:ln>
              <a:solidFill>
                <a:srgbClr val="FF0066"/>
              </a:solidFill>
              <a:effectLst>
                <a:outerShdw blurRad="38100" dist="38100" dir="2700000" algn="tl">
                  <a:srgbClr val="000000">
                    <a:alpha val="43137"/>
                  </a:srgbClr>
                </a:outerShdw>
              </a:effectLst>
              <a:uLnTx/>
              <a:uFillTx/>
              <a:latin typeface="Arial" panose="020B0604020202020204" pitchFamily="34" charset="0"/>
              <a:ea typeface="华文新魏" panose="02010800040101010101" pitchFamily="2" charset="-122"/>
              <a:cs typeface="+mn-cs"/>
            </a:endParaRPr>
          </a:p>
        </p:txBody>
      </p:sp>
      <p:sp>
        <p:nvSpPr>
          <p:cNvPr id="9224" name="Line 8"/>
          <p:cNvSpPr>
            <a:spLocks noChangeShapeType="1"/>
          </p:cNvSpPr>
          <p:nvPr/>
        </p:nvSpPr>
        <p:spPr bwMode="auto">
          <a:xfrm>
            <a:off x="1692275" y="2241550"/>
            <a:ext cx="0" cy="1219200"/>
          </a:xfrm>
          <a:prstGeom prst="line">
            <a:avLst/>
          </a:prstGeom>
          <a:noFill/>
          <a:ln w="57150">
            <a:solidFill>
              <a:srgbClr val="FF0000"/>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a:ln>
                <a:noFill/>
              </a:ln>
              <a:solidFill>
                <a:srgbClr val="FF0066"/>
              </a:solidFill>
              <a:effectLst>
                <a:outerShdw blurRad="38100" dist="38100" dir="2700000" algn="tl">
                  <a:srgbClr val="000000">
                    <a:alpha val="43137"/>
                  </a:srgbClr>
                </a:outerShdw>
              </a:effectLst>
              <a:uLnTx/>
              <a:uFillTx/>
              <a:latin typeface="Arial" panose="020B0604020202020204" pitchFamily="34" charset="0"/>
              <a:ea typeface="华文新魏" panose="02010800040101010101" pitchFamily="2" charset="-122"/>
              <a:cs typeface="+mn-cs"/>
            </a:endParaRPr>
          </a:p>
        </p:txBody>
      </p:sp>
      <p:sp>
        <p:nvSpPr>
          <p:cNvPr id="9225" name="Line 9"/>
          <p:cNvSpPr>
            <a:spLocks noChangeShapeType="1"/>
          </p:cNvSpPr>
          <p:nvPr/>
        </p:nvSpPr>
        <p:spPr bwMode="auto">
          <a:xfrm>
            <a:off x="1692275" y="3460750"/>
            <a:ext cx="838200" cy="0"/>
          </a:xfrm>
          <a:prstGeom prst="line">
            <a:avLst/>
          </a:prstGeom>
          <a:noFill/>
          <a:ln w="57150">
            <a:solidFill>
              <a:srgbClr val="FF0000"/>
            </a:solidFill>
            <a:round/>
            <a:tailEnd type="triangl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a:ln>
                <a:noFill/>
              </a:ln>
              <a:solidFill>
                <a:srgbClr val="FF0066"/>
              </a:solidFill>
              <a:effectLst>
                <a:outerShdw blurRad="38100" dist="38100" dir="2700000" algn="tl">
                  <a:srgbClr val="000000">
                    <a:alpha val="43137"/>
                  </a:srgbClr>
                </a:outerShdw>
              </a:effectLst>
              <a:uLnTx/>
              <a:uFillTx/>
              <a:latin typeface="Arial" panose="020B0604020202020204" pitchFamily="34" charset="0"/>
              <a:ea typeface="华文新魏" panose="02010800040101010101" pitchFamily="2" charset="-122"/>
              <a:cs typeface="+mn-cs"/>
            </a:endParaRPr>
          </a:p>
        </p:txBody>
      </p:sp>
      <p:sp>
        <p:nvSpPr>
          <p:cNvPr id="9226" name="Rectangle 10"/>
          <p:cNvSpPr/>
          <p:nvPr/>
        </p:nvSpPr>
        <p:spPr>
          <a:xfrm>
            <a:off x="2446338" y="3119438"/>
            <a:ext cx="2362200" cy="762000"/>
          </a:xfrm>
          <a:prstGeom prst="rect">
            <a:avLst/>
          </a:prstGeom>
          <a:solidFill>
            <a:srgbClr val="FFFF66"/>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FFFF66"/>
            </a:extrusionClr>
          </a:sp3d>
        </p:spPr>
        <p:txBody>
          <a:bodyPr wrap="none" anchor="ctr" anchorCtr="0">
            <a:flatTx/>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zh-CN" altLang="en-US" sz="2800" dirty="0">
                <a:ea typeface="隶书" panose="02010509060101010101" pitchFamily="49" charset="-122"/>
              </a:rPr>
              <a:t>编写上机程序</a:t>
            </a:r>
          </a:p>
        </p:txBody>
      </p:sp>
      <p:sp>
        <p:nvSpPr>
          <p:cNvPr id="9227" name="Line 11"/>
          <p:cNvSpPr>
            <a:spLocks noChangeShapeType="1"/>
          </p:cNvSpPr>
          <p:nvPr/>
        </p:nvSpPr>
        <p:spPr bwMode="auto">
          <a:xfrm>
            <a:off x="4953000" y="3460750"/>
            <a:ext cx="609600" cy="0"/>
          </a:xfrm>
          <a:prstGeom prst="line">
            <a:avLst/>
          </a:prstGeom>
          <a:noFill/>
          <a:ln w="57150">
            <a:solidFill>
              <a:srgbClr val="FF0000"/>
            </a:solidFill>
            <a:round/>
            <a:tailEnd type="triangl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a:ln>
                <a:noFill/>
              </a:ln>
              <a:solidFill>
                <a:srgbClr val="FF0066"/>
              </a:solidFill>
              <a:effectLst>
                <a:outerShdw blurRad="38100" dist="38100" dir="2700000" algn="tl">
                  <a:srgbClr val="000000">
                    <a:alpha val="43137"/>
                  </a:srgbClr>
                </a:outerShdw>
              </a:effectLst>
              <a:uLnTx/>
              <a:uFillTx/>
              <a:latin typeface="Arial" panose="020B0604020202020204" pitchFamily="34" charset="0"/>
              <a:ea typeface="华文新魏" panose="02010800040101010101" pitchFamily="2" charset="-122"/>
              <a:cs typeface="+mn-cs"/>
            </a:endParaRPr>
          </a:p>
        </p:txBody>
      </p:sp>
      <p:sp>
        <p:nvSpPr>
          <p:cNvPr id="9228" name="Rectangle 12"/>
          <p:cNvSpPr/>
          <p:nvPr/>
        </p:nvSpPr>
        <p:spPr>
          <a:xfrm>
            <a:off x="5508625" y="3090863"/>
            <a:ext cx="2438400" cy="762000"/>
          </a:xfrm>
          <a:prstGeom prst="rect">
            <a:avLst/>
          </a:prstGeom>
          <a:solidFill>
            <a:srgbClr val="FFFF66"/>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FFFF66"/>
            </a:extrusionClr>
          </a:sp3d>
        </p:spPr>
        <p:txBody>
          <a:bodyPr wrap="none" anchor="ctr" anchorCtr="0">
            <a:flatTx/>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zh-CN" altLang="en-US" sz="2800" dirty="0">
                <a:ea typeface="隶书" panose="02010509060101010101" pitchFamily="49" charset="-122"/>
              </a:rPr>
              <a:t>计算得出结果</a:t>
            </a:r>
          </a:p>
        </p:txBody>
      </p:sp>
      <p:sp>
        <p:nvSpPr>
          <p:cNvPr id="9229" name="Text Box 13"/>
          <p:cNvSpPr txBox="1">
            <a:spLocks noChangeArrowheads="1"/>
          </p:cNvSpPr>
          <p:nvPr/>
        </p:nvSpPr>
        <p:spPr bwMode="auto">
          <a:xfrm>
            <a:off x="1906588" y="5876925"/>
            <a:ext cx="3841750" cy="641350"/>
          </a:xfrm>
          <a:prstGeom prst="rect">
            <a:avLst/>
          </a:prstGeom>
          <a:solidFill>
            <a:srgbClr val="FFFF66"/>
          </a:solidFill>
          <a:ln w="9525">
            <a:noFill/>
            <a:miter lim="800000"/>
          </a:ln>
          <a:effectLst/>
        </p:spPr>
        <p:txBody>
          <a:bodyPr wrap="none">
            <a:spAutoFit/>
          </a:bodyPr>
          <a:lstStyle/>
          <a:p>
            <a:pPr marR="0" defTabSz="914400" eaLnBrk="1" hangingPunct="1">
              <a:buClrTx/>
              <a:buSzTx/>
              <a:buFontTx/>
              <a:buNone/>
              <a:defRPr/>
            </a:pPr>
            <a:r>
              <a:rPr kumimoji="0" lang="zh-CN" altLang="en-US" sz="3600" b="0"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隶书" panose="02010509060101010101" pitchFamily="49" charset="-122"/>
                <a:cs typeface="+mn-cs"/>
              </a:rPr>
              <a:t>科学计算解题过程</a:t>
            </a:r>
          </a:p>
        </p:txBody>
      </p:sp>
      <p:sp>
        <p:nvSpPr>
          <p:cNvPr id="14" name="Rectangle 12"/>
          <p:cNvSpPr/>
          <p:nvPr/>
        </p:nvSpPr>
        <p:spPr>
          <a:xfrm>
            <a:off x="5008563" y="4589463"/>
            <a:ext cx="2438400" cy="1096962"/>
          </a:xfrm>
          <a:prstGeom prst="rect">
            <a:avLst/>
          </a:prstGeom>
          <a:solidFill>
            <a:srgbClr val="FFFF66"/>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FFFF66"/>
            </a:extrusionClr>
          </a:sp3d>
        </p:spPr>
        <p:txBody>
          <a:bodyPr wrap="none" anchor="ctr" anchorCtr="0">
            <a:flatTx/>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zh-CN" altLang="en-US" sz="2800" dirty="0">
                <a:ea typeface="隶书" panose="02010509060101010101" pitchFamily="49" charset="-122"/>
              </a:rPr>
              <a:t>对计算结果进行</a:t>
            </a:r>
            <a:endParaRPr lang="en-US" altLang="zh-CN" sz="2800" dirty="0">
              <a:ea typeface="隶书" panose="02010509060101010101" pitchFamily="49" charset="-122"/>
            </a:endParaRPr>
          </a:p>
          <a:p>
            <a:pPr marL="0" lvl="0" indent="0" algn="ctr" eaLnBrk="1" hangingPunct="1">
              <a:spcBef>
                <a:spcPct val="0"/>
              </a:spcBef>
              <a:buClrTx/>
              <a:buSzTx/>
              <a:buFontTx/>
              <a:buNone/>
            </a:pPr>
            <a:r>
              <a:rPr lang="zh-CN" altLang="en-US" sz="2800" dirty="0">
                <a:ea typeface="隶书" panose="02010509060101010101" pitchFamily="49" charset="-122"/>
              </a:rPr>
              <a:t>误差分析</a:t>
            </a:r>
          </a:p>
        </p:txBody>
      </p:sp>
      <p:sp>
        <p:nvSpPr>
          <p:cNvPr id="15" name="Line 11"/>
          <p:cNvSpPr>
            <a:spLocks noChangeShapeType="1"/>
          </p:cNvSpPr>
          <p:nvPr/>
        </p:nvSpPr>
        <p:spPr bwMode="auto">
          <a:xfrm>
            <a:off x="6227763" y="3881438"/>
            <a:ext cx="0" cy="633413"/>
          </a:xfrm>
          <a:prstGeom prst="line">
            <a:avLst/>
          </a:prstGeom>
          <a:noFill/>
          <a:ln w="57150">
            <a:solidFill>
              <a:srgbClr val="FF0000"/>
            </a:solidFill>
            <a:round/>
            <a:tailEnd type="triangl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a:ln>
                <a:noFill/>
              </a:ln>
              <a:solidFill>
                <a:srgbClr val="FF0066"/>
              </a:solidFill>
              <a:effectLst>
                <a:outerShdw blurRad="38100" dist="38100" dir="2700000" algn="tl">
                  <a:srgbClr val="000000">
                    <a:alpha val="43137"/>
                  </a:srgbClr>
                </a:outerShdw>
              </a:effectLst>
              <a:uLnTx/>
              <a:uFillTx/>
              <a:latin typeface="Arial" panose="020B0604020202020204" pitchFamily="34" charset="0"/>
              <a:ea typeface="华文新魏" panose="02010800040101010101" pitchFamily="2" charset="-122"/>
              <a:cs typeface="+mn-cs"/>
            </a:endParaRPr>
          </a:p>
        </p:txBody>
      </p:sp>
    </p:spTree>
  </p:cSld>
  <p:clrMapOvr>
    <a:masterClrMapping/>
  </p:clrMapOvr>
  <p:transition>
    <p:blinds dir="vert"/>
    <p:sndAc>
      <p:stSnd>
        <p:snd r:embed="rId2" name="hamme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linds(horizontal)">
                                      <p:cBhvr>
                                        <p:cTn id="7" dur="500"/>
                                        <p:tgtEl>
                                          <p:spTgt spid="9218"/>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9220"/>
                                        </p:tgtEl>
                                        <p:attrNameLst>
                                          <p:attrName>style.visibility</p:attrName>
                                        </p:attrNameLst>
                                      </p:cBhvr>
                                      <p:to>
                                        <p:strVal val="visible"/>
                                      </p:to>
                                    </p:set>
                                    <p:anim calcmode="lin" valueType="num">
                                      <p:cBhvr additive="base">
                                        <p:cTn id="12" dur="500" fill="hold"/>
                                        <p:tgtEl>
                                          <p:spTgt spid="9220"/>
                                        </p:tgtEl>
                                        <p:attrNameLst>
                                          <p:attrName>ppt_x</p:attrName>
                                        </p:attrNameLst>
                                      </p:cBhvr>
                                      <p:tavLst>
                                        <p:tav tm="0">
                                          <p:val>
                                            <p:strVal val="1+#ppt_w/2"/>
                                          </p:val>
                                        </p:tav>
                                        <p:tav tm="100000">
                                          <p:val>
                                            <p:strVal val="#ppt_x"/>
                                          </p:val>
                                        </p:tav>
                                      </p:tavLst>
                                    </p:anim>
                                    <p:anim calcmode="lin" valueType="num">
                                      <p:cBhvr additive="base">
                                        <p:cTn id="13" dur="500" fill="hold"/>
                                        <p:tgtEl>
                                          <p:spTgt spid="922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219"/>
                                        </p:tgtEl>
                                        <p:attrNameLst>
                                          <p:attrName>style.visibility</p:attrName>
                                        </p:attrNameLst>
                                      </p:cBhvr>
                                      <p:to>
                                        <p:strVal val="visible"/>
                                      </p:to>
                                    </p:set>
                                    <p:animEffect transition="in" filter="blinds(horizontal)">
                                      <p:cBhvr>
                                        <p:cTn id="18" dur="500"/>
                                        <p:tgtEl>
                                          <p:spTgt spid="9219"/>
                                        </p:tgtEl>
                                      </p:cBhvr>
                                    </p:animEffect>
                                  </p:childTnLst>
                                  <p:subTnLst>
                                    <p:audio>
                                      <p:cMediaNode>
                                        <p:cTn display="0" masterRel="sameClick">
                                          <p:stCondLst>
                                            <p:cond evt="begin" delay="0">
                                              <p:tn val="16"/>
                                            </p:cond>
                                          </p:stCondLst>
                                          <p:endCondLst>
                                            <p:cond evt="onStopAudio" delay="0">
                                              <p:tgtEl>
                                                <p:sldTgt/>
                                              </p:tgtEl>
                                            </p:cond>
                                          </p:endCondLst>
                                        </p:cTn>
                                        <p:tgtEl>
                                          <p:sndTgt r:embed="rId3" name="type.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221"/>
                                        </p:tgtEl>
                                        <p:attrNameLst>
                                          <p:attrName>style.visibility</p:attrName>
                                        </p:attrNameLst>
                                      </p:cBhvr>
                                      <p:to>
                                        <p:strVal val="visible"/>
                                      </p:to>
                                    </p:set>
                                    <p:anim calcmode="lin" valueType="num">
                                      <p:cBhvr additive="base">
                                        <p:cTn id="23" dur="500" fill="hold"/>
                                        <p:tgtEl>
                                          <p:spTgt spid="9221"/>
                                        </p:tgtEl>
                                        <p:attrNameLst>
                                          <p:attrName>ppt_x</p:attrName>
                                        </p:attrNameLst>
                                      </p:cBhvr>
                                      <p:tavLst>
                                        <p:tav tm="0">
                                          <p:val>
                                            <p:strVal val="#ppt_x"/>
                                          </p:val>
                                        </p:tav>
                                        <p:tav tm="100000">
                                          <p:val>
                                            <p:strVal val="#ppt_x"/>
                                          </p:val>
                                        </p:tav>
                                      </p:tavLst>
                                    </p:anim>
                                    <p:anim calcmode="lin" valueType="num">
                                      <p:cBhvr additive="base">
                                        <p:cTn id="24" dur="500" fill="hold"/>
                                        <p:tgtEl>
                                          <p:spTgt spid="92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222"/>
                                        </p:tgtEl>
                                        <p:attrNameLst>
                                          <p:attrName>style.visibility</p:attrName>
                                        </p:attrNameLst>
                                      </p:cBhvr>
                                      <p:to>
                                        <p:strVal val="visible"/>
                                      </p:to>
                                    </p:set>
                                    <p:anim calcmode="lin" valueType="num">
                                      <p:cBhvr additive="base">
                                        <p:cTn id="27" dur="500" fill="hold"/>
                                        <p:tgtEl>
                                          <p:spTgt spid="9222"/>
                                        </p:tgtEl>
                                        <p:attrNameLst>
                                          <p:attrName>ppt_x</p:attrName>
                                        </p:attrNameLst>
                                      </p:cBhvr>
                                      <p:tavLst>
                                        <p:tav tm="0">
                                          <p:val>
                                            <p:strVal val="#ppt_x"/>
                                          </p:val>
                                        </p:tav>
                                        <p:tav tm="100000">
                                          <p:val>
                                            <p:strVal val="#ppt_x"/>
                                          </p:val>
                                        </p:tav>
                                      </p:tavLst>
                                    </p:anim>
                                    <p:anim calcmode="lin" valueType="num">
                                      <p:cBhvr additive="base">
                                        <p:cTn id="28" dur="500" fill="hold"/>
                                        <p:tgtEl>
                                          <p:spTgt spid="922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223"/>
                                        </p:tgtEl>
                                        <p:attrNameLst>
                                          <p:attrName>style.visibility</p:attrName>
                                        </p:attrNameLst>
                                      </p:cBhvr>
                                      <p:to>
                                        <p:strVal val="visible"/>
                                      </p:to>
                                    </p:set>
                                    <p:anim calcmode="lin" valueType="num">
                                      <p:cBhvr additive="base">
                                        <p:cTn id="31" dur="500" fill="hold"/>
                                        <p:tgtEl>
                                          <p:spTgt spid="9223"/>
                                        </p:tgtEl>
                                        <p:attrNameLst>
                                          <p:attrName>ppt_x</p:attrName>
                                        </p:attrNameLst>
                                      </p:cBhvr>
                                      <p:tavLst>
                                        <p:tav tm="0">
                                          <p:val>
                                            <p:strVal val="#ppt_x"/>
                                          </p:val>
                                        </p:tav>
                                        <p:tav tm="100000">
                                          <p:val>
                                            <p:strVal val="#ppt_x"/>
                                          </p:val>
                                        </p:tav>
                                      </p:tavLst>
                                    </p:anim>
                                    <p:anim calcmode="lin" valueType="num">
                                      <p:cBhvr additive="base">
                                        <p:cTn id="32" dur="500" fill="hold"/>
                                        <p:tgtEl>
                                          <p:spTgt spid="922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224"/>
                                        </p:tgtEl>
                                        <p:attrNameLst>
                                          <p:attrName>style.visibility</p:attrName>
                                        </p:attrNameLst>
                                      </p:cBhvr>
                                      <p:to>
                                        <p:strVal val="visible"/>
                                      </p:to>
                                    </p:set>
                                    <p:anim calcmode="lin" valueType="num">
                                      <p:cBhvr additive="base">
                                        <p:cTn id="35" dur="500" fill="hold"/>
                                        <p:tgtEl>
                                          <p:spTgt spid="9224"/>
                                        </p:tgtEl>
                                        <p:attrNameLst>
                                          <p:attrName>ppt_x</p:attrName>
                                        </p:attrNameLst>
                                      </p:cBhvr>
                                      <p:tavLst>
                                        <p:tav tm="0">
                                          <p:val>
                                            <p:strVal val="#ppt_x"/>
                                          </p:val>
                                        </p:tav>
                                        <p:tav tm="100000">
                                          <p:val>
                                            <p:strVal val="#ppt_x"/>
                                          </p:val>
                                        </p:tav>
                                      </p:tavLst>
                                    </p:anim>
                                    <p:anim calcmode="lin" valueType="num">
                                      <p:cBhvr additive="base">
                                        <p:cTn id="36" dur="500" fill="hold"/>
                                        <p:tgtEl>
                                          <p:spTgt spid="922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225"/>
                                        </p:tgtEl>
                                        <p:attrNameLst>
                                          <p:attrName>style.visibility</p:attrName>
                                        </p:attrNameLst>
                                      </p:cBhvr>
                                      <p:to>
                                        <p:strVal val="visible"/>
                                      </p:to>
                                    </p:set>
                                    <p:anim calcmode="lin" valueType="num">
                                      <p:cBhvr additive="base">
                                        <p:cTn id="39" dur="500" fill="hold"/>
                                        <p:tgtEl>
                                          <p:spTgt spid="9225"/>
                                        </p:tgtEl>
                                        <p:attrNameLst>
                                          <p:attrName>ppt_x</p:attrName>
                                        </p:attrNameLst>
                                      </p:cBhvr>
                                      <p:tavLst>
                                        <p:tav tm="0">
                                          <p:val>
                                            <p:strVal val="#ppt_x"/>
                                          </p:val>
                                        </p:tav>
                                        <p:tav tm="100000">
                                          <p:val>
                                            <p:strVal val="#ppt_x"/>
                                          </p:val>
                                        </p:tav>
                                      </p:tavLst>
                                    </p:anim>
                                    <p:anim calcmode="lin" valueType="num">
                                      <p:cBhvr additive="base">
                                        <p:cTn id="40" dur="500" fill="hold"/>
                                        <p:tgtEl>
                                          <p:spTgt spid="922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9226"/>
                                        </p:tgtEl>
                                        <p:attrNameLst>
                                          <p:attrName>style.visibility</p:attrName>
                                        </p:attrNameLst>
                                      </p:cBhvr>
                                      <p:to>
                                        <p:strVal val="visible"/>
                                      </p:to>
                                    </p:set>
                                    <p:animEffect transition="in" filter="blinds(horizontal)">
                                      <p:cBhvr>
                                        <p:cTn id="45" dur="500"/>
                                        <p:tgtEl>
                                          <p:spTgt spid="9226"/>
                                        </p:tgtEl>
                                      </p:cBhvr>
                                    </p:animEffect>
                                  </p:childTnLst>
                                  <p:subTnLst>
                                    <p:audio>
                                      <p:cMediaNode>
                                        <p:cTn display="0" masterRel="sameClick">
                                          <p:stCondLst>
                                            <p:cond evt="begin" delay="0">
                                              <p:tn val="43"/>
                                            </p:cond>
                                          </p:stCondLst>
                                          <p:endCondLst>
                                            <p:cond evt="onStopAudio" delay="0">
                                              <p:tgtEl>
                                                <p:sldTgt/>
                                              </p:tgtEl>
                                            </p:cond>
                                          </p:endCondLst>
                                        </p:cTn>
                                        <p:tgtEl>
                                          <p:sndTgt r:embed="rId3" name="type.wav"/>
                                        </p:tgtEl>
                                      </p:cMediaNode>
                                    </p:audio>
                                  </p:sub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9227"/>
                                        </p:tgtEl>
                                        <p:attrNameLst>
                                          <p:attrName>style.visibility</p:attrName>
                                        </p:attrNameLst>
                                      </p:cBhvr>
                                      <p:to>
                                        <p:strVal val="visible"/>
                                      </p:to>
                                    </p:set>
                                    <p:anim calcmode="lin" valueType="num">
                                      <p:cBhvr additive="base">
                                        <p:cTn id="50" dur="500" fill="hold"/>
                                        <p:tgtEl>
                                          <p:spTgt spid="9227"/>
                                        </p:tgtEl>
                                        <p:attrNameLst>
                                          <p:attrName>ppt_x</p:attrName>
                                        </p:attrNameLst>
                                      </p:cBhvr>
                                      <p:tavLst>
                                        <p:tav tm="0">
                                          <p:val>
                                            <p:strVal val="#ppt_x"/>
                                          </p:val>
                                        </p:tav>
                                        <p:tav tm="100000">
                                          <p:val>
                                            <p:strVal val="#ppt_x"/>
                                          </p:val>
                                        </p:tav>
                                      </p:tavLst>
                                    </p:anim>
                                    <p:anim calcmode="lin" valueType="num">
                                      <p:cBhvr additive="base">
                                        <p:cTn id="51" dur="500" fill="hold"/>
                                        <p:tgtEl>
                                          <p:spTgt spid="9227"/>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9228"/>
                                        </p:tgtEl>
                                        <p:attrNameLst>
                                          <p:attrName>style.visibility</p:attrName>
                                        </p:attrNameLst>
                                      </p:cBhvr>
                                      <p:to>
                                        <p:strVal val="visible"/>
                                      </p:to>
                                    </p:set>
                                    <p:animEffect transition="in" filter="blinds(horizontal)">
                                      <p:cBhvr>
                                        <p:cTn id="56" dur="500"/>
                                        <p:tgtEl>
                                          <p:spTgt spid="9228"/>
                                        </p:tgtEl>
                                      </p:cBhvr>
                                    </p:animEffect>
                                  </p:childTnLst>
                                  <p:subTnLst>
                                    <p:audio>
                                      <p:cMediaNode>
                                        <p:cTn display="0" masterRel="sameClick">
                                          <p:stCondLst>
                                            <p:cond evt="begin" delay="0">
                                              <p:tn val="54"/>
                                            </p:cond>
                                          </p:stCondLst>
                                          <p:endCondLst>
                                            <p:cond evt="onStopAudio" delay="0">
                                              <p:tgtEl>
                                                <p:sldTgt/>
                                              </p:tgtEl>
                                            </p:cond>
                                          </p:endCondLst>
                                        </p:cTn>
                                        <p:tgtEl>
                                          <p:sndTgt r:embed="rId3" name="type.wav"/>
                                        </p:tgtEl>
                                      </p:cMediaNode>
                                    </p:audio>
                                  </p:sub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blinds(horizontal)">
                                      <p:cBhvr>
                                        <p:cTn id="67" dur="500"/>
                                        <p:tgtEl>
                                          <p:spTgt spid="14"/>
                                        </p:tgtEl>
                                      </p:cBhvr>
                                    </p:animEffect>
                                  </p:childTnLst>
                                  <p:subTnLst>
                                    <p:audio>
                                      <p:cMediaNode>
                                        <p:cTn display="0" masterRel="sameClick">
                                          <p:stCondLst>
                                            <p:cond evt="begin" delay="0">
                                              <p:tn val="65"/>
                                            </p:cond>
                                          </p:stCondLst>
                                          <p:endCondLst>
                                            <p:cond evt="onStopAudio" delay="0">
                                              <p:tgtEl>
                                                <p:sldTgt/>
                                              </p:tgtEl>
                                            </p:cond>
                                          </p:endCondLst>
                                        </p:cTn>
                                        <p:tgtEl>
                                          <p:sndTgt r:embed="rId3" name="type.wav"/>
                                        </p:tgtEl>
                                      </p:cMediaNode>
                                    </p:audio>
                                  </p:subTnLst>
                                </p:cTn>
                              </p:par>
                            </p:childTnLst>
                          </p:cTn>
                        </p:par>
                      </p:childTnLst>
                    </p:cTn>
                  </p:par>
                  <p:par>
                    <p:cTn id="68" fill="hold">
                      <p:stCondLst>
                        <p:cond delay="indefinite"/>
                      </p:stCondLst>
                      <p:childTnLst>
                        <p:par>
                          <p:cTn id="69" fill="hold">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9229"/>
                                        </p:tgtEl>
                                        <p:attrNameLst>
                                          <p:attrName>style.visibility</p:attrName>
                                        </p:attrNameLst>
                                      </p:cBhvr>
                                      <p:to>
                                        <p:strVal val="visible"/>
                                      </p:to>
                                    </p:set>
                                    <p:animEffect transition="in" filter="checkerboard(across)">
                                      <p:cBhvr>
                                        <p:cTn id="72" dur="500"/>
                                        <p:tgtEl>
                                          <p:spTgt spid="9229"/>
                                        </p:tgtEl>
                                      </p:cBhvr>
                                    </p:animEffect>
                                  </p:childTnLst>
                                  <p:subTnLst>
                                    <p:audio>
                                      <p:cMediaNode>
                                        <p:cTn display="0" masterRel="sameClick">
                                          <p:stCondLst>
                                            <p:cond evt="begin" delay="0">
                                              <p:tn val="7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9219" grpId="0" animBg="1"/>
      <p:bldP spid="9226" grpId="0" animBg="1"/>
      <p:bldP spid="9228" grpId="0" animBg="1"/>
      <p:bldP spid="9229"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p:nvPr/>
        </p:nvSpPr>
        <p:spPr>
          <a:xfrm>
            <a:off x="540445" y="1052736"/>
            <a:ext cx="8136830" cy="3310906"/>
          </a:xfrm>
          <a:prstGeom prst="rect">
            <a:avLst/>
          </a:prstGeom>
          <a:noFill/>
          <a:ln w="9525">
            <a:noFill/>
          </a:ln>
        </p:spPr>
        <p:txBody>
          <a:bodyPr wrap="square"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110000"/>
              </a:lnSpc>
              <a:spcBef>
                <a:spcPct val="0"/>
              </a:spcBef>
              <a:buClrTx/>
              <a:buSzTx/>
              <a:buFontTx/>
              <a:buNone/>
            </a:pPr>
            <a:r>
              <a:rPr lang="en-US" altLang="zh-CN" sz="2400" b="1" dirty="0">
                <a:solidFill>
                  <a:srgbClr val="33CC33"/>
                </a:solidFill>
                <a:latin typeface="Times New Roman" panose="02020603050405020304" pitchFamily="18" charset="0"/>
                <a:ea typeface="楷体_GB2312" pitchFamily="49" charset="-122"/>
              </a:rPr>
              <a:t>1</a:t>
            </a:r>
            <a:r>
              <a:rPr lang="zh-CN" altLang="en-US" sz="2400" b="1" dirty="0">
                <a:solidFill>
                  <a:srgbClr val="33CC33"/>
                </a:solidFill>
                <a:latin typeface="Times New Roman" panose="02020603050405020304" pitchFamily="18" charset="0"/>
                <a:ea typeface="楷体_GB2312" pitchFamily="49" charset="-122"/>
              </a:rPr>
              <a:t>、</a:t>
            </a:r>
            <a:r>
              <a:rPr lang="zh-CN" altLang="en-US" sz="2400" b="1" dirty="0">
                <a:solidFill>
                  <a:srgbClr val="33CC33"/>
                </a:solidFill>
                <a:ea typeface="楷体_GB2312" pitchFamily="49" charset="-122"/>
              </a:rPr>
              <a:t>数值逼近</a:t>
            </a:r>
          </a:p>
          <a:p>
            <a:pPr marL="0" lvl="0" indent="0" eaLnBrk="1" hangingPunct="1">
              <a:lnSpc>
                <a:spcPct val="110000"/>
              </a:lnSpc>
              <a:spcBef>
                <a:spcPct val="0"/>
              </a:spcBef>
              <a:buClrTx/>
              <a:buSzTx/>
              <a:buFontTx/>
              <a:buNone/>
            </a:pPr>
            <a:r>
              <a:rPr lang="zh-CN" altLang="en-US" sz="2400" b="1" dirty="0">
                <a:solidFill>
                  <a:srgbClr val="33CC33"/>
                </a:solidFill>
                <a:ea typeface="楷体_GB2312" pitchFamily="49" charset="-122"/>
              </a:rPr>
              <a:t>   </a:t>
            </a:r>
            <a:r>
              <a:rPr lang="zh-CN" altLang="en-US" sz="2400" b="1" dirty="0">
                <a:ea typeface="楷体_GB2312" pitchFamily="49" charset="-122"/>
              </a:rPr>
              <a:t>插值与拟合、数值积分</a:t>
            </a:r>
            <a:r>
              <a:rPr lang="zh-CN" altLang="en-US" sz="2400" b="1" dirty="0">
                <a:solidFill>
                  <a:srgbClr val="FF0000"/>
                </a:solidFill>
                <a:ea typeface="楷体_GB2312" pitchFamily="49" charset="-122"/>
              </a:rPr>
              <a:t>与微分</a:t>
            </a:r>
            <a:r>
              <a:rPr lang="zh-CN" altLang="en-US" sz="2400" b="1" dirty="0">
                <a:ea typeface="楷体_GB2312" pitchFamily="49" charset="-122"/>
              </a:rPr>
              <a:t>、快速傅里叶变换（</a:t>
            </a:r>
            <a:r>
              <a:rPr lang="en-US" altLang="zh-CN" sz="2400" b="1" dirty="0">
                <a:solidFill>
                  <a:srgbClr val="FF0000"/>
                </a:solidFill>
                <a:ea typeface="楷体_GB2312" pitchFamily="49" charset="-122"/>
                <a:sym typeface="+mn-ea"/>
              </a:rPr>
              <a:t> FFT </a:t>
            </a:r>
            <a:r>
              <a:rPr lang="zh-CN" altLang="en-US" sz="2400" b="1" dirty="0">
                <a:ea typeface="楷体_GB2312" pitchFamily="49" charset="-122"/>
              </a:rPr>
              <a:t>）</a:t>
            </a:r>
            <a:endParaRPr lang="zh-CN" altLang="en-US" sz="2400" b="1" dirty="0">
              <a:solidFill>
                <a:srgbClr val="FF0000"/>
              </a:solidFill>
              <a:ea typeface="楷体_GB2312" pitchFamily="49" charset="-122"/>
            </a:endParaRPr>
          </a:p>
          <a:p>
            <a:pPr marL="0" lvl="0" indent="0" eaLnBrk="1" hangingPunct="1">
              <a:lnSpc>
                <a:spcPct val="110000"/>
              </a:lnSpc>
              <a:spcBef>
                <a:spcPct val="0"/>
              </a:spcBef>
              <a:buClrTx/>
              <a:buSzTx/>
              <a:buFontTx/>
              <a:buNone/>
            </a:pPr>
            <a:r>
              <a:rPr lang="en-US" altLang="zh-CN" sz="2400" b="1" dirty="0">
                <a:solidFill>
                  <a:srgbClr val="33CC33"/>
                </a:solidFill>
                <a:ea typeface="楷体_GB2312" pitchFamily="49" charset="-122"/>
              </a:rPr>
              <a:t>2</a:t>
            </a:r>
            <a:r>
              <a:rPr lang="zh-CN" altLang="en-US" sz="2400" b="1" dirty="0">
                <a:solidFill>
                  <a:srgbClr val="33CC33"/>
                </a:solidFill>
                <a:ea typeface="楷体_GB2312" pitchFamily="49" charset="-122"/>
              </a:rPr>
              <a:t>、数值代数</a:t>
            </a:r>
          </a:p>
          <a:p>
            <a:pPr marL="0" lvl="0" indent="0" eaLnBrk="1" hangingPunct="1">
              <a:lnSpc>
                <a:spcPct val="110000"/>
              </a:lnSpc>
              <a:spcBef>
                <a:spcPct val="0"/>
              </a:spcBef>
              <a:buClrTx/>
              <a:buSzTx/>
              <a:buFontTx/>
              <a:buNone/>
            </a:pPr>
            <a:r>
              <a:rPr lang="zh-CN" altLang="en-US" sz="2400" b="1" dirty="0">
                <a:solidFill>
                  <a:srgbClr val="33CC33"/>
                </a:solidFill>
                <a:ea typeface="楷体_GB2312" pitchFamily="49" charset="-122"/>
              </a:rPr>
              <a:t>     </a:t>
            </a:r>
            <a:r>
              <a:rPr lang="zh-CN" altLang="en-US" sz="2400" b="1" dirty="0">
                <a:ea typeface="楷体_GB2312" pitchFamily="49" charset="-122"/>
              </a:rPr>
              <a:t>代数基础、线性代数方程组的解法、非线性代数方程的解法、</a:t>
            </a:r>
            <a:r>
              <a:rPr lang="zh-CN" altLang="en-US" sz="2400" b="1" dirty="0">
                <a:solidFill>
                  <a:srgbClr val="FF0000"/>
                </a:solidFill>
                <a:ea typeface="楷体_GB2312" pitchFamily="49" charset="-122"/>
              </a:rPr>
              <a:t>特征值与特征向量</a:t>
            </a:r>
          </a:p>
          <a:p>
            <a:pPr marL="0" lvl="0" indent="0" eaLnBrk="1" hangingPunct="1">
              <a:lnSpc>
                <a:spcPct val="110000"/>
              </a:lnSpc>
              <a:spcBef>
                <a:spcPct val="0"/>
              </a:spcBef>
              <a:buClrTx/>
              <a:buSzTx/>
              <a:buFontTx/>
              <a:buNone/>
            </a:pPr>
            <a:r>
              <a:rPr lang="en-US" altLang="zh-CN" sz="2400" b="1" dirty="0">
                <a:solidFill>
                  <a:srgbClr val="33CC33"/>
                </a:solidFill>
                <a:ea typeface="楷体_GB2312" pitchFamily="49" charset="-122"/>
              </a:rPr>
              <a:t>3</a:t>
            </a:r>
            <a:r>
              <a:rPr lang="zh-CN" altLang="en-US" sz="2400" b="1" dirty="0">
                <a:solidFill>
                  <a:srgbClr val="33CC33"/>
                </a:solidFill>
                <a:ea typeface="楷体_GB2312" pitchFamily="49" charset="-122"/>
              </a:rPr>
              <a:t>、微分方程数值解</a:t>
            </a:r>
          </a:p>
          <a:p>
            <a:pPr marL="0" lvl="0" indent="0" eaLnBrk="1" hangingPunct="1">
              <a:lnSpc>
                <a:spcPct val="110000"/>
              </a:lnSpc>
              <a:spcBef>
                <a:spcPct val="0"/>
              </a:spcBef>
              <a:buClrTx/>
              <a:buSzTx/>
              <a:buFontTx/>
              <a:buNone/>
            </a:pPr>
            <a:r>
              <a:rPr lang="zh-CN" altLang="en-US" sz="2400" b="1" dirty="0">
                <a:solidFill>
                  <a:srgbClr val="33CC33"/>
                </a:solidFill>
                <a:ea typeface="楷体_GB2312" pitchFamily="49" charset="-122"/>
              </a:rPr>
              <a:t>   </a:t>
            </a:r>
            <a:r>
              <a:rPr lang="en-US" altLang="zh-CN" sz="2400" b="1" dirty="0">
                <a:latin typeface="Times New Roman" panose="02020603050405020304" pitchFamily="18" charset="0"/>
                <a:ea typeface="楷体_GB2312" pitchFamily="49" charset="-122"/>
              </a:rPr>
              <a:t>ODE</a:t>
            </a:r>
            <a:r>
              <a:rPr lang="zh-CN" altLang="en-US" sz="2400" b="1" dirty="0">
                <a:latin typeface="Times New Roman" panose="02020603050405020304" pitchFamily="18" charset="0"/>
                <a:ea typeface="楷体_GB2312" pitchFamily="49" charset="-122"/>
              </a:rPr>
              <a:t>、</a:t>
            </a:r>
            <a:r>
              <a:rPr lang="en-US" altLang="zh-CN" sz="2400" b="1" dirty="0">
                <a:solidFill>
                  <a:srgbClr val="FF0000"/>
                </a:solidFill>
                <a:latin typeface="Times New Roman" panose="02020603050405020304" pitchFamily="18" charset="0"/>
                <a:ea typeface="楷体_GB2312" pitchFamily="49" charset="-122"/>
              </a:rPr>
              <a:t>PDE</a:t>
            </a:r>
            <a:endParaRPr lang="zh-CN" altLang="en-US" sz="2400" b="1" dirty="0">
              <a:solidFill>
                <a:srgbClr val="FF0000"/>
              </a:solidFill>
              <a:ea typeface="楷体_GB2312" pitchFamily="49" charset="-122"/>
            </a:endParaRPr>
          </a:p>
          <a:p>
            <a:pPr marL="0" lvl="0" indent="0" eaLnBrk="1" hangingPunct="1">
              <a:lnSpc>
                <a:spcPct val="110000"/>
              </a:lnSpc>
              <a:spcBef>
                <a:spcPct val="0"/>
              </a:spcBef>
              <a:buClrTx/>
              <a:buSzTx/>
              <a:buFontTx/>
              <a:buNone/>
            </a:pPr>
            <a:endParaRPr lang="zh-CN" altLang="en-US" sz="2400" b="1" dirty="0">
              <a:solidFill>
                <a:srgbClr val="FF0000"/>
              </a:solidFill>
              <a:ea typeface="楷体_GB2312" pitchFamily="49" charset="-122"/>
            </a:endParaRPr>
          </a:p>
        </p:txBody>
      </p:sp>
      <p:sp>
        <p:nvSpPr>
          <p:cNvPr id="114691" name="Rectangle 3"/>
          <p:cNvSpPr/>
          <p:nvPr/>
        </p:nvSpPr>
        <p:spPr>
          <a:xfrm>
            <a:off x="468313" y="5084763"/>
            <a:ext cx="8208962" cy="895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110000"/>
              </a:lnSpc>
              <a:spcBef>
                <a:spcPct val="0"/>
              </a:spcBef>
              <a:buClrTx/>
              <a:buSzTx/>
              <a:buFontTx/>
              <a:buNone/>
            </a:pPr>
            <a:r>
              <a:rPr lang="zh-CN" altLang="en-US" sz="2400" b="1" dirty="0">
                <a:ea typeface="楷体_GB2312" pitchFamily="49" charset="-122"/>
              </a:rPr>
              <a:t>    融进了机器学习计算、仿生计算、网络计算、以数据为核心的计算和各种普适计算、非线性科学计算等内容。</a:t>
            </a:r>
          </a:p>
        </p:txBody>
      </p:sp>
      <p:sp>
        <p:nvSpPr>
          <p:cNvPr id="30724" name="Rectangle 18" descr="花束"/>
          <p:cNvSpPr/>
          <p:nvPr/>
        </p:nvSpPr>
        <p:spPr>
          <a:xfrm>
            <a:off x="1541462" y="338297"/>
            <a:ext cx="5519460" cy="59541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110000"/>
              </a:lnSpc>
              <a:spcBef>
                <a:spcPct val="0"/>
              </a:spcBef>
              <a:buClrTx/>
              <a:buSzTx/>
              <a:buFontTx/>
              <a:buNone/>
            </a:pPr>
            <a:r>
              <a:rPr lang="zh-CN" altLang="en-US" b="1" dirty="0">
                <a:solidFill>
                  <a:schemeClr val="hlink"/>
                </a:solidFill>
                <a:ea typeface="楷体_GB2312" pitchFamily="49" charset="-122"/>
              </a:rPr>
              <a:t>传统数值计算的主要研究内容</a:t>
            </a:r>
          </a:p>
        </p:txBody>
      </p:sp>
      <p:sp>
        <p:nvSpPr>
          <p:cNvPr id="114707" name="Rectangle 19" descr="花束"/>
          <p:cNvSpPr>
            <a:spLocks noChangeArrowheads="1"/>
          </p:cNvSpPr>
          <p:nvPr/>
        </p:nvSpPr>
        <p:spPr bwMode="auto">
          <a:xfrm>
            <a:off x="2700338" y="4221163"/>
            <a:ext cx="3152775" cy="579438"/>
          </a:xfrm>
          <a:prstGeom prst="rect">
            <a:avLst/>
          </a:prstGeom>
          <a:noFill/>
          <a:ln w="9525" algn="ctr">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rgbClr val="FF0066"/>
                </a:solidFill>
                <a:effectLst>
                  <a:outerShdw blurRad="38100" dist="38100" dir="2700000" algn="tl">
                    <a:srgbClr val="C0C0C0"/>
                  </a:outerShdw>
                </a:effectLst>
                <a:uLnTx/>
                <a:uFillTx/>
                <a:latin typeface="Arial" panose="020B0604020202020204" pitchFamily="34" charset="0"/>
                <a:ea typeface="华文新魏" panose="02010800040101010101" pitchFamily="2" charset="-122"/>
                <a:cs typeface="+mn-cs"/>
              </a:rPr>
              <a:t> </a:t>
            </a:r>
            <a:r>
              <a:rPr kumimoji="0" lang="zh-CN" altLang="en-US" sz="3200" b="1" i="0" u="none" strike="noStrike" kern="1200" cap="none" spc="0" normalizeH="0" baseline="0" noProof="0">
                <a:ln>
                  <a:noFill/>
                </a:ln>
                <a:solidFill>
                  <a:schemeClr val="hlink"/>
                </a:solidFill>
                <a:effectLst/>
                <a:uLnTx/>
                <a:uFillTx/>
                <a:latin typeface="Arial" panose="020B0604020202020204" pitchFamily="34" charset="0"/>
                <a:ea typeface="楷体_GB2312" pitchFamily="49" charset="-122"/>
                <a:cs typeface="+mn-cs"/>
              </a:rPr>
              <a:t>现代计算方法：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690"/>
                                        </p:tgtEl>
                                        <p:attrNameLst>
                                          <p:attrName>style.visibility</p:attrName>
                                        </p:attrNameLst>
                                      </p:cBhvr>
                                      <p:to>
                                        <p:strVal val="visible"/>
                                      </p:to>
                                    </p:set>
                                    <p:animEffect transition="in" filter="blinds(horizontal)">
                                      <p:cBhvr>
                                        <p:cTn id="7" dur="500"/>
                                        <p:tgtEl>
                                          <p:spTgt spid="1146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4707"/>
                                        </p:tgtEl>
                                        <p:attrNameLst>
                                          <p:attrName>style.visibility</p:attrName>
                                        </p:attrNameLst>
                                      </p:cBhvr>
                                      <p:to>
                                        <p:strVal val="visible"/>
                                      </p:to>
                                    </p:set>
                                    <p:animEffect transition="in" filter="blinds(horizontal)">
                                      <p:cBhvr>
                                        <p:cTn id="12" dur="500"/>
                                        <p:tgtEl>
                                          <p:spTgt spid="11470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14691"/>
                                        </p:tgtEl>
                                        <p:attrNameLst>
                                          <p:attrName>style.visibility</p:attrName>
                                        </p:attrNameLst>
                                      </p:cBhvr>
                                      <p:to>
                                        <p:strVal val="visible"/>
                                      </p:to>
                                    </p:set>
                                    <p:animEffect transition="in" filter="fade">
                                      <p:cBhvr>
                                        <p:cTn id="17" dur="1000"/>
                                        <p:tgtEl>
                                          <p:spTgt spid="114691"/>
                                        </p:tgtEl>
                                      </p:cBhvr>
                                    </p:animEffect>
                                    <p:anim calcmode="lin" valueType="num">
                                      <p:cBhvr>
                                        <p:cTn id="18" dur="1000" fill="hold"/>
                                        <p:tgtEl>
                                          <p:spTgt spid="114691"/>
                                        </p:tgtEl>
                                        <p:attrNameLst>
                                          <p:attrName>ppt_x</p:attrName>
                                        </p:attrNameLst>
                                      </p:cBhvr>
                                      <p:tavLst>
                                        <p:tav tm="0">
                                          <p:val>
                                            <p:strVal val="#ppt_x"/>
                                          </p:val>
                                        </p:tav>
                                        <p:tav tm="100000">
                                          <p:val>
                                            <p:strVal val="#ppt_x"/>
                                          </p:val>
                                        </p:tav>
                                      </p:tavLst>
                                    </p:anim>
                                    <p:anim calcmode="lin" valueType="num">
                                      <p:cBhvr>
                                        <p:cTn id="19" dur="1000" fill="hold"/>
                                        <p:tgtEl>
                                          <p:spTgt spid="1146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p:bldP spid="114691" grpId="0"/>
      <p:bldP spid="11470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p:nvPr/>
        </p:nvSpPr>
        <p:spPr>
          <a:xfrm>
            <a:off x="2195513" y="549275"/>
            <a:ext cx="414655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solidFill>
                  <a:schemeClr val="hlink"/>
                </a:solidFill>
                <a:ea typeface="楷体_GB2312" pitchFamily="49" charset="-122"/>
              </a:rPr>
              <a:t>数值计算方法的主要特点</a:t>
            </a:r>
          </a:p>
        </p:txBody>
      </p:sp>
      <p:sp>
        <p:nvSpPr>
          <p:cNvPr id="115715" name="Text Box 3"/>
          <p:cNvSpPr txBox="1"/>
          <p:nvPr/>
        </p:nvSpPr>
        <p:spPr>
          <a:xfrm>
            <a:off x="1403350" y="1557338"/>
            <a:ext cx="5689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Tx/>
              <a:buBlip>
                <a:blip r:embed="rId2"/>
              </a:buBlip>
            </a:pPr>
            <a:r>
              <a:rPr lang="zh-CN" altLang="en-US" sz="2400" b="1" dirty="0">
                <a:latin typeface="楷体_GB2312" pitchFamily="49" charset="-122"/>
                <a:ea typeface="楷体_GB2312" pitchFamily="49" charset="-122"/>
              </a:rPr>
              <a:t>借助计算机提供切实可行的数学算法</a:t>
            </a:r>
            <a:r>
              <a:rPr lang="en-US" altLang="zh-CN" sz="2400" dirty="0">
                <a:latin typeface="楷体_GB2312" pitchFamily="49" charset="-122"/>
                <a:ea typeface="楷体_GB2312" pitchFamily="49" charset="-122"/>
              </a:rPr>
              <a:t>.</a:t>
            </a:r>
          </a:p>
        </p:txBody>
      </p:sp>
      <p:grpSp>
        <p:nvGrpSpPr>
          <p:cNvPr id="2" name="Group 4"/>
          <p:cNvGrpSpPr/>
          <p:nvPr/>
        </p:nvGrpSpPr>
        <p:grpSpPr>
          <a:xfrm>
            <a:off x="1404938" y="2276475"/>
            <a:ext cx="6732587" cy="1230313"/>
            <a:chOff x="885" y="1434"/>
            <a:chExt cx="4241" cy="775"/>
          </a:xfrm>
        </p:grpSpPr>
        <p:sp>
          <p:nvSpPr>
            <p:cNvPr id="31755" name="Rectangle 5"/>
            <p:cNvSpPr/>
            <p:nvPr/>
          </p:nvSpPr>
          <p:spPr>
            <a:xfrm>
              <a:off x="1052" y="1921"/>
              <a:ext cx="407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ea typeface="楷体_GB2312" pitchFamily="49" charset="-122"/>
                </a:rPr>
                <a:t>想</a:t>
              </a:r>
              <a:r>
                <a:rPr lang="zh-CN" altLang="en-US" sz="2400" b="1" dirty="0">
                  <a:latin typeface="楷体_GB2312" pitchFamily="49" charset="-122"/>
                  <a:ea typeface="楷体_GB2312" pitchFamily="49" charset="-122"/>
                </a:rPr>
                <a:t>的精确度</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收敛且稳定</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误差可以分析或估计</a:t>
              </a:r>
              <a:r>
                <a:rPr lang="en-US" altLang="zh-CN" sz="2400" b="1" dirty="0">
                  <a:latin typeface="楷体_GB2312" pitchFamily="49" charset="-122"/>
                  <a:ea typeface="楷体_GB2312" pitchFamily="49" charset="-122"/>
                </a:rPr>
                <a:t>.</a:t>
              </a:r>
            </a:p>
          </p:txBody>
        </p:sp>
        <p:sp>
          <p:nvSpPr>
            <p:cNvPr id="31756" name="Text Box 6"/>
            <p:cNvSpPr txBox="1"/>
            <p:nvPr/>
          </p:nvSpPr>
          <p:spPr>
            <a:xfrm>
              <a:off x="885" y="1434"/>
              <a:ext cx="4218"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Tx/>
                <a:buBlip>
                  <a:blip r:embed="rId2"/>
                </a:buBlip>
              </a:pPr>
              <a:r>
                <a:rPr lang="zh-CN" altLang="en-US" sz="2400" b="1" dirty="0">
                  <a:latin typeface="楷体_GB2312" pitchFamily="49" charset="-122"/>
                  <a:ea typeface="楷体_GB2312" pitchFamily="49" charset="-122"/>
                </a:rPr>
                <a:t>所提出的算法必须具有：可靠的理论分析</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理</a:t>
              </a:r>
            </a:p>
          </p:txBody>
        </p:sp>
      </p:grpSp>
      <p:grpSp>
        <p:nvGrpSpPr>
          <p:cNvPr id="3" name="Group 7"/>
          <p:cNvGrpSpPr/>
          <p:nvPr/>
        </p:nvGrpSpPr>
        <p:grpSpPr>
          <a:xfrm>
            <a:off x="1403350" y="3716338"/>
            <a:ext cx="7450138" cy="1152525"/>
            <a:chOff x="884" y="2341"/>
            <a:chExt cx="4693" cy="726"/>
          </a:xfrm>
        </p:grpSpPr>
        <p:sp>
          <p:nvSpPr>
            <p:cNvPr id="115720" name="AutoShape 8"/>
            <p:cNvSpPr/>
            <p:nvPr/>
          </p:nvSpPr>
          <p:spPr bwMode="auto">
            <a:xfrm>
              <a:off x="2290" y="2478"/>
              <a:ext cx="136" cy="446"/>
            </a:xfrm>
            <a:prstGeom prst="leftBrace">
              <a:avLst>
                <a:gd name="adj1" fmla="val 27328"/>
                <a:gd name="adj2" fmla="val 50000"/>
              </a:avLst>
            </a:prstGeom>
            <a:noFill/>
            <a:ln w="2857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a:ln>
                  <a:noFill/>
                </a:ln>
                <a:solidFill>
                  <a:srgbClr val="FF0066"/>
                </a:solidFill>
                <a:effectLst>
                  <a:outerShdw blurRad="38100" dist="38100" dir="2700000" algn="tl">
                    <a:srgbClr val="000000">
                      <a:alpha val="43137"/>
                    </a:srgbClr>
                  </a:outerShdw>
                </a:effectLst>
                <a:uLnTx/>
                <a:uFillTx/>
                <a:latin typeface="Arial" panose="020B0604020202020204" pitchFamily="34" charset="0"/>
                <a:ea typeface="华文新魏" panose="02010800040101010101" pitchFamily="2" charset="-122"/>
                <a:cs typeface="+mn-cs"/>
              </a:endParaRPr>
            </a:p>
          </p:txBody>
        </p:sp>
        <p:sp>
          <p:nvSpPr>
            <p:cNvPr id="31752" name="Rectangle 9"/>
            <p:cNvSpPr/>
            <p:nvPr/>
          </p:nvSpPr>
          <p:spPr>
            <a:xfrm>
              <a:off x="2472" y="2341"/>
              <a:ext cx="3105"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latin typeface="楷体_GB2312" pitchFamily="49" charset="-122"/>
                  <a:ea typeface="楷体_GB2312" pitchFamily="49" charset="-122"/>
                </a:rPr>
                <a:t>时间复杂性好</a:t>
              </a:r>
              <a:r>
                <a:rPr lang="en-US" altLang="zh-CN" sz="2400" b="1" dirty="0">
                  <a:latin typeface="楷体_GB2312" pitchFamily="49" charset="-122"/>
                  <a:ea typeface="楷体_GB2312" pitchFamily="49" charset="-122"/>
                </a:rPr>
                <a:t>__</a:t>
              </a:r>
              <a:r>
                <a:rPr lang="zh-CN" altLang="en-US" sz="2400" b="1" dirty="0">
                  <a:latin typeface="楷体_GB2312" pitchFamily="49" charset="-122"/>
                  <a:ea typeface="楷体_GB2312" pitchFamily="49" charset="-122"/>
                </a:rPr>
                <a:t>指节省时间；</a:t>
              </a:r>
            </a:p>
          </p:txBody>
        </p:sp>
        <p:sp>
          <p:nvSpPr>
            <p:cNvPr id="31753" name="Rectangle 10"/>
            <p:cNvSpPr/>
            <p:nvPr/>
          </p:nvSpPr>
          <p:spPr>
            <a:xfrm>
              <a:off x="2472" y="2779"/>
              <a:ext cx="2812"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latin typeface="楷体_GB2312" pitchFamily="49" charset="-122"/>
                  <a:ea typeface="楷体_GB2312" pitchFamily="49" charset="-122"/>
                </a:rPr>
                <a:t>空间复杂性好</a:t>
              </a:r>
              <a:r>
                <a:rPr lang="en-US" altLang="zh-CN" sz="2400" b="1" dirty="0">
                  <a:latin typeface="楷体_GB2312" pitchFamily="49" charset="-122"/>
                  <a:ea typeface="楷体_GB2312" pitchFamily="49" charset="-122"/>
                </a:rPr>
                <a:t>__</a:t>
              </a:r>
              <a:r>
                <a:rPr lang="zh-CN" altLang="en-US" sz="2400" b="1" dirty="0">
                  <a:latin typeface="楷体_GB2312" pitchFamily="49" charset="-122"/>
                  <a:ea typeface="楷体_GB2312" pitchFamily="49" charset="-122"/>
                </a:rPr>
                <a:t>指节省存储量。</a:t>
              </a:r>
            </a:p>
          </p:txBody>
        </p:sp>
        <p:sp>
          <p:nvSpPr>
            <p:cNvPr id="31754" name="Text Box 11"/>
            <p:cNvSpPr txBox="1"/>
            <p:nvPr/>
          </p:nvSpPr>
          <p:spPr>
            <a:xfrm>
              <a:off x="884" y="2523"/>
              <a:ext cx="1814"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Tx/>
                <a:buBlip>
                  <a:blip r:embed="rId2"/>
                </a:buBlip>
              </a:pPr>
              <a:r>
                <a:rPr lang="zh-CN" altLang="en-US" sz="2400" b="1" dirty="0">
                  <a:latin typeface="楷体_GB2312" pitchFamily="49" charset="-122"/>
                  <a:ea typeface="楷体_GB2312" pitchFamily="49" charset="-122"/>
                </a:rPr>
                <a:t>计算复杂性好</a:t>
              </a:r>
              <a:r>
                <a:rPr lang="zh-CN" altLang="en-US" sz="2400" dirty="0">
                  <a:latin typeface="楷体_GB2312" pitchFamily="49" charset="-122"/>
                  <a:ea typeface="楷体_GB2312" pitchFamily="49" charset="-122"/>
                </a:rPr>
                <a:t>               </a:t>
              </a:r>
            </a:p>
          </p:txBody>
        </p:sp>
      </p:grpSp>
      <p:sp>
        <p:nvSpPr>
          <p:cNvPr id="115724" name="Text Box 12"/>
          <p:cNvSpPr txBox="1"/>
          <p:nvPr/>
        </p:nvSpPr>
        <p:spPr>
          <a:xfrm>
            <a:off x="1403350" y="5157788"/>
            <a:ext cx="6477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Tx/>
              <a:buBlip>
                <a:blip r:embed="rId2"/>
              </a:buBlip>
            </a:pPr>
            <a:r>
              <a:rPr lang="zh-CN" altLang="en-US" sz="2400" b="1" dirty="0">
                <a:latin typeface="楷体_GB2312" pitchFamily="49" charset="-122"/>
                <a:ea typeface="楷体_GB2312" pitchFamily="49" charset="-122"/>
              </a:rPr>
              <a:t>通过数值实验证明算法行之有效</a:t>
            </a:r>
            <a:r>
              <a:rPr lang="en-US" altLang="zh-CN" sz="2400" b="1" dirty="0">
                <a:latin typeface="楷体_GB2312" pitchFamily="49" charset="-122"/>
                <a:ea typeface="楷体_GB2312" pitchFamily="49"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5714"/>
                                        </p:tgtEl>
                                        <p:attrNameLst>
                                          <p:attrName>style.visibility</p:attrName>
                                        </p:attrNameLst>
                                      </p:cBhvr>
                                      <p:to>
                                        <p:strVal val="visible"/>
                                      </p:to>
                                    </p:set>
                                    <p:anim calcmode="lin" valueType="num">
                                      <p:cBhvr additive="base">
                                        <p:cTn id="7" dur="500" fill="hold"/>
                                        <p:tgtEl>
                                          <p:spTgt spid="115714"/>
                                        </p:tgtEl>
                                        <p:attrNameLst>
                                          <p:attrName>ppt_x</p:attrName>
                                        </p:attrNameLst>
                                      </p:cBhvr>
                                      <p:tavLst>
                                        <p:tav tm="0">
                                          <p:val>
                                            <p:strVal val="0-#ppt_w/2"/>
                                          </p:val>
                                        </p:tav>
                                        <p:tav tm="100000">
                                          <p:val>
                                            <p:strVal val="#ppt_x"/>
                                          </p:val>
                                        </p:tav>
                                      </p:tavLst>
                                    </p:anim>
                                    <p:anim calcmode="lin" valueType="num">
                                      <p:cBhvr additive="base">
                                        <p:cTn id="8" dur="500" fill="hold"/>
                                        <p:tgtEl>
                                          <p:spTgt spid="1157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15715"/>
                                        </p:tgtEl>
                                        <p:attrNameLst>
                                          <p:attrName>style.visibility</p:attrName>
                                        </p:attrNameLst>
                                      </p:cBhvr>
                                      <p:to>
                                        <p:strVal val="visible"/>
                                      </p:to>
                                    </p:set>
                                    <p:animEffect transition="in" filter="fade">
                                      <p:cBhvr>
                                        <p:cTn id="13" dur="1000"/>
                                        <p:tgtEl>
                                          <p:spTgt spid="115715"/>
                                        </p:tgtEl>
                                      </p:cBhvr>
                                    </p:animEffect>
                                    <p:anim calcmode="lin" valueType="num">
                                      <p:cBhvr>
                                        <p:cTn id="14" dur="1000" fill="hold"/>
                                        <p:tgtEl>
                                          <p:spTgt spid="115715"/>
                                        </p:tgtEl>
                                        <p:attrNameLst>
                                          <p:attrName>ppt_x</p:attrName>
                                        </p:attrNameLst>
                                      </p:cBhvr>
                                      <p:tavLst>
                                        <p:tav tm="0">
                                          <p:val>
                                            <p:strVal val="#ppt_x"/>
                                          </p:val>
                                        </p:tav>
                                        <p:tav tm="100000">
                                          <p:val>
                                            <p:strVal val="#ppt_x"/>
                                          </p:val>
                                        </p:tav>
                                      </p:tavLst>
                                    </p:anim>
                                    <p:anim calcmode="lin" valueType="num">
                                      <p:cBhvr>
                                        <p:cTn id="15" dur="1000" fill="hold"/>
                                        <p:tgtEl>
                                          <p:spTgt spid="11571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5724"/>
                                        </p:tgtEl>
                                        <p:attrNameLst>
                                          <p:attrName>style.visibility</p:attrName>
                                        </p:attrNameLst>
                                      </p:cBhvr>
                                      <p:to>
                                        <p:strVal val="visible"/>
                                      </p:to>
                                    </p:set>
                                    <p:animEffect transition="in" filter="fade">
                                      <p:cBhvr>
                                        <p:cTn id="34" dur="1000"/>
                                        <p:tgtEl>
                                          <p:spTgt spid="115724"/>
                                        </p:tgtEl>
                                      </p:cBhvr>
                                    </p:animEffect>
                                    <p:anim calcmode="lin" valueType="num">
                                      <p:cBhvr>
                                        <p:cTn id="35" dur="1000" fill="hold"/>
                                        <p:tgtEl>
                                          <p:spTgt spid="115724"/>
                                        </p:tgtEl>
                                        <p:attrNameLst>
                                          <p:attrName>ppt_x</p:attrName>
                                        </p:attrNameLst>
                                      </p:cBhvr>
                                      <p:tavLst>
                                        <p:tav tm="0">
                                          <p:val>
                                            <p:strVal val="#ppt_x"/>
                                          </p:val>
                                        </p:tav>
                                        <p:tav tm="100000">
                                          <p:val>
                                            <p:strVal val="#ppt_x"/>
                                          </p:val>
                                        </p:tav>
                                      </p:tavLst>
                                    </p:anim>
                                    <p:anim calcmode="lin" valueType="num">
                                      <p:cBhvr>
                                        <p:cTn id="36" dur="1000" fill="hold"/>
                                        <p:tgtEl>
                                          <p:spTgt spid="1157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p:bldP spid="115715" grpId="0"/>
      <p:bldP spid="1157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p:nvPr/>
        </p:nvSpPr>
        <p:spPr>
          <a:xfrm>
            <a:off x="1619250" y="1557338"/>
            <a:ext cx="6840538" cy="4392612"/>
          </a:xfrm>
          <a:prstGeom prst="rect">
            <a:avLst/>
          </a:prstGeom>
          <a:noFill/>
          <a:ln w="28575"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130000"/>
              </a:lnSpc>
              <a:spcBef>
                <a:spcPct val="0"/>
              </a:spcBef>
              <a:buClrTx/>
              <a:buSzTx/>
              <a:buFont typeface="Wingdings" panose="05000000000000000000" pitchFamily="2" charset="2"/>
              <a:buChar char="F"/>
            </a:pPr>
            <a:r>
              <a:rPr lang="zh-CN" altLang="en-US" sz="2400" b="1" dirty="0">
                <a:latin typeface="楷体_GB2312" pitchFamily="49" charset="-122"/>
                <a:ea typeface="楷体_GB2312" pitchFamily="49" charset="-122"/>
              </a:rPr>
              <a:t>采用</a:t>
            </a:r>
            <a:r>
              <a:rPr lang="zh-CN" altLang="en-US" sz="2400" b="1" dirty="0">
                <a:ea typeface="楷体_GB2312" pitchFamily="49" charset="-122"/>
              </a:rPr>
              <a:t>“</a:t>
            </a:r>
            <a:r>
              <a:rPr lang="zh-CN" altLang="en-US" sz="2400" b="1" dirty="0">
                <a:solidFill>
                  <a:srgbClr val="FF6600"/>
                </a:solidFill>
                <a:latin typeface="楷体_GB2312" pitchFamily="49" charset="-122"/>
                <a:ea typeface="楷体_GB2312" pitchFamily="49" charset="-122"/>
              </a:rPr>
              <a:t>近似替代</a:t>
            </a:r>
            <a:r>
              <a:rPr lang="zh-CN" altLang="en-US" sz="2400" b="1" dirty="0">
                <a:ea typeface="楷体_GB2312" pitchFamily="49" charset="-122"/>
              </a:rPr>
              <a:t>”</a:t>
            </a:r>
            <a:r>
              <a:rPr lang="zh-CN" altLang="en-US" sz="2400" b="1" dirty="0">
                <a:latin typeface="楷体_GB2312" pitchFamily="49" charset="-122"/>
                <a:ea typeface="楷体_GB2312" pitchFamily="49" charset="-122"/>
              </a:rPr>
              <a:t>方法→</a:t>
            </a:r>
            <a:r>
              <a:rPr lang="zh-CN" altLang="en-US" sz="2400" b="1" dirty="0">
                <a:solidFill>
                  <a:srgbClr val="FF9900"/>
                </a:solidFill>
                <a:latin typeface="楷体_GB2312" pitchFamily="49" charset="-122"/>
                <a:ea typeface="楷体_GB2312" pitchFamily="49" charset="-122"/>
              </a:rPr>
              <a:t>逼近</a:t>
            </a:r>
          </a:p>
          <a:p>
            <a:pPr marL="0" lvl="0" indent="0" eaLnBrk="1" hangingPunct="1">
              <a:lnSpc>
                <a:spcPct val="130000"/>
              </a:lnSpc>
              <a:spcBef>
                <a:spcPct val="0"/>
              </a:spcBef>
              <a:buClrTx/>
              <a:buSzTx/>
              <a:buFont typeface="Wingdings" panose="05000000000000000000" pitchFamily="2" charset="2"/>
              <a:buChar char="F"/>
            </a:pPr>
            <a:r>
              <a:rPr lang="zh-CN" altLang="en-US" sz="2400" b="1" dirty="0">
                <a:latin typeface="楷体_GB2312" pitchFamily="49" charset="-122"/>
                <a:ea typeface="楷体_GB2312" pitchFamily="49" charset="-122"/>
              </a:rPr>
              <a:t>采用</a:t>
            </a:r>
            <a:r>
              <a:rPr lang="zh-CN" altLang="en-US" sz="2400" b="1" dirty="0">
                <a:ea typeface="楷体_GB2312" pitchFamily="49" charset="-122"/>
              </a:rPr>
              <a:t>“</a:t>
            </a:r>
            <a:r>
              <a:rPr lang="zh-CN" altLang="en-US" sz="2400" b="1" dirty="0">
                <a:solidFill>
                  <a:srgbClr val="FF6600"/>
                </a:solidFill>
                <a:latin typeface="楷体_GB2312" pitchFamily="49" charset="-122"/>
                <a:ea typeface="楷体_GB2312" pitchFamily="49" charset="-122"/>
              </a:rPr>
              <a:t>构造性</a:t>
            </a:r>
            <a:r>
              <a:rPr lang="zh-CN" altLang="en-US" sz="2400" b="1" dirty="0">
                <a:ea typeface="楷体_GB2312" pitchFamily="49" charset="-122"/>
              </a:rPr>
              <a:t>”</a:t>
            </a:r>
            <a:r>
              <a:rPr lang="zh-CN" altLang="en-US" sz="2400" b="1" dirty="0">
                <a:latin typeface="楷体_GB2312" pitchFamily="49" charset="-122"/>
                <a:ea typeface="楷体_GB2312" pitchFamily="49" charset="-122"/>
              </a:rPr>
              <a:t>方法</a:t>
            </a:r>
          </a:p>
          <a:p>
            <a:pPr marL="0" lvl="0" indent="0" eaLnBrk="1" hangingPunct="1">
              <a:lnSpc>
                <a:spcPct val="130000"/>
              </a:lnSpc>
              <a:spcBef>
                <a:spcPct val="0"/>
              </a:spcBef>
              <a:buClrTx/>
              <a:buSzTx/>
              <a:buFont typeface="Wingdings" panose="05000000000000000000" pitchFamily="2" charset="2"/>
              <a:buChar char="F"/>
            </a:pPr>
            <a:r>
              <a:rPr lang="zh-CN" altLang="en-US" sz="2400" b="1" dirty="0">
                <a:latin typeface="楷体_GB2312" pitchFamily="49" charset="-122"/>
                <a:ea typeface="楷体_GB2312" pitchFamily="49" charset="-122"/>
              </a:rPr>
              <a:t>采用</a:t>
            </a:r>
            <a:r>
              <a:rPr lang="zh-CN" altLang="en-US" sz="2400" b="1" dirty="0">
                <a:ea typeface="楷体_GB2312" pitchFamily="49" charset="-122"/>
              </a:rPr>
              <a:t>“</a:t>
            </a:r>
            <a:r>
              <a:rPr lang="zh-CN" altLang="en-US" sz="2400" b="1" dirty="0">
                <a:solidFill>
                  <a:srgbClr val="FF6600"/>
                </a:solidFill>
                <a:latin typeface="楷体_GB2312" pitchFamily="49" charset="-122"/>
                <a:ea typeface="楷体_GB2312" pitchFamily="49" charset="-122"/>
              </a:rPr>
              <a:t>离散化</a:t>
            </a:r>
            <a:r>
              <a:rPr lang="zh-CN" altLang="en-US" sz="2400" b="1" dirty="0">
                <a:ea typeface="楷体_GB2312" pitchFamily="49" charset="-122"/>
              </a:rPr>
              <a:t>”</a:t>
            </a:r>
            <a:r>
              <a:rPr lang="zh-CN" altLang="en-US" sz="2400" b="1" dirty="0">
                <a:latin typeface="楷体_GB2312" pitchFamily="49" charset="-122"/>
                <a:ea typeface="楷体_GB2312" pitchFamily="49" charset="-122"/>
              </a:rPr>
              <a:t>方法</a:t>
            </a:r>
          </a:p>
          <a:p>
            <a:pPr marL="0" lvl="0" indent="0" eaLnBrk="1" hangingPunct="1">
              <a:lnSpc>
                <a:spcPct val="130000"/>
              </a:lnSpc>
              <a:spcBef>
                <a:spcPct val="0"/>
              </a:spcBef>
              <a:buClrTx/>
              <a:buSzTx/>
              <a:buNone/>
            </a:pPr>
            <a:r>
              <a:rPr lang="zh-CN" altLang="en-US" sz="2400"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把求连续变量的问题转化为求离散变量的问题</a:t>
            </a:r>
          </a:p>
          <a:p>
            <a:pPr marL="0" lvl="0" indent="0" eaLnBrk="1" hangingPunct="1">
              <a:lnSpc>
                <a:spcPct val="130000"/>
              </a:lnSpc>
              <a:spcBef>
                <a:spcPct val="0"/>
              </a:spcBef>
              <a:buClrTx/>
              <a:buSzTx/>
              <a:buFont typeface="Wingdings" panose="05000000000000000000" pitchFamily="2" charset="2"/>
              <a:buChar char="F"/>
            </a:pPr>
            <a:r>
              <a:rPr lang="zh-CN" altLang="en-US" sz="2400" b="1" dirty="0">
                <a:latin typeface="楷体_GB2312" pitchFamily="49" charset="-122"/>
                <a:ea typeface="楷体_GB2312" pitchFamily="49" charset="-122"/>
              </a:rPr>
              <a:t>采用</a:t>
            </a:r>
            <a:r>
              <a:rPr lang="zh-CN" altLang="en-US" sz="2400" b="1" dirty="0">
                <a:ea typeface="楷体_GB2312" pitchFamily="49" charset="-122"/>
              </a:rPr>
              <a:t>“</a:t>
            </a:r>
            <a:r>
              <a:rPr lang="zh-CN" altLang="en-US" sz="2400" b="1" dirty="0">
                <a:solidFill>
                  <a:srgbClr val="FF6600"/>
                </a:solidFill>
                <a:latin typeface="楷体_GB2312" pitchFamily="49" charset="-122"/>
                <a:ea typeface="楷体_GB2312" pitchFamily="49" charset="-122"/>
              </a:rPr>
              <a:t>递推化</a:t>
            </a:r>
            <a:r>
              <a:rPr lang="zh-CN" altLang="en-US" sz="2400" b="1" dirty="0">
                <a:ea typeface="楷体_GB2312" pitchFamily="49" charset="-122"/>
              </a:rPr>
              <a:t>”</a:t>
            </a:r>
            <a:r>
              <a:rPr lang="zh-CN" altLang="en-US" sz="2400" b="1" dirty="0">
                <a:latin typeface="楷体_GB2312" pitchFamily="49" charset="-122"/>
                <a:ea typeface="楷体_GB2312" pitchFamily="49" charset="-122"/>
              </a:rPr>
              <a:t>方法</a:t>
            </a:r>
          </a:p>
          <a:p>
            <a:pPr marL="0" lvl="0" indent="0" eaLnBrk="1" hangingPunct="1">
              <a:lnSpc>
                <a:spcPct val="130000"/>
              </a:lnSpc>
              <a:spcBef>
                <a:spcPct val="0"/>
              </a:spcBef>
              <a:buClrTx/>
              <a:buSzTx/>
              <a:buNone/>
            </a:pPr>
            <a:r>
              <a:rPr lang="zh-CN" altLang="en-US" sz="2400"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复杂的计算归结为简单过程的多次重复，易于用循环结构来实现（迭代法）。</a:t>
            </a:r>
          </a:p>
          <a:p>
            <a:pPr marL="0" lvl="0" indent="0" eaLnBrk="1" hangingPunct="1">
              <a:lnSpc>
                <a:spcPct val="130000"/>
              </a:lnSpc>
              <a:spcBef>
                <a:spcPct val="0"/>
              </a:spcBef>
              <a:buClrTx/>
              <a:buSzTx/>
              <a:buFont typeface="Wingdings" panose="05000000000000000000" pitchFamily="2" charset="2"/>
              <a:buChar char="F"/>
            </a:pPr>
            <a:r>
              <a:rPr lang="zh-CN" altLang="en-US" sz="2400" b="1" dirty="0">
                <a:latin typeface="楷体_GB2312" pitchFamily="49" charset="-122"/>
                <a:ea typeface="楷体_GB2312" pitchFamily="49" charset="-122"/>
              </a:rPr>
              <a:t>采用各种</a:t>
            </a:r>
            <a:r>
              <a:rPr lang="zh-CN" altLang="en-US" sz="2400" b="1" dirty="0">
                <a:solidFill>
                  <a:srgbClr val="FF9900"/>
                </a:solidFill>
                <a:latin typeface="楷体_GB2312" pitchFamily="49" charset="-122"/>
                <a:ea typeface="楷体_GB2312" pitchFamily="49" charset="-122"/>
              </a:rPr>
              <a:t>搜索</a:t>
            </a:r>
            <a:r>
              <a:rPr lang="zh-CN" altLang="en-US" sz="2400" b="1" dirty="0">
                <a:latin typeface="楷体_GB2312" pitchFamily="49" charset="-122"/>
                <a:ea typeface="楷体_GB2312" pitchFamily="49" charset="-122"/>
              </a:rPr>
              <a:t>方法</a:t>
            </a:r>
          </a:p>
          <a:p>
            <a:pPr marL="0" lvl="0" indent="0" eaLnBrk="1" hangingPunct="1">
              <a:lnSpc>
                <a:spcPct val="130000"/>
              </a:lnSpc>
              <a:spcBef>
                <a:spcPct val="0"/>
              </a:spcBef>
              <a:buClrTx/>
              <a:buSzTx/>
              <a:buNone/>
            </a:pPr>
            <a:endParaRPr lang="zh-CN" altLang="en-US" sz="2400" b="1" dirty="0">
              <a:latin typeface="楷体_GB2312" pitchFamily="49" charset="-122"/>
              <a:ea typeface="楷体_GB2312" pitchFamily="49" charset="-122"/>
            </a:endParaRPr>
          </a:p>
        </p:txBody>
      </p:sp>
      <p:sp>
        <p:nvSpPr>
          <p:cNvPr id="116739" name="Rectangle 3"/>
          <p:cNvSpPr/>
          <p:nvPr/>
        </p:nvSpPr>
        <p:spPr>
          <a:xfrm>
            <a:off x="2916238" y="549275"/>
            <a:ext cx="4113212"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solidFill>
                  <a:schemeClr val="hlink"/>
                </a:solidFill>
                <a:ea typeface="楷体_GB2312" pitchFamily="49" charset="-122"/>
              </a:rPr>
              <a:t>构造数值算法的主要手段</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6739"/>
                                        </p:tgtEl>
                                        <p:attrNameLst>
                                          <p:attrName>style.visibility</p:attrName>
                                        </p:attrNameLst>
                                      </p:cBhvr>
                                      <p:to>
                                        <p:strVal val="visible"/>
                                      </p:to>
                                    </p:set>
                                    <p:animEffect transition="in" filter="checkerboard(across)">
                                      <p:cBhvr>
                                        <p:cTn id="7" dur="500"/>
                                        <p:tgtEl>
                                          <p:spTgt spid="116739"/>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116738">
                                            <p:bg/>
                                          </p:spTgt>
                                        </p:tgtEl>
                                        <p:attrNameLst>
                                          <p:attrName>style.visibility</p:attrName>
                                        </p:attrNameLst>
                                      </p:cBhvr>
                                      <p:to>
                                        <p:strVal val="visible"/>
                                      </p:to>
                                    </p:set>
                                    <p:animEffect transition="in" filter="wedge">
                                      <p:cBhvr>
                                        <p:cTn id="12" dur="2000"/>
                                        <p:tgtEl>
                                          <p:spTgt spid="116738">
                                            <p:bg/>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16738">
                                            <p:txEl>
                                              <p:pRg st="0" end="0"/>
                                            </p:txEl>
                                          </p:spTgt>
                                        </p:tgtEl>
                                        <p:attrNameLst>
                                          <p:attrName>style.visibility</p:attrName>
                                        </p:attrNameLst>
                                      </p:cBhvr>
                                      <p:to>
                                        <p:strVal val="visible"/>
                                      </p:to>
                                    </p:set>
                                    <p:animEffect transition="in" filter="checkerboard(across)">
                                      <p:cBhvr>
                                        <p:cTn id="17" dur="500"/>
                                        <p:tgtEl>
                                          <p:spTgt spid="11673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16738">
                                            <p:txEl>
                                              <p:pRg st="1" end="1"/>
                                            </p:txEl>
                                          </p:spTgt>
                                        </p:tgtEl>
                                        <p:attrNameLst>
                                          <p:attrName>style.visibility</p:attrName>
                                        </p:attrNameLst>
                                      </p:cBhvr>
                                      <p:to>
                                        <p:strVal val="visible"/>
                                      </p:to>
                                    </p:set>
                                    <p:animEffect transition="in" filter="checkerboard(across)">
                                      <p:cBhvr>
                                        <p:cTn id="22" dur="500"/>
                                        <p:tgtEl>
                                          <p:spTgt spid="11673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16738">
                                            <p:txEl>
                                              <p:pRg st="2" end="2"/>
                                            </p:txEl>
                                          </p:spTgt>
                                        </p:tgtEl>
                                        <p:attrNameLst>
                                          <p:attrName>style.visibility</p:attrName>
                                        </p:attrNameLst>
                                      </p:cBhvr>
                                      <p:to>
                                        <p:strVal val="visible"/>
                                      </p:to>
                                    </p:set>
                                    <p:animEffect transition="in" filter="checkerboard(across)">
                                      <p:cBhvr>
                                        <p:cTn id="27" dur="500"/>
                                        <p:tgtEl>
                                          <p:spTgt spid="11673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16738">
                                            <p:txEl>
                                              <p:pRg st="3" end="3"/>
                                            </p:txEl>
                                          </p:spTgt>
                                        </p:tgtEl>
                                        <p:attrNameLst>
                                          <p:attrName>style.visibility</p:attrName>
                                        </p:attrNameLst>
                                      </p:cBhvr>
                                      <p:to>
                                        <p:strVal val="visible"/>
                                      </p:to>
                                    </p:set>
                                    <p:animEffect transition="in" filter="checkerboard(across)">
                                      <p:cBhvr>
                                        <p:cTn id="32" dur="500"/>
                                        <p:tgtEl>
                                          <p:spTgt spid="116738">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16738">
                                            <p:txEl>
                                              <p:pRg st="4" end="4"/>
                                            </p:txEl>
                                          </p:spTgt>
                                        </p:tgtEl>
                                        <p:attrNameLst>
                                          <p:attrName>style.visibility</p:attrName>
                                        </p:attrNameLst>
                                      </p:cBhvr>
                                      <p:to>
                                        <p:strVal val="visible"/>
                                      </p:to>
                                    </p:set>
                                    <p:animEffect transition="in" filter="checkerboard(across)">
                                      <p:cBhvr>
                                        <p:cTn id="37" dur="500"/>
                                        <p:tgtEl>
                                          <p:spTgt spid="116738">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116738">
                                            <p:txEl>
                                              <p:pRg st="5" end="5"/>
                                            </p:txEl>
                                          </p:spTgt>
                                        </p:tgtEl>
                                        <p:attrNameLst>
                                          <p:attrName>style.visibility</p:attrName>
                                        </p:attrNameLst>
                                      </p:cBhvr>
                                      <p:to>
                                        <p:strVal val="visible"/>
                                      </p:to>
                                    </p:set>
                                    <p:animEffect transition="in" filter="checkerboard(across)">
                                      <p:cBhvr>
                                        <p:cTn id="42" dur="500"/>
                                        <p:tgtEl>
                                          <p:spTgt spid="116738">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116738">
                                            <p:txEl>
                                              <p:pRg st="6" end="6"/>
                                            </p:txEl>
                                          </p:spTgt>
                                        </p:tgtEl>
                                        <p:attrNameLst>
                                          <p:attrName>style.visibility</p:attrName>
                                        </p:attrNameLst>
                                      </p:cBhvr>
                                      <p:to>
                                        <p:strVal val="visible"/>
                                      </p:to>
                                    </p:set>
                                    <p:animEffect transition="in" filter="checkerboard(across)">
                                      <p:cBhvr>
                                        <p:cTn id="47" dur="500"/>
                                        <p:tgtEl>
                                          <p:spTgt spid="1167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build="allAtOnce" animBg="1"/>
      <p:bldP spid="11673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2"/>
          <p:cNvPicPr>
            <a:picLocks noChangeAspect="1"/>
          </p:cNvPicPr>
          <p:nvPr/>
        </p:nvPicPr>
        <p:blipFill>
          <a:blip r:embed="rId2"/>
          <a:stretch>
            <a:fillRect/>
          </a:stretch>
        </p:blipFill>
        <p:spPr>
          <a:xfrm>
            <a:off x="1476375" y="1916113"/>
            <a:ext cx="7056438" cy="2546350"/>
          </a:xfrm>
          <a:prstGeom prst="rect">
            <a:avLst/>
          </a:prstGeom>
          <a:noFill/>
          <a:ln w="28575" cap="flat" cmpd="sng">
            <a:solidFill>
              <a:srgbClr val="FF6600"/>
            </a:solidFill>
            <a:prstDash val="solid"/>
            <a:miter/>
            <a:headEnd type="none" w="med" len="med"/>
            <a:tailEnd type="none" w="med" len="med"/>
          </a:ln>
        </p:spPr>
      </p:pic>
      <p:sp>
        <p:nvSpPr>
          <p:cNvPr id="33795" name="Rectangle 3"/>
          <p:cNvSpPr/>
          <p:nvPr/>
        </p:nvSpPr>
        <p:spPr>
          <a:xfrm>
            <a:off x="2700338" y="765175"/>
            <a:ext cx="4113212"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solidFill>
                  <a:schemeClr val="hlink"/>
                </a:solidFill>
                <a:ea typeface="楷体_GB2312" pitchFamily="49" charset="-122"/>
              </a:rPr>
              <a:t>如何学好数值计算方法？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17762"/>
                                        </p:tgtEl>
                                        <p:attrNameLst>
                                          <p:attrName>style.visibility</p:attrName>
                                        </p:attrNameLst>
                                      </p:cBhvr>
                                      <p:to>
                                        <p:strVal val="visible"/>
                                      </p:to>
                                    </p:set>
                                    <p:anim calcmode="lin" valueType="num">
                                      <p:cBhvr>
                                        <p:cTn id="7" dur="1000" fill="hold"/>
                                        <p:tgtEl>
                                          <p:spTgt spid="117762"/>
                                        </p:tgtEl>
                                        <p:attrNameLst>
                                          <p:attrName>ppt_w</p:attrName>
                                        </p:attrNameLst>
                                      </p:cBhvr>
                                      <p:tavLst>
                                        <p:tav tm="0">
                                          <p:val>
                                            <p:strVal val="#ppt_w*0.70"/>
                                          </p:val>
                                        </p:tav>
                                        <p:tav tm="100000">
                                          <p:val>
                                            <p:strVal val="#ppt_w"/>
                                          </p:val>
                                        </p:tav>
                                      </p:tavLst>
                                    </p:anim>
                                    <p:anim calcmode="lin" valueType="num">
                                      <p:cBhvr>
                                        <p:cTn id="8" dur="1000" fill="hold"/>
                                        <p:tgtEl>
                                          <p:spTgt spid="117762"/>
                                        </p:tgtEl>
                                        <p:attrNameLst>
                                          <p:attrName>ppt_h</p:attrName>
                                        </p:attrNameLst>
                                      </p:cBhvr>
                                      <p:tavLst>
                                        <p:tav tm="0">
                                          <p:val>
                                            <p:strVal val="#ppt_h"/>
                                          </p:val>
                                        </p:tav>
                                        <p:tav tm="100000">
                                          <p:val>
                                            <p:strVal val="#ppt_h"/>
                                          </p:val>
                                        </p:tav>
                                      </p:tavLst>
                                    </p:anim>
                                    <p:animEffect transition="in" filter="fade">
                                      <p:cBhvr>
                                        <p:cTn id="9" dur="1000"/>
                                        <p:tgtEl>
                                          <p:spTgt spid="117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p:nvPr/>
        </p:nvSpPr>
        <p:spPr>
          <a:xfrm>
            <a:off x="2195513" y="349250"/>
            <a:ext cx="6624637" cy="337820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solidFill>
                  <a:srgbClr val="0066FF"/>
                </a:solidFill>
                <a:latin typeface="楷体_GB2312" pitchFamily="49" charset="-122"/>
                <a:ea typeface="楷体_GB2312" pitchFamily="49" charset="-122"/>
              </a:rPr>
              <a:t>威尔金森</a:t>
            </a:r>
            <a:r>
              <a:rPr lang="zh-CN" altLang="en-US" sz="2400" b="1" dirty="0">
                <a:latin typeface="楷体_GB2312" pitchFamily="49" charset="-122"/>
                <a:ea typeface="楷体_GB2312" pitchFamily="49" charset="-122"/>
              </a:rPr>
              <a:t>（</a:t>
            </a:r>
            <a:r>
              <a:rPr lang="en-US" altLang="zh-CN" sz="2400" b="1" dirty="0">
                <a:latin typeface="Times New Roman" panose="02020603050405020304" pitchFamily="18" charset="0"/>
                <a:ea typeface="楷体_GB2312" pitchFamily="49" charset="-122"/>
              </a:rPr>
              <a:t>James Hardy .Wilkinson</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1919-1986</a:t>
            </a: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Wilkinson</a:t>
            </a:r>
            <a:r>
              <a:rPr lang="zh-CN" altLang="en-US" sz="2400" b="1" dirty="0">
                <a:latin typeface="楷体_GB2312" pitchFamily="49" charset="-122"/>
                <a:ea typeface="楷体_GB2312" pitchFamily="49" charset="-122"/>
              </a:rPr>
              <a:t>是数值分析和数值计算的</a:t>
            </a:r>
            <a:r>
              <a:rPr lang="zh-CN" altLang="en-US" sz="2400" b="1" dirty="0">
                <a:solidFill>
                  <a:srgbClr val="33CC33"/>
                </a:solidFill>
                <a:latin typeface="楷体_GB2312" pitchFamily="49" charset="-122"/>
                <a:ea typeface="楷体_GB2312" pitchFamily="49" charset="-122"/>
              </a:rPr>
              <a:t>开拓者和奠基人</a:t>
            </a:r>
            <a:r>
              <a:rPr lang="zh-CN" altLang="en-US" sz="2400" b="1" dirty="0">
                <a:latin typeface="楷体_GB2312" pitchFamily="49" charset="-122"/>
                <a:ea typeface="楷体_GB2312" pitchFamily="49" charset="-122"/>
              </a:rPr>
              <a:t>。</a:t>
            </a:r>
            <a:r>
              <a:rPr lang="en-US" altLang="zh-CN" sz="2400" b="1" dirty="0">
                <a:latin typeface="Times New Roman" panose="02020603050405020304" pitchFamily="18" charset="0"/>
                <a:ea typeface="楷体_GB2312" pitchFamily="49" charset="-122"/>
              </a:rPr>
              <a:t>1940 </a:t>
            </a:r>
            <a:r>
              <a:rPr lang="zh-CN" altLang="en-US" sz="2400" b="1" dirty="0">
                <a:latin typeface="Times New Roman" panose="02020603050405020304" pitchFamily="18" charset="0"/>
                <a:ea typeface="楷体_GB2312" pitchFamily="49" charset="-122"/>
              </a:rPr>
              <a:t>年，开始研究弹道的数学模型与数值计算。 </a:t>
            </a:r>
            <a:r>
              <a:rPr lang="en-US" altLang="zh-CN" sz="2400" b="1" dirty="0">
                <a:latin typeface="Times New Roman" panose="02020603050405020304" pitchFamily="18" charset="0"/>
                <a:ea typeface="楷体_GB2312" pitchFamily="49" charset="-122"/>
              </a:rPr>
              <a:t>1946 </a:t>
            </a:r>
            <a:r>
              <a:rPr lang="zh-CN" altLang="en-US" sz="2400" b="1" dirty="0">
                <a:latin typeface="Times New Roman" panose="02020603050405020304" pitchFamily="18" charset="0"/>
                <a:ea typeface="楷体_GB2312" pitchFamily="49" charset="-122"/>
              </a:rPr>
              <a:t>年成为</a:t>
            </a:r>
            <a:r>
              <a:rPr lang="en-US" altLang="zh-CN" sz="2400" b="1" dirty="0">
                <a:latin typeface="Times New Roman" panose="02020603050405020304" pitchFamily="18" charset="0"/>
                <a:ea typeface="楷体_GB2312" pitchFamily="49" charset="-122"/>
              </a:rPr>
              <a:t>Turing </a:t>
            </a:r>
            <a:r>
              <a:rPr lang="zh-CN" altLang="en-US" sz="2400" b="1" dirty="0">
                <a:latin typeface="Times New Roman" panose="02020603050405020304" pitchFamily="18" charset="0"/>
                <a:ea typeface="楷体_GB2312" pitchFamily="49" charset="-122"/>
              </a:rPr>
              <a:t>的助手，协助设计 </a:t>
            </a:r>
            <a:r>
              <a:rPr lang="en-US" altLang="zh-CN" sz="2400" b="1" dirty="0">
                <a:latin typeface="Times New Roman" panose="02020603050405020304" pitchFamily="18" charset="0"/>
                <a:ea typeface="楷体_GB2312" pitchFamily="49" charset="-122"/>
              </a:rPr>
              <a:t>Pilot ACE </a:t>
            </a:r>
            <a:r>
              <a:rPr lang="zh-CN" altLang="en-US" sz="2400" b="1" dirty="0">
                <a:latin typeface="Times New Roman" panose="02020603050405020304" pitchFamily="18" charset="0"/>
                <a:ea typeface="楷体_GB2312" pitchFamily="49" charset="-122"/>
              </a:rPr>
              <a:t>计算机。</a:t>
            </a:r>
            <a:r>
              <a:rPr lang="en-US" altLang="zh-CN" sz="2400" b="1" dirty="0">
                <a:latin typeface="Times New Roman" panose="02020603050405020304" pitchFamily="18" charset="0"/>
                <a:ea typeface="楷体_GB2312" pitchFamily="49" charset="-122"/>
              </a:rPr>
              <a:t>1969</a:t>
            </a:r>
            <a:r>
              <a:rPr lang="zh-CN" altLang="en-US" sz="2400" b="1" dirty="0">
                <a:latin typeface="Times New Roman" panose="02020603050405020304" pitchFamily="18" charset="0"/>
                <a:ea typeface="楷体_GB2312" pitchFamily="49" charset="-122"/>
              </a:rPr>
              <a:t>年他当选为英国皇家学会院士；</a:t>
            </a:r>
            <a:r>
              <a:rPr lang="en-US" altLang="zh-CN" sz="2400" b="1" dirty="0">
                <a:latin typeface="Times New Roman" panose="02020603050405020304" pitchFamily="18" charset="0"/>
                <a:ea typeface="楷体_GB2312" pitchFamily="49" charset="-122"/>
              </a:rPr>
              <a:t>1970</a:t>
            </a:r>
            <a:r>
              <a:rPr lang="zh-CN" altLang="en-US" sz="2400" b="1" dirty="0">
                <a:latin typeface="Times New Roman" panose="02020603050405020304" pitchFamily="18" charset="0"/>
                <a:ea typeface="楷体_GB2312" pitchFamily="49" charset="-122"/>
              </a:rPr>
              <a:t>年工业和应用数学会</a:t>
            </a:r>
            <a:r>
              <a:rPr lang="en-US" altLang="zh-CN" sz="2400" b="1" dirty="0">
                <a:latin typeface="Times New Roman" panose="02020603050405020304" pitchFamily="18" charset="0"/>
                <a:ea typeface="楷体_GB2312" pitchFamily="49" charset="-122"/>
              </a:rPr>
              <a:t>(s1am)</a:t>
            </a:r>
            <a:r>
              <a:rPr lang="zh-CN" altLang="en-US" sz="2400" b="1" dirty="0">
                <a:latin typeface="Times New Roman" panose="02020603050405020304" pitchFamily="18" charset="0"/>
                <a:ea typeface="楷体_GB2312" pitchFamily="49" charset="-122"/>
              </a:rPr>
              <a:t>授予他冯</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诺伊曼奖；</a:t>
            </a:r>
            <a:r>
              <a:rPr lang="en-US" altLang="zh-CN" sz="2400" b="1" dirty="0">
                <a:latin typeface="Times New Roman" panose="02020603050405020304" pitchFamily="18" charset="0"/>
                <a:ea typeface="楷体_GB2312" pitchFamily="49" charset="-122"/>
              </a:rPr>
              <a:t>1987</a:t>
            </a:r>
            <a:r>
              <a:rPr lang="zh-CN" altLang="en-US" sz="2400" b="1" dirty="0">
                <a:latin typeface="Times New Roman" panose="02020603050405020304" pitchFamily="18" charset="0"/>
                <a:ea typeface="楷体_GB2312" pitchFamily="49" charset="-122"/>
              </a:rPr>
              <a:t>年他获得美国数学会的</a:t>
            </a:r>
            <a:r>
              <a:rPr lang="en-US" altLang="zh-CN" sz="2400" b="1" dirty="0">
                <a:latin typeface="Times New Roman" panose="02020603050405020304" pitchFamily="18" charset="0"/>
                <a:ea typeface="楷体_GB2312" pitchFamily="49" charset="-122"/>
              </a:rPr>
              <a:t>chauvenet</a:t>
            </a:r>
            <a:r>
              <a:rPr lang="zh-CN" altLang="en-US" sz="2400" b="1" dirty="0">
                <a:latin typeface="Times New Roman" panose="02020603050405020304" pitchFamily="18" charset="0"/>
                <a:ea typeface="楷体_GB2312" pitchFamily="49" charset="-122"/>
              </a:rPr>
              <a:t>奖。著名的美国阿尔贡国家实验室曾聘威尔金森为荣誉高级研究员并两次向他授奖。 </a:t>
            </a:r>
          </a:p>
        </p:txBody>
      </p:sp>
      <p:pic>
        <p:nvPicPr>
          <p:cNvPr id="34819" name="Picture 3" descr="1">
            <a:hlinkClick r:id="rId2" action="ppaction://hlinksldjump"/>
          </p:cNvPr>
          <p:cNvPicPr>
            <a:picLocks noChangeAspect="1"/>
          </p:cNvPicPr>
          <p:nvPr/>
        </p:nvPicPr>
        <p:blipFill>
          <a:blip r:embed="rId3"/>
          <a:stretch>
            <a:fillRect/>
          </a:stretch>
        </p:blipFill>
        <p:spPr>
          <a:xfrm>
            <a:off x="539750" y="549275"/>
            <a:ext cx="1616075" cy="2159000"/>
          </a:xfrm>
          <a:prstGeom prst="rect">
            <a:avLst/>
          </a:prstGeom>
          <a:noFill/>
          <a:ln w="9525">
            <a:noFill/>
          </a:ln>
        </p:spPr>
      </p:pic>
      <p:sp>
        <p:nvSpPr>
          <p:cNvPr id="34820" name="Rectangle 4"/>
          <p:cNvSpPr/>
          <p:nvPr/>
        </p:nvSpPr>
        <p:spPr>
          <a:xfrm>
            <a:off x="323850" y="3789363"/>
            <a:ext cx="8532813" cy="264795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000"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Wilkinson</a:t>
            </a:r>
            <a:r>
              <a:rPr lang="zh-CN" altLang="en-US" sz="2400" b="1" dirty="0">
                <a:latin typeface="Times New Roman" panose="02020603050405020304" pitchFamily="18" charset="0"/>
                <a:ea typeface="楷体_GB2312" pitchFamily="49" charset="-122"/>
              </a:rPr>
              <a:t>在数值分析研究领域作出了杰出贡献，是数值计算的早期开拓者，其工作加速了数字计算机 </a:t>
            </a: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在科学计算中 </a:t>
            </a: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的使用。他研究的主要问题是线性代数方程组和矩阵特征值问题的数值解法，特别是他的向后误差分析法 </a:t>
            </a:r>
            <a:r>
              <a:rPr lang="en-US" altLang="zh-CN" sz="2400" b="1" dirty="0">
                <a:latin typeface="Times New Roman" panose="02020603050405020304" pitchFamily="18" charset="0"/>
                <a:ea typeface="楷体_GB2312" pitchFamily="49" charset="-122"/>
              </a:rPr>
              <a:t>(backward error analysis)</a:t>
            </a:r>
            <a:r>
              <a:rPr lang="zh-CN" altLang="en-US" sz="2400" b="1" dirty="0">
                <a:latin typeface="Times New Roman" panose="02020603050405020304" pitchFamily="18" charset="0"/>
                <a:ea typeface="楷体_GB2312" pitchFamily="49" charset="-122"/>
              </a:rPr>
              <a:t>的创造性工作奠定了数值分析和数值计算早期的理论基础。 </a:t>
            </a:r>
          </a:p>
          <a:p>
            <a:pPr marL="0" lvl="0" indent="0" eaLnBrk="1" hangingPunct="1">
              <a:spcBef>
                <a:spcPct val="0"/>
              </a:spcBef>
              <a:buClrTx/>
              <a:buSzTx/>
              <a:buFontTx/>
              <a:buNone/>
            </a:pP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1975 </a:t>
            </a:r>
            <a:r>
              <a:rPr lang="zh-CN" altLang="en-US" sz="2400" b="1" dirty="0">
                <a:latin typeface="Times New Roman" panose="02020603050405020304" pitchFamily="18" charset="0"/>
                <a:ea typeface="楷体_GB2312" pitchFamily="49" charset="-122"/>
              </a:rPr>
              <a:t>年 </a:t>
            </a:r>
            <a:r>
              <a:rPr lang="en-US" altLang="zh-CN" sz="2400" b="1" dirty="0">
                <a:latin typeface="Times New Roman" panose="02020603050405020304" pitchFamily="18" charset="0"/>
                <a:ea typeface="楷体_GB2312" pitchFamily="49" charset="-122"/>
              </a:rPr>
              <a:t>J. H. Wilkinson</a:t>
            </a:r>
            <a:r>
              <a:rPr lang="zh-CN" altLang="en-US" sz="2400" b="1" dirty="0">
                <a:latin typeface="Times New Roman" panose="02020603050405020304" pitchFamily="18" charset="0"/>
                <a:ea typeface="楷体_GB2312" pitchFamily="49" charset="-122"/>
              </a:rPr>
              <a:t>成为第五位图灵奖获得者。</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p:nvPr/>
        </p:nvSpPr>
        <p:spPr>
          <a:xfrm>
            <a:off x="642938" y="285750"/>
            <a:ext cx="8280400" cy="11382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Wingdings" panose="05000000000000000000" pitchFamily="2" charset="2"/>
              <a:buChar char="&amp;"/>
            </a:pPr>
            <a:r>
              <a:rPr lang="zh-CN" altLang="en-US" b="1" dirty="0">
                <a:latin typeface="Times New Roman" panose="02020603050405020304" pitchFamily="18" charset="0"/>
                <a:ea typeface="楷体_GB2312" pitchFamily="49" charset="-122"/>
                <a:sym typeface="Symbol" panose="05050102010706020507" pitchFamily="18" charset="2"/>
              </a:rPr>
              <a:t>教材</a:t>
            </a:r>
          </a:p>
          <a:p>
            <a:pPr marL="0" lvl="0" indent="0" eaLnBrk="1" hangingPunct="1">
              <a:spcBef>
                <a:spcPct val="50000"/>
              </a:spcBef>
              <a:buClrTx/>
              <a:buSzTx/>
              <a:buNone/>
            </a:pPr>
            <a:r>
              <a:rPr lang="zh-CN" altLang="en-US" sz="2400" b="1" dirty="0">
                <a:solidFill>
                  <a:schemeClr val="hlink"/>
                </a:solidFill>
                <a:latin typeface="楷体_GB2312" pitchFamily="49" charset="-122"/>
                <a:ea typeface="楷体_GB2312" pitchFamily="49" charset="-122"/>
                <a:sym typeface="Symbol" panose="05050102010706020507" pitchFamily="18" charset="2"/>
              </a:rPr>
              <a:t>数值分析（第</a:t>
            </a:r>
            <a:r>
              <a:rPr lang="en-US" altLang="zh-CN" sz="2400" b="1" dirty="0">
                <a:solidFill>
                  <a:schemeClr val="hlink"/>
                </a:solidFill>
                <a:latin typeface="楷体_GB2312" pitchFamily="49" charset="-122"/>
                <a:ea typeface="楷体_GB2312" pitchFamily="49" charset="-122"/>
                <a:sym typeface="Symbol" panose="05050102010706020507" pitchFamily="18" charset="2"/>
              </a:rPr>
              <a:t>5</a:t>
            </a:r>
            <a:r>
              <a:rPr lang="zh-CN" altLang="en-US" sz="2400" b="1" dirty="0">
                <a:solidFill>
                  <a:schemeClr val="hlink"/>
                </a:solidFill>
                <a:latin typeface="楷体_GB2312" pitchFamily="49" charset="-122"/>
                <a:ea typeface="楷体_GB2312" pitchFamily="49" charset="-122"/>
                <a:sym typeface="Symbol" panose="05050102010706020507" pitchFamily="18" charset="2"/>
              </a:rPr>
              <a:t>版） </a:t>
            </a:r>
            <a:r>
              <a:rPr lang="zh-CN" altLang="en-US" sz="2000" b="1" dirty="0">
                <a:solidFill>
                  <a:schemeClr val="hlink"/>
                </a:solidFill>
                <a:latin typeface="楷体_GB2312" pitchFamily="49" charset="-122"/>
                <a:ea typeface="楷体_GB2312" pitchFamily="49" charset="-122"/>
                <a:sym typeface="Symbol" panose="05050102010706020507" pitchFamily="18" charset="2"/>
              </a:rPr>
              <a:t>李庆杨 王能超 易大义  华中科技大学出版社</a:t>
            </a:r>
          </a:p>
        </p:txBody>
      </p:sp>
      <p:sp>
        <p:nvSpPr>
          <p:cNvPr id="145411" name="Text Box 3"/>
          <p:cNvSpPr txBox="1">
            <a:spLocks noChangeArrowheads="1"/>
          </p:cNvSpPr>
          <p:nvPr/>
        </p:nvSpPr>
        <p:spPr bwMode="auto">
          <a:xfrm>
            <a:off x="408781" y="1556792"/>
            <a:ext cx="8748713" cy="4652043"/>
          </a:xfrm>
          <a:prstGeom prst="rect">
            <a:avLst/>
          </a:prstGeom>
          <a:noFill/>
          <a:ln w="9525">
            <a:noFill/>
            <a:miter lim="800000"/>
          </a:ln>
          <a:effectLst/>
        </p:spPr>
        <p:txBody>
          <a:bodyPr>
            <a:spAutoFit/>
          </a:bodyPr>
          <a:lstStyle/>
          <a:p>
            <a:pPr marL="660400" marR="0" indent="-660400" defTabSz="914400" eaLnBrk="1" hangingPunct="1">
              <a:spcBef>
                <a:spcPct val="50000"/>
              </a:spcBef>
              <a:buClrTx/>
              <a:buSzTx/>
              <a:buFont typeface="Wingdings" panose="05000000000000000000" pitchFamily="2" charset="2"/>
              <a:buChar char="&amp;"/>
              <a:defRPr/>
            </a:pPr>
            <a:r>
              <a:rPr kumimoji="1" lang="zh-CN" altLang="en-US" kern="1200" cap="none" spc="0" normalizeH="0" baseline="0" noProof="0" dirty="0">
                <a:solidFill>
                  <a:schemeClr val="tx1"/>
                </a:solidFill>
                <a:latin typeface="Times New Roman" panose="02020603050405020304" pitchFamily="18" charset="0"/>
                <a:ea typeface="楷体_GB2312" pitchFamily="49" charset="-122"/>
                <a:cs typeface="+mn-cs"/>
                <a:sym typeface="Symbol" panose="05050102010706020507" pitchFamily="18" charset="2"/>
              </a:rPr>
              <a:t>参考书目</a:t>
            </a:r>
          </a:p>
          <a:p>
            <a:pPr marL="660400" marR="0" indent="-660400" defTabSz="914400" eaLnBrk="1" hangingPunct="1">
              <a:lnSpc>
                <a:spcPct val="105000"/>
              </a:lnSpc>
              <a:spcBef>
                <a:spcPct val="50000"/>
              </a:spcBef>
              <a:buClrTx/>
              <a:buSzTx/>
              <a:buFont typeface="Wingdings" panose="05000000000000000000" pitchFamily="2" charset="2"/>
              <a:buNone/>
              <a:defRPr/>
            </a:pPr>
            <a:r>
              <a:rPr kumimoji="1" lang="zh-CN" altLang="en-US" sz="2400" kern="1200" cap="none" spc="0" normalizeH="0" baseline="0" noProof="0" dirty="0">
                <a:solidFill>
                  <a:schemeClr val="tx1"/>
                </a:solidFill>
                <a:latin typeface="Times New Roman" panose="02020603050405020304" pitchFamily="18" charset="0"/>
                <a:ea typeface="楷体_GB2312" pitchFamily="49" charset="-122"/>
                <a:cs typeface="+mn-cs"/>
                <a:sym typeface="Wingdings" panose="05000000000000000000" pitchFamily="2" charset="2"/>
              </a:rPr>
              <a:t>    </a:t>
            </a:r>
            <a:r>
              <a:rPr kumimoji="1" lang="zh-CN" altLang="en-US" sz="2400" kern="1200" cap="none" spc="0" normalizeH="0" baseline="0" noProof="0" dirty="0">
                <a:solidFill>
                  <a:schemeClr val="hlink"/>
                </a:solidFill>
                <a:latin typeface="Times New Roman" panose="02020603050405020304" pitchFamily="18" charset="0"/>
                <a:ea typeface="楷体_GB2312" pitchFamily="49" charset="-122"/>
                <a:cs typeface="+mn-cs"/>
                <a:sym typeface="Wingdings" panose="05000000000000000000" pitchFamily="2" charset="2"/>
              </a:rPr>
              <a:t> </a:t>
            </a:r>
            <a:r>
              <a:rPr kumimoji="1" lang="zh-CN" altLang="en-US" sz="2400" kern="1200" cap="none" spc="0" normalizeH="0" baseline="0" noProof="0" dirty="0">
                <a:solidFill>
                  <a:schemeClr val="hlink"/>
                </a:solidFill>
                <a:latin typeface="Arial" panose="020B0604020202020204" pitchFamily="34" charset="0"/>
                <a:ea typeface="楷体_GB2312" pitchFamily="49" charset="-122"/>
                <a:cs typeface="+mn-cs"/>
                <a:sym typeface="Symbol" panose="05050102010706020507" pitchFamily="18" charset="2"/>
              </a:rPr>
              <a:t>数值分析  </a:t>
            </a:r>
            <a:r>
              <a:rPr kumimoji="1" lang="zh-CN" altLang="en-US" sz="2000" kern="1200" cap="none" spc="0" normalizeH="0" baseline="0" noProof="0" dirty="0">
                <a:solidFill>
                  <a:schemeClr val="hlink"/>
                </a:solidFill>
                <a:latin typeface="Arial" panose="020B0604020202020204" pitchFamily="34" charset="0"/>
                <a:ea typeface="楷体_GB2312" pitchFamily="49" charset="-122"/>
                <a:cs typeface="+mn-cs"/>
                <a:sym typeface="Symbol" panose="05050102010706020507" pitchFamily="18" charset="2"/>
              </a:rPr>
              <a:t>孙志忠 袁慰平等（东南大学出版社</a:t>
            </a:r>
            <a:r>
              <a:rPr kumimoji="1" lang="en-US" altLang="zh-CN" sz="2000" kern="1200" cap="none" spc="0" normalizeH="0" baseline="0" noProof="0" dirty="0">
                <a:solidFill>
                  <a:schemeClr val="hlink"/>
                </a:solidFill>
                <a:latin typeface="Arial" panose="020B0604020202020204" pitchFamily="34" charset="0"/>
                <a:ea typeface="楷体_GB2312" pitchFamily="49" charset="-122"/>
                <a:cs typeface="+mn-cs"/>
                <a:sym typeface="Symbol" panose="05050102010706020507" pitchFamily="18" charset="2"/>
              </a:rPr>
              <a:t>,</a:t>
            </a:r>
            <a:r>
              <a:rPr kumimoji="1" lang="zh-CN" altLang="en-US" sz="2000" kern="1200" cap="none" spc="0" normalizeH="0" baseline="0" noProof="0" dirty="0">
                <a:solidFill>
                  <a:schemeClr val="hlink"/>
                </a:solidFill>
                <a:latin typeface="Arial" panose="020B0604020202020204" pitchFamily="34" charset="0"/>
                <a:ea typeface="楷体_GB2312" pitchFamily="49" charset="-122"/>
                <a:cs typeface="+mn-cs"/>
                <a:sym typeface="Symbol" panose="05050102010706020507" pitchFamily="18" charset="2"/>
              </a:rPr>
              <a:t>第二版）</a:t>
            </a:r>
          </a:p>
          <a:p>
            <a:pPr marL="660400" marR="0" indent="-660400" defTabSz="914400" eaLnBrk="1" hangingPunct="1">
              <a:spcBef>
                <a:spcPct val="50000"/>
              </a:spcBef>
              <a:buClrTx/>
              <a:buSzTx/>
              <a:buFont typeface="Wingdings" panose="05000000000000000000" pitchFamily="2" charset="2"/>
              <a:buNone/>
              <a:defRPr/>
            </a:pPr>
            <a:endParaRPr kumimoji="1" lang="zh-CN" altLang="en-US" sz="900" kern="1200" cap="none" spc="0" normalizeH="0" baseline="0" noProof="0" dirty="0">
              <a:solidFill>
                <a:schemeClr val="hlink"/>
              </a:solidFill>
              <a:latin typeface="Times New Roman" panose="02020603050405020304" pitchFamily="18" charset="0"/>
              <a:ea typeface="楷体_GB2312" pitchFamily="49" charset="-122"/>
              <a:cs typeface="+mn-cs"/>
              <a:sym typeface="Symbol" panose="05050102010706020507" pitchFamily="18" charset="2"/>
            </a:endParaRPr>
          </a:p>
          <a:p>
            <a:pPr marL="660400" marR="0" indent="-660400" defTabSz="914400" eaLnBrk="1" hangingPunct="1">
              <a:lnSpc>
                <a:spcPct val="80000"/>
              </a:lnSpc>
              <a:spcBef>
                <a:spcPct val="20000"/>
              </a:spcBef>
              <a:buClrTx/>
              <a:buSzTx/>
              <a:buFontTx/>
              <a:buNone/>
              <a:defRPr/>
            </a:pPr>
            <a:r>
              <a:rPr kumimoji="1" lang="zh-CN" altLang="en-US" sz="2400" kern="1200" cap="none" spc="0" normalizeH="0" baseline="0" noProof="0" dirty="0">
                <a:solidFill>
                  <a:schemeClr val="tx1"/>
                </a:solidFill>
                <a:latin typeface="Times New Roman" panose="02020603050405020304" pitchFamily="18" charset="0"/>
                <a:ea typeface="楷体_GB2312" pitchFamily="49" charset="-122"/>
                <a:cs typeface="+mn-cs"/>
                <a:sym typeface="Symbol" panose="05050102010706020507" pitchFamily="18" charset="2"/>
              </a:rPr>
              <a:t>    </a:t>
            </a:r>
            <a:r>
              <a:rPr kumimoji="1" lang="zh-CN" altLang="en-US" sz="2400" kern="1200" cap="none" spc="0" normalizeH="0" baseline="0" noProof="0" dirty="0">
                <a:solidFill>
                  <a:schemeClr val="tx1"/>
                </a:solidFill>
                <a:latin typeface="Times New Roman" panose="02020603050405020304" pitchFamily="18" charset="0"/>
                <a:ea typeface="楷体_GB2312" pitchFamily="49" charset="-122"/>
                <a:cs typeface="+mn-cs"/>
                <a:sym typeface="Wingdings" panose="05000000000000000000" pitchFamily="2" charset="2"/>
              </a:rPr>
              <a:t> 应用</a:t>
            </a:r>
            <a:r>
              <a:rPr kumimoji="1" lang="zh-CN" altLang="en-US" sz="2400" kern="1200" cap="none" spc="0" normalizeH="0" baseline="0" noProof="0" dirty="0">
                <a:solidFill>
                  <a:schemeClr val="tx1"/>
                </a:solidFill>
                <a:latin typeface="Arial" panose="020B0604020202020204" pitchFamily="34" charset="0"/>
                <a:ea typeface="楷体_GB2312" pitchFamily="49" charset="-122"/>
                <a:cs typeface="+mn-cs"/>
                <a:sym typeface="Wingdings" panose="05000000000000000000" pitchFamily="2" charset="2"/>
              </a:rPr>
              <a:t>数值方法</a:t>
            </a:r>
            <a:r>
              <a:rPr kumimoji="1" lang="zh-CN" altLang="en-US" sz="2000" kern="1200" cap="none" spc="0" normalizeH="0" baseline="0" noProof="0" dirty="0">
                <a:solidFill>
                  <a:schemeClr val="tx1"/>
                </a:solidFill>
                <a:latin typeface="Arial" panose="020B0604020202020204" pitchFamily="34" charset="0"/>
                <a:ea typeface="楷体_GB2312" pitchFamily="49" charset="-122"/>
                <a:cs typeface="+mn-cs"/>
                <a:sym typeface="Wingdings" panose="05000000000000000000" pitchFamily="2" charset="2"/>
              </a:rPr>
              <a:t>    使用</a:t>
            </a:r>
            <a:r>
              <a:rPr kumimoji="1" lang="en-US" altLang="zh-CN" sz="2000" kern="1200" cap="none" spc="0" normalizeH="0" baseline="0" noProof="0" dirty="0">
                <a:solidFill>
                  <a:schemeClr val="tx1"/>
                </a:solidFill>
                <a:latin typeface="Arial" panose="020B0604020202020204" pitchFamily="34" charset="0"/>
                <a:ea typeface="楷体_GB2312" pitchFamily="49" charset="-122"/>
                <a:cs typeface="+mn-cs"/>
                <a:sym typeface="Wingdings" panose="05000000000000000000" pitchFamily="2" charset="2"/>
              </a:rPr>
              <a:t>MATLAB</a:t>
            </a:r>
            <a:r>
              <a:rPr kumimoji="1" lang="zh-CN" altLang="en-US" sz="2000" kern="1200" cap="none" spc="0" normalizeH="0" baseline="0" noProof="0" dirty="0">
                <a:solidFill>
                  <a:schemeClr val="tx1"/>
                </a:solidFill>
                <a:latin typeface="Arial" panose="020B0604020202020204" pitchFamily="34" charset="0"/>
                <a:ea typeface="楷体_GB2312" pitchFamily="49" charset="-122"/>
                <a:cs typeface="+mn-cs"/>
                <a:sym typeface="Wingdings" panose="05000000000000000000" pitchFamily="2" charset="2"/>
              </a:rPr>
              <a:t>和</a:t>
            </a:r>
            <a:r>
              <a:rPr kumimoji="1" lang="en-US" altLang="zh-CN" sz="2000" kern="1200" cap="none" spc="0" normalizeH="0" baseline="0" noProof="0" dirty="0">
                <a:solidFill>
                  <a:schemeClr val="tx1"/>
                </a:solidFill>
                <a:latin typeface="Arial" panose="020B0604020202020204" pitchFamily="34" charset="0"/>
                <a:ea typeface="楷体_GB2312" pitchFamily="49" charset="-122"/>
                <a:cs typeface="+mn-cs"/>
                <a:sym typeface="Wingdings" panose="05000000000000000000" pitchFamily="2" charset="2"/>
              </a:rPr>
              <a:t>C</a:t>
            </a:r>
            <a:r>
              <a:rPr kumimoji="1" lang="zh-CN" altLang="en-US" sz="2000" kern="1200" cap="none" spc="0" normalizeH="0" baseline="0" noProof="0" dirty="0">
                <a:solidFill>
                  <a:schemeClr val="tx1"/>
                </a:solidFill>
                <a:latin typeface="Arial" panose="020B0604020202020204" pitchFamily="34" charset="0"/>
                <a:ea typeface="楷体_GB2312" pitchFamily="49" charset="-122"/>
                <a:cs typeface="+mn-cs"/>
                <a:sym typeface="Wingdings" panose="05000000000000000000" pitchFamily="2" charset="2"/>
              </a:rPr>
              <a:t>语言</a:t>
            </a:r>
            <a:r>
              <a:rPr kumimoji="1" lang="zh-CN" altLang="en-US" sz="2000" i="1" kern="1200" cap="none" spc="0" normalizeH="0" baseline="0" noProof="0" dirty="0">
                <a:solidFill>
                  <a:schemeClr val="tx1"/>
                </a:solidFill>
                <a:latin typeface="Arial" panose="020B0604020202020204" pitchFamily="34" charset="0"/>
                <a:ea typeface="楷体_GB2312" pitchFamily="49" charset="-122"/>
                <a:cs typeface="+mn-cs"/>
                <a:sym typeface="Wingdings" panose="05000000000000000000" pitchFamily="2" charset="2"/>
              </a:rPr>
              <a:t> </a:t>
            </a:r>
          </a:p>
          <a:p>
            <a:pPr marL="660400" marR="0" indent="-660400" defTabSz="914400" eaLnBrk="1" hangingPunct="1">
              <a:lnSpc>
                <a:spcPct val="80000"/>
              </a:lnSpc>
              <a:spcBef>
                <a:spcPct val="20000"/>
              </a:spcBef>
              <a:buClrTx/>
              <a:buSzTx/>
              <a:buFontTx/>
              <a:buNone/>
              <a:defRPr/>
            </a:pPr>
            <a:r>
              <a:rPr kumimoji="1" lang="zh-CN" altLang="en-US" sz="2000" i="1" kern="1200" cap="none" spc="0" normalizeH="0" baseline="0" noProof="0" dirty="0">
                <a:solidFill>
                  <a:schemeClr val="tx1"/>
                </a:solidFill>
                <a:latin typeface="Arial" panose="020B0604020202020204" pitchFamily="34" charset="0"/>
                <a:ea typeface="楷体_GB2312" pitchFamily="49" charset="-122"/>
                <a:cs typeface="+mn-cs"/>
                <a:sym typeface="Wingdings" panose="05000000000000000000" pitchFamily="2" charset="2"/>
              </a:rPr>
              <a:t>         </a:t>
            </a:r>
            <a:r>
              <a:rPr kumimoji="1" lang="en-US" altLang="zh-CN" sz="2000" i="1" kern="1200" cap="none" spc="0" normalizeH="0" baseline="0" noProof="0" dirty="0">
                <a:solidFill>
                  <a:schemeClr val="tx1"/>
                </a:solidFill>
                <a:latin typeface="Times New Roman" panose="02020603050405020304" pitchFamily="18" charset="0"/>
                <a:ea typeface="楷体_GB2312" pitchFamily="49" charset="-122"/>
                <a:cs typeface="+mn-cs"/>
                <a:sym typeface="Wingdings" panose="05000000000000000000" pitchFamily="2" charset="2"/>
              </a:rPr>
              <a:t>Robert </a:t>
            </a:r>
            <a:r>
              <a:rPr kumimoji="1" lang="en-US" altLang="zh-CN" sz="2000" i="1" kern="1200" cap="none" spc="0" normalizeH="0" baseline="0" noProof="0" dirty="0" err="1">
                <a:solidFill>
                  <a:schemeClr val="tx1"/>
                </a:solidFill>
                <a:latin typeface="Times New Roman" panose="02020603050405020304" pitchFamily="18" charset="0"/>
                <a:ea typeface="楷体_GB2312" pitchFamily="49" charset="-122"/>
                <a:cs typeface="+mn-cs"/>
                <a:sym typeface="Wingdings" panose="05000000000000000000" pitchFamily="2" charset="2"/>
              </a:rPr>
              <a:t>J.Schilling</a:t>
            </a:r>
            <a:r>
              <a:rPr kumimoji="1" lang="en-US" altLang="zh-CN" sz="2000" i="1" kern="1200" cap="none" spc="0" normalizeH="0" baseline="0" noProof="0" dirty="0">
                <a:solidFill>
                  <a:schemeClr val="tx1"/>
                </a:solidFill>
                <a:latin typeface="Times New Roman" panose="02020603050405020304" pitchFamily="18" charset="0"/>
                <a:ea typeface="楷体_GB2312" pitchFamily="49" charset="-122"/>
                <a:cs typeface="+mn-cs"/>
                <a:sym typeface="Wingdings" panose="05000000000000000000" pitchFamily="2" charset="2"/>
              </a:rPr>
              <a:t> &amp; Sandra </a:t>
            </a:r>
            <a:r>
              <a:rPr kumimoji="1" lang="en-US" altLang="zh-CN" sz="2000" i="1" kern="1200" cap="none" spc="0" normalizeH="0" baseline="0" noProof="0" dirty="0" err="1">
                <a:solidFill>
                  <a:schemeClr val="tx1"/>
                </a:solidFill>
                <a:latin typeface="Times New Roman" panose="02020603050405020304" pitchFamily="18" charset="0"/>
                <a:ea typeface="楷体_GB2312" pitchFamily="49" charset="-122"/>
                <a:cs typeface="+mn-cs"/>
                <a:sym typeface="Wingdings" panose="05000000000000000000" pitchFamily="2" charset="2"/>
              </a:rPr>
              <a:t>L.Harris</a:t>
            </a:r>
            <a:r>
              <a:rPr kumimoji="1" lang="en-US" altLang="zh-CN" sz="2000" i="1" kern="1200" cap="none" spc="0" normalizeH="0" baseline="0" noProof="0" dirty="0">
                <a:solidFill>
                  <a:schemeClr val="tx1"/>
                </a:solidFill>
                <a:latin typeface="Times New Roman" panose="02020603050405020304" pitchFamily="18" charset="0"/>
                <a:ea typeface="楷体_GB2312" pitchFamily="49" charset="-122"/>
                <a:cs typeface="+mn-cs"/>
                <a:sym typeface="Wingdings" panose="05000000000000000000" pitchFamily="2" charset="2"/>
              </a:rPr>
              <a:t>  </a:t>
            </a:r>
            <a:r>
              <a:rPr kumimoji="1" lang="zh-CN" altLang="en-US" sz="2000" kern="1200" cap="none" spc="0" normalizeH="0" baseline="0" noProof="0" dirty="0">
                <a:solidFill>
                  <a:schemeClr val="tx1"/>
                </a:solidFill>
                <a:latin typeface="Times New Roman" panose="02020603050405020304" pitchFamily="18" charset="0"/>
                <a:ea typeface="楷体_GB2312" pitchFamily="49" charset="-122"/>
                <a:cs typeface="+mn-cs"/>
                <a:sym typeface="Wingdings" panose="05000000000000000000" pitchFamily="2" charset="2"/>
              </a:rPr>
              <a:t>（机械工业出版社）</a:t>
            </a:r>
          </a:p>
          <a:p>
            <a:pPr marL="660400" marR="0" indent="-660400" defTabSz="914400" eaLnBrk="1" hangingPunct="1">
              <a:buClrTx/>
              <a:buSzTx/>
              <a:buFontTx/>
              <a:buNone/>
              <a:defRPr/>
            </a:pPr>
            <a:r>
              <a:rPr kumimoji="1" lang="zh-CN" altLang="en-US" sz="2400" kern="1200" cap="none" spc="0" normalizeH="0" baseline="0" noProof="0" dirty="0">
                <a:solidFill>
                  <a:schemeClr val="tx1"/>
                </a:solidFill>
                <a:latin typeface="Times New Roman" panose="02020603050405020304" pitchFamily="18" charset="0"/>
                <a:ea typeface="楷体_GB2312" pitchFamily="49" charset="-122"/>
                <a:cs typeface="+mn-cs"/>
                <a:sym typeface="Wingdings" panose="05000000000000000000" pitchFamily="2" charset="2"/>
              </a:rPr>
              <a:t>  </a:t>
            </a:r>
            <a:r>
              <a:rPr kumimoji="1" lang="zh-CN" altLang="en-US" kern="1200" cap="none" spc="0" normalizeH="0" baseline="0" noProof="0" dirty="0">
                <a:solidFill>
                  <a:srgbClr val="FF0066"/>
                </a:solidFill>
                <a:effectLst>
                  <a:outerShdw blurRad="38100" dist="38100" dir="2700000" algn="tl">
                    <a:srgbClr val="C0C0C0"/>
                  </a:outerShdw>
                </a:effectLst>
                <a:latin typeface="Arial" panose="020B0604020202020204" pitchFamily="34" charset="0"/>
                <a:ea typeface="华文新魏" panose="02010800040101010101" pitchFamily="2" charset="-122"/>
                <a:cs typeface="+mn-cs"/>
                <a:sym typeface="Symbol" panose="05050102010706020507" pitchFamily="18" charset="2"/>
              </a:rPr>
              <a:t> </a:t>
            </a:r>
            <a:r>
              <a:rPr kumimoji="1" lang="zh-CN" altLang="en-US" sz="2400" kern="1200" cap="none" spc="0" normalizeH="0" baseline="0" noProof="0" dirty="0">
                <a:solidFill>
                  <a:schemeClr val="hlink"/>
                </a:solidFill>
                <a:latin typeface="Arial" panose="020B0604020202020204" pitchFamily="34" charset="0"/>
                <a:ea typeface="华文新魏" panose="02010800040101010101" pitchFamily="2" charset="-122"/>
                <a:cs typeface="+mn-cs"/>
                <a:sym typeface="Wingdings" panose="05000000000000000000" pitchFamily="2" charset="2"/>
              </a:rPr>
              <a:t></a:t>
            </a:r>
            <a:r>
              <a:rPr kumimoji="1" lang="zh-CN" altLang="en-US" sz="2400" kern="1200" cap="none" spc="0" normalizeH="0" baseline="0" noProof="0" dirty="0">
                <a:solidFill>
                  <a:schemeClr val="hlink"/>
                </a:solidFill>
                <a:latin typeface="楷体_GB2312" pitchFamily="49" charset="-122"/>
                <a:ea typeface="楷体_GB2312" pitchFamily="49" charset="-122"/>
                <a:cs typeface="+mn-cs"/>
                <a:sym typeface="Symbol" panose="05050102010706020507" pitchFamily="18" charset="2"/>
              </a:rPr>
              <a:t>现代科学与工程计算   </a:t>
            </a:r>
            <a:r>
              <a:rPr kumimoji="1" lang="zh-CN" altLang="en-US" sz="2000" kern="1200" cap="none" spc="0" normalizeH="0" baseline="0" noProof="0" dirty="0">
                <a:solidFill>
                  <a:schemeClr val="hlink"/>
                </a:solidFill>
                <a:latin typeface="楷体_GB2312" pitchFamily="49" charset="-122"/>
                <a:ea typeface="楷体_GB2312" pitchFamily="49" charset="-122"/>
                <a:cs typeface="+mn-cs"/>
                <a:sym typeface="Symbol" panose="05050102010706020507" pitchFamily="18" charset="2"/>
              </a:rPr>
              <a:t>孟大志 刘伟（高等教育出版社）</a:t>
            </a:r>
          </a:p>
          <a:p>
            <a:pPr marL="660400" marR="0" indent="-660400" defTabSz="914400" eaLnBrk="1" hangingPunct="1">
              <a:buClrTx/>
              <a:buSzTx/>
              <a:buFontTx/>
              <a:buNone/>
              <a:defRPr/>
            </a:pPr>
            <a:endParaRPr kumimoji="1" lang="zh-CN" altLang="en-US" sz="2400" kern="1200" cap="none" spc="0" normalizeH="0" baseline="0" noProof="0" dirty="0">
              <a:solidFill>
                <a:schemeClr val="tx1"/>
              </a:solidFill>
              <a:latin typeface="楷体_GB2312" pitchFamily="49" charset="-122"/>
              <a:ea typeface="楷体_GB2312" pitchFamily="49" charset="-122"/>
              <a:cs typeface="+mn-cs"/>
              <a:sym typeface="Wingdings" panose="05000000000000000000" pitchFamily="2" charset="2"/>
            </a:endParaRPr>
          </a:p>
          <a:p>
            <a:pPr marL="660400" marR="0" indent="-660400" defTabSz="914400" eaLnBrk="1" hangingPunct="1">
              <a:buClrTx/>
              <a:buSzTx/>
              <a:buFontTx/>
              <a:buNone/>
              <a:defRPr/>
            </a:pPr>
            <a:r>
              <a:rPr kumimoji="1" lang="zh-CN" altLang="en-US" sz="2400" kern="1200" cap="none" spc="0" normalizeH="0" baseline="0" noProof="0" dirty="0">
                <a:solidFill>
                  <a:schemeClr val="tx1"/>
                </a:solidFill>
                <a:latin typeface="Times New Roman" panose="02020603050405020304" pitchFamily="18" charset="0"/>
                <a:ea typeface="楷体_GB2312" pitchFamily="49" charset="-122"/>
                <a:cs typeface="+mn-cs"/>
                <a:sym typeface="Wingdings" panose="05000000000000000000" pitchFamily="2" charset="2"/>
              </a:rPr>
              <a:t>    数值分析与科学计算   </a:t>
            </a:r>
            <a:r>
              <a:rPr kumimoji="1" lang="en-US" altLang="zh-CN" sz="2400" kern="1200" cap="none" spc="0" normalizeH="0" baseline="0" noProof="0" dirty="0">
                <a:solidFill>
                  <a:schemeClr val="tx1"/>
                </a:solidFill>
                <a:latin typeface="Times New Roman" panose="02020603050405020304" pitchFamily="18" charset="0"/>
                <a:ea typeface="楷体_GB2312" pitchFamily="49" charset="-122"/>
                <a:cs typeface="+mn-cs"/>
                <a:sym typeface="Wingdings" panose="05000000000000000000" pitchFamily="2" charset="2"/>
              </a:rPr>
              <a:t>Jeffery</a:t>
            </a:r>
            <a:r>
              <a:rPr kumimoji="1" lang="en-US" altLang="zh-CN" sz="2000" kern="1200" cap="none" spc="0" normalizeH="0" baseline="0" noProof="0" dirty="0">
                <a:solidFill>
                  <a:schemeClr val="tx1"/>
                </a:solidFill>
                <a:latin typeface="Times New Roman" panose="02020603050405020304" pitchFamily="18" charset="0"/>
                <a:ea typeface="楷体_GB2312" pitchFamily="49" charset="-122"/>
                <a:cs typeface="+mn-cs"/>
                <a:sym typeface="Wingdings" panose="05000000000000000000" pitchFamily="2" charset="2"/>
              </a:rPr>
              <a:t> </a:t>
            </a:r>
            <a:r>
              <a:rPr kumimoji="1" lang="en-US" altLang="zh-CN" sz="2000" kern="1200" cap="none" spc="0" normalizeH="0" baseline="0" noProof="0" dirty="0" err="1">
                <a:solidFill>
                  <a:schemeClr val="tx1"/>
                </a:solidFill>
                <a:latin typeface="Times New Roman" panose="02020603050405020304" pitchFamily="18" charset="0"/>
                <a:ea typeface="楷体_GB2312" pitchFamily="49" charset="-122"/>
                <a:cs typeface="+mn-cs"/>
                <a:sym typeface="Wingdings" panose="05000000000000000000" pitchFamily="2" charset="2"/>
              </a:rPr>
              <a:t>J.Leader</a:t>
            </a:r>
            <a:r>
              <a:rPr kumimoji="1" lang="en-US" altLang="zh-CN" sz="2000" kern="1200" cap="none" spc="0" normalizeH="0" baseline="0" noProof="0" dirty="0">
                <a:solidFill>
                  <a:schemeClr val="tx1"/>
                </a:solidFill>
                <a:latin typeface="Times New Roman" panose="02020603050405020304" pitchFamily="18" charset="0"/>
                <a:ea typeface="楷体_GB2312" pitchFamily="49" charset="-122"/>
                <a:cs typeface="+mn-cs"/>
                <a:sym typeface="Wingdings" panose="05000000000000000000" pitchFamily="2" charset="2"/>
              </a:rPr>
              <a:t> </a:t>
            </a:r>
            <a:r>
              <a:rPr kumimoji="1" lang="zh-CN" altLang="en-US" sz="2000" kern="1200" cap="none" spc="0" normalizeH="0" baseline="0" noProof="0" dirty="0">
                <a:solidFill>
                  <a:schemeClr val="tx1"/>
                </a:solidFill>
                <a:latin typeface="Times New Roman" panose="02020603050405020304" pitchFamily="18" charset="0"/>
                <a:ea typeface="楷体_GB2312" pitchFamily="49" charset="-122"/>
                <a:cs typeface="+mn-cs"/>
                <a:sym typeface="Wingdings" panose="05000000000000000000" pitchFamily="2" charset="2"/>
              </a:rPr>
              <a:t>著，张威，刘志军，李</a:t>
            </a:r>
          </a:p>
          <a:p>
            <a:pPr marL="660400" marR="0" indent="-660400" defTabSz="914400" eaLnBrk="1" hangingPunct="1">
              <a:buClrTx/>
              <a:buSzTx/>
              <a:buFontTx/>
              <a:buNone/>
              <a:defRPr/>
            </a:pPr>
            <a:r>
              <a:rPr kumimoji="1" lang="zh-CN" altLang="en-US" sz="2000" kern="1200" cap="none" spc="0" normalizeH="0" baseline="0" noProof="0" dirty="0">
                <a:solidFill>
                  <a:schemeClr val="tx1"/>
                </a:solidFill>
                <a:latin typeface="Times New Roman" panose="02020603050405020304" pitchFamily="18" charset="0"/>
                <a:ea typeface="楷体_GB2312" pitchFamily="49" charset="-122"/>
                <a:cs typeface="+mn-cs"/>
                <a:sym typeface="Wingdings" panose="05000000000000000000" pitchFamily="2" charset="2"/>
              </a:rPr>
              <a:t>        艳红等译，（清华大学出版社</a:t>
            </a:r>
            <a:r>
              <a:rPr kumimoji="1" lang="en-US" altLang="zh-CN" sz="2000" kern="1200" cap="none" spc="0" normalizeH="0" baseline="0" noProof="0" dirty="0">
                <a:solidFill>
                  <a:schemeClr val="tx1"/>
                </a:solidFill>
                <a:latin typeface="Times New Roman" panose="02020603050405020304" pitchFamily="18" charset="0"/>
                <a:ea typeface="楷体_GB2312" pitchFamily="49" charset="-122"/>
                <a:cs typeface="+mn-cs"/>
                <a:sym typeface="Wingdings" panose="05000000000000000000" pitchFamily="2" charset="2"/>
              </a:rPr>
              <a:t>)</a:t>
            </a:r>
          </a:p>
          <a:p>
            <a:pPr marL="660400" marR="0" indent="-660400" defTabSz="914400" eaLnBrk="1" hangingPunct="1">
              <a:lnSpc>
                <a:spcPct val="115000"/>
              </a:lnSpc>
              <a:spcBef>
                <a:spcPct val="50000"/>
              </a:spcBef>
              <a:buClrTx/>
              <a:buSzTx/>
              <a:buFontTx/>
              <a:buNone/>
              <a:defRPr/>
            </a:pPr>
            <a:r>
              <a:rPr kumimoji="1" lang="en-US" altLang="zh-CN" sz="2400" kern="1200" cap="none" spc="0" normalizeH="0" baseline="0" noProof="0" dirty="0">
                <a:solidFill>
                  <a:schemeClr val="tx1"/>
                </a:solidFill>
                <a:latin typeface="Times New Roman" panose="02020603050405020304" pitchFamily="18" charset="0"/>
                <a:ea typeface="楷体_GB2312" pitchFamily="49" charset="-122"/>
                <a:cs typeface="+mn-cs"/>
                <a:sym typeface="Wingdings" panose="05000000000000000000" pitchFamily="2" charset="2"/>
              </a:rPr>
              <a:t>  </a:t>
            </a:r>
            <a:r>
              <a:rPr kumimoji="1" lang="zh-CN" altLang="en-US" sz="2400" kern="1200" cap="none" spc="0" normalizeH="0" baseline="0" noProof="0" dirty="0">
                <a:solidFill>
                  <a:schemeClr val="tx1"/>
                </a:solidFill>
                <a:latin typeface="Arial" panose="020B0604020202020204" pitchFamily="34" charset="0"/>
                <a:ea typeface="华文新魏" panose="02010800040101010101" pitchFamily="2" charset="-122"/>
                <a:cs typeface="+mn-cs"/>
                <a:sym typeface="Wingdings" panose="05000000000000000000" pitchFamily="2" charset="2"/>
              </a:rPr>
              <a:t></a:t>
            </a:r>
            <a:r>
              <a:rPr kumimoji="1" lang="zh-CN" altLang="en-US" sz="2400" kern="1200" cap="none" spc="0" normalizeH="0" baseline="0" noProof="0" dirty="0">
                <a:solidFill>
                  <a:schemeClr val="tx1"/>
                </a:solidFill>
                <a:latin typeface="楷体_GB2312" pitchFamily="49" charset="-122"/>
                <a:ea typeface="楷体_GB2312" pitchFamily="49" charset="-122"/>
                <a:cs typeface="+mn-cs"/>
                <a:sym typeface="Wingdings" panose="05000000000000000000" pitchFamily="2" charset="2"/>
              </a:rPr>
              <a:t>数值分析在线课程建设（建设中）</a:t>
            </a:r>
            <a:endParaRPr kumimoji="1" lang="en-US" altLang="zh-CN" sz="2400" kern="1200" cap="none" spc="0" normalizeH="0" baseline="0" noProof="0" dirty="0">
              <a:solidFill>
                <a:schemeClr val="tx1"/>
              </a:solidFill>
              <a:latin typeface="Times New Roman" panose="02020603050405020304" pitchFamily="18" charset="0"/>
              <a:ea typeface="楷体_GB2312" pitchFamily="49" charset="-122"/>
              <a:cs typeface="+mn-cs"/>
              <a:sym typeface="Wingdings" panose="05000000000000000000" pitchFamily="2" charset="2"/>
            </a:endParaRPr>
          </a:p>
          <a:p>
            <a:pPr marL="660400" marR="0" indent="-660400" defTabSz="914400" eaLnBrk="1" hangingPunct="1">
              <a:spcBef>
                <a:spcPct val="50000"/>
              </a:spcBef>
              <a:buClrTx/>
              <a:buSzTx/>
              <a:buFontTx/>
              <a:buNone/>
              <a:defRPr/>
            </a:pPr>
            <a:r>
              <a:rPr kumimoji="1" lang="en-US" altLang="zh-CN" sz="2000" kern="1200" cap="none" spc="0" normalizeH="0" baseline="0" noProof="0" dirty="0">
                <a:solidFill>
                  <a:schemeClr val="bg1"/>
                </a:solidFill>
                <a:latin typeface="Times New Roman" panose="02020603050405020304" pitchFamily="18" charset="0"/>
                <a:ea typeface="楷体_GB2312" pitchFamily="49" charset="-122"/>
                <a:cs typeface="+mn-cs"/>
                <a:sym typeface="Wingdings" panose="05000000000000000000" pitchFamily="2" charset="2"/>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4"/>
          <p:cNvSpPr txBox="1"/>
          <p:nvPr/>
        </p:nvSpPr>
        <p:spPr>
          <a:xfrm>
            <a:off x="468313" y="1341438"/>
            <a:ext cx="5040312" cy="13112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chemeClr val="tx2"/>
                </a:solidFill>
              </a:rPr>
              <a:t>一、</a:t>
            </a:r>
            <a:r>
              <a:rPr lang="zh-CN" altLang="en-US" b="1" dirty="0">
                <a:solidFill>
                  <a:schemeClr val="tx2"/>
                </a:solidFill>
                <a:ea typeface="楷体_GB2312" pitchFamily="49" charset="-122"/>
              </a:rPr>
              <a:t>误差的来源与分类</a:t>
            </a:r>
          </a:p>
          <a:p>
            <a:pPr marL="0" lvl="0" indent="0" eaLnBrk="1" hangingPunct="1">
              <a:spcBef>
                <a:spcPct val="50000"/>
              </a:spcBef>
              <a:buClrTx/>
              <a:buSzTx/>
              <a:buFontTx/>
              <a:buNone/>
            </a:pPr>
            <a:endParaRPr lang="zh-CN" altLang="en-US" b="1" dirty="0">
              <a:solidFill>
                <a:schemeClr val="tx2"/>
              </a:solidFill>
              <a:ea typeface="楷体_GB2312" pitchFamily="49" charset="-122"/>
            </a:endParaRPr>
          </a:p>
        </p:txBody>
      </p:sp>
      <p:sp>
        <p:nvSpPr>
          <p:cNvPr id="11269" name="Text Box 5"/>
          <p:cNvSpPr txBox="1"/>
          <p:nvPr/>
        </p:nvSpPr>
        <p:spPr>
          <a:xfrm>
            <a:off x="827088" y="2205038"/>
            <a:ext cx="7632700" cy="1031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457200" lvl="1" indent="0" eaLnBrk="1" hangingPunct="1">
              <a:buClrTx/>
              <a:buSzTx/>
              <a:buFont typeface="Wingdings" panose="05000000000000000000" pitchFamily="2" charset="2"/>
              <a:buChar char="Ø"/>
            </a:pPr>
            <a:r>
              <a:rPr lang="zh-CN" altLang="en-US" b="1" dirty="0">
                <a:solidFill>
                  <a:schemeClr val="hlink"/>
                </a:solidFill>
                <a:ea typeface="楷体_GB2312" pitchFamily="49" charset="-122"/>
              </a:rPr>
              <a:t> 从实际问题中抽象出数学模型 </a:t>
            </a:r>
          </a:p>
          <a:p>
            <a:pPr marL="0" lvl="0" indent="0" eaLnBrk="1" hangingPunct="1">
              <a:buClrTx/>
              <a:buSzTx/>
              <a:buNone/>
            </a:pPr>
            <a:r>
              <a:rPr lang="zh-CN" altLang="en-US" sz="2800" b="1" dirty="0">
                <a:solidFill>
                  <a:schemeClr val="hlink"/>
                </a:solidFill>
                <a:ea typeface="楷体_GB2312" pitchFamily="49" charset="-122"/>
              </a:rPr>
              <a:t>            </a:t>
            </a:r>
            <a:r>
              <a:rPr lang="en-US" altLang="zh-CN" sz="2800" b="1" dirty="0">
                <a:solidFill>
                  <a:schemeClr val="hlink"/>
                </a:solidFill>
                <a:ea typeface="楷体_GB2312" pitchFamily="49" charset="-122"/>
              </a:rPr>
              <a:t>—— </a:t>
            </a:r>
            <a:r>
              <a:rPr lang="zh-CN" altLang="en-US" sz="2800" b="1" dirty="0">
                <a:solidFill>
                  <a:schemeClr val="hlink"/>
                </a:solidFill>
                <a:ea typeface="楷体_GB2312" pitchFamily="49" charset="-122"/>
              </a:rPr>
              <a:t>模型误差</a:t>
            </a:r>
          </a:p>
        </p:txBody>
      </p:sp>
      <p:sp>
        <p:nvSpPr>
          <p:cNvPr id="11270" name="Text Box 6"/>
          <p:cNvSpPr txBox="1"/>
          <p:nvPr/>
        </p:nvSpPr>
        <p:spPr>
          <a:xfrm>
            <a:off x="1320800" y="3076575"/>
            <a:ext cx="7823200" cy="1289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140000"/>
              </a:lnSpc>
              <a:spcBef>
                <a:spcPct val="0"/>
              </a:spcBef>
              <a:buClrTx/>
              <a:buSzTx/>
              <a:buFontTx/>
              <a:buNone/>
            </a:pPr>
            <a:r>
              <a:rPr lang="zh-CN" altLang="en-US" sz="2800" b="1" dirty="0">
                <a:latin typeface="楷体_GB2312" pitchFamily="49" charset="-122"/>
                <a:ea typeface="楷体_GB2312" pitchFamily="49" charset="-122"/>
              </a:rPr>
              <a:t>例</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质量为</a:t>
            </a:r>
            <a:r>
              <a:rPr lang="en-US" altLang="zh-CN" sz="2800" b="1" dirty="0">
                <a:ea typeface="楷体_GB2312" pitchFamily="49" charset="-122"/>
              </a:rPr>
              <a:t>m</a:t>
            </a:r>
            <a:r>
              <a:rPr lang="zh-CN" altLang="en-US" sz="2800" b="1" dirty="0">
                <a:latin typeface="楷体_GB2312" pitchFamily="49" charset="-122"/>
                <a:ea typeface="楷体_GB2312" pitchFamily="49" charset="-122"/>
              </a:rPr>
              <a:t>的物体，在重力作用下</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自由下落，</a:t>
            </a:r>
          </a:p>
          <a:p>
            <a:pPr marL="0" lvl="0" indent="0" eaLnBrk="1" hangingPunct="1">
              <a:lnSpc>
                <a:spcPct val="140000"/>
              </a:lnSpc>
              <a:spcBef>
                <a:spcPct val="0"/>
              </a:spcBef>
              <a:buClrTx/>
              <a:buSzTx/>
              <a:buFontTx/>
              <a:buNone/>
            </a:pPr>
            <a:r>
              <a:rPr lang="zh-CN" altLang="en-US" sz="2800" b="1" dirty="0">
                <a:latin typeface="楷体_GB2312" pitchFamily="49" charset="-122"/>
                <a:ea typeface="楷体_GB2312" pitchFamily="49" charset="-122"/>
              </a:rPr>
              <a:t>   其下落距离</a:t>
            </a:r>
            <a:r>
              <a:rPr lang="en-US" altLang="zh-CN" sz="2800" b="1" dirty="0">
                <a:ea typeface="楷体_GB2312" pitchFamily="49" charset="-122"/>
              </a:rPr>
              <a:t>s</a:t>
            </a: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与时间</a:t>
            </a:r>
            <a:r>
              <a:rPr lang="en-US" altLang="zh-CN" sz="2800" b="1" dirty="0">
                <a:ea typeface="楷体_GB2312" pitchFamily="49" charset="-122"/>
              </a:rPr>
              <a:t>t </a:t>
            </a:r>
            <a:r>
              <a:rPr lang="zh-CN" altLang="en-US" sz="2800" b="1" dirty="0">
                <a:latin typeface="楷体_GB2312" pitchFamily="49" charset="-122"/>
                <a:ea typeface="楷体_GB2312" pitchFamily="49" charset="-122"/>
              </a:rPr>
              <a:t>的关系是：</a:t>
            </a:r>
            <a:r>
              <a:rPr lang="zh-CN" altLang="en-US" sz="2800" b="1" dirty="0">
                <a:solidFill>
                  <a:srgbClr val="FFFFFF"/>
                </a:solidFill>
                <a:latin typeface="楷体_GB2312" pitchFamily="49" charset="-122"/>
                <a:ea typeface="楷体_GB2312" pitchFamily="49" charset="-122"/>
              </a:rPr>
              <a:t>   </a:t>
            </a:r>
          </a:p>
        </p:txBody>
      </p:sp>
      <p:grpSp>
        <p:nvGrpSpPr>
          <p:cNvPr id="2" name="Group 7"/>
          <p:cNvGrpSpPr/>
          <p:nvPr/>
        </p:nvGrpSpPr>
        <p:grpSpPr>
          <a:xfrm>
            <a:off x="3751238" y="4451878"/>
            <a:ext cx="3078889" cy="887413"/>
            <a:chOff x="0" y="0"/>
            <a:chExt cx="2041" cy="636"/>
          </a:xfrm>
        </p:grpSpPr>
        <p:graphicFrame>
          <p:nvGraphicFramePr>
            <p:cNvPr id="36873" name="Object 8"/>
            <p:cNvGraphicFramePr>
              <a:graphicFrameLocks noChangeAspect="1"/>
            </p:cNvGraphicFramePr>
            <p:nvPr/>
          </p:nvGraphicFramePr>
          <p:xfrm>
            <a:off x="0" y="0"/>
            <a:ext cx="1200" cy="636"/>
          </p:xfrm>
          <a:graphic>
            <a:graphicData uri="http://schemas.openxmlformats.org/presentationml/2006/ole">
              <mc:AlternateContent xmlns:mc="http://schemas.openxmlformats.org/markup-compatibility/2006">
                <mc:Choice xmlns:v="urn:schemas-microsoft-com:vml" Requires="v">
                  <p:oleObj r:id="rId4" imgW="788670" imgH="419735" progId="Equation.3">
                    <p:embed/>
                  </p:oleObj>
                </mc:Choice>
                <mc:Fallback>
                  <p:oleObj r:id="rId4" imgW="788670" imgH="419735" progId="Equation.3">
                    <p:embed/>
                    <p:pic>
                      <p:nvPicPr>
                        <p:cNvPr id="36873" name="Object 8"/>
                        <p:cNvPicPr/>
                        <p:nvPr/>
                      </p:nvPicPr>
                      <p:blipFill>
                        <a:blip r:embed="rId5"/>
                        <a:stretch>
                          <a:fillRect/>
                        </a:stretch>
                      </p:blipFill>
                      <p:spPr>
                        <a:xfrm>
                          <a:off x="0" y="0"/>
                          <a:ext cx="1200" cy="636"/>
                        </a:xfrm>
                        <a:prstGeom prst="rect">
                          <a:avLst/>
                        </a:prstGeom>
                        <a:noFill/>
                        <a:ln w="38100">
                          <a:noFill/>
                          <a:miter/>
                        </a:ln>
                      </p:spPr>
                    </p:pic>
                  </p:oleObj>
                </mc:Fallback>
              </mc:AlternateContent>
            </a:graphicData>
          </a:graphic>
        </p:graphicFrame>
        <p:sp>
          <p:nvSpPr>
            <p:cNvPr id="36874" name="Text Box 9"/>
            <p:cNvSpPr txBox="1"/>
            <p:nvPr/>
          </p:nvSpPr>
          <p:spPr>
            <a:xfrm>
              <a:off x="1959" y="157"/>
              <a:ext cx="82" cy="3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333333"/>
                </a:solidFill>
                <a:ea typeface="楷体_GB2312" pitchFamily="49" charset="-122"/>
              </a:endParaRPr>
            </a:p>
          </p:txBody>
        </p:sp>
      </p:grpSp>
      <p:sp>
        <p:nvSpPr>
          <p:cNvPr id="11274" name="Text Box 10"/>
          <p:cNvSpPr txBox="1"/>
          <p:nvPr/>
        </p:nvSpPr>
        <p:spPr>
          <a:xfrm>
            <a:off x="1763688" y="5523210"/>
            <a:ext cx="397510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latin typeface="楷体_GB2312" pitchFamily="49" charset="-122"/>
                <a:ea typeface="楷体_GB2312" pitchFamily="49" charset="-122"/>
              </a:rPr>
              <a:t>其中 </a:t>
            </a:r>
            <a:r>
              <a:rPr lang="en-US" altLang="zh-CN" sz="2800" b="1" dirty="0">
                <a:ea typeface="楷体_GB2312" pitchFamily="49" charset="-122"/>
              </a:rPr>
              <a:t>g</a:t>
            </a: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为重力加速度。</a:t>
            </a:r>
          </a:p>
        </p:txBody>
      </p:sp>
      <p:sp>
        <p:nvSpPr>
          <p:cNvPr id="11275" name="Rectangle 11"/>
          <p:cNvSpPr>
            <a:spLocks noChangeArrowheads="1"/>
          </p:cNvSpPr>
          <p:nvPr/>
        </p:nvSpPr>
        <p:spPr bwMode="auto">
          <a:xfrm>
            <a:off x="2736056" y="382401"/>
            <a:ext cx="3671888" cy="646331"/>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dirty="0">
                <a:ln>
                  <a:noFill/>
                </a:ln>
                <a:solidFill>
                  <a:srgbClr val="FF006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§2   </a:t>
            </a:r>
            <a:r>
              <a:rPr kumimoji="1" lang="zh-CN" altLang="en-US" sz="3600" b="1" i="0" u="none" strike="noStrike" kern="1200" cap="none" spc="0" normalizeH="0" baseline="0" noProof="0" dirty="0">
                <a:ln>
                  <a:noFill/>
                </a:ln>
                <a:solidFill>
                  <a:srgbClr val="FF006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误    差</a:t>
            </a:r>
          </a:p>
        </p:txBody>
      </p:sp>
      <p:pic>
        <p:nvPicPr>
          <p:cNvPr id="36872" name="Picture 12" descr="j0435105"/>
          <p:cNvPicPr>
            <a:picLocks noChangeAspect="1"/>
          </p:cNvPicPr>
          <p:nvPr/>
        </p:nvPicPr>
        <p:blipFill>
          <a:blip r:embed="rId6"/>
          <a:stretch>
            <a:fillRect/>
          </a:stretch>
        </p:blipFill>
        <p:spPr>
          <a:xfrm>
            <a:off x="6516688" y="188913"/>
            <a:ext cx="2303462" cy="2160587"/>
          </a:xfrm>
          <a:prstGeom prst="rect">
            <a:avLst/>
          </a:prstGeom>
          <a:noFill/>
          <a:ln w="9525">
            <a:noFill/>
          </a:ln>
        </p:spPr>
      </p:pic>
    </p:spTree>
  </p:cSld>
  <p:clrMapOvr>
    <a:masterClrMapping/>
  </p:clrMapOvr>
  <p:transition>
    <p:checker dir="vert"/>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wipe(left)">
                                      <p:cBhvr>
                                        <p:cTn id="7" dur="500"/>
                                        <p:tgtEl>
                                          <p:spTgt spid="11268"/>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9"/>
                                        </p:tgtEl>
                                        <p:attrNameLst>
                                          <p:attrName>style.visibility</p:attrName>
                                        </p:attrNameLst>
                                      </p:cBhvr>
                                      <p:to>
                                        <p:strVal val="visible"/>
                                      </p:to>
                                    </p:set>
                                    <p:animEffect transition="in" filter="wipe(left)">
                                      <p:cBhvr>
                                        <p:cTn id="12" dur="500"/>
                                        <p:tgtEl>
                                          <p:spTgt spid="1126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270"/>
                                        </p:tgtEl>
                                        <p:attrNameLst>
                                          <p:attrName>style.visibility</p:attrName>
                                        </p:attrNameLst>
                                      </p:cBhvr>
                                      <p:to>
                                        <p:strVal val="visible"/>
                                      </p:to>
                                    </p:set>
                                    <p:animEffect transition="in" filter="checkerboard(across)">
                                      <p:cBhvr>
                                        <p:cTn id="17" dur="500"/>
                                        <p:tgtEl>
                                          <p:spTgt spid="1127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274"/>
                                        </p:tgtEl>
                                        <p:attrNameLst>
                                          <p:attrName>style.visibility</p:attrName>
                                        </p:attrNameLst>
                                      </p:cBhvr>
                                      <p:to>
                                        <p:strVal val="visible"/>
                                      </p:to>
                                    </p:set>
                                    <p:animEffect transition="in" filter="wipe(left)">
                                      <p:cBhvr>
                                        <p:cTn id="27" dur="500"/>
                                        <p:tgtEl>
                                          <p:spTgt spid="11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P spid="11269" grpId="0" animBg="1"/>
      <p:bldP spid="11270" grpId="0" animBg="1"/>
      <p:bldP spid="1127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 Box 4"/>
          <p:cNvSpPr txBox="1"/>
          <p:nvPr/>
        </p:nvSpPr>
        <p:spPr>
          <a:xfrm>
            <a:off x="1187450" y="765175"/>
            <a:ext cx="6624638" cy="1031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buClrTx/>
              <a:buSzTx/>
              <a:buFont typeface="Wingdings" panose="05000000000000000000" pitchFamily="2" charset="2"/>
              <a:buChar char="Ø"/>
            </a:pPr>
            <a:r>
              <a:rPr lang="zh-CN" altLang="en-US" sz="2800" b="1" dirty="0">
                <a:solidFill>
                  <a:schemeClr val="hlink"/>
                </a:solidFill>
                <a:ea typeface="楷体_GB2312" pitchFamily="49" charset="-122"/>
              </a:rPr>
              <a:t> 通过测量得到模型中参数的值 </a:t>
            </a:r>
          </a:p>
          <a:p>
            <a:pPr marL="0" lvl="0" indent="0" eaLnBrk="1" hangingPunct="1">
              <a:buClrTx/>
              <a:buSzTx/>
              <a:buNone/>
            </a:pPr>
            <a:r>
              <a:rPr lang="zh-CN" altLang="en-US" sz="2800" b="1" dirty="0">
                <a:solidFill>
                  <a:schemeClr val="hlink"/>
                </a:solidFill>
                <a:ea typeface="楷体_GB2312" pitchFamily="49" charset="-122"/>
              </a:rPr>
              <a:t>                 </a:t>
            </a:r>
            <a:r>
              <a:rPr lang="en-US" altLang="zh-CN" sz="2800" b="1" dirty="0">
                <a:solidFill>
                  <a:schemeClr val="hlink"/>
                </a:solidFill>
                <a:ea typeface="楷体_GB2312" pitchFamily="49" charset="-122"/>
              </a:rPr>
              <a:t>—— </a:t>
            </a:r>
            <a:r>
              <a:rPr lang="zh-CN" altLang="en-US" sz="2800" b="1" dirty="0">
                <a:solidFill>
                  <a:schemeClr val="hlink"/>
                </a:solidFill>
                <a:ea typeface="楷体_GB2312" pitchFamily="49" charset="-122"/>
              </a:rPr>
              <a:t>观测误差</a:t>
            </a:r>
          </a:p>
        </p:txBody>
      </p:sp>
      <p:sp>
        <p:nvSpPr>
          <p:cNvPr id="21509" name="Rectangle 5"/>
          <p:cNvSpPr/>
          <p:nvPr/>
        </p:nvSpPr>
        <p:spPr>
          <a:xfrm>
            <a:off x="1187450" y="2133600"/>
            <a:ext cx="633412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buClrTx/>
              <a:buSzTx/>
              <a:buFont typeface="Wingdings" panose="05000000000000000000" pitchFamily="2" charset="2"/>
              <a:buChar char="Ø"/>
            </a:pPr>
            <a:r>
              <a:rPr lang="zh-CN" altLang="en-US" sz="2800" b="1" dirty="0">
                <a:solidFill>
                  <a:schemeClr val="hlink"/>
                </a:solidFill>
                <a:ea typeface="楷体_GB2312" pitchFamily="49" charset="-122"/>
              </a:rPr>
              <a:t> 求近似解 </a:t>
            </a:r>
            <a:r>
              <a:rPr lang="en-US" altLang="zh-CN" sz="2800" b="1" dirty="0">
                <a:solidFill>
                  <a:schemeClr val="hlink"/>
                </a:solidFill>
                <a:ea typeface="楷体_GB2312" pitchFamily="49" charset="-122"/>
              </a:rPr>
              <a:t>—— </a:t>
            </a:r>
            <a:r>
              <a:rPr lang="zh-CN" altLang="en-US" sz="2800" b="1" dirty="0">
                <a:solidFill>
                  <a:schemeClr val="hlink"/>
                </a:solidFill>
                <a:ea typeface="楷体_GB2312" pitchFamily="49" charset="-122"/>
              </a:rPr>
              <a:t>方法误差 </a:t>
            </a:r>
            <a:r>
              <a:rPr lang="en-US" altLang="zh-CN" sz="2800" b="1" dirty="0">
                <a:solidFill>
                  <a:schemeClr val="hlink"/>
                </a:solidFill>
                <a:ea typeface="楷体_GB2312" pitchFamily="49" charset="-122"/>
              </a:rPr>
              <a:t>(</a:t>
            </a:r>
            <a:r>
              <a:rPr lang="zh-CN" altLang="en-US" sz="2800" b="1" dirty="0">
                <a:solidFill>
                  <a:schemeClr val="hlink"/>
                </a:solidFill>
                <a:ea typeface="楷体_GB2312" pitchFamily="49" charset="-122"/>
              </a:rPr>
              <a:t>截断误差）</a:t>
            </a:r>
          </a:p>
        </p:txBody>
      </p:sp>
      <p:sp>
        <p:nvSpPr>
          <p:cNvPr id="21521" name="Rectangle 17"/>
          <p:cNvSpPr/>
          <p:nvPr/>
        </p:nvSpPr>
        <p:spPr>
          <a:xfrm>
            <a:off x="1619250" y="2924175"/>
            <a:ext cx="4464050" cy="45720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solidFill>
                  <a:schemeClr val="tx2"/>
                </a:solidFill>
                <a:latin typeface="Times New Roman" panose="02020603050405020304" pitchFamily="18" charset="0"/>
                <a:ea typeface="楷体_GB2312" pitchFamily="49" charset="-122"/>
              </a:rPr>
              <a:t>例如，当函数</a:t>
            </a:r>
            <a:endParaRPr lang="zh-CN" altLang="en-US" sz="2400" b="1" dirty="0">
              <a:solidFill>
                <a:schemeClr val="tx2"/>
              </a:solidFill>
              <a:ea typeface="楷体_GB2312" pitchFamily="49" charset="-122"/>
            </a:endParaRPr>
          </a:p>
        </p:txBody>
      </p:sp>
      <p:graphicFrame>
        <p:nvGraphicFramePr>
          <p:cNvPr id="21522" name="Object 18"/>
          <p:cNvGraphicFramePr>
            <a:graphicFrameLocks noChangeAspect="1"/>
          </p:cNvGraphicFramePr>
          <p:nvPr/>
        </p:nvGraphicFramePr>
        <p:xfrm>
          <a:off x="3492500" y="2924175"/>
          <a:ext cx="719138" cy="496888"/>
        </p:xfrm>
        <a:graphic>
          <a:graphicData uri="http://schemas.openxmlformats.org/presentationml/2006/ole">
            <mc:AlternateContent xmlns:mc="http://schemas.openxmlformats.org/markup-compatibility/2006">
              <mc:Choice xmlns:v="urn:schemas-microsoft-com:vml" Requires="v">
                <p:oleObj r:id="rId4" imgW="368300" imgH="254000" progId="Equation.DSMT4">
                  <p:embed/>
                </p:oleObj>
              </mc:Choice>
              <mc:Fallback>
                <p:oleObj r:id="rId4" imgW="368300" imgH="254000" progId="Equation.DSMT4">
                  <p:embed/>
                  <p:pic>
                    <p:nvPicPr>
                      <p:cNvPr id="21522" name="Object 18"/>
                      <p:cNvPicPr/>
                      <p:nvPr/>
                    </p:nvPicPr>
                    <p:blipFill>
                      <a:blip r:embed="rId5"/>
                      <a:stretch>
                        <a:fillRect/>
                      </a:stretch>
                    </p:blipFill>
                    <p:spPr>
                      <a:xfrm>
                        <a:off x="3492500" y="2924175"/>
                        <a:ext cx="719138" cy="496888"/>
                      </a:xfrm>
                      <a:prstGeom prst="rect">
                        <a:avLst/>
                      </a:prstGeom>
                      <a:noFill/>
                      <a:ln w="38100">
                        <a:noFill/>
                        <a:miter/>
                      </a:ln>
                    </p:spPr>
                  </p:pic>
                </p:oleObj>
              </mc:Fallback>
            </mc:AlternateContent>
          </a:graphicData>
        </a:graphic>
      </p:graphicFrame>
      <p:sp>
        <p:nvSpPr>
          <p:cNvPr id="21523" name="Rectangle 19"/>
          <p:cNvSpPr/>
          <p:nvPr/>
        </p:nvSpPr>
        <p:spPr>
          <a:xfrm>
            <a:off x="3995738" y="2924175"/>
            <a:ext cx="2663825" cy="82232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solidFill>
                  <a:schemeClr val="tx2"/>
                </a:solidFill>
                <a:latin typeface="楷体_GB2312" pitchFamily="49" charset="-122"/>
                <a:ea typeface="楷体_GB2312" pitchFamily="49" charset="-122"/>
              </a:rPr>
              <a:t> 用</a:t>
            </a:r>
            <a:r>
              <a:rPr lang="en-US" altLang="zh-CN" sz="2400" b="1" dirty="0">
                <a:solidFill>
                  <a:schemeClr val="tx2"/>
                </a:solidFill>
                <a:latin typeface="楷体_GB2312" pitchFamily="49" charset="-122"/>
                <a:ea typeface="楷体_GB2312" pitchFamily="49" charset="-122"/>
              </a:rPr>
              <a:t>Taylor</a:t>
            </a:r>
            <a:r>
              <a:rPr lang="zh-CN" altLang="en-US" sz="2400" b="1" dirty="0">
                <a:solidFill>
                  <a:schemeClr val="tx2"/>
                </a:solidFill>
                <a:latin typeface="楷体_GB2312" pitchFamily="49" charset="-122"/>
                <a:ea typeface="楷体_GB2312" pitchFamily="49" charset="-122"/>
              </a:rPr>
              <a:t>多项式</a:t>
            </a:r>
          </a:p>
          <a:p>
            <a:pPr marL="0" lvl="0" indent="0">
              <a:spcBef>
                <a:spcPct val="0"/>
              </a:spcBef>
              <a:buClrTx/>
              <a:buSzTx/>
              <a:buFontTx/>
              <a:buNone/>
            </a:pPr>
            <a:endParaRPr lang="zh-CN" altLang="en-US" sz="2400" b="1" dirty="0">
              <a:solidFill>
                <a:schemeClr val="tx2"/>
              </a:solidFill>
              <a:latin typeface="楷体_GB2312" pitchFamily="49" charset="-122"/>
              <a:ea typeface="楷体_GB2312" pitchFamily="49" charset="-122"/>
            </a:endParaRPr>
          </a:p>
        </p:txBody>
      </p:sp>
      <p:graphicFrame>
        <p:nvGraphicFramePr>
          <p:cNvPr id="21524" name="Object 20"/>
          <p:cNvGraphicFramePr>
            <a:graphicFrameLocks noChangeAspect="1"/>
          </p:cNvGraphicFramePr>
          <p:nvPr/>
        </p:nvGraphicFramePr>
        <p:xfrm>
          <a:off x="2411413" y="3573463"/>
          <a:ext cx="5832475" cy="782637"/>
        </p:xfrm>
        <a:graphic>
          <a:graphicData uri="http://schemas.openxmlformats.org/presentationml/2006/ole">
            <mc:AlternateContent xmlns:mc="http://schemas.openxmlformats.org/markup-compatibility/2006">
              <mc:Choice xmlns:v="urn:schemas-microsoft-com:vml" Requires="v">
                <p:oleObj r:id="rId6" imgW="3187700" imgH="431800" progId="Equation.DSMT4">
                  <p:embed/>
                </p:oleObj>
              </mc:Choice>
              <mc:Fallback>
                <p:oleObj r:id="rId6" imgW="3187700" imgH="431800" progId="Equation.DSMT4">
                  <p:embed/>
                  <p:pic>
                    <p:nvPicPr>
                      <p:cNvPr id="21524" name="Object 20"/>
                      <p:cNvPicPr/>
                      <p:nvPr/>
                    </p:nvPicPr>
                    <p:blipFill>
                      <a:blip r:embed="rId7"/>
                      <a:stretch>
                        <a:fillRect/>
                      </a:stretch>
                    </p:blipFill>
                    <p:spPr>
                      <a:xfrm>
                        <a:off x="2411413" y="3573463"/>
                        <a:ext cx="5832475" cy="782637"/>
                      </a:xfrm>
                      <a:prstGeom prst="rect">
                        <a:avLst/>
                      </a:prstGeom>
                      <a:noFill/>
                      <a:ln w="38100">
                        <a:noFill/>
                        <a:miter/>
                      </a:ln>
                    </p:spPr>
                  </p:pic>
                </p:oleObj>
              </mc:Fallback>
            </mc:AlternateContent>
          </a:graphicData>
        </a:graphic>
      </p:graphicFrame>
      <p:sp>
        <p:nvSpPr>
          <p:cNvPr id="21525" name="Rectangle 21"/>
          <p:cNvSpPr/>
          <p:nvPr/>
        </p:nvSpPr>
        <p:spPr>
          <a:xfrm>
            <a:off x="2268538" y="4406900"/>
            <a:ext cx="5184775" cy="45720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1000" dirty="0">
                <a:latin typeface="Times New Roman" panose="02020603050405020304" pitchFamily="18" charset="0"/>
                <a:cs typeface="Times New Roman" panose="02020603050405020304" pitchFamily="18" charset="0"/>
              </a:rPr>
              <a:t> </a:t>
            </a:r>
            <a:r>
              <a:rPr lang="zh-CN" altLang="en-US" sz="2400" b="1" dirty="0">
                <a:solidFill>
                  <a:schemeClr val="tx2"/>
                </a:solidFill>
                <a:latin typeface="Times New Roman" panose="02020603050405020304" pitchFamily="18" charset="0"/>
                <a:ea typeface="楷体_GB2312" pitchFamily="49" charset="-122"/>
              </a:rPr>
              <a:t>近似代替时，数值方法的截断误差是</a:t>
            </a:r>
          </a:p>
        </p:txBody>
      </p:sp>
      <p:graphicFrame>
        <p:nvGraphicFramePr>
          <p:cNvPr id="21526" name="Object 22"/>
          <p:cNvGraphicFramePr>
            <a:graphicFrameLocks noChangeAspect="1"/>
          </p:cNvGraphicFramePr>
          <p:nvPr/>
        </p:nvGraphicFramePr>
        <p:xfrm>
          <a:off x="2411413" y="5013325"/>
          <a:ext cx="4176712" cy="822325"/>
        </p:xfrm>
        <a:graphic>
          <a:graphicData uri="http://schemas.openxmlformats.org/presentationml/2006/ole">
            <mc:AlternateContent xmlns:mc="http://schemas.openxmlformats.org/markup-compatibility/2006">
              <mc:Choice xmlns:v="urn:schemas-microsoft-com:vml" Requires="v">
                <p:oleObj r:id="rId8" imgW="2325370" imgH="457200" progId="Equation.DSMT4">
                  <p:embed/>
                </p:oleObj>
              </mc:Choice>
              <mc:Fallback>
                <p:oleObj r:id="rId8" imgW="2325370" imgH="457200" progId="Equation.DSMT4">
                  <p:embed/>
                  <p:pic>
                    <p:nvPicPr>
                      <p:cNvPr id="21526" name="Object 22"/>
                      <p:cNvPicPr/>
                      <p:nvPr/>
                    </p:nvPicPr>
                    <p:blipFill>
                      <a:blip r:embed="rId9"/>
                      <a:stretch>
                        <a:fillRect/>
                      </a:stretch>
                    </p:blipFill>
                    <p:spPr>
                      <a:xfrm>
                        <a:off x="2411413" y="5013325"/>
                        <a:ext cx="4176712" cy="822325"/>
                      </a:xfrm>
                      <a:prstGeom prst="rect">
                        <a:avLst/>
                      </a:prstGeom>
                      <a:noFill/>
                      <a:ln w="38100">
                        <a:noFill/>
                        <a:miter/>
                      </a:ln>
                    </p:spPr>
                  </p:pic>
                </p:oleObj>
              </mc:Fallback>
            </mc:AlternateContent>
          </a:graphicData>
        </a:graphic>
      </p:graphicFrame>
      <p:sp>
        <p:nvSpPr>
          <p:cNvPr id="21527" name="Rectangle 23"/>
          <p:cNvSpPr/>
          <p:nvPr/>
        </p:nvSpPr>
        <p:spPr>
          <a:xfrm>
            <a:off x="2555875" y="5875338"/>
            <a:ext cx="3240088" cy="4603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000" dirty="0">
                <a:solidFill>
                  <a:srgbClr val="333333"/>
                </a:solidFill>
                <a:latin typeface="华文新魏" panose="02010800040101010101" pitchFamily="2" charset="-122"/>
                <a:ea typeface="华文新魏" panose="02010800040101010101" pitchFamily="2" charset="-122"/>
              </a:rPr>
              <a:t>     </a:t>
            </a:r>
            <a:r>
              <a:rPr lang="zh-CN" altLang="en-US" sz="2400" b="1" dirty="0">
                <a:solidFill>
                  <a:schemeClr val="tx2"/>
                </a:solidFill>
                <a:latin typeface="楷体_GB2312" pitchFamily="49" charset="-122"/>
                <a:ea typeface="楷体_GB2312" pitchFamily="49" charset="-122"/>
              </a:rPr>
              <a:t>在</a:t>
            </a:r>
            <a:r>
              <a:rPr lang="en-US" altLang="zh-CN" sz="2000" dirty="0">
                <a:solidFill>
                  <a:srgbClr val="333333"/>
                </a:solidFill>
                <a:latin typeface="华文新魏" panose="02010800040101010101" pitchFamily="2" charset="-122"/>
                <a:ea typeface="华文新魏" panose="02010800040101010101" pitchFamily="2" charset="-122"/>
              </a:rPr>
              <a:t>   </a:t>
            </a:r>
            <a:r>
              <a:rPr lang="zh-CN" altLang="en-US" sz="2000" dirty="0">
                <a:solidFill>
                  <a:srgbClr val="333333"/>
                </a:solidFill>
                <a:latin typeface="华文新魏" panose="02010800040101010101" pitchFamily="2" charset="-122"/>
                <a:ea typeface="华文新魏" panose="02010800040101010101" pitchFamily="2" charset="-122"/>
              </a:rPr>
              <a:t>  </a:t>
            </a:r>
            <a:r>
              <a:rPr lang="zh-CN" altLang="en-US" sz="2400" b="1" dirty="0">
                <a:solidFill>
                  <a:schemeClr val="tx2"/>
                </a:solidFill>
                <a:latin typeface="楷体_GB2312" pitchFamily="49" charset="-122"/>
                <a:ea typeface="楷体_GB2312" pitchFamily="49" charset="-122"/>
              </a:rPr>
              <a:t>与</a:t>
            </a:r>
            <a:r>
              <a:rPr lang="en-US" altLang="zh-CN" sz="2400" b="1" dirty="0">
                <a:solidFill>
                  <a:schemeClr val="tx2"/>
                </a:solidFill>
                <a:latin typeface="楷体_GB2312" pitchFamily="49" charset="-122"/>
                <a:ea typeface="楷体_GB2312" pitchFamily="49" charset="-122"/>
              </a:rPr>
              <a:t>0</a:t>
            </a:r>
            <a:r>
              <a:rPr lang="zh-CN" altLang="en-US" sz="2400" b="1" dirty="0">
                <a:solidFill>
                  <a:schemeClr val="tx2"/>
                </a:solidFill>
                <a:latin typeface="楷体_GB2312" pitchFamily="49" charset="-122"/>
                <a:ea typeface="楷体_GB2312" pitchFamily="49" charset="-122"/>
              </a:rPr>
              <a:t>之间。</a:t>
            </a:r>
          </a:p>
        </p:txBody>
      </p:sp>
      <p:graphicFrame>
        <p:nvGraphicFramePr>
          <p:cNvPr id="21528" name="Object 24"/>
          <p:cNvGraphicFramePr>
            <a:graphicFrameLocks noChangeAspect="1"/>
          </p:cNvGraphicFramePr>
          <p:nvPr/>
        </p:nvGraphicFramePr>
        <p:xfrm>
          <a:off x="2627313" y="5876925"/>
          <a:ext cx="311150" cy="503238"/>
        </p:xfrm>
        <a:graphic>
          <a:graphicData uri="http://schemas.openxmlformats.org/presentationml/2006/ole">
            <mc:AlternateContent xmlns:mc="http://schemas.openxmlformats.org/markup-compatibility/2006">
              <mc:Choice xmlns:v="urn:schemas-microsoft-com:vml" Requires="v">
                <p:oleObj r:id="rId10" imgW="91440" imgH="147955" progId="Equation.DSMT4">
                  <p:embed/>
                </p:oleObj>
              </mc:Choice>
              <mc:Fallback>
                <p:oleObj r:id="rId10" imgW="91440" imgH="147955" progId="Equation.DSMT4">
                  <p:embed/>
                  <p:pic>
                    <p:nvPicPr>
                      <p:cNvPr id="21528" name="Object 24"/>
                      <p:cNvPicPr/>
                      <p:nvPr/>
                    </p:nvPicPr>
                    <p:blipFill>
                      <a:blip r:embed="rId11">
                        <a:clrChange>
                          <a:clrFrom>
                            <a:srgbClr val="000000"/>
                          </a:clrFrom>
                          <a:clrTo>
                            <a:srgbClr val="007572"/>
                          </a:clrTo>
                        </a:clrChange>
                      </a:blip>
                      <a:stretch>
                        <a:fillRect/>
                      </a:stretch>
                    </p:blipFill>
                    <p:spPr>
                      <a:xfrm>
                        <a:off x="2627313" y="5876925"/>
                        <a:ext cx="311150" cy="503238"/>
                      </a:xfrm>
                      <a:prstGeom prst="rect">
                        <a:avLst/>
                      </a:prstGeom>
                      <a:noFill/>
                      <a:ln w="38100">
                        <a:noFill/>
                        <a:miter/>
                      </a:ln>
                    </p:spPr>
                  </p:pic>
                </p:oleObj>
              </mc:Fallback>
            </mc:AlternateContent>
          </a:graphicData>
        </a:graphic>
      </p:graphicFrame>
      <p:graphicFrame>
        <p:nvGraphicFramePr>
          <p:cNvPr id="21530" name="Object 26"/>
          <p:cNvGraphicFramePr>
            <a:graphicFrameLocks noChangeAspect="1"/>
          </p:cNvGraphicFramePr>
          <p:nvPr/>
        </p:nvGraphicFramePr>
        <p:xfrm>
          <a:off x="3275965" y="5941060"/>
          <a:ext cx="311150" cy="358775"/>
        </p:xfrm>
        <a:graphic>
          <a:graphicData uri="http://schemas.openxmlformats.org/presentationml/2006/ole">
            <mc:AlternateContent xmlns:mc="http://schemas.openxmlformats.org/markup-compatibility/2006">
              <mc:Choice xmlns:v="urn:schemas-microsoft-com:vml" Requires="v">
                <p:oleObj r:id="rId12" imgW="91440" imgH="98425" progId="Equation.DSMT4">
                  <p:embed/>
                </p:oleObj>
              </mc:Choice>
              <mc:Fallback>
                <p:oleObj r:id="rId12" imgW="91440" imgH="98425" progId="Equation.DSMT4">
                  <p:embed/>
                  <p:pic>
                    <p:nvPicPr>
                      <p:cNvPr id="21530" name="Object 26"/>
                      <p:cNvPicPr/>
                      <p:nvPr/>
                    </p:nvPicPr>
                    <p:blipFill>
                      <a:blip r:embed="rId13">
                        <a:clrChange>
                          <a:clrFrom>
                            <a:srgbClr val="000000"/>
                          </a:clrFrom>
                          <a:clrTo>
                            <a:srgbClr val="007572"/>
                          </a:clrTo>
                        </a:clrChange>
                      </a:blip>
                      <a:stretch>
                        <a:fillRect/>
                      </a:stretch>
                    </p:blipFill>
                    <p:spPr>
                      <a:xfrm>
                        <a:off x="3275965" y="5941060"/>
                        <a:ext cx="311150" cy="358775"/>
                      </a:xfrm>
                      <a:prstGeom prst="rect">
                        <a:avLst/>
                      </a:prstGeom>
                      <a:noFill/>
                      <a:ln w="38100">
                        <a:noFill/>
                        <a:miter/>
                      </a:ln>
                    </p:spPr>
                  </p:pic>
                </p:oleObj>
              </mc:Fallback>
            </mc:AlternateContent>
          </a:graphicData>
        </a:graphic>
      </p:graphicFrame>
      <p:pic>
        <p:nvPicPr>
          <p:cNvPr id="37902" name="Picture 28" descr="u=3778327091,1908593697&amp;fm=0&amp;gp=42">
            <a:hlinkClick r:id="rId14"/>
          </p:cNvPr>
          <p:cNvPicPr>
            <a:picLocks noChangeAspect="1"/>
          </p:cNvPicPr>
          <p:nvPr/>
        </p:nvPicPr>
        <p:blipFill>
          <a:blip r:embed="rId15"/>
          <a:stretch>
            <a:fillRect/>
          </a:stretch>
        </p:blipFill>
        <p:spPr>
          <a:xfrm>
            <a:off x="250825" y="4221163"/>
            <a:ext cx="1774825" cy="2160587"/>
          </a:xfrm>
          <a:prstGeom prst="rect">
            <a:avLst/>
          </a:prstGeom>
          <a:noFill/>
          <a:ln w="9525">
            <a:noFill/>
          </a:ln>
        </p:spPr>
      </p:pic>
    </p:spTree>
  </p:cSld>
  <p:clrMapOvr>
    <a:masterClrMapping/>
  </p:clrMapOvr>
  <p:transition>
    <p:comb/>
    <p:sndAc>
      <p:stSnd>
        <p:snd r:embed="rId2" name="wind.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wipe(left)">
                                      <p:cBhvr>
                                        <p:cTn id="7" dur="500"/>
                                        <p:tgtEl>
                                          <p:spTgt spid="21508"/>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9"/>
                                        </p:tgtEl>
                                        <p:attrNameLst>
                                          <p:attrName>style.visibility</p:attrName>
                                        </p:attrNameLst>
                                      </p:cBhvr>
                                      <p:to>
                                        <p:strVal val="visible"/>
                                      </p:to>
                                    </p:set>
                                    <p:animEffect transition="in" filter="wipe(left)">
                                      <p:cBhvr>
                                        <p:cTn id="12" dur="500"/>
                                        <p:tgtEl>
                                          <p:spTgt spid="2150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21"/>
                                        </p:tgtEl>
                                        <p:attrNameLst>
                                          <p:attrName>style.visibility</p:attrName>
                                        </p:attrNameLst>
                                      </p:cBhvr>
                                      <p:to>
                                        <p:strVal val="visible"/>
                                      </p:to>
                                    </p:set>
                                    <p:animEffect transition="in" filter="blinds(horizontal)">
                                      <p:cBhvr>
                                        <p:cTn id="17" dur="500"/>
                                        <p:tgtEl>
                                          <p:spTgt spid="21521"/>
                                        </p:tgtEl>
                                      </p:cBhvr>
                                    </p:animEffect>
                                  </p:childTnLst>
                                </p:cTn>
                              </p:par>
                              <p:par>
                                <p:cTn id="18" presetID="3" presetClass="entr" presetSubtype="10" fill="hold" nodeType="withEffect">
                                  <p:stCondLst>
                                    <p:cond delay="0"/>
                                  </p:stCondLst>
                                  <p:childTnLst>
                                    <p:set>
                                      <p:cBhvr>
                                        <p:cTn id="19" dur="1" fill="hold">
                                          <p:stCondLst>
                                            <p:cond delay="0"/>
                                          </p:stCondLst>
                                        </p:cTn>
                                        <p:tgtEl>
                                          <p:spTgt spid="21522"/>
                                        </p:tgtEl>
                                        <p:attrNameLst>
                                          <p:attrName>style.visibility</p:attrName>
                                        </p:attrNameLst>
                                      </p:cBhvr>
                                      <p:to>
                                        <p:strVal val="visible"/>
                                      </p:to>
                                    </p:set>
                                    <p:animEffect transition="in" filter="blinds(horizontal)">
                                      <p:cBhvr>
                                        <p:cTn id="20" dur="500"/>
                                        <p:tgtEl>
                                          <p:spTgt spid="2152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1523"/>
                                        </p:tgtEl>
                                        <p:attrNameLst>
                                          <p:attrName>style.visibility</p:attrName>
                                        </p:attrNameLst>
                                      </p:cBhvr>
                                      <p:to>
                                        <p:strVal val="visible"/>
                                      </p:to>
                                    </p:set>
                                    <p:animEffect transition="in" filter="blinds(horizontal)">
                                      <p:cBhvr>
                                        <p:cTn id="23" dur="500"/>
                                        <p:tgtEl>
                                          <p:spTgt spid="21523"/>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21524"/>
                                        </p:tgtEl>
                                        <p:attrNameLst>
                                          <p:attrName>style.visibility</p:attrName>
                                        </p:attrNameLst>
                                      </p:cBhvr>
                                      <p:to>
                                        <p:strVal val="visible"/>
                                      </p:to>
                                    </p:set>
                                    <p:animEffect transition="in" filter="box(in)">
                                      <p:cBhvr>
                                        <p:cTn id="28" dur="500"/>
                                        <p:tgtEl>
                                          <p:spTgt spid="21524"/>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21525"/>
                                        </p:tgtEl>
                                        <p:attrNameLst>
                                          <p:attrName>style.visibility</p:attrName>
                                        </p:attrNameLst>
                                      </p:cBhvr>
                                      <p:to>
                                        <p:strVal val="visible"/>
                                      </p:to>
                                    </p:set>
                                    <p:animEffect transition="in" filter="box(in)">
                                      <p:cBhvr>
                                        <p:cTn id="33" dur="500"/>
                                        <p:tgtEl>
                                          <p:spTgt spid="21525"/>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21526"/>
                                        </p:tgtEl>
                                        <p:attrNameLst>
                                          <p:attrName>style.visibility</p:attrName>
                                        </p:attrNameLst>
                                      </p:cBhvr>
                                      <p:to>
                                        <p:strVal val="visible"/>
                                      </p:to>
                                    </p:set>
                                    <p:anim calcmode="lin" valueType="num">
                                      <p:cBhvr additive="base">
                                        <p:cTn id="38" dur="500" fill="hold"/>
                                        <p:tgtEl>
                                          <p:spTgt spid="21526"/>
                                        </p:tgtEl>
                                        <p:attrNameLst>
                                          <p:attrName>ppt_x</p:attrName>
                                        </p:attrNameLst>
                                      </p:cBhvr>
                                      <p:tavLst>
                                        <p:tav tm="0">
                                          <p:val>
                                            <p:strVal val="#ppt_x"/>
                                          </p:val>
                                        </p:tav>
                                        <p:tav tm="100000">
                                          <p:val>
                                            <p:strVal val="#ppt_x"/>
                                          </p:val>
                                        </p:tav>
                                      </p:tavLst>
                                    </p:anim>
                                    <p:anim calcmode="lin" valueType="num">
                                      <p:cBhvr additive="base">
                                        <p:cTn id="39" dur="500" fill="hold"/>
                                        <p:tgtEl>
                                          <p:spTgt spid="21526"/>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21528"/>
                                        </p:tgtEl>
                                        <p:attrNameLst>
                                          <p:attrName>style.visibility</p:attrName>
                                        </p:attrNameLst>
                                      </p:cBhvr>
                                      <p:to>
                                        <p:strVal val="visible"/>
                                      </p:to>
                                    </p:set>
                                    <p:animEffect transition="in" filter="checkerboard(across)">
                                      <p:cBhvr>
                                        <p:cTn id="44" dur="500"/>
                                        <p:tgtEl>
                                          <p:spTgt spid="21528"/>
                                        </p:tgtEl>
                                      </p:cBhvr>
                                    </p:animEffect>
                                  </p:childTnLst>
                                </p:cTn>
                              </p:par>
                              <p:par>
                                <p:cTn id="45" presetID="5" presetClass="entr" presetSubtype="10" fill="hold" nodeType="withEffect">
                                  <p:stCondLst>
                                    <p:cond delay="0"/>
                                  </p:stCondLst>
                                  <p:childTnLst>
                                    <p:set>
                                      <p:cBhvr>
                                        <p:cTn id="46" dur="1" fill="hold">
                                          <p:stCondLst>
                                            <p:cond delay="0"/>
                                          </p:stCondLst>
                                        </p:cTn>
                                        <p:tgtEl>
                                          <p:spTgt spid="21530"/>
                                        </p:tgtEl>
                                        <p:attrNameLst>
                                          <p:attrName>style.visibility</p:attrName>
                                        </p:attrNameLst>
                                      </p:cBhvr>
                                      <p:to>
                                        <p:strVal val="visible"/>
                                      </p:to>
                                    </p:set>
                                    <p:animEffect transition="in" filter="checkerboard(across)">
                                      <p:cBhvr>
                                        <p:cTn id="47" dur="500"/>
                                        <p:tgtEl>
                                          <p:spTgt spid="21530"/>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21527"/>
                                        </p:tgtEl>
                                        <p:attrNameLst>
                                          <p:attrName>style.visibility</p:attrName>
                                        </p:attrNameLst>
                                      </p:cBhvr>
                                      <p:to>
                                        <p:strVal val="visible"/>
                                      </p:to>
                                    </p:set>
                                    <p:animEffect transition="in" filter="checkerboard(across)">
                                      <p:cBhvr>
                                        <p:cTn id="50" dur="500"/>
                                        <p:tgtEl>
                                          <p:spTgt spid="21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P spid="21509" grpId="0" animBg="1"/>
      <p:bldP spid="21521" grpId="0"/>
      <p:bldP spid="21523" grpId="0"/>
      <p:bldP spid="21525" grpId="0"/>
      <p:bldP spid="215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p:nvPr/>
        </p:nvSpPr>
        <p:spPr>
          <a:xfrm>
            <a:off x="900113" y="908050"/>
            <a:ext cx="6119812"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buClrTx/>
              <a:buSzTx/>
              <a:buFont typeface="Wingdings" panose="05000000000000000000" pitchFamily="2" charset="2"/>
              <a:buChar char="Ø"/>
            </a:pPr>
            <a:r>
              <a:rPr lang="zh-CN" altLang="en-US" b="1" dirty="0">
                <a:solidFill>
                  <a:schemeClr val="hlink"/>
                </a:solidFill>
                <a:latin typeface="楷体_GB2312" pitchFamily="49" charset="-122"/>
                <a:ea typeface="楷体_GB2312" pitchFamily="49" charset="-122"/>
              </a:rPr>
              <a:t>机器字长有限 </a:t>
            </a:r>
            <a:r>
              <a:rPr lang="en-US" altLang="zh-CN" b="1" dirty="0">
                <a:solidFill>
                  <a:schemeClr val="hlink"/>
                </a:solidFill>
                <a:ea typeface="楷体_GB2312" pitchFamily="49" charset="-122"/>
              </a:rPr>
              <a:t>——</a:t>
            </a:r>
            <a:r>
              <a:rPr lang="en-US" altLang="zh-CN" b="1" dirty="0">
                <a:solidFill>
                  <a:schemeClr val="hlink"/>
                </a:solidFill>
                <a:latin typeface="楷体_GB2312" pitchFamily="49" charset="-122"/>
                <a:ea typeface="楷体_GB2312" pitchFamily="49" charset="-122"/>
              </a:rPr>
              <a:t> </a:t>
            </a:r>
            <a:r>
              <a:rPr lang="zh-CN" altLang="en-US" b="1" dirty="0">
                <a:solidFill>
                  <a:schemeClr val="hlink"/>
                </a:solidFill>
                <a:latin typeface="楷体_GB2312" pitchFamily="49" charset="-122"/>
                <a:ea typeface="楷体_GB2312" pitchFamily="49" charset="-122"/>
              </a:rPr>
              <a:t>舍入误差</a:t>
            </a:r>
          </a:p>
        </p:txBody>
      </p:sp>
      <p:sp>
        <p:nvSpPr>
          <p:cNvPr id="13315" name="Text Box 3"/>
          <p:cNvSpPr txBox="1"/>
          <p:nvPr/>
        </p:nvSpPr>
        <p:spPr>
          <a:xfrm>
            <a:off x="539750" y="1484313"/>
            <a:ext cx="7385050" cy="6905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140000"/>
              </a:lnSpc>
              <a:spcBef>
                <a:spcPct val="0"/>
              </a:spcBef>
              <a:buClrTx/>
              <a:buSzTx/>
              <a:buFontTx/>
              <a:buNone/>
            </a:pPr>
            <a:r>
              <a:rPr lang="zh-CN" altLang="en-US" sz="1800" dirty="0">
                <a:solidFill>
                  <a:srgbClr val="333333"/>
                </a:solidFill>
              </a:rPr>
              <a:t>       </a:t>
            </a:r>
            <a:r>
              <a:rPr lang="zh-CN" altLang="en-US" sz="2800" b="1" dirty="0">
                <a:solidFill>
                  <a:schemeClr val="tx2"/>
                </a:solidFill>
                <a:ea typeface="楷体_GB2312" pitchFamily="49" charset="-122"/>
              </a:rPr>
              <a:t>用计算机、计算器和笔算，都只能用有限位</a:t>
            </a:r>
          </a:p>
        </p:txBody>
      </p:sp>
      <p:sp>
        <p:nvSpPr>
          <p:cNvPr id="13317" name="Text Box 5"/>
          <p:cNvSpPr txBox="1"/>
          <p:nvPr/>
        </p:nvSpPr>
        <p:spPr>
          <a:xfrm>
            <a:off x="3779838" y="3357563"/>
            <a:ext cx="4679950" cy="7937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800" i="1" dirty="0">
                <a:solidFill>
                  <a:srgbClr val="000000"/>
                </a:solidFill>
                <a:sym typeface="Symbol" panose="05050102010706020507" pitchFamily="18" charset="2"/>
              </a:rPr>
              <a:t></a:t>
            </a:r>
            <a:r>
              <a:rPr lang="zh-CN" altLang="en-US" sz="2800" dirty="0">
                <a:solidFill>
                  <a:srgbClr val="000000"/>
                </a:solidFill>
              </a:rPr>
              <a:t> </a:t>
            </a:r>
            <a:r>
              <a:rPr lang="en-US" altLang="zh-CN" sz="2800" dirty="0">
                <a:solidFill>
                  <a:srgbClr val="000000"/>
                </a:solidFill>
              </a:rPr>
              <a:t>= 3.1415926</a:t>
            </a:r>
            <a:r>
              <a:rPr lang="en-US" altLang="zh-CN" sz="1800" dirty="0">
                <a:solidFill>
                  <a:srgbClr val="000000"/>
                </a:solidFill>
              </a:rPr>
              <a:t>…</a:t>
            </a:r>
            <a:r>
              <a:rPr lang="en-US" altLang="zh-CN" sz="1800" dirty="0">
                <a:solidFill>
                  <a:srgbClr val="333333"/>
                </a:solidFill>
              </a:rPr>
              <a:t>           		</a:t>
            </a:r>
            <a:r>
              <a:rPr lang="en-US" altLang="zh-CN" sz="1800" dirty="0">
                <a:solidFill>
                  <a:srgbClr val="FFFFFF"/>
                </a:solidFill>
              </a:rPr>
              <a:t>	</a:t>
            </a:r>
          </a:p>
        </p:txBody>
      </p:sp>
      <p:sp>
        <p:nvSpPr>
          <p:cNvPr id="13327" name="Rectangle 15"/>
          <p:cNvSpPr>
            <a:spLocks noChangeArrowheads="1"/>
          </p:cNvSpPr>
          <p:nvPr/>
        </p:nvSpPr>
        <p:spPr bwMode="auto">
          <a:xfrm>
            <a:off x="0" y="3233738"/>
            <a:ext cx="9144000" cy="0"/>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a:ln>
                <a:noFill/>
              </a:ln>
              <a:solidFill>
                <a:srgbClr val="FF0066"/>
              </a:solidFill>
              <a:effectLst>
                <a:outerShdw blurRad="38100" dist="38100" dir="2700000" algn="tl">
                  <a:srgbClr val="000000">
                    <a:alpha val="43137"/>
                  </a:srgbClr>
                </a:outerShdw>
              </a:effectLst>
              <a:uLnTx/>
              <a:uFillTx/>
              <a:latin typeface="Arial" panose="020B0604020202020204" pitchFamily="34" charset="0"/>
              <a:ea typeface="华文新魏" panose="02010800040101010101" pitchFamily="2" charset="-122"/>
              <a:cs typeface="+mn-cs"/>
            </a:endParaRPr>
          </a:p>
        </p:txBody>
      </p:sp>
      <p:sp>
        <p:nvSpPr>
          <p:cNvPr id="13329" name="Rectangle 17"/>
          <p:cNvSpPr>
            <a:spLocks noChangeArrowheads="1"/>
          </p:cNvSpPr>
          <p:nvPr/>
        </p:nvSpPr>
        <p:spPr bwMode="auto">
          <a:xfrm>
            <a:off x="971550" y="2060575"/>
            <a:ext cx="6970713" cy="690563"/>
          </a:xfrm>
          <a:prstGeom prst="rect">
            <a:avLst/>
          </a:prstGeom>
          <a:noFill/>
          <a:ln w="9525">
            <a:noFill/>
            <a:miter lim="800000"/>
          </a:ln>
          <a:effectLst/>
        </p:spPr>
        <p:txBody>
          <a:bodyPr wrap="none" anchor="ctr">
            <a:spAutoFit/>
          </a:bodyPr>
          <a:lstStyle/>
          <a:p>
            <a:pPr marL="0" marR="0" lvl="0" indent="0" algn="ctr" defTabSz="914400" rtl="0" eaLnBrk="1" fontAlgn="base" latinLnBrk="0" hangingPunct="1">
              <a:lnSpc>
                <a:spcPct val="14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2"/>
                </a:solidFill>
                <a:effectLst/>
                <a:uLnTx/>
                <a:uFillTx/>
                <a:latin typeface="Arial" panose="020B0604020202020204" pitchFamily="34" charset="0"/>
                <a:ea typeface="楷体_GB2312" pitchFamily="49" charset="-122"/>
                <a:cs typeface="+mn-cs"/>
              </a:rPr>
              <a:t>小数来代替无穷小数或用位数较少的小数来</a:t>
            </a:r>
            <a:endParaRPr kumimoji="1" lang="zh-CN" altLang="en-US" sz="3200" b="1" i="0" u="none" strike="noStrike" kern="1200" cap="none" spc="0" normalizeH="0" baseline="0" noProof="0">
              <a:ln>
                <a:noFill/>
              </a:ln>
              <a:solidFill>
                <a:srgbClr val="FF0066"/>
              </a:solidFill>
              <a:effectLst>
                <a:outerShdw blurRad="38100" dist="38100" dir="2700000" algn="tl">
                  <a:srgbClr val="C0C0C0"/>
                </a:outerShdw>
              </a:effectLst>
              <a:uLnTx/>
              <a:uFillTx/>
              <a:latin typeface="Arial" panose="020B0604020202020204" pitchFamily="34" charset="0"/>
              <a:ea typeface="华文新魏" panose="02010800040101010101" pitchFamily="2" charset="-122"/>
              <a:cs typeface="+mn-cs"/>
            </a:endParaRPr>
          </a:p>
        </p:txBody>
      </p:sp>
      <p:sp>
        <p:nvSpPr>
          <p:cNvPr id="13330" name="Rectangle 18"/>
          <p:cNvSpPr/>
          <p:nvPr/>
        </p:nvSpPr>
        <p:spPr>
          <a:xfrm>
            <a:off x="971550" y="2852738"/>
            <a:ext cx="5184775"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solidFill>
                  <a:schemeClr val="tx2"/>
                </a:solidFill>
                <a:ea typeface="楷体_GB2312" pitchFamily="49" charset="-122"/>
              </a:rPr>
              <a:t>代替位数较多的有限小数，如：</a:t>
            </a:r>
          </a:p>
        </p:txBody>
      </p:sp>
      <p:pic>
        <p:nvPicPr>
          <p:cNvPr id="38920" name="Picture 24" descr="20071231233902">
            <a:hlinkClick r:id="rId3"/>
          </p:cNvPr>
          <p:cNvPicPr>
            <a:picLocks noChangeAspect="1"/>
          </p:cNvPicPr>
          <p:nvPr/>
        </p:nvPicPr>
        <p:blipFill>
          <a:blip r:embed="rId4"/>
          <a:stretch>
            <a:fillRect/>
          </a:stretch>
        </p:blipFill>
        <p:spPr>
          <a:xfrm>
            <a:off x="2627313" y="4221163"/>
            <a:ext cx="6121400" cy="2306637"/>
          </a:xfrm>
          <a:prstGeom prst="rect">
            <a:avLst/>
          </a:prstGeom>
          <a:noFill/>
          <a:ln w="9525">
            <a:noFill/>
          </a:ln>
        </p:spPr>
      </p:pic>
      <p:graphicFrame>
        <p:nvGraphicFramePr>
          <p:cNvPr id="13337" name="Object 25"/>
          <p:cNvGraphicFramePr>
            <a:graphicFrameLocks noChangeAspect="1"/>
          </p:cNvGraphicFramePr>
          <p:nvPr/>
        </p:nvGraphicFramePr>
        <p:xfrm>
          <a:off x="1403350" y="3284538"/>
          <a:ext cx="1800225" cy="833437"/>
        </p:xfrm>
        <a:graphic>
          <a:graphicData uri="http://schemas.openxmlformats.org/presentationml/2006/ole">
            <mc:AlternateContent xmlns:mc="http://schemas.openxmlformats.org/markup-compatibility/2006">
              <mc:Choice xmlns:v="urn:schemas-microsoft-com:vml" Requires="v">
                <p:oleObj r:id="rId5" imgW="850265" imgH="393700" progId="Equation.DSMT4">
                  <p:embed/>
                </p:oleObj>
              </mc:Choice>
              <mc:Fallback>
                <p:oleObj r:id="rId5" imgW="850265" imgH="393700" progId="Equation.DSMT4">
                  <p:embed/>
                  <p:pic>
                    <p:nvPicPr>
                      <p:cNvPr id="13337" name="Object 25"/>
                      <p:cNvPicPr/>
                      <p:nvPr/>
                    </p:nvPicPr>
                    <p:blipFill>
                      <a:blip r:embed="rId6"/>
                      <a:stretch>
                        <a:fillRect/>
                      </a:stretch>
                    </p:blipFill>
                    <p:spPr>
                      <a:xfrm>
                        <a:off x="1403350" y="3284538"/>
                        <a:ext cx="1800225" cy="833437"/>
                      </a:xfrm>
                      <a:prstGeom prst="rect">
                        <a:avLst/>
                      </a:prstGeom>
                      <a:noFill/>
                      <a:ln w="38100">
                        <a:noFill/>
                        <a:miter/>
                      </a:ln>
                    </p:spPr>
                  </p:pic>
                </p:oleObj>
              </mc:Fallback>
            </mc:AlternateContent>
          </a:graphicData>
        </a:graphic>
      </p:graphicFrame>
    </p:spTree>
  </p:cSld>
  <p:clrMapOvr>
    <a:masterClrMapping/>
  </p:clrMapOvr>
  <p:transition>
    <p:comb dir="vert"/>
    <p:sndAc>
      <p:stSnd>
        <p:snd r:embed="rId2" name="WHOO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wipe(left)">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5"/>
                                        </p:tgtEl>
                                        <p:attrNameLst>
                                          <p:attrName>style.visibility</p:attrName>
                                        </p:attrNameLst>
                                      </p:cBhvr>
                                      <p:to>
                                        <p:strVal val="visible"/>
                                      </p:to>
                                    </p:set>
                                    <p:animEffect transition="in" filter="blinds(horizontal)">
                                      <p:cBhvr>
                                        <p:cTn id="12" dur="500"/>
                                        <p:tgtEl>
                                          <p:spTgt spid="133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29"/>
                                        </p:tgtEl>
                                        <p:attrNameLst>
                                          <p:attrName>style.visibility</p:attrName>
                                        </p:attrNameLst>
                                      </p:cBhvr>
                                      <p:to>
                                        <p:strVal val="visible"/>
                                      </p:to>
                                    </p:set>
                                    <p:animEffect transition="in" filter="blinds(horizontal)">
                                      <p:cBhvr>
                                        <p:cTn id="17" dur="500"/>
                                        <p:tgtEl>
                                          <p:spTgt spid="1332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30"/>
                                        </p:tgtEl>
                                        <p:attrNameLst>
                                          <p:attrName>style.visibility</p:attrName>
                                        </p:attrNameLst>
                                      </p:cBhvr>
                                      <p:to>
                                        <p:strVal val="visible"/>
                                      </p:to>
                                    </p:set>
                                    <p:animEffect transition="in" filter="blinds(horizontal)">
                                      <p:cBhvr>
                                        <p:cTn id="22" dur="500"/>
                                        <p:tgtEl>
                                          <p:spTgt spid="1333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337"/>
                                        </p:tgtEl>
                                        <p:attrNameLst>
                                          <p:attrName>style.visibility</p:attrName>
                                        </p:attrNameLst>
                                      </p:cBhvr>
                                      <p:to>
                                        <p:strVal val="visible"/>
                                      </p:to>
                                    </p:set>
                                    <p:anim calcmode="lin" valueType="num">
                                      <p:cBhvr additive="base">
                                        <p:cTn id="27" dur="500" fill="hold"/>
                                        <p:tgtEl>
                                          <p:spTgt spid="13337"/>
                                        </p:tgtEl>
                                        <p:attrNameLst>
                                          <p:attrName>ppt_x</p:attrName>
                                        </p:attrNameLst>
                                      </p:cBhvr>
                                      <p:tavLst>
                                        <p:tav tm="0">
                                          <p:val>
                                            <p:strVal val="#ppt_x"/>
                                          </p:val>
                                        </p:tav>
                                        <p:tav tm="100000">
                                          <p:val>
                                            <p:strVal val="#ppt_x"/>
                                          </p:val>
                                        </p:tav>
                                      </p:tavLst>
                                    </p:anim>
                                    <p:anim calcmode="lin" valueType="num">
                                      <p:cBhvr additive="base">
                                        <p:cTn id="28" dur="500" fill="hold"/>
                                        <p:tgtEl>
                                          <p:spTgt spid="1333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317"/>
                                        </p:tgtEl>
                                        <p:attrNameLst>
                                          <p:attrName>style.visibility</p:attrName>
                                        </p:attrNameLst>
                                      </p:cBhvr>
                                      <p:to>
                                        <p:strVal val="visible"/>
                                      </p:to>
                                    </p:set>
                                    <p:anim calcmode="lin" valueType="num">
                                      <p:cBhvr additive="base">
                                        <p:cTn id="33" dur="500" fill="hold"/>
                                        <p:tgtEl>
                                          <p:spTgt spid="13317"/>
                                        </p:tgtEl>
                                        <p:attrNameLst>
                                          <p:attrName>ppt_x</p:attrName>
                                        </p:attrNameLst>
                                      </p:cBhvr>
                                      <p:tavLst>
                                        <p:tav tm="0">
                                          <p:val>
                                            <p:strVal val="#ppt_x"/>
                                          </p:val>
                                        </p:tav>
                                        <p:tav tm="100000">
                                          <p:val>
                                            <p:strVal val="#ppt_x"/>
                                          </p:val>
                                        </p:tav>
                                      </p:tavLst>
                                    </p:anim>
                                    <p:anim calcmode="lin" valueType="num">
                                      <p:cBhvr additive="base">
                                        <p:cTn id="34" dur="500" fill="hold"/>
                                        <p:tgtEl>
                                          <p:spTgt spid="133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nimBg="1"/>
      <p:bldP spid="13315" grpId="0"/>
      <p:bldP spid="13317" grpId="0"/>
      <p:bldP spid="13329" grpId="0"/>
      <p:bldP spid="133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a:xfrm>
            <a:off x="684213" y="1989138"/>
            <a:ext cx="7772400" cy="1143000"/>
          </a:xfrm>
          <a:ln/>
        </p:spPr>
        <p:txBody>
          <a:bodyPr vert="horz" wrap="square" lIns="91440" tIns="45720" rIns="91440" bIns="45720" anchor="ctr" anchorCtr="0"/>
          <a:lstStyle/>
          <a:p>
            <a:pPr eaLnBrk="1" hangingPunct="1"/>
            <a:r>
              <a:rPr lang="zh-CN" altLang="en-US" b="1" dirty="0">
                <a:solidFill>
                  <a:schemeClr val="tx1"/>
                </a:solidFill>
                <a:ea typeface="楷体_GB2312" pitchFamily="49" charset="-122"/>
              </a:rPr>
              <a:t>应用问题举例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additive="base">
                                        <p:cTn id="7" dur="500" fill="hold"/>
                                        <p:tgtEl>
                                          <p:spTgt spid="59394"/>
                                        </p:tgtEl>
                                        <p:attrNameLst>
                                          <p:attrName>ppt_x</p:attrName>
                                        </p:attrNameLst>
                                      </p:cBhvr>
                                      <p:tavLst>
                                        <p:tav tm="0">
                                          <p:val>
                                            <p:strVal val="0-#ppt_w/2"/>
                                          </p:val>
                                        </p:tav>
                                        <p:tav tm="100000">
                                          <p:val>
                                            <p:strVal val="#ppt_x"/>
                                          </p:val>
                                        </p:tav>
                                      </p:tavLst>
                                    </p:anim>
                                    <p:anim calcmode="lin" valueType="num">
                                      <p:cBhvr additive="base">
                                        <p:cTn id="8" dur="500" fill="hold"/>
                                        <p:tgtEl>
                                          <p:spTgt spid="593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p:nvPr/>
        </p:nvSpPr>
        <p:spPr>
          <a:xfrm>
            <a:off x="1187450" y="765175"/>
            <a:ext cx="3743325" cy="5175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ea typeface="楷体_GB2312" pitchFamily="49" charset="-122"/>
              </a:rPr>
              <a:t>四舍五入后</a:t>
            </a:r>
            <a:r>
              <a:rPr lang="en-US" altLang="zh-CN" sz="2800" b="1" dirty="0">
                <a:ea typeface="楷体_GB2312" pitchFamily="49" charset="-122"/>
              </a:rPr>
              <a:t>……</a:t>
            </a:r>
          </a:p>
        </p:txBody>
      </p:sp>
      <p:graphicFrame>
        <p:nvGraphicFramePr>
          <p:cNvPr id="14339" name="Object 3"/>
          <p:cNvGraphicFramePr>
            <a:graphicFrameLocks noChangeAspect="1"/>
          </p:cNvGraphicFramePr>
          <p:nvPr/>
        </p:nvGraphicFramePr>
        <p:xfrm>
          <a:off x="2124075" y="1773238"/>
          <a:ext cx="3960813" cy="423862"/>
        </p:xfrm>
        <a:graphic>
          <a:graphicData uri="http://schemas.openxmlformats.org/presentationml/2006/ole">
            <mc:AlternateContent xmlns:mc="http://schemas.openxmlformats.org/markup-compatibility/2006">
              <mc:Choice xmlns:v="urn:schemas-microsoft-com:vml" Requires="v">
                <p:oleObj r:id="rId4" imgW="2044700" imgH="215900" progId="Equation.3">
                  <p:embed/>
                </p:oleObj>
              </mc:Choice>
              <mc:Fallback>
                <p:oleObj r:id="rId4" imgW="2044700" imgH="215900" progId="Equation.3">
                  <p:embed/>
                  <p:pic>
                    <p:nvPicPr>
                      <p:cNvPr id="14339" name="Object 3"/>
                      <p:cNvPicPr/>
                      <p:nvPr/>
                    </p:nvPicPr>
                    <p:blipFill>
                      <a:blip r:embed="rId5"/>
                      <a:stretch>
                        <a:fillRect/>
                      </a:stretch>
                    </p:blipFill>
                    <p:spPr>
                      <a:xfrm>
                        <a:off x="2124075" y="1773238"/>
                        <a:ext cx="3960813" cy="423862"/>
                      </a:xfrm>
                      <a:prstGeom prst="rect">
                        <a:avLst/>
                      </a:prstGeom>
                      <a:noFill/>
                      <a:ln w="38100">
                        <a:noFill/>
                        <a:miter/>
                      </a:ln>
                    </p:spPr>
                  </p:pic>
                </p:oleObj>
              </mc:Fallback>
            </mc:AlternateContent>
          </a:graphicData>
        </a:graphic>
      </p:graphicFrame>
      <p:graphicFrame>
        <p:nvGraphicFramePr>
          <p:cNvPr id="14340" name="Object 4"/>
          <p:cNvGraphicFramePr>
            <a:graphicFrameLocks noChangeAspect="1"/>
          </p:cNvGraphicFramePr>
          <p:nvPr/>
        </p:nvGraphicFramePr>
        <p:xfrm>
          <a:off x="2124075" y="2565400"/>
          <a:ext cx="3657600" cy="798513"/>
        </p:xfrm>
        <a:graphic>
          <a:graphicData uri="http://schemas.openxmlformats.org/presentationml/2006/ole">
            <mc:AlternateContent xmlns:mc="http://schemas.openxmlformats.org/markup-compatibility/2006">
              <mc:Choice xmlns:v="urn:schemas-microsoft-com:vml" Requires="v">
                <p:oleObj r:id="rId6" imgW="1791335" imgH="393700" progId="Equation.3">
                  <p:embed/>
                </p:oleObj>
              </mc:Choice>
              <mc:Fallback>
                <p:oleObj r:id="rId6" imgW="1791335" imgH="393700" progId="Equation.3">
                  <p:embed/>
                  <p:pic>
                    <p:nvPicPr>
                      <p:cNvPr id="14340" name="Object 4"/>
                      <p:cNvPicPr/>
                      <p:nvPr/>
                    </p:nvPicPr>
                    <p:blipFill>
                      <a:blip r:embed="rId7"/>
                      <a:stretch>
                        <a:fillRect/>
                      </a:stretch>
                    </p:blipFill>
                    <p:spPr>
                      <a:xfrm>
                        <a:off x="2124075" y="2565400"/>
                        <a:ext cx="3657600" cy="798513"/>
                      </a:xfrm>
                      <a:prstGeom prst="rect">
                        <a:avLst/>
                      </a:prstGeom>
                      <a:noFill/>
                      <a:ln w="38100">
                        <a:noFill/>
                        <a:miter/>
                      </a:ln>
                    </p:spPr>
                  </p:pic>
                </p:oleObj>
              </mc:Fallback>
            </mc:AlternateContent>
          </a:graphicData>
        </a:graphic>
      </p:graphicFrame>
      <p:sp>
        <p:nvSpPr>
          <p:cNvPr id="14342" name="AutoShape 6" descr="再生纸"/>
          <p:cNvSpPr>
            <a:spLocks noChangeArrowheads="1"/>
          </p:cNvSpPr>
          <p:nvPr/>
        </p:nvSpPr>
        <p:spPr bwMode="auto">
          <a:xfrm>
            <a:off x="468313" y="4221163"/>
            <a:ext cx="8062913" cy="1260475"/>
          </a:xfrm>
          <a:prstGeom prst="roundRect">
            <a:avLst>
              <a:gd name="adj" fmla="val 16667"/>
            </a:avLst>
          </a:prstGeom>
          <a:blipFill dpi="0" rotWithShape="0">
            <a:blip r:embed="rId8"/>
            <a:srcRect/>
            <a:tile tx="0" ty="0" sx="100000" sy="100000" flip="none" algn="tl"/>
          </a:blipFill>
          <a:ln w="9525">
            <a:noFill/>
            <a:round/>
          </a:ln>
          <a:effectLst>
            <a:prstShdw prst="shdw17" dist="17961" dir="2700000">
              <a:srgbClr val="FFFFFF">
                <a:gamma/>
                <a:shade val="60000"/>
                <a:invGamma/>
              </a:srgbClr>
            </a:prstShdw>
          </a:effectLst>
        </p:spPr>
        <p:txBody>
          <a:bodyPr wrap="none" anchor="ctr"/>
          <a:lstStyle/>
          <a:p>
            <a:pPr marL="0" marR="0" lvl="0" indent="0" algn="l" defTabSz="914400" rtl="0" eaLnBrk="1" fontAlgn="base" latinLnBrk="0" hangingPunct="1">
              <a:lnSpc>
                <a:spcPct val="14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在数值计算方法中，主要研究</a:t>
            </a:r>
            <a:r>
              <a:rPr kumimoji="0" lang="zh-CN" altLang="en-US" sz="2800" b="1" i="0" u="none" strike="noStrike" kern="120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楷体_GB2312" pitchFamily="49" charset="-122"/>
                <a:cs typeface="+mn-cs"/>
              </a:rPr>
              <a:t>截断误差</a:t>
            </a:r>
            <a:r>
              <a:rPr kumimoji="0" lang="zh-CN" altLang="en-US" sz="28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和</a:t>
            </a:r>
            <a:r>
              <a:rPr kumimoji="0" lang="zh-CN" altLang="en-US" sz="2800" b="1" i="0" u="none" strike="noStrike" kern="120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楷体_GB2312" pitchFamily="49" charset="-122"/>
                <a:cs typeface="+mn-cs"/>
              </a:rPr>
              <a:t>舍入误差</a:t>
            </a:r>
          </a:p>
          <a:p>
            <a:pPr marL="0" marR="0" lvl="0" indent="0" algn="l" defTabSz="914400" rtl="0" eaLnBrk="1" fontAlgn="base" latinLnBrk="0" hangingPunct="1">
              <a:lnSpc>
                <a:spcPct val="14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（包括初始数据的误差）对计算结果的影响！</a:t>
            </a:r>
            <a:endParaRPr kumimoji="0" lang="zh-CN" altLang="en-US" sz="28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p:txBody>
      </p:sp>
    </p:spTree>
  </p:cSld>
  <p:clrMapOvr>
    <a:masterClrMapping/>
  </p:clrMapOvr>
  <p:transition>
    <p:cover dir="u"/>
    <p:sndAc>
      <p:stSnd>
        <p:snd r:embed="rId2" name="voltage.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wipe(left)">
                                      <p:cBhvr>
                                        <p:cTn id="7" dur="500"/>
                                        <p:tgtEl>
                                          <p:spTgt spid="143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wipe(left)">
                                      <p:cBhvr>
                                        <p:cTn id="12" dur="500"/>
                                        <p:tgtEl>
                                          <p:spTgt spid="1434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342"/>
                                        </p:tgtEl>
                                        <p:attrNameLst>
                                          <p:attrName>style.visibility</p:attrName>
                                        </p:attrNameLst>
                                      </p:cBhvr>
                                      <p:to>
                                        <p:strVal val="visible"/>
                                      </p:to>
                                    </p:set>
                                    <p:animEffect transition="in" filter="dissolve">
                                      <p:cBhvr>
                                        <p:cTn id="17" dur="500"/>
                                        <p:tgtEl>
                                          <p:spTgt spid="14342"/>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p:nvPr/>
        </p:nvSpPr>
        <p:spPr>
          <a:xfrm>
            <a:off x="469107" y="409382"/>
            <a:ext cx="5080000" cy="6397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3600" b="1" dirty="0">
                <a:solidFill>
                  <a:srgbClr val="006666"/>
                </a:solidFill>
                <a:ea typeface="楷体_GB2312" pitchFamily="49" charset="-122"/>
                <a:sym typeface="Arial" panose="020B0604020202020204" pitchFamily="34" charset="0"/>
              </a:rPr>
              <a:t>二、 误差的概念</a:t>
            </a:r>
          </a:p>
        </p:txBody>
      </p:sp>
      <p:sp>
        <p:nvSpPr>
          <p:cNvPr id="15363" name="Text Box 3"/>
          <p:cNvSpPr txBox="1"/>
          <p:nvPr/>
        </p:nvSpPr>
        <p:spPr>
          <a:xfrm>
            <a:off x="900113" y="1125538"/>
            <a:ext cx="6048375" cy="52322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en-US" altLang="zh-CN" sz="2800" b="1" dirty="0">
                <a:solidFill>
                  <a:srgbClr val="FF3399"/>
                </a:solidFill>
                <a:ea typeface="楷体_GB2312" pitchFamily="49" charset="-122"/>
                <a:sym typeface="Arial" panose="020B0604020202020204" pitchFamily="34" charset="0"/>
              </a:rPr>
              <a:t>1</a:t>
            </a:r>
            <a:r>
              <a:rPr lang="zh-CN" altLang="en-US" sz="2800" b="1" dirty="0">
                <a:solidFill>
                  <a:srgbClr val="FF3399"/>
                </a:solidFill>
                <a:ea typeface="楷体_GB2312" pitchFamily="49" charset="-122"/>
                <a:sym typeface="Arial" panose="020B0604020202020204" pitchFamily="34" charset="0"/>
              </a:rPr>
              <a:t>、绝对误差与绝对误差限</a:t>
            </a:r>
          </a:p>
        </p:txBody>
      </p:sp>
      <p:graphicFrame>
        <p:nvGraphicFramePr>
          <p:cNvPr id="15366" name="Object 6"/>
          <p:cNvGraphicFramePr>
            <a:graphicFrameLocks noChangeAspect="1"/>
          </p:cNvGraphicFramePr>
          <p:nvPr>
            <p:extLst>
              <p:ext uri="{D42A27DB-BD31-4B8C-83A1-F6EECF244321}">
                <p14:modId xmlns:p14="http://schemas.microsoft.com/office/powerpoint/2010/main" val="945076502"/>
              </p:ext>
            </p:extLst>
          </p:nvPr>
        </p:nvGraphicFramePr>
        <p:xfrm>
          <a:off x="3447256" y="2361405"/>
          <a:ext cx="1970087" cy="627063"/>
        </p:xfrm>
        <a:graphic>
          <a:graphicData uri="http://schemas.openxmlformats.org/presentationml/2006/ole">
            <mc:AlternateContent xmlns:mc="http://schemas.openxmlformats.org/markup-compatibility/2006">
              <mc:Choice xmlns:v="urn:schemas-microsoft-com:vml" Requires="v">
                <p:oleObj r:id="rId3" imgW="850900" imgH="228600" progId="Equation.DSMT4">
                  <p:embed/>
                </p:oleObj>
              </mc:Choice>
              <mc:Fallback>
                <p:oleObj r:id="rId3" imgW="850900" imgH="228600" progId="Equation.DSMT4">
                  <p:embed/>
                  <p:pic>
                    <p:nvPicPr>
                      <p:cNvPr id="15366" name="Object 6"/>
                      <p:cNvPicPr/>
                      <p:nvPr/>
                    </p:nvPicPr>
                    <p:blipFill>
                      <a:blip r:embed="rId4"/>
                      <a:stretch>
                        <a:fillRect/>
                      </a:stretch>
                    </p:blipFill>
                    <p:spPr>
                      <a:xfrm>
                        <a:off x="3447256" y="2361405"/>
                        <a:ext cx="1970087" cy="627063"/>
                      </a:xfrm>
                      <a:prstGeom prst="rect">
                        <a:avLst/>
                      </a:prstGeom>
                      <a:noFill/>
                      <a:ln w="38100">
                        <a:noFill/>
                        <a:miter/>
                      </a:ln>
                    </p:spPr>
                  </p:pic>
                </p:oleObj>
              </mc:Fallback>
            </mc:AlternateContent>
          </a:graphicData>
        </a:graphic>
      </p:graphicFrame>
      <p:sp>
        <p:nvSpPr>
          <p:cNvPr id="40965" name="Text Box 8"/>
          <p:cNvSpPr txBox="1"/>
          <p:nvPr/>
        </p:nvSpPr>
        <p:spPr>
          <a:xfrm>
            <a:off x="6791325" y="2393950"/>
            <a:ext cx="1841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endParaRPr lang="zh-CN" altLang="en-US" sz="2800" b="1" dirty="0">
              <a:solidFill>
                <a:srgbClr val="006666"/>
              </a:solidFill>
            </a:endParaRPr>
          </a:p>
        </p:txBody>
      </p:sp>
      <p:sp>
        <p:nvSpPr>
          <p:cNvPr id="15369" name="Text Box 9"/>
          <p:cNvSpPr txBox="1"/>
          <p:nvPr/>
        </p:nvSpPr>
        <p:spPr>
          <a:xfrm>
            <a:off x="1108075" y="3720797"/>
            <a:ext cx="7605712" cy="107042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140000"/>
              </a:lnSpc>
              <a:spcBef>
                <a:spcPct val="0"/>
              </a:spcBef>
              <a:buClrTx/>
              <a:buSzTx/>
              <a:buFontTx/>
              <a:buNone/>
            </a:pPr>
            <a:r>
              <a:rPr lang="zh-CN" altLang="en-US" sz="2400" b="1" dirty="0">
                <a:solidFill>
                  <a:srgbClr val="FF0000"/>
                </a:solidFill>
                <a:latin typeface="楷体_GB2312" pitchFamily="49" charset="-122"/>
                <a:ea typeface="楷体_GB2312" pitchFamily="49" charset="-122"/>
                <a:sym typeface="Arial" panose="020B0604020202020204" pitchFamily="34" charset="0"/>
              </a:rPr>
              <a:t>例</a:t>
            </a:r>
            <a:r>
              <a:rPr lang="en-US" altLang="zh-CN" sz="2400" b="1" dirty="0">
                <a:solidFill>
                  <a:srgbClr val="FF0000"/>
                </a:solidFill>
                <a:latin typeface="楷体_GB2312" pitchFamily="49" charset="-122"/>
                <a:ea typeface="楷体_GB2312" pitchFamily="49" charset="-122"/>
                <a:sym typeface="Arial" panose="020B0604020202020204" pitchFamily="34" charset="0"/>
              </a:rPr>
              <a:t>1: </a:t>
            </a:r>
            <a:r>
              <a:rPr lang="zh-CN" altLang="en-US" sz="2400" b="1" dirty="0">
                <a:solidFill>
                  <a:srgbClr val="006666"/>
                </a:solidFill>
                <a:latin typeface="楷体_GB2312" pitchFamily="49" charset="-122"/>
                <a:ea typeface="楷体_GB2312" pitchFamily="49" charset="-122"/>
                <a:sym typeface="Arial" panose="020B0604020202020204" pitchFamily="34" charset="0"/>
              </a:rPr>
              <a:t>若用以厘米为最小刻度的尺去量桌子的长，测得长为</a:t>
            </a:r>
            <a:r>
              <a:rPr lang="en-US" altLang="zh-CN" sz="2400" b="1" dirty="0">
                <a:solidFill>
                  <a:srgbClr val="006666"/>
                </a:solidFill>
                <a:latin typeface="楷体_GB2312" pitchFamily="49" charset="-122"/>
                <a:ea typeface="楷体_GB2312" pitchFamily="49" charset="-122"/>
                <a:sym typeface="Arial" panose="020B0604020202020204" pitchFamily="34" charset="0"/>
              </a:rPr>
              <a:t>1.45</a:t>
            </a:r>
            <a:r>
              <a:rPr lang="zh-CN" altLang="en-US" sz="2400" b="1" dirty="0">
                <a:solidFill>
                  <a:srgbClr val="006666"/>
                </a:solidFill>
                <a:latin typeface="楷体_GB2312" pitchFamily="49" charset="-122"/>
                <a:ea typeface="楷体_GB2312" pitchFamily="49" charset="-122"/>
                <a:sym typeface="Arial" panose="020B0604020202020204" pitchFamily="34" charset="0"/>
              </a:rPr>
              <a:t>米，求</a:t>
            </a:r>
            <a:r>
              <a:rPr lang="en-US" altLang="zh-CN" sz="2400" b="1" dirty="0">
                <a:solidFill>
                  <a:srgbClr val="006666"/>
                </a:solidFill>
                <a:latin typeface="楷体_GB2312" pitchFamily="49" charset="-122"/>
                <a:ea typeface="楷体_GB2312" pitchFamily="49" charset="-122"/>
                <a:sym typeface="Arial" panose="020B0604020202020204" pitchFamily="34" charset="0"/>
              </a:rPr>
              <a:t>1.45</a:t>
            </a:r>
            <a:r>
              <a:rPr lang="zh-CN" altLang="en-US" sz="2400" b="1" dirty="0">
                <a:solidFill>
                  <a:srgbClr val="006666"/>
                </a:solidFill>
                <a:latin typeface="楷体_GB2312" pitchFamily="49" charset="-122"/>
                <a:ea typeface="楷体_GB2312" pitchFamily="49" charset="-122"/>
                <a:sym typeface="Arial" panose="020B0604020202020204" pitchFamily="34" charset="0"/>
              </a:rPr>
              <a:t>米的绝对误差。</a:t>
            </a:r>
          </a:p>
        </p:txBody>
      </p:sp>
      <p:sp>
        <p:nvSpPr>
          <p:cNvPr id="15370" name="AutoShape 10"/>
          <p:cNvSpPr/>
          <p:nvPr/>
        </p:nvSpPr>
        <p:spPr>
          <a:xfrm>
            <a:off x="2268538" y="5300663"/>
            <a:ext cx="2897187" cy="852487"/>
          </a:xfrm>
          <a:prstGeom prst="cloudCallout">
            <a:avLst>
              <a:gd name="adj1" fmla="val 89968"/>
              <a:gd name="adj2" fmla="val -39204"/>
            </a:avLst>
          </a:prstGeom>
          <a:gradFill rotWithShape="0">
            <a:gsLst>
              <a:gs pos="0">
                <a:srgbClr val="C1C1C1"/>
              </a:gs>
              <a:gs pos="50000">
                <a:srgbClr val="FFFFFF"/>
              </a:gs>
              <a:gs pos="100000">
                <a:srgbClr val="C1C1C1"/>
              </a:gs>
            </a:gsLst>
            <a:lin ang="0" scaled="1"/>
            <a:tileRect/>
          </a:gradFill>
          <a:ln w="9525" cap="flat" cmpd="sng">
            <a:solidFill>
              <a:srgbClr val="808080"/>
            </a:solidFill>
            <a:prstDash val="solid"/>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b="1" dirty="0">
                <a:ea typeface="楷体_GB2312" pitchFamily="49" charset="-122"/>
              </a:rPr>
              <a:t>1.45</a:t>
            </a:r>
            <a:r>
              <a:rPr lang="zh-CN" altLang="en-US" sz="1800" b="1" dirty="0">
                <a:latin typeface="楷体_GB2312" pitchFamily="49" charset="-122"/>
                <a:ea typeface="楷体_GB2312" pitchFamily="49" charset="-122"/>
              </a:rPr>
              <a:t>米的</a:t>
            </a:r>
          </a:p>
          <a:p>
            <a:pPr marL="0" lvl="0" indent="0" algn="ctr" eaLnBrk="1" hangingPunct="1">
              <a:spcBef>
                <a:spcPct val="0"/>
              </a:spcBef>
              <a:buClrTx/>
              <a:buSzTx/>
              <a:buFontTx/>
              <a:buNone/>
            </a:pPr>
            <a:r>
              <a:rPr lang="zh-CN" altLang="en-US" sz="1800" b="1" dirty="0">
                <a:latin typeface="楷体_GB2312" pitchFamily="49" charset="-122"/>
                <a:ea typeface="楷体_GB2312" pitchFamily="49" charset="-122"/>
              </a:rPr>
              <a:t>绝对误差</a:t>
            </a:r>
            <a:r>
              <a:rPr lang="en-US" altLang="zh-CN" sz="1800" b="1" dirty="0">
                <a:latin typeface="楷体_GB2312" pitchFamily="49" charset="-122"/>
                <a:ea typeface="楷体_GB2312" pitchFamily="49" charset="-122"/>
              </a:rPr>
              <a:t>=</a:t>
            </a:r>
            <a:r>
              <a:rPr lang="zh-CN" altLang="en-US" sz="1800" b="1" dirty="0">
                <a:ea typeface="楷体_GB2312" pitchFamily="49" charset="-122"/>
              </a:rPr>
              <a:t>？</a:t>
            </a:r>
          </a:p>
        </p:txBody>
      </p:sp>
      <p:sp>
        <p:nvSpPr>
          <p:cNvPr id="15371" name="AutoShape 11"/>
          <p:cNvSpPr/>
          <p:nvPr/>
        </p:nvSpPr>
        <p:spPr>
          <a:xfrm>
            <a:off x="6588125" y="5661025"/>
            <a:ext cx="2133600" cy="430213"/>
          </a:xfrm>
          <a:prstGeom prst="cloudCallout">
            <a:avLst>
              <a:gd name="adj1" fmla="val -27454"/>
              <a:gd name="adj2" fmla="val -232778"/>
            </a:avLst>
          </a:prstGeom>
          <a:gradFill rotWithShape="0">
            <a:gsLst>
              <a:gs pos="0">
                <a:srgbClr val="C1C1C1"/>
              </a:gs>
              <a:gs pos="50000">
                <a:srgbClr val="FFFFFF"/>
              </a:gs>
              <a:gs pos="100000">
                <a:srgbClr val="C1C1C1"/>
              </a:gs>
            </a:gsLst>
            <a:lin ang="0" scaled="1"/>
            <a:tileRect/>
          </a:gradFill>
          <a:ln w="9525" cap="flat" cmpd="sng">
            <a:solidFill>
              <a:srgbClr val="808080"/>
            </a:solidFill>
            <a:prstDash val="solid"/>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zh-CN" altLang="en-US" sz="1800" b="1" dirty="0">
                <a:solidFill>
                  <a:schemeClr val="hlink"/>
                </a:solidFill>
                <a:ea typeface="楷体_GB2312" pitchFamily="49" charset="-122"/>
              </a:rPr>
              <a:t>不知道！</a:t>
            </a:r>
          </a:p>
        </p:txBody>
      </p:sp>
      <p:pic>
        <p:nvPicPr>
          <p:cNvPr id="15372" name="Picture 12" descr="PE07677_"/>
          <p:cNvPicPr>
            <a:picLocks noChangeAspect="1"/>
          </p:cNvPicPr>
          <p:nvPr/>
        </p:nvPicPr>
        <p:blipFill>
          <a:blip r:embed="rId5"/>
          <a:stretch>
            <a:fillRect/>
          </a:stretch>
        </p:blipFill>
        <p:spPr>
          <a:xfrm>
            <a:off x="250825" y="4870450"/>
            <a:ext cx="1714500" cy="1717675"/>
          </a:xfrm>
          <a:prstGeom prst="rect">
            <a:avLst/>
          </a:prstGeom>
          <a:noFill/>
          <a:ln w="9525">
            <a:noFill/>
          </a:ln>
        </p:spPr>
      </p:pic>
      <p:grpSp>
        <p:nvGrpSpPr>
          <p:cNvPr id="2" name="Group 20"/>
          <p:cNvGrpSpPr/>
          <p:nvPr/>
        </p:nvGrpSpPr>
        <p:grpSpPr>
          <a:xfrm>
            <a:off x="1699419" y="3166027"/>
            <a:ext cx="5340350" cy="461963"/>
            <a:chOff x="748" y="2069"/>
            <a:chExt cx="3364" cy="291"/>
          </a:xfrm>
        </p:grpSpPr>
        <p:sp>
          <p:nvSpPr>
            <p:cNvPr id="15367" name="Text Box 7"/>
            <p:cNvSpPr txBox="1">
              <a:spLocks noChangeArrowheads="1"/>
            </p:cNvSpPr>
            <p:nvPr/>
          </p:nvSpPr>
          <p:spPr bwMode="auto">
            <a:xfrm>
              <a:off x="748" y="2069"/>
              <a:ext cx="3364" cy="291"/>
            </a:xfrm>
            <a:prstGeom prst="rect">
              <a:avLst/>
            </a:prstGeom>
            <a:noFill/>
            <a:ln w="9525">
              <a:noFill/>
              <a:miter lim="800000"/>
            </a:ln>
            <a:effectLst/>
          </p:spPr>
          <p:txBody>
            <a:bodyPr wrap="none">
              <a:spAutoFit/>
            </a:bodyPr>
            <a:lstStyle/>
            <a:p>
              <a:pPr marR="0" defTabSz="914400" eaLnBrk="1" hangingPunct="1">
                <a:buClrTx/>
                <a:buSzTx/>
                <a:buFontTx/>
                <a:buNone/>
                <a:defRPr/>
              </a:pPr>
              <a:r>
                <a:rPr kumimoji="0" lang="zh-CN" altLang="en-US" sz="2400" kern="1200" cap="none" spc="0" normalizeH="0" baseline="0" noProof="0" dirty="0">
                  <a:solidFill>
                    <a:srgbClr val="006666"/>
                  </a:solidFill>
                  <a:latin typeface="楷体_GB2312" pitchFamily="49" charset="-122"/>
                  <a:ea typeface="楷体_GB2312" pitchFamily="49" charset="-122"/>
                  <a:cs typeface="+mn-cs"/>
                </a:rPr>
                <a:t>是近似值    的</a:t>
              </a:r>
              <a:r>
                <a:rPr kumimoji="0" lang="zh-CN" altLang="en-US" sz="2400" kern="1200" cap="none" spc="0" normalizeH="0" baseline="0" noProof="0" dirty="0">
                  <a:solidFill>
                    <a:schemeClr val="hlink"/>
                  </a:solidFill>
                  <a:effectLst>
                    <a:outerShdw blurRad="38100" dist="38100" dir="2700000" algn="tl">
                      <a:srgbClr val="C0C0C0"/>
                    </a:outerShdw>
                  </a:effectLst>
                  <a:latin typeface="楷体_GB2312" pitchFamily="49" charset="-122"/>
                  <a:ea typeface="楷体_GB2312" pitchFamily="49" charset="-122"/>
                  <a:cs typeface="+mn-cs"/>
                </a:rPr>
                <a:t>绝对误差</a:t>
              </a:r>
              <a:r>
                <a:rPr kumimoji="0" lang="en-US" sz="2400" kern="1200" cap="none" spc="0" normalizeH="0" baseline="0" noProof="0" dirty="0">
                  <a:solidFill>
                    <a:srgbClr val="006666"/>
                  </a:solidFill>
                  <a:latin typeface="楷体_GB2312" pitchFamily="49" charset="-122"/>
                  <a:ea typeface="楷体_GB2312" pitchFamily="49" charset="-122"/>
                  <a:cs typeface="+mn-cs"/>
                </a:rPr>
                <a:t>,</a:t>
              </a:r>
              <a:r>
                <a:rPr kumimoji="0" lang="zh-CN" altLang="en-US" sz="2400" kern="1200" cap="none" spc="0" normalizeH="0" baseline="0" noProof="0" dirty="0">
                  <a:solidFill>
                    <a:srgbClr val="006666"/>
                  </a:solidFill>
                  <a:latin typeface="楷体_GB2312" pitchFamily="49" charset="-122"/>
                  <a:ea typeface="楷体_GB2312" pitchFamily="49" charset="-122"/>
                  <a:cs typeface="+mn-cs"/>
                </a:rPr>
                <a:t>简称为</a:t>
              </a:r>
              <a:r>
                <a:rPr kumimoji="0" lang="zh-CN" altLang="en-US" sz="2400" kern="1200" cap="none" spc="0" normalizeH="0" baseline="0" noProof="0" dirty="0">
                  <a:solidFill>
                    <a:schemeClr val="hlink"/>
                  </a:solidFill>
                  <a:effectLst>
                    <a:outerShdw blurRad="38100" dist="38100" dir="2700000" algn="tl">
                      <a:srgbClr val="C0C0C0"/>
                    </a:outerShdw>
                  </a:effectLst>
                  <a:latin typeface="楷体_GB2312" pitchFamily="49" charset="-122"/>
                  <a:ea typeface="楷体_GB2312" pitchFamily="49" charset="-122"/>
                  <a:cs typeface="+mn-cs"/>
                </a:rPr>
                <a:t>误差</a:t>
              </a:r>
              <a:r>
                <a:rPr kumimoji="0" lang="zh-CN" altLang="en-US" sz="2400" kern="1200" cap="none" spc="0" normalizeH="0" baseline="0" noProof="0" dirty="0">
                  <a:solidFill>
                    <a:srgbClr val="006666"/>
                  </a:solidFill>
                  <a:latin typeface="楷体_GB2312" pitchFamily="49" charset="-122"/>
                  <a:ea typeface="楷体_GB2312" pitchFamily="49" charset="-122"/>
                  <a:cs typeface="+mn-cs"/>
                </a:rPr>
                <a:t>。</a:t>
              </a:r>
              <a:r>
                <a:rPr kumimoji="0" lang="zh-CN" altLang="en-US" sz="2400" b="0" kern="1200" cap="none" spc="0" normalizeH="0" baseline="0" noProof="0" dirty="0">
                  <a:solidFill>
                    <a:srgbClr val="FFFFFF"/>
                  </a:solidFill>
                  <a:latin typeface="Arial" panose="020B0604020202020204" pitchFamily="34" charset="0"/>
                  <a:ea typeface="宋体" panose="02010600030101010101" pitchFamily="2" charset="-122"/>
                  <a:cs typeface="+mn-cs"/>
                </a:rPr>
                <a:t> </a:t>
              </a:r>
            </a:p>
          </p:txBody>
        </p:sp>
        <p:graphicFrame>
          <p:nvGraphicFramePr>
            <p:cNvPr id="40977" name="Object 14"/>
            <p:cNvGraphicFramePr/>
            <p:nvPr>
              <p:extLst>
                <p:ext uri="{D42A27DB-BD31-4B8C-83A1-F6EECF244321}">
                  <p14:modId xmlns:p14="http://schemas.microsoft.com/office/powerpoint/2010/main" val="2246814183"/>
                </p:ext>
              </p:extLst>
            </p:nvPr>
          </p:nvGraphicFramePr>
          <p:xfrm>
            <a:off x="1573" y="2074"/>
            <a:ext cx="255" cy="280"/>
          </p:xfrm>
          <a:graphic>
            <a:graphicData uri="http://schemas.openxmlformats.org/presentationml/2006/ole">
              <mc:AlternateContent xmlns:mc="http://schemas.openxmlformats.org/markup-compatibility/2006">
                <mc:Choice xmlns:v="urn:schemas-microsoft-com:vml" Requires="v">
                  <p:oleObj r:id="rId6" imgW="119380" imgH="147955" progId="Equation.DSMT4">
                    <p:embed/>
                  </p:oleObj>
                </mc:Choice>
                <mc:Fallback>
                  <p:oleObj r:id="rId6" imgW="119380" imgH="147955" progId="Equation.DSMT4">
                    <p:embed/>
                    <p:pic>
                      <p:nvPicPr>
                        <p:cNvPr id="40977" name="Object 14"/>
                        <p:cNvPicPr/>
                        <p:nvPr/>
                      </p:nvPicPr>
                      <p:blipFill>
                        <a:blip r:embed="rId7">
                          <a:clrChange>
                            <a:clrFrom>
                              <a:srgbClr val="000000"/>
                            </a:clrFrom>
                            <a:clrTo>
                              <a:srgbClr val="007572"/>
                            </a:clrTo>
                          </a:clrChange>
                        </a:blip>
                        <a:stretch>
                          <a:fillRect/>
                        </a:stretch>
                      </p:blipFill>
                      <p:spPr>
                        <a:xfrm>
                          <a:off x="1573" y="2074"/>
                          <a:ext cx="255" cy="280"/>
                        </a:xfrm>
                        <a:prstGeom prst="rect">
                          <a:avLst/>
                        </a:prstGeom>
                        <a:noFill/>
                        <a:ln w="38100">
                          <a:noFill/>
                          <a:miter/>
                        </a:ln>
                      </p:spPr>
                    </p:pic>
                  </p:oleObj>
                </mc:Fallback>
              </mc:AlternateContent>
            </a:graphicData>
          </a:graphic>
        </p:graphicFrame>
      </p:grpSp>
      <p:grpSp>
        <p:nvGrpSpPr>
          <p:cNvPr id="3" name="Group 18"/>
          <p:cNvGrpSpPr/>
          <p:nvPr/>
        </p:nvGrpSpPr>
        <p:grpSpPr>
          <a:xfrm>
            <a:off x="930123" y="1633333"/>
            <a:ext cx="7711703" cy="554038"/>
            <a:chOff x="657" y="1026"/>
            <a:chExt cx="4586" cy="349"/>
          </a:xfrm>
        </p:grpSpPr>
        <p:sp>
          <p:nvSpPr>
            <p:cNvPr id="40972" name="Text Box 5"/>
            <p:cNvSpPr txBox="1"/>
            <p:nvPr/>
          </p:nvSpPr>
          <p:spPr>
            <a:xfrm>
              <a:off x="657" y="1026"/>
              <a:ext cx="4586" cy="349"/>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140000"/>
                </a:lnSpc>
                <a:spcBef>
                  <a:spcPct val="0"/>
                </a:spcBef>
                <a:buClrTx/>
                <a:buSzTx/>
                <a:buFontTx/>
                <a:buNone/>
              </a:pPr>
              <a:r>
                <a:rPr lang="zh-CN" altLang="en-US" sz="2400" b="1" dirty="0">
                  <a:solidFill>
                    <a:schemeClr val="hlink"/>
                  </a:solidFill>
                  <a:latin typeface="楷体_GB2312" pitchFamily="49" charset="-122"/>
                  <a:ea typeface="楷体_GB2312" pitchFamily="49" charset="-122"/>
                </a:rPr>
                <a:t>定义</a:t>
              </a:r>
              <a:r>
                <a:rPr lang="en-US" altLang="zh-CN" sz="2400" b="1" dirty="0">
                  <a:solidFill>
                    <a:schemeClr val="hlink"/>
                  </a:solidFill>
                  <a:latin typeface="楷体_GB2312" pitchFamily="49" charset="-122"/>
                  <a:ea typeface="楷体_GB2312" pitchFamily="49" charset="-122"/>
                </a:rPr>
                <a:t>1</a:t>
              </a:r>
              <a:r>
                <a:rPr lang="zh-CN" altLang="en-US" sz="2400" b="1" dirty="0">
                  <a:solidFill>
                    <a:schemeClr val="hlink"/>
                  </a:solidFill>
                  <a:latin typeface="楷体_GB2312" pitchFamily="49" charset="-122"/>
                  <a:ea typeface="楷体_GB2312" pitchFamily="49" charset="-122"/>
                </a:rPr>
                <a:t>：</a:t>
              </a:r>
              <a:r>
                <a:rPr lang="zh-CN" altLang="en-US" sz="2400" b="1" dirty="0">
                  <a:solidFill>
                    <a:srgbClr val="006666"/>
                  </a:solidFill>
                  <a:latin typeface="楷体_GB2312" pitchFamily="49" charset="-122"/>
                  <a:ea typeface="楷体_GB2312" pitchFamily="49" charset="-122"/>
                </a:rPr>
                <a:t>设  是准确值，  为  </a:t>
              </a:r>
              <a:r>
                <a:rPr lang="zh-CN" altLang="en-US" sz="2400" b="1" i="1" dirty="0">
                  <a:solidFill>
                    <a:srgbClr val="006666"/>
                  </a:solidFill>
                  <a:latin typeface="楷体_GB2312" pitchFamily="49" charset="-122"/>
                  <a:ea typeface="楷体_GB2312" pitchFamily="49" charset="-122"/>
                </a:rPr>
                <a:t> </a:t>
              </a:r>
              <a:r>
                <a:rPr lang="zh-CN" altLang="en-US" sz="2400" b="1" dirty="0">
                  <a:solidFill>
                    <a:srgbClr val="006666"/>
                  </a:solidFill>
                  <a:latin typeface="楷体_GB2312" pitchFamily="49" charset="-122"/>
                  <a:ea typeface="楷体_GB2312" pitchFamily="49" charset="-122"/>
                </a:rPr>
                <a:t>的一个近似值，称                     </a:t>
              </a:r>
            </a:p>
          </p:txBody>
        </p:sp>
        <p:graphicFrame>
          <p:nvGraphicFramePr>
            <p:cNvPr id="40973" name="Object 15"/>
            <p:cNvGraphicFramePr>
              <a:graphicFrameLocks noChangeAspect="1"/>
            </p:cNvGraphicFramePr>
            <p:nvPr>
              <p:extLst>
                <p:ext uri="{D42A27DB-BD31-4B8C-83A1-F6EECF244321}">
                  <p14:modId xmlns:p14="http://schemas.microsoft.com/office/powerpoint/2010/main" val="1299322514"/>
                </p:ext>
              </p:extLst>
            </p:nvPr>
          </p:nvGraphicFramePr>
          <p:xfrm>
            <a:off x="1538" y="1135"/>
            <a:ext cx="166" cy="221"/>
          </p:xfrm>
          <a:graphic>
            <a:graphicData uri="http://schemas.openxmlformats.org/presentationml/2006/ole">
              <mc:AlternateContent xmlns:mc="http://schemas.openxmlformats.org/markup-compatibility/2006">
                <mc:Choice xmlns:v="urn:schemas-microsoft-com:vml" Requires="v">
                  <p:oleObj r:id="rId8" imgW="91440" imgH="98425" progId="Equation.DSMT4">
                    <p:embed/>
                  </p:oleObj>
                </mc:Choice>
                <mc:Fallback>
                  <p:oleObj r:id="rId8" imgW="91440" imgH="98425" progId="Equation.DSMT4">
                    <p:embed/>
                    <p:pic>
                      <p:nvPicPr>
                        <p:cNvPr id="40973" name="Object 15"/>
                        <p:cNvPicPr/>
                        <p:nvPr/>
                      </p:nvPicPr>
                      <p:blipFill>
                        <a:blip r:embed="rId9">
                          <a:clrChange>
                            <a:clrFrom>
                              <a:srgbClr val="000000"/>
                            </a:clrFrom>
                            <a:clrTo>
                              <a:srgbClr val="007572"/>
                            </a:clrTo>
                          </a:clrChange>
                        </a:blip>
                        <a:stretch>
                          <a:fillRect/>
                        </a:stretch>
                      </p:blipFill>
                      <p:spPr>
                        <a:xfrm>
                          <a:off x="1538" y="1135"/>
                          <a:ext cx="166" cy="221"/>
                        </a:xfrm>
                        <a:prstGeom prst="rect">
                          <a:avLst/>
                        </a:prstGeom>
                        <a:noFill/>
                        <a:ln w="38100">
                          <a:noFill/>
                          <a:miter/>
                        </a:ln>
                      </p:spPr>
                    </p:pic>
                  </p:oleObj>
                </mc:Fallback>
              </mc:AlternateContent>
            </a:graphicData>
          </a:graphic>
        </p:graphicFrame>
        <p:graphicFrame>
          <p:nvGraphicFramePr>
            <p:cNvPr id="40974" name="Object 16"/>
            <p:cNvGraphicFramePr>
              <a:graphicFrameLocks noChangeAspect="1"/>
            </p:cNvGraphicFramePr>
            <p:nvPr>
              <p:extLst>
                <p:ext uri="{D42A27DB-BD31-4B8C-83A1-F6EECF244321}">
                  <p14:modId xmlns:p14="http://schemas.microsoft.com/office/powerpoint/2010/main" val="353837758"/>
                </p:ext>
              </p:extLst>
            </p:nvPr>
          </p:nvGraphicFramePr>
          <p:xfrm>
            <a:off x="2434" y="1047"/>
            <a:ext cx="258" cy="317"/>
          </p:xfrm>
          <a:graphic>
            <a:graphicData uri="http://schemas.openxmlformats.org/presentationml/2006/ole">
              <mc:AlternateContent xmlns:mc="http://schemas.openxmlformats.org/markup-compatibility/2006">
                <mc:Choice xmlns:v="urn:schemas-microsoft-com:vml" Requires="v">
                  <p:oleObj r:id="rId10" imgW="119380" imgH="147955" progId="Equation.DSMT4">
                    <p:embed/>
                  </p:oleObj>
                </mc:Choice>
                <mc:Fallback>
                  <p:oleObj r:id="rId10" imgW="119380" imgH="147955" progId="Equation.DSMT4">
                    <p:embed/>
                    <p:pic>
                      <p:nvPicPr>
                        <p:cNvPr id="40974" name="Object 16"/>
                        <p:cNvPicPr/>
                        <p:nvPr/>
                      </p:nvPicPr>
                      <p:blipFill>
                        <a:blip r:embed="rId11">
                          <a:clrChange>
                            <a:clrFrom>
                              <a:srgbClr val="000000"/>
                            </a:clrFrom>
                            <a:clrTo>
                              <a:srgbClr val="007572"/>
                            </a:clrTo>
                          </a:clrChange>
                        </a:blip>
                        <a:stretch>
                          <a:fillRect/>
                        </a:stretch>
                      </p:blipFill>
                      <p:spPr>
                        <a:xfrm>
                          <a:off x="2434" y="1047"/>
                          <a:ext cx="258" cy="317"/>
                        </a:xfrm>
                        <a:prstGeom prst="rect">
                          <a:avLst/>
                        </a:prstGeom>
                        <a:noFill/>
                        <a:ln w="38100">
                          <a:noFill/>
                          <a:miter/>
                        </a:ln>
                      </p:spPr>
                    </p:pic>
                  </p:oleObj>
                </mc:Fallback>
              </mc:AlternateContent>
            </a:graphicData>
          </a:graphic>
        </p:graphicFrame>
        <p:graphicFrame>
          <p:nvGraphicFramePr>
            <p:cNvPr id="40975" name="Object 17"/>
            <p:cNvGraphicFramePr>
              <a:graphicFrameLocks noChangeAspect="1"/>
            </p:cNvGraphicFramePr>
            <p:nvPr>
              <p:extLst>
                <p:ext uri="{D42A27DB-BD31-4B8C-83A1-F6EECF244321}">
                  <p14:modId xmlns:p14="http://schemas.microsoft.com/office/powerpoint/2010/main" val="2942070337"/>
                </p:ext>
              </p:extLst>
            </p:nvPr>
          </p:nvGraphicFramePr>
          <p:xfrm>
            <a:off x="2817" y="1132"/>
            <a:ext cx="207" cy="227"/>
          </p:xfrm>
          <a:graphic>
            <a:graphicData uri="http://schemas.openxmlformats.org/presentationml/2006/ole">
              <mc:AlternateContent xmlns:mc="http://schemas.openxmlformats.org/markup-compatibility/2006">
                <mc:Choice xmlns:v="urn:schemas-microsoft-com:vml" Requires="v">
                  <p:oleObj r:id="rId12" imgW="91440" imgH="98425" progId="Equation.DSMT4">
                    <p:embed/>
                  </p:oleObj>
                </mc:Choice>
                <mc:Fallback>
                  <p:oleObj r:id="rId12" imgW="91440" imgH="98425" progId="Equation.DSMT4">
                    <p:embed/>
                    <p:pic>
                      <p:nvPicPr>
                        <p:cNvPr id="40975" name="Object 17"/>
                        <p:cNvPicPr/>
                        <p:nvPr/>
                      </p:nvPicPr>
                      <p:blipFill>
                        <a:blip r:embed="rId13">
                          <a:clrChange>
                            <a:clrFrom>
                              <a:srgbClr val="000000"/>
                            </a:clrFrom>
                            <a:clrTo>
                              <a:srgbClr val="007572"/>
                            </a:clrTo>
                          </a:clrChange>
                        </a:blip>
                        <a:stretch>
                          <a:fillRect/>
                        </a:stretch>
                      </p:blipFill>
                      <p:spPr>
                        <a:xfrm>
                          <a:off x="2817" y="1132"/>
                          <a:ext cx="207" cy="227"/>
                        </a:xfrm>
                        <a:prstGeom prst="rect">
                          <a:avLst/>
                        </a:prstGeom>
                        <a:noFill/>
                        <a:ln w="38100">
                          <a:noFill/>
                          <a:miter/>
                        </a:ln>
                      </p:spPr>
                    </p:pic>
                  </p:oleObj>
                </mc:Fallback>
              </mc:AlternateContent>
            </a:graphicData>
          </a:graphic>
        </p:graphicFrame>
      </p:grpSp>
    </p:spTree>
  </p:cSld>
  <p:clrMapOvr>
    <a:masterClrMapping/>
  </p:clrMapOvr>
  <p:transition>
    <p:zoom/>
    <p:sndAc>
      <p:stSnd>
        <p:snd r:embed="rId2" name="applause.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blinds(horizontal)">
                                      <p:cBhvr>
                                        <p:cTn id="7" dur="500"/>
                                        <p:tgtEl>
                                          <p:spTgt spid="153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9" presetClass="entr" presetSubtype="0" decel="100000" fill="hold" nodeType="clickEffect">
                                  <p:stCondLst>
                                    <p:cond delay="0"/>
                                  </p:stCondLst>
                                  <p:childTnLst>
                                    <p:set>
                                      <p:cBhvr>
                                        <p:cTn id="16" dur="1" fill="hold">
                                          <p:stCondLst>
                                            <p:cond delay="0"/>
                                          </p:stCondLst>
                                        </p:cTn>
                                        <p:tgtEl>
                                          <p:spTgt spid="15366"/>
                                        </p:tgtEl>
                                        <p:attrNameLst>
                                          <p:attrName>style.visibility</p:attrName>
                                        </p:attrNameLst>
                                      </p:cBhvr>
                                      <p:to>
                                        <p:strVal val="visible"/>
                                      </p:to>
                                    </p:set>
                                    <p:anim calcmode="lin" valueType="num">
                                      <p:cBhvr>
                                        <p:cTn id="17" dur="500" fill="hold"/>
                                        <p:tgtEl>
                                          <p:spTgt spid="15366"/>
                                        </p:tgtEl>
                                        <p:attrNameLst>
                                          <p:attrName>ppt_w</p:attrName>
                                        </p:attrNameLst>
                                      </p:cBhvr>
                                      <p:tavLst>
                                        <p:tav tm="0">
                                          <p:val>
                                            <p:fltVal val="0"/>
                                          </p:val>
                                        </p:tav>
                                        <p:tav tm="100000">
                                          <p:val>
                                            <p:strVal val="#ppt_w"/>
                                          </p:val>
                                        </p:tav>
                                      </p:tavLst>
                                    </p:anim>
                                    <p:anim calcmode="lin" valueType="num">
                                      <p:cBhvr>
                                        <p:cTn id="18" dur="500" fill="hold"/>
                                        <p:tgtEl>
                                          <p:spTgt spid="15366"/>
                                        </p:tgtEl>
                                        <p:attrNameLst>
                                          <p:attrName>ppt_h</p:attrName>
                                        </p:attrNameLst>
                                      </p:cBhvr>
                                      <p:tavLst>
                                        <p:tav tm="0">
                                          <p:val>
                                            <p:fltVal val="0"/>
                                          </p:val>
                                        </p:tav>
                                        <p:tav tm="100000">
                                          <p:val>
                                            <p:strVal val="#ppt_h"/>
                                          </p:val>
                                        </p:tav>
                                      </p:tavLst>
                                    </p:anim>
                                    <p:anim calcmode="lin" valueType="num">
                                      <p:cBhvr>
                                        <p:cTn id="19" dur="500" fill="hold"/>
                                        <p:tgtEl>
                                          <p:spTgt spid="15366"/>
                                        </p:tgtEl>
                                        <p:attrNameLst>
                                          <p:attrName>style.rotation</p:attrName>
                                        </p:attrNameLst>
                                      </p:cBhvr>
                                      <p:tavLst>
                                        <p:tav tm="0">
                                          <p:val>
                                            <p:fltVal val="360"/>
                                          </p:val>
                                        </p:tav>
                                        <p:tav tm="100000">
                                          <p:val>
                                            <p:fltVal val="0"/>
                                          </p:val>
                                        </p:tav>
                                      </p:tavLst>
                                    </p:anim>
                                    <p:animEffect transition="in" filter="fade">
                                      <p:cBhvr>
                                        <p:cTn id="20" dur="500"/>
                                        <p:tgtEl>
                                          <p:spTgt spid="1536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5369"/>
                                        </p:tgtEl>
                                        <p:attrNameLst>
                                          <p:attrName>style.visibility</p:attrName>
                                        </p:attrNameLst>
                                      </p:cBhvr>
                                      <p:to>
                                        <p:strVal val="visible"/>
                                      </p:to>
                                    </p:set>
                                    <p:animEffect transition="in" filter="box(in)">
                                      <p:cBhvr>
                                        <p:cTn id="30" dur="500"/>
                                        <p:tgtEl>
                                          <p:spTgt spid="15369"/>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372"/>
                                        </p:tgtEl>
                                        <p:attrNameLst>
                                          <p:attrName>style.visibility</p:attrName>
                                        </p:attrNameLst>
                                      </p:cBhvr>
                                      <p:to>
                                        <p:strVal val="visible"/>
                                      </p:to>
                                    </p:set>
                                    <p:anim calcmode="lin" valueType="num">
                                      <p:cBhvr additive="base">
                                        <p:cTn id="35" dur="500" fill="hold"/>
                                        <p:tgtEl>
                                          <p:spTgt spid="15372"/>
                                        </p:tgtEl>
                                        <p:attrNameLst>
                                          <p:attrName>ppt_x</p:attrName>
                                        </p:attrNameLst>
                                      </p:cBhvr>
                                      <p:tavLst>
                                        <p:tav tm="0">
                                          <p:val>
                                            <p:strVal val="#ppt_x"/>
                                          </p:val>
                                        </p:tav>
                                        <p:tav tm="100000">
                                          <p:val>
                                            <p:strVal val="#ppt_x"/>
                                          </p:val>
                                        </p:tav>
                                      </p:tavLst>
                                    </p:anim>
                                    <p:anim calcmode="lin" valueType="num">
                                      <p:cBhvr additive="base">
                                        <p:cTn id="36" dur="500" fill="hold"/>
                                        <p:tgtEl>
                                          <p:spTgt spid="1537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9" presetClass="entr" presetSubtype="0" decel="100000" fill="hold" grpId="0" nodeType="clickEffect">
                                  <p:stCondLst>
                                    <p:cond delay="0"/>
                                  </p:stCondLst>
                                  <p:childTnLst>
                                    <p:set>
                                      <p:cBhvr>
                                        <p:cTn id="40" dur="1" fill="hold">
                                          <p:stCondLst>
                                            <p:cond delay="0"/>
                                          </p:stCondLst>
                                        </p:cTn>
                                        <p:tgtEl>
                                          <p:spTgt spid="15370"/>
                                        </p:tgtEl>
                                        <p:attrNameLst>
                                          <p:attrName>style.visibility</p:attrName>
                                        </p:attrNameLst>
                                      </p:cBhvr>
                                      <p:to>
                                        <p:strVal val="visible"/>
                                      </p:to>
                                    </p:set>
                                    <p:anim calcmode="lin" valueType="num">
                                      <p:cBhvr>
                                        <p:cTn id="41" dur="500" fill="hold"/>
                                        <p:tgtEl>
                                          <p:spTgt spid="15370"/>
                                        </p:tgtEl>
                                        <p:attrNameLst>
                                          <p:attrName>ppt_w</p:attrName>
                                        </p:attrNameLst>
                                      </p:cBhvr>
                                      <p:tavLst>
                                        <p:tav tm="0">
                                          <p:val>
                                            <p:fltVal val="0"/>
                                          </p:val>
                                        </p:tav>
                                        <p:tav tm="100000">
                                          <p:val>
                                            <p:strVal val="#ppt_w"/>
                                          </p:val>
                                        </p:tav>
                                      </p:tavLst>
                                    </p:anim>
                                    <p:anim calcmode="lin" valueType="num">
                                      <p:cBhvr>
                                        <p:cTn id="42" dur="500" fill="hold"/>
                                        <p:tgtEl>
                                          <p:spTgt spid="15370"/>
                                        </p:tgtEl>
                                        <p:attrNameLst>
                                          <p:attrName>ppt_h</p:attrName>
                                        </p:attrNameLst>
                                      </p:cBhvr>
                                      <p:tavLst>
                                        <p:tav tm="0">
                                          <p:val>
                                            <p:fltVal val="0"/>
                                          </p:val>
                                        </p:tav>
                                        <p:tav tm="100000">
                                          <p:val>
                                            <p:strVal val="#ppt_h"/>
                                          </p:val>
                                        </p:tav>
                                      </p:tavLst>
                                    </p:anim>
                                    <p:anim calcmode="lin" valueType="num">
                                      <p:cBhvr>
                                        <p:cTn id="43" dur="500" fill="hold"/>
                                        <p:tgtEl>
                                          <p:spTgt spid="15370"/>
                                        </p:tgtEl>
                                        <p:attrNameLst>
                                          <p:attrName>style.rotation</p:attrName>
                                        </p:attrNameLst>
                                      </p:cBhvr>
                                      <p:tavLst>
                                        <p:tav tm="0">
                                          <p:val>
                                            <p:fltVal val="360"/>
                                          </p:val>
                                        </p:tav>
                                        <p:tav tm="100000">
                                          <p:val>
                                            <p:fltVal val="0"/>
                                          </p:val>
                                        </p:tav>
                                      </p:tavLst>
                                    </p:anim>
                                    <p:animEffect transition="in" filter="fade">
                                      <p:cBhvr>
                                        <p:cTn id="44" dur="500"/>
                                        <p:tgtEl>
                                          <p:spTgt spid="15370"/>
                                        </p:tgtEl>
                                      </p:cBhvr>
                                    </p:animEffect>
                                  </p:childTnLst>
                                </p:cTn>
                              </p:par>
                            </p:childTnLst>
                          </p:cTn>
                        </p:par>
                      </p:childTnLst>
                    </p:cTn>
                  </p:par>
                  <p:par>
                    <p:cTn id="45" fill="hold">
                      <p:stCondLst>
                        <p:cond delay="indefinite"/>
                      </p:stCondLst>
                      <p:childTnLst>
                        <p:par>
                          <p:cTn id="46" fill="hold">
                            <p:stCondLst>
                              <p:cond delay="0"/>
                            </p:stCondLst>
                            <p:childTnLst>
                              <p:par>
                                <p:cTn id="47" presetID="49" presetClass="entr" presetSubtype="0" decel="100000" fill="hold" grpId="0" nodeType="clickEffect">
                                  <p:stCondLst>
                                    <p:cond delay="0"/>
                                  </p:stCondLst>
                                  <p:childTnLst>
                                    <p:set>
                                      <p:cBhvr>
                                        <p:cTn id="48" dur="1" fill="hold">
                                          <p:stCondLst>
                                            <p:cond delay="0"/>
                                          </p:stCondLst>
                                        </p:cTn>
                                        <p:tgtEl>
                                          <p:spTgt spid="15371"/>
                                        </p:tgtEl>
                                        <p:attrNameLst>
                                          <p:attrName>style.visibility</p:attrName>
                                        </p:attrNameLst>
                                      </p:cBhvr>
                                      <p:to>
                                        <p:strVal val="visible"/>
                                      </p:to>
                                    </p:set>
                                    <p:anim calcmode="lin" valueType="num">
                                      <p:cBhvr>
                                        <p:cTn id="49" dur="500" fill="hold"/>
                                        <p:tgtEl>
                                          <p:spTgt spid="15371"/>
                                        </p:tgtEl>
                                        <p:attrNameLst>
                                          <p:attrName>ppt_w</p:attrName>
                                        </p:attrNameLst>
                                      </p:cBhvr>
                                      <p:tavLst>
                                        <p:tav tm="0">
                                          <p:val>
                                            <p:fltVal val="0"/>
                                          </p:val>
                                        </p:tav>
                                        <p:tav tm="100000">
                                          <p:val>
                                            <p:strVal val="#ppt_w"/>
                                          </p:val>
                                        </p:tav>
                                      </p:tavLst>
                                    </p:anim>
                                    <p:anim calcmode="lin" valueType="num">
                                      <p:cBhvr>
                                        <p:cTn id="50" dur="500" fill="hold"/>
                                        <p:tgtEl>
                                          <p:spTgt spid="15371"/>
                                        </p:tgtEl>
                                        <p:attrNameLst>
                                          <p:attrName>ppt_h</p:attrName>
                                        </p:attrNameLst>
                                      </p:cBhvr>
                                      <p:tavLst>
                                        <p:tav tm="0">
                                          <p:val>
                                            <p:fltVal val="0"/>
                                          </p:val>
                                        </p:tav>
                                        <p:tav tm="100000">
                                          <p:val>
                                            <p:strVal val="#ppt_h"/>
                                          </p:val>
                                        </p:tav>
                                      </p:tavLst>
                                    </p:anim>
                                    <p:anim calcmode="lin" valueType="num">
                                      <p:cBhvr>
                                        <p:cTn id="51" dur="500" fill="hold"/>
                                        <p:tgtEl>
                                          <p:spTgt spid="15371"/>
                                        </p:tgtEl>
                                        <p:attrNameLst>
                                          <p:attrName>style.rotation</p:attrName>
                                        </p:attrNameLst>
                                      </p:cBhvr>
                                      <p:tavLst>
                                        <p:tav tm="0">
                                          <p:val>
                                            <p:fltVal val="360"/>
                                          </p:val>
                                        </p:tav>
                                        <p:tav tm="100000">
                                          <p:val>
                                            <p:fltVal val="0"/>
                                          </p:val>
                                        </p:tav>
                                      </p:tavLst>
                                    </p:anim>
                                    <p:animEffect transition="in" filter="fade">
                                      <p:cBhvr>
                                        <p:cTn id="52" dur="500"/>
                                        <p:tgtEl>
                                          <p:spTgt spid="15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P spid="15369" grpId="0"/>
      <p:bldP spid="15370" grpId="0" animBg="1"/>
      <p:bldP spid="1537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334AF2E6-3ECA-69AA-E035-4235C3651ECD}"/>
              </a:ext>
            </a:extLst>
          </p:cNvPr>
          <p:cNvGrpSpPr/>
          <p:nvPr/>
        </p:nvGrpSpPr>
        <p:grpSpPr>
          <a:xfrm>
            <a:off x="836762" y="1108295"/>
            <a:ext cx="8201284" cy="529890"/>
            <a:chOff x="1935258" y="2053923"/>
            <a:chExt cx="10935045" cy="706519"/>
          </a:xfrm>
        </p:grpSpPr>
        <p:sp>
          <p:nvSpPr>
            <p:cNvPr id="2" name="文本框 1">
              <a:extLst>
                <a:ext uri="{FF2B5EF4-FFF2-40B4-BE49-F238E27FC236}">
                  <a16:creationId xmlns:a16="http://schemas.microsoft.com/office/drawing/2014/main" id="{3DC21E89-3665-FD00-8961-FD5EB6651629}"/>
                </a:ext>
              </a:extLst>
            </p:cNvPr>
            <p:cNvSpPr txBox="1"/>
            <p:nvPr/>
          </p:nvSpPr>
          <p:spPr>
            <a:xfrm>
              <a:off x="1935258" y="2144889"/>
              <a:ext cx="10935045" cy="615553"/>
            </a:xfrm>
            <a:prstGeom prst="rect">
              <a:avLst/>
            </a:prstGeom>
            <a:noFill/>
          </p:spPr>
          <p:txBody>
            <a:bodyPr wrap="none" rtlCol="0">
              <a:spAutoFit/>
            </a:bodyPr>
            <a:lstStyle/>
            <a:p>
              <a:r>
                <a:rPr lang="zh-CN" altLang="en-US" sz="2400" dirty="0">
                  <a:solidFill>
                    <a:schemeClr val="tx1"/>
                  </a:solidFill>
                  <a:latin typeface="微软雅黑" panose="020B0503020204020204" pitchFamily="34" charset="-122"/>
                  <a:ea typeface="微软雅黑" panose="020B0503020204020204" pitchFamily="34" charset="-122"/>
                </a:rPr>
                <a:t>此题中，用尺子测量出的桌子长度                 米是近似值</a:t>
              </a:r>
              <a:r>
                <a:rPr lang="zh-CN" altLang="en-US" sz="2400" dirty="0">
                  <a:solidFill>
                    <a:srgbClr val="FF0000"/>
                  </a:solidFill>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graphicFrame>
          <p:nvGraphicFramePr>
            <p:cNvPr id="3" name="Object 16">
              <a:extLst>
                <a:ext uri="{FF2B5EF4-FFF2-40B4-BE49-F238E27FC236}">
                  <a16:creationId xmlns:a16="http://schemas.microsoft.com/office/drawing/2014/main" id="{19880A89-3772-62A2-A461-B2EC602AA918}"/>
                </a:ext>
              </a:extLst>
            </p:cNvPr>
            <p:cNvGraphicFramePr>
              <a:graphicFrameLocks noChangeAspect="1"/>
            </p:cNvGraphicFramePr>
            <p:nvPr>
              <p:extLst>
                <p:ext uri="{D42A27DB-BD31-4B8C-83A1-F6EECF244321}">
                  <p14:modId xmlns:p14="http://schemas.microsoft.com/office/powerpoint/2010/main" val="4226018260"/>
                </p:ext>
              </p:extLst>
            </p:nvPr>
          </p:nvGraphicFramePr>
          <p:xfrm>
            <a:off x="8294462" y="2053923"/>
            <a:ext cx="1659371" cy="692149"/>
          </p:xfrm>
          <a:graphic>
            <a:graphicData uri="http://schemas.openxmlformats.org/presentationml/2006/ole">
              <mc:AlternateContent xmlns:mc="http://schemas.openxmlformats.org/markup-compatibility/2006">
                <mc:Choice xmlns:v="urn:schemas-microsoft-com:vml" Requires="v">
                  <p:oleObj name="Equation" r:id="rId2" imgW="583920" imgH="203040" progId="Equation.DSMT4">
                    <p:embed/>
                  </p:oleObj>
                </mc:Choice>
                <mc:Fallback>
                  <p:oleObj name="Equation" r:id="rId2" imgW="583920" imgH="203040" progId="Equation.DSMT4">
                    <p:embed/>
                    <p:pic>
                      <p:nvPicPr>
                        <p:cNvPr id="3" name="Object 16">
                          <a:extLst>
                            <a:ext uri="{FF2B5EF4-FFF2-40B4-BE49-F238E27FC236}">
                              <a16:creationId xmlns:a16="http://schemas.microsoft.com/office/drawing/2014/main" id="{19880A89-3772-62A2-A461-B2EC602AA918}"/>
                            </a:ext>
                          </a:extLst>
                        </p:cNvPr>
                        <p:cNvPicPr/>
                        <p:nvPr/>
                      </p:nvPicPr>
                      <p:blipFill>
                        <a:blip r:embed="rId3">
                          <a:clrChange>
                            <a:clrFrom>
                              <a:srgbClr val="000000"/>
                            </a:clrFrom>
                            <a:clrTo>
                              <a:srgbClr val="007572"/>
                            </a:clrTo>
                          </a:clrChange>
                        </a:blip>
                        <a:stretch>
                          <a:fillRect/>
                        </a:stretch>
                      </p:blipFill>
                      <p:spPr>
                        <a:xfrm>
                          <a:off x="8294462" y="2053923"/>
                          <a:ext cx="1659371" cy="692149"/>
                        </a:xfrm>
                        <a:prstGeom prst="rect">
                          <a:avLst/>
                        </a:prstGeom>
                        <a:noFill/>
                        <a:ln w="38100">
                          <a:noFill/>
                          <a:miter/>
                        </a:ln>
                      </p:spPr>
                    </p:pic>
                  </p:oleObj>
                </mc:Fallback>
              </mc:AlternateContent>
            </a:graphicData>
          </a:graphic>
        </p:graphicFrame>
      </p:grpSp>
      <p:sp>
        <p:nvSpPr>
          <p:cNvPr id="5" name="文本框 4">
            <a:extLst>
              <a:ext uri="{FF2B5EF4-FFF2-40B4-BE49-F238E27FC236}">
                <a16:creationId xmlns:a16="http://schemas.microsoft.com/office/drawing/2014/main" id="{9AC256F1-587F-827D-16C6-0CC058EC3CEF}"/>
              </a:ext>
            </a:extLst>
          </p:cNvPr>
          <p:cNvSpPr txBox="1"/>
          <p:nvPr/>
        </p:nvSpPr>
        <p:spPr>
          <a:xfrm>
            <a:off x="611560" y="516924"/>
            <a:ext cx="1800200" cy="523220"/>
          </a:xfrm>
          <a:prstGeom prst="rect">
            <a:avLst/>
          </a:prstGeom>
          <a:noFill/>
        </p:spPr>
        <p:txBody>
          <a:bodyPr wrap="square">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分析：</a:t>
            </a:r>
          </a:p>
        </p:txBody>
      </p:sp>
      <p:grpSp>
        <p:nvGrpSpPr>
          <p:cNvPr id="12" name="组合 11">
            <a:extLst>
              <a:ext uri="{FF2B5EF4-FFF2-40B4-BE49-F238E27FC236}">
                <a16:creationId xmlns:a16="http://schemas.microsoft.com/office/drawing/2014/main" id="{4DF277B6-B57F-4CAB-8497-C4C7E946EF93}"/>
              </a:ext>
            </a:extLst>
          </p:cNvPr>
          <p:cNvGrpSpPr/>
          <p:nvPr/>
        </p:nvGrpSpPr>
        <p:grpSpPr>
          <a:xfrm>
            <a:off x="1529510" y="1789807"/>
            <a:ext cx="6654800" cy="461665"/>
            <a:chOff x="1450270" y="2348864"/>
            <a:chExt cx="6096000" cy="615553"/>
          </a:xfrm>
        </p:grpSpPr>
        <p:sp>
          <p:nvSpPr>
            <p:cNvPr id="7" name="文本框 6">
              <a:extLst>
                <a:ext uri="{FF2B5EF4-FFF2-40B4-BE49-F238E27FC236}">
                  <a16:creationId xmlns:a16="http://schemas.microsoft.com/office/drawing/2014/main" id="{C19A5C58-D020-E5CD-89DE-B2CD311A0CD3}"/>
                </a:ext>
              </a:extLst>
            </p:cNvPr>
            <p:cNvSpPr txBox="1"/>
            <p:nvPr/>
          </p:nvSpPr>
          <p:spPr>
            <a:xfrm>
              <a:off x="1450270" y="2348864"/>
              <a:ext cx="6096000" cy="615553"/>
            </a:xfrm>
            <a:prstGeom prst="rect">
              <a:avLst/>
            </a:prstGeom>
            <a:noFill/>
          </p:spPr>
          <p:txBody>
            <a:bodyPr wrap="square">
              <a:spAutoFit/>
            </a:bodyPr>
            <a:lstStyle/>
            <a:p>
              <a:r>
                <a:rPr lang="zh-CN" altLang="en-US" sz="2400" dirty="0">
                  <a:solidFill>
                    <a:schemeClr val="tx1"/>
                  </a:solidFill>
                  <a:latin typeface="微软雅黑" panose="020B0503020204020204" pitchFamily="34" charset="-122"/>
                  <a:ea typeface="微软雅黑" panose="020B0503020204020204" pitchFamily="34" charset="-122"/>
                </a:rPr>
                <a:t>而桌子的真实长度</a:t>
              </a:r>
              <a:r>
                <a:rPr lang="zh-CN" altLang="en-US" sz="2400" dirty="0">
                  <a:solidFill>
                    <a:srgbClr val="FF0000"/>
                  </a:solidFill>
                  <a:latin typeface="微软雅黑" panose="020B0503020204020204" pitchFamily="34" charset="-122"/>
                  <a:ea typeface="微软雅黑" panose="020B0503020204020204" pitchFamily="34" charset="-122"/>
                </a:rPr>
                <a:t>（精确值）     </a:t>
              </a:r>
              <a:r>
                <a:rPr lang="zh-CN" altLang="en-US" sz="2400" dirty="0">
                  <a:solidFill>
                    <a:schemeClr val="tx1"/>
                  </a:solidFill>
                  <a:latin typeface="微软雅黑" panose="020B0503020204020204" pitchFamily="34" charset="-122"/>
                  <a:ea typeface="微软雅黑" panose="020B0503020204020204" pitchFamily="34" charset="-122"/>
                </a:rPr>
                <a:t>是未知的，</a:t>
              </a:r>
            </a:p>
          </p:txBody>
        </p:sp>
        <p:graphicFrame>
          <p:nvGraphicFramePr>
            <p:cNvPr id="8" name="Object 17">
              <a:extLst>
                <a:ext uri="{FF2B5EF4-FFF2-40B4-BE49-F238E27FC236}">
                  <a16:creationId xmlns:a16="http://schemas.microsoft.com/office/drawing/2014/main" id="{55BD1EC6-8E07-08E1-21DA-EC4124ABBEEE}"/>
                </a:ext>
              </a:extLst>
            </p:cNvPr>
            <p:cNvGraphicFramePr>
              <a:graphicFrameLocks noChangeAspect="1"/>
            </p:cNvGraphicFramePr>
            <p:nvPr>
              <p:extLst>
                <p:ext uri="{D42A27DB-BD31-4B8C-83A1-F6EECF244321}">
                  <p14:modId xmlns:p14="http://schemas.microsoft.com/office/powerpoint/2010/main" val="30944475"/>
                </p:ext>
              </p:extLst>
            </p:nvPr>
          </p:nvGraphicFramePr>
          <p:xfrm>
            <a:off x="5128295" y="2412028"/>
            <a:ext cx="331319" cy="516662"/>
          </p:xfrm>
          <a:graphic>
            <a:graphicData uri="http://schemas.openxmlformats.org/presentationml/2006/ole">
              <mc:AlternateContent xmlns:mc="http://schemas.openxmlformats.org/markup-compatibility/2006">
                <mc:Choice xmlns:v="urn:schemas-microsoft-com:vml" Requires="v">
                  <p:oleObj r:id="rId4" imgW="91440" imgH="98425" progId="Equation.DSMT4">
                    <p:embed/>
                  </p:oleObj>
                </mc:Choice>
                <mc:Fallback>
                  <p:oleObj r:id="rId4" imgW="91440" imgH="98425" progId="Equation.DSMT4">
                    <p:embed/>
                    <p:pic>
                      <p:nvPicPr>
                        <p:cNvPr id="8" name="Object 17">
                          <a:extLst>
                            <a:ext uri="{FF2B5EF4-FFF2-40B4-BE49-F238E27FC236}">
                              <a16:creationId xmlns:a16="http://schemas.microsoft.com/office/drawing/2014/main" id="{55BD1EC6-8E07-08E1-21DA-EC4124ABBEEE}"/>
                            </a:ext>
                          </a:extLst>
                        </p:cNvPr>
                        <p:cNvPicPr/>
                        <p:nvPr/>
                      </p:nvPicPr>
                      <p:blipFill>
                        <a:blip r:embed="rId5">
                          <a:clrChange>
                            <a:clrFrom>
                              <a:srgbClr val="000000"/>
                            </a:clrFrom>
                            <a:clrTo>
                              <a:srgbClr val="007572"/>
                            </a:clrTo>
                          </a:clrChange>
                        </a:blip>
                        <a:stretch>
                          <a:fillRect/>
                        </a:stretch>
                      </p:blipFill>
                      <p:spPr>
                        <a:xfrm>
                          <a:off x="5128295" y="2412028"/>
                          <a:ext cx="331319" cy="516662"/>
                        </a:xfrm>
                        <a:prstGeom prst="rect">
                          <a:avLst/>
                        </a:prstGeom>
                        <a:noFill/>
                        <a:ln w="38100">
                          <a:noFill/>
                          <a:miter/>
                        </a:ln>
                      </p:spPr>
                    </p:pic>
                  </p:oleObj>
                </mc:Fallback>
              </mc:AlternateContent>
            </a:graphicData>
          </a:graphic>
        </p:graphicFrame>
      </p:grpSp>
      <p:sp>
        <p:nvSpPr>
          <p:cNvPr id="10" name="文本框 9">
            <a:extLst>
              <a:ext uri="{FF2B5EF4-FFF2-40B4-BE49-F238E27FC236}">
                <a16:creationId xmlns:a16="http://schemas.microsoft.com/office/drawing/2014/main" id="{FDA6EA38-72AD-E406-3916-98269965817C}"/>
              </a:ext>
            </a:extLst>
          </p:cNvPr>
          <p:cNvSpPr txBox="1"/>
          <p:nvPr/>
        </p:nvSpPr>
        <p:spPr>
          <a:xfrm>
            <a:off x="2498484" y="2373635"/>
            <a:ext cx="4340647" cy="461665"/>
          </a:xfrm>
          <a:prstGeom prst="rect">
            <a:avLst/>
          </a:prstGeom>
          <a:noFill/>
        </p:spPr>
        <p:txBody>
          <a:bodyPr wrap="square">
            <a:spAutoFit/>
          </a:bodyPr>
          <a:lstStyle/>
          <a:p>
            <a:r>
              <a:rPr lang="zh-CN" altLang="en-US" sz="2400" dirty="0">
                <a:solidFill>
                  <a:schemeClr val="tx1"/>
                </a:solidFill>
                <a:latin typeface="微软雅黑" panose="020B0503020204020204" pitchFamily="34" charset="-122"/>
                <a:ea typeface="微软雅黑" panose="020B0503020204020204" pitchFamily="34" charset="-122"/>
              </a:rPr>
              <a:t>故无法计算出误差的精确值！</a:t>
            </a:r>
          </a:p>
        </p:txBody>
      </p:sp>
      <p:sp>
        <p:nvSpPr>
          <p:cNvPr id="14" name="文本框 13">
            <a:extLst>
              <a:ext uri="{FF2B5EF4-FFF2-40B4-BE49-F238E27FC236}">
                <a16:creationId xmlns:a16="http://schemas.microsoft.com/office/drawing/2014/main" id="{30261077-F134-7B78-CC7D-CDDE5D95028A}"/>
              </a:ext>
            </a:extLst>
          </p:cNvPr>
          <p:cNvSpPr txBox="1"/>
          <p:nvPr/>
        </p:nvSpPr>
        <p:spPr>
          <a:xfrm>
            <a:off x="897058" y="2896021"/>
            <a:ext cx="7543498" cy="461665"/>
          </a:xfrm>
          <a:prstGeom prst="rect">
            <a:avLst/>
          </a:prstGeom>
          <a:noFill/>
        </p:spPr>
        <p:txBody>
          <a:bodyPr wrap="square">
            <a:spAutoFit/>
          </a:bodyPr>
          <a:lstStyle/>
          <a:p>
            <a:r>
              <a:rPr lang="zh-CN" altLang="en-US" sz="2400" dirty="0">
                <a:solidFill>
                  <a:schemeClr val="tx1"/>
                </a:solidFill>
                <a:latin typeface="微软雅黑" panose="020B0503020204020204" pitchFamily="34" charset="-122"/>
                <a:ea typeface="微软雅黑" panose="020B0503020204020204" pitchFamily="34" charset="-122"/>
              </a:rPr>
              <a:t>但由题设可知，测量用的尺子是以厘米为最小刻度的，</a:t>
            </a:r>
          </a:p>
        </p:txBody>
      </p:sp>
      <p:sp>
        <p:nvSpPr>
          <p:cNvPr id="15" name="文本框 14">
            <a:extLst>
              <a:ext uri="{FF2B5EF4-FFF2-40B4-BE49-F238E27FC236}">
                <a16:creationId xmlns:a16="http://schemas.microsoft.com/office/drawing/2014/main" id="{1AB4FBC3-9D24-85EC-5EDB-5D82D5711921}"/>
              </a:ext>
            </a:extLst>
          </p:cNvPr>
          <p:cNvSpPr txBox="1"/>
          <p:nvPr/>
        </p:nvSpPr>
        <p:spPr>
          <a:xfrm>
            <a:off x="611560" y="3558585"/>
            <a:ext cx="8201283" cy="461665"/>
          </a:xfrm>
          <a:prstGeom prst="rect">
            <a:avLst/>
          </a:prstGeom>
          <a:noFill/>
        </p:spPr>
        <p:txBody>
          <a:bodyPr wrap="square">
            <a:spAutoFit/>
          </a:bodyPr>
          <a:lstStyle/>
          <a:p>
            <a:r>
              <a:rPr lang="zh-CN" altLang="en-US" sz="2400" dirty="0">
                <a:solidFill>
                  <a:schemeClr val="tx1"/>
                </a:solidFill>
                <a:latin typeface="微软雅黑" panose="020B0503020204020204" pitchFamily="34" charset="-122"/>
                <a:ea typeface="微软雅黑" panose="020B0503020204020204" pitchFamily="34" charset="-122"/>
              </a:rPr>
              <a:t>因此，所测桌子长度的误差一定不超过尺子的最小刻度，即</a:t>
            </a:r>
          </a:p>
        </p:txBody>
      </p:sp>
      <p:graphicFrame>
        <p:nvGraphicFramePr>
          <p:cNvPr id="20" name="Object 6">
            <a:extLst>
              <a:ext uri="{FF2B5EF4-FFF2-40B4-BE49-F238E27FC236}">
                <a16:creationId xmlns:a16="http://schemas.microsoft.com/office/drawing/2014/main" id="{5C022E34-2F04-307F-E532-03F5DAB604F4}"/>
              </a:ext>
            </a:extLst>
          </p:cNvPr>
          <p:cNvGraphicFramePr>
            <a:graphicFrameLocks noChangeAspect="1"/>
          </p:cNvGraphicFramePr>
          <p:nvPr>
            <p:extLst>
              <p:ext uri="{D42A27DB-BD31-4B8C-83A1-F6EECF244321}">
                <p14:modId xmlns:p14="http://schemas.microsoft.com/office/powerpoint/2010/main" val="2816813216"/>
              </p:ext>
            </p:extLst>
          </p:nvPr>
        </p:nvGraphicFramePr>
        <p:xfrm>
          <a:off x="2555776" y="4379691"/>
          <a:ext cx="4547432" cy="750140"/>
        </p:xfrm>
        <a:graphic>
          <a:graphicData uri="http://schemas.openxmlformats.org/presentationml/2006/ole">
            <mc:AlternateContent xmlns:mc="http://schemas.openxmlformats.org/markup-compatibility/2006">
              <mc:Choice xmlns:v="urn:schemas-microsoft-com:vml" Requires="v">
                <p:oleObj name="Equation" r:id="rId6" imgW="2006280" imgH="279360" progId="Equation.DSMT4">
                  <p:embed/>
                </p:oleObj>
              </mc:Choice>
              <mc:Fallback>
                <p:oleObj name="Equation" r:id="rId6" imgW="2006280" imgH="279360" progId="Equation.DSMT4">
                  <p:embed/>
                  <p:pic>
                    <p:nvPicPr>
                      <p:cNvPr id="20" name="Object 6">
                        <a:extLst>
                          <a:ext uri="{FF2B5EF4-FFF2-40B4-BE49-F238E27FC236}">
                            <a16:creationId xmlns:a16="http://schemas.microsoft.com/office/drawing/2014/main" id="{5C022E34-2F04-307F-E532-03F5DAB604F4}"/>
                          </a:ext>
                        </a:extLst>
                      </p:cNvPr>
                      <p:cNvPicPr/>
                      <p:nvPr/>
                    </p:nvPicPr>
                    <p:blipFill>
                      <a:blip r:embed="rId7"/>
                      <a:stretch>
                        <a:fillRect/>
                      </a:stretch>
                    </p:blipFill>
                    <p:spPr>
                      <a:xfrm>
                        <a:off x="2555776" y="4379691"/>
                        <a:ext cx="4547432" cy="750140"/>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383994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9" presetClass="entr" presetSubtype="0" decel="10000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 calcmode="lin" valueType="num">
                                      <p:cBhvr>
                                        <p:cTn id="33" dur="500" fill="hold"/>
                                        <p:tgtEl>
                                          <p:spTgt spid="20"/>
                                        </p:tgtEl>
                                        <p:attrNameLst>
                                          <p:attrName>style.rotation</p:attrName>
                                        </p:attrNameLst>
                                      </p:cBhvr>
                                      <p:tavLst>
                                        <p:tav tm="0">
                                          <p:val>
                                            <p:fltVal val="360"/>
                                          </p:val>
                                        </p:tav>
                                        <p:tav tm="100000">
                                          <p:val>
                                            <p:fltVal val="0"/>
                                          </p:val>
                                        </p:tav>
                                      </p:tavLst>
                                    </p:anim>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4" grpId="0"/>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D0D57FA-3ACD-26A3-FE05-BB268B224605}"/>
              </a:ext>
            </a:extLst>
          </p:cNvPr>
          <p:cNvSpPr txBox="1"/>
          <p:nvPr/>
        </p:nvSpPr>
        <p:spPr>
          <a:xfrm>
            <a:off x="539552" y="742797"/>
            <a:ext cx="8253421" cy="1135054"/>
          </a:xfrm>
          <a:prstGeom prst="rect">
            <a:avLst/>
          </a:prstGeom>
          <a:noFill/>
        </p:spPr>
        <p:txBody>
          <a:bodyPr wrap="square">
            <a:spAutoFit/>
          </a:bodyPr>
          <a:lstStyle/>
          <a:p>
            <a:pPr>
              <a:lnSpc>
                <a:spcPct val="150000"/>
              </a:lnSpc>
            </a:pPr>
            <a:r>
              <a:rPr lang="zh-CN" altLang="en-US" sz="2400" dirty="0">
                <a:solidFill>
                  <a:schemeClr val="tx1"/>
                </a:solidFill>
                <a:latin typeface="微软雅黑" panose="020B0503020204020204" pitchFamily="34" charset="-122"/>
                <a:ea typeface="微软雅黑" panose="020B0503020204020204" pitchFamily="34" charset="-122"/>
              </a:rPr>
              <a:t>   同理，若以毫米为最小刻度的尺子测量桌子的长度（</a:t>
            </a:r>
            <a:r>
              <a:rPr lang="en-US" altLang="zh-CN" sz="2400" dirty="0">
                <a:solidFill>
                  <a:srgbClr val="FF0000"/>
                </a:solidFill>
                <a:latin typeface="微软雅黑" panose="020B0503020204020204" pitchFamily="34" charset="-122"/>
                <a:ea typeface="微软雅黑" panose="020B0503020204020204" pitchFamily="34" charset="-122"/>
              </a:rPr>
              <a:t>1.451m</a:t>
            </a:r>
            <a:r>
              <a:rPr lang="zh-CN" altLang="en-US" sz="2400" dirty="0">
                <a:solidFill>
                  <a:schemeClr val="tx1"/>
                </a:solidFill>
                <a:latin typeface="微软雅黑" panose="020B0503020204020204" pitchFamily="34" charset="-122"/>
                <a:ea typeface="微软雅黑" panose="020B0503020204020204" pitchFamily="34" charset="-122"/>
              </a:rPr>
              <a:t>），其误差的绝对值不超过</a:t>
            </a:r>
            <a:r>
              <a:rPr lang="en-US" altLang="zh-CN" sz="2400" dirty="0">
                <a:solidFill>
                  <a:schemeClr val="tx1"/>
                </a:solidFill>
                <a:latin typeface="微软雅黑" panose="020B0503020204020204" pitchFamily="34" charset="-122"/>
                <a:ea typeface="微软雅黑" panose="020B0503020204020204" pitchFamily="34" charset="-122"/>
              </a:rPr>
              <a:t>1</a:t>
            </a:r>
            <a:r>
              <a:rPr lang="zh-CN" altLang="en-US" sz="2400" dirty="0">
                <a:solidFill>
                  <a:schemeClr val="tx1"/>
                </a:solidFill>
                <a:latin typeface="微软雅黑" panose="020B0503020204020204" pitchFamily="34" charset="-122"/>
                <a:ea typeface="微软雅黑" panose="020B0503020204020204" pitchFamily="34" charset="-122"/>
              </a:rPr>
              <a:t>毫米（</a:t>
            </a:r>
            <a:r>
              <a:rPr lang="en-US" altLang="zh-CN" sz="2400" dirty="0">
                <a:solidFill>
                  <a:schemeClr val="tx1"/>
                </a:solidFill>
                <a:latin typeface="微软雅黑" panose="020B0503020204020204" pitchFamily="34" charset="-122"/>
                <a:ea typeface="微软雅黑" panose="020B0503020204020204" pitchFamily="34" charset="-122"/>
              </a:rPr>
              <a:t>= 0.001</a:t>
            </a:r>
            <a:r>
              <a:rPr lang="zh-CN" altLang="en-US" sz="2400" dirty="0">
                <a:solidFill>
                  <a:schemeClr val="tx1"/>
                </a:solidFill>
                <a:latin typeface="微软雅黑" panose="020B0503020204020204" pitchFamily="34" charset="-122"/>
                <a:ea typeface="微软雅黑" panose="020B0503020204020204" pitchFamily="34" charset="-122"/>
              </a:rPr>
              <a:t>米）。</a:t>
            </a:r>
          </a:p>
        </p:txBody>
      </p:sp>
      <p:sp>
        <p:nvSpPr>
          <p:cNvPr id="5" name="文本框 4">
            <a:extLst>
              <a:ext uri="{FF2B5EF4-FFF2-40B4-BE49-F238E27FC236}">
                <a16:creationId xmlns:a16="http://schemas.microsoft.com/office/drawing/2014/main" id="{C2E927B1-1EAB-7BC9-0341-C9CD3F9B07E6}"/>
              </a:ext>
            </a:extLst>
          </p:cNvPr>
          <p:cNvSpPr txBox="1"/>
          <p:nvPr/>
        </p:nvSpPr>
        <p:spPr>
          <a:xfrm>
            <a:off x="697317" y="2082185"/>
            <a:ext cx="7749365" cy="1689052"/>
          </a:xfrm>
          <a:prstGeom prst="rect">
            <a:avLst/>
          </a:prstGeom>
          <a:noFill/>
        </p:spPr>
        <p:txBody>
          <a:bodyPr wrap="square">
            <a:spAutoFit/>
          </a:bodyPr>
          <a:lstStyle/>
          <a:p>
            <a:pPr>
              <a:lnSpc>
                <a:spcPct val="150000"/>
              </a:lnSpc>
            </a:pPr>
            <a:r>
              <a:rPr lang="zh-CN" altLang="en-US" sz="2400" dirty="0">
                <a:solidFill>
                  <a:schemeClr val="tx1"/>
                </a:solidFill>
                <a:latin typeface="微软雅黑" panose="020B0503020204020204" pitchFamily="34" charset="-122"/>
                <a:ea typeface="微软雅黑" panose="020B0503020204020204" pitchFamily="34" charset="-122"/>
              </a:rPr>
              <a:t>   通过比较</a:t>
            </a:r>
            <a:r>
              <a:rPr lang="en-US" altLang="zh-CN" sz="2400" dirty="0">
                <a:solidFill>
                  <a:schemeClr val="tx1"/>
                </a:solidFill>
                <a:latin typeface="微软雅黑" panose="020B0503020204020204" pitchFamily="34" charset="-122"/>
                <a:ea typeface="微软雅黑" panose="020B0503020204020204" pitchFamily="34" charset="-122"/>
              </a:rPr>
              <a:t>0.01</a:t>
            </a:r>
            <a:r>
              <a:rPr lang="zh-CN" altLang="en-US" sz="2400" dirty="0">
                <a:solidFill>
                  <a:schemeClr val="tx1"/>
                </a:solidFill>
                <a:latin typeface="微软雅黑" panose="020B0503020204020204" pitchFamily="34" charset="-122"/>
                <a:ea typeface="微软雅黑" panose="020B0503020204020204" pitchFamily="34" charset="-122"/>
              </a:rPr>
              <a:t>米与</a:t>
            </a:r>
            <a:r>
              <a:rPr lang="en-US" altLang="zh-CN" sz="2400" dirty="0">
                <a:solidFill>
                  <a:schemeClr val="tx1"/>
                </a:solidFill>
                <a:latin typeface="微软雅黑" panose="020B0503020204020204" pitchFamily="34" charset="-122"/>
                <a:ea typeface="微软雅黑" panose="020B0503020204020204" pitchFamily="34" charset="-122"/>
              </a:rPr>
              <a:t>0.001</a:t>
            </a:r>
            <a:r>
              <a:rPr lang="zh-CN" altLang="en-US" sz="2400" dirty="0">
                <a:solidFill>
                  <a:schemeClr val="tx1"/>
                </a:solidFill>
                <a:latin typeface="微软雅黑" panose="020B0503020204020204" pitchFamily="34" charset="-122"/>
                <a:ea typeface="微软雅黑" panose="020B0503020204020204" pitchFamily="34" charset="-122"/>
              </a:rPr>
              <a:t>米的大小，就可以判断出两个测量值的精确度。显然，此处以毫米为最小刻度的尺子测量的桌子长度更精确，因为</a:t>
            </a:r>
            <a:r>
              <a:rPr lang="en-US" altLang="zh-CN" sz="2400" dirty="0">
                <a:solidFill>
                  <a:schemeClr val="tx1"/>
                </a:solidFill>
                <a:latin typeface="微软雅黑" panose="020B0503020204020204" pitchFamily="34" charset="-122"/>
                <a:ea typeface="微软雅黑" panose="020B0503020204020204" pitchFamily="34" charset="-122"/>
              </a:rPr>
              <a:t>0.001</a:t>
            </a:r>
            <a:r>
              <a:rPr lang="zh-CN" altLang="en-US" sz="2400" dirty="0">
                <a:solidFill>
                  <a:schemeClr val="tx1"/>
                </a:solidFill>
                <a:latin typeface="微软雅黑" panose="020B0503020204020204" pitchFamily="34" charset="-122"/>
                <a:ea typeface="微软雅黑" panose="020B0503020204020204" pitchFamily="34" charset="-122"/>
              </a:rPr>
              <a:t>米</a:t>
            </a:r>
            <a:r>
              <a:rPr lang="en-US" altLang="zh-CN" sz="2400" dirty="0">
                <a:solidFill>
                  <a:schemeClr val="tx1"/>
                </a:solidFill>
                <a:latin typeface="微软雅黑" panose="020B0503020204020204" pitchFamily="34" charset="-122"/>
                <a:ea typeface="微软雅黑" panose="020B0503020204020204" pitchFamily="34" charset="-122"/>
              </a:rPr>
              <a:t>&lt;0.01</a:t>
            </a:r>
            <a:r>
              <a:rPr lang="zh-CN" altLang="en-US" sz="2400" dirty="0">
                <a:solidFill>
                  <a:schemeClr val="tx1"/>
                </a:solidFill>
                <a:latin typeface="微软雅黑" panose="020B0503020204020204" pitchFamily="34" charset="-122"/>
                <a:ea typeface="微软雅黑" panose="020B0503020204020204" pitchFamily="34" charset="-122"/>
              </a:rPr>
              <a:t>米。</a:t>
            </a:r>
          </a:p>
        </p:txBody>
      </p:sp>
      <p:sp>
        <p:nvSpPr>
          <p:cNvPr id="6" name="文本框 5">
            <a:extLst>
              <a:ext uri="{FF2B5EF4-FFF2-40B4-BE49-F238E27FC236}">
                <a16:creationId xmlns:a16="http://schemas.microsoft.com/office/drawing/2014/main" id="{F7482685-2D4A-17E2-8F41-71B0A63A586B}"/>
              </a:ext>
            </a:extLst>
          </p:cNvPr>
          <p:cNvSpPr txBox="1"/>
          <p:nvPr/>
        </p:nvSpPr>
        <p:spPr>
          <a:xfrm>
            <a:off x="749137" y="4316441"/>
            <a:ext cx="1204966" cy="461665"/>
          </a:xfrm>
          <a:prstGeom prst="rect">
            <a:avLst/>
          </a:prstGeom>
          <a:noFill/>
        </p:spPr>
        <p:txBody>
          <a:bodyPr wrap="squar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结论：</a:t>
            </a:r>
          </a:p>
        </p:txBody>
      </p:sp>
      <p:sp>
        <p:nvSpPr>
          <p:cNvPr id="7" name="文本框 6">
            <a:extLst>
              <a:ext uri="{FF2B5EF4-FFF2-40B4-BE49-F238E27FC236}">
                <a16:creationId xmlns:a16="http://schemas.microsoft.com/office/drawing/2014/main" id="{281F7148-2698-E3F2-D665-EDCD3A345BFB}"/>
              </a:ext>
            </a:extLst>
          </p:cNvPr>
          <p:cNvSpPr txBox="1"/>
          <p:nvPr/>
        </p:nvSpPr>
        <p:spPr>
          <a:xfrm>
            <a:off x="1968761" y="4210579"/>
            <a:ext cx="6158051" cy="1135054"/>
          </a:xfrm>
          <a:prstGeom prst="rect">
            <a:avLst/>
          </a:prstGeom>
          <a:noFill/>
        </p:spPr>
        <p:txBody>
          <a:bodyPr wrap="square">
            <a:spAutoFit/>
          </a:bodyPr>
          <a:lstStyle/>
          <a:p>
            <a:pPr>
              <a:lnSpc>
                <a:spcPct val="150000"/>
              </a:lnSpc>
            </a:pPr>
            <a:r>
              <a:rPr lang="zh-CN" altLang="en-US" sz="2400" dirty="0">
                <a:solidFill>
                  <a:schemeClr val="tx1"/>
                </a:solidFill>
                <a:latin typeface="微软雅黑" panose="020B0503020204020204" pitchFamily="34" charset="-122"/>
                <a:ea typeface="微软雅黑" panose="020B0503020204020204" pitchFamily="34" charset="-122"/>
              </a:rPr>
              <a:t>对同一个精确值的不同近似，近似值的误差</a:t>
            </a:r>
            <a:r>
              <a:rPr lang="zh-CN" altLang="en-US" sz="2400" dirty="0">
                <a:solidFill>
                  <a:srgbClr val="FF0000"/>
                </a:solidFill>
                <a:latin typeface="微软雅黑" panose="020B0503020204020204" pitchFamily="34" charset="-122"/>
                <a:ea typeface="微软雅黑" panose="020B0503020204020204" pitchFamily="34" charset="-122"/>
              </a:rPr>
              <a:t>绝对值上限越小</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精确度越高。</a:t>
            </a:r>
          </a:p>
        </p:txBody>
      </p:sp>
    </p:spTree>
    <p:extLst>
      <p:ext uri="{BB962C8B-B14F-4D97-AF65-F5344CB8AC3E}">
        <p14:creationId xmlns:p14="http://schemas.microsoft.com/office/powerpoint/2010/main" val="294601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90" name="Object 6"/>
          <p:cNvGraphicFramePr>
            <a:graphicFrameLocks noChangeAspect="1"/>
          </p:cNvGraphicFramePr>
          <p:nvPr>
            <p:extLst>
              <p:ext uri="{D42A27DB-BD31-4B8C-83A1-F6EECF244321}">
                <p14:modId xmlns:p14="http://schemas.microsoft.com/office/powerpoint/2010/main" val="4255145250"/>
              </p:ext>
            </p:extLst>
          </p:nvPr>
        </p:nvGraphicFramePr>
        <p:xfrm>
          <a:off x="3530283" y="3000178"/>
          <a:ext cx="2508647" cy="423863"/>
        </p:xfrm>
        <a:graphic>
          <a:graphicData uri="http://schemas.openxmlformats.org/presentationml/2006/ole">
            <mc:AlternateContent xmlns:mc="http://schemas.openxmlformats.org/markup-compatibility/2006">
              <mc:Choice xmlns:v="urn:schemas-microsoft-com:vml" Requires="v">
                <p:oleObj name="Equation" r:id="rId3" imgW="1181735" imgH="203200" progId="Equation.DSMT4">
                  <p:embed/>
                </p:oleObj>
              </mc:Choice>
              <mc:Fallback>
                <p:oleObj name="Equation" r:id="rId3" imgW="1181735" imgH="203200" progId="Equation.DSMT4">
                  <p:embed/>
                  <p:pic>
                    <p:nvPicPr>
                      <p:cNvPr id="16390" name="Object 6"/>
                      <p:cNvPicPr/>
                      <p:nvPr/>
                    </p:nvPicPr>
                    <p:blipFill>
                      <a:blip r:embed="rId4"/>
                      <a:stretch>
                        <a:fillRect/>
                      </a:stretch>
                    </p:blipFill>
                    <p:spPr>
                      <a:xfrm>
                        <a:off x="3530283" y="3000178"/>
                        <a:ext cx="2508647" cy="423863"/>
                      </a:xfrm>
                      <a:prstGeom prst="rect">
                        <a:avLst/>
                      </a:prstGeom>
                      <a:noFill/>
                      <a:ln w="38100">
                        <a:noFill/>
                        <a:miter/>
                      </a:ln>
                    </p:spPr>
                  </p:pic>
                </p:oleObj>
              </mc:Fallback>
            </mc:AlternateContent>
          </a:graphicData>
        </a:graphic>
      </p:graphicFrame>
      <p:graphicFrame>
        <p:nvGraphicFramePr>
          <p:cNvPr id="16394" name="Object 10"/>
          <p:cNvGraphicFramePr>
            <a:graphicFrameLocks noChangeAspect="1"/>
          </p:cNvGraphicFramePr>
          <p:nvPr>
            <p:extLst>
              <p:ext uri="{D42A27DB-BD31-4B8C-83A1-F6EECF244321}">
                <p14:modId xmlns:p14="http://schemas.microsoft.com/office/powerpoint/2010/main" val="1457888855"/>
              </p:ext>
            </p:extLst>
          </p:nvPr>
        </p:nvGraphicFramePr>
        <p:xfrm>
          <a:off x="3812472" y="4931178"/>
          <a:ext cx="1512094" cy="459581"/>
        </p:xfrm>
        <a:graphic>
          <a:graphicData uri="http://schemas.openxmlformats.org/presentationml/2006/ole">
            <mc:AlternateContent xmlns:mc="http://schemas.openxmlformats.org/markup-compatibility/2006">
              <mc:Choice xmlns:v="urn:schemas-microsoft-com:vml" Requires="v">
                <p:oleObj r:id="rId5" imgW="661035" imgH="203200" progId="Equation.3">
                  <p:embed/>
                </p:oleObj>
              </mc:Choice>
              <mc:Fallback>
                <p:oleObj r:id="rId5" imgW="661035" imgH="203200" progId="Equation.3">
                  <p:embed/>
                  <p:pic>
                    <p:nvPicPr>
                      <p:cNvPr id="16394" name="Object 10"/>
                      <p:cNvPicPr/>
                      <p:nvPr/>
                    </p:nvPicPr>
                    <p:blipFill>
                      <a:blip r:embed="rId6"/>
                      <a:stretch>
                        <a:fillRect/>
                      </a:stretch>
                    </p:blipFill>
                    <p:spPr>
                      <a:xfrm>
                        <a:off x="3812472" y="4931178"/>
                        <a:ext cx="1512094" cy="459581"/>
                      </a:xfrm>
                      <a:prstGeom prst="rect">
                        <a:avLst/>
                      </a:prstGeom>
                      <a:noFill/>
                      <a:ln w="38100">
                        <a:noFill/>
                        <a:miter/>
                      </a:ln>
                    </p:spPr>
                  </p:pic>
                </p:oleObj>
              </mc:Fallback>
            </mc:AlternateContent>
          </a:graphicData>
        </a:graphic>
      </p:graphicFrame>
      <p:graphicFrame>
        <p:nvGraphicFramePr>
          <p:cNvPr id="16404" name="Object 20"/>
          <p:cNvGraphicFramePr>
            <a:graphicFrameLocks noChangeAspect="1"/>
          </p:cNvGraphicFramePr>
          <p:nvPr>
            <p:extLst>
              <p:ext uri="{D42A27DB-BD31-4B8C-83A1-F6EECF244321}">
                <p14:modId xmlns:p14="http://schemas.microsoft.com/office/powerpoint/2010/main" val="454541953"/>
              </p:ext>
            </p:extLst>
          </p:nvPr>
        </p:nvGraphicFramePr>
        <p:xfrm>
          <a:off x="3324819" y="1763559"/>
          <a:ext cx="2593463" cy="548403"/>
        </p:xfrm>
        <a:graphic>
          <a:graphicData uri="http://schemas.openxmlformats.org/presentationml/2006/ole">
            <mc:AlternateContent xmlns:mc="http://schemas.openxmlformats.org/markup-compatibility/2006">
              <mc:Choice xmlns:v="urn:schemas-microsoft-com:vml" Requires="v">
                <p:oleObj name="Equation" r:id="rId7" imgW="1447560" imgH="304560" progId="Equation.DSMT4">
                  <p:embed/>
                </p:oleObj>
              </mc:Choice>
              <mc:Fallback>
                <p:oleObj name="Equation" r:id="rId7" imgW="1447560" imgH="304560" progId="Equation.DSMT4">
                  <p:embed/>
                  <p:pic>
                    <p:nvPicPr>
                      <p:cNvPr id="16404" name="Object 20"/>
                      <p:cNvPicPr/>
                      <p:nvPr/>
                    </p:nvPicPr>
                    <p:blipFill>
                      <a:blip r:embed="rId8"/>
                      <a:stretch>
                        <a:fillRect/>
                      </a:stretch>
                    </p:blipFill>
                    <p:spPr>
                      <a:xfrm>
                        <a:off x="3324819" y="1763559"/>
                        <a:ext cx="2593463" cy="548403"/>
                      </a:xfrm>
                      <a:prstGeom prst="rect">
                        <a:avLst/>
                      </a:prstGeom>
                      <a:noFill/>
                      <a:ln w="38100">
                        <a:noFill/>
                        <a:miter/>
                      </a:ln>
                    </p:spPr>
                  </p:pic>
                </p:oleObj>
              </mc:Fallback>
            </mc:AlternateContent>
          </a:graphicData>
        </a:graphic>
      </p:graphicFrame>
      <p:grpSp>
        <p:nvGrpSpPr>
          <p:cNvPr id="9" name="组合 8">
            <a:extLst>
              <a:ext uri="{FF2B5EF4-FFF2-40B4-BE49-F238E27FC236}">
                <a16:creationId xmlns:a16="http://schemas.microsoft.com/office/drawing/2014/main" id="{8F6B972B-8BCA-B959-05E7-E656B6A700E1}"/>
              </a:ext>
            </a:extLst>
          </p:cNvPr>
          <p:cNvGrpSpPr/>
          <p:nvPr/>
        </p:nvGrpSpPr>
        <p:grpSpPr>
          <a:xfrm>
            <a:off x="1208426" y="3617257"/>
            <a:ext cx="6407594" cy="482437"/>
            <a:chOff x="2100262" y="3324389"/>
            <a:chExt cx="6279808" cy="643250"/>
          </a:xfrm>
        </p:grpSpPr>
        <p:sp>
          <p:nvSpPr>
            <p:cNvPr id="16408" name="Text Box 24"/>
            <p:cNvSpPr txBox="1">
              <a:spLocks noChangeArrowheads="1"/>
            </p:cNvSpPr>
            <p:nvPr/>
          </p:nvSpPr>
          <p:spPr bwMode="auto">
            <a:xfrm>
              <a:off x="2100262" y="3324389"/>
              <a:ext cx="6279808" cy="615554"/>
            </a:xfrm>
            <a:prstGeom prst="rect">
              <a:avLst/>
            </a:prstGeom>
            <a:noFill/>
            <a:ln w="9525" algn="ctr">
              <a:noFill/>
              <a:miter lim="800000"/>
            </a:ln>
            <a:effectLst/>
          </p:spPr>
          <p:txBody>
            <a:bodyPr wrap="square">
              <a:spAutoFit/>
            </a:bodyPr>
            <a:lstStyle/>
            <a:p>
              <a:pPr defTabSz="685800">
                <a:defRPr/>
              </a:pPr>
              <a:r>
                <a:rPr kumimoji="1" lang="zh-CN" altLang="en-US" sz="2400" dirty="0">
                  <a:solidFill>
                    <a:schemeClr val="tx1"/>
                  </a:solidFill>
                  <a:effectLst>
                    <a:outerShdw blurRad="38100" dist="38100" dir="2700000" algn="tl">
                      <a:srgbClr val="C0C0C0"/>
                    </a:outerShdw>
                  </a:effectLst>
                  <a:ea typeface="楷体_GB2312" pitchFamily="49" charset="-122"/>
                </a:rPr>
                <a:t>即精确值     落在                       内。</a:t>
              </a:r>
            </a:p>
          </p:txBody>
        </p:sp>
        <p:graphicFrame>
          <p:nvGraphicFramePr>
            <p:cNvPr id="16410" name="Object 26"/>
            <p:cNvGraphicFramePr>
              <a:graphicFrameLocks noChangeAspect="1"/>
            </p:cNvGraphicFramePr>
            <p:nvPr>
              <p:extLst>
                <p:ext uri="{D42A27DB-BD31-4B8C-83A1-F6EECF244321}">
                  <p14:modId xmlns:p14="http://schemas.microsoft.com/office/powerpoint/2010/main" val="77235461"/>
                </p:ext>
              </p:extLst>
            </p:nvPr>
          </p:nvGraphicFramePr>
          <p:xfrm>
            <a:off x="4562675" y="3389789"/>
            <a:ext cx="1661340" cy="577850"/>
          </p:xfrm>
          <a:graphic>
            <a:graphicData uri="http://schemas.openxmlformats.org/presentationml/2006/ole">
              <mc:AlternateContent xmlns:mc="http://schemas.openxmlformats.org/markup-compatibility/2006">
                <mc:Choice xmlns:v="urn:schemas-microsoft-com:vml" Requires="v">
                  <p:oleObj r:id="rId9" imgW="939800" imgH="279400" progId="Equation.DSMT4">
                    <p:embed/>
                  </p:oleObj>
                </mc:Choice>
                <mc:Fallback>
                  <p:oleObj r:id="rId9" imgW="939800" imgH="279400" progId="Equation.DSMT4">
                    <p:embed/>
                    <p:pic>
                      <p:nvPicPr>
                        <p:cNvPr id="16410" name="Object 26"/>
                        <p:cNvPicPr/>
                        <p:nvPr/>
                      </p:nvPicPr>
                      <p:blipFill>
                        <a:blip r:embed="rId10"/>
                        <a:stretch>
                          <a:fillRect/>
                        </a:stretch>
                      </p:blipFill>
                      <p:spPr>
                        <a:xfrm>
                          <a:off x="4562675" y="3389789"/>
                          <a:ext cx="1661340" cy="577850"/>
                        </a:xfrm>
                        <a:prstGeom prst="rect">
                          <a:avLst/>
                        </a:prstGeom>
                        <a:noFill/>
                        <a:ln w="38100">
                          <a:noFill/>
                          <a:miter/>
                        </a:ln>
                      </p:spPr>
                    </p:pic>
                  </p:oleObj>
                </mc:Fallback>
              </mc:AlternateContent>
            </a:graphicData>
          </a:graphic>
        </p:graphicFrame>
        <p:graphicFrame>
          <p:nvGraphicFramePr>
            <p:cNvPr id="16411" name="Object 27"/>
            <p:cNvGraphicFramePr>
              <a:graphicFrameLocks noChangeAspect="1"/>
            </p:cNvGraphicFramePr>
            <p:nvPr>
              <p:extLst>
                <p:ext uri="{D42A27DB-BD31-4B8C-83A1-F6EECF244321}">
                  <p14:modId xmlns:p14="http://schemas.microsoft.com/office/powerpoint/2010/main" val="751409350"/>
                </p:ext>
              </p:extLst>
            </p:nvPr>
          </p:nvGraphicFramePr>
          <p:xfrm>
            <a:off x="3501757" y="3468637"/>
            <a:ext cx="288902" cy="360362"/>
          </p:xfrm>
          <a:graphic>
            <a:graphicData uri="http://schemas.openxmlformats.org/presentationml/2006/ole">
              <mc:AlternateContent xmlns:mc="http://schemas.openxmlformats.org/markup-compatibility/2006">
                <mc:Choice xmlns:v="urn:schemas-microsoft-com:vml" Requires="v">
                  <p:oleObj r:id="rId11" imgW="127000" imgH="139700" progId="Equation.DSMT4">
                    <p:embed/>
                  </p:oleObj>
                </mc:Choice>
                <mc:Fallback>
                  <p:oleObj r:id="rId11" imgW="127000" imgH="139700" progId="Equation.DSMT4">
                    <p:embed/>
                    <p:pic>
                      <p:nvPicPr>
                        <p:cNvPr id="16411" name="Object 27"/>
                        <p:cNvPicPr/>
                        <p:nvPr/>
                      </p:nvPicPr>
                      <p:blipFill>
                        <a:blip r:embed="rId12"/>
                        <a:stretch>
                          <a:fillRect/>
                        </a:stretch>
                      </p:blipFill>
                      <p:spPr>
                        <a:xfrm>
                          <a:off x="3501757" y="3468637"/>
                          <a:ext cx="288902" cy="360362"/>
                        </a:xfrm>
                        <a:prstGeom prst="rect">
                          <a:avLst/>
                        </a:prstGeom>
                        <a:noFill/>
                        <a:ln w="38100">
                          <a:noFill/>
                          <a:miter/>
                        </a:ln>
                      </p:spPr>
                    </p:pic>
                  </p:oleObj>
                </mc:Fallback>
              </mc:AlternateContent>
            </a:graphicData>
          </a:graphic>
        </p:graphicFrame>
      </p:grpSp>
      <p:grpSp>
        <p:nvGrpSpPr>
          <p:cNvPr id="10" name="组合 9">
            <a:extLst>
              <a:ext uri="{FF2B5EF4-FFF2-40B4-BE49-F238E27FC236}">
                <a16:creationId xmlns:a16="http://schemas.microsoft.com/office/drawing/2014/main" id="{5B20EEF9-3DC9-9E44-EE91-B4E9426ECBCF}"/>
              </a:ext>
            </a:extLst>
          </p:cNvPr>
          <p:cNvGrpSpPr/>
          <p:nvPr/>
        </p:nvGrpSpPr>
        <p:grpSpPr>
          <a:xfrm>
            <a:off x="1217554" y="4253952"/>
            <a:ext cx="6797054" cy="461665"/>
            <a:chOff x="2063751" y="2836820"/>
            <a:chExt cx="9062737" cy="615553"/>
          </a:xfrm>
        </p:grpSpPr>
        <p:sp>
          <p:nvSpPr>
            <p:cNvPr id="16409" name="Text Box 25"/>
            <p:cNvSpPr txBox="1">
              <a:spLocks noChangeArrowheads="1"/>
            </p:cNvSpPr>
            <p:nvPr/>
          </p:nvSpPr>
          <p:spPr bwMode="auto">
            <a:xfrm>
              <a:off x="2063751" y="2836820"/>
              <a:ext cx="9062737" cy="615553"/>
            </a:xfrm>
            <a:prstGeom prst="rect">
              <a:avLst/>
            </a:prstGeom>
            <a:noFill/>
            <a:ln w="9525" algn="ctr">
              <a:noFill/>
              <a:miter lim="800000"/>
            </a:ln>
            <a:effectLst/>
          </p:spPr>
          <p:txBody>
            <a:bodyPr wrap="none">
              <a:spAutoFit/>
            </a:bodyPr>
            <a:lstStyle/>
            <a:p>
              <a:pPr defTabSz="685800">
                <a:defRPr/>
              </a:pPr>
              <a:r>
                <a:rPr kumimoji="1" lang="zh-CN" altLang="en-US" sz="240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在应用上，常常采用下列写法来刻划     的精度。</a:t>
              </a:r>
            </a:p>
          </p:txBody>
        </p:sp>
        <p:graphicFrame>
          <p:nvGraphicFramePr>
            <p:cNvPr id="16412" name="Object 28"/>
            <p:cNvGraphicFramePr>
              <a:graphicFrameLocks noChangeAspect="1"/>
            </p:cNvGraphicFramePr>
            <p:nvPr>
              <p:extLst>
                <p:ext uri="{D42A27DB-BD31-4B8C-83A1-F6EECF244321}">
                  <p14:modId xmlns:p14="http://schemas.microsoft.com/office/powerpoint/2010/main" val="2965637560"/>
                </p:ext>
              </p:extLst>
            </p:nvPr>
          </p:nvGraphicFramePr>
          <p:xfrm>
            <a:off x="8840600" y="2861067"/>
            <a:ext cx="409575" cy="503238"/>
          </p:xfrm>
          <a:graphic>
            <a:graphicData uri="http://schemas.openxmlformats.org/presentationml/2006/ole">
              <mc:AlternateContent xmlns:mc="http://schemas.openxmlformats.org/markup-compatibility/2006">
                <mc:Choice xmlns:v="urn:schemas-microsoft-com:vml" Requires="v">
                  <p:oleObj r:id="rId13" imgW="165100" imgH="203200" progId="Equation.DSMT4">
                    <p:embed/>
                  </p:oleObj>
                </mc:Choice>
                <mc:Fallback>
                  <p:oleObj r:id="rId13" imgW="165100" imgH="203200" progId="Equation.DSMT4">
                    <p:embed/>
                    <p:pic>
                      <p:nvPicPr>
                        <p:cNvPr id="16412" name="Object 28"/>
                        <p:cNvPicPr/>
                        <p:nvPr/>
                      </p:nvPicPr>
                      <p:blipFill>
                        <a:blip r:embed="rId14"/>
                        <a:stretch>
                          <a:fillRect/>
                        </a:stretch>
                      </p:blipFill>
                      <p:spPr>
                        <a:xfrm>
                          <a:off x="8840600" y="2861067"/>
                          <a:ext cx="409575" cy="503238"/>
                        </a:xfrm>
                        <a:prstGeom prst="rect">
                          <a:avLst/>
                        </a:prstGeom>
                        <a:noFill/>
                        <a:ln w="38100">
                          <a:noFill/>
                          <a:miter/>
                        </a:ln>
                      </p:spPr>
                    </p:pic>
                  </p:oleObj>
                </mc:Fallback>
              </mc:AlternateContent>
            </a:graphicData>
          </a:graphic>
        </p:graphicFrame>
      </p:grpSp>
      <p:grpSp>
        <p:nvGrpSpPr>
          <p:cNvPr id="3" name="组合 2"/>
          <p:cNvGrpSpPr/>
          <p:nvPr/>
        </p:nvGrpSpPr>
        <p:grpSpPr>
          <a:xfrm>
            <a:off x="1147592" y="2424043"/>
            <a:ext cx="6808784" cy="908122"/>
            <a:chOff x="1636" y="871"/>
            <a:chExt cx="7966" cy="4277"/>
          </a:xfrm>
        </p:grpSpPr>
        <p:sp>
          <p:nvSpPr>
            <p:cNvPr id="16403" name="Text Box 19"/>
            <p:cNvSpPr txBox="1">
              <a:spLocks noChangeArrowheads="1"/>
            </p:cNvSpPr>
            <p:nvPr/>
          </p:nvSpPr>
          <p:spPr bwMode="auto">
            <a:xfrm>
              <a:off x="1636" y="871"/>
              <a:ext cx="3090" cy="4277"/>
            </a:xfrm>
            <a:prstGeom prst="rect">
              <a:avLst/>
            </a:prstGeom>
            <a:noFill/>
            <a:ln w="9525" algn="ctr">
              <a:noFill/>
              <a:miter lim="800000"/>
            </a:ln>
            <a:effectLst/>
          </p:spPr>
          <p:txBody>
            <a:bodyPr wrap="square">
              <a:spAutoFit/>
            </a:bodyPr>
            <a:lstStyle/>
            <a:p>
              <a:pPr defTabSz="685800">
                <a:lnSpc>
                  <a:spcPct val="115000"/>
                </a:lnSpc>
                <a:defRPr/>
              </a:pPr>
              <a:r>
                <a:rPr kumimoji="1" lang="zh-CN" altLang="en-US" sz="240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有了绝对误差限</a:t>
              </a:r>
              <a:r>
                <a:rPr kumimoji="1" lang="en-US" altLang="zh-CN" sz="240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p>
          </p:txBody>
        </p:sp>
        <p:sp>
          <p:nvSpPr>
            <p:cNvPr id="16406" name="Text Box 22"/>
            <p:cNvSpPr txBox="1">
              <a:spLocks noChangeArrowheads="1"/>
            </p:cNvSpPr>
            <p:nvPr/>
          </p:nvSpPr>
          <p:spPr bwMode="auto">
            <a:xfrm>
              <a:off x="4889" y="995"/>
              <a:ext cx="4713" cy="2174"/>
            </a:xfrm>
            <a:prstGeom prst="rect">
              <a:avLst/>
            </a:prstGeom>
            <a:noFill/>
            <a:ln w="9525" algn="ctr">
              <a:noFill/>
              <a:miter lim="800000"/>
            </a:ln>
            <a:effectLst/>
          </p:spPr>
          <p:txBody>
            <a:bodyPr wrap="none">
              <a:spAutoFit/>
            </a:bodyPr>
            <a:lstStyle/>
            <a:p>
              <a:pPr defTabSz="685800">
                <a:defRPr/>
              </a:pPr>
              <a:r>
                <a:rPr kumimoji="1" lang="zh-CN" altLang="en-US" sz="240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就可以知道      的范围为</a:t>
              </a:r>
            </a:p>
          </p:txBody>
        </p:sp>
        <p:graphicFrame>
          <p:nvGraphicFramePr>
            <p:cNvPr id="16407" name="Object 23"/>
            <p:cNvGraphicFramePr>
              <a:graphicFrameLocks noChangeAspect="1"/>
            </p:cNvGraphicFramePr>
            <p:nvPr>
              <p:extLst>
                <p:ext uri="{D42A27DB-BD31-4B8C-83A1-F6EECF244321}">
                  <p14:modId xmlns:p14="http://schemas.microsoft.com/office/powerpoint/2010/main" val="115127023"/>
                </p:ext>
              </p:extLst>
            </p:nvPr>
          </p:nvGraphicFramePr>
          <p:xfrm>
            <a:off x="6835" y="1445"/>
            <a:ext cx="633" cy="1340"/>
          </p:xfrm>
          <a:graphic>
            <a:graphicData uri="http://schemas.openxmlformats.org/presentationml/2006/ole">
              <mc:AlternateContent xmlns:mc="http://schemas.openxmlformats.org/markup-compatibility/2006">
                <mc:Choice xmlns:v="urn:schemas-microsoft-com:vml" Requires="v">
                  <p:oleObj r:id="rId15" imgW="127000" imgH="139700" progId="Equation.DSMT4">
                    <p:embed/>
                  </p:oleObj>
                </mc:Choice>
                <mc:Fallback>
                  <p:oleObj r:id="rId15" imgW="127000" imgH="139700" progId="Equation.DSMT4">
                    <p:embed/>
                    <p:pic>
                      <p:nvPicPr>
                        <p:cNvPr id="16407" name="Object 23"/>
                        <p:cNvPicPr/>
                        <p:nvPr/>
                      </p:nvPicPr>
                      <p:blipFill>
                        <a:blip r:embed="rId16"/>
                        <a:stretch>
                          <a:fillRect/>
                        </a:stretch>
                      </p:blipFill>
                      <p:spPr>
                        <a:xfrm>
                          <a:off x="6835" y="1445"/>
                          <a:ext cx="633" cy="1340"/>
                        </a:xfrm>
                        <a:prstGeom prst="rect">
                          <a:avLst/>
                        </a:prstGeom>
                        <a:noFill/>
                        <a:ln w="38100">
                          <a:noFill/>
                          <a:miter/>
                        </a:ln>
                      </p:spPr>
                    </p:pic>
                  </p:oleObj>
                </mc:Fallback>
              </mc:AlternateContent>
            </a:graphicData>
          </a:graphic>
        </p:graphicFrame>
      </p:grpSp>
      <p:grpSp>
        <p:nvGrpSpPr>
          <p:cNvPr id="8" name="组合 7">
            <a:extLst>
              <a:ext uri="{FF2B5EF4-FFF2-40B4-BE49-F238E27FC236}">
                <a16:creationId xmlns:a16="http://schemas.microsoft.com/office/drawing/2014/main" id="{227779C2-4B7E-ABE7-890B-557E1EC7E003}"/>
              </a:ext>
            </a:extLst>
          </p:cNvPr>
          <p:cNvGrpSpPr/>
          <p:nvPr/>
        </p:nvGrpSpPr>
        <p:grpSpPr>
          <a:xfrm>
            <a:off x="1015075" y="585807"/>
            <a:ext cx="7113850" cy="1134413"/>
            <a:chOff x="2094690" y="634021"/>
            <a:chExt cx="9485133" cy="1512551"/>
          </a:xfrm>
        </p:grpSpPr>
        <p:sp>
          <p:nvSpPr>
            <p:cNvPr id="5" name="文本框 4">
              <a:extLst>
                <a:ext uri="{FF2B5EF4-FFF2-40B4-BE49-F238E27FC236}">
                  <a16:creationId xmlns:a16="http://schemas.microsoft.com/office/drawing/2014/main" id="{D584959A-F452-7C6B-7C69-4B124AA2DE41}"/>
                </a:ext>
              </a:extLst>
            </p:cNvPr>
            <p:cNvSpPr txBox="1"/>
            <p:nvPr/>
          </p:nvSpPr>
          <p:spPr>
            <a:xfrm>
              <a:off x="2094690" y="634021"/>
              <a:ext cx="9485133" cy="1512551"/>
            </a:xfrm>
            <a:prstGeom prst="rect">
              <a:avLst/>
            </a:prstGeom>
            <a:noFill/>
          </p:spPr>
          <p:txBody>
            <a:bodyPr wrap="square">
              <a:spAutoFit/>
            </a:bodyPr>
            <a:lstStyle/>
            <a:p>
              <a:pPr>
                <a:lnSpc>
                  <a:spcPct val="150000"/>
                </a:lnSpc>
              </a:pPr>
              <a:r>
                <a:rPr lang="zh-CN" altLang="en-US" sz="2400" dirty="0">
                  <a:solidFill>
                    <a:schemeClr val="hlink"/>
                  </a:solidFill>
                  <a:latin typeface="微软雅黑" panose="020B0503020204020204" pitchFamily="34" charset="-122"/>
                  <a:ea typeface="微软雅黑" panose="020B0503020204020204" pitchFamily="34" charset="-122"/>
                </a:rPr>
                <a:t>定义</a:t>
              </a:r>
              <a:r>
                <a:rPr lang="en-US" altLang="zh-CN" sz="2400" dirty="0">
                  <a:solidFill>
                    <a:schemeClr val="hlink"/>
                  </a:solidFill>
                  <a:latin typeface="微软雅黑" panose="020B0503020204020204" pitchFamily="34" charset="-122"/>
                  <a:ea typeface="微软雅黑" panose="020B0503020204020204" pitchFamily="34" charset="-122"/>
                </a:rPr>
                <a:t>2.  </a:t>
              </a:r>
              <a:r>
                <a:rPr lang="zh-CN" altLang="en-US" sz="2400" dirty="0">
                  <a:solidFill>
                    <a:schemeClr val="tx1"/>
                  </a:solidFill>
                  <a:latin typeface="微软雅黑" panose="020B0503020204020204" pitchFamily="34" charset="-122"/>
                  <a:ea typeface="微软雅黑" panose="020B0503020204020204" pitchFamily="34" charset="-122"/>
                </a:rPr>
                <a:t>称近似值       误差绝对值的上限为</a:t>
              </a:r>
              <a:r>
                <a:rPr lang="zh-CN" altLang="en-US" sz="2400" dirty="0">
                  <a:solidFill>
                    <a:srgbClr val="FF0000"/>
                  </a:solidFill>
                  <a:latin typeface="微软雅黑" panose="020B0503020204020204" pitchFamily="34" charset="-122"/>
                  <a:ea typeface="微软雅黑" panose="020B0503020204020204" pitchFamily="34" charset="-122"/>
                </a:rPr>
                <a:t>绝对误差限</a:t>
              </a:r>
              <a:r>
                <a:rPr lang="zh-CN" altLang="en-US" sz="2400" dirty="0">
                  <a:latin typeface="微软雅黑" panose="020B0503020204020204" pitchFamily="34" charset="-122"/>
                  <a:ea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rPr>
                <a:t>简称</a:t>
              </a:r>
              <a:r>
                <a:rPr lang="zh-CN" altLang="en-US" sz="2400" dirty="0">
                  <a:solidFill>
                    <a:srgbClr val="FF0000"/>
                  </a:solidFill>
                  <a:latin typeface="微软雅黑" panose="020B0503020204020204" pitchFamily="34" charset="-122"/>
                  <a:ea typeface="微软雅黑" panose="020B0503020204020204" pitchFamily="34" charset="-122"/>
                </a:rPr>
                <a:t>误差限，</a:t>
              </a:r>
              <a:r>
                <a:rPr lang="zh-CN" altLang="en-US" sz="2400" dirty="0">
                  <a:solidFill>
                    <a:schemeClr val="tx1"/>
                  </a:solidFill>
                  <a:latin typeface="微软雅黑" panose="020B0503020204020204" pitchFamily="34" charset="-122"/>
                  <a:ea typeface="微软雅黑" panose="020B0503020204020204" pitchFamily="34" charset="-122"/>
                </a:rPr>
                <a:t>记为</a:t>
              </a:r>
              <a:r>
                <a:rPr lang="zh-CN" altLang="en-US"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rPr>
                <a:t>即</a:t>
              </a:r>
              <a:endParaRPr lang="zh-CN" altLang="en-US" sz="2400" dirty="0">
                <a:solidFill>
                  <a:schemeClr val="tx1"/>
                </a:solidFill>
              </a:endParaRPr>
            </a:p>
          </p:txBody>
        </p:sp>
        <p:graphicFrame>
          <p:nvGraphicFramePr>
            <p:cNvPr id="6" name="Object 18">
              <a:extLst>
                <a:ext uri="{FF2B5EF4-FFF2-40B4-BE49-F238E27FC236}">
                  <a16:creationId xmlns:a16="http://schemas.microsoft.com/office/drawing/2014/main" id="{FB118995-47D5-FB1A-44E9-495BDA902263}"/>
                </a:ext>
              </a:extLst>
            </p:cNvPr>
            <p:cNvGraphicFramePr>
              <a:graphicFrameLocks noChangeAspect="1"/>
            </p:cNvGraphicFramePr>
            <p:nvPr>
              <p:extLst>
                <p:ext uri="{D42A27DB-BD31-4B8C-83A1-F6EECF244321}">
                  <p14:modId xmlns:p14="http://schemas.microsoft.com/office/powerpoint/2010/main" val="4094406527"/>
                </p:ext>
              </p:extLst>
            </p:nvPr>
          </p:nvGraphicFramePr>
          <p:xfrm>
            <a:off x="6562422" y="1556023"/>
            <a:ext cx="953771" cy="590549"/>
          </p:xfrm>
          <a:graphic>
            <a:graphicData uri="http://schemas.openxmlformats.org/presentationml/2006/ole">
              <mc:AlternateContent xmlns:mc="http://schemas.openxmlformats.org/markup-compatibility/2006">
                <mc:Choice xmlns:v="urn:schemas-microsoft-com:vml" Requires="v">
                  <p:oleObj r:id="rId17" imgW="368300" imgH="228600" progId="Equation.DSMT4">
                    <p:embed/>
                  </p:oleObj>
                </mc:Choice>
                <mc:Fallback>
                  <p:oleObj r:id="rId17" imgW="368300" imgH="228600" progId="Equation.DSMT4">
                    <p:embed/>
                    <p:pic>
                      <p:nvPicPr>
                        <p:cNvPr id="6" name="Object 18">
                          <a:extLst>
                            <a:ext uri="{FF2B5EF4-FFF2-40B4-BE49-F238E27FC236}">
                              <a16:creationId xmlns:a16="http://schemas.microsoft.com/office/drawing/2014/main" id="{FB118995-47D5-FB1A-44E9-495BDA902263}"/>
                            </a:ext>
                          </a:extLst>
                        </p:cNvPr>
                        <p:cNvPicPr/>
                        <p:nvPr/>
                      </p:nvPicPr>
                      <p:blipFill>
                        <a:blip r:embed="rId18"/>
                        <a:stretch>
                          <a:fillRect/>
                        </a:stretch>
                      </p:blipFill>
                      <p:spPr>
                        <a:xfrm>
                          <a:off x="6562422" y="1556023"/>
                          <a:ext cx="953771" cy="590549"/>
                        </a:xfrm>
                        <a:prstGeom prst="rect">
                          <a:avLst/>
                        </a:prstGeom>
                        <a:noFill/>
                        <a:ln w="38100">
                          <a:noFill/>
                          <a:miter/>
                        </a:ln>
                      </p:spPr>
                    </p:pic>
                  </p:oleObj>
                </mc:Fallback>
              </mc:AlternateContent>
            </a:graphicData>
          </a:graphic>
        </p:graphicFrame>
        <p:graphicFrame>
          <p:nvGraphicFramePr>
            <p:cNvPr id="7" name="Object 16">
              <a:extLst>
                <a:ext uri="{FF2B5EF4-FFF2-40B4-BE49-F238E27FC236}">
                  <a16:creationId xmlns:a16="http://schemas.microsoft.com/office/drawing/2014/main" id="{7AE92BC4-E09F-4469-6EDB-8FDFC463F1F3}"/>
                </a:ext>
              </a:extLst>
            </p:cNvPr>
            <p:cNvGraphicFramePr>
              <a:graphicFrameLocks noChangeAspect="1"/>
            </p:cNvGraphicFramePr>
            <p:nvPr>
              <p:extLst>
                <p:ext uri="{D42A27DB-BD31-4B8C-83A1-F6EECF244321}">
                  <p14:modId xmlns:p14="http://schemas.microsoft.com/office/powerpoint/2010/main" val="2478848052"/>
                </p:ext>
              </p:extLst>
            </p:nvPr>
          </p:nvGraphicFramePr>
          <p:xfrm>
            <a:off x="5406110" y="803174"/>
            <a:ext cx="469239" cy="503237"/>
          </p:xfrm>
          <a:graphic>
            <a:graphicData uri="http://schemas.openxmlformats.org/presentationml/2006/ole">
              <mc:AlternateContent xmlns:mc="http://schemas.openxmlformats.org/markup-compatibility/2006">
                <mc:Choice xmlns:v="urn:schemas-microsoft-com:vml" Requires="v">
                  <p:oleObj r:id="rId19" imgW="119380" imgH="147955" progId="Equation.DSMT4">
                    <p:embed/>
                  </p:oleObj>
                </mc:Choice>
                <mc:Fallback>
                  <p:oleObj r:id="rId19" imgW="119380" imgH="147955" progId="Equation.DSMT4">
                    <p:embed/>
                    <p:pic>
                      <p:nvPicPr>
                        <p:cNvPr id="7" name="Object 16">
                          <a:extLst>
                            <a:ext uri="{FF2B5EF4-FFF2-40B4-BE49-F238E27FC236}">
                              <a16:creationId xmlns:a16="http://schemas.microsoft.com/office/drawing/2014/main" id="{7AE92BC4-E09F-4469-6EDB-8FDFC463F1F3}"/>
                            </a:ext>
                          </a:extLst>
                        </p:cNvPr>
                        <p:cNvPicPr/>
                        <p:nvPr/>
                      </p:nvPicPr>
                      <p:blipFill>
                        <a:blip r:embed="rId20">
                          <a:clrChange>
                            <a:clrFrom>
                              <a:srgbClr val="000000"/>
                            </a:clrFrom>
                            <a:clrTo>
                              <a:srgbClr val="007572"/>
                            </a:clrTo>
                          </a:clrChange>
                        </a:blip>
                        <a:stretch>
                          <a:fillRect/>
                        </a:stretch>
                      </p:blipFill>
                      <p:spPr>
                        <a:xfrm>
                          <a:off x="5406110" y="803174"/>
                          <a:ext cx="469239" cy="503237"/>
                        </a:xfrm>
                        <a:prstGeom prst="rect">
                          <a:avLst/>
                        </a:prstGeom>
                        <a:noFill/>
                        <a:ln w="38100">
                          <a:noFill/>
                          <a:miter/>
                        </a:ln>
                      </p:spPr>
                    </p:pic>
                  </p:oleObj>
                </mc:Fallback>
              </mc:AlternateContent>
            </a:graphicData>
          </a:graphic>
        </p:graphicFrame>
      </p:grpSp>
      <p:sp>
        <p:nvSpPr>
          <p:cNvPr id="11" name="文本框 10">
            <a:extLst>
              <a:ext uri="{FF2B5EF4-FFF2-40B4-BE49-F238E27FC236}">
                <a16:creationId xmlns:a16="http://schemas.microsoft.com/office/drawing/2014/main" id="{8456A247-7332-A53E-9742-AC8110BCB3A5}"/>
              </a:ext>
            </a:extLst>
          </p:cNvPr>
          <p:cNvSpPr txBox="1"/>
          <p:nvPr/>
        </p:nvSpPr>
        <p:spPr>
          <a:xfrm>
            <a:off x="1271307" y="5580692"/>
            <a:ext cx="6158051" cy="581057"/>
          </a:xfrm>
          <a:prstGeom prst="rect">
            <a:avLst/>
          </a:prstGeom>
          <a:noFill/>
        </p:spPr>
        <p:txBody>
          <a:bodyPr wrap="square">
            <a:spAutoFit/>
          </a:bodyPr>
          <a:lstStyle/>
          <a:p>
            <a:pPr>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注：</a:t>
            </a:r>
            <a:r>
              <a:rPr lang="zh-CN" altLang="en-US" sz="2400" dirty="0">
                <a:solidFill>
                  <a:schemeClr val="tx1"/>
                </a:solidFill>
                <a:latin typeface="微软雅黑" panose="020B0503020204020204" pitchFamily="34" charset="-122"/>
                <a:ea typeface="微软雅黑" panose="020B0503020204020204" pitchFamily="34" charset="-122"/>
              </a:rPr>
              <a:t>误差</a:t>
            </a:r>
            <a:r>
              <a:rPr lang="zh-CN" altLang="en-US" sz="2400" dirty="0">
                <a:latin typeface="微软雅黑" panose="020B0503020204020204" pitchFamily="34" charset="-122"/>
                <a:ea typeface="微软雅黑" panose="020B0503020204020204" pitchFamily="34" charset="-122"/>
              </a:rPr>
              <a:t>可正可负，</a:t>
            </a:r>
            <a:r>
              <a:rPr lang="zh-CN" altLang="en-US" sz="2400" dirty="0">
                <a:solidFill>
                  <a:schemeClr val="tx1"/>
                </a:solidFill>
                <a:latin typeface="微软雅黑" panose="020B0503020204020204" pitchFamily="34" charset="-122"/>
                <a:ea typeface="微软雅黑" panose="020B0503020204020204" pitchFamily="34" charset="-122"/>
              </a:rPr>
              <a:t>但误差限</a:t>
            </a:r>
            <a:r>
              <a:rPr lang="zh-CN" altLang="en-US" sz="2400" dirty="0">
                <a:latin typeface="微软雅黑" panose="020B0503020204020204" pitchFamily="34" charset="-122"/>
                <a:ea typeface="微软雅黑" panose="020B0503020204020204" pitchFamily="34" charset="-122"/>
              </a:rPr>
              <a:t>必为</a:t>
            </a:r>
            <a:r>
              <a:rPr lang="zh-CN" altLang="en-US" sz="2400" dirty="0">
                <a:solidFill>
                  <a:srgbClr val="FF0000"/>
                </a:solidFill>
                <a:latin typeface="微软雅黑" panose="020B0503020204020204" pitchFamily="34" charset="-122"/>
                <a:ea typeface="微软雅黑" panose="020B0503020204020204" pitchFamily="34" charset="-122"/>
              </a:rPr>
              <a:t>正值</a:t>
            </a:r>
            <a:r>
              <a:rPr lang="zh-CN" altLang="en-US" sz="2400" dirty="0">
                <a:latin typeface="微软雅黑" panose="020B0503020204020204" pitchFamily="34" charset="-122"/>
                <a:ea typeface="微软雅黑" panose="020B0503020204020204" pitchFamily="34" charset="-122"/>
              </a:rPr>
              <a:t>。</a:t>
            </a:r>
          </a:p>
        </p:txBody>
      </p:sp>
    </p:spTree>
  </p:cSld>
  <p:clrMapOvr>
    <a:masterClrMapping/>
  </p:clrMapOvr>
  <p:transition>
    <p:blinds/>
    <p:sndAc>
      <p:stSnd>
        <p:snd r:embed="rId2" name="type.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6404"/>
                                        </p:tgtEl>
                                        <p:attrNameLst>
                                          <p:attrName>style.visibility</p:attrName>
                                        </p:attrNameLst>
                                      </p:cBhvr>
                                      <p:to>
                                        <p:strVal val="visible"/>
                                      </p:to>
                                    </p:set>
                                    <p:animEffect transition="in" filter="blinds(horizontal)">
                                      <p:cBhvr>
                                        <p:cTn id="11" dur="500"/>
                                        <p:tgtEl>
                                          <p:spTgt spid="1640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6390"/>
                                        </p:tgtEl>
                                        <p:attrNameLst>
                                          <p:attrName>style.visibility</p:attrName>
                                        </p:attrNameLst>
                                      </p:cBhvr>
                                      <p:to>
                                        <p:strVal val="visible"/>
                                      </p:to>
                                    </p:set>
                                    <p:anim calcmode="lin" valueType="num">
                                      <p:cBhvr additive="base">
                                        <p:cTn id="21" dur="500" fill="hold"/>
                                        <p:tgtEl>
                                          <p:spTgt spid="16390"/>
                                        </p:tgtEl>
                                        <p:attrNameLst>
                                          <p:attrName>ppt_x</p:attrName>
                                        </p:attrNameLst>
                                      </p:cBhvr>
                                      <p:tavLst>
                                        <p:tav tm="0">
                                          <p:val>
                                            <p:strVal val="#ppt_x"/>
                                          </p:val>
                                        </p:tav>
                                        <p:tav tm="100000">
                                          <p:val>
                                            <p:strVal val="#ppt_x"/>
                                          </p:val>
                                        </p:tav>
                                      </p:tavLst>
                                    </p:anim>
                                    <p:anim calcmode="lin" valueType="num">
                                      <p:cBhvr additive="base">
                                        <p:cTn id="22" dur="500" fill="hold"/>
                                        <p:tgtEl>
                                          <p:spTgt spid="1639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249"/>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6394"/>
                                        </p:tgtEl>
                                        <p:attrNameLst>
                                          <p:attrName>style.visibility</p:attrName>
                                        </p:attrNameLst>
                                      </p:cBhvr>
                                      <p:to>
                                        <p:strVal val="visible"/>
                                      </p:to>
                                    </p:set>
                                    <p:anim calcmode="lin" valueType="num">
                                      <p:cBhvr additive="base">
                                        <p:cTn id="35" dur="500" fill="hold"/>
                                        <p:tgtEl>
                                          <p:spTgt spid="16394"/>
                                        </p:tgtEl>
                                        <p:attrNameLst>
                                          <p:attrName>ppt_x</p:attrName>
                                        </p:attrNameLst>
                                      </p:cBhvr>
                                      <p:tavLst>
                                        <p:tav tm="0">
                                          <p:val>
                                            <p:strVal val="#ppt_x"/>
                                          </p:val>
                                        </p:tav>
                                        <p:tav tm="100000">
                                          <p:val>
                                            <p:strVal val="#ppt_x"/>
                                          </p:val>
                                        </p:tav>
                                      </p:tavLst>
                                    </p:anim>
                                    <p:anim calcmode="lin" valueType="num">
                                      <p:cBhvr additive="base">
                                        <p:cTn id="36" dur="500" fill="hold"/>
                                        <p:tgtEl>
                                          <p:spTgt spid="1639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a:extLst>
              <a:ext uri="{FF2B5EF4-FFF2-40B4-BE49-F238E27FC236}">
                <a16:creationId xmlns:a16="http://schemas.microsoft.com/office/drawing/2014/main" id="{DE82D798-4CD9-A077-B15F-EB0ABC738BB8}"/>
              </a:ext>
            </a:extLst>
          </p:cNvPr>
          <p:cNvSpPr txBox="1"/>
          <p:nvPr/>
        </p:nvSpPr>
        <p:spPr>
          <a:xfrm>
            <a:off x="1115616" y="548438"/>
            <a:ext cx="7128792" cy="158748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lnSpc>
                <a:spcPct val="140000"/>
              </a:lnSpc>
              <a:spcBef>
                <a:spcPct val="0"/>
              </a:spcBef>
              <a:buClrTx/>
              <a:buSzTx/>
              <a:buNone/>
            </a:pPr>
            <a:r>
              <a:rPr lang="zh-CN" altLang="en-US" sz="2400" b="1" dirty="0">
                <a:solidFill>
                  <a:srgbClr val="FF0000"/>
                </a:solidFill>
                <a:latin typeface="楷体_GB2312" pitchFamily="49" charset="-122"/>
                <a:ea typeface="楷体_GB2312" pitchFamily="49" charset="-122"/>
                <a:sym typeface="Arial" panose="020B0604020202020204" pitchFamily="34" charset="0"/>
              </a:rPr>
              <a:t>例</a:t>
            </a:r>
            <a:r>
              <a:rPr lang="en-US" altLang="zh-CN" sz="2400" b="1" dirty="0">
                <a:solidFill>
                  <a:srgbClr val="FF0000"/>
                </a:solidFill>
                <a:latin typeface="楷体_GB2312" pitchFamily="49" charset="-122"/>
                <a:ea typeface="楷体_GB2312" pitchFamily="49" charset="-122"/>
                <a:sym typeface="Arial" panose="020B0604020202020204" pitchFamily="34" charset="0"/>
              </a:rPr>
              <a:t>2. </a:t>
            </a:r>
            <a:r>
              <a:rPr lang="zh-CN" altLang="en-US" sz="2400" b="1" dirty="0">
                <a:latin typeface="楷体_GB2312" pitchFamily="49" charset="-122"/>
                <a:ea typeface="楷体_GB2312" pitchFamily="49" charset="-122"/>
                <a:sym typeface="Arial" panose="020B0604020202020204" pitchFamily="34" charset="0"/>
              </a:rPr>
              <a:t>若分别去测量一个圆形跑道和一段公路的长度，得到的测量值为</a:t>
            </a:r>
            <a:r>
              <a:rPr lang="en-US" altLang="zh-CN" sz="2400" b="1" dirty="0">
                <a:latin typeface="楷体_GB2312" pitchFamily="49" charset="-122"/>
                <a:ea typeface="楷体_GB2312" pitchFamily="49" charset="-122"/>
                <a:sym typeface="Arial" panose="020B0604020202020204" pitchFamily="34" charset="0"/>
              </a:rPr>
              <a:t>400</a:t>
            </a:r>
            <a:r>
              <a:rPr lang="zh-CN" altLang="en-US" sz="2400" b="1" dirty="0">
                <a:latin typeface="楷体_GB2312" pitchFamily="49" charset="-122"/>
                <a:ea typeface="楷体_GB2312" pitchFamily="49" charset="-122"/>
                <a:sym typeface="Arial" panose="020B0604020202020204" pitchFamily="34" charset="0"/>
              </a:rPr>
              <a:t>米和</a:t>
            </a:r>
            <a:r>
              <a:rPr lang="en-US" altLang="zh-CN" sz="2400" b="1" dirty="0">
                <a:latin typeface="楷体_GB2312" pitchFamily="49" charset="-122"/>
                <a:ea typeface="楷体_GB2312" pitchFamily="49" charset="-122"/>
                <a:sym typeface="Arial" panose="020B0604020202020204" pitchFamily="34" charset="0"/>
              </a:rPr>
              <a:t>10</a:t>
            </a:r>
            <a:r>
              <a:rPr lang="zh-CN" altLang="en-US" sz="2400" b="1" dirty="0">
                <a:latin typeface="楷体_GB2312" pitchFamily="49" charset="-122"/>
                <a:ea typeface="楷体_GB2312" pitchFamily="49" charset="-122"/>
                <a:sym typeface="Arial" panose="020B0604020202020204" pitchFamily="34" charset="0"/>
              </a:rPr>
              <a:t>千米，且其误差限均为</a:t>
            </a:r>
            <a:r>
              <a:rPr lang="en-US" altLang="zh-CN" sz="2400" b="1" dirty="0">
                <a:latin typeface="楷体_GB2312" pitchFamily="49" charset="-122"/>
                <a:ea typeface="楷体_GB2312" pitchFamily="49" charset="-122"/>
                <a:sym typeface="Arial" panose="020B0604020202020204" pitchFamily="34" charset="0"/>
              </a:rPr>
              <a:t>20</a:t>
            </a:r>
            <a:r>
              <a:rPr lang="zh-CN" altLang="en-US" sz="2400" b="1" dirty="0">
                <a:latin typeface="楷体_GB2312" pitchFamily="49" charset="-122"/>
                <a:ea typeface="楷体_GB2312" pitchFamily="49" charset="-122"/>
                <a:sym typeface="Arial" panose="020B0604020202020204" pitchFamily="34" charset="0"/>
              </a:rPr>
              <a:t>米，试判断哪个测量结果更精确？</a:t>
            </a:r>
          </a:p>
        </p:txBody>
      </p:sp>
      <p:sp>
        <p:nvSpPr>
          <p:cNvPr id="3" name="文本框 2">
            <a:extLst>
              <a:ext uri="{FF2B5EF4-FFF2-40B4-BE49-F238E27FC236}">
                <a16:creationId xmlns:a16="http://schemas.microsoft.com/office/drawing/2014/main" id="{374FBE52-EB89-705B-3BCA-C9A0D77A689E}"/>
              </a:ext>
            </a:extLst>
          </p:cNvPr>
          <p:cNvSpPr txBox="1"/>
          <p:nvPr/>
        </p:nvSpPr>
        <p:spPr>
          <a:xfrm>
            <a:off x="1115616" y="2231373"/>
            <a:ext cx="1295788" cy="461665"/>
          </a:xfrm>
          <a:prstGeom prst="rect">
            <a:avLst/>
          </a:prstGeom>
          <a:noFill/>
        </p:spPr>
        <p:txBody>
          <a:bodyPr wrap="squar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分析：</a:t>
            </a:r>
          </a:p>
        </p:txBody>
      </p:sp>
      <p:sp>
        <p:nvSpPr>
          <p:cNvPr id="4" name="文本框 3">
            <a:extLst>
              <a:ext uri="{FF2B5EF4-FFF2-40B4-BE49-F238E27FC236}">
                <a16:creationId xmlns:a16="http://schemas.microsoft.com/office/drawing/2014/main" id="{C7CD2D26-4706-3938-E394-25C0E2165F00}"/>
              </a:ext>
            </a:extLst>
          </p:cNvPr>
          <p:cNvSpPr txBox="1"/>
          <p:nvPr/>
        </p:nvSpPr>
        <p:spPr>
          <a:xfrm>
            <a:off x="1225612" y="2693038"/>
            <a:ext cx="7263360" cy="1135054"/>
          </a:xfrm>
          <a:prstGeom prst="rect">
            <a:avLst/>
          </a:prstGeom>
          <a:noFill/>
        </p:spPr>
        <p:txBody>
          <a:bodyPr wrap="square">
            <a:spAutoFit/>
          </a:bodyPr>
          <a:lstStyle/>
          <a:p>
            <a:pPr>
              <a:lnSpc>
                <a:spcPct val="150000"/>
              </a:lnSpc>
            </a:pPr>
            <a:r>
              <a:rPr lang="zh-CN" altLang="en-US" sz="2400" dirty="0">
                <a:solidFill>
                  <a:srgbClr val="000000"/>
                </a:solidFill>
                <a:latin typeface="微软雅黑" panose="020B0503020204020204" pitchFamily="34" charset="-122"/>
                <a:ea typeface="微软雅黑" panose="020B0503020204020204" pitchFamily="34" charset="-122"/>
              </a:rPr>
              <a:t>   本例中，要比较两个不同变量的精确度，显然，若用绝对误差限来衡量，则无法正确反映其精确度。</a:t>
            </a:r>
          </a:p>
        </p:txBody>
      </p:sp>
      <p:sp>
        <p:nvSpPr>
          <p:cNvPr id="6" name="文本框 5">
            <a:extLst>
              <a:ext uri="{FF2B5EF4-FFF2-40B4-BE49-F238E27FC236}">
                <a16:creationId xmlns:a16="http://schemas.microsoft.com/office/drawing/2014/main" id="{9941F39C-2949-C904-4816-C1F0908759F2}"/>
              </a:ext>
            </a:extLst>
          </p:cNvPr>
          <p:cNvSpPr txBox="1"/>
          <p:nvPr/>
        </p:nvSpPr>
        <p:spPr>
          <a:xfrm>
            <a:off x="1225612" y="3933056"/>
            <a:ext cx="7263360" cy="1689052"/>
          </a:xfrm>
          <a:prstGeom prst="rect">
            <a:avLst/>
          </a:prstGeom>
          <a:noFill/>
        </p:spPr>
        <p:txBody>
          <a:bodyPr wrap="square">
            <a:spAutoFit/>
          </a:bodyPr>
          <a:lstStyle/>
          <a:p>
            <a:pPr>
              <a:lnSpc>
                <a:spcPct val="150000"/>
              </a:lnSpc>
            </a:pPr>
            <a:r>
              <a:rPr lang="zh-CN" altLang="en-US" sz="2400" dirty="0">
                <a:solidFill>
                  <a:srgbClr val="000000"/>
                </a:solidFill>
                <a:latin typeface="微软雅黑" panose="020B0503020204020204" pitchFamily="34" charset="-122"/>
                <a:ea typeface="微软雅黑" panose="020B0503020204020204" pitchFamily="34" charset="-122"/>
              </a:rPr>
              <a:t>  事实上，虽然</a:t>
            </a:r>
            <a:r>
              <a:rPr lang="en-US" altLang="zh-CN" sz="2400" dirty="0">
                <a:solidFill>
                  <a:srgbClr val="000000"/>
                </a:solidFill>
                <a:latin typeface="微软雅黑" panose="020B0503020204020204" pitchFamily="34" charset="-122"/>
                <a:ea typeface="微软雅黑" panose="020B0503020204020204" pitchFamily="34" charset="-122"/>
              </a:rPr>
              <a:t>400</a:t>
            </a:r>
            <a:r>
              <a:rPr lang="zh-CN" altLang="en-US" sz="2400" dirty="0">
                <a:solidFill>
                  <a:srgbClr val="000000"/>
                </a:solidFill>
                <a:latin typeface="微软雅黑" panose="020B0503020204020204" pitchFamily="34" charset="-122"/>
                <a:ea typeface="微软雅黑" panose="020B0503020204020204" pitchFamily="34" charset="-122"/>
              </a:rPr>
              <a:t>米和</a:t>
            </a:r>
            <a:r>
              <a:rPr lang="en-US" altLang="zh-CN" sz="2400" dirty="0">
                <a:solidFill>
                  <a:srgbClr val="000000"/>
                </a:solidFill>
                <a:latin typeface="微软雅黑" panose="020B0503020204020204" pitchFamily="34" charset="-122"/>
                <a:ea typeface="微软雅黑" panose="020B0503020204020204" pitchFamily="34" charset="-122"/>
              </a:rPr>
              <a:t>10</a:t>
            </a:r>
            <a:r>
              <a:rPr lang="zh-CN" altLang="en-US" sz="2400" dirty="0">
                <a:solidFill>
                  <a:srgbClr val="000000"/>
                </a:solidFill>
                <a:latin typeface="微软雅黑" panose="020B0503020204020204" pitchFamily="34" charset="-122"/>
                <a:ea typeface="微软雅黑" panose="020B0503020204020204" pitchFamily="34" charset="-122"/>
              </a:rPr>
              <a:t>千米的误差限都是</a:t>
            </a:r>
            <a:r>
              <a:rPr lang="en-US" altLang="zh-CN" sz="2400" dirty="0">
                <a:solidFill>
                  <a:srgbClr val="000000"/>
                </a:solidFill>
                <a:latin typeface="微软雅黑" panose="020B0503020204020204" pitchFamily="34" charset="-122"/>
                <a:ea typeface="微软雅黑" panose="020B0503020204020204" pitchFamily="34" charset="-122"/>
              </a:rPr>
              <a:t>20</a:t>
            </a:r>
            <a:r>
              <a:rPr lang="zh-CN" altLang="en-US" sz="2400" dirty="0">
                <a:solidFill>
                  <a:srgbClr val="000000"/>
                </a:solidFill>
                <a:latin typeface="微软雅黑" panose="020B0503020204020204" pitchFamily="34" charset="-122"/>
                <a:ea typeface="微软雅黑" panose="020B0503020204020204" pitchFamily="34" charset="-122"/>
              </a:rPr>
              <a:t>米，但这两个近似值的精确程度是</a:t>
            </a:r>
            <a:r>
              <a:rPr lang="zh-CN" altLang="en-US" sz="2400" dirty="0">
                <a:solidFill>
                  <a:srgbClr val="FF0000"/>
                </a:solidFill>
                <a:latin typeface="微软雅黑" panose="020B0503020204020204" pitchFamily="34" charset="-122"/>
                <a:ea typeface="微软雅黑" panose="020B0503020204020204" pitchFamily="34" charset="-122"/>
              </a:rPr>
              <a:t>不同的</a:t>
            </a:r>
            <a:r>
              <a:rPr lang="zh-CN" altLang="en-US" sz="2400" dirty="0">
                <a:solidFill>
                  <a:srgbClr val="000000"/>
                </a:solidFill>
                <a:latin typeface="微软雅黑" panose="020B0503020204020204" pitchFamily="34" charset="-122"/>
                <a:ea typeface="微软雅黑" panose="020B0503020204020204" pitchFamily="34" charset="-122"/>
              </a:rPr>
              <a:t>，因为</a:t>
            </a:r>
            <a:r>
              <a:rPr lang="en-US" altLang="zh-CN" sz="2400" dirty="0">
                <a:solidFill>
                  <a:srgbClr val="000000"/>
                </a:solidFill>
                <a:latin typeface="微软雅黑" panose="020B0503020204020204" pitchFamily="34" charset="-122"/>
                <a:ea typeface="微软雅黑" panose="020B0503020204020204" pitchFamily="34" charset="-122"/>
              </a:rPr>
              <a:t>20</a:t>
            </a:r>
            <a:r>
              <a:rPr lang="zh-CN" altLang="en-US" sz="2400" dirty="0">
                <a:solidFill>
                  <a:srgbClr val="000000"/>
                </a:solidFill>
                <a:latin typeface="微软雅黑" panose="020B0503020204020204" pitchFamily="34" charset="-122"/>
                <a:ea typeface="微软雅黑" panose="020B0503020204020204" pitchFamily="34" charset="-122"/>
              </a:rPr>
              <a:t>米的误差限</a:t>
            </a:r>
            <a:r>
              <a:rPr lang="zh-CN" altLang="en-US" sz="2400" dirty="0">
                <a:solidFill>
                  <a:srgbClr val="FF0000"/>
                </a:solidFill>
                <a:latin typeface="微软雅黑" panose="020B0503020204020204" pitchFamily="34" charset="-122"/>
                <a:ea typeface="微软雅黑" panose="020B0503020204020204" pitchFamily="34" charset="-122"/>
              </a:rPr>
              <a:t>相对的对象不同。</a:t>
            </a:r>
          </a:p>
        </p:txBody>
      </p:sp>
    </p:spTree>
    <p:extLst>
      <p:ext uri="{BB962C8B-B14F-4D97-AF65-F5344CB8AC3E}">
        <p14:creationId xmlns:p14="http://schemas.microsoft.com/office/powerpoint/2010/main" val="140294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p:nvPr/>
        </p:nvSpPr>
        <p:spPr>
          <a:xfrm>
            <a:off x="727476" y="556014"/>
            <a:ext cx="4909736" cy="5232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en-US" altLang="zh-CN" sz="2800" b="1" dirty="0">
                <a:solidFill>
                  <a:srgbClr val="FF3399"/>
                </a:solidFill>
                <a:ea typeface="楷体_GB2312" pitchFamily="49" charset="-122"/>
                <a:sym typeface="Arial" panose="020B0604020202020204" pitchFamily="34" charset="0"/>
              </a:rPr>
              <a:t>2</a:t>
            </a:r>
            <a:r>
              <a:rPr lang="zh-CN" altLang="en-US" sz="2800" b="1" dirty="0">
                <a:solidFill>
                  <a:srgbClr val="FF3399"/>
                </a:solidFill>
                <a:ea typeface="楷体_GB2312" pitchFamily="49" charset="-122"/>
                <a:sym typeface="Arial" panose="020B0604020202020204" pitchFamily="34" charset="0"/>
              </a:rPr>
              <a:t>、相对误差与相对误差限</a:t>
            </a:r>
          </a:p>
        </p:txBody>
      </p:sp>
      <p:sp>
        <p:nvSpPr>
          <p:cNvPr id="17432" name="Rectangle 24"/>
          <p:cNvSpPr/>
          <p:nvPr/>
        </p:nvSpPr>
        <p:spPr>
          <a:xfrm>
            <a:off x="971600" y="4005064"/>
            <a:ext cx="1749628" cy="461665"/>
          </a:xfrm>
          <a:prstGeom prst="rect">
            <a:avLst/>
          </a:prstGeom>
          <a:noFill/>
          <a:ln w="9525">
            <a:noFill/>
          </a:ln>
        </p:spPr>
        <p:txBody>
          <a:bodyPr wrap="square"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latin typeface="楷体_GB2312" pitchFamily="49" charset="-122"/>
                <a:ea typeface="楷体_GB2312" pitchFamily="49" charset="-122"/>
              </a:rPr>
              <a:t>通常取</a:t>
            </a:r>
          </a:p>
        </p:txBody>
      </p:sp>
      <p:grpSp>
        <p:nvGrpSpPr>
          <p:cNvPr id="2" name="Group 36"/>
          <p:cNvGrpSpPr/>
          <p:nvPr/>
        </p:nvGrpSpPr>
        <p:grpSpPr>
          <a:xfrm>
            <a:off x="900915" y="3276944"/>
            <a:ext cx="5130404" cy="491728"/>
            <a:chOff x="1066" y="2271"/>
            <a:chExt cx="4309" cy="413"/>
          </a:xfrm>
        </p:grpSpPr>
        <p:sp>
          <p:nvSpPr>
            <p:cNvPr id="17421" name="Text Box 13"/>
            <p:cNvSpPr txBox="1">
              <a:spLocks noChangeArrowheads="1"/>
            </p:cNvSpPr>
            <p:nvPr/>
          </p:nvSpPr>
          <p:spPr bwMode="auto">
            <a:xfrm>
              <a:off x="1066" y="2296"/>
              <a:ext cx="4309" cy="388"/>
            </a:xfrm>
            <a:prstGeom prst="rect">
              <a:avLst/>
            </a:prstGeom>
            <a:noFill/>
            <a:ln w="9525">
              <a:noFill/>
              <a:miter lim="800000"/>
            </a:ln>
          </p:spPr>
          <p:txBody>
            <a:bodyPr>
              <a:spAutoFit/>
            </a:bodyPr>
            <a:lstStyle/>
            <a:p>
              <a:pPr defTabSz="685800">
                <a:defRPr/>
              </a:pPr>
              <a:r>
                <a:rPr lang="zh-CN" altLang="en-US" sz="2400" dirty="0">
                  <a:latin typeface="楷体_GB2312" pitchFamily="49" charset="-122"/>
                  <a:ea typeface="楷体_GB2312" pitchFamily="49" charset="-122"/>
                </a:rPr>
                <a:t>为近似值    的</a:t>
              </a:r>
              <a:r>
                <a:rPr lang="zh-CN" altLang="en-US" sz="2400" dirty="0">
                  <a:solidFill>
                    <a:schemeClr val="hlink"/>
                  </a:solidFill>
                  <a:effectLst>
                    <a:outerShdw blurRad="38100" dist="38100" dir="2700000" algn="tl">
                      <a:srgbClr val="C0C0C0"/>
                    </a:outerShdw>
                  </a:effectLst>
                  <a:latin typeface="楷体_GB2312" pitchFamily="49" charset="-122"/>
                  <a:ea typeface="楷体_GB2312" pitchFamily="49" charset="-122"/>
                </a:rPr>
                <a:t>相对误差</a:t>
              </a:r>
              <a:r>
                <a:rPr lang="zh-CN" altLang="en-US" sz="2400" dirty="0">
                  <a:latin typeface="楷体_GB2312" pitchFamily="49" charset="-122"/>
                  <a:ea typeface="楷体_GB2312" pitchFamily="49" charset="-122"/>
                </a:rPr>
                <a:t>，记作</a:t>
              </a:r>
              <a:r>
                <a:rPr lang="zh-CN" altLang="en-US" sz="2400" dirty="0">
                  <a:solidFill>
                    <a:srgbClr val="006666"/>
                  </a:solidFill>
                  <a:latin typeface="楷体_GB2312" pitchFamily="49" charset="-122"/>
                  <a:ea typeface="楷体_GB2312" pitchFamily="49" charset="-122"/>
                </a:rPr>
                <a:t> </a:t>
              </a:r>
              <a:r>
                <a:rPr lang="en-US" altLang="zh-CN" sz="2400" dirty="0">
                  <a:solidFill>
                    <a:srgbClr val="006666"/>
                  </a:solidFill>
                  <a:latin typeface="楷体_GB2312" pitchFamily="49" charset="-122"/>
                  <a:ea typeface="楷体_GB2312" pitchFamily="49" charset="-122"/>
                </a:rPr>
                <a:t>  </a:t>
              </a:r>
              <a:r>
                <a:rPr lang="zh-CN" altLang="en-US" sz="2400" dirty="0">
                  <a:solidFill>
                    <a:srgbClr val="006666"/>
                  </a:solidFill>
                  <a:latin typeface="楷体_GB2312" pitchFamily="49" charset="-122"/>
                  <a:ea typeface="楷体_GB2312" pitchFamily="49" charset="-122"/>
                </a:rPr>
                <a:t> 。</a:t>
              </a:r>
            </a:p>
          </p:txBody>
        </p:sp>
        <p:graphicFrame>
          <p:nvGraphicFramePr>
            <p:cNvPr id="43024" name="Object 17"/>
            <p:cNvGraphicFramePr/>
            <p:nvPr>
              <p:extLst>
                <p:ext uri="{D42A27DB-BD31-4B8C-83A1-F6EECF244321}">
                  <p14:modId xmlns:p14="http://schemas.microsoft.com/office/powerpoint/2010/main" val="3528233118"/>
                </p:ext>
              </p:extLst>
            </p:nvPr>
          </p:nvGraphicFramePr>
          <p:xfrm>
            <a:off x="4484" y="2271"/>
            <a:ext cx="363" cy="409"/>
          </p:xfrm>
          <a:graphic>
            <a:graphicData uri="http://schemas.openxmlformats.org/presentationml/2006/ole">
              <mc:AlternateContent xmlns:mc="http://schemas.openxmlformats.org/markup-compatibility/2006">
                <mc:Choice xmlns:v="urn:schemas-microsoft-com:vml" Requires="v">
                  <p:oleObj r:id="rId3" imgW="152400" imgH="241935" progId="Equation.DSMT4">
                    <p:embed/>
                  </p:oleObj>
                </mc:Choice>
                <mc:Fallback>
                  <p:oleObj r:id="rId3" imgW="152400" imgH="241935" progId="Equation.DSMT4">
                    <p:embed/>
                    <p:pic>
                      <p:nvPicPr>
                        <p:cNvPr id="43024" name="Object 17"/>
                        <p:cNvPicPr/>
                        <p:nvPr/>
                      </p:nvPicPr>
                      <p:blipFill>
                        <a:blip r:embed="rId4"/>
                        <a:stretch>
                          <a:fillRect/>
                        </a:stretch>
                      </p:blipFill>
                      <p:spPr>
                        <a:xfrm>
                          <a:off x="4484" y="2271"/>
                          <a:ext cx="363" cy="409"/>
                        </a:xfrm>
                        <a:prstGeom prst="rect">
                          <a:avLst/>
                        </a:prstGeom>
                        <a:noFill/>
                        <a:ln w="38100">
                          <a:noFill/>
                          <a:miter/>
                        </a:ln>
                      </p:spPr>
                    </p:pic>
                  </p:oleObj>
                </mc:Fallback>
              </mc:AlternateContent>
            </a:graphicData>
          </a:graphic>
        </p:graphicFrame>
        <p:graphicFrame>
          <p:nvGraphicFramePr>
            <p:cNvPr id="43025" name="Object 26"/>
            <p:cNvGraphicFramePr>
              <a:graphicFrameLocks noChangeAspect="1"/>
            </p:cNvGraphicFramePr>
            <p:nvPr>
              <p:extLst>
                <p:ext uri="{D42A27DB-BD31-4B8C-83A1-F6EECF244321}">
                  <p14:modId xmlns:p14="http://schemas.microsoft.com/office/powerpoint/2010/main" val="3820464053"/>
                </p:ext>
              </p:extLst>
            </p:nvPr>
          </p:nvGraphicFramePr>
          <p:xfrm>
            <a:off x="2183" y="2317"/>
            <a:ext cx="259" cy="318"/>
          </p:xfrm>
          <a:graphic>
            <a:graphicData uri="http://schemas.openxmlformats.org/presentationml/2006/ole">
              <mc:AlternateContent xmlns:mc="http://schemas.openxmlformats.org/markup-compatibility/2006">
                <mc:Choice xmlns:v="urn:schemas-microsoft-com:vml" Requires="v">
                  <p:oleObj r:id="rId5" imgW="165100" imgH="203200" progId="Equation.DSMT4">
                    <p:embed/>
                  </p:oleObj>
                </mc:Choice>
                <mc:Fallback>
                  <p:oleObj r:id="rId5" imgW="165100" imgH="203200" progId="Equation.DSMT4">
                    <p:embed/>
                    <p:pic>
                      <p:nvPicPr>
                        <p:cNvPr id="43025" name="Object 26"/>
                        <p:cNvPicPr/>
                        <p:nvPr/>
                      </p:nvPicPr>
                      <p:blipFill>
                        <a:blip r:embed="rId6"/>
                        <a:stretch>
                          <a:fillRect/>
                        </a:stretch>
                      </p:blipFill>
                      <p:spPr>
                        <a:xfrm>
                          <a:off x="2183" y="2317"/>
                          <a:ext cx="259" cy="318"/>
                        </a:xfrm>
                        <a:prstGeom prst="rect">
                          <a:avLst/>
                        </a:prstGeom>
                        <a:noFill/>
                        <a:ln w="38100">
                          <a:noFill/>
                          <a:miter/>
                        </a:ln>
                      </p:spPr>
                    </p:pic>
                  </p:oleObj>
                </mc:Fallback>
              </mc:AlternateContent>
            </a:graphicData>
          </a:graphic>
        </p:graphicFrame>
      </p:grpSp>
      <p:grpSp>
        <p:nvGrpSpPr>
          <p:cNvPr id="3" name="组合 2"/>
          <p:cNvGrpSpPr/>
          <p:nvPr/>
        </p:nvGrpSpPr>
        <p:grpSpPr>
          <a:xfrm>
            <a:off x="893786" y="1226015"/>
            <a:ext cx="7041916" cy="1134905"/>
            <a:chOff x="850" y="1863"/>
            <a:chExt cx="13550" cy="2383"/>
          </a:xfrm>
        </p:grpSpPr>
        <p:sp>
          <p:nvSpPr>
            <p:cNvPr id="17411" name="Text Box 3"/>
            <p:cNvSpPr txBox="1"/>
            <p:nvPr/>
          </p:nvSpPr>
          <p:spPr>
            <a:xfrm>
              <a:off x="850" y="1863"/>
              <a:ext cx="13550" cy="238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lnSpc>
                  <a:spcPct val="150000"/>
                </a:lnSpc>
                <a:spcBef>
                  <a:spcPct val="50000"/>
                </a:spcBef>
                <a:buClrTx/>
                <a:buSzTx/>
                <a:buNone/>
              </a:pPr>
              <a:r>
                <a:rPr lang="zh-CN" altLang="en-US" sz="2400" b="1" dirty="0">
                  <a:solidFill>
                    <a:schemeClr val="hlink"/>
                  </a:solidFill>
                  <a:latin typeface="楷体_GB2312" pitchFamily="49" charset="-122"/>
                  <a:ea typeface="楷体_GB2312" pitchFamily="49" charset="-122"/>
                </a:rPr>
                <a:t>定义</a:t>
              </a:r>
              <a:r>
                <a:rPr lang="en-US" altLang="zh-CN" sz="2400" b="1" dirty="0">
                  <a:solidFill>
                    <a:schemeClr val="hlink"/>
                  </a:solidFill>
                  <a:latin typeface="楷体_GB2312" pitchFamily="49" charset="-122"/>
                  <a:ea typeface="楷体_GB2312" pitchFamily="49" charset="-122"/>
                </a:rPr>
                <a:t>3</a:t>
              </a:r>
              <a:r>
                <a:rPr lang="en-US" altLang="zh-CN" sz="2400" b="1" dirty="0">
                  <a:solidFill>
                    <a:schemeClr val="hlink"/>
                  </a:solidFill>
                  <a:ea typeface="楷体_GB2312" pitchFamily="49" charset="-122"/>
                </a:rPr>
                <a:t>. </a:t>
              </a:r>
              <a:r>
                <a:rPr lang="zh-CN" altLang="en-US" sz="2400" b="1" dirty="0">
                  <a:latin typeface="楷体_GB2312" pitchFamily="49" charset="-122"/>
                  <a:ea typeface="楷体_GB2312" pitchFamily="49" charset="-122"/>
                </a:rPr>
                <a:t>设    是准确值，  是近似值，  是近似值的误差</a:t>
              </a:r>
              <a:r>
                <a:rPr lang="zh-CN" altLang="en-US" sz="2400" b="1" dirty="0">
                  <a:solidFill>
                    <a:srgbClr val="006666"/>
                  </a:solidFill>
                  <a:latin typeface="楷体_GB2312" pitchFamily="49" charset="-122"/>
                  <a:ea typeface="楷体_GB2312" pitchFamily="49" charset="-122"/>
                </a:rPr>
                <a:t>，</a:t>
              </a:r>
              <a:endParaRPr lang="zh-CN" altLang="en-US" sz="2400" dirty="0">
                <a:solidFill>
                  <a:srgbClr val="006666"/>
                </a:solidFill>
                <a:latin typeface="楷体_GB2312" pitchFamily="49" charset="-122"/>
                <a:ea typeface="楷体_GB2312" pitchFamily="49" charset="-122"/>
              </a:endParaRPr>
            </a:p>
          </p:txBody>
        </p:sp>
        <p:graphicFrame>
          <p:nvGraphicFramePr>
            <p:cNvPr id="17426" name="Object 18"/>
            <p:cNvGraphicFramePr>
              <a:graphicFrameLocks noChangeAspect="1"/>
            </p:cNvGraphicFramePr>
            <p:nvPr>
              <p:extLst>
                <p:ext uri="{D42A27DB-BD31-4B8C-83A1-F6EECF244321}">
                  <p14:modId xmlns:p14="http://schemas.microsoft.com/office/powerpoint/2010/main" val="1046907002"/>
                </p:ext>
              </p:extLst>
            </p:nvPr>
          </p:nvGraphicFramePr>
          <p:xfrm>
            <a:off x="3484" y="2312"/>
            <a:ext cx="517" cy="567"/>
          </p:xfrm>
          <a:graphic>
            <a:graphicData uri="http://schemas.openxmlformats.org/presentationml/2006/ole">
              <mc:AlternateContent xmlns:mc="http://schemas.openxmlformats.org/markup-compatibility/2006">
                <mc:Choice xmlns:v="urn:schemas-microsoft-com:vml" Requires="v">
                  <p:oleObj r:id="rId7" imgW="91440" imgH="98425" progId="Equation.DSMT4">
                    <p:embed/>
                  </p:oleObj>
                </mc:Choice>
                <mc:Fallback>
                  <p:oleObj r:id="rId7" imgW="91440" imgH="98425" progId="Equation.DSMT4">
                    <p:embed/>
                    <p:pic>
                      <p:nvPicPr>
                        <p:cNvPr id="17426" name="Object 18"/>
                        <p:cNvPicPr/>
                        <p:nvPr/>
                      </p:nvPicPr>
                      <p:blipFill>
                        <a:blip r:embed="rId8">
                          <a:clrChange>
                            <a:clrFrom>
                              <a:srgbClr val="000000"/>
                            </a:clrFrom>
                            <a:clrTo>
                              <a:srgbClr val="000000"/>
                            </a:clrTo>
                          </a:clrChange>
                        </a:blip>
                        <a:stretch>
                          <a:fillRect/>
                        </a:stretch>
                      </p:blipFill>
                      <p:spPr>
                        <a:xfrm>
                          <a:off x="3484" y="2312"/>
                          <a:ext cx="517" cy="567"/>
                        </a:xfrm>
                        <a:prstGeom prst="rect">
                          <a:avLst/>
                        </a:prstGeom>
                        <a:noFill/>
                        <a:ln w="38100">
                          <a:noFill/>
                          <a:miter/>
                        </a:ln>
                      </p:spPr>
                    </p:pic>
                  </p:oleObj>
                </mc:Fallback>
              </mc:AlternateContent>
            </a:graphicData>
          </a:graphic>
        </p:graphicFrame>
        <p:graphicFrame>
          <p:nvGraphicFramePr>
            <p:cNvPr id="17427" name="Object 19"/>
            <p:cNvGraphicFramePr>
              <a:graphicFrameLocks noChangeAspect="1"/>
            </p:cNvGraphicFramePr>
            <p:nvPr>
              <p:extLst>
                <p:ext uri="{D42A27DB-BD31-4B8C-83A1-F6EECF244321}">
                  <p14:modId xmlns:p14="http://schemas.microsoft.com/office/powerpoint/2010/main" val="2815195490"/>
                </p:ext>
              </p:extLst>
            </p:nvPr>
          </p:nvGraphicFramePr>
          <p:xfrm>
            <a:off x="6883" y="2129"/>
            <a:ext cx="645" cy="792"/>
          </p:xfrm>
          <a:graphic>
            <a:graphicData uri="http://schemas.openxmlformats.org/presentationml/2006/ole">
              <mc:AlternateContent xmlns:mc="http://schemas.openxmlformats.org/markup-compatibility/2006">
                <mc:Choice xmlns:v="urn:schemas-microsoft-com:vml" Requires="v">
                  <p:oleObj r:id="rId9" imgW="119380" imgH="147955" progId="Equation.DSMT4">
                    <p:embed/>
                  </p:oleObj>
                </mc:Choice>
                <mc:Fallback>
                  <p:oleObj r:id="rId9" imgW="119380" imgH="147955" progId="Equation.DSMT4">
                    <p:embed/>
                    <p:pic>
                      <p:nvPicPr>
                        <p:cNvPr id="17427" name="Object 19"/>
                        <p:cNvPicPr/>
                        <p:nvPr/>
                      </p:nvPicPr>
                      <p:blipFill>
                        <a:blip r:embed="rId10">
                          <a:clrChange>
                            <a:clrFrom>
                              <a:srgbClr val="000000"/>
                            </a:clrFrom>
                            <a:clrTo>
                              <a:srgbClr val="000000"/>
                            </a:clrTo>
                          </a:clrChange>
                        </a:blip>
                        <a:stretch>
                          <a:fillRect/>
                        </a:stretch>
                      </p:blipFill>
                      <p:spPr>
                        <a:xfrm>
                          <a:off x="6883" y="2129"/>
                          <a:ext cx="645" cy="792"/>
                        </a:xfrm>
                        <a:prstGeom prst="rect">
                          <a:avLst/>
                        </a:prstGeom>
                        <a:noFill/>
                        <a:ln w="38100">
                          <a:noFill/>
                          <a:miter/>
                        </a:ln>
                      </p:spPr>
                    </p:pic>
                  </p:oleObj>
                </mc:Fallback>
              </mc:AlternateContent>
            </a:graphicData>
          </a:graphic>
        </p:graphicFrame>
        <p:graphicFrame>
          <p:nvGraphicFramePr>
            <p:cNvPr id="17435" name="Object 27"/>
            <p:cNvGraphicFramePr>
              <a:graphicFrameLocks noChangeAspect="1"/>
            </p:cNvGraphicFramePr>
            <p:nvPr>
              <p:extLst>
                <p:ext uri="{D42A27DB-BD31-4B8C-83A1-F6EECF244321}">
                  <p14:modId xmlns:p14="http://schemas.microsoft.com/office/powerpoint/2010/main" val="2107617446"/>
                </p:ext>
              </p:extLst>
            </p:nvPr>
          </p:nvGraphicFramePr>
          <p:xfrm>
            <a:off x="10110" y="2084"/>
            <a:ext cx="600" cy="795"/>
          </p:xfrm>
          <a:graphic>
            <a:graphicData uri="http://schemas.openxmlformats.org/presentationml/2006/ole">
              <mc:AlternateContent xmlns:mc="http://schemas.openxmlformats.org/markup-compatibility/2006">
                <mc:Choice xmlns:v="urn:schemas-microsoft-com:vml" Requires="v">
                  <p:oleObj r:id="rId11" imgW="152400" imgH="203200" progId="Equation.DSMT4">
                    <p:embed/>
                  </p:oleObj>
                </mc:Choice>
                <mc:Fallback>
                  <p:oleObj r:id="rId11" imgW="152400" imgH="203200" progId="Equation.DSMT4">
                    <p:embed/>
                    <p:pic>
                      <p:nvPicPr>
                        <p:cNvPr id="17435" name="Object 27"/>
                        <p:cNvPicPr/>
                        <p:nvPr/>
                      </p:nvPicPr>
                      <p:blipFill>
                        <a:blip r:embed="rId12"/>
                        <a:stretch>
                          <a:fillRect/>
                        </a:stretch>
                      </p:blipFill>
                      <p:spPr>
                        <a:xfrm>
                          <a:off x="10110" y="2084"/>
                          <a:ext cx="600" cy="795"/>
                        </a:xfrm>
                        <a:prstGeom prst="rect">
                          <a:avLst/>
                        </a:prstGeom>
                        <a:noFill/>
                        <a:ln w="38100">
                          <a:noFill/>
                          <a:miter/>
                        </a:ln>
                      </p:spPr>
                    </p:pic>
                  </p:oleObj>
                </mc:Fallback>
              </mc:AlternateContent>
            </a:graphicData>
          </a:graphic>
        </p:graphicFrame>
      </p:grpSp>
      <p:graphicFrame>
        <p:nvGraphicFramePr>
          <p:cNvPr id="17436" name="Object 28"/>
          <p:cNvGraphicFramePr>
            <a:graphicFrameLocks noChangeAspect="1"/>
          </p:cNvGraphicFramePr>
          <p:nvPr>
            <p:extLst>
              <p:ext uri="{D42A27DB-BD31-4B8C-83A1-F6EECF244321}">
                <p14:modId xmlns:p14="http://schemas.microsoft.com/office/powerpoint/2010/main" val="3897641489"/>
              </p:ext>
            </p:extLst>
          </p:nvPr>
        </p:nvGraphicFramePr>
        <p:xfrm>
          <a:off x="3182344" y="2315636"/>
          <a:ext cx="1389656" cy="819505"/>
        </p:xfrm>
        <a:graphic>
          <a:graphicData uri="http://schemas.openxmlformats.org/presentationml/2006/ole">
            <mc:AlternateContent xmlns:mc="http://schemas.openxmlformats.org/markup-compatibility/2006">
              <mc:Choice xmlns:v="urn:schemas-microsoft-com:vml" Requires="v">
                <p:oleObj r:id="rId13" imgW="711200" imgH="419100" progId="Equation.DSMT4">
                  <p:embed/>
                </p:oleObj>
              </mc:Choice>
              <mc:Fallback>
                <p:oleObj r:id="rId13" imgW="711200" imgH="419100" progId="Equation.DSMT4">
                  <p:embed/>
                  <p:pic>
                    <p:nvPicPr>
                      <p:cNvPr id="17436" name="Object 28"/>
                      <p:cNvPicPr/>
                      <p:nvPr/>
                    </p:nvPicPr>
                    <p:blipFill>
                      <a:blip r:embed="rId14"/>
                      <a:stretch>
                        <a:fillRect/>
                      </a:stretch>
                    </p:blipFill>
                    <p:spPr>
                      <a:xfrm>
                        <a:off x="3182344" y="2315636"/>
                        <a:ext cx="1389656" cy="819505"/>
                      </a:xfrm>
                      <a:prstGeom prst="rect">
                        <a:avLst/>
                      </a:prstGeom>
                      <a:noFill/>
                      <a:ln w="38100">
                        <a:noFill/>
                        <a:miter/>
                      </a:ln>
                    </p:spPr>
                  </p:pic>
                </p:oleObj>
              </mc:Fallback>
            </mc:AlternateContent>
          </a:graphicData>
        </a:graphic>
      </p:graphicFrame>
      <p:sp>
        <p:nvSpPr>
          <p:cNvPr id="17437" name="Rectangle 29"/>
          <p:cNvSpPr/>
          <p:nvPr/>
        </p:nvSpPr>
        <p:spPr>
          <a:xfrm>
            <a:off x="2213616" y="1924052"/>
            <a:ext cx="406003"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ea typeface="楷体_GB2312" pitchFamily="49" charset="-122"/>
              </a:rPr>
              <a:t>称</a:t>
            </a:r>
          </a:p>
        </p:txBody>
      </p:sp>
      <p:sp>
        <p:nvSpPr>
          <p:cNvPr id="17438" name="Oval 30"/>
          <p:cNvSpPr>
            <a:spLocks noChangeArrowheads="1"/>
          </p:cNvSpPr>
          <p:nvPr/>
        </p:nvSpPr>
        <p:spPr bwMode="auto">
          <a:xfrm>
            <a:off x="4031456" y="2698999"/>
            <a:ext cx="259766" cy="649188"/>
          </a:xfrm>
          <a:prstGeom prst="ellipse">
            <a:avLst/>
          </a:prstGeom>
          <a:noFill/>
          <a:ln w="9525" algn="ctr">
            <a:solidFill>
              <a:srgbClr val="FF0000"/>
            </a:solidFill>
            <a:round/>
          </a:ln>
          <a:effectLst/>
        </p:spPr>
        <p:txBody>
          <a:bodyPr wrap="none" anchor="ctr">
            <a:spAutoFit/>
          </a:bodyPr>
          <a:lstStyle/>
          <a:p>
            <a:pPr defTabSz="685800">
              <a:defRPr/>
            </a:pPr>
            <a:endParaRPr kumimoji="1" lang="zh-CN" altLang="en-US" sz="2400">
              <a:effectLst>
                <a:outerShdw blurRad="38100" dist="38100" dir="2700000" algn="tl">
                  <a:srgbClr val="000000">
                    <a:alpha val="43137"/>
                  </a:srgbClr>
                </a:outerShdw>
              </a:effectLst>
            </a:endParaRPr>
          </a:p>
        </p:txBody>
      </p:sp>
      <p:sp>
        <p:nvSpPr>
          <p:cNvPr id="17440" name="AutoShape 32"/>
          <p:cNvSpPr>
            <a:spLocks noChangeArrowheads="1"/>
          </p:cNvSpPr>
          <p:nvPr/>
        </p:nvSpPr>
        <p:spPr bwMode="auto">
          <a:xfrm>
            <a:off x="4950620" y="1924053"/>
            <a:ext cx="3299594" cy="1289446"/>
          </a:xfrm>
          <a:prstGeom prst="wedgeEllipseCallout">
            <a:avLst>
              <a:gd name="adj1" fmla="val -73324"/>
              <a:gd name="adj2" fmla="val 38083"/>
            </a:avLst>
          </a:prstGeom>
          <a:gradFill rotWithShape="1">
            <a:gsLst>
              <a:gs pos="0">
                <a:srgbClr val="99CCFF"/>
              </a:gs>
              <a:gs pos="100000">
                <a:srgbClr val="FFFFFF"/>
              </a:gs>
            </a:gsLst>
            <a:lin ang="5400000" scaled="1"/>
          </a:gradFill>
          <a:ln w="9525" algn="ctr">
            <a:solidFill>
              <a:schemeClr val="tx1"/>
            </a:solidFill>
            <a:miter lim="800000"/>
          </a:ln>
          <a:effectLst/>
        </p:spPr>
        <p:txBody>
          <a:bodyPr/>
          <a:lstStyle/>
          <a:p>
            <a:pPr algn="ctr" defTabSz="685800">
              <a:defRPr/>
            </a:pPr>
            <a:endParaRPr kumimoji="1" lang="zh-CN" altLang="en-US" sz="2400">
              <a:effectLst>
                <a:outerShdw blurRad="38100" dist="38100" dir="2700000" algn="tl">
                  <a:srgbClr val="000000"/>
                </a:outerShdw>
              </a:effectLst>
            </a:endParaRPr>
          </a:p>
        </p:txBody>
      </p:sp>
      <p:sp>
        <p:nvSpPr>
          <p:cNvPr id="17441" name="Text Box 33"/>
          <p:cNvSpPr txBox="1">
            <a:spLocks noChangeArrowheads="1"/>
          </p:cNvSpPr>
          <p:nvPr/>
        </p:nvSpPr>
        <p:spPr bwMode="auto">
          <a:xfrm>
            <a:off x="5056631" y="2157365"/>
            <a:ext cx="3160433" cy="830997"/>
          </a:xfrm>
          <a:prstGeom prst="rect">
            <a:avLst/>
          </a:prstGeom>
          <a:noFill/>
          <a:ln w="9525" algn="ctr">
            <a:noFill/>
            <a:miter lim="800000"/>
          </a:ln>
          <a:effectLst/>
        </p:spPr>
        <p:txBody>
          <a:bodyPr wrap="square">
            <a:spAutoFit/>
          </a:bodyPr>
          <a:lstStyle/>
          <a:p>
            <a:pPr defTabSz="685800">
              <a:defRPr/>
            </a:pPr>
            <a:r>
              <a:rPr kumimoji="1" lang="zh-CN" altLang="en-US" sz="2400" dirty="0">
                <a:effectLst>
                  <a:outerShdw blurRad="38100" dist="38100" dir="2700000" algn="tl">
                    <a:srgbClr val="C0C0C0"/>
                  </a:outerShdw>
                </a:effectLst>
                <a:ea typeface="楷体_GB2312" pitchFamily="49" charset="-122"/>
              </a:rPr>
              <a:t>  一般情况下是不知道    的，怎么办？</a:t>
            </a:r>
          </a:p>
        </p:txBody>
      </p:sp>
      <p:graphicFrame>
        <p:nvGraphicFramePr>
          <p:cNvPr id="17443" name="Object 35"/>
          <p:cNvGraphicFramePr>
            <a:graphicFrameLocks noChangeAspect="1"/>
          </p:cNvGraphicFramePr>
          <p:nvPr>
            <p:extLst>
              <p:ext uri="{D42A27DB-BD31-4B8C-83A1-F6EECF244321}">
                <p14:modId xmlns:p14="http://schemas.microsoft.com/office/powerpoint/2010/main" val="3614495995"/>
              </p:ext>
            </p:extLst>
          </p:nvPr>
        </p:nvGraphicFramePr>
        <p:xfrm>
          <a:off x="3280674" y="4404416"/>
          <a:ext cx="2268140" cy="947738"/>
        </p:xfrm>
        <a:graphic>
          <a:graphicData uri="http://schemas.openxmlformats.org/presentationml/2006/ole">
            <mc:AlternateContent xmlns:mc="http://schemas.openxmlformats.org/markup-compatibility/2006">
              <mc:Choice xmlns:v="urn:schemas-microsoft-com:vml" Requires="v">
                <p:oleObj r:id="rId15" imgW="1002665" imgH="419100" progId="Equation.DSMT4">
                  <p:embed/>
                </p:oleObj>
              </mc:Choice>
              <mc:Fallback>
                <p:oleObj r:id="rId15" imgW="1002665" imgH="419100" progId="Equation.DSMT4">
                  <p:embed/>
                  <p:pic>
                    <p:nvPicPr>
                      <p:cNvPr id="17443" name="Object 35"/>
                      <p:cNvPicPr/>
                      <p:nvPr/>
                    </p:nvPicPr>
                    <p:blipFill>
                      <a:blip r:embed="rId16"/>
                      <a:stretch>
                        <a:fillRect/>
                      </a:stretch>
                    </p:blipFill>
                    <p:spPr>
                      <a:xfrm>
                        <a:off x="3280674" y="4404416"/>
                        <a:ext cx="2268140" cy="947738"/>
                      </a:xfrm>
                      <a:prstGeom prst="rect">
                        <a:avLst/>
                      </a:prstGeom>
                      <a:noFill/>
                      <a:ln w="38100">
                        <a:noFill/>
                        <a:miter/>
                      </a:ln>
                    </p:spPr>
                  </p:pic>
                </p:oleObj>
              </mc:Fallback>
            </mc:AlternateContent>
          </a:graphicData>
        </a:graphic>
      </p:graphicFrame>
    </p:spTree>
  </p:cSld>
  <p:clrMapOvr>
    <a:masterClrMapping/>
  </p:clrMapOvr>
  <p:transition spd="med">
    <p:comb/>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7437"/>
                                        </p:tgtEl>
                                        <p:attrNameLst>
                                          <p:attrName>style.visibility</p:attrName>
                                        </p:attrNameLst>
                                      </p:cBhvr>
                                      <p:to>
                                        <p:strVal val="visible"/>
                                      </p:to>
                                    </p:set>
                                    <p:anim calcmode="lin" valueType="num">
                                      <p:cBhvr additive="base">
                                        <p:cTn id="16" dur="500" fill="hold"/>
                                        <p:tgtEl>
                                          <p:spTgt spid="17437"/>
                                        </p:tgtEl>
                                        <p:attrNameLst>
                                          <p:attrName>ppt_x</p:attrName>
                                        </p:attrNameLst>
                                      </p:cBhvr>
                                      <p:tavLst>
                                        <p:tav tm="0">
                                          <p:val>
                                            <p:strVal val="#ppt_x"/>
                                          </p:val>
                                        </p:tav>
                                        <p:tav tm="100000">
                                          <p:val>
                                            <p:strVal val="#ppt_x"/>
                                          </p:val>
                                        </p:tav>
                                      </p:tavLst>
                                    </p:anim>
                                    <p:anim calcmode="lin" valueType="num">
                                      <p:cBhvr additive="base">
                                        <p:cTn id="17" dur="500" fill="hold"/>
                                        <p:tgtEl>
                                          <p:spTgt spid="1743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7436"/>
                                        </p:tgtEl>
                                        <p:attrNameLst>
                                          <p:attrName>style.visibility</p:attrName>
                                        </p:attrNameLst>
                                      </p:cBhvr>
                                      <p:to>
                                        <p:strVal val="visible"/>
                                      </p:to>
                                    </p:set>
                                    <p:anim calcmode="lin" valueType="num">
                                      <p:cBhvr additive="base">
                                        <p:cTn id="22" dur="500" fill="hold"/>
                                        <p:tgtEl>
                                          <p:spTgt spid="17436"/>
                                        </p:tgtEl>
                                        <p:attrNameLst>
                                          <p:attrName>ppt_x</p:attrName>
                                        </p:attrNameLst>
                                      </p:cBhvr>
                                      <p:tavLst>
                                        <p:tav tm="0">
                                          <p:val>
                                            <p:strVal val="1+#ppt_w/2"/>
                                          </p:val>
                                        </p:tav>
                                        <p:tav tm="100000">
                                          <p:val>
                                            <p:strVal val="#ppt_x"/>
                                          </p:val>
                                        </p:tav>
                                      </p:tavLst>
                                    </p:anim>
                                    <p:anim calcmode="lin" valueType="num">
                                      <p:cBhvr additive="base">
                                        <p:cTn id="23" dur="500" fill="hold"/>
                                        <p:tgtEl>
                                          <p:spTgt spid="17436"/>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linds(horizontal)">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7438"/>
                                        </p:tgtEl>
                                        <p:attrNameLst>
                                          <p:attrName>style.visibility</p:attrName>
                                        </p:attrNameLst>
                                      </p:cBhvr>
                                      <p:to>
                                        <p:strVal val="visible"/>
                                      </p:to>
                                    </p:set>
                                    <p:anim calcmode="lin" valueType="num">
                                      <p:cBhvr additive="base">
                                        <p:cTn id="33" dur="500" fill="hold"/>
                                        <p:tgtEl>
                                          <p:spTgt spid="17438"/>
                                        </p:tgtEl>
                                        <p:attrNameLst>
                                          <p:attrName>ppt_x</p:attrName>
                                        </p:attrNameLst>
                                      </p:cBhvr>
                                      <p:tavLst>
                                        <p:tav tm="0">
                                          <p:val>
                                            <p:strVal val="1+#ppt_w/2"/>
                                          </p:val>
                                        </p:tav>
                                        <p:tav tm="100000">
                                          <p:val>
                                            <p:strVal val="#ppt_x"/>
                                          </p:val>
                                        </p:tav>
                                      </p:tavLst>
                                    </p:anim>
                                    <p:anim calcmode="lin" valueType="num">
                                      <p:cBhvr additive="base">
                                        <p:cTn id="34" dur="500" fill="hold"/>
                                        <p:tgtEl>
                                          <p:spTgt spid="17438"/>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9" presetClass="entr" presetSubtype="0" decel="100000" fill="hold" grpId="0" nodeType="clickEffect">
                                  <p:stCondLst>
                                    <p:cond delay="0"/>
                                  </p:stCondLst>
                                  <p:childTnLst>
                                    <p:set>
                                      <p:cBhvr>
                                        <p:cTn id="38" dur="1" fill="hold">
                                          <p:stCondLst>
                                            <p:cond delay="0"/>
                                          </p:stCondLst>
                                        </p:cTn>
                                        <p:tgtEl>
                                          <p:spTgt spid="17440"/>
                                        </p:tgtEl>
                                        <p:attrNameLst>
                                          <p:attrName>style.visibility</p:attrName>
                                        </p:attrNameLst>
                                      </p:cBhvr>
                                      <p:to>
                                        <p:strVal val="visible"/>
                                      </p:to>
                                    </p:set>
                                    <p:anim calcmode="lin" valueType="num">
                                      <p:cBhvr>
                                        <p:cTn id="39" dur="500" fill="hold"/>
                                        <p:tgtEl>
                                          <p:spTgt spid="17440"/>
                                        </p:tgtEl>
                                        <p:attrNameLst>
                                          <p:attrName>ppt_w</p:attrName>
                                        </p:attrNameLst>
                                      </p:cBhvr>
                                      <p:tavLst>
                                        <p:tav tm="0">
                                          <p:val>
                                            <p:fltVal val="0"/>
                                          </p:val>
                                        </p:tav>
                                        <p:tav tm="100000">
                                          <p:val>
                                            <p:strVal val="#ppt_w"/>
                                          </p:val>
                                        </p:tav>
                                      </p:tavLst>
                                    </p:anim>
                                    <p:anim calcmode="lin" valueType="num">
                                      <p:cBhvr>
                                        <p:cTn id="40" dur="500" fill="hold"/>
                                        <p:tgtEl>
                                          <p:spTgt spid="17440"/>
                                        </p:tgtEl>
                                        <p:attrNameLst>
                                          <p:attrName>ppt_h</p:attrName>
                                        </p:attrNameLst>
                                      </p:cBhvr>
                                      <p:tavLst>
                                        <p:tav tm="0">
                                          <p:val>
                                            <p:fltVal val="0"/>
                                          </p:val>
                                        </p:tav>
                                        <p:tav tm="100000">
                                          <p:val>
                                            <p:strVal val="#ppt_h"/>
                                          </p:val>
                                        </p:tav>
                                      </p:tavLst>
                                    </p:anim>
                                    <p:anim calcmode="lin" valueType="num">
                                      <p:cBhvr>
                                        <p:cTn id="41" dur="500" fill="hold"/>
                                        <p:tgtEl>
                                          <p:spTgt spid="17440"/>
                                        </p:tgtEl>
                                        <p:attrNameLst>
                                          <p:attrName>style.rotation</p:attrName>
                                        </p:attrNameLst>
                                      </p:cBhvr>
                                      <p:tavLst>
                                        <p:tav tm="0">
                                          <p:val>
                                            <p:fltVal val="360"/>
                                          </p:val>
                                        </p:tav>
                                        <p:tav tm="100000">
                                          <p:val>
                                            <p:fltVal val="0"/>
                                          </p:val>
                                        </p:tav>
                                      </p:tavLst>
                                    </p:anim>
                                    <p:animEffect transition="in" filter="fade">
                                      <p:cBhvr>
                                        <p:cTn id="42" dur="500"/>
                                        <p:tgtEl>
                                          <p:spTgt spid="17440"/>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7441"/>
                                        </p:tgtEl>
                                        <p:attrNameLst>
                                          <p:attrName>style.visibility</p:attrName>
                                        </p:attrNameLst>
                                      </p:cBhvr>
                                      <p:to>
                                        <p:strVal val="visible"/>
                                      </p:to>
                                    </p:set>
                                    <p:anim calcmode="lin" valueType="num">
                                      <p:cBhvr>
                                        <p:cTn id="45" dur="500" fill="hold"/>
                                        <p:tgtEl>
                                          <p:spTgt spid="17441"/>
                                        </p:tgtEl>
                                        <p:attrNameLst>
                                          <p:attrName>ppt_w</p:attrName>
                                        </p:attrNameLst>
                                      </p:cBhvr>
                                      <p:tavLst>
                                        <p:tav tm="0">
                                          <p:val>
                                            <p:fltVal val="0"/>
                                          </p:val>
                                        </p:tav>
                                        <p:tav tm="100000">
                                          <p:val>
                                            <p:strVal val="#ppt_w"/>
                                          </p:val>
                                        </p:tav>
                                      </p:tavLst>
                                    </p:anim>
                                    <p:anim calcmode="lin" valueType="num">
                                      <p:cBhvr>
                                        <p:cTn id="46" dur="500" fill="hold"/>
                                        <p:tgtEl>
                                          <p:spTgt spid="17441"/>
                                        </p:tgtEl>
                                        <p:attrNameLst>
                                          <p:attrName>ppt_h</p:attrName>
                                        </p:attrNameLst>
                                      </p:cBhvr>
                                      <p:tavLst>
                                        <p:tav tm="0">
                                          <p:val>
                                            <p:fltVal val="0"/>
                                          </p:val>
                                        </p:tav>
                                        <p:tav tm="100000">
                                          <p:val>
                                            <p:strVal val="#ppt_h"/>
                                          </p:val>
                                        </p:tav>
                                      </p:tavLst>
                                    </p:anim>
                                    <p:anim calcmode="lin" valueType="num">
                                      <p:cBhvr>
                                        <p:cTn id="47" dur="500" fill="hold"/>
                                        <p:tgtEl>
                                          <p:spTgt spid="17441"/>
                                        </p:tgtEl>
                                        <p:attrNameLst>
                                          <p:attrName>style.rotation</p:attrName>
                                        </p:attrNameLst>
                                      </p:cBhvr>
                                      <p:tavLst>
                                        <p:tav tm="0">
                                          <p:val>
                                            <p:fltVal val="360"/>
                                          </p:val>
                                        </p:tav>
                                        <p:tav tm="100000">
                                          <p:val>
                                            <p:fltVal val="0"/>
                                          </p:val>
                                        </p:tav>
                                      </p:tavLst>
                                    </p:anim>
                                    <p:animEffect transition="in" filter="fade">
                                      <p:cBhvr>
                                        <p:cTn id="48" dur="500"/>
                                        <p:tgtEl>
                                          <p:spTgt spid="17441"/>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7432"/>
                                        </p:tgtEl>
                                        <p:attrNameLst>
                                          <p:attrName>style.visibility</p:attrName>
                                        </p:attrNameLst>
                                      </p:cBhvr>
                                      <p:to>
                                        <p:strVal val="visible"/>
                                      </p:to>
                                    </p:set>
                                    <p:anim calcmode="lin" valueType="num">
                                      <p:cBhvr additive="base">
                                        <p:cTn id="53" dur="500" fill="hold"/>
                                        <p:tgtEl>
                                          <p:spTgt spid="17432"/>
                                        </p:tgtEl>
                                        <p:attrNameLst>
                                          <p:attrName>ppt_x</p:attrName>
                                        </p:attrNameLst>
                                      </p:cBhvr>
                                      <p:tavLst>
                                        <p:tav tm="0">
                                          <p:val>
                                            <p:strVal val="#ppt_x"/>
                                          </p:val>
                                        </p:tav>
                                        <p:tav tm="100000">
                                          <p:val>
                                            <p:strVal val="#ppt_x"/>
                                          </p:val>
                                        </p:tav>
                                      </p:tavLst>
                                    </p:anim>
                                    <p:anim calcmode="lin" valueType="num">
                                      <p:cBhvr additive="base">
                                        <p:cTn id="54" dur="500" fill="hold"/>
                                        <p:tgtEl>
                                          <p:spTgt spid="1743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8" presetClass="entr" presetSubtype="16" fill="hold" nodeType="clickEffect">
                                  <p:stCondLst>
                                    <p:cond delay="0"/>
                                  </p:stCondLst>
                                  <p:childTnLst>
                                    <p:set>
                                      <p:cBhvr>
                                        <p:cTn id="58" dur="1" fill="hold">
                                          <p:stCondLst>
                                            <p:cond delay="0"/>
                                          </p:stCondLst>
                                        </p:cTn>
                                        <p:tgtEl>
                                          <p:spTgt spid="17443"/>
                                        </p:tgtEl>
                                        <p:attrNameLst>
                                          <p:attrName>style.visibility</p:attrName>
                                        </p:attrNameLst>
                                      </p:cBhvr>
                                      <p:to>
                                        <p:strVal val="visible"/>
                                      </p:to>
                                    </p:set>
                                    <p:animEffect transition="in" filter="diamond(in)">
                                      <p:cBhvr>
                                        <p:cTn id="59" dur="2000"/>
                                        <p:tgtEl>
                                          <p:spTgt spid="17443"/>
                                        </p:tgtEl>
                                      </p:cBhvr>
                                    </p:animEffect>
                                  </p:childTnLst>
                                  <p:subTnLst>
                                    <p:audio>
                                      <p:cMediaNode>
                                        <p:cTn display="0" masterRel="sameClick">
                                          <p:stCondLst>
                                            <p:cond evt="begin" delay="0">
                                              <p:tn val="57"/>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P spid="17432" grpId="0"/>
      <p:bldP spid="17437" grpId="0"/>
      <p:bldP spid="17438" grpId="0" animBg="1"/>
      <p:bldP spid="17440" grpId="0" animBg="1"/>
      <p:bldP spid="1744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0D7094A-7097-DC73-BDBF-373EAD296B69}"/>
              </a:ext>
            </a:extLst>
          </p:cNvPr>
          <p:cNvGrpSpPr/>
          <p:nvPr/>
        </p:nvGrpSpPr>
        <p:grpSpPr>
          <a:xfrm>
            <a:off x="1474230" y="551732"/>
            <a:ext cx="5886450" cy="703659"/>
            <a:chOff x="2191879" y="639139"/>
            <a:chExt cx="7848600" cy="938212"/>
          </a:xfrm>
        </p:grpSpPr>
        <p:sp>
          <p:nvSpPr>
            <p:cNvPr id="24580" name="Rectangle 4"/>
            <p:cNvSpPr/>
            <p:nvPr/>
          </p:nvSpPr>
          <p:spPr>
            <a:xfrm>
              <a:off x="2191879" y="788392"/>
              <a:ext cx="7848600" cy="615553"/>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solidFill>
                    <a:srgbClr val="006666"/>
                  </a:solidFill>
                  <a:latin typeface="楷体_GB2312" pitchFamily="49" charset="-122"/>
                  <a:ea typeface="楷体_GB2312" pitchFamily="49" charset="-122"/>
                </a:rPr>
                <a:t>事实上，当           较小时</a:t>
              </a:r>
            </a:p>
          </p:txBody>
        </p:sp>
        <p:graphicFrame>
          <p:nvGraphicFramePr>
            <p:cNvPr id="24582" name="Object 6"/>
            <p:cNvGraphicFramePr>
              <a:graphicFrameLocks noChangeAspect="1"/>
            </p:cNvGraphicFramePr>
            <p:nvPr>
              <p:extLst>
                <p:ext uri="{D42A27DB-BD31-4B8C-83A1-F6EECF244321}">
                  <p14:modId xmlns:p14="http://schemas.microsoft.com/office/powerpoint/2010/main" val="1441023548"/>
                </p:ext>
              </p:extLst>
            </p:nvPr>
          </p:nvGraphicFramePr>
          <p:xfrm>
            <a:off x="4455506" y="639139"/>
            <a:ext cx="1079500" cy="938212"/>
          </p:xfrm>
          <a:graphic>
            <a:graphicData uri="http://schemas.openxmlformats.org/presentationml/2006/ole">
              <mc:AlternateContent xmlns:mc="http://schemas.openxmlformats.org/markup-compatibility/2006">
                <mc:Choice xmlns:v="urn:schemas-microsoft-com:vml" Requires="v">
                  <p:oleObj r:id="rId3" imgW="482600" imgH="419100" progId="Equation.DSMT4">
                    <p:embed/>
                  </p:oleObj>
                </mc:Choice>
                <mc:Fallback>
                  <p:oleObj r:id="rId3" imgW="482600" imgH="419100" progId="Equation.DSMT4">
                    <p:embed/>
                    <p:pic>
                      <p:nvPicPr>
                        <p:cNvPr id="24582" name="Object 6"/>
                        <p:cNvPicPr/>
                        <p:nvPr/>
                      </p:nvPicPr>
                      <p:blipFill>
                        <a:blip r:embed="rId4"/>
                        <a:stretch>
                          <a:fillRect/>
                        </a:stretch>
                      </p:blipFill>
                      <p:spPr>
                        <a:xfrm>
                          <a:off x="4455506" y="639139"/>
                          <a:ext cx="1079500" cy="938212"/>
                        </a:xfrm>
                        <a:prstGeom prst="rect">
                          <a:avLst/>
                        </a:prstGeom>
                        <a:noFill/>
                        <a:ln w="38100">
                          <a:noFill/>
                          <a:miter/>
                        </a:ln>
                      </p:spPr>
                    </p:pic>
                  </p:oleObj>
                </mc:Fallback>
              </mc:AlternateContent>
            </a:graphicData>
          </a:graphic>
        </p:graphicFrame>
      </p:grpSp>
      <p:graphicFrame>
        <p:nvGraphicFramePr>
          <p:cNvPr id="24583" name="Object 7"/>
          <p:cNvGraphicFramePr>
            <a:graphicFrameLocks noChangeAspect="1"/>
          </p:cNvGraphicFramePr>
          <p:nvPr>
            <p:extLst>
              <p:ext uri="{D42A27DB-BD31-4B8C-83A1-F6EECF244321}">
                <p14:modId xmlns:p14="http://schemas.microsoft.com/office/powerpoint/2010/main" val="833263792"/>
              </p:ext>
            </p:extLst>
          </p:nvPr>
        </p:nvGraphicFramePr>
        <p:xfrm>
          <a:off x="1408965" y="1322756"/>
          <a:ext cx="6455856" cy="1224263"/>
        </p:xfrm>
        <a:graphic>
          <a:graphicData uri="http://schemas.openxmlformats.org/presentationml/2006/ole">
            <mc:AlternateContent xmlns:mc="http://schemas.openxmlformats.org/markup-compatibility/2006">
              <mc:Choice xmlns:v="urn:schemas-microsoft-com:vml" Requires="v">
                <p:oleObj name="Equation" r:id="rId5" imgW="3682800" imgH="583920" progId="Equation.DSMT4">
                  <p:embed/>
                </p:oleObj>
              </mc:Choice>
              <mc:Fallback>
                <p:oleObj name="Equation" r:id="rId5" imgW="3682800" imgH="583920" progId="Equation.DSMT4">
                  <p:embed/>
                  <p:pic>
                    <p:nvPicPr>
                      <p:cNvPr id="24583" name="Object 7"/>
                      <p:cNvPicPr/>
                      <p:nvPr/>
                    </p:nvPicPr>
                    <p:blipFill>
                      <a:blip r:embed="rId6"/>
                      <a:stretch>
                        <a:fillRect/>
                      </a:stretch>
                    </p:blipFill>
                    <p:spPr>
                      <a:xfrm>
                        <a:off x="1408965" y="1322756"/>
                        <a:ext cx="6455856" cy="1224263"/>
                      </a:xfrm>
                      <a:prstGeom prst="rect">
                        <a:avLst/>
                      </a:prstGeom>
                      <a:noFill/>
                      <a:ln w="38100">
                        <a:noFill/>
                        <a:miter/>
                      </a:ln>
                    </p:spPr>
                  </p:pic>
                </p:oleObj>
              </mc:Fallback>
            </mc:AlternateContent>
          </a:graphicData>
        </a:graphic>
      </p:graphicFrame>
      <p:grpSp>
        <p:nvGrpSpPr>
          <p:cNvPr id="3" name="组合 2">
            <a:extLst>
              <a:ext uri="{FF2B5EF4-FFF2-40B4-BE49-F238E27FC236}">
                <a16:creationId xmlns:a16="http://schemas.microsoft.com/office/drawing/2014/main" id="{7ECA8859-4830-41A4-22F2-E75AA86DB6D6}"/>
              </a:ext>
            </a:extLst>
          </p:cNvPr>
          <p:cNvGrpSpPr/>
          <p:nvPr/>
        </p:nvGrpSpPr>
        <p:grpSpPr>
          <a:xfrm>
            <a:off x="1408965" y="2586090"/>
            <a:ext cx="5347097" cy="465251"/>
            <a:chOff x="2327210" y="3422057"/>
            <a:chExt cx="7129463" cy="620334"/>
          </a:xfrm>
        </p:grpSpPr>
        <p:sp>
          <p:nvSpPr>
            <p:cNvPr id="24584" name="Rectangle 8"/>
            <p:cNvSpPr/>
            <p:nvPr/>
          </p:nvSpPr>
          <p:spPr>
            <a:xfrm>
              <a:off x="2327210" y="3422057"/>
              <a:ext cx="7129463" cy="615553"/>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solidFill>
                    <a:srgbClr val="006666"/>
                  </a:solidFill>
                  <a:latin typeface="楷体_GB2312" pitchFamily="49" charset="-122"/>
                  <a:ea typeface="楷体_GB2312" pitchFamily="49" charset="-122"/>
                </a:rPr>
                <a:t>是     的二次方项级</a:t>
              </a:r>
              <a:r>
                <a:rPr lang="en-US" altLang="zh-CN" sz="2400" b="1" dirty="0">
                  <a:solidFill>
                    <a:srgbClr val="006666"/>
                  </a:solidFill>
                  <a:latin typeface="楷体_GB2312" pitchFamily="49" charset="-122"/>
                  <a:ea typeface="楷体_GB2312" pitchFamily="49" charset="-122"/>
                </a:rPr>
                <a:t>,</a:t>
              </a:r>
              <a:r>
                <a:rPr lang="zh-CN" altLang="en-US" sz="2400" b="1" dirty="0">
                  <a:solidFill>
                    <a:srgbClr val="006666"/>
                  </a:solidFill>
                  <a:latin typeface="楷体_GB2312" pitchFamily="49" charset="-122"/>
                  <a:ea typeface="楷体_GB2312" pitchFamily="49" charset="-122"/>
                </a:rPr>
                <a:t>故可忽略不计</a:t>
              </a:r>
              <a:r>
                <a:rPr lang="en-US" altLang="zh-CN" sz="2400" b="1" dirty="0">
                  <a:solidFill>
                    <a:srgbClr val="006666"/>
                  </a:solidFill>
                  <a:latin typeface="楷体_GB2312" pitchFamily="49" charset="-122"/>
                  <a:ea typeface="楷体_GB2312" pitchFamily="49" charset="-122"/>
                </a:rPr>
                <a:t>.</a:t>
              </a:r>
            </a:p>
          </p:txBody>
        </p:sp>
        <p:graphicFrame>
          <p:nvGraphicFramePr>
            <p:cNvPr id="24585" name="Object 9"/>
            <p:cNvGraphicFramePr>
              <a:graphicFrameLocks noChangeAspect="1"/>
            </p:cNvGraphicFramePr>
            <p:nvPr>
              <p:extLst>
                <p:ext uri="{D42A27DB-BD31-4B8C-83A1-F6EECF244321}">
                  <p14:modId xmlns:p14="http://schemas.microsoft.com/office/powerpoint/2010/main" val="3534526175"/>
                </p:ext>
              </p:extLst>
            </p:nvPr>
          </p:nvGraphicFramePr>
          <p:xfrm>
            <a:off x="2992195" y="3466129"/>
            <a:ext cx="425449" cy="576262"/>
          </p:xfrm>
          <a:graphic>
            <a:graphicData uri="http://schemas.openxmlformats.org/presentationml/2006/ole">
              <mc:AlternateContent xmlns:mc="http://schemas.openxmlformats.org/markup-compatibility/2006">
                <mc:Choice xmlns:v="urn:schemas-microsoft-com:vml" Requires="v">
                  <p:oleObj r:id="rId7" imgW="152400" imgH="241300" progId="Equation.DSMT4">
                    <p:embed/>
                  </p:oleObj>
                </mc:Choice>
                <mc:Fallback>
                  <p:oleObj r:id="rId7" imgW="152400" imgH="241300" progId="Equation.DSMT4">
                    <p:embed/>
                    <p:pic>
                      <p:nvPicPr>
                        <p:cNvPr id="24585" name="Object 9"/>
                        <p:cNvPicPr/>
                        <p:nvPr/>
                      </p:nvPicPr>
                      <p:blipFill>
                        <a:blip r:embed="rId8"/>
                        <a:stretch>
                          <a:fillRect/>
                        </a:stretch>
                      </p:blipFill>
                      <p:spPr>
                        <a:xfrm>
                          <a:off x="2992195" y="3466129"/>
                          <a:ext cx="425449" cy="576262"/>
                        </a:xfrm>
                        <a:prstGeom prst="rect">
                          <a:avLst/>
                        </a:prstGeom>
                        <a:noFill/>
                        <a:ln w="38100">
                          <a:noFill/>
                          <a:miter/>
                        </a:ln>
                      </p:spPr>
                    </p:pic>
                  </p:oleObj>
                </mc:Fallback>
              </mc:AlternateContent>
            </a:graphicData>
          </a:graphic>
        </p:graphicFrame>
      </p:grpSp>
      <p:grpSp>
        <p:nvGrpSpPr>
          <p:cNvPr id="4" name="组合 3">
            <a:extLst>
              <a:ext uri="{FF2B5EF4-FFF2-40B4-BE49-F238E27FC236}">
                <a16:creationId xmlns:a16="http://schemas.microsoft.com/office/drawing/2014/main" id="{13FC1CD2-CC97-E087-A460-683CDBAC3C60}"/>
              </a:ext>
            </a:extLst>
          </p:cNvPr>
          <p:cNvGrpSpPr/>
          <p:nvPr/>
        </p:nvGrpSpPr>
        <p:grpSpPr>
          <a:xfrm>
            <a:off x="1394172" y="3102310"/>
            <a:ext cx="3961866" cy="867162"/>
            <a:chOff x="2058988" y="4007822"/>
            <a:chExt cx="4383534" cy="1156216"/>
          </a:xfrm>
        </p:grpSpPr>
        <p:sp>
          <p:nvSpPr>
            <p:cNvPr id="24586" name="Rectangle 10"/>
            <p:cNvSpPr/>
            <p:nvPr/>
          </p:nvSpPr>
          <p:spPr>
            <a:xfrm>
              <a:off x="2058988" y="4056042"/>
              <a:ext cx="2951162" cy="110799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solidFill>
                    <a:srgbClr val="006666"/>
                  </a:solidFill>
                  <a:latin typeface="楷体_GB2312" pitchFamily="49" charset="-122"/>
                  <a:ea typeface="楷体_GB2312" pitchFamily="49" charset="-122"/>
                </a:rPr>
                <a:t>相应地，若正数</a:t>
              </a:r>
            </a:p>
          </p:txBody>
        </p:sp>
        <p:graphicFrame>
          <p:nvGraphicFramePr>
            <p:cNvPr id="24590" name="Object 14"/>
            <p:cNvGraphicFramePr>
              <a:graphicFrameLocks noChangeAspect="1"/>
            </p:cNvGraphicFramePr>
            <p:nvPr>
              <p:extLst>
                <p:ext uri="{D42A27DB-BD31-4B8C-83A1-F6EECF244321}">
                  <p14:modId xmlns:p14="http://schemas.microsoft.com/office/powerpoint/2010/main" val="3845472095"/>
                </p:ext>
              </p:extLst>
            </p:nvPr>
          </p:nvGraphicFramePr>
          <p:xfrm>
            <a:off x="4735887" y="4030225"/>
            <a:ext cx="512763" cy="608012"/>
          </p:xfrm>
          <a:graphic>
            <a:graphicData uri="http://schemas.openxmlformats.org/presentationml/2006/ole">
              <mc:AlternateContent xmlns:mc="http://schemas.openxmlformats.org/markup-compatibility/2006">
                <mc:Choice xmlns:v="urn:schemas-microsoft-com:vml" Requires="v">
                  <p:oleObj r:id="rId9" imgW="203200" imgH="241300" progId="Equation.DSMT4">
                    <p:embed/>
                  </p:oleObj>
                </mc:Choice>
                <mc:Fallback>
                  <p:oleObj r:id="rId9" imgW="203200" imgH="241300" progId="Equation.DSMT4">
                    <p:embed/>
                    <p:pic>
                      <p:nvPicPr>
                        <p:cNvPr id="24590" name="Object 14"/>
                        <p:cNvPicPr/>
                        <p:nvPr/>
                      </p:nvPicPr>
                      <p:blipFill>
                        <a:blip r:embed="rId10"/>
                        <a:stretch>
                          <a:fillRect/>
                        </a:stretch>
                      </p:blipFill>
                      <p:spPr>
                        <a:xfrm>
                          <a:off x="4735887" y="4030225"/>
                          <a:ext cx="512763" cy="608012"/>
                        </a:xfrm>
                        <a:prstGeom prst="rect">
                          <a:avLst/>
                        </a:prstGeom>
                        <a:noFill/>
                        <a:ln w="38100">
                          <a:noFill/>
                          <a:miter/>
                        </a:ln>
                      </p:spPr>
                    </p:pic>
                  </p:oleObj>
                </mc:Fallback>
              </mc:AlternateContent>
            </a:graphicData>
          </a:graphic>
        </p:graphicFrame>
        <p:sp>
          <p:nvSpPr>
            <p:cNvPr id="24594" name="Rectangle 18"/>
            <p:cNvSpPr/>
            <p:nvPr/>
          </p:nvSpPr>
          <p:spPr>
            <a:xfrm>
              <a:off x="5303839" y="4007822"/>
              <a:ext cx="1138683" cy="615554"/>
            </a:xfrm>
            <a:prstGeom prst="rect">
              <a:avLst/>
            </a:prstGeom>
            <a:noFill/>
            <a:ln w="9525">
              <a:noFill/>
            </a:ln>
          </p:spPr>
          <p:txBody>
            <a:bodyPr wrap="square"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solidFill>
                    <a:srgbClr val="006666"/>
                  </a:solidFill>
                  <a:latin typeface="楷体_GB2312" pitchFamily="49" charset="-122"/>
                  <a:ea typeface="楷体_GB2312" pitchFamily="49" charset="-122"/>
                </a:rPr>
                <a:t>满足</a:t>
              </a:r>
            </a:p>
          </p:txBody>
        </p:sp>
      </p:grpSp>
      <p:graphicFrame>
        <p:nvGraphicFramePr>
          <p:cNvPr id="24595" name="Object 19"/>
          <p:cNvGraphicFramePr>
            <a:graphicFrameLocks noChangeAspect="1"/>
          </p:cNvGraphicFramePr>
          <p:nvPr>
            <p:extLst>
              <p:ext uri="{D42A27DB-BD31-4B8C-83A1-F6EECF244321}">
                <p14:modId xmlns:p14="http://schemas.microsoft.com/office/powerpoint/2010/main" val="4057361412"/>
              </p:ext>
            </p:extLst>
          </p:nvPr>
        </p:nvGraphicFramePr>
        <p:xfrm>
          <a:off x="3921517" y="3607309"/>
          <a:ext cx="1833081" cy="962146"/>
        </p:xfrm>
        <a:graphic>
          <a:graphicData uri="http://schemas.openxmlformats.org/presentationml/2006/ole">
            <mc:AlternateContent xmlns:mc="http://schemas.openxmlformats.org/markup-compatibility/2006">
              <mc:Choice xmlns:v="urn:schemas-microsoft-com:vml" Requires="v">
                <p:oleObj name="Equation" r:id="rId11" imgW="774360" imgH="482400" progId="Equation.DSMT4">
                  <p:embed/>
                </p:oleObj>
              </mc:Choice>
              <mc:Fallback>
                <p:oleObj name="Equation" r:id="rId11" imgW="774360" imgH="482400" progId="Equation.DSMT4">
                  <p:embed/>
                  <p:pic>
                    <p:nvPicPr>
                      <p:cNvPr id="24595" name="Object 19"/>
                      <p:cNvPicPr/>
                      <p:nvPr/>
                    </p:nvPicPr>
                    <p:blipFill>
                      <a:blip r:embed="rId12"/>
                      <a:stretch>
                        <a:fillRect/>
                      </a:stretch>
                    </p:blipFill>
                    <p:spPr>
                      <a:xfrm>
                        <a:off x="3921517" y="3607309"/>
                        <a:ext cx="1833081" cy="962146"/>
                      </a:xfrm>
                      <a:prstGeom prst="rect">
                        <a:avLst/>
                      </a:prstGeom>
                      <a:noFill/>
                      <a:ln w="38100">
                        <a:noFill/>
                        <a:miter/>
                      </a:ln>
                    </p:spPr>
                  </p:pic>
                </p:oleObj>
              </mc:Fallback>
            </mc:AlternateContent>
          </a:graphicData>
        </a:graphic>
      </p:graphicFrame>
      <p:grpSp>
        <p:nvGrpSpPr>
          <p:cNvPr id="5" name="组合 4">
            <a:extLst>
              <a:ext uri="{FF2B5EF4-FFF2-40B4-BE49-F238E27FC236}">
                <a16:creationId xmlns:a16="http://schemas.microsoft.com/office/drawing/2014/main" id="{96AE5E6E-E999-3BA2-14D5-36C11AFC809A}"/>
              </a:ext>
            </a:extLst>
          </p:cNvPr>
          <p:cNvGrpSpPr/>
          <p:nvPr/>
        </p:nvGrpSpPr>
        <p:grpSpPr>
          <a:xfrm>
            <a:off x="1394172" y="4612788"/>
            <a:ext cx="4169731" cy="485391"/>
            <a:chOff x="2206625" y="5458315"/>
            <a:chExt cx="5559640" cy="647188"/>
          </a:xfrm>
        </p:grpSpPr>
        <p:sp>
          <p:nvSpPr>
            <p:cNvPr id="24596" name="Rectangle 20"/>
            <p:cNvSpPr/>
            <p:nvPr/>
          </p:nvSpPr>
          <p:spPr>
            <a:xfrm>
              <a:off x="2206625" y="5458315"/>
              <a:ext cx="5559640" cy="61555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solidFill>
                    <a:srgbClr val="FF0066"/>
                  </a:solidFill>
                  <a:ea typeface="华文新魏" panose="02010800040101010101" pitchFamily="2" charset="-122"/>
                </a:rPr>
                <a:t> </a:t>
              </a:r>
              <a:r>
                <a:rPr lang="zh-CN" altLang="en-US" sz="2400" b="1" dirty="0">
                  <a:solidFill>
                    <a:srgbClr val="006666"/>
                  </a:solidFill>
                  <a:latin typeface="楷体_GB2312" pitchFamily="49" charset="-122"/>
                  <a:ea typeface="楷体_GB2312" pitchFamily="49" charset="-122"/>
                </a:rPr>
                <a:t>则称     为    的</a:t>
              </a:r>
              <a:r>
                <a:rPr lang="zh-CN" altLang="en-US" sz="2400" b="1" dirty="0">
                  <a:solidFill>
                    <a:schemeClr val="hlink"/>
                  </a:solidFill>
                  <a:latin typeface="楷体_GB2312" pitchFamily="49" charset="-122"/>
                  <a:ea typeface="楷体_GB2312" pitchFamily="49" charset="-122"/>
                </a:rPr>
                <a:t>相对误差限。</a:t>
              </a:r>
            </a:p>
          </p:txBody>
        </p:sp>
        <p:graphicFrame>
          <p:nvGraphicFramePr>
            <p:cNvPr id="24597" name="Object 21"/>
            <p:cNvGraphicFramePr>
              <a:graphicFrameLocks noChangeAspect="1"/>
            </p:cNvGraphicFramePr>
            <p:nvPr>
              <p:extLst>
                <p:ext uri="{D42A27DB-BD31-4B8C-83A1-F6EECF244321}">
                  <p14:modId xmlns:p14="http://schemas.microsoft.com/office/powerpoint/2010/main" val="4272252137"/>
                </p:ext>
              </p:extLst>
            </p:nvPr>
          </p:nvGraphicFramePr>
          <p:xfrm>
            <a:off x="3338101" y="5510192"/>
            <a:ext cx="500063" cy="595311"/>
          </p:xfrm>
          <a:graphic>
            <a:graphicData uri="http://schemas.openxmlformats.org/presentationml/2006/ole">
              <mc:AlternateContent xmlns:mc="http://schemas.openxmlformats.org/markup-compatibility/2006">
                <mc:Choice xmlns:v="urn:schemas-microsoft-com:vml" Requires="v">
                  <p:oleObj r:id="rId13" imgW="203200" imgH="241300" progId="Equation.DSMT4">
                    <p:embed/>
                  </p:oleObj>
                </mc:Choice>
                <mc:Fallback>
                  <p:oleObj r:id="rId13" imgW="203200" imgH="241300" progId="Equation.DSMT4">
                    <p:embed/>
                    <p:pic>
                      <p:nvPicPr>
                        <p:cNvPr id="24597" name="Object 21"/>
                        <p:cNvPicPr/>
                        <p:nvPr/>
                      </p:nvPicPr>
                      <p:blipFill>
                        <a:blip r:embed="rId14"/>
                        <a:stretch>
                          <a:fillRect/>
                        </a:stretch>
                      </p:blipFill>
                      <p:spPr>
                        <a:xfrm>
                          <a:off x="3338101" y="5510192"/>
                          <a:ext cx="500063" cy="595311"/>
                        </a:xfrm>
                        <a:prstGeom prst="rect">
                          <a:avLst/>
                        </a:prstGeom>
                        <a:noFill/>
                        <a:ln w="38100">
                          <a:noFill/>
                          <a:miter/>
                        </a:ln>
                      </p:spPr>
                    </p:pic>
                  </p:oleObj>
                </mc:Fallback>
              </mc:AlternateContent>
            </a:graphicData>
          </a:graphic>
        </p:graphicFrame>
        <p:graphicFrame>
          <p:nvGraphicFramePr>
            <p:cNvPr id="24598" name="Object 22"/>
            <p:cNvGraphicFramePr>
              <a:graphicFrameLocks noChangeAspect="1"/>
            </p:cNvGraphicFramePr>
            <p:nvPr>
              <p:extLst>
                <p:ext uri="{D42A27DB-BD31-4B8C-83A1-F6EECF244321}">
                  <p14:modId xmlns:p14="http://schemas.microsoft.com/office/powerpoint/2010/main" val="956113356"/>
                </p:ext>
              </p:extLst>
            </p:nvPr>
          </p:nvGraphicFramePr>
          <p:xfrm>
            <a:off x="4278355" y="5495571"/>
            <a:ext cx="385763" cy="603251"/>
          </p:xfrm>
          <a:graphic>
            <a:graphicData uri="http://schemas.openxmlformats.org/presentationml/2006/ole">
              <mc:AlternateContent xmlns:mc="http://schemas.openxmlformats.org/markup-compatibility/2006">
                <mc:Choice xmlns:v="urn:schemas-microsoft-com:vml" Requires="v">
                  <p:oleObj r:id="rId15" imgW="165100" imgH="203200" progId="Equation.DSMT4">
                    <p:embed/>
                  </p:oleObj>
                </mc:Choice>
                <mc:Fallback>
                  <p:oleObj r:id="rId15" imgW="165100" imgH="203200" progId="Equation.DSMT4">
                    <p:embed/>
                    <p:pic>
                      <p:nvPicPr>
                        <p:cNvPr id="24598" name="Object 22"/>
                        <p:cNvPicPr/>
                        <p:nvPr/>
                      </p:nvPicPr>
                      <p:blipFill>
                        <a:blip r:embed="rId16"/>
                        <a:stretch>
                          <a:fillRect/>
                        </a:stretch>
                      </p:blipFill>
                      <p:spPr>
                        <a:xfrm>
                          <a:off x="4278355" y="5495571"/>
                          <a:ext cx="385763" cy="603251"/>
                        </a:xfrm>
                        <a:prstGeom prst="rect">
                          <a:avLst/>
                        </a:prstGeom>
                        <a:noFill/>
                        <a:ln w="38100">
                          <a:noFill/>
                          <a:miter/>
                        </a:ln>
                      </p:spPr>
                    </p:pic>
                  </p:oleObj>
                </mc:Fallback>
              </mc:AlternateContent>
            </a:graphicData>
          </a:graphic>
        </p:graphicFrame>
      </p:grpSp>
      <p:graphicFrame>
        <p:nvGraphicFramePr>
          <p:cNvPr id="7" name="Object 21">
            <a:extLst>
              <a:ext uri="{FF2B5EF4-FFF2-40B4-BE49-F238E27FC236}">
                <a16:creationId xmlns:a16="http://schemas.microsoft.com/office/drawing/2014/main" id="{003162E9-B2AD-5F4D-C2B0-D13079F8BC3E}"/>
              </a:ext>
            </a:extLst>
          </p:cNvPr>
          <p:cNvGraphicFramePr>
            <a:graphicFrameLocks noChangeAspect="1"/>
          </p:cNvGraphicFramePr>
          <p:nvPr>
            <p:extLst>
              <p:ext uri="{D42A27DB-BD31-4B8C-83A1-F6EECF244321}">
                <p14:modId xmlns:p14="http://schemas.microsoft.com/office/powerpoint/2010/main" val="3086301503"/>
              </p:ext>
            </p:extLst>
          </p:nvPr>
        </p:nvGraphicFramePr>
        <p:xfrm>
          <a:off x="6765944" y="5016448"/>
          <a:ext cx="1374001" cy="1194109"/>
        </p:xfrm>
        <a:graphic>
          <a:graphicData uri="http://schemas.openxmlformats.org/presentationml/2006/ole">
            <mc:AlternateContent xmlns:mc="http://schemas.openxmlformats.org/markup-compatibility/2006">
              <mc:Choice xmlns:v="urn:schemas-microsoft-com:vml" Requires="v">
                <p:oleObj name="Equation" r:id="rId17" imgW="571320" imgH="495000" progId="Equation.DSMT4">
                  <p:embed/>
                </p:oleObj>
              </mc:Choice>
              <mc:Fallback>
                <p:oleObj name="Equation" r:id="rId17" imgW="571320" imgH="495000" progId="Equation.DSMT4">
                  <p:embed/>
                  <p:pic>
                    <p:nvPicPr>
                      <p:cNvPr id="7" name="Object 21">
                        <a:extLst>
                          <a:ext uri="{FF2B5EF4-FFF2-40B4-BE49-F238E27FC236}">
                            <a16:creationId xmlns:a16="http://schemas.microsoft.com/office/drawing/2014/main" id="{003162E9-B2AD-5F4D-C2B0-D13079F8BC3E}"/>
                          </a:ext>
                        </a:extLst>
                      </p:cNvPr>
                      <p:cNvPicPr/>
                      <p:nvPr/>
                    </p:nvPicPr>
                    <p:blipFill>
                      <a:blip r:embed="rId18"/>
                      <a:stretch>
                        <a:fillRect/>
                      </a:stretch>
                    </p:blipFill>
                    <p:spPr>
                      <a:xfrm>
                        <a:off x="6765944" y="5016448"/>
                        <a:ext cx="1374001" cy="1194109"/>
                      </a:xfrm>
                      <a:prstGeom prst="rect">
                        <a:avLst/>
                      </a:prstGeom>
                      <a:noFill/>
                      <a:ln w="38100">
                        <a:noFill/>
                        <a:miter/>
                      </a:ln>
                    </p:spPr>
                  </p:pic>
                </p:oleObj>
              </mc:Fallback>
            </mc:AlternateContent>
          </a:graphicData>
        </a:graphic>
      </p:graphicFrame>
      <p:sp>
        <p:nvSpPr>
          <p:cNvPr id="8" name="文本框 7">
            <a:extLst>
              <a:ext uri="{FF2B5EF4-FFF2-40B4-BE49-F238E27FC236}">
                <a16:creationId xmlns:a16="http://schemas.microsoft.com/office/drawing/2014/main" id="{E89C36F7-997A-2714-A5F5-377AE965381B}"/>
              </a:ext>
            </a:extLst>
          </p:cNvPr>
          <p:cNvSpPr txBox="1"/>
          <p:nvPr/>
        </p:nvSpPr>
        <p:spPr>
          <a:xfrm>
            <a:off x="788983" y="5382671"/>
            <a:ext cx="6023431" cy="461665"/>
          </a:xfrm>
          <a:prstGeom prst="rect">
            <a:avLst/>
          </a:prstGeom>
          <a:noFill/>
        </p:spPr>
        <p:txBody>
          <a:bodyPr wrap="squar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注：</a:t>
            </a:r>
            <a:r>
              <a:rPr lang="zh-CN" altLang="en-US" sz="2400" dirty="0">
                <a:latin typeface="微软雅黑" panose="020B0503020204020204" pitchFamily="34" charset="-122"/>
                <a:ea typeface="微软雅黑" panose="020B0503020204020204" pitchFamily="34" charset="-122"/>
              </a:rPr>
              <a:t>绝对误差限与相对误差限之间的关系：</a:t>
            </a:r>
          </a:p>
        </p:txBody>
      </p:sp>
    </p:spTree>
  </p:cSld>
  <p:clrMapOvr>
    <a:masterClrMapping/>
  </p:clrMapOvr>
  <p:transition spd="med">
    <p:comb/>
    <p:sndAc>
      <p:stSnd>
        <p:snd r:embed="rId2" name="type.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4583"/>
                                        </p:tgtEl>
                                        <p:attrNameLst>
                                          <p:attrName>style.visibility</p:attrName>
                                        </p:attrNameLst>
                                      </p:cBhvr>
                                      <p:to>
                                        <p:strVal val="visible"/>
                                      </p:to>
                                    </p:set>
                                    <p:anim calcmode="lin" valueType="num">
                                      <p:cBhvr additive="base">
                                        <p:cTn id="11" dur="500" fill="hold"/>
                                        <p:tgtEl>
                                          <p:spTgt spid="24583"/>
                                        </p:tgtEl>
                                        <p:attrNameLst>
                                          <p:attrName>ppt_x</p:attrName>
                                        </p:attrNameLst>
                                      </p:cBhvr>
                                      <p:tavLst>
                                        <p:tav tm="0">
                                          <p:val>
                                            <p:strVal val="#ppt_x"/>
                                          </p:val>
                                        </p:tav>
                                        <p:tav tm="100000">
                                          <p:val>
                                            <p:strVal val="#ppt_x"/>
                                          </p:val>
                                        </p:tav>
                                      </p:tavLst>
                                    </p:anim>
                                    <p:anim calcmode="lin" valueType="num">
                                      <p:cBhvr additive="base">
                                        <p:cTn id="12" dur="500" fill="hold"/>
                                        <p:tgtEl>
                                          <p:spTgt spid="2458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595"/>
                                        </p:tgtEl>
                                        <p:attrNameLst>
                                          <p:attrName>style.visibility</p:attrName>
                                        </p:attrNameLst>
                                      </p:cBhvr>
                                      <p:to>
                                        <p:strVal val="visible"/>
                                      </p:to>
                                    </p:set>
                                    <p:anim calcmode="lin" valueType="num">
                                      <p:cBhvr additive="base">
                                        <p:cTn id="25" dur="500" fill="hold"/>
                                        <p:tgtEl>
                                          <p:spTgt spid="24595"/>
                                        </p:tgtEl>
                                        <p:attrNameLst>
                                          <p:attrName>ppt_x</p:attrName>
                                        </p:attrNameLst>
                                      </p:cBhvr>
                                      <p:tavLst>
                                        <p:tav tm="0">
                                          <p:val>
                                            <p:strVal val="#ppt_x"/>
                                          </p:val>
                                        </p:tav>
                                        <p:tav tm="100000">
                                          <p:val>
                                            <p:strVal val="#ppt_x"/>
                                          </p:val>
                                        </p:tav>
                                      </p:tavLst>
                                    </p:anim>
                                    <p:anim calcmode="lin" valueType="num">
                                      <p:cBhvr additive="base">
                                        <p:cTn id="26" dur="500" fill="hold"/>
                                        <p:tgtEl>
                                          <p:spTgt spid="2459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DF7A7AC-BD03-96B3-8ABB-E60163EB3F2D}"/>
              </a:ext>
            </a:extLst>
          </p:cNvPr>
          <p:cNvSpPr txBox="1"/>
          <p:nvPr/>
        </p:nvSpPr>
        <p:spPr>
          <a:xfrm>
            <a:off x="1115616" y="688095"/>
            <a:ext cx="2253887" cy="461665"/>
          </a:xfrm>
          <a:prstGeom prst="rect">
            <a:avLst/>
          </a:prstGeom>
          <a:noFill/>
        </p:spPr>
        <p:txBody>
          <a:bodyPr wrap="square">
            <a:spAutoFit/>
          </a:bodyPr>
          <a:lstStyle/>
          <a:p>
            <a:r>
              <a:rPr lang="zh-CN" altLang="en-US" sz="24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例</a:t>
            </a:r>
            <a:r>
              <a:rPr lang="en-US" altLang="zh-CN" sz="24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2</a:t>
            </a:r>
            <a:r>
              <a:rPr lang="zh-CN" altLang="en-US" sz="24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的解答：</a:t>
            </a:r>
            <a:r>
              <a:rPr lang="en-US" altLang="zh-CN" sz="24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2400" dirty="0">
              <a:latin typeface="微软雅黑" panose="020B0503020204020204" pitchFamily="34" charset="-122"/>
              <a:ea typeface="微软雅黑" panose="020B0503020204020204" pitchFamily="34" charset="-122"/>
            </a:endParaRPr>
          </a:p>
        </p:txBody>
      </p:sp>
      <p:graphicFrame>
        <p:nvGraphicFramePr>
          <p:cNvPr id="4" name="Object 19">
            <a:extLst>
              <a:ext uri="{FF2B5EF4-FFF2-40B4-BE49-F238E27FC236}">
                <a16:creationId xmlns:a16="http://schemas.microsoft.com/office/drawing/2014/main" id="{27DCF88F-D0AA-0E5D-064E-21FEF11353CB}"/>
              </a:ext>
            </a:extLst>
          </p:cNvPr>
          <p:cNvGraphicFramePr>
            <a:graphicFrameLocks noChangeAspect="1"/>
          </p:cNvGraphicFramePr>
          <p:nvPr>
            <p:extLst>
              <p:ext uri="{D42A27DB-BD31-4B8C-83A1-F6EECF244321}">
                <p14:modId xmlns:p14="http://schemas.microsoft.com/office/powerpoint/2010/main" val="2756638820"/>
              </p:ext>
            </p:extLst>
          </p:nvPr>
        </p:nvGraphicFramePr>
        <p:xfrm>
          <a:off x="3059832" y="1542298"/>
          <a:ext cx="4694635" cy="782241"/>
        </p:xfrm>
        <a:graphic>
          <a:graphicData uri="http://schemas.openxmlformats.org/presentationml/2006/ole">
            <mc:AlternateContent xmlns:mc="http://schemas.openxmlformats.org/markup-compatibility/2006">
              <mc:Choice xmlns:v="urn:schemas-microsoft-com:vml" Requires="v">
                <p:oleObj name="Equation" r:id="rId2" imgW="2145960" imgH="457200" progId="Equation.DSMT4">
                  <p:embed/>
                </p:oleObj>
              </mc:Choice>
              <mc:Fallback>
                <p:oleObj name="Equation" r:id="rId2" imgW="2145960" imgH="457200" progId="Equation.DSMT4">
                  <p:embed/>
                  <p:pic>
                    <p:nvPicPr>
                      <p:cNvPr id="4" name="Object 19">
                        <a:extLst>
                          <a:ext uri="{FF2B5EF4-FFF2-40B4-BE49-F238E27FC236}">
                            <a16:creationId xmlns:a16="http://schemas.microsoft.com/office/drawing/2014/main" id="{27DCF88F-D0AA-0E5D-064E-21FEF11353CB}"/>
                          </a:ext>
                        </a:extLst>
                      </p:cNvPr>
                      <p:cNvPicPr/>
                      <p:nvPr/>
                    </p:nvPicPr>
                    <p:blipFill>
                      <a:blip r:embed="rId3"/>
                      <a:stretch>
                        <a:fillRect/>
                      </a:stretch>
                    </p:blipFill>
                    <p:spPr>
                      <a:xfrm>
                        <a:off x="3059832" y="1542298"/>
                        <a:ext cx="4694635" cy="782241"/>
                      </a:xfrm>
                      <a:prstGeom prst="rect">
                        <a:avLst/>
                      </a:prstGeom>
                      <a:noFill/>
                      <a:ln w="38100">
                        <a:noFill/>
                        <a:miter/>
                      </a:ln>
                    </p:spPr>
                  </p:pic>
                </p:oleObj>
              </mc:Fallback>
            </mc:AlternateContent>
          </a:graphicData>
        </a:graphic>
      </p:graphicFrame>
      <p:sp>
        <p:nvSpPr>
          <p:cNvPr id="8" name="文本框 7">
            <a:extLst>
              <a:ext uri="{FF2B5EF4-FFF2-40B4-BE49-F238E27FC236}">
                <a16:creationId xmlns:a16="http://schemas.microsoft.com/office/drawing/2014/main" id="{3DBE9654-449F-F5EF-4261-492D4C5CB978}"/>
              </a:ext>
            </a:extLst>
          </p:cNvPr>
          <p:cNvSpPr txBox="1"/>
          <p:nvPr/>
        </p:nvSpPr>
        <p:spPr>
          <a:xfrm>
            <a:off x="1959542" y="1596617"/>
            <a:ext cx="797479" cy="461665"/>
          </a:xfrm>
          <a:prstGeom prst="rect">
            <a:avLst/>
          </a:prstGeom>
          <a:noFill/>
        </p:spPr>
        <p:txBody>
          <a:bodyPr wrap="square">
            <a:spAutoFit/>
          </a:bodyPr>
          <a:lstStyle/>
          <a:p>
            <a:r>
              <a:rPr lang="zh-CN" altLang="en-US" sz="2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因为</a:t>
            </a:r>
            <a:endParaRPr lang="zh-CN" altLang="en-US" sz="2400" dirty="0">
              <a:solidFill>
                <a:srgbClr val="000000"/>
              </a:solidFill>
            </a:endParaRPr>
          </a:p>
        </p:txBody>
      </p:sp>
      <p:sp>
        <p:nvSpPr>
          <p:cNvPr id="9" name="文本框 8">
            <a:extLst>
              <a:ext uri="{FF2B5EF4-FFF2-40B4-BE49-F238E27FC236}">
                <a16:creationId xmlns:a16="http://schemas.microsoft.com/office/drawing/2014/main" id="{7140FB2E-3995-564C-5095-8C51BAC627B8}"/>
              </a:ext>
            </a:extLst>
          </p:cNvPr>
          <p:cNvSpPr txBox="1"/>
          <p:nvPr/>
        </p:nvSpPr>
        <p:spPr>
          <a:xfrm>
            <a:off x="1980589" y="2540323"/>
            <a:ext cx="4848313" cy="461665"/>
          </a:xfrm>
          <a:prstGeom prst="rect">
            <a:avLst/>
          </a:prstGeom>
          <a:noFill/>
        </p:spPr>
        <p:txBody>
          <a:bodyPr wrap="square">
            <a:spAutoFit/>
          </a:bodyPr>
          <a:lstStyle/>
          <a:p>
            <a:r>
              <a:rPr lang="zh-CN" altLang="en-US" sz="2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故</a:t>
            </a:r>
            <a:r>
              <a:rPr lang="en-US" altLang="zh-CN" sz="2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10</a:t>
            </a:r>
            <a:r>
              <a:rPr lang="zh-CN" altLang="en-US" sz="2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千米的测量值更精确。</a:t>
            </a:r>
            <a:endParaRPr lang="zh-CN" altLang="en-US" sz="2400" dirty="0">
              <a:solidFill>
                <a:srgbClr val="000000"/>
              </a:solidFill>
            </a:endParaRPr>
          </a:p>
        </p:txBody>
      </p:sp>
      <p:sp>
        <p:nvSpPr>
          <p:cNvPr id="10" name="文本框 9">
            <a:extLst>
              <a:ext uri="{FF2B5EF4-FFF2-40B4-BE49-F238E27FC236}">
                <a16:creationId xmlns:a16="http://schemas.microsoft.com/office/drawing/2014/main" id="{8B7654B6-7C05-20A6-88F9-05AB8A11EA5B}"/>
              </a:ext>
            </a:extLst>
          </p:cNvPr>
          <p:cNvSpPr txBox="1"/>
          <p:nvPr/>
        </p:nvSpPr>
        <p:spPr>
          <a:xfrm>
            <a:off x="2290500" y="3572749"/>
            <a:ext cx="6233298" cy="2243050"/>
          </a:xfrm>
          <a:prstGeom prst="rect">
            <a:avLst/>
          </a:prstGeom>
          <a:noFill/>
        </p:spPr>
        <p:txBody>
          <a:bodyPr wrap="square">
            <a:spAutoFit/>
          </a:bodyPr>
          <a:lstStyle/>
          <a:p>
            <a:pPr>
              <a:lnSpc>
                <a:spcPct val="150000"/>
              </a:lnSpc>
            </a:pPr>
            <a:r>
              <a:rPr lang="zh-CN" altLang="en-US" sz="2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绝对误差限只能用来比较对同一个量的不同近似值的准确程度，而相对误差限却可以用来刻画或比较任何近似值的准确程度，且</a:t>
            </a:r>
            <a:r>
              <a:rPr lang="zh-CN" altLang="en-US" sz="24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相对误差限越小，近似值的精确度越高。</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61A235AD-EF70-B5DA-00A5-7A2C2240699C}"/>
              </a:ext>
            </a:extLst>
          </p:cNvPr>
          <p:cNvSpPr txBox="1"/>
          <p:nvPr/>
        </p:nvSpPr>
        <p:spPr>
          <a:xfrm>
            <a:off x="1311470" y="3625180"/>
            <a:ext cx="1296143" cy="461665"/>
          </a:xfrm>
          <a:prstGeom prst="rect">
            <a:avLst/>
          </a:prstGeom>
          <a:noFill/>
        </p:spPr>
        <p:txBody>
          <a:bodyPr wrap="squar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结论：</a:t>
            </a:r>
          </a:p>
        </p:txBody>
      </p:sp>
    </p:spTree>
    <p:extLst>
      <p:ext uri="{BB962C8B-B14F-4D97-AF65-F5344CB8AC3E}">
        <p14:creationId xmlns:p14="http://schemas.microsoft.com/office/powerpoint/2010/main" val="92175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10"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p:nvPr/>
        </p:nvSpPr>
        <p:spPr>
          <a:xfrm>
            <a:off x="1064516" y="535320"/>
            <a:ext cx="2308645" cy="52322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en-US" altLang="zh-CN" sz="2800" b="1" dirty="0">
                <a:solidFill>
                  <a:srgbClr val="FF3399"/>
                </a:solidFill>
                <a:latin typeface="微软雅黑" panose="020B0503020204020204" pitchFamily="34" charset="-122"/>
                <a:ea typeface="微软雅黑" panose="020B0503020204020204" pitchFamily="34" charset="-122"/>
              </a:rPr>
              <a:t>3</a:t>
            </a:r>
            <a:r>
              <a:rPr lang="zh-CN" altLang="en-US" sz="2800" b="1" dirty="0">
                <a:solidFill>
                  <a:srgbClr val="FF3399"/>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800" b="1" dirty="0">
                <a:solidFill>
                  <a:srgbClr val="FF3399"/>
                </a:solidFill>
                <a:latin typeface="微软雅黑" panose="020B0503020204020204" pitchFamily="34" charset="-122"/>
                <a:ea typeface="微软雅黑" panose="020B0503020204020204" pitchFamily="34" charset="-122"/>
              </a:rPr>
              <a:t>有效数字 </a:t>
            </a:r>
          </a:p>
        </p:txBody>
      </p:sp>
      <p:grpSp>
        <p:nvGrpSpPr>
          <p:cNvPr id="2" name="Group 9"/>
          <p:cNvGrpSpPr/>
          <p:nvPr/>
        </p:nvGrpSpPr>
        <p:grpSpPr>
          <a:xfrm>
            <a:off x="2977552" y="1689269"/>
            <a:ext cx="3188898" cy="801883"/>
            <a:chOff x="1838" y="835"/>
            <a:chExt cx="2278" cy="552"/>
          </a:xfrm>
        </p:grpSpPr>
        <p:graphicFrame>
          <p:nvGraphicFramePr>
            <p:cNvPr id="45070" name="Object 10"/>
            <p:cNvGraphicFramePr>
              <a:graphicFrameLocks noChangeAspect="1"/>
            </p:cNvGraphicFramePr>
            <p:nvPr/>
          </p:nvGraphicFramePr>
          <p:xfrm>
            <a:off x="1838" y="835"/>
            <a:ext cx="1494" cy="552"/>
          </p:xfrm>
          <a:graphic>
            <a:graphicData uri="http://schemas.openxmlformats.org/presentationml/2006/ole">
              <mc:AlternateContent xmlns:mc="http://schemas.openxmlformats.org/markup-compatibility/2006">
                <mc:Choice xmlns:v="urn:schemas-microsoft-com:vml" Requires="v">
                  <p:oleObj r:id="rId3" imgW="773430" imgH="288290" progId="Equation.3">
                    <p:embed/>
                  </p:oleObj>
                </mc:Choice>
                <mc:Fallback>
                  <p:oleObj r:id="rId3" imgW="773430" imgH="288290" progId="Equation.3">
                    <p:embed/>
                    <p:pic>
                      <p:nvPicPr>
                        <p:cNvPr id="45070" name="Object 10"/>
                        <p:cNvPicPr/>
                        <p:nvPr/>
                      </p:nvPicPr>
                      <p:blipFill>
                        <a:blip r:embed="rId4">
                          <a:clrChange>
                            <a:clrFrom>
                              <a:srgbClr val="000000"/>
                            </a:clrFrom>
                            <a:clrTo>
                              <a:srgbClr val="000000"/>
                            </a:clrTo>
                          </a:clrChange>
                        </a:blip>
                        <a:stretch>
                          <a:fillRect/>
                        </a:stretch>
                      </p:blipFill>
                      <p:spPr>
                        <a:xfrm>
                          <a:off x="1838" y="835"/>
                          <a:ext cx="1494" cy="552"/>
                        </a:xfrm>
                        <a:prstGeom prst="rect">
                          <a:avLst/>
                        </a:prstGeom>
                        <a:noFill/>
                        <a:ln w="38100">
                          <a:noFill/>
                          <a:miter/>
                        </a:ln>
                      </p:spPr>
                    </p:pic>
                  </p:oleObj>
                </mc:Fallback>
              </mc:AlternateContent>
            </a:graphicData>
          </a:graphic>
        </p:graphicFrame>
        <p:sp>
          <p:nvSpPr>
            <p:cNvPr id="45071" name="Text Box 11"/>
            <p:cNvSpPr txBox="1"/>
            <p:nvPr/>
          </p:nvSpPr>
          <p:spPr>
            <a:xfrm>
              <a:off x="3984" y="932"/>
              <a:ext cx="132" cy="2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endParaRPr lang="zh-CN" altLang="en-US" sz="1500" dirty="0">
                <a:solidFill>
                  <a:srgbClr val="000000"/>
                </a:solidFill>
                <a:latin typeface="Times New Roman" panose="02020603050405020304" pitchFamily="18" charset="0"/>
              </a:endParaRPr>
            </a:p>
          </p:txBody>
        </p:sp>
      </p:grpSp>
      <p:sp>
        <p:nvSpPr>
          <p:cNvPr id="20501" name="Rectangle 21"/>
          <p:cNvSpPr>
            <a:spLocks noChangeArrowheads="1"/>
          </p:cNvSpPr>
          <p:nvPr/>
        </p:nvSpPr>
        <p:spPr bwMode="auto">
          <a:xfrm>
            <a:off x="1187363" y="3634591"/>
            <a:ext cx="7380490" cy="461665"/>
          </a:xfrm>
          <a:prstGeom prst="rect">
            <a:avLst/>
          </a:prstGeom>
          <a:noFill/>
          <a:ln w="9525" algn="ctr">
            <a:noFill/>
            <a:miter lim="800000"/>
          </a:ln>
          <a:effectLst/>
        </p:spPr>
        <p:txBody>
          <a:bodyPr wrap="square">
            <a:spAutoFit/>
          </a:bodyPr>
          <a:lstStyle/>
          <a:p>
            <a:pPr defTabSz="685800">
              <a:defRPr/>
            </a:pPr>
            <a:r>
              <a:rPr kumimoji="1" lang="zh-CN" altLang="en-US" sz="2400" dirty="0">
                <a:solidFill>
                  <a:schemeClr val="tx1"/>
                </a:solidFill>
                <a:ea typeface="楷体_GB2312" pitchFamily="49" charset="-122"/>
              </a:rPr>
              <a:t>称为</a:t>
            </a:r>
            <a:r>
              <a:rPr kumimoji="1" lang="zh-CN" altLang="en-US" sz="2400" dirty="0">
                <a:solidFill>
                  <a:schemeClr val="hlink"/>
                </a:solidFill>
                <a:effectLst>
                  <a:outerShdw blurRad="38100" dist="38100" dir="2700000" algn="tl">
                    <a:srgbClr val="C0C0C0"/>
                  </a:outerShdw>
                </a:effectLst>
                <a:ea typeface="楷体_GB2312" pitchFamily="49" charset="-122"/>
              </a:rPr>
              <a:t>有效数字</a:t>
            </a:r>
            <a:r>
              <a:rPr kumimoji="1" lang="zh-CN" altLang="en-US" sz="2400" dirty="0">
                <a:solidFill>
                  <a:schemeClr val="tx2"/>
                </a:solidFill>
                <a:effectLst>
                  <a:outerShdw blurRad="38100" dist="38100" dir="2700000" algn="tl">
                    <a:srgbClr val="C0C0C0"/>
                  </a:outerShdw>
                </a:effectLst>
                <a:ea typeface="楷体_GB2312" pitchFamily="49" charset="-122"/>
              </a:rPr>
              <a:t>，</a:t>
            </a:r>
            <a:r>
              <a:rPr kumimoji="1" lang="zh-CN" altLang="en-US" sz="2400" dirty="0">
                <a:solidFill>
                  <a:schemeClr val="tx1"/>
                </a:solidFill>
                <a:ea typeface="楷体_GB2312" pitchFamily="49" charset="-122"/>
              </a:rPr>
              <a:t>并把有效数字的位数称为</a:t>
            </a:r>
            <a:r>
              <a:rPr kumimoji="1" lang="zh-CN" altLang="en-US" sz="2400" dirty="0">
                <a:solidFill>
                  <a:schemeClr val="hlink"/>
                </a:solidFill>
                <a:effectLst>
                  <a:outerShdw blurRad="38100" dist="38100" dir="2700000" algn="tl">
                    <a:srgbClr val="C0C0C0"/>
                  </a:outerShdw>
                </a:effectLst>
                <a:ea typeface="楷体_GB2312" pitchFamily="49" charset="-122"/>
              </a:rPr>
              <a:t>有效位数</a:t>
            </a:r>
            <a:r>
              <a:rPr kumimoji="1" lang="zh-CN" altLang="en-US" sz="2400" dirty="0">
                <a:solidFill>
                  <a:schemeClr val="tx2"/>
                </a:solidFill>
                <a:ea typeface="楷体_GB2312" pitchFamily="49" charset="-122"/>
              </a:rPr>
              <a:t>。</a:t>
            </a:r>
          </a:p>
        </p:txBody>
      </p:sp>
      <p:grpSp>
        <p:nvGrpSpPr>
          <p:cNvPr id="4" name="组合 3">
            <a:extLst>
              <a:ext uri="{FF2B5EF4-FFF2-40B4-BE49-F238E27FC236}">
                <a16:creationId xmlns:a16="http://schemas.microsoft.com/office/drawing/2014/main" id="{156A49DE-0930-9A45-7E10-1E3F1DC05305}"/>
              </a:ext>
            </a:extLst>
          </p:cNvPr>
          <p:cNvGrpSpPr/>
          <p:nvPr/>
        </p:nvGrpSpPr>
        <p:grpSpPr>
          <a:xfrm>
            <a:off x="1171947" y="2432041"/>
            <a:ext cx="7216477" cy="1070421"/>
            <a:chOff x="559050" y="2558904"/>
            <a:chExt cx="8129270" cy="1427227"/>
          </a:xfrm>
        </p:grpSpPr>
        <p:sp>
          <p:nvSpPr>
            <p:cNvPr id="20492" name="Text Box 12"/>
            <p:cNvSpPr txBox="1"/>
            <p:nvPr/>
          </p:nvSpPr>
          <p:spPr>
            <a:xfrm>
              <a:off x="559050" y="2558904"/>
              <a:ext cx="8129270" cy="142722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lnSpc>
                  <a:spcPct val="140000"/>
                </a:lnSpc>
                <a:spcBef>
                  <a:spcPct val="0"/>
                </a:spcBef>
                <a:buClrTx/>
                <a:buSzTx/>
                <a:buNone/>
              </a:pPr>
              <a:r>
                <a:rPr lang="zh-CN" altLang="en-US" sz="2400" b="1" dirty="0">
                  <a:latin typeface="楷体_GB2312" pitchFamily="49" charset="-122"/>
                  <a:ea typeface="楷体_GB2312" pitchFamily="49" charset="-122"/>
                </a:rPr>
                <a:t>则称    近似表示   准确到小数点后第   位，并从这</a:t>
              </a:r>
              <a:endParaRPr lang="zh-CN" altLang="en-US" sz="2400" dirty="0">
                <a:latin typeface="楷体_GB2312" pitchFamily="49" charset="-122"/>
                <a:ea typeface="楷体_GB2312" pitchFamily="49" charset="-122"/>
              </a:endParaRPr>
            </a:p>
          </p:txBody>
        </p:sp>
        <p:graphicFrame>
          <p:nvGraphicFramePr>
            <p:cNvPr id="20496" name="Object 16"/>
            <p:cNvGraphicFramePr>
              <a:graphicFrameLocks noChangeAspect="1"/>
            </p:cNvGraphicFramePr>
            <p:nvPr/>
          </p:nvGraphicFramePr>
          <p:xfrm>
            <a:off x="1364606" y="2637757"/>
            <a:ext cx="409575" cy="504825"/>
          </p:xfrm>
          <a:graphic>
            <a:graphicData uri="http://schemas.openxmlformats.org/presentationml/2006/ole">
              <mc:AlternateContent xmlns:mc="http://schemas.openxmlformats.org/markup-compatibility/2006">
                <mc:Choice xmlns:v="urn:schemas-microsoft-com:vml" Requires="v">
                  <p:oleObj r:id="rId5" imgW="119380" imgH="147955" progId="Equation.DSMT4">
                    <p:embed/>
                  </p:oleObj>
                </mc:Choice>
                <mc:Fallback>
                  <p:oleObj r:id="rId5" imgW="119380" imgH="147955" progId="Equation.DSMT4">
                    <p:embed/>
                    <p:pic>
                      <p:nvPicPr>
                        <p:cNvPr id="20496" name="Object 16"/>
                        <p:cNvPicPr/>
                        <p:nvPr/>
                      </p:nvPicPr>
                      <p:blipFill>
                        <a:blip r:embed="rId6">
                          <a:clrChange>
                            <a:clrFrom>
                              <a:srgbClr val="000000"/>
                            </a:clrFrom>
                            <a:clrTo>
                              <a:srgbClr val="000000"/>
                            </a:clrTo>
                          </a:clrChange>
                        </a:blip>
                        <a:stretch>
                          <a:fillRect/>
                        </a:stretch>
                      </p:blipFill>
                      <p:spPr>
                        <a:xfrm>
                          <a:off x="1364606" y="2637757"/>
                          <a:ext cx="409575" cy="504825"/>
                        </a:xfrm>
                        <a:prstGeom prst="rect">
                          <a:avLst/>
                        </a:prstGeom>
                        <a:noFill/>
                        <a:ln w="38100">
                          <a:noFill/>
                          <a:miter/>
                        </a:ln>
                      </p:spPr>
                    </p:pic>
                  </p:oleObj>
                </mc:Fallback>
              </mc:AlternateContent>
            </a:graphicData>
          </a:graphic>
        </p:graphicFrame>
        <p:graphicFrame>
          <p:nvGraphicFramePr>
            <p:cNvPr id="20497" name="Object 17"/>
            <p:cNvGraphicFramePr>
              <a:graphicFrameLocks noChangeAspect="1"/>
            </p:cNvGraphicFramePr>
            <p:nvPr>
              <p:extLst>
                <p:ext uri="{D42A27DB-BD31-4B8C-83A1-F6EECF244321}">
                  <p14:modId xmlns:p14="http://schemas.microsoft.com/office/powerpoint/2010/main" val="3063823954"/>
                </p:ext>
              </p:extLst>
            </p:nvPr>
          </p:nvGraphicFramePr>
          <p:xfrm>
            <a:off x="3081920" y="2813890"/>
            <a:ext cx="328613" cy="360362"/>
          </p:xfrm>
          <a:graphic>
            <a:graphicData uri="http://schemas.openxmlformats.org/presentationml/2006/ole">
              <mc:AlternateContent xmlns:mc="http://schemas.openxmlformats.org/markup-compatibility/2006">
                <mc:Choice xmlns:v="urn:schemas-microsoft-com:vml" Requires="v">
                  <p:oleObj r:id="rId7" imgW="91440" imgH="98425" progId="Equation.DSMT4">
                    <p:embed/>
                  </p:oleObj>
                </mc:Choice>
                <mc:Fallback>
                  <p:oleObj r:id="rId7" imgW="91440" imgH="98425" progId="Equation.DSMT4">
                    <p:embed/>
                    <p:pic>
                      <p:nvPicPr>
                        <p:cNvPr id="20497" name="Object 17"/>
                        <p:cNvPicPr/>
                        <p:nvPr/>
                      </p:nvPicPr>
                      <p:blipFill>
                        <a:blip r:embed="rId8">
                          <a:clrChange>
                            <a:clrFrom>
                              <a:srgbClr val="000000"/>
                            </a:clrFrom>
                            <a:clrTo>
                              <a:srgbClr val="000000"/>
                            </a:clrTo>
                          </a:clrChange>
                        </a:blip>
                        <a:stretch>
                          <a:fillRect/>
                        </a:stretch>
                      </p:blipFill>
                      <p:spPr>
                        <a:xfrm>
                          <a:off x="3081920" y="2813890"/>
                          <a:ext cx="328613" cy="360362"/>
                        </a:xfrm>
                        <a:prstGeom prst="rect">
                          <a:avLst/>
                        </a:prstGeom>
                        <a:noFill/>
                        <a:ln w="38100">
                          <a:noFill/>
                          <a:miter/>
                        </a:ln>
                      </p:spPr>
                    </p:pic>
                  </p:oleObj>
                </mc:Fallback>
              </mc:AlternateContent>
            </a:graphicData>
          </a:graphic>
        </p:graphicFrame>
        <p:graphicFrame>
          <p:nvGraphicFramePr>
            <p:cNvPr id="20498" name="Object 18"/>
            <p:cNvGraphicFramePr>
              <a:graphicFrameLocks noChangeAspect="1"/>
            </p:cNvGraphicFramePr>
            <p:nvPr>
              <p:extLst>
                <p:ext uri="{D42A27DB-BD31-4B8C-83A1-F6EECF244321}">
                  <p14:modId xmlns:p14="http://schemas.microsoft.com/office/powerpoint/2010/main" val="3846759255"/>
                </p:ext>
              </p:extLst>
            </p:nvPr>
          </p:nvGraphicFramePr>
          <p:xfrm>
            <a:off x="6262015" y="2813890"/>
            <a:ext cx="328612" cy="360362"/>
          </p:xfrm>
          <a:graphic>
            <a:graphicData uri="http://schemas.openxmlformats.org/presentationml/2006/ole">
              <mc:AlternateContent xmlns:mc="http://schemas.openxmlformats.org/markup-compatibility/2006">
                <mc:Choice xmlns:v="urn:schemas-microsoft-com:vml" Requires="v">
                  <p:oleObj r:id="rId9" imgW="91440" imgH="98425" progId="Equation.DSMT4">
                    <p:embed/>
                  </p:oleObj>
                </mc:Choice>
                <mc:Fallback>
                  <p:oleObj r:id="rId9" imgW="91440" imgH="98425" progId="Equation.DSMT4">
                    <p:embed/>
                    <p:pic>
                      <p:nvPicPr>
                        <p:cNvPr id="20498" name="Object 18"/>
                        <p:cNvPicPr/>
                        <p:nvPr/>
                      </p:nvPicPr>
                      <p:blipFill>
                        <a:blip r:embed="rId10">
                          <a:clrChange>
                            <a:clrFrom>
                              <a:srgbClr val="000000"/>
                            </a:clrFrom>
                            <a:clrTo>
                              <a:srgbClr val="000000"/>
                            </a:clrTo>
                          </a:clrChange>
                        </a:blip>
                        <a:stretch>
                          <a:fillRect/>
                        </a:stretch>
                      </p:blipFill>
                      <p:spPr>
                        <a:xfrm>
                          <a:off x="6262015" y="2813890"/>
                          <a:ext cx="328612" cy="360362"/>
                        </a:xfrm>
                        <a:prstGeom prst="rect">
                          <a:avLst/>
                        </a:prstGeom>
                        <a:noFill/>
                        <a:ln w="38100">
                          <a:noFill/>
                          <a:miter/>
                        </a:ln>
                      </p:spPr>
                    </p:pic>
                  </p:oleObj>
                </mc:Fallback>
              </mc:AlternateContent>
            </a:graphicData>
          </a:graphic>
        </p:graphicFrame>
      </p:grpSp>
      <p:grpSp>
        <p:nvGrpSpPr>
          <p:cNvPr id="5" name="组合 4">
            <a:extLst>
              <a:ext uri="{FF2B5EF4-FFF2-40B4-BE49-F238E27FC236}">
                <a16:creationId xmlns:a16="http://schemas.microsoft.com/office/drawing/2014/main" id="{05FBCC38-27F2-59C6-6D5C-3AA05B9BAE31}"/>
              </a:ext>
            </a:extLst>
          </p:cNvPr>
          <p:cNvGrpSpPr/>
          <p:nvPr/>
        </p:nvGrpSpPr>
        <p:grpSpPr>
          <a:xfrm>
            <a:off x="1183391" y="3087624"/>
            <a:ext cx="7164467" cy="830997"/>
            <a:chOff x="782295" y="3320287"/>
            <a:chExt cx="8280722" cy="1107995"/>
          </a:xfrm>
        </p:grpSpPr>
        <p:sp>
          <p:nvSpPr>
            <p:cNvPr id="20500" name="Rectangle 20"/>
            <p:cNvSpPr/>
            <p:nvPr/>
          </p:nvSpPr>
          <p:spPr>
            <a:xfrm>
              <a:off x="782295" y="3320287"/>
              <a:ext cx="8280722" cy="110799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latin typeface="楷体_GB2312" pitchFamily="49" charset="-122"/>
                  <a:ea typeface="楷体_GB2312" pitchFamily="49" charset="-122"/>
                </a:rPr>
                <a:t>第    位起直到最左边的非零数字之间的一切数字都</a:t>
              </a:r>
            </a:p>
          </p:txBody>
        </p:sp>
        <p:graphicFrame>
          <p:nvGraphicFramePr>
            <p:cNvPr id="20503" name="Object 23"/>
            <p:cNvGraphicFramePr>
              <a:graphicFrameLocks noChangeAspect="1"/>
            </p:cNvGraphicFramePr>
            <p:nvPr/>
          </p:nvGraphicFramePr>
          <p:xfrm>
            <a:off x="1259239" y="3411438"/>
            <a:ext cx="328612" cy="360362"/>
          </p:xfrm>
          <a:graphic>
            <a:graphicData uri="http://schemas.openxmlformats.org/presentationml/2006/ole">
              <mc:AlternateContent xmlns:mc="http://schemas.openxmlformats.org/markup-compatibility/2006">
                <mc:Choice xmlns:v="urn:schemas-microsoft-com:vml" Requires="v">
                  <p:oleObj r:id="rId11" imgW="91440" imgH="98425" progId="Equation.DSMT4">
                    <p:embed/>
                  </p:oleObj>
                </mc:Choice>
                <mc:Fallback>
                  <p:oleObj r:id="rId11" imgW="91440" imgH="98425" progId="Equation.DSMT4">
                    <p:embed/>
                    <p:pic>
                      <p:nvPicPr>
                        <p:cNvPr id="20503" name="Object 23"/>
                        <p:cNvPicPr/>
                        <p:nvPr/>
                      </p:nvPicPr>
                      <p:blipFill>
                        <a:blip r:embed="rId12">
                          <a:clrChange>
                            <a:clrFrom>
                              <a:srgbClr val="000000"/>
                            </a:clrFrom>
                            <a:clrTo>
                              <a:srgbClr val="000000"/>
                            </a:clrTo>
                          </a:clrChange>
                        </a:blip>
                        <a:stretch>
                          <a:fillRect/>
                        </a:stretch>
                      </p:blipFill>
                      <p:spPr>
                        <a:xfrm>
                          <a:off x="1259239" y="3411438"/>
                          <a:ext cx="328612" cy="360362"/>
                        </a:xfrm>
                        <a:prstGeom prst="rect">
                          <a:avLst/>
                        </a:prstGeom>
                        <a:noFill/>
                        <a:ln w="38100">
                          <a:noFill/>
                          <a:miter/>
                        </a:ln>
                      </p:spPr>
                    </p:pic>
                  </p:oleObj>
                </mc:Fallback>
              </mc:AlternateContent>
            </a:graphicData>
          </a:graphic>
        </p:graphicFrame>
      </p:grpSp>
      <p:sp>
        <p:nvSpPr>
          <p:cNvPr id="20506" name="Rectangle 26"/>
          <p:cNvSpPr>
            <a:spLocks noChangeArrowheads="1"/>
          </p:cNvSpPr>
          <p:nvPr/>
        </p:nvSpPr>
        <p:spPr bwMode="auto">
          <a:xfrm>
            <a:off x="1102959" y="4251812"/>
            <a:ext cx="7277040" cy="1688411"/>
          </a:xfrm>
          <a:prstGeom prst="rect">
            <a:avLst/>
          </a:prstGeom>
          <a:noFill/>
          <a:ln w="9525" algn="ctr">
            <a:noFill/>
            <a:miter lim="800000"/>
          </a:ln>
          <a:effectLst/>
        </p:spPr>
        <p:txBody>
          <a:bodyPr wrap="square">
            <a:spAutoFit/>
          </a:bodyPr>
          <a:lstStyle/>
          <a:p>
            <a:pPr defTabSz="685800">
              <a:lnSpc>
                <a:spcPct val="150000"/>
              </a:lnSpc>
              <a:defRPr/>
            </a:pPr>
            <a:r>
              <a:rPr kumimoji="1" lang="zh-CN" altLang="en-US" sz="2400" dirty="0">
                <a:solidFill>
                  <a:schemeClr val="tx1"/>
                </a:solidFill>
                <a:ea typeface="楷体_GB2312" pitchFamily="49" charset="-122"/>
              </a:rPr>
              <a:t>   如果一个近似数准确到小数点最后一位，即从小数点后最后一位到最左边的非零数字之间的所有数字均为</a:t>
            </a:r>
            <a:r>
              <a:rPr kumimoji="1" lang="zh-CN" altLang="en-US" sz="2400" dirty="0">
                <a:solidFill>
                  <a:schemeClr val="tx1"/>
                </a:solidFill>
                <a:effectLst>
                  <a:outerShdw blurRad="38100" dist="38100" dir="2700000" algn="tl">
                    <a:srgbClr val="C0C0C0"/>
                  </a:outerShdw>
                </a:effectLst>
                <a:ea typeface="楷体_GB2312" pitchFamily="49" charset="-122"/>
              </a:rPr>
              <a:t>有效数字，则称之为</a:t>
            </a:r>
            <a:r>
              <a:rPr kumimoji="1" lang="zh-CN" altLang="en-US" sz="2400" dirty="0">
                <a:solidFill>
                  <a:srgbClr val="FF0000"/>
                </a:solidFill>
                <a:effectLst>
                  <a:outerShdw blurRad="38100" dist="38100" dir="2700000" algn="tl">
                    <a:srgbClr val="C0C0C0"/>
                  </a:outerShdw>
                </a:effectLst>
                <a:ea typeface="楷体_GB2312" pitchFamily="49" charset="-122"/>
              </a:rPr>
              <a:t>有效数</a:t>
            </a:r>
            <a:r>
              <a:rPr kumimoji="1" lang="zh-CN" altLang="en-US" sz="2400" dirty="0">
                <a:solidFill>
                  <a:schemeClr val="tx1"/>
                </a:solidFill>
                <a:ea typeface="楷体_GB2312" pitchFamily="49" charset="-122"/>
              </a:rPr>
              <a:t>。</a:t>
            </a:r>
          </a:p>
        </p:txBody>
      </p:sp>
      <p:grpSp>
        <p:nvGrpSpPr>
          <p:cNvPr id="6" name="组合 5">
            <a:extLst>
              <a:ext uri="{FF2B5EF4-FFF2-40B4-BE49-F238E27FC236}">
                <a16:creationId xmlns:a16="http://schemas.microsoft.com/office/drawing/2014/main" id="{0C13EA94-6C66-BC18-99F3-60998FEE16A2}"/>
              </a:ext>
            </a:extLst>
          </p:cNvPr>
          <p:cNvGrpSpPr/>
          <p:nvPr/>
        </p:nvGrpSpPr>
        <p:grpSpPr>
          <a:xfrm>
            <a:off x="1136820" y="1184885"/>
            <a:ext cx="5029629" cy="830997"/>
            <a:chOff x="2208215" y="1196976"/>
            <a:chExt cx="5886632" cy="1107996"/>
          </a:xfrm>
        </p:grpSpPr>
        <p:sp>
          <p:nvSpPr>
            <p:cNvPr id="20485" name="Rectangle 5"/>
            <p:cNvSpPr/>
            <p:nvPr/>
          </p:nvSpPr>
          <p:spPr>
            <a:xfrm>
              <a:off x="2208215" y="1196976"/>
              <a:ext cx="5886632" cy="110799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solidFill>
                    <a:schemeClr val="hlink"/>
                  </a:solidFill>
                  <a:latin typeface="楷体_GB2312" pitchFamily="49" charset="-122"/>
                  <a:ea typeface="楷体_GB2312" pitchFamily="49" charset="-122"/>
                </a:rPr>
                <a:t>定义</a:t>
              </a:r>
              <a:r>
                <a:rPr lang="en-US" altLang="zh-CN" sz="2400" b="1" dirty="0">
                  <a:solidFill>
                    <a:schemeClr val="hlink"/>
                  </a:solidFill>
                  <a:latin typeface="楷体_GB2312" pitchFamily="49" charset="-122"/>
                  <a:ea typeface="楷体_GB2312" pitchFamily="49" charset="-122"/>
                </a:rPr>
                <a:t>4.   </a:t>
              </a:r>
              <a:r>
                <a:rPr lang="zh-CN" altLang="en-US" sz="2400" b="1" dirty="0">
                  <a:latin typeface="楷体_GB2312" pitchFamily="49" charset="-122"/>
                  <a:ea typeface="楷体_GB2312" pitchFamily="49" charset="-122"/>
                </a:rPr>
                <a:t>如果近似值      的误差满足</a:t>
              </a:r>
            </a:p>
          </p:txBody>
        </p:sp>
        <p:graphicFrame>
          <p:nvGraphicFramePr>
            <p:cNvPr id="3" name="Object 16">
              <a:extLst>
                <a:ext uri="{FF2B5EF4-FFF2-40B4-BE49-F238E27FC236}">
                  <a16:creationId xmlns:a16="http://schemas.microsoft.com/office/drawing/2014/main" id="{D7A8B84F-A198-9FE9-53BB-0E5CB025E582}"/>
                </a:ext>
              </a:extLst>
            </p:cNvPr>
            <p:cNvGraphicFramePr>
              <a:graphicFrameLocks noChangeAspect="1"/>
            </p:cNvGraphicFramePr>
            <p:nvPr>
              <p:extLst>
                <p:ext uri="{D42A27DB-BD31-4B8C-83A1-F6EECF244321}">
                  <p14:modId xmlns:p14="http://schemas.microsoft.com/office/powerpoint/2010/main" val="2112272461"/>
                </p:ext>
              </p:extLst>
            </p:nvPr>
          </p:nvGraphicFramePr>
          <p:xfrm>
            <a:off x="5586470" y="1197521"/>
            <a:ext cx="409575" cy="504825"/>
          </p:xfrm>
          <a:graphic>
            <a:graphicData uri="http://schemas.openxmlformats.org/presentationml/2006/ole">
              <mc:AlternateContent xmlns:mc="http://schemas.openxmlformats.org/markup-compatibility/2006">
                <mc:Choice xmlns:v="urn:schemas-microsoft-com:vml" Requires="v">
                  <p:oleObj r:id="rId5" imgW="119380" imgH="147955" progId="Equation.DSMT4">
                    <p:embed/>
                  </p:oleObj>
                </mc:Choice>
                <mc:Fallback>
                  <p:oleObj r:id="rId5" imgW="119380" imgH="147955" progId="Equation.DSMT4">
                    <p:embed/>
                    <p:pic>
                      <p:nvPicPr>
                        <p:cNvPr id="3" name="Object 16">
                          <a:extLst>
                            <a:ext uri="{FF2B5EF4-FFF2-40B4-BE49-F238E27FC236}">
                              <a16:creationId xmlns:a16="http://schemas.microsoft.com/office/drawing/2014/main" id="{D7A8B84F-A198-9FE9-53BB-0E5CB025E582}"/>
                            </a:ext>
                          </a:extLst>
                        </p:cNvPr>
                        <p:cNvPicPr/>
                        <p:nvPr/>
                      </p:nvPicPr>
                      <p:blipFill>
                        <a:blip r:embed="rId6">
                          <a:clrChange>
                            <a:clrFrom>
                              <a:srgbClr val="000000"/>
                            </a:clrFrom>
                            <a:clrTo>
                              <a:srgbClr val="000000"/>
                            </a:clrTo>
                          </a:clrChange>
                        </a:blip>
                        <a:stretch>
                          <a:fillRect/>
                        </a:stretch>
                      </p:blipFill>
                      <p:spPr>
                        <a:xfrm>
                          <a:off x="5586470" y="1197521"/>
                          <a:ext cx="409575" cy="504825"/>
                        </a:xfrm>
                        <a:prstGeom prst="rect">
                          <a:avLst/>
                        </a:prstGeom>
                        <a:noFill/>
                        <a:ln w="38100">
                          <a:noFill/>
                          <a:miter/>
                        </a:ln>
                      </p:spPr>
                    </p:pic>
                  </p:oleObj>
                </mc:Fallback>
              </mc:AlternateContent>
            </a:graphicData>
          </a:graphic>
        </p:graphicFrame>
      </p:grpSp>
      <p:sp>
        <p:nvSpPr>
          <p:cNvPr id="7" name="椭圆 6">
            <a:extLst>
              <a:ext uri="{FF2B5EF4-FFF2-40B4-BE49-F238E27FC236}">
                <a16:creationId xmlns:a16="http://schemas.microsoft.com/office/drawing/2014/main" id="{4AC13976-394D-CFC5-3224-3C6C9BCFE68F}"/>
              </a:ext>
            </a:extLst>
          </p:cNvPr>
          <p:cNvSpPr/>
          <p:nvPr/>
        </p:nvSpPr>
        <p:spPr>
          <a:xfrm>
            <a:off x="4496275" y="1754930"/>
            <a:ext cx="685800" cy="6858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对话气泡: 圆角矩形 7">
            <a:extLst>
              <a:ext uri="{FF2B5EF4-FFF2-40B4-BE49-F238E27FC236}">
                <a16:creationId xmlns:a16="http://schemas.microsoft.com/office/drawing/2014/main" id="{AE64D834-26D6-974F-D9AC-7F63D9D3894E}"/>
              </a:ext>
            </a:extLst>
          </p:cNvPr>
          <p:cNvSpPr/>
          <p:nvPr/>
        </p:nvSpPr>
        <p:spPr>
          <a:xfrm>
            <a:off x="6166448" y="803631"/>
            <a:ext cx="1285871" cy="913193"/>
          </a:xfrm>
          <a:prstGeom prst="wedgeRoundRectCallout">
            <a:avLst>
              <a:gd name="adj1" fmla="val -141886"/>
              <a:gd name="adj2" fmla="val 79782"/>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FF0000"/>
                </a:solidFill>
                <a:latin typeface="微软雅黑" panose="020B0503020204020204" pitchFamily="34" charset="-122"/>
                <a:ea typeface="微软雅黑" panose="020B0503020204020204" pitchFamily="34" charset="-122"/>
              </a:rPr>
              <a:t>小数点后第</a:t>
            </a:r>
            <a:r>
              <a:rPr lang="en-US" altLang="zh-CN" sz="1600" dirty="0">
                <a:solidFill>
                  <a:srgbClr val="FF0000"/>
                </a:solidFill>
                <a:latin typeface="微软雅黑" panose="020B0503020204020204" pitchFamily="34" charset="-122"/>
                <a:ea typeface="微软雅黑" panose="020B0503020204020204" pitchFamily="34" charset="-122"/>
              </a:rPr>
              <a:t>n</a:t>
            </a:r>
            <a:r>
              <a:rPr lang="zh-CN" altLang="en-US" sz="1600" dirty="0">
                <a:solidFill>
                  <a:srgbClr val="FF0000"/>
                </a:solidFill>
                <a:latin typeface="微软雅黑" panose="020B0503020204020204" pitchFamily="34" charset="-122"/>
                <a:ea typeface="微软雅黑" panose="020B0503020204020204" pitchFamily="34" charset="-122"/>
              </a:rPr>
              <a:t>位上的单位</a:t>
            </a:r>
          </a:p>
        </p:txBody>
      </p:sp>
    </p:spTree>
  </p:cSld>
  <p:clrMapOvr>
    <a:masterClrMapping/>
  </p:clrMapOvr>
  <p:transition spd="med">
    <p:cover dir="ru"/>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501"/>
                                        </p:tgtEl>
                                        <p:attrNameLst>
                                          <p:attrName>style.visibility</p:attrName>
                                        </p:attrNameLst>
                                      </p:cBhvr>
                                      <p:to>
                                        <p:strVal val="visible"/>
                                      </p:to>
                                    </p:set>
                                    <p:animEffect transition="in" filter="blinds(horizontal)">
                                      <p:cBhvr>
                                        <p:cTn id="37" dur="500"/>
                                        <p:tgtEl>
                                          <p:spTgt spid="2050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506"/>
                                        </p:tgtEl>
                                        <p:attrNameLst>
                                          <p:attrName>style.visibility</p:attrName>
                                        </p:attrNameLst>
                                      </p:cBhvr>
                                      <p:to>
                                        <p:strVal val="visible"/>
                                      </p:to>
                                    </p:set>
                                    <p:animEffect transition="in" filter="blinds(horizontal)">
                                      <p:cBhvr>
                                        <p:cTn id="42" dur="500"/>
                                        <p:tgtEl>
                                          <p:spTgt spid="20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20501" grpId="0"/>
      <p:bldP spid="20506" grpId="0"/>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ct 2"/>
          <p:cNvGraphicFramePr>
            <a:graphicFrameLocks noGrp="1" noChangeAspect="1"/>
          </p:cNvGraphicFramePr>
          <p:nvPr>
            <p:ph idx="1"/>
          </p:nvPr>
        </p:nvGraphicFramePr>
        <p:xfrm>
          <a:off x="1403350" y="1341438"/>
          <a:ext cx="6096000" cy="3962400"/>
        </p:xfrm>
        <a:graphic>
          <a:graphicData uri="http://schemas.openxmlformats.org/presentationml/2006/ole">
            <mc:AlternateContent xmlns:mc="http://schemas.openxmlformats.org/markup-compatibility/2006">
              <mc:Choice xmlns:v="urn:schemas-microsoft-com:vml" Requires="v">
                <p:oleObj r:id="rId2" imgW="1016000" imgH="660400" progId="Equation.3">
                  <p:embed/>
                </p:oleObj>
              </mc:Choice>
              <mc:Fallback>
                <p:oleObj r:id="rId2" imgW="1016000" imgH="660400" progId="Equation.3">
                  <p:embed/>
                  <p:pic>
                    <p:nvPicPr>
                      <p:cNvPr id="60418" name="Object 2"/>
                      <p:cNvPicPr/>
                      <p:nvPr/>
                    </p:nvPicPr>
                    <p:blipFill>
                      <a:blip r:embed="rId3"/>
                      <a:srcRect/>
                      <a:stretch>
                        <a:fillRect/>
                      </a:stretch>
                    </p:blipFill>
                    <p:spPr>
                      <a:xfrm>
                        <a:off x="1403350" y="1341438"/>
                        <a:ext cx="6096000" cy="3962400"/>
                      </a:xfrm>
                      <a:prstGeom prst="rect">
                        <a:avLst/>
                      </a:prstGeom>
                      <a:noFill/>
                      <a:ln w="38100">
                        <a:miter/>
                      </a:ln>
                    </p:spPr>
                  </p:pic>
                </p:oleObj>
              </mc:Fallback>
            </mc:AlternateContent>
          </a:graphicData>
        </a:graphic>
      </p:graphicFrame>
      <p:sp>
        <p:nvSpPr>
          <p:cNvPr id="60419" name="Text Box 3"/>
          <p:cNvSpPr txBox="1"/>
          <p:nvPr/>
        </p:nvSpPr>
        <p:spPr>
          <a:xfrm>
            <a:off x="755650" y="981075"/>
            <a:ext cx="8064500" cy="55848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3600" b="1" dirty="0"/>
              <a:t>今有上禾三秉，中禾二秉，下禾一秉，实三十九斗；</a:t>
            </a:r>
          </a:p>
          <a:p>
            <a:pPr marL="0" lvl="0" indent="0" eaLnBrk="1" hangingPunct="1">
              <a:spcBef>
                <a:spcPct val="0"/>
              </a:spcBef>
              <a:buClrTx/>
              <a:buSzTx/>
              <a:buFontTx/>
              <a:buNone/>
            </a:pPr>
            <a:r>
              <a:rPr lang="zh-CN" altLang="en-US" sz="3600" b="1" dirty="0"/>
              <a:t>      上禾二秉，中禾三秉，下禾一秉，实三十四斗；</a:t>
            </a:r>
          </a:p>
          <a:p>
            <a:pPr marL="0" lvl="0" indent="0" eaLnBrk="1" hangingPunct="1">
              <a:spcBef>
                <a:spcPct val="0"/>
              </a:spcBef>
              <a:buClrTx/>
              <a:buSzTx/>
              <a:buFontTx/>
              <a:buNone/>
            </a:pPr>
            <a:r>
              <a:rPr lang="zh-CN" altLang="en-US" sz="3600" b="1" dirty="0"/>
              <a:t>     上禾一秉，中禾二秉，下禾三秉，实二十六斗。</a:t>
            </a:r>
          </a:p>
          <a:p>
            <a:pPr marL="0" lvl="0" indent="0" eaLnBrk="1" hangingPunct="1">
              <a:spcBef>
                <a:spcPct val="0"/>
              </a:spcBef>
              <a:buClrTx/>
              <a:buSzTx/>
              <a:buFontTx/>
              <a:buNone/>
            </a:pPr>
            <a:r>
              <a:rPr lang="zh-CN" altLang="en-US" sz="3600" b="1" dirty="0"/>
              <a:t>问上、中、下禾实一秉各几何？</a:t>
            </a:r>
          </a:p>
          <a:p>
            <a:pPr marL="0" lvl="0" indent="0" eaLnBrk="1" hangingPunct="1">
              <a:spcBef>
                <a:spcPct val="0"/>
              </a:spcBef>
              <a:buClrTx/>
              <a:buSzTx/>
              <a:buFontTx/>
              <a:buNone/>
            </a:pPr>
            <a:r>
              <a:rPr lang="zh-CN" altLang="en-US" sz="3600" b="1" dirty="0"/>
              <a:t>答曰：上禾一秉九斗四分斗之一。中禾一秉四斗四分斗之一。下禾一秉二斗四分斗之三。</a:t>
            </a:r>
            <a:r>
              <a:rPr lang="en-US" altLang="zh-CN" sz="3600" b="1" dirty="0"/>
              <a:t>-------《</a:t>
            </a:r>
            <a:r>
              <a:rPr lang="zh-CN" altLang="en-US" sz="3600" b="1" dirty="0"/>
              <a:t>九章算术</a:t>
            </a:r>
            <a:r>
              <a:rPr lang="en-US" altLang="zh-CN" sz="3600" b="1" dirty="0"/>
              <a:t>》</a:t>
            </a:r>
          </a:p>
        </p:txBody>
      </p:sp>
      <p:grpSp>
        <p:nvGrpSpPr>
          <p:cNvPr id="8196" name="Group 4"/>
          <p:cNvGrpSpPr/>
          <p:nvPr/>
        </p:nvGrpSpPr>
        <p:grpSpPr>
          <a:xfrm>
            <a:off x="395288" y="908050"/>
            <a:ext cx="8208962" cy="34925"/>
            <a:chOff x="249" y="436"/>
            <a:chExt cx="5171" cy="22"/>
          </a:xfrm>
        </p:grpSpPr>
        <p:sp>
          <p:nvSpPr>
            <p:cNvPr id="60421" name="Line 5"/>
            <p:cNvSpPr>
              <a:spLocks noChangeShapeType="1"/>
            </p:cNvSpPr>
            <p:nvPr/>
          </p:nvSpPr>
          <p:spPr bwMode="auto">
            <a:xfrm>
              <a:off x="249" y="436"/>
              <a:ext cx="5171" cy="0"/>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a:ln>
                  <a:noFill/>
                </a:ln>
                <a:solidFill>
                  <a:srgbClr val="FF0066"/>
                </a:solidFill>
                <a:effectLst>
                  <a:outerShdw blurRad="38100" dist="38100" dir="2700000" algn="tl">
                    <a:srgbClr val="000000">
                      <a:alpha val="43137"/>
                    </a:srgbClr>
                  </a:outerShdw>
                </a:effectLst>
                <a:uLnTx/>
                <a:uFillTx/>
                <a:latin typeface="Arial" panose="020B0604020202020204" pitchFamily="34" charset="0"/>
                <a:ea typeface="华文新魏" panose="02010800040101010101" pitchFamily="2" charset="-122"/>
                <a:cs typeface="+mn-cs"/>
              </a:endParaRPr>
            </a:p>
          </p:txBody>
        </p:sp>
        <p:sp>
          <p:nvSpPr>
            <p:cNvPr id="60422" name="Line 6"/>
            <p:cNvSpPr>
              <a:spLocks noChangeShapeType="1"/>
            </p:cNvSpPr>
            <p:nvPr/>
          </p:nvSpPr>
          <p:spPr bwMode="auto">
            <a:xfrm>
              <a:off x="249" y="458"/>
              <a:ext cx="5171" cy="0"/>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a:ln>
                  <a:noFill/>
                </a:ln>
                <a:solidFill>
                  <a:srgbClr val="FF0066"/>
                </a:solidFill>
                <a:effectLst>
                  <a:outerShdw blurRad="38100" dist="38100" dir="2700000" algn="tl">
                    <a:srgbClr val="000000">
                      <a:alpha val="43137"/>
                    </a:srgbClr>
                  </a:outerShdw>
                </a:effectLst>
                <a:uLnTx/>
                <a:uFillTx/>
                <a:latin typeface="Arial" panose="020B0604020202020204" pitchFamily="34" charset="0"/>
                <a:ea typeface="华文新魏" panose="02010800040101010101" pitchFamily="2" charset="-122"/>
                <a:cs typeface="+mn-cs"/>
              </a:endParaRPr>
            </a:p>
          </p:txBody>
        </p:sp>
      </p:grpSp>
      <p:sp>
        <p:nvSpPr>
          <p:cNvPr id="8197" name="Text Box 7"/>
          <p:cNvSpPr txBox="1"/>
          <p:nvPr/>
        </p:nvSpPr>
        <p:spPr>
          <a:xfrm>
            <a:off x="971550" y="260350"/>
            <a:ext cx="5616575"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Tx/>
              <a:buNone/>
            </a:pPr>
            <a:r>
              <a:rPr lang="en-US" altLang="zh-CN" sz="3600" b="1" dirty="0">
                <a:solidFill>
                  <a:schemeClr val="hlink"/>
                </a:solidFill>
                <a:latin typeface="楷体_GB2312" pitchFamily="49" charset="-122"/>
                <a:ea typeface="楷体_GB2312" pitchFamily="49" charset="-122"/>
              </a:rPr>
              <a:t>1</a:t>
            </a:r>
            <a:r>
              <a:rPr lang="zh-CN" altLang="en-US" sz="3600" b="1" dirty="0">
                <a:solidFill>
                  <a:schemeClr val="hlink"/>
                </a:solidFill>
                <a:latin typeface="楷体_GB2312" pitchFamily="49" charset="-122"/>
                <a:ea typeface="楷体_GB2312" pitchFamily="49" charset="-122"/>
              </a:rPr>
              <a:t>、一个两千年前的例子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60419"/>
                                        </p:tgtEl>
                                      </p:cBhvr>
                                    </p:animEffect>
                                    <p:set>
                                      <p:cBhvr>
                                        <p:cTn id="7" dur="1" fill="hold">
                                          <p:stCondLst>
                                            <p:cond delay="499"/>
                                          </p:stCondLst>
                                        </p:cTn>
                                        <p:tgtEl>
                                          <p:spTgt spid="60419"/>
                                        </p:tgtEl>
                                        <p:attrNameLst>
                                          <p:attrName>style.visibility</p:attrName>
                                        </p:attrNameLst>
                                      </p:cBhvr>
                                      <p:to>
                                        <p:strVal val="hidden"/>
                                      </p:to>
                                    </p:se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0418"/>
                                        </p:tgtEl>
                                        <p:attrNameLst>
                                          <p:attrName>style.visibility</p:attrName>
                                        </p:attrNameLst>
                                      </p:cBhvr>
                                      <p:to>
                                        <p:strVal val="visible"/>
                                      </p:to>
                                    </p:set>
                                    <p:anim calcmode="lin" valueType="num">
                                      <p:cBhvr>
                                        <p:cTn id="11" dur="1000" fill="hold"/>
                                        <p:tgtEl>
                                          <p:spTgt spid="60418"/>
                                        </p:tgtEl>
                                        <p:attrNameLst>
                                          <p:attrName>ppt_w</p:attrName>
                                        </p:attrNameLst>
                                      </p:cBhvr>
                                      <p:tavLst>
                                        <p:tav tm="0">
                                          <p:val>
                                            <p:fltVal val="0"/>
                                          </p:val>
                                        </p:tav>
                                        <p:tav tm="100000">
                                          <p:val>
                                            <p:strVal val="#ppt_w"/>
                                          </p:val>
                                        </p:tav>
                                      </p:tavLst>
                                    </p:anim>
                                    <p:anim calcmode="lin" valueType="num">
                                      <p:cBhvr>
                                        <p:cTn id="12" dur="1000" fill="hold"/>
                                        <p:tgtEl>
                                          <p:spTgt spid="60418"/>
                                        </p:tgtEl>
                                        <p:attrNameLst>
                                          <p:attrName>ppt_h</p:attrName>
                                        </p:attrNameLst>
                                      </p:cBhvr>
                                      <p:tavLst>
                                        <p:tav tm="0">
                                          <p:val>
                                            <p:fltVal val="0"/>
                                          </p:val>
                                        </p:tav>
                                        <p:tav tm="100000">
                                          <p:val>
                                            <p:strVal val="#ppt_h"/>
                                          </p:val>
                                        </p:tav>
                                      </p:tavLst>
                                    </p:anim>
                                    <p:animEffect transition="in" filter="fade">
                                      <p:cBhvr>
                                        <p:cTn id="13" dur="1000"/>
                                        <p:tgtEl>
                                          <p:spTgt spid="60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B81C1287-FAF5-8217-8645-468E72F5567C}"/>
              </a:ext>
            </a:extLst>
          </p:cNvPr>
          <p:cNvGrpSpPr/>
          <p:nvPr/>
        </p:nvGrpSpPr>
        <p:grpSpPr>
          <a:xfrm>
            <a:off x="539552" y="424192"/>
            <a:ext cx="8353359" cy="1689052"/>
            <a:chOff x="1736408" y="389586"/>
            <a:chExt cx="10360239" cy="2252069"/>
          </a:xfrm>
        </p:grpSpPr>
        <p:grpSp>
          <p:nvGrpSpPr>
            <p:cNvPr id="2" name="组合 1">
              <a:extLst>
                <a:ext uri="{FF2B5EF4-FFF2-40B4-BE49-F238E27FC236}">
                  <a16:creationId xmlns:a16="http://schemas.microsoft.com/office/drawing/2014/main" id="{3DBC1960-3689-0872-4105-C90C3B67A991}"/>
                </a:ext>
              </a:extLst>
            </p:cNvPr>
            <p:cNvGrpSpPr/>
            <p:nvPr/>
          </p:nvGrpSpPr>
          <p:grpSpPr>
            <a:xfrm>
              <a:off x="1736408" y="389586"/>
              <a:ext cx="10314421" cy="2252069"/>
              <a:chOff x="1919287" y="204291"/>
              <a:chExt cx="9717655" cy="2252069"/>
            </a:xfrm>
          </p:grpSpPr>
          <p:sp>
            <p:nvSpPr>
              <p:cNvPr id="3" name="文本框 2">
                <a:extLst>
                  <a:ext uri="{FF2B5EF4-FFF2-40B4-BE49-F238E27FC236}">
                    <a16:creationId xmlns:a16="http://schemas.microsoft.com/office/drawing/2014/main" id="{18090691-0521-0432-81EB-0CFC417B9C35}"/>
                  </a:ext>
                </a:extLst>
              </p:cNvPr>
              <p:cNvSpPr txBox="1"/>
              <p:nvPr/>
            </p:nvSpPr>
            <p:spPr>
              <a:xfrm>
                <a:off x="1919287" y="204291"/>
                <a:ext cx="9717655" cy="2252069"/>
              </a:xfrm>
              <a:prstGeom prst="rect">
                <a:avLst/>
              </a:prstGeom>
              <a:noFill/>
            </p:spPr>
            <p:txBody>
              <a:bodyPr wrap="square">
                <a:spAutoFit/>
              </a:bodyPr>
              <a:lstStyle/>
              <a:p>
                <a:pPr>
                  <a:lnSpc>
                    <a:spcPct val="150000"/>
                  </a:lnSpc>
                </a:pPr>
                <a:r>
                  <a:rPr lang="zh-CN" altLang="en-US" sz="2400" dirty="0">
                    <a:solidFill>
                      <a:schemeClr val="hlink"/>
                    </a:solidFill>
                    <a:latin typeface="微软雅黑" panose="020B0503020204020204" pitchFamily="34" charset="-122"/>
                    <a:ea typeface="微软雅黑" panose="020B0503020204020204" pitchFamily="34" charset="-122"/>
                  </a:rPr>
                  <a:t>例</a:t>
                </a:r>
                <a:r>
                  <a:rPr lang="en-US" altLang="zh-CN" sz="2400" dirty="0">
                    <a:solidFill>
                      <a:schemeClr val="hlink"/>
                    </a:solidFill>
                    <a:latin typeface="微软雅黑" panose="020B0503020204020204" pitchFamily="34" charset="-122"/>
                    <a:ea typeface="微软雅黑" panose="020B0503020204020204" pitchFamily="34" charset="-122"/>
                  </a:rPr>
                  <a:t>1. </a:t>
                </a:r>
                <a:r>
                  <a:rPr lang="zh-CN" altLang="en-US" sz="2400" dirty="0">
                    <a:solidFill>
                      <a:schemeClr val="tx1"/>
                    </a:solidFill>
                    <a:latin typeface="微软雅黑" panose="020B0503020204020204" pitchFamily="34" charset="-122"/>
                    <a:ea typeface="微软雅黑" panose="020B0503020204020204" pitchFamily="34" charset="-122"/>
                  </a:rPr>
                  <a:t>已知                            ，试分析     的如下不同近似值 </a:t>
                </a:r>
                <a:endParaRPr lang="en-US" altLang="zh-CN" sz="2400" dirty="0">
                  <a:solidFill>
                    <a:schemeClr val="tx1"/>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tx1"/>
                    </a:solidFill>
                    <a:latin typeface="微软雅黑" panose="020B0503020204020204" pitchFamily="34" charset="-122"/>
                    <a:ea typeface="微软雅黑" panose="020B0503020204020204" pitchFamily="34" charset="-122"/>
                  </a:rPr>
                  <a:t>                                                                     </a:t>
                </a:r>
              </a:p>
              <a:p>
                <a:pPr>
                  <a:lnSpc>
                    <a:spcPct val="150000"/>
                  </a:lnSpc>
                </a:pPr>
                <a:r>
                  <a:rPr lang="zh-CN" altLang="en-US" sz="2400" dirty="0">
                    <a:solidFill>
                      <a:schemeClr val="tx1"/>
                    </a:solidFill>
                    <a:latin typeface="微软雅黑" panose="020B0503020204020204" pitchFamily="34" charset="-122"/>
                    <a:ea typeface="微软雅黑" panose="020B0503020204020204" pitchFamily="34" charset="-122"/>
                  </a:rPr>
                  <a:t>      的有效位数。 </a:t>
                </a:r>
                <a:r>
                  <a:rPr lang="en-US" altLang="zh-CN" sz="2400"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4" name="Object 24">
                    <a:extLst>
                      <a:ext uri="{FF2B5EF4-FFF2-40B4-BE49-F238E27FC236}">
                        <a16:creationId xmlns:a16="http://schemas.microsoft.com/office/drawing/2014/main" id="{D51A8EFC-6F38-39E8-1F7C-FF765AE30063}"/>
                      </a:ext>
                    </a:extLst>
                  </p:cNvPr>
                  <p:cNvGraphicFramePr>
                    <a:graphicFrameLocks noChangeAspect="1"/>
                  </p:cNvGraphicFramePr>
                  <p:nvPr>
                    <p:extLst>
                      <p:ext uri="{D42A27DB-BD31-4B8C-83A1-F6EECF244321}">
                        <p14:modId xmlns:p14="http://schemas.microsoft.com/office/powerpoint/2010/main" val="3607022966"/>
                      </p:ext>
                    </p:extLst>
                  </p:nvPr>
                </p:nvGraphicFramePr>
                <p:xfrm>
                  <a:off x="3540270" y="402819"/>
                  <a:ext cx="2838473" cy="530684"/>
                </p:xfrm>
                <a:graphic>
                  <a:graphicData uri="http://schemas.openxmlformats.org/presentationml/2006/ole">
                    <mc:AlternateContent>
                      <mc:Choice xmlns:v="urn:schemas-microsoft-com:vml" Requires="v">
                        <p:oleObj name="Equation" r:id="rId2" imgW="1091880" imgH="177480" progId="Equation.DSMT4">
                          <p:embed/>
                        </p:oleObj>
                      </mc:Choice>
                      <mc:Fallback>
                        <p:oleObj name="Equation" r:id="rId2" imgW="1091880" imgH="177480" progId="Equation.DSMT4">
                          <p:embed/>
                          <p:pic>
                            <p:nvPicPr>
                              <p:cNvPr id="4" name="Object 24">
                                <a:extLst>
                                  <a:ext uri="{FF2B5EF4-FFF2-40B4-BE49-F238E27FC236}">
                                    <a16:creationId xmlns:a16="http://schemas.microsoft.com/office/drawing/2014/main" id="{D51A8EFC-6F38-39E8-1F7C-FF765AE30063}"/>
                                  </a:ext>
                                </a:extLst>
                              </p:cNvPr>
                              <p:cNvPicPr/>
                              <p:nvPr/>
                            </p:nvPicPr>
                            <p:blipFill>
                              <a:blip r:embed="rId3">
                                <a:clrChange>
                                  <a:clrFrom>
                                    <a:srgbClr val="000000"/>
                                  </a:clrFrom>
                                  <a:clrTo>
                                    <a:srgbClr val="000000"/>
                                  </a:clrTo>
                                </a:clrChange>
                              </a:blip>
                              <a:stretch>
                                <a:fillRect/>
                              </a:stretch>
                            </p:blipFill>
                            <p:spPr>
                              <a:xfrm>
                                <a:off x="3540270" y="402819"/>
                                <a:ext cx="2838473" cy="530684"/>
                              </a:xfrm>
                              <a:prstGeom prst="rect">
                                <a:avLst/>
                              </a:prstGeom>
                              <a:noFill/>
                              <a:ln w="38100">
                                <a:noFill/>
                                <a:miter/>
                              </a:ln>
                            </p:spPr>
                          </p:pic>
                        </p:oleObj>
                      </mc:Fallback>
                    </mc:AlternateContent>
                  </a:graphicData>
                </a:graphic>
              </p:graphicFrame>
            </mc:Choice>
            <mc:Fallback xmlns="">
              <p:graphicFrame>
                <p:nvGraphicFramePr>
                  <p:cNvPr id="4" name="Object 24">
                    <a:extLst>
                      <a:ext uri="{FF2B5EF4-FFF2-40B4-BE49-F238E27FC236}">
                        <a16:creationId xmlns:a16="http://schemas.microsoft.com/office/drawing/2014/main" id="{D51A8EFC-6F38-39E8-1F7C-FF765AE30063}"/>
                      </a:ext>
                    </a:extLst>
                  </p:cNvPr>
                  <p:cNvGraphicFramePr>
                    <a:graphicFrameLocks noChangeAspect="1"/>
                  </p:cNvGraphicFramePr>
                  <p:nvPr>
                    <p:extLst>
                      <p:ext uri="{D42A27DB-BD31-4B8C-83A1-F6EECF244321}">
                        <p14:modId xmlns:p14="http://schemas.microsoft.com/office/powerpoint/2010/main" val="3607022966"/>
                      </p:ext>
                    </p:extLst>
                  </p:nvPr>
                </p:nvGraphicFramePr>
                <p:xfrm>
                  <a:off x="3540270" y="402819"/>
                  <a:ext cx="2838473" cy="530684"/>
                </p:xfrm>
                <a:graphic>
                  <a:graphicData uri="http://schemas.openxmlformats.org/presentationml/2006/ole">
                    <mc:AlternateContent>
                      <mc:Choice xmlns:v="urn:schemas-microsoft-com:vml" Requires="v">
                        <p:oleObj name="Equation" r:id="rId4" imgW="1091880" imgH="177480" progId="Equation.DSMT4">
                          <p:embed/>
                        </p:oleObj>
                      </mc:Choice>
                      <mc:Fallback>
                        <p:oleObj name="Equation" r:id="rId4" imgW="1091880" imgH="177480" progId="Equation.DSMT4">
                          <p:embed/>
                          <p:pic>
                            <p:nvPicPr>
                              <p:cNvPr id="4" name="Object 24">
                                <a:extLst>
                                  <a:ext uri="{FF2B5EF4-FFF2-40B4-BE49-F238E27FC236}">
                                    <a16:creationId xmlns:a16="http://schemas.microsoft.com/office/drawing/2014/main" id="{D51A8EFC-6F38-39E8-1F7C-FF765AE30063}"/>
                                  </a:ext>
                                </a:extLst>
                              </p:cNvPr>
                              <p:cNvPicPr/>
                              <p:nvPr/>
                            </p:nvPicPr>
                            <p:blipFill>
                              <a:blip r:embed="rId5">
                                <a:clrChange>
                                  <a:clrFrom>
                                    <a:srgbClr val="000000"/>
                                  </a:clrFrom>
                                  <a:clrTo>
                                    <a:srgbClr val="000000"/>
                                  </a:clrTo>
                                </a:clrChange>
                              </a:blip>
                              <a:stretch>
                                <a:fillRect/>
                              </a:stretch>
                            </p:blipFill>
                            <p:spPr>
                              <a:xfrm>
                                <a:off x="3540270" y="402819"/>
                                <a:ext cx="2838473" cy="530684"/>
                              </a:xfrm>
                              <a:prstGeom prst="rect">
                                <a:avLst/>
                              </a:prstGeom>
                              <a:noFill/>
                              <a:ln w="38100">
                                <a:noFill/>
                                <a:miter/>
                              </a:ln>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5" name="Object 22">
                    <a:extLst>
                      <a:ext uri="{FF2B5EF4-FFF2-40B4-BE49-F238E27FC236}">
                        <a16:creationId xmlns:a16="http://schemas.microsoft.com/office/drawing/2014/main" id="{7D67FA75-CDC9-7BB3-C2A8-AFCC65D3D9FD}"/>
                      </a:ext>
                    </a:extLst>
                  </p:cNvPr>
                  <p:cNvGraphicFramePr>
                    <a:graphicFrameLocks noChangeAspect="1"/>
                  </p:cNvGraphicFramePr>
                  <p:nvPr>
                    <p:extLst>
                      <p:ext uri="{D42A27DB-BD31-4B8C-83A1-F6EECF244321}">
                        <p14:modId xmlns:p14="http://schemas.microsoft.com/office/powerpoint/2010/main" val="80116781"/>
                      </p:ext>
                    </p:extLst>
                  </p:nvPr>
                </p:nvGraphicFramePr>
                <p:xfrm>
                  <a:off x="7977416" y="513771"/>
                  <a:ext cx="360363" cy="360363"/>
                </p:xfrm>
                <a:graphic>
                  <a:graphicData uri="http://schemas.openxmlformats.org/presentationml/2006/ole">
                    <mc:AlternateContent>
                      <mc:Choice xmlns:v="urn:schemas-microsoft-com:vml" Requires="v">
                        <p:oleObj r:id="rId6" imgW="98425" imgH="98425" progId="Equation.DSMT4">
                          <p:embed/>
                        </p:oleObj>
                      </mc:Choice>
                      <mc:Fallback>
                        <p:oleObj r:id="rId6" imgW="98425" imgH="98425" progId="Equation.DSMT4">
                          <p:embed/>
                          <p:pic>
                            <p:nvPicPr>
                              <p:cNvPr id="5" name="Object 22">
                                <a:extLst>
                                  <a:ext uri="{FF2B5EF4-FFF2-40B4-BE49-F238E27FC236}">
                                    <a16:creationId xmlns:a16="http://schemas.microsoft.com/office/drawing/2014/main" id="{7D67FA75-CDC9-7BB3-C2A8-AFCC65D3D9FD}"/>
                                  </a:ext>
                                </a:extLst>
                              </p:cNvPr>
                              <p:cNvPicPr/>
                              <p:nvPr/>
                            </p:nvPicPr>
                            <p:blipFill>
                              <a:blip r:embed="rId7">
                                <a:clrChange>
                                  <a:clrFrom>
                                    <a:srgbClr val="000000"/>
                                  </a:clrFrom>
                                  <a:clrTo>
                                    <a:srgbClr val="007572"/>
                                  </a:clrTo>
                                </a:clrChange>
                              </a:blip>
                              <a:stretch>
                                <a:fillRect/>
                              </a:stretch>
                            </p:blipFill>
                            <p:spPr>
                              <a:xfrm>
                                <a:off x="7977416" y="513771"/>
                                <a:ext cx="360363" cy="360363"/>
                              </a:xfrm>
                              <a:prstGeom prst="rect">
                                <a:avLst/>
                              </a:prstGeom>
                              <a:noFill/>
                              <a:ln w="38100">
                                <a:noFill/>
                                <a:miter/>
                              </a:ln>
                            </p:spPr>
                          </p:pic>
                        </p:oleObj>
                      </mc:Fallback>
                    </mc:AlternateContent>
                  </a:graphicData>
                </a:graphic>
              </p:graphicFrame>
            </mc:Choice>
            <mc:Fallback xmlns="">
              <p:graphicFrame>
                <p:nvGraphicFramePr>
                  <p:cNvPr id="5" name="Object 22">
                    <a:extLst>
                      <a:ext uri="{FF2B5EF4-FFF2-40B4-BE49-F238E27FC236}">
                        <a16:creationId xmlns:a16="http://schemas.microsoft.com/office/drawing/2014/main" id="{7D67FA75-CDC9-7BB3-C2A8-AFCC65D3D9FD}"/>
                      </a:ext>
                    </a:extLst>
                  </p:cNvPr>
                  <p:cNvGraphicFramePr>
                    <a:graphicFrameLocks noChangeAspect="1"/>
                  </p:cNvGraphicFramePr>
                  <p:nvPr>
                    <p:extLst>
                      <p:ext uri="{D42A27DB-BD31-4B8C-83A1-F6EECF244321}">
                        <p14:modId xmlns:p14="http://schemas.microsoft.com/office/powerpoint/2010/main" val="80116781"/>
                      </p:ext>
                    </p:extLst>
                  </p:nvPr>
                </p:nvGraphicFramePr>
                <p:xfrm>
                  <a:off x="7977416" y="513771"/>
                  <a:ext cx="360363" cy="360363"/>
                </p:xfrm>
                <a:graphic>
                  <a:graphicData uri="http://schemas.openxmlformats.org/presentationml/2006/ole">
                    <mc:AlternateContent>
                      <mc:Choice xmlns:v="urn:schemas-microsoft-com:vml" Requires="v">
                        <p:oleObj r:id="rId8" imgW="98425" imgH="98425" progId="Equation.DSMT4">
                          <p:embed/>
                        </p:oleObj>
                      </mc:Choice>
                      <mc:Fallback>
                        <p:oleObj r:id="rId8" imgW="98425" imgH="98425" progId="Equation.DSMT4">
                          <p:embed/>
                          <p:pic>
                            <p:nvPicPr>
                              <p:cNvPr id="5" name="Object 22">
                                <a:extLst>
                                  <a:ext uri="{FF2B5EF4-FFF2-40B4-BE49-F238E27FC236}">
                                    <a16:creationId xmlns:a16="http://schemas.microsoft.com/office/drawing/2014/main" id="{7D67FA75-CDC9-7BB3-C2A8-AFCC65D3D9FD}"/>
                                  </a:ext>
                                </a:extLst>
                              </p:cNvPr>
                              <p:cNvPicPr/>
                              <p:nvPr/>
                            </p:nvPicPr>
                            <p:blipFill>
                              <a:blip r:embed="rId9">
                                <a:clrChange>
                                  <a:clrFrom>
                                    <a:srgbClr val="000000"/>
                                  </a:clrFrom>
                                  <a:clrTo>
                                    <a:srgbClr val="007572"/>
                                  </a:clrTo>
                                </a:clrChange>
                              </a:blip>
                              <a:stretch>
                                <a:fillRect/>
                              </a:stretch>
                            </p:blipFill>
                            <p:spPr>
                              <a:xfrm>
                                <a:off x="7977416" y="513771"/>
                                <a:ext cx="360363" cy="360363"/>
                              </a:xfrm>
                              <a:prstGeom prst="rect">
                                <a:avLst/>
                              </a:prstGeom>
                              <a:noFill/>
                              <a:ln w="38100">
                                <a:noFill/>
                                <a:miter/>
                              </a:ln>
                            </p:spPr>
                          </p:pic>
                        </p:oleObj>
                      </mc:Fallback>
                    </mc:AlternateContent>
                  </a:graphicData>
                </a:graphic>
              </p:graphicFrame>
            </mc:Fallback>
          </mc:AlternateContent>
        </p:gr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197C37C-02CD-12E7-6A55-D931C25E44E3}"/>
                    </a:ext>
                  </a:extLst>
                </p:cNvPr>
                <p:cNvSpPr txBox="1"/>
                <p:nvPr/>
              </p:nvSpPr>
              <p:spPr>
                <a:xfrm>
                  <a:off x="2336629" y="1287126"/>
                  <a:ext cx="9760018" cy="10966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𝜋</m:t>
                            </m:r>
                          </m:e>
                          <m:sub>
                            <m:r>
                              <a:rPr lang="zh-CN" altLang="en-US" sz="2400">
                                <a:latin typeface="Cambria Math" panose="02040503050406030204" pitchFamily="18" charset="0"/>
                              </a:rPr>
                              <m:t>1</m:t>
                            </m:r>
                          </m:sub>
                        </m:sSub>
                        <m:r>
                          <a:rPr lang="zh-CN" altLang="en-US" sz="2400">
                            <a:latin typeface="Cambria Math" panose="02040503050406030204" pitchFamily="18" charset="0"/>
                          </a:rPr>
                          <m:t>=3.14</m:t>
                        </m:r>
                        <m:r>
                          <a:rPr lang="zh-CN" altLang="en-US" sz="240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𝜋</m:t>
                            </m:r>
                          </m:e>
                          <m:sub>
                            <m:r>
                              <a:rPr lang="zh-CN" altLang="en-US" sz="2400">
                                <a:latin typeface="Cambria Math" panose="02040503050406030204" pitchFamily="18" charset="0"/>
                              </a:rPr>
                              <m:t>2</m:t>
                            </m:r>
                          </m:sub>
                        </m:sSub>
                        <m:r>
                          <a:rPr lang="zh-CN" altLang="en-US" sz="2400">
                            <a:latin typeface="Cambria Math" panose="02040503050406030204" pitchFamily="18" charset="0"/>
                          </a:rPr>
                          <m:t>=3.141</m:t>
                        </m:r>
                        <m:r>
                          <a:rPr lang="en-US" altLang="zh-CN" sz="2400" b="0">
                            <a:latin typeface="Cambria Math" panose="02040503050406030204" pitchFamily="18" charset="0"/>
                          </a:rPr>
                          <m:t>5</m:t>
                        </m:r>
                        <m:r>
                          <a:rPr lang="zh-CN" altLang="en-US" sz="240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𝜋</m:t>
                            </m:r>
                          </m:e>
                          <m:sub>
                            <m:r>
                              <a:rPr lang="zh-CN" altLang="en-US" sz="2400">
                                <a:latin typeface="Cambria Math" panose="02040503050406030204" pitchFamily="18" charset="0"/>
                              </a:rPr>
                              <m:t>3</m:t>
                            </m:r>
                          </m:sub>
                        </m:sSub>
                        <m:r>
                          <a:rPr lang="zh-CN" altLang="en-US" sz="2400">
                            <a:latin typeface="Cambria Math" panose="02040503050406030204" pitchFamily="18" charset="0"/>
                          </a:rPr>
                          <m:t>=3.14</m:t>
                        </m:r>
                        <m:r>
                          <a:rPr lang="en-US" altLang="zh-CN" sz="2400" b="0">
                            <a:latin typeface="Cambria Math" panose="02040503050406030204" pitchFamily="18" charset="0"/>
                          </a:rPr>
                          <m:t>16</m:t>
                        </m:r>
                        <m:r>
                          <a:rPr lang="zh-CN" altLang="en-US" sz="240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𝜋</m:t>
                            </m:r>
                          </m:e>
                          <m:sub>
                            <m:r>
                              <a:rPr lang="zh-CN" altLang="en-US" sz="2400">
                                <a:latin typeface="Cambria Math" panose="02040503050406030204" pitchFamily="18" charset="0"/>
                              </a:rPr>
                              <m:t>4</m:t>
                            </m:r>
                          </m:sub>
                        </m:sSub>
                        <m:r>
                          <a:rPr lang="zh-CN" altLang="en-US" sz="2400">
                            <a:latin typeface="Cambria Math" panose="02040503050406030204" pitchFamily="18" charset="0"/>
                          </a:rPr>
                          <m:t>=3.1415</m:t>
                        </m:r>
                        <m:r>
                          <a:rPr lang="en-US" altLang="zh-CN" sz="2400" b="0">
                            <a:latin typeface="Cambria Math" panose="02040503050406030204" pitchFamily="18" charset="0"/>
                          </a:rPr>
                          <m:t>9</m:t>
                        </m:r>
                      </m:oMath>
                    </m:oMathPara>
                  </a14:m>
                  <a:endParaRPr lang="zh-CN" altLang="en-US" sz="2400" dirty="0"/>
                </a:p>
              </p:txBody>
            </p:sp>
          </mc:Choice>
          <mc:Fallback xmlns="">
            <p:sp>
              <p:nvSpPr>
                <p:cNvPr id="9" name="文本框 8">
                  <a:extLst>
                    <a:ext uri="{FF2B5EF4-FFF2-40B4-BE49-F238E27FC236}">
                      <a16:creationId xmlns:a16="http://schemas.microsoft.com/office/drawing/2014/main" id="{6197C37C-02CD-12E7-6A55-D931C25E44E3}"/>
                    </a:ext>
                  </a:extLst>
                </p:cNvPr>
                <p:cNvSpPr txBox="1">
                  <a:spLocks noRot="1" noChangeAspect="1" noMove="1" noResize="1" noEditPoints="1" noAdjustHandles="1" noChangeArrowheads="1" noChangeShapeType="1" noTextEdit="1"/>
                </p:cNvSpPr>
                <p:nvPr/>
              </p:nvSpPr>
              <p:spPr>
                <a:xfrm>
                  <a:off x="2336629" y="1287126"/>
                  <a:ext cx="9760018" cy="1096625"/>
                </a:xfrm>
                <a:prstGeom prst="rect">
                  <a:avLst/>
                </a:prstGeom>
                <a:blipFill>
                  <a:blip r:embed="rId10"/>
                  <a:stretch>
                    <a:fillRect/>
                  </a:stretch>
                </a:blipFill>
              </p:spPr>
              <p:txBody>
                <a:bodyPr/>
                <a:lstStyle/>
                <a:p>
                  <a:r>
                    <a:rPr lang="zh-CN" altLang="en-US">
                      <a:noFill/>
                    </a:rPr>
                    <a:t> </a:t>
                  </a:r>
                </a:p>
              </p:txBody>
            </p:sp>
          </mc:Fallback>
        </mc:AlternateContent>
      </p:grpSp>
      <p:sp>
        <p:nvSpPr>
          <p:cNvPr id="12" name="文本框 11">
            <a:extLst>
              <a:ext uri="{FF2B5EF4-FFF2-40B4-BE49-F238E27FC236}">
                <a16:creationId xmlns:a16="http://schemas.microsoft.com/office/drawing/2014/main" id="{72B8A698-F84E-40EB-3FDA-014323BE9CE1}"/>
              </a:ext>
            </a:extLst>
          </p:cNvPr>
          <p:cNvSpPr txBox="1"/>
          <p:nvPr/>
        </p:nvSpPr>
        <p:spPr>
          <a:xfrm>
            <a:off x="1057948" y="2297910"/>
            <a:ext cx="868849" cy="461665"/>
          </a:xfrm>
          <a:prstGeom prst="rect">
            <a:avLst/>
          </a:prstGeom>
          <a:noFill/>
        </p:spPr>
        <p:txBody>
          <a:bodyPr wrap="square">
            <a:spAutoFit/>
          </a:bodyPr>
          <a:lstStyle/>
          <a:p>
            <a:r>
              <a:rPr lang="zh-CN" altLang="en-US" sz="2400" dirty="0">
                <a:solidFill>
                  <a:schemeClr val="hlink"/>
                </a:solidFill>
                <a:latin typeface="微软雅黑" panose="020B0503020204020204" pitchFamily="34" charset="-122"/>
                <a:ea typeface="微软雅黑" panose="020B0503020204020204" pitchFamily="34" charset="-122"/>
              </a:rPr>
              <a:t>解：</a:t>
            </a:r>
            <a:r>
              <a:rPr lang="en-US" altLang="zh-CN" sz="2400" dirty="0">
                <a:solidFill>
                  <a:schemeClr val="hlink"/>
                </a:solidFill>
                <a:latin typeface="微软雅黑" panose="020B0503020204020204" pitchFamily="34" charset="-122"/>
                <a:ea typeface="微软雅黑" panose="020B0503020204020204" pitchFamily="34" charset="-122"/>
              </a:rPr>
              <a:t> </a:t>
            </a:r>
            <a:endParaRPr lang="zh-CN" altLang="en-US" sz="2400" dirty="0"/>
          </a:p>
        </p:txBody>
      </p:sp>
      <p:sp>
        <p:nvSpPr>
          <p:cNvPr id="13" name="Text Box 4">
            <a:extLst>
              <a:ext uri="{FF2B5EF4-FFF2-40B4-BE49-F238E27FC236}">
                <a16:creationId xmlns:a16="http://schemas.microsoft.com/office/drawing/2014/main" id="{6F0A2941-26B0-4973-703B-FD4481DAE9AD}"/>
              </a:ext>
            </a:extLst>
          </p:cNvPr>
          <p:cNvSpPr txBox="1"/>
          <p:nvPr/>
        </p:nvSpPr>
        <p:spPr>
          <a:xfrm>
            <a:off x="1735633" y="2297910"/>
            <a:ext cx="1260499"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latin typeface="Times New Roman" panose="02020603050405020304" pitchFamily="18" charset="0"/>
                <a:ea typeface="楷体_GB2312" pitchFamily="49" charset="-122"/>
              </a:rPr>
              <a:t>由定义</a:t>
            </a:r>
          </a:p>
        </p:txBody>
      </p:sp>
      <p:graphicFrame>
        <p:nvGraphicFramePr>
          <p:cNvPr id="14" name="Object 24">
            <a:extLst>
              <a:ext uri="{FF2B5EF4-FFF2-40B4-BE49-F238E27FC236}">
                <a16:creationId xmlns:a16="http://schemas.microsoft.com/office/drawing/2014/main" id="{60D778A6-0953-7B85-3605-36C8D9E98634}"/>
              </a:ext>
            </a:extLst>
          </p:cNvPr>
          <p:cNvGraphicFramePr>
            <a:graphicFrameLocks noChangeAspect="1"/>
          </p:cNvGraphicFramePr>
          <p:nvPr>
            <p:extLst>
              <p:ext uri="{D42A27DB-BD31-4B8C-83A1-F6EECF244321}">
                <p14:modId xmlns:p14="http://schemas.microsoft.com/office/powerpoint/2010/main" val="395575264"/>
              </p:ext>
            </p:extLst>
          </p:nvPr>
        </p:nvGraphicFramePr>
        <p:xfrm>
          <a:off x="3024187" y="2564454"/>
          <a:ext cx="4035029" cy="483394"/>
        </p:xfrm>
        <a:graphic>
          <a:graphicData uri="http://schemas.openxmlformats.org/presentationml/2006/ole">
            <mc:AlternateContent xmlns:mc="http://schemas.openxmlformats.org/markup-compatibility/2006">
              <mc:Choice xmlns:v="urn:schemas-microsoft-com:vml" Requires="v">
                <p:oleObj name="Equation" r:id="rId11" imgW="2108160" imgH="253800" progId="Equation.DSMT4">
                  <p:embed/>
                </p:oleObj>
              </mc:Choice>
              <mc:Fallback>
                <p:oleObj name="Equation" r:id="rId11" imgW="2108160" imgH="253800" progId="Equation.DSMT4">
                  <p:embed/>
                  <p:pic>
                    <p:nvPicPr>
                      <p:cNvPr id="14" name="Object 24">
                        <a:extLst>
                          <a:ext uri="{FF2B5EF4-FFF2-40B4-BE49-F238E27FC236}">
                            <a16:creationId xmlns:a16="http://schemas.microsoft.com/office/drawing/2014/main" id="{60D778A6-0953-7B85-3605-36C8D9E98634}"/>
                          </a:ext>
                        </a:extLst>
                      </p:cNvPr>
                      <p:cNvPicPr/>
                      <p:nvPr/>
                    </p:nvPicPr>
                    <p:blipFill>
                      <a:blip r:embed="rId12">
                        <a:clrChange>
                          <a:clrFrom>
                            <a:srgbClr val="000000"/>
                          </a:clrFrom>
                          <a:clrTo>
                            <a:srgbClr val="000000"/>
                          </a:clrTo>
                        </a:clrChange>
                      </a:blip>
                      <a:stretch>
                        <a:fillRect/>
                      </a:stretch>
                    </p:blipFill>
                    <p:spPr>
                      <a:xfrm>
                        <a:off x="3024187" y="2564454"/>
                        <a:ext cx="4035029" cy="483394"/>
                      </a:xfrm>
                      <a:prstGeom prst="rect">
                        <a:avLst/>
                      </a:prstGeom>
                      <a:noFill/>
                      <a:ln w="38100">
                        <a:noFill/>
                        <a:miter/>
                      </a:ln>
                    </p:spPr>
                  </p:pic>
                </p:oleObj>
              </mc:Fallback>
            </mc:AlternateContent>
          </a:graphicData>
        </a:graphic>
      </p:graphicFrame>
      <p:graphicFrame>
        <p:nvGraphicFramePr>
          <p:cNvPr id="17" name="Object 24">
            <a:extLst>
              <a:ext uri="{FF2B5EF4-FFF2-40B4-BE49-F238E27FC236}">
                <a16:creationId xmlns:a16="http://schemas.microsoft.com/office/drawing/2014/main" id="{99728D51-8B27-9811-0D69-BA2E88D6E2FA}"/>
              </a:ext>
            </a:extLst>
          </p:cNvPr>
          <p:cNvGraphicFramePr>
            <a:graphicFrameLocks noChangeAspect="1"/>
          </p:cNvGraphicFramePr>
          <p:nvPr>
            <p:extLst>
              <p:ext uri="{D42A27DB-BD31-4B8C-83A1-F6EECF244321}">
                <p14:modId xmlns:p14="http://schemas.microsoft.com/office/powerpoint/2010/main" val="801395700"/>
              </p:ext>
            </p:extLst>
          </p:nvPr>
        </p:nvGraphicFramePr>
        <p:xfrm>
          <a:off x="3024187" y="3299260"/>
          <a:ext cx="4058841" cy="483394"/>
        </p:xfrm>
        <a:graphic>
          <a:graphicData uri="http://schemas.openxmlformats.org/presentationml/2006/ole">
            <mc:AlternateContent xmlns:mc="http://schemas.openxmlformats.org/markup-compatibility/2006">
              <mc:Choice xmlns:v="urn:schemas-microsoft-com:vml" Requires="v">
                <p:oleObj name="Equation" r:id="rId13" imgW="2120760" imgH="253800" progId="Equation.DSMT4">
                  <p:embed/>
                </p:oleObj>
              </mc:Choice>
              <mc:Fallback>
                <p:oleObj name="Equation" r:id="rId13" imgW="2120760" imgH="253800" progId="Equation.DSMT4">
                  <p:embed/>
                  <p:pic>
                    <p:nvPicPr>
                      <p:cNvPr id="17" name="Object 24">
                        <a:extLst>
                          <a:ext uri="{FF2B5EF4-FFF2-40B4-BE49-F238E27FC236}">
                            <a16:creationId xmlns:a16="http://schemas.microsoft.com/office/drawing/2014/main" id="{99728D51-8B27-9811-0D69-BA2E88D6E2FA}"/>
                          </a:ext>
                        </a:extLst>
                      </p:cNvPr>
                      <p:cNvPicPr/>
                      <p:nvPr/>
                    </p:nvPicPr>
                    <p:blipFill>
                      <a:blip r:embed="rId14">
                        <a:clrChange>
                          <a:clrFrom>
                            <a:srgbClr val="000000"/>
                          </a:clrFrom>
                          <a:clrTo>
                            <a:srgbClr val="000000"/>
                          </a:clrTo>
                        </a:clrChange>
                      </a:blip>
                      <a:stretch>
                        <a:fillRect/>
                      </a:stretch>
                    </p:blipFill>
                    <p:spPr>
                      <a:xfrm>
                        <a:off x="3024187" y="3299260"/>
                        <a:ext cx="4058841" cy="483394"/>
                      </a:xfrm>
                      <a:prstGeom prst="rect">
                        <a:avLst/>
                      </a:prstGeom>
                      <a:noFill/>
                      <a:ln w="38100">
                        <a:noFill/>
                        <a:miter/>
                      </a:ln>
                    </p:spPr>
                  </p:pic>
                </p:oleObj>
              </mc:Fallback>
            </mc:AlternateContent>
          </a:graphicData>
        </a:graphic>
      </p:graphicFrame>
      <p:graphicFrame>
        <p:nvGraphicFramePr>
          <p:cNvPr id="18" name="Object 24">
            <a:extLst>
              <a:ext uri="{FF2B5EF4-FFF2-40B4-BE49-F238E27FC236}">
                <a16:creationId xmlns:a16="http://schemas.microsoft.com/office/drawing/2014/main" id="{71C1E89E-B077-865F-3BA1-736CAD47C886}"/>
              </a:ext>
            </a:extLst>
          </p:cNvPr>
          <p:cNvGraphicFramePr>
            <a:graphicFrameLocks noChangeAspect="1"/>
          </p:cNvGraphicFramePr>
          <p:nvPr>
            <p:extLst>
              <p:ext uri="{D42A27DB-BD31-4B8C-83A1-F6EECF244321}">
                <p14:modId xmlns:p14="http://schemas.microsoft.com/office/powerpoint/2010/main" val="3142756620"/>
              </p:ext>
            </p:extLst>
          </p:nvPr>
        </p:nvGraphicFramePr>
        <p:xfrm>
          <a:off x="3012280" y="4084681"/>
          <a:ext cx="4058841" cy="483394"/>
        </p:xfrm>
        <a:graphic>
          <a:graphicData uri="http://schemas.openxmlformats.org/presentationml/2006/ole">
            <mc:AlternateContent xmlns:mc="http://schemas.openxmlformats.org/markup-compatibility/2006">
              <mc:Choice xmlns:v="urn:schemas-microsoft-com:vml" Requires="v">
                <p:oleObj name="Equation" r:id="rId15" imgW="2120760" imgH="253800" progId="Equation.DSMT4">
                  <p:embed/>
                </p:oleObj>
              </mc:Choice>
              <mc:Fallback>
                <p:oleObj name="Equation" r:id="rId15" imgW="2120760" imgH="253800" progId="Equation.DSMT4">
                  <p:embed/>
                  <p:pic>
                    <p:nvPicPr>
                      <p:cNvPr id="18" name="Object 24">
                        <a:extLst>
                          <a:ext uri="{FF2B5EF4-FFF2-40B4-BE49-F238E27FC236}">
                            <a16:creationId xmlns:a16="http://schemas.microsoft.com/office/drawing/2014/main" id="{71C1E89E-B077-865F-3BA1-736CAD47C886}"/>
                          </a:ext>
                        </a:extLst>
                      </p:cNvPr>
                      <p:cNvPicPr/>
                      <p:nvPr/>
                    </p:nvPicPr>
                    <p:blipFill>
                      <a:blip r:embed="rId16">
                        <a:clrChange>
                          <a:clrFrom>
                            <a:srgbClr val="000000"/>
                          </a:clrFrom>
                          <a:clrTo>
                            <a:srgbClr val="000000"/>
                          </a:clrTo>
                        </a:clrChange>
                      </a:blip>
                      <a:stretch>
                        <a:fillRect/>
                      </a:stretch>
                    </p:blipFill>
                    <p:spPr>
                      <a:xfrm>
                        <a:off x="3012280" y="4084681"/>
                        <a:ext cx="4058841" cy="483394"/>
                      </a:xfrm>
                      <a:prstGeom prst="rect">
                        <a:avLst/>
                      </a:prstGeom>
                      <a:noFill/>
                      <a:ln w="38100">
                        <a:noFill/>
                        <a:miter/>
                      </a:ln>
                    </p:spPr>
                  </p:pic>
                </p:oleObj>
              </mc:Fallback>
            </mc:AlternateContent>
          </a:graphicData>
        </a:graphic>
      </p:graphicFrame>
      <p:graphicFrame>
        <p:nvGraphicFramePr>
          <p:cNvPr id="19" name="Object 24">
            <a:extLst>
              <a:ext uri="{FF2B5EF4-FFF2-40B4-BE49-F238E27FC236}">
                <a16:creationId xmlns:a16="http://schemas.microsoft.com/office/drawing/2014/main" id="{C9F918A7-BF4F-405E-2718-AD3C704B84E7}"/>
              </a:ext>
            </a:extLst>
          </p:cNvPr>
          <p:cNvGraphicFramePr>
            <a:graphicFrameLocks noChangeAspect="1"/>
          </p:cNvGraphicFramePr>
          <p:nvPr>
            <p:extLst>
              <p:ext uri="{D42A27DB-BD31-4B8C-83A1-F6EECF244321}">
                <p14:modId xmlns:p14="http://schemas.microsoft.com/office/powerpoint/2010/main" val="1600015279"/>
              </p:ext>
            </p:extLst>
          </p:nvPr>
        </p:nvGraphicFramePr>
        <p:xfrm>
          <a:off x="3024187" y="4857616"/>
          <a:ext cx="4058841" cy="483394"/>
        </p:xfrm>
        <a:graphic>
          <a:graphicData uri="http://schemas.openxmlformats.org/presentationml/2006/ole">
            <mc:AlternateContent xmlns:mc="http://schemas.openxmlformats.org/markup-compatibility/2006">
              <mc:Choice xmlns:v="urn:schemas-microsoft-com:vml" Requires="v">
                <p:oleObj name="Equation" r:id="rId17" imgW="2120760" imgH="253800" progId="Equation.DSMT4">
                  <p:embed/>
                </p:oleObj>
              </mc:Choice>
              <mc:Fallback>
                <p:oleObj name="Equation" r:id="rId17" imgW="2120760" imgH="253800" progId="Equation.DSMT4">
                  <p:embed/>
                  <p:pic>
                    <p:nvPicPr>
                      <p:cNvPr id="19" name="Object 24">
                        <a:extLst>
                          <a:ext uri="{FF2B5EF4-FFF2-40B4-BE49-F238E27FC236}">
                            <a16:creationId xmlns:a16="http://schemas.microsoft.com/office/drawing/2014/main" id="{C9F918A7-BF4F-405E-2718-AD3C704B84E7}"/>
                          </a:ext>
                        </a:extLst>
                      </p:cNvPr>
                      <p:cNvPicPr/>
                      <p:nvPr/>
                    </p:nvPicPr>
                    <p:blipFill>
                      <a:blip r:embed="rId18">
                        <a:clrChange>
                          <a:clrFrom>
                            <a:srgbClr val="000000"/>
                          </a:clrFrom>
                          <a:clrTo>
                            <a:srgbClr val="000000"/>
                          </a:clrTo>
                        </a:clrChange>
                      </a:blip>
                      <a:stretch>
                        <a:fillRect/>
                      </a:stretch>
                    </p:blipFill>
                    <p:spPr>
                      <a:xfrm>
                        <a:off x="3024187" y="4857616"/>
                        <a:ext cx="4058841" cy="483394"/>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129560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9" name="Text Box 7"/>
          <p:cNvSpPr txBox="1"/>
          <p:nvPr/>
        </p:nvSpPr>
        <p:spPr>
          <a:xfrm>
            <a:off x="619646" y="663018"/>
            <a:ext cx="594122"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latin typeface="Times New Roman" panose="02020603050405020304" pitchFamily="18" charset="0"/>
                <a:ea typeface="楷体_GB2312" pitchFamily="49" charset="-122"/>
              </a:rPr>
              <a:t>故</a:t>
            </a:r>
          </a:p>
        </p:txBody>
      </p:sp>
      <p:grpSp>
        <p:nvGrpSpPr>
          <p:cNvPr id="2" name="Group 13"/>
          <p:cNvGrpSpPr/>
          <p:nvPr/>
        </p:nvGrpSpPr>
        <p:grpSpPr>
          <a:xfrm>
            <a:off x="683568" y="1308941"/>
            <a:ext cx="8076009" cy="461718"/>
            <a:chOff x="249" y="2024"/>
            <a:chExt cx="5344" cy="388"/>
          </a:xfrm>
        </p:grpSpPr>
        <p:sp>
          <p:nvSpPr>
            <p:cNvPr id="46099" name="Rectangle 9"/>
            <p:cNvSpPr/>
            <p:nvPr/>
          </p:nvSpPr>
          <p:spPr>
            <a:xfrm>
              <a:off x="249" y="2024"/>
              <a:ext cx="5344" cy="38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solidFill>
                    <a:srgbClr val="000000"/>
                  </a:solidFill>
                  <a:latin typeface="微软雅黑" panose="020B0503020204020204" pitchFamily="34" charset="-122"/>
                  <a:ea typeface="微软雅黑" panose="020B0503020204020204" pitchFamily="34" charset="-122"/>
                </a:rPr>
                <a:t>                 作为   的近似值具有</a:t>
              </a:r>
              <a:r>
                <a:rPr lang="zh-CN" altLang="en-US" sz="2400" b="1" dirty="0">
                  <a:solidFill>
                    <a:srgbClr val="FF0000"/>
                  </a:solidFill>
                  <a:latin typeface="微软雅黑" panose="020B0503020204020204" pitchFamily="34" charset="-122"/>
                  <a:ea typeface="微软雅黑" panose="020B0503020204020204" pitchFamily="34" charset="-122"/>
                </a:rPr>
                <a:t>四位</a:t>
              </a:r>
              <a:r>
                <a:rPr lang="zh-CN" altLang="en-US" sz="2400" b="1" dirty="0">
                  <a:solidFill>
                    <a:srgbClr val="000000"/>
                  </a:solidFill>
                  <a:latin typeface="微软雅黑" panose="020B0503020204020204" pitchFamily="34" charset="-122"/>
                  <a:ea typeface="微软雅黑" panose="020B0503020204020204" pitchFamily="34" charset="-122"/>
                </a:rPr>
                <a:t>有效数字，</a:t>
              </a:r>
              <a:r>
                <a:rPr lang="zh-CN" altLang="en-US" sz="2400" b="1" dirty="0">
                  <a:solidFill>
                    <a:srgbClr val="FF0000"/>
                  </a:solidFill>
                  <a:latin typeface="微软雅黑" panose="020B0503020204020204" pitchFamily="34" charset="-122"/>
                  <a:ea typeface="微软雅黑" panose="020B0503020204020204" pitchFamily="34" charset="-122"/>
                </a:rPr>
                <a:t>非</a:t>
              </a:r>
              <a:r>
                <a:rPr lang="zh-CN" altLang="en-US" sz="2400" b="1" dirty="0">
                  <a:solidFill>
                    <a:srgbClr val="000000"/>
                  </a:solidFill>
                  <a:latin typeface="微软雅黑" panose="020B0503020204020204" pitchFamily="34" charset="-122"/>
                  <a:ea typeface="微软雅黑" panose="020B0503020204020204" pitchFamily="34" charset="-122"/>
                </a:rPr>
                <a:t>有效数。</a:t>
              </a:r>
            </a:p>
          </p:txBody>
        </p:sp>
        <p:graphicFrame>
          <p:nvGraphicFramePr>
            <p:cNvPr id="46100" name="Object 10"/>
            <p:cNvGraphicFramePr>
              <a:graphicFrameLocks noChangeAspect="1"/>
            </p:cNvGraphicFramePr>
            <p:nvPr>
              <p:extLst>
                <p:ext uri="{D42A27DB-BD31-4B8C-83A1-F6EECF244321}">
                  <p14:modId xmlns:p14="http://schemas.microsoft.com/office/powerpoint/2010/main" val="3219807366"/>
                </p:ext>
              </p:extLst>
            </p:nvPr>
          </p:nvGraphicFramePr>
          <p:xfrm>
            <a:off x="268" y="2032"/>
            <a:ext cx="998" cy="358"/>
          </p:xfrm>
          <a:graphic>
            <a:graphicData uri="http://schemas.openxmlformats.org/presentationml/2006/ole">
              <mc:AlternateContent xmlns:mc="http://schemas.openxmlformats.org/markup-compatibility/2006">
                <mc:Choice xmlns:v="urn:schemas-microsoft-com:vml" Requires="v">
                  <p:oleObj name="Equation" r:id="rId2" imgW="761760" imgH="228600" progId="Equation.DSMT4">
                    <p:embed/>
                  </p:oleObj>
                </mc:Choice>
                <mc:Fallback>
                  <p:oleObj name="Equation" r:id="rId2" imgW="761760" imgH="228600" progId="Equation.DSMT4">
                    <p:embed/>
                    <p:pic>
                      <p:nvPicPr>
                        <p:cNvPr id="46100" name="Object 10"/>
                        <p:cNvPicPr/>
                        <p:nvPr/>
                      </p:nvPicPr>
                      <p:blipFill>
                        <a:blip r:embed="rId3">
                          <a:clrChange>
                            <a:clrFrom>
                              <a:srgbClr val="000000"/>
                            </a:clrFrom>
                            <a:clrTo>
                              <a:srgbClr val="007572"/>
                            </a:clrTo>
                          </a:clrChange>
                        </a:blip>
                        <a:stretch>
                          <a:fillRect/>
                        </a:stretch>
                      </p:blipFill>
                      <p:spPr>
                        <a:xfrm>
                          <a:off x="268" y="2032"/>
                          <a:ext cx="998" cy="358"/>
                        </a:xfrm>
                        <a:prstGeom prst="rect">
                          <a:avLst/>
                        </a:prstGeom>
                        <a:noFill/>
                        <a:ln w="38100">
                          <a:noFill/>
                          <a:miter/>
                        </a:ln>
                      </p:spPr>
                    </p:pic>
                  </p:oleObj>
                </mc:Fallback>
              </mc:AlternateContent>
            </a:graphicData>
          </a:graphic>
        </p:graphicFrame>
        <p:graphicFrame>
          <p:nvGraphicFramePr>
            <p:cNvPr id="46101" name="Object 11"/>
            <p:cNvGraphicFramePr>
              <a:graphicFrameLocks noChangeAspect="1"/>
            </p:cNvGraphicFramePr>
            <p:nvPr>
              <p:extLst>
                <p:ext uri="{D42A27DB-BD31-4B8C-83A1-F6EECF244321}">
                  <p14:modId xmlns:p14="http://schemas.microsoft.com/office/powerpoint/2010/main" val="4242493965"/>
                </p:ext>
              </p:extLst>
            </p:nvPr>
          </p:nvGraphicFramePr>
          <p:xfrm>
            <a:off x="1701" y="2127"/>
            <a:ext cx="227" cy="227"/>
          </p:xfrm>
          <a:graphic>
            <a:graphicData uri="http://schemas.openxmlformats.org/presentationml/2006/ole">
              <mc:AlternateContent xmlns:mc="http://schemas.openxmlformats.org/markup-compatibility/2006">
                <mc:Choice xmlns:v="urn:schemas-microsoft-com:vml" Requires="v">
                  <p:oleObj r:id="rId4" imgW="98425" imgH="98425" progId="Equation.DSMT4">
                    <p:embed/>
                  </p:oleObj>
                </mc:Choice>
                <mc:Fallback>
                  <p:oleObj r:id="rId4" imgW="98425" imgH="98425" progId="Equation.DSMT4">
                    <p:embed/>
                    <p:pic>
                      <p:nvPicPr>
                        <p:cNvPr id="46101" name="Object 11"/>
                        <p:cNvPicPr/>
                        <p:nvPr/>
                      </p:nvPicPr>
                      <p:blipFill>
                        <a:blip r:embed="rId5">
                          <a:clrChange>
                            <a:clrFrom>
                              <a:srgbClr val="000000"/>
                            </a:clrFrom>
                            <a:clrTo>
                              <a:srgbClr val="007572"/>
                            </a:clrTo>
                          </a:clrChange>
                        </a:blip>
                        <a:stretch>
                          <a:fillRect/>
                        </a:stretch>
                      </p:blipFill>
                      <p:spPr>
                        <a:xfrm>
                          <a:off x="1701" y="2127"/>
                          <a:ext cx="227" cy="227"/>
                        </a:xfrm>
                        <a:prstGeom prst="rect">
                          <a:avLst/>
                        </a:prstGeom>
                        <a:noFill/>
                        <a:ln w="38100">
                          <a:noFill/>
                          <a:miter/>
                        </a:ln>
                      </p:spPr>
                    </p:pic>
                  </p:oleObj>
                </mc:Fallback>
              </mc:AlternateContent>
            </a:graphicData>
          </a:graphic>
        </p:graphicFrame>
      </p:grpSp>
      <p:grpSp>
        <p:nvGrpSpPr>
          <p:cNvPr id="4" name="Group 19"/>
          <p:cNvGrpSpPr/>
          <p:nvPr/>
        </p:nvGrpSpPr>
        <p:grpSpPr>
          <a:xfrm>
            <a:off x="1081800" y="718150"/>
            <a:ext cx="8076009" cy="461963"/>
            <a:chOff x="385" y="845"/>
            <a:chExt cx="6783" cy="388"/>
          </a:xfrm>
        </p:grpSpPr>
        <p:sp>
          <p:nvSpPr>
            <p:cNvPr id="46091" name="Rectangle 20"/>
            <p:cNvSpPr/>
            <p:nvPr/>
          </p:nvSpPr>
          <p:spPr>
            <a:xfrm>
              <a:off x="385" y="845"/>
              <a:ext cx="6783" cy="3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solidFill>
                    <a:srgbClr val="000000"/>
                  </a:solidFill>
                  <a:latin typeface="微软雅黑" panose="020B0503020204020204" pitchFamily="34" charset="-122"/>
                  <a:ea typeface="微软雅黑" panose="020B0503020204020204" pitchFamily="34" charset="-122"/>
                </a:rPr>
                <a:t>             作为   的近似值具有</a:t>
              </a:r>
              <a:r>
                <a:rPr lang="zh-CN" altLang="en-US" sz="2400" b="1" dirty="0">
                  <a:solidFill>
                    <a:srgbClr val="FF0000"/>
                  </a:solidFill>
                  <a:latin typeface="微软雅黑" panose="020B0503020204020204" pitchFamily="34" charset="-122"/>
                  <a:ea typeface="微软雅黑" panose="020B0503020204020204" pitchFamily="34" charset="-122"/>
                </a:rPr>
                <a:t>三位</a:t>
              </a:r>
              <a:r>
                <a:rPr lang="zh-CN" altLang="en-US" sz="2400" b="1" dirty="0">
                  <a:solidFill>
                    <a:srgbClr val="000000"/>
                  </a:solidFill>
                  <a:latin typeface="微软雅黑" panose="020B0503020204020204" pitchFamily="34" charset="-122"/>
                  <a:ea typeface="微软雅黑" panose="020B0503020204020204" pitchFamily="34" charset="-122"/>
                </a:rPr>
                <a:t>有效数字，为有效数。</a:t>
              </a:r>
            </a:p>
          </p:txBody>
        </p:sp>
        <p:graphicFrame>
          <p:nvGraphicFramePr>
            <p:cNvPr id="46092" name="Object 21"/>
            <p:cNvGraphicFramePr>
              <a:graphicFrameLocks noChangeAspect="1"/>
            </p:cNvGraphicFramePr>
            <p:nvPr/>
          </p:nvGraphicFramePr>
          <p:xfrm>
            <a:off x="503" y="863"/>
            <a:ext cx="853" cy="367"/>
          </p:xfrm>
          <a:graphic>
            <a:graphicData uri="http://schemas.openxmlformats.org/presentationml/2006/ole">
              <mc:AlternateContent xmlns:mc="http://schemas.openxmlformats.org/markup-compatibility/2006">
                <mc:Choice xmlns:v="urn:schemas-microsoft-com:vml" Requires="v">
                  <p:oleObj name="Equation" r:id="rId6" imgW="596880" imgH="228600" progId="Equation.DSMT4">
                    <p:embed/>
                  </p:oleObj>
                </mc:Choice>
                <mc:Fallback>
                  <p:oleObj name="Equation" r:id="rId6" imgW="596880" imgH="228600" progId="Equation.DSMT4">
                    <p:embed/>
                    <p:pic>
                      <p:nvPicPr>
                        <p:cNvPr id="46092" name="Object 21"/>
                        <p:cNvPicPr/>
                        <p:nvPr/>
                      </p:nvPicPr>
                      <p:blipFill>
                        <a:blip r:embed="rId7">
                          <a:clrChange>
                            <a:clrFrom>
                              <a:srgbClr val="000000"/>
                            </a:clrFrom>
                            <a:clrTo>
                              <a:srgbClr val="007572"/>
                            </a:clrTo>
                          </a:clrChange>
                        </a:blip>
                        <a:stretch>
                          <a:fillRect/>
                        </a:stretch>
                      </p:blipFill>
                      <p:spPr>
                        <a:xfrm>
                          <a:off x="503" y="863"/>
                          <a:ext cx="853" cy="367"/>
                        </a:xfrm>
                        <a:prstGeom prst="rect">
                          <a:avLst/>
                        </a:prstGeom>
                        <a:noFill/>
                        <a:ln w="38100">
                          <a:noFill/>
                          <a:miter/>
                        </a:ln>
                      </p:spPr>
                    </p:pic>
                  </p:oleObj>
                </mc:Fallback>
              </mc:AlternateContent>
            </a:graphicData>
          </a:graphic>
        </p:graphicFrame>
        <p:graphicFrame>
          <p:nvGraphicFramePr>
            <p:cNvPr id="46093" name="Object 22"/>
            <p:cNvGraphicFramePr>
              <a:graphicFrameLocks noChangeAspect="1"/>
            </p:cNvGraphicFramePr>
            <p:nvPr/>
          </p:nvGraphicFramePr>
          <p:xfrm>
            <a:off x="1954" y="923"/>
            <a:ext cx="227" cy="227"/>
          </p:xfrm>
          <a:graphic>
            <a:graphicData uri="http://schemas.openxmlformats.org/presentationml/2006/ole">
              <mc:AlternateContent xmlns:mc="http://schemas.openxmlformats.org/markup-compatibility/2006">
                <mc:Choice xmlns:v="urn:schemas-microsoft-com:vml" Requires="v">
                  <p:oleObj r:id="rId8" imgW="98425" imgH="98425" progId="Equation.DSMT4">
                    <p:embed/>
                  </p:oleObj>
                </mc:Choice>
                <mc:Fallback>
                  <p:oleObj r:id="rId8" imgW="98425" imgH="98425" progId="Equation.DSMT4">
                    <p:embed/>
                    <p:pic>
                      <p:nvPicPr>
                        <p:cNvPr id="46093" name="Object 22"/>
                        <p:cNvPicPr/>
                        <p:nvPr/>
                      </p:nvPicPr>
                      <p:blipFill>
                        <a:blip r:embed="rId9">
                          <a:clrChange>
                            <a:clrFrom>
                              <a:srgbClr val="000000"/>
                            </a:clrFrom>
                            <a:clrTo>
                              <a:srgbClr val="007572"/>
                            </a:clrTo>
                          </a:clrChange>
                        </a:blip>
                        <a:stretch>
                          <a:fillRect/>
                        </a:stretch>
                      </p:blipFill>
                      <p:spPr>
                        <a:xfrm>
                          <a:off x="1954" y="923"/>
                          <a:ext cx="227" cy="227"/>
                        </a:xfrm>
                        <a:prstGeom prst="rect">
                          <a:avLst/>
                        </a:prstGeom>
                        <a:noFill/>
                        <a:ln w="38100">
                          <a:noFill/>
                          <a:miter/>
                        </a:ln>
                      </p:spPr>
                    </p:pic>
                  </p:oleObj>
                </mc:Fallback>
              </mc:AlternateContent>
            </a:graphicData>
          </a:graphic>
        </p:graphicFrame>
      </p:grpSp>
      <p:sp>
        <p:nvSpPr>
          <p:cNvPr id="141337" name="Text Box 25" descr="蓝色面巾纸"/>
          <p:cNvSpPr txBox="1">
            <a:spLocks noChangeArrowheads="1"/>
          </p:cNvSpPr>
          <p:nvPr/>
        </p:nvSpPr>
        <p:spPr bwMode="auto">
          <a:xfrm>
            <a:off x="712281" y="3294066"/>
            <a:ext cx="7526728" cy="497316"/>
          </a:xfrm>
          <a:prstGeom prst="rect">
            <a:avLst/>
          </a:prstGeom>
          <a:blipFill dpi="0" rotWithShape="1">
            <a:blip r:embed="rId10"/>
            <a:srcRect/>
            <a:tile tx="0" ty="0" sx="100000" sy="100000" flip="none" algn="tl"/>
          </a:blipFill>
          <a:ln w="9525" algn="ctr">
            <a:noFill/>
            <a:miter lim="800000"/>
          </a:ln>
          <a:effectLst/>
        </p:spPr>
        <p:txBody>
          <a:bodyPr wrap="square">
            <a:spAutoFit/>
          </a:bodyPr>
          <a:lstStyle/>
          <a:p>
            <a:pPr defTabSz="685800">
              <a:lnSpc>
                <a:spcPct val="120000"/>
              </a:lnSpc>
              <a:defRPr/>
            </a:pPr>
            <a:r>
              <a:rPr kumimoji="1" lang="zh-CN" altLang="en-US" sz="2400" dirty="0">
                <a:effectLst>
                  <a:outerShdw blurRad="38100" dist="38100" dir="2700000" algn="tl">
                    <a:srgbClr val="000000"/>
                  </a:outerShdw>
                </a:effectLst>
                <a:latin typeface="微软雅黑" panose="020B0503020204020204" pitchFamily="34" charset="-122"/>
                <a:ea typeface="微软雅黑" panose="020B0503020204020204" pitchFamily="34" charset="-122"/>
              </a:rPr>
              <a:t>结论：</a:t>
            </a:r>
            <a:r>
              <a:rPr kumimoji="1" lang="en-US" altLang="zh-CN" sz="2400" dirty="0">
                <a:effectLst>
                  <a:outerShdw blurRad="38100" dist="38100" dir="2700000" algn="tl">
                    <a:srgbClr val="000000"/>
                  </a:outerShdw>
                </a:effectLst>
                <a:latin typeface="微软雅黑" panose="020B0503020204020204" pitchFamily="34" charset="-122"/>
                <a:ea typeface="微软雅黑" panose="020B0503020204020204" pitchFamily="34" charset="-122"/>
              </a:rPr>
              <a:t>1</a:t>
            </a:r>
            <a:r>
              <a:rPr kumimoji="1" lang="zh-CN" altLang="en-US" sz="2400" dirty="0">
                <a:effectLst>
                  <a:outerShdw blurRad="38100" dist="38100" dir="2700000" algn="tl">
                    <a:srgbClr val="000000"/>
                  </a:outerShdw>
                </a:effectLst>
                <a:latin typeface="微软雅黑" panose="020B0503020204020204" pitchFamily="34" charset="-122"/>
                <a:ea typeface="微软雅黑" panose="020B0503020204020204" pitchFamily="34" charset="-122"/>
              </a:rPr>
              <a:t>）</a:t>
            </a:r>
            <a:r>
              <a:rPr kumimoji="1" lang="zh-CN" altLang="en-US" sz="2400" dirty="0">
                <a:solidFill>
                  <a:srgbClr val="0000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近似数的有效数字位数越多，精确度越高。</a:t>
            </a:r>
            <a:endParaRPr kumimoji="1" lang="en-US" altLang="zh-CN" sz="2400" dirty="0">
              <a:solidFill>
                <a:srgbClr val="0000FF"/>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grpSp>
        <p:nvGrpSpPr>
          <p:cNvPr id="12" name="Group 13">
            <a:extLst>
              <a:ext uri="{FF2B5EF4-FFF2-40B4-BE49-F238E27FC236}">
                <a16:creationId xmlns:a16="http://schemas.microsoft.com/office/drawing/2014/main" id="{1435A8AE-8C3C-1BB5-1B6F-5C7D9A5F60EA}"/>
              </a:ext>
            </a:extLst>
          </p:cNvPr>
          <p:cNvGrpSpPr/>
          <p:nvPr/>
        </p:nvGrpSpPr>
        <p:grpSpPr>
          <a:xfrm>
            <a:off x="638510" y="1925943"/>
            <a:ext cx="8031030" cy="461718"/>
            <a:chOff x="249" y="2024"/>
            <a:chExt cx="5344" cy="388"/>
          </a:xfrm>
        </p:grpSpPr>
        <p:sp>
          <p:nvSpPr>
            <p:cNvPr id="13" name="Rectangle 9">
              <a:extLst>
                <a:ext uri="{FF2B5EF4-FFF2-40B4-BE49-F238E27FC236}">
                  <a16:creationId xmlns:a16="http://schemas.microsoft.com/office/drawing/2014/main" id="{69E9F52E-2D20-0183-C828-5EB0BAD4C67C}"/>
                </a:ext>
              </a:extLst>
            </p:cNvPr>
            <p:cNvSpPr/>
            <p:nvPr/>
          </p:nvSpPr>
          <p:spPr>
            <a:xfrm>
              <a:off x="249" y="2024"/>
              <a:ext cx="5344" cy="38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solidFill>
                    <a:srgbClr val="000000"/>
                  </a:solidFill>
                  <a:latin typeface="微软雅黑" panose="020B0503020204020204" pitchFamily="34" charset="-122"/>
                  <a:ea typeface="微软雅黑" panose="020B0503020204020204" pitchFamily="34" charset="-122"/>
                </a:rPr>
                <a:t>                作为   的近似值 具有</a:t>
              </a:r>
              <a:r>
                <a:rPr lang="zh-CN" altLang="en-US" sz="2400" b="1" dirty="0">
                  <a:solidFill>
                    <a:srgbClr val="FF0000"/>
                  </a:solidFill>
                  <a:latin typeface="微软雅黑" panose="020B0503020204020204" pitchFamily="34" charset="-122"/>
                  <a:ea typeface="微软雅黑" panose="020B0503020204020204" pitchFamily="34" charset="-122"/>
                </a:rPr>
                <a:t>五位</a:t>
              </a:r>
              <a:r>
                <a:rPr lang="zh-CN" altLang="en-US" sz="2400" b="1" dirty="0">
                  <a:solidFill>
                    <a:srgbClr val="000000"/>
                  </a:solidFill>
                  <a:latin typeface="微软雅黑" panose="020B0503020204020204" pitchFamily="34" charset="-122"/>
                  <a:ea typeface="微软雅黑" panose="020B0503020204020204" pitchFamily="34" charset="-122"/>
                </a:rPr>
                <a:t>有效数字，为有效数。</a:t>
              </a:r>
            </a:p>
          </p:txBody>
        </p:sp>
        <p:graphicFrame>
          <p:nvGraphicFramePr>
            <p:cNvPr id="14" name="Object 10">
              <a:extLst>
                <a:ext uri="{FF2B5EF4-FFF2-40B4-BE49-F238E27FC236}">
                  <a16:creationId xmlns:a16="http://schemas.microsoft.com/office/drawing/2014/main" id="{113223E9-9945-5FD2-1D3D-8D52BA1CC229}"/>
                </a:ext>
              </a:extLst>
            </p:cNvPr>
            <p:cNvGraphicFramePr>
              <a:graphicFrameLocks noChangeAspect="1"/>
            </p:cNvGraphicFramePr>
            <p:nvPr>
              <p:extLst>
                <p:ext uri="{D42A27DB-BD31-4B8C-83A1-F6EECF244321}">
                  <p14:modId xmlns:p14="http://schemas.microsoft.com/office/powerpoint/2010/main" val="2204382588"/>
                </p:ext>
              </p:extLst>
            </p:nvPr>
          </p:nvGraphicFramePr>
          <p:xfrm>
            <a:off x="249" y="2028"/>
            <a:ext cx="1006" cy="362"/>
          </p:xfrm>
          <a:graphic>
            <a:graphicData uri="http://schemas.openxmlformats.org/presentationml/2006/ole">
              <mc:AlternateContent xmlns:mc="http://schemas.openxmlformats.org/markup-compatibility/2006">
                <mc:Choice xmlns:v="urn:schemas-microsoft-com:vml" Requires="v">
                  <p:oleObj name="Equation" r:id="rId11" imgW="761760" imgH="228600" progId="Equation.DSMT4">
                    <p:embed/>
                  </p:oleObj>
                </mc:Choice>
                <mc:Fallback>
                  <p:oleObj name="Equation" r:id="rId11" imgW="761760" imgH="228600" progId="Equation.DSMT4">
                    <p:embed/>
                    <p:pic>
                      <p:nvPicPr>
                        <p:cNvPr id="14" name="Object 10">
                          <a:extLst>
                            <a:ext uri="{FF2B5EF4-FFF2-40B4-BE49-F238E27FC236}">
                              <a16:creationId xmlns:a16="http://schemas.microsoft.com/office/drawing/2014/main" id="{113223E9-9945-5FD2-1D3D-8D52BA1CC229}"/>
                            </a:ext>
                          </a:extLst>
                        </p:cNvPr>
                        <p:cNvPicPr/>
                        <p:nvPr/>
                      </p:nvPicPr>
                      <p:blipFill>
                        <a:blip r:embed="rId12">
                          <a:clrChange>
                            <a:clrFrom>
                              <a:srgbClr val="000000"/>
                            </a:clrFrom>
                            <a:clrTo>
                              <a:srgbClr val="007572"/>
                            </a:clrTo>
                          </a:clrChange>
                        </a:blip>
                        <a:stretch>
                          <a:fillRect/>
                        </a:stretch>
                      </p:blipFill>
                      <p:spPr>
                        <a:xfrm>
                          <a:off x="249" y="2028"/>
                          <a:ext cx="1006" cy="362"/>
                        </a:xfrm>
                        <a:prstGeom prst="rect">
                          <a:avLst/>
                        </a:prstGeom>
                        <a:noFill/>
                        <a:ln w="38100">
                          <a:noFill/>
                          <a:miter/>
                        </a:ln>
                      </p:spPr>
                    </p:pic>
                  </p:oleObj>
                </mc:Fallback>
              </mc:AlternateContent>
            </a:graphicData>
          </a:graphic>
        </p:graphicFrame>
        <p:graphicFrame>
          <p:nvGraphicFramePr>
            <p:cNvPr id="15" name="Object 11">
              <a:extLst>
                <a:ext uri="{FF2B5EF4-FFF2-40B4-BE49-F238E27FC236}">
                  <a16:creationId xmlns:a16="http://schemas.microsoft.com/office/drawing/2014/main" id="{AA05BE1C-FB56-864A-8A84-C366BBF3D37B}"/>
                </a:ext>
              </a:extLst>
            </p:cNvPr>
            <p:cNvGraphicFramePr>
              <a:graphicFrameLocks noChangeAspect="1"/>
            </p:cNvGraphicFramePr>
            <p:nvPr>
              <p:extLst>
                <p:ext uri="{D42A27DB-BD31-4B8C-83A1-F6EECF244321}">
                  <p14:modId xmlns:p14="http://schemas.microsoft.com/office/powerpoint/2010/main" val="2452532917"/>
                </p:ext>
              </p:extLst>
            </p:nvPr>
          </p:nvGraphicFramePr>
          <p:xfrm>
            <a:off x="1650" y="2116"/>
            <a:ext cx="227" cy="227"/>
          </p:xfrm>
          <a:graphic>
            <a:graphicData uri="http://schemas.openxmlformats.org/presentationml/2006/ole">
              <mc:AlternateContent xmlns:mc="http://schemas.openxmlformats.org/markup-compatibility/2006">
                <mc:Choice xmlns:v="urn:schemas-microsoft-com:vml" Requires="v">
                  <p:oleObj r:id="rId4" imgW="98425" imgH="98425" progId="Equation.DSMT4">
                    <p:embed/>
                  </p:oleObj>
                </mc:Choice>
                <mc:Fallback>
                  <p:oleObj r:id="rId4" imgW="98425" imgH="98425" progId="Equation.DSMT4">
                    <p:embed/>
                    <p:pic>
                      <p:nvPicPr>
                        <p:cNvPr id="15" name="Object 11">
                          <a:extLst>
                            <a:ext uri="{FF2B5EF4-FFF2-40B4-BE49-F238E27FC236}">
                              <a16:creationId xmlns:a16="http://schemas.microsoft.com/office/drawing/2014/main" id="{AA05BE1C-FB56-864A-8A84-C366BBF3D37B}"/>
                            </a:ext>
                          </a:extLst>
                        </p:cNvPr>
                        <p:cNvPicPr/>
                        <p:nvPr/>
                      </p:nvPicPr>
                      <p:blipFill>
                        <a:blip r:embed="rId5">
                          <a:clrChange>
                            <a:clrFrom>
                              <a:srgbClr val="000000"/>
                            </a:clrFrom>
                            <a:clrTo>
                              <a:srgbClr val="007572"/>
                            </a:clrTo>
                          </a:clrChange>
                        </a:blip>
                        <a:stretch>
                          <a:fillRect/>
                        </a:stretch>
                      </p:blipFill>
                      <p:spPr>
                        <a:xfrm>
                          <a:off x="1650" y="2116"/>
                          <a:ext cx="227" cy="227"/>
                        </a:xfrm>
                        <a:prstGeom prst="rect">
                          <a:avLst/>
                        </a:prstGeom>
                        <a:noFill/>
                        <a:ln w="38100">
                          <a:noFill/>
                          <a:miter/>
                        </a:ln>
                      </p:spPr>
                    </p:pic>
                  </p:oleObj>
                </mc:Fallback>
              </mc:AlternateContent>
            </a:graphicData>
          </a:graphic>
        </p:graphicFrame>
      </p:grpSp>
      <p:grpSp>
        <p:nvGrpSpPr>
          <p:cNvPr id="29" name="Group 13">
            <a:extLst>
              <a:ext uri="{FF2B5EF4-FFF2-40B4-BE49-F238E27FC236}">
                <a16:creationId xmlns:a16="http://schemas.microsoft.com/office/drawing/2014/main" id="{E1847C7E-DCA1-7B30-6991-BC9E7E06339E}"/>
              </a:ext>
            </a:extLst>
          </p:cNvPr>
          <p:cNvGrpSpPr/>
          <p:nvPr/>
        </p:nvGrpSpPr>
        <p:grpSpPr>
          <a:xfrm>
            <a:off x="557664" y="2607517"/>
            <a:ext cx="8171980" cy="461718"/>
            <a:chOff x="249" y="2024"/>
            <a:chExt cx="5876" cy="388"/>
          </a:xfrm>
        </p:grpSpPr>
        <p:sp>
          <p:nvSpPr>
            <p:cNvPr id="30" name="Rectangle 9">
              <a:extLst>
                <a:ext uri="{FF2B5EF4-FFF2-40B4-BE49-F238E27FC236}">
                  <a16:creationId xmlns:a16="http://schemas.microsoft.com/office/drawing/2014/main" id="{EEF7FD56-7867-CA15-71E2-B07F733FDBD0}"/>
                </a:ext>
              </a:extLst>
            </p:cNvPr>
            <p:cNvSpPr/>
            <p:nvPr/>
          </p:nvSpPr>
          <p:spPr>
            <a:xfrm>
              <a:off x="249" y="2024"/>
              <a:ext cx="5876" cy="38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solidFill>
                    <a:srgbClr val="000000"/>
                  </a:solidFill>
                  <a:latin typeface="微软雅黑" panose="020B0503020204020204" pitchFamily="34" charset="-122"/>
                  <a:ea typeface="微软雅黑" panose="020B0503020204020204" pitchFamily="34" charset="-122"/>
                </a:rPr>
                <a:t>                   作为   的近似值具有</a:t>
              </a:r>
              <a:r>
                <a:rPr lang="zh-CN" altLang="en-US" sz="2400" b="1" dirty="0">
                  <a:solidFill>
                    <a:srgbClr val="FF0000"/>
                  </a:solidFill>
                  <a:latin typeface="微软雅黑" panose="020B0503020204020204" pitchFamily="34" charset="-122"/>
                  <a:ea typeface="微软雅黑" panose="020B0503020204020204" pitchFamily="34" charset="-122"/>
                </a:rPr>
                <a:t>六位</a:t>
              </a:r>
              <a:r>
                <a:rPr lang="zh-CN" altLang="en-US" sz="2400" b="1" dirty="0">
                  <a:solidFill>
                    <a:srgbClr val="000000"/>
                  </a:solidFill>
                  <a:latin typeface="微软雅黑" panose="020B0503020204020204" pitchFamily="34" charset="-122"/>
                  <a:ea typeface="微软雅黑" panose="020B0503020204020204" pitchFamily="34" charset="-122"/>
                </a:rPr>
                <a:t>有效数字，为有效数。</a:t>
              </a:r>
            </a:p>
          </p:txBody>
        </p:sp>
        <p:graphicFrame>
          <p:nvGraphicFramePr>
            <p:cNvPr id="31" name="Object 10">
              <a:extLst>
                <a:ext uri="{FF2B5EF4-FFF2-40B4-BE49-F238E27FC236}">
                  <a16:creationId xmlns:a16="http://schemas.microsoft.com/office/drawing/2014/main" id="{C1669DF7-6168-34D1-B6A7-D7EF9C1116F9}"/>
                </a:ext>
              </a:extLst>
            </p:cNvPr>
            <p:cNvGraphicFramePr>
              <a:graphicFrameLocks noChangeAspect="1"/>
            </p:cNvGraphicFramePr>
            <p:nvPr>
              <p:extLst>
                <p:ext uri="{D42A27DB-BD31-4B8C-83A1-F6EECF244321}">
                  <p14:modId xmlns:p14="http://schemas.microsoft.com/office/powerpoint/2010/main" val="560612396"/>
                </p:ext>
              </p:extLst>
            </p:nvPr>
          </p:nvGraphicFramePr>
          <p:xfrm>
            <a:off x="310" y="2039"/>
            <a:ext cx="1180" cy="356"/>
          </p:xfrm>
          <a:graphic>
            <a:graphicData uri="http://schemas.openxmlformats.org/presentationml/2006/ole">
              <mc:AlternateContent xmlns:mc="http://schemas.openxmlformats.org/markup-compatibility/2006">
                <mc:Choice xmlns:v="urn:schemas-microsoft-com:vml" Requires="v">
                  <p:oleObj name="Equation" r:id="rId13" imgW="838080" imgH="228600" progId="Equation.DSMT4">
                    <p:embed/>
                  </p:oleObj>
                </mc:Choice>
                <mc:Fallback>
                  <p:oleObj name="Equation" r:id="rId13" imgW="838080" imgH="228600" progId="Equation.DSMT4">
                    <p:embed/>
                    <p:pic>
                      <p:nvPicPr>
                        <p:cNvPr id="31" name="Object 10">
                          <a:extLst>
                            <a:ext uri="{FF2B5EF4-FFF2-40B4-BE49-F238E27FC236}">
                              <a16:creationId xmlns:a16="http://schemas.microsoft.com/office/drawing/2014/main" id="{C1669DF7-6168-34D1-B6A7-D7EF9C1116F9}"/>
                            </a:ext>
                          </a:extLst>
                        </p:cNvPr>
                        <p:cNvPicPr/>
                        <p:nvPr/>
                      </p:nvPicPr>
                      <p:blipFill>
                        <a:blip r:embed="rId14">
                          <a:clrChange>
                            <a:clrFrom>
                              <a:srgbClr val="000000"/>
                            </a:clrFrom>
                            <a:clrTo>
                              <a:srgbClr val="007572"/>
                            </a:clrTo>
                          </a:clrChange>
                        </a:blip>
                        <a:stretch>
                          <a:fillRect/>
                        </a:stretch>
                      </p:blipFill>
                      <p:spPr>
                        <a:xfrm>
                          <a:off x="310" y="2039"/>
                          <a:ext cx="1180" cy="356"/>
                        </a:xfrm>
                        <a:prstGeom prst="rect">
                          <a:avLst/>
                        </a:prstGeom>
                        <a:noFill/>
                        <a:ln w="38100">
                          <a:noFill/>
                          <a:miter/>
                        </a:ln>
                      </p:spPr>
                    </p:pic>
                  </p:oleObj>
                </mc:Fallback>
              </mc:AlternateContent>
            </a:graphicData>
          </a:graphic>
        </p:graphicFrame>
        <p:graphicFrame>
          <p:nvGraphicFramePr>
            <p:cNvPr id="32" name="Object 11">
              <a:extLst>
                <a:ext uri="{FF2B5EF4-FFF2-40B4-BE49-F238E27FC236}">
                  <a16:creationId xmlns:a16="http://schemas.microsoft.com/office/drawing/2014/main" id="{C87F2B31-76B8-6391-20DF-49D543D701BD}"/>
                </a:ext>
              </a:extLst>
            </p:cNvPr>
            <p:cNvGraphicFramePr>
              <a:graphicFrameLocks noChangeAspect="1"/>
            </p:cNvGraphicFramePr>
            <p:nvPr>
              <p:extLst>
                <p:ext uri="{D42A27DB-BD31-4B8C-83A1-F6EECF244321}">
                  <p14:modId xmlns:p14="http://schemas.microsoft.com/office/powerpoint/2010/main" val="1338182978"/>
                </p:ext>
              </p:extLst>
            </p:nvPr>
          </p:nvGraphicFramePr>
          <p:xfrm>
            <a:off x="1969" y="2140"/>
            <a:ext cx="227" cy="227"/>
          </p:xfrm>
          <a:graphic>
            <a:graphicData uri="http://schemas.openxmlformats.org/presentationml/2006/ole">
              <mc:AlternateContent xmlns:mc="http://schemas.openxmlformats.org/markup-compatibility/2006">
                <mc:Choice xmlns:v="urn:schemas-microsoft-com:vml" Requires="v">
                  <p:oleObj r:id="rId4" imgW="98425" imgH="98425" progId="Equation.DSMT4">
                    <p:embed/>
                  </p:oleObj>
                </mc:Choice>
                <mc:Fallback>
                  <p:oleObj r:id="rId4" imgW="98425" imgH="98425" progId="Equation.DSMT4">
                    <p:embed/>
                    <p:pic>
                      <p:nvPicPr>
                        <p:cNvPr id="32" name="Object 11">
                          <a:extLst>
                            <a:ext uri="{FF2B5EF4-FFF2-40B4-BE49-F238E27FC236}">
                              <a16:creationId xmlns:a16="http://schemas.microsoft.com/office/drawing/2014/main" id="{C87F2B31-76B8-6391-20DF-49D543D701BD}"/>
                            </a:ext>
                          </a:extLst>
                        </p:cNvPr>
                        <p:cNvPicPr/>
                        <p:nvPr/>
                      </p:nvPicPr>
                      <p:blipFill>
                        <a:blip r:embed="rId5">
                          <a:clrChange>
                            <a:clrFrom>
                              <a:srgbClr val="000000"/>
                            </a:clrFrom>
                            <a:clrTo>
                              <a:srgbClr val="007572"/>
                            </a:clrTo>
                          </a:clrChange>
                        </a:blip>
                        <a:stretch>
                          <a:fillRect/>
                        </a:stretch>
                      </p:blipFill>
                      <p:spPr>
                        <a:xfrm>
                          <a:off x="1969" y="2140"/>
                          <a:ext cx="227" cy="227"/>
                        </a:xfrm>
                        <a:prstGeom prst="rect">
                          <a:avLst/>
                        </a:prstGeom>
                        <a:noFill/>
                        <a:ln w="38100">
                          <a:noFill/>
                          <a:miter/>
                        </a:ln>
                      </p:spPr>
                    </p:pic>
                  </p:oleObj>
                </mc:Fallback>
              </mc:AlternateContent>
            </a:graphicData>
          </a:graphic>
        </p:graphicFrame>
      </p:grpSp>
      <p:sp>
        <p:nvSpPr>
          <p:cNvPr id="34" name="文本框 33">
            <a:extLst>
              <a:ext uri="{FF2B5EF4-FFF2-40B4-BE49-F238E27FC236}">
                <a16:creationId xmlns:a16="http://schemas.microsoft.com/office/drawing/2014/main" id="{5B11B3C5-9AC4-3018-E883-37ECD6F2AEDE}"/>
              </a:ext>
            </a:extLst>
          </p:cNvPr>
          <p:cNvSpPr txBox="1"/>
          <p:nvPr/>
        </p:nvSpPr>
        <p:spPr>
          <a:xfrm>
            <a:off x="1547664" y="4003231"/>
            <a:ext cx="6734531" cy="941155"/>
          </a:xfrm>
          <a:prstGeom prst="rect">
            <a:avLst/>
          </a:prstGeom>
          <a:noFill/>
        </p:spPr>
        <p:txBody>
          <a:bodyPr wrap="square">
            <a:spAutoFit/>
          </a:bodyPr>
          <a:lstStyle/>
          <a:p>
            <a:pPr defTabSz="685800">
              <a:lnSpc>
                <a:spcPct val="120000"/>
              </a:lnSpc>
              <a:defRPr/>
            </a:pPr>
            <a:r>
              <a:rPr kumimoji="1" lang="en-US" altLang="zh-CN" sz="24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2</a:t>
            </a:r>
            <a:r>
              <a:rPr kumimoji="1" lang="zh-CN" altLang="en-US" sz="24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a:t>
            </a:r>
            <a:r>
              <a:rPr kumimoji="1" lang="zh-CN" altLang="en-US" sz="2400" dirty="0">
                <a:solidFill>
                  <a:srgbClr val="0000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若一近似数是由原真值经</a:t>
            </a:r>
            <a:r>
              <a:rPr kumimoji="1" lang="zh-CN" altLang="en-US" sz="24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“四舍五入”</a:t>
            </a:r>
            <a:r>
              <a:rPr kumimoji="1" lang="zh-CN" altLang="en-US" sz="2400" dirty="0">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kumimoji="1" lang="zh-CN" altLang="en-US" sz="2400" dirty="0">
                <a:solidFill>
                  <a:srgbClr val="0000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得到</a:t>
            </a:r>
            <a:r>
              <a:rPr kumimoji="1" lang="zh-CN" altLang="en-US" sz="2400" dirty="0">
                <a:effectLst>
                  <a:outerShdw blurRad="38100" dist="38100" dir="2700000" algn="tl">
                    <a:srgbClr val="000000"/>
                  </a:outerShdw>
                </a:effectLst>
                <a:latin typeface="微软雅黑" panose="020B0503020204020204" pitchFamily="34" charset="-122"/>
                <a:ea typeface="微软雅黑" panose="020B0503020204020204" pitchFamily="34" charset="-122"/>
              </a:rPr>
              <a:t>，</a:t>
            </a:r>
            <a:r>
              <a:rPr kumimoji="1" lang="zh-CN" altLang="en-US" sz="2400" dirty="0">
                <a:solidFill>
                  <a:srgbClr val="0000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则必为</a:t>
            </a:r>
            <a:r>
              <a:rPr kumimoji="1" lang="zh-CN" altLang="en-US" sz="24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有效数</a:t>
            </a:r>
            <a:r>
              <a:rPr kumimoji="1" lang="zh-CN" altLang="en-US" sz="2400" dirty="0">
                <a:effectLst>
                  <a:outerShdw blurRad="38100" dist="38100" dir="2700000" algn="tl">
                    <a:srgbClr val="000000"/>
                  </a:outerShdw>
                </a:effectLst>
                <a:latin typeface="微软雅黑" panose="020B0503020204020204" pitchFamily="34" charset="-122"/>
                <a:ea typeface="微软雅黑" panose="020B0503020204020204" pitchFamily="34" charset="-122"/>
              </a:rPr>
              <a:t>。</a:t>
            </a:r>
            <a:endParaRPr kumimoji="1" lang="en-US" altLang="zh-CN" sz="2400" dirty="0">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3D15F64B-E678-32D4-B813-012AE5A30B73}"/>
              </a:ext>
            </a:extLst>
          </p:cNvPr>
          <p:cNvSpPr txBox="1"/>
          <p:nvPr/>
        </p:nvSpPr>
        <p:spPr>
          <a:xfrm>
            <a:off x="1531639" y="5140008"/>
            <a:ext cx="5710601" cy="497957"/>
          </a:xfrm>
          <a:prstGeom prst="rect">
            <a:avLst/>
          </a:prstGeom>
          <a:noFill/>
        </p:spPr>
        <p:txBody>
          <a:bodyPr wrap="square">
            <a:spAutoFit/>
          </a:bodyPr>
          <a:lstStyle/>
          <a:p>
            <a:pPr defTabSz="685800">
              <a:lnSpc>
                <a:spcPct val="120000"/>
              </a:lnSpc>
              <a:defRPr/>
            </a:pPr>
            <a:r>
              <a:rPr kumimoji="1" lang="en-US" altLang="zh-CN" sz="24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3</a:t>
            </a:r>
            <a:r>
              <a:rPr kumimoji="1" lang="zh-CN" altLang="en-US" sz="24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a:t>
            </a:r>
            <a:r>
              <a:rPr kumimoji="1" lang="zh-CN" altLang="en-US" sz="2400" dirty="0">
                <a:solidFill>
                  <a:srgbClr val="0000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有效数准确到小数点后最后一位。</a:t>
            </a:r>
            <a:endParaRPr kumimoji="1" lang="en-US" altLang="zh-CN" sz="2400" dirty="0">
              <a:solidFill>
                <a:srgbClr val="0000FF"/>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1319"/>
                                        </p:tgtEl>
                                        <p:attrNameLst>
                                          <p:attrName>style.visibility</p:attrName>
                                        </p:attrNameLst>
                                      </p:cBhvr>
                                      <p:to>
                                        <p:strVal val="visible"/>
                                      </p:to>
                                    </p:set>
                                    <p:animEffect transition="in" filter="checkerboard(across)">
                                      <p:cBhvr>
                                        <p:cTn id="7" dur="500"/>
                                        <p:tgtEl>
                                          <p:spTgt spid="1413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linds(horizontal)">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141337"/>
                                        </p:tgtEl>
                                        <p:attrNameLst>
                                          <p:attrName>style.visibility</p:attrName>
                                        </p:attrNameLst>
                                      </p:cBhvr>
                                      <p:to>
                                        <p:strVal val="visible"/>
                                      </p:to>
                                    </p:set>
                                    <p:animEffect transition="in" filter="diamond(in)">
                                      <p:cBhvr>
                                        <p:cTn id="32" dur="2000"/>
                                        <p:tgtEl>
                                          <p:spTgt spid="14133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9" grpId="0"/>
      <p:bldP spid="141337" grpId="0" animBg="1"/>
      <p:bldP spid="34" grpId="0"/>
      <p:bldP spid="3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2C11805-A969-A2CC-6024-2821D09246A9}"/>
              </a:ext>
            </a:extLst>
          </p:cNvPr>
          <p:cNvSpPr/>
          <p:nvPr/>
        </p:nvSpPr>
        <p:spPr>
          <a:xfrm>
            <a:off x="871159" y="509716"/>
            <a:ext cx="4334841" cy="52322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en-US" altLang="zh-CN" sz="2800" b="1" dirty="0">
                <a:solidFill>
                  <a:srgbClr val="FF3399"/>
                </a:solidFill>
                <a:latin typeface="微软雅黑" panose="020B0503020204020204" pitchFamily="34" charset="-122"/>
                <a:ea typeface="微软雅黑" panose="020B0503020204020204" pitchFamily="34" charset="-122"/>
                <a:sym typeface="Arial" panose="020B0604020202020204" pitchFamily="34" charset="0"/>
              </a:rPr>
              <a:t>4</a:t>
            </a:r>
            <a:r>
              <a:rPr lang="zh-CN" altLang="en-US" sz="2800" b="1" dirty="0">
                <a:solidFill>
                  <a:srgbClr val="FF3399"/>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800" b="1" dirty="0">
                <a:solidFill>
                  <a:srgbClr val="FF3399"/>
                </a:solidFill>
                <a:latin typeface="微软雅黑" panose="020B0503020204020204" pitchFamily="34" charset="-122"/>
                <a:ea typeface="微软雅黑" panose="020B0503020204020204" pitchFamily="34" charset="-122"/>
              </a:rPr>
              <a:t>十进制数的浮点表示法</a:t>
            </a:r>
          </a:p>
        </p:txBody>
      </p:sp>
      <p:graphicFrame>
        <p:nvGraphicFramePr>
          <p:cNvPr id="4" name="Object 20">
            <a:extLst>
              <a:ext uri="{FF2B5EF4-FFF2-40B4-BE49-F238E27FC236}">
                <a16:creationId xmlns:a16="http://schemas.microsoft.com/office/drawing/2014/main" id="{CB0637CA-D7BE-36DC-A72D-FC1EFFC0F213}"/>
              </a:ext>
            </a:extLst>
          </p:cNvPr>
          <p:cNvGraphicFramePr>
            <a:graphicFrameLocks noChangeAspect="1"/>
          </p:cNvGraphicFramePr>
          <p:nvPr>
            <p:extLst>
              <p:ext uri="{D42A27DB-BD31-4B8C-83A1-F6EECF244321}">
                <p14:modId xmlns:p14="http://schemas.microsoft.com/office/powerpoint/2010/main" val="3034604268"/>
              </p:ext>
            </p:extLst>
          </p:nvPr>
        </p:nvGraphicFramePr>
        <p:xfrm>
          <a:off x="2594134" y="1885367"/>
          <a:ext cx="3702844" cy="565547"/>
        </p:xfrm>
        <a:graphic>
          <a:graphicData uri="http://schemas.openxmlformats.org/presentationml/2006/ole">
            <mc:AlternateContent xmlns:mc="http://schemas.openxmlformats.org/markup-compatibility/2006">
              <mc:Choice xmlns:v="urn:schemas-microsoft-com:vml" Requires="v">
                <p:oleObj name="Equation" r:id="rId2" imgW="1600200" imgH="241200" progId="Equation.DSMT4">
                  <p:embed/>
                </p:oleObj>
              </mc:Choice>
              <mc:Fallback>
                <p:oleObj name="Equation" r:id="rId2" imgW="1600200" imgH="241200" progId="Equation.DSMT4">
                  <p:embed/>
                  <p:pic>
                    <p:nvPicPr>
                      <p:cNvPr id="4" name="Object 20">
                        <a:extLst>
                          <a:ext uri="{FF2B5EF4-FFF2-40B4-BE49-F238E27FC236}">
                            <a16:creationId xmlns:a16="http://schemas.microsoft.com/office/drawing/2014/main" id="{CB0637CA-D7BE-36DC-A72D-FC1EFFC0F213}"/>
                          </a:ext>
                        </a:extLst>
                      </p:cNvPr>
                      <p:cNvPicPr/>
                      <p:nvPr/>
                    </p:nvPicPr>
                    <p:blipFill>
                      <a:blip r:embed="rId3">
                        <a:clrChange>
                          <a:clrFrom>
                            <a:srgbClr val="000000"/>
                          </a:clrFrom>
                          <a:clrTo>
                            <a:srgbClr val="007572"/>
                          </a:clrTo>
                        </a:clrChange>
                      </a:blip>
                      <a:stretch>
                        <a:fillRect/>
                      </a:stretch>
                    </p:blipFill>
                    <p:spPr>
                      <a:xfrm>
                        <a:off x="2594134" y="1885367"/>
                        <a:ext cx="3702844" cy="565547"/>
                      </a:xfrm>
                      <a:prstGeom prst="rect">
                        <a:avLst/>
                      </a:prstGeom>
                      <a:noFill/>
                      <a:ln w="38100">
                        <a:noFill/>
                        <a:miter/>
                      </a:ln>
                    </p:spPr>
                  </p:pic>
                </p:oleObj>
              </mc:Fallback>
            </mc:AlternateContent>
          </a:graphicData>
        </a:graphic>
      </p:graphicFrame>
      <p:grpSp>
        <p:nvGrpSpPr>
          <p:cNvPr id="8" name="组合 7">
            <a:extLst>
              <a:ext uri="{FF2B5EF4-FFF2-40B4-BE49-F238E27FC236}">
                <a16:creationId xmlns:a16="http://schemas.microsoft.com/office/drawing/2014/main" id="{F5FD7983-BD1C-116E-C177-78F9DFEDD89F}"/>
              </a:ext>
            </a:extLst>
          </p:cNvPr>
          <p:cNvGrpSpPr/>
          <p:nvPr/>
        </p:nvGrpSpPr>
        <p:grpSpPr>
          <a:xfrm>
            <a:off x="565378" y="1155631"/>
            <a:ext cx="8272841" cy="581057"/>
            <a:chOff x="2933215" y="1198242"/>
            <a:chExt cx="7895206" cy="774742"/>
          </a:xfrm>
        </p:grpSpPr>
        <p:sp>
          <p:nvSpPr>
            <p:cNvPr id="3" name="Rectangle 4">
              <a:extLst>
                <a:ext uri="{FF2B5EF4-FFF2-40B4-BE49-F238E27FC236}">
                  <a16:creationId xmlns:a16="http://schemas.microsoft.com/office/drawing/2014/main" id="{76E70DE9-0BD0-A619-73B5-B901528021A2}"/>
                </a:ext>
              </a:extLst>
            </p:cNvPr>
            <p:cNvSpPr/>
            <p:nvPr/>
          </p:nvSpPr>
          <p:spPr>
            <a:xfrm>
              <a:off x="2933215" y="1198242"/>
              <a:ext cx="7895206" cy="774742"/>
            </a:xfrm>
            <a:prstGeom prst="rect">
              <a:avLst/>
            </a:prstGeom>
            <a:noFill/>
            <a:ln w="9525">
              <a:noFill/>
            </a:ln>
          </p:spPr>
          <p:txBody>
            <a:bodyPr wrap="square"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lnSpc>
                  <a:spcPct val="150000"/>
                </a:lnSpc>
                <a:spcBef>
                  <a:spcPct val="0"/>
                </a:spcBef>
                <a:buClrTx/>
                <a:buSzTx/>
                <a:buNone/>
              </a:pPr>
              <a:r>
                <a:rPr lang="zh-CN" altLang="en-US" sz="2400" b="1" dirty="0">
                  <a:solidFill>
                    <a:srgbClr val="FF0000"/>
                  </a:solidFill>
                  <a:latin typeface="微软雅黑" panose="020B0503020204020204" pitchFamily="34" charset="-122"/>
                  <a:ea typeface="微软雅黑" panose="020B0503020204020204" pitchFamily="34" charset="-122"/>
                </a:rPr>
                <a:t>定义</a:t>
              </a:r>
              <a:r>
                <a:rPr lang="en-US" altLang="zh-CN" sz="2400" b="1" dirty="0">
                  <a:solidFill>
                    <a:srgbClr val="FF0000"/>
                  </a:solidFill>
                  <a:latin typeface="微软雅黑" panose="020B0503020204020204" pitchFamily="34" charset="-122"/>
                  <a:ea typeface="微软雅黑" panose="020B0503020204020204" pitchFamily="34" charset="-122"/>
                </a:rPr>
                <a:t>5.</a:t>
              </a:r>
              <a:r>
                <a:rPr lang="zh-CN" altLang="en-US" sz="2400" b="1" dirty="0">
                  <a:latin typeface="微软雅黑" panose="020B0503020204020204" pitchFamily="34" charset="-122"/>
                  <a:ea typeface="微软雅黑" panose="020B0503020204020204" pitchFamily="34" charset="-122"/>
                </a:rPr>
                <a:t> 设    为 任一十进制数，则可将</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表示为如下形式：</a:t>
              </a:r>
              <a:r>
                <a:rPr lang="en-US" altLang="zh-CN" sz="2400" b="1" dirty="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3EF12FA-A006-0563-D10F-9237EE0F9023}"/>
                    </a:ext>
                  </a:extLst>
                </p:cNvPr>
                <p:cNvSpPr txBox="1"/>
                <p:nvPr/>
              </p:nvSpPr>
              <p:spPr>
                <a:xfrm>
                  <a:off x="4150532" y="1336784"/>
                  <a:ext cx="558267" cy="6155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a:latin typeface="Cambria Math" panose="02040503050406030204" pitchFamily="18" charset="0"/>
                              </a:rPr>
                              <m:t>∗</m:t>
                            </m:r>
                          </m:sup>
                        </m:sSup>
                      </m:oMath>
                    </m:oMathPara>
                  </a14:m>
                  <a:endParaRPr lang="zh-CN" altLang="en-US" sz="2400" dirty="0">
                    <a:latin typeface="微软雅黑" panose="020B0503020204020204" pitchFamily="34" charset="-122"/>
                    <a:ea typeface="微软雅黑" panose="020B0503020204020204" pitchFamily="34" charset="-122"/>
                  </a:endParaRPr>
                </a:p>
              </p:txBody>
            </p:sp>
          </mc:Choice>
          <mc:Fallback xmlns="">
            <p:sp>
              <p:nvSpPr>
                <p:cNvPr id="6" name="文本框 5">
                  <a:extLst>
                    <a:ext uri="{FF2B5EF4-FFF2-40B4-BE49-F238E27FC236}">
                      <a16:creationId xmlns:a16="http://schemas.microsoft.com/office/drawing/2014/main" id="{63EF12FA-A006-0563-D10F-9237EE0F9023}"/>
                    </a:ext>
                  </a:extLst>
                </p:cNvPr>
                <p:cNvSpPr txBox="1">
                  <a:spLocks noRot="1" noChangeAspect="1" noMove="1" noResize="1" noEditPoints="1" noAdjustHandles="1" noChangeArrowheads="1" noChangeShapeType="1" noTextEdit="1"/>
                </p:cNvSpPr>
                <p:nvPr/>
              </p:nvSpPr>
              <p:spPr>
                <a:xfrm>
                  <a:off x="4150532" y="1336784"/>
                  <a:ext cx="558267" cy="61555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4FBD53BF-47FE-0463-5E8B-7D48167916B9}"/>
                    </a:ext>
                  </a:extLst>
                </p:cNvPr>
                <p:cNvSpPr txBox="1"/>
                <p:nvPr/>
              </p:nvSpPr>
              <p:spPr>
                <a:xfrm>
                  <a:off x="7871349" y="1357431"/>
                  <a:ext cx="430175" cy="6155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a:latin typeface="Cambria Math" panose="02040503050406030204" pitchFamily="18" charset="0"/>
                              </a:rPr>
                              <m:t>∗</m:t>
                            </m:r>
                          </m:sup>
                        </m:sSup>
                      </m:oMath>
                    </m:oMathPara>
                  </a14:m>
                  <a:endParaRPr lang="zh-CN" altLang="en-US" sz="2400" dirty="0">
                    <a:latin typeface="微软雅黑" panose="020B0503020204020204" pitchFamily="34" charset="-122"/>
                    <a:ea typeface="微软雅黑" panose="020B0503020204020204" pitchFamily="34" charset="-122"/>
                  </a:endParaRPr>
                </a:p>
              </p:txBody>
            </p:sp>
          </mc:Choice>
          <mc:Fallback>
            <p:sp>
              <p:nvSpPr>
                <p:cNvPr id="7" name="文本框 6">
                  <a:extLst>
                    <a:ext uri="{FF2B5EF4-FFF2-40B4-BE49-F238E27FC236}">
                      <a16:creationId xmlns:a16="http://schemas.microsoft.com/office/drawing/2014/main" id="{4FBD53BF-47FE-0463-5E8B-7D48167916B9}"/>
                    </a:ext>
                  </a:extLst>
                </p:cNvPr>
                <p:cNvSpPr txBox="1">
                  <a:spLocks noRot="1" noChangeAspect="1" noMove="1" noResize="1" noEditPoints="1" noAdjustHandles="1" noChangeArrowheads="1" noChangeShapeType="1" noTextEdit="1"/>
                </p:cNvSpPr>
                <p:nvPr/>
              </p:nvSpPr>
              <p:spPr>
                <a:xfrm>
                  <a:off x="7871349" y="1357431"/>
                  <a:ext cx="430175" cy="615553"/>
                </a:xfrm>
                <a:prstGeom prst="rect">
                  <a:avLst/>
                </a:prstGeom>
                <a:blipFill>
                  <a:blip r:embed="rId5"/>
                  <a:stretch>
                    <a:fillRect/>
                  </a:stretch>
                </a:blipFill>
              </p:spPr>
              <p:txBody>
                <a:bodyPr/>
                <a:lstStyle/>
                <a:p>
                  <a:r>
                    <a:rPr lang="zh-CN" altLang="en-US">
                      <a:noFill/>
                    </a:rPr>
                    <a:t> </a:t>
                  </a:r>
                </a:p>
              </p:txBody>
            </p:sp>
          </mc:Fallback>
        </mc:AlternateContent>
      </p:grpSp>
      <p:grpSp>
        <p:nvGrpSpPr>
          <p:cNvPr id="21" name="组合 20">
            <a:extLst>
              <a:ext uri="{FF2B5EF4-FFF2-40B4-BE49-F238E27FC236}">
                <a16:creationId xmlns:a16="http://schemas.microsoft.com/office/drawing/2014/main" id="{E4140EEE-6694-5FE8-0D16-318A0C8DC7CB}"/>
              </a:ext>
            </a:extLst>
          </p:cNvPr>
          <p:cNvGrpSpPr/>
          <p:nvPr/>
        </p:nvGrpSpPr>
        <p:grpSpPr>
          <a:xfrm>
            <a:off x="1205218" y="2214373"/>
            <a:ext cx="7633001" cy="1689498"/>
            <a:chOff x="2603694" y="2590057"/>
            <a:chExt cx="8505556" cy="2252663"/>
          </a:xfrm>
        </p:grpSpPr>
        <p:grpSp>
          <p:nvGrpSpPr>
            <p:cNvPr id="11" name="Group 60">
              <a:extLst>
                <a:ext uri="{FF2B5EF4-FFF2-40B4-BE49-F238E27FC236}">
                  <a16:creationId xmlns:a16="http://schemas.microsoft.com/office/drawing/2014/main" id="{9BD9E27D-AF4E-D46B-441A-AFB733D40888}"/>
                </a:ext>
              </a:extLst>
            </p:cNvPr>
            <p:cNvGrpSpPr/>
            <p:nvPr/>
          </p:nvGrpSpPr>
          <p:grpSpPr>
            <a:xfrm>
              <a:off x="2603694" y="2590057"/>
              <a:ext cx="8505556" cy="2252663"/>
              <a:chOff x="351" y="1633"/>
              <a:chExt cx="4990" cy="1419"/>
            </a:xfrm>
          </p:grpSpPr>
          <p:sp>
            <p:nvSpPr>
              <p:cNvPr id="12" name="Rectangle 6">
                <a:extLst>
                  <a:ext uri="{FF2B5EF4-FFF2-40B4-BE49-F238E27FC236}">
                    <a16:creationId xmlns:a16="http://schemas.microsoft.com/office/drawing/2014/main" id="{762F1B56-0128-AFBE-9D65-517B14E330B8}"/>
                  </a:ext>
                </a:extLst>
              </p:cNvPr>
              <p:cNvSpPr/>
              <p:nvPr/>
            </p:nvSpPr>
            <p:spPr>
              <a:xfrm>
                <a:off x="351" y="1633"/>
                <a:ext cx="4990" cy="1419"/>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lnSpc>
                    <a:spcPct val="150000"/>
                  </a:lnSpc>
                  <a:spcBef>
                    <a:spcPct val="0"/>
                  </a:spcBef>
                  <a:buClrTx/>
                  <a:buSzTx/>
                  <a:buNone/>
                </a:pPr>
                <a:r>
                  <a:rPr lang="zh-CN" altLang="en-US" sz="2400" b="1" dirty="0">
                    <a:latin typeface="微软雅黑" panose="020B0503020204020204" pitchFamily="34" charset="-122"/>
                    <a:ea typeface="微软雅黑" panose="020B0503020204020204" pitchFamily="34" charset="-122"/>
                  </a:rPr>
                  <a:t>其中，  是</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到</a:t>
                </a:r>
                <a:r>
                  <a:rPr lang="en-US" altLang="zh-CN" sz="2400" b="1" dirty="0">
                    <a:latin typeface="微软雅黑" panose="020B0503020204020204" pitchFamily="34" charset="-122"/>
                    <a:ea typeface="微软雅黑" panose="020B0503020204020204" pitchFamily="34" charset="-122"/>
                  </a:rPr>
                  <a:t>9</a:t>
                </a:r>
                <a:r>
                  <a:rPr lang="zh-CN" altLang="en-US" sz="2400" b="1" dirty="0">
                    <a:latin typeface="微软雅黑" panose="020B0503020204020204" pitchFamily="34" charset="-122"/>
                    <a:ea typeface="微软雅黑" panose="020B0503020204020204" pitchFamily="34" charset="-122"/>
                  </a:rPr>
                  <a:t>中的一个数字；              是</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到</a:t>
                </a:r>
                <a:r>
                  <a:rPr lang="en-US" altLang="zh-CN" sz="2400" b="1" dirty="0">
                    <a:latin typeface="微软雅黑" panose="020B0503020204020204" pitchFamily="34" charset="-122"/>
                    <a:ea typeface="微软雅黑" panose="020B0503020204020204" pitchFamily="34" charset="-122"/>
                  </a:rPr>
                  <a:t>9</a:t>
                </a:r>
                <a:r>
                  <a:rPr lang="zh-CN" altLang="en-US" sz="2400" b="1" dirty="0">
                    <a:latin typeface="微软雅黑" panose="020B0503020204020204" pitchFamily="34" charset="-122"/>
                    <a:ea typeface="微软雅黑" panose="020B0503020204020204" pitchFamily="34" charset="-122"/>
                  </a:rPr>
                  <a:t>中一个数字；   为整数。这样表示的     称为</a:t>
                </a:r>
                <a:r>
                  <a:rPr lang="zh-CN" altLang="en-US" sz="2400" b="1" dirty="0">
                    <a:solidFill>
                      <a:srgbClr val="FF0000"/>
                    </a:solidFill>
                    <a:latin typeface="微软雅黑" panose="020B0503020204020204" pitchFamily="34" charset="-122"/>
                    <a:ea typeface="微软雅黑" panose="020B0503020204020204" pitchFamily="34" charset="-122"/>
                  </a:rPr>
                  <a:t>十进制浮点数</a:t>
                </a:r>
                <a:r>
                  <a:rPr lang="zh-CN" altLang="en-US" sz="2400" b="1" dirty="0">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graphicFrame>
                <p:nvGraphicFramePr>
                  <p:cNvPr id="13" name="Object 21">
                    <a:extLst>
                      <a:ext uri="{FF2B5EF4-FFF2-40B4-BE49-F238E27FC236}">
                        <a16:creationId xmlns:a16="http://schemas.microsoft.com/office/drawing/2014/main" id="{F0BB0BA1-4316-EBB1-782D-971D4187F242}"/>
                      </a:ext>
                    </a:extLst>
                  </p:cNvPr>
                  <p:cNvGraphicFramePr>
                    <a:graphicFrameLocks noChangeAspect="1"/>
                  </p:cNvGraphicFramePr>
                  <p:nvPr>
                    <p:extLst>
                      <p:ext uri="{D42A27DB-BD31-4B8C-83A1-F6EECF244321}">
                        <p14:modId xmlns:p14="http://schemas.microsoft.com/office/powerpoint/2010/main" val="2846098977"/>
                      </p:ext>
                    </p:extLst>
                  </p:nvPr>
                </p:nvGraphicFramePr>
                <p:xfrm>
                  <a:off x="901" y="1990"/>
                  <a:ext cx="241" cy="362"/>
                </p:xfrm>
                <a:graphic>
                  <a:graphicData uri="http://schemas.openxmlformats.org/presentationml/2006/ole">
                    <mc:AlternateContent>
                      <mc:Choice xmlns:v="urn:schemas-microsoft-com:vml" Requires="v">
                        <p:oleObj r:id="rId6" imgW="109220" imgH="165100" progId="Equation.DSMT4">
                          <p:embed/>
                        </p:oleObj>
                      </mc:Choice>
                      <mc:Fallback>
                        <p:oleObj r:id="rId6" imgW="109220" imgH="165100" progId="Equation.DSMT4">
                          <p:embed/>
                          <p:pic>
                            <p:nvPicPr>
                              <p:cNvPr id="13" name="Object 21">
                                <a:extLst>
                                  <a:ext uri="{FF2B5EF4-FFF2-40B4-BE49-F238E27FC236}">
                                    <a16:creationId xmlns:a16="http://schemas.microsoft.com/office/drawing/2014/main" id="{F0BB0BA1-4316-EBB1-782D-971D4187F242}"/>
                                  </a:ext>
                                </a:extLst>
                              </p:cNvPr>
                              <p:cNvPicPr/>
                              <p:nvPr/>
                            </p:nvPicPr>
                            <p:blipFill>
                              <a:blip r:embed="rId7">
                                <a:clrChange>
                                  <a:clrFrom>
                                    <a:srgbClr val="000000"/>
                                  </a:clrFrom>
                                  <a:clrTo>
                                    <a:srgbClr val="007572"/>
                                  </a:clrTo>
                                </a:clrChange>
                              </a:blip>
                              <a:stretch>
                                <a:fillRect/>
                              </a:stretch>
                            </p:blipFill>
                            <p:spPr>
                              <a:xfrm>
                                <a:off x="901" y="1990"/>
                                <a:ext cx="241" cy="362"/>
                              </a:xfrm>
                              <a:prstGeom prst="rect">
                                <a:avLst/>
                              </a:prstGeom>
                              <a:noFill/>
                              <a:ln w="38100">
                                <a:noFill/>
                                <a:miter/>
                              </a:ln>
                            </p:spPr>
                          </p:pic>
                        </p:oleObj>
                      </mc:Fallback>
                    </mc:AlternateContent>
                  </a:graphicData>
                </a:graphic>
              </p:graphicFrame>
            </mc:Choice>
            <mc:Fallback xmlns="">
              <p:graphicFrame>
                <p:nvGraphicFramePr>
                  <p:cNvPr id="13" name="Object 21">
                    <a:extLst>
                      <a:ext uri="{FF2B5EF4-FFF2-40B4-BE49-F238E27FC236}">
                        <a16:creationId xmlns:a16="http://schemas.microsoft.com/office/drawing/2014/main" id="{F0BB0BA1-4316-EBB1-782D-971D4187F242}"/>
                      </a:ext>
                    </a:extLst>
                  </p:cNvPr>
                  <p:cNvGraphicFramePr>
                    <a:graphicFrameLocks noChangeAspect="1"/>
                  </p:cNvGraphicFramePr>
                  <p:nvPr>
                    <p:extLst>
                      <p:ext uri="{D42A27DB-BD31-4B8C-83A1-F6EECF244321}">
                        <p14:modId xmlns:p14="http://schemas.microsoft.com/office/powerpoint/2010/main" val="2846098977"/>
                      </p:ext>
                    </p:extLst>
                  </p:nvPr>
                </p:nvGraphicFramePr>
                <p:xfrm>
                  <a:off x="901" y="1990"/>
                  <a:ext cx="241" cy="362"/>
                </p:xfrm>
                <a:graphic>
                  <a:graphicData uri="http://schemas.openxmlformats.org/presentationml/2006/ole">
                    <mc:AlternateContent>
                      <mc:Choice xmlns:v="urn:schemas-microsoft-com:vml" Requires="v">
                        <p:oleObj r:id="rId8" imgW="109220" imgH="165100" progId="Equation.DSMT4">
                          <p:embed/>
                        </p:oleObj>
                      </mc:Choice>
                      <mc:Fallback>
                        <p:oleObj r:id="rId8" imgW="109220" imgH="165100" progId="Equation.DSMT4">
                          <p:embed/>
                          <p:pic>
                            <p:nvPicPr>
                              <p:cNvPr id="13" name="Object 21">
                                <a:extLst>
                                  <a:ext uri="{FF2B5EF4-FFF2-40B4-BE49-F238E27FC236}">
                                    <a16:creationId xmlns:a16="http://schemas.microsoft.com/office/drawing/2014/main" id="{F0BB0BA1-4316-EBB1-782D-971D4187F242}"/>
                                  </a:ext>
                                </a:extLst>
                              </p:cNvPr>
                              <p:cNvPicPr/>
                              <p:nvPr/>
                            </p:nvPicPr>
                            <p:blipFill>
                              <a:blip r:embed="rId9">
                                <a:clrChange>
                                  <a:clrFrom>
                                    <a:srgbClr val="000000"/>
                                  </a:clrFrom>
                                  <a:clrTo>
                                    <a:srgbClr val="007572"/>
                                  </a:clrTo>
                                </a:clrChange>
                              </a:blip>
                              <a:stretch>
                                <a:fillRect/>
                              </a:stretch>
                            </p:blipFill>
                            <p:spPr>
                              <a:xfrm>
                                <a:off x="901" y="1990"/>
                                <a:ext cx="241" cy="362"/>
                              </a:xfrm>
                              <a:prstGeom prst="rect">
                                <a:avLst/>
                              </a:prstGeom>
                              <a:noFill/>
                              <a:ln w="38100">
                                <a:noFill/>
                                <a:miter/>
                              </a:ln>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14" name="Object 22">
                    <a:extLst>
                      <a:ext uri="{FF2B5EF4-FFF2-40B4-BE49-F238E27FC236}">
                        <a16:creationId xmlns:a16="http://schemas.microsoft.com/office/drawing/2014/main" id="{DBB641D9-1635-DB1C-4A5B-5C1AE04F40FB}"/>
                      </a:ext>
                    </a:extLst>
                  </p:cNvPr>
                  <p:cNvGraphicFramePr>
                    <a:graphicFrameLocks noChangeAspect="1"/>
                  </p:cNvGraphicFramePr>
                  <p:nvPr/>
                </p:nvGraphicFramePr>
                <p:xfrm>
                  <a:off x="3089" y="1990"/>
                  <a:ext cx="861" cy="352"/>
                </p:xfrm>
                <a:graphic>
                  <a:graphicData uri="http://schemas.openxmlformats.org/presentationml/2006/ole">
                    <mc:AlternateContent>
                      <mc:Choice xmlns:v="urn:schemas-microsoft-com:vml" Requires="v">
                        <p:oleObj r:id="rId10" imgW="407670" imgH="165100" progId="Equation.DSMT4">
                          <p:embed/>
                        </p:oleObj>
                      </mc:Choice>
                      <mc:Fallback>
                        <p:oleObj r:id="rId10" imgW="407670" imgH="165100" progId="Equation.DSMT4">
                          <p:embed/>
                          <p:pic>
                            <p:nvPicPr>
                              <p:cNvPr id="14" name="Object 22">
                                <a:extLst>
                                  <a:ext uri="{FF2B5EF4-FFF2-40B4-BE49-F238E27FC236}">
                                    <a16:creationId xmlns:a16="http://schemas.microsoft.com/office/drawing/2014/main" id="{DBB641D9-1635-DB1C-4A5B-5C1AE04F40FB}"/>
                                  </a:ext>
                                </a:extLst>
                              </p:cNvPr>
                              <p:cNvPicPr/>
                              <p:nvPr/>
                            </p:nvPicPr>
                            <p:blipFill>
                              <a:blip r:embed="rId11">
                                <a:clrChange>
                                  <a:clrFrom>
                                    <a:srgbClr val="000000"/>
                                  </a:clrFrom>
                                  <a:clrTo>
                                    <a:srgbClr val="007572"/>
                                  </a:clrTo>
                                </a:clrChange>
                              </a:blip>
                              <a:stretch>
                                <a:fillRect/>
                              </a:stretch>
                            </p:blipFill>
                            <p:spPr>
                              <a:xfrm>
                                <a:off x="3089" y="1990"/>
                                <a:ext cx="861" cy="352"/>
                              </a:xfrm>
                              <a:prstGeom prst="rect">
                                <a:avLst/>
                              </a:prstGeom>
                              <a:noFill/>
                              <a:ln w="38100">
                                <a:noFill/>
                                <a:miter/>
                              </a:ln>
                            </p:spPr>
                          </p:pic>
                        </p:oleObj>
                      </mc:Fallback>
                    </mc:AlternateContent>
                  </a:graphicData>
                </a:graphic>
              </p:graphicFrame>
            </mc:Choice>
            <mc:Fallback xmlns="">
              <p:graphicFrame>
                <p:nvGraphicFramePr>
                  <p:cNvPr id="14" name="Object 22">
                    <a:extLst>
                      <a:ext uri="{FF2B5EF4-FFF2-40B4-BE49-F238E27FC236}">
                        <a16:creationId xmlns:a16="http://schemas.microsoft.com/office/drawing/2014/main" id="{DBB641D9-1635-DB1C-4A5B-5C1AE04F40FB}"/>
                      </a:ext>
                    </a:extLst>
                  </p:cNvPr>
                  <p:cNvGraphicFramePr>
                    <a:graphicFrameLocks noChangeAspect="1"/>
                  </p:cNvGraphicFramePr>
                  <p:nvPr>
                    <p:extLst>
                      <p:ext uri="{D42A27DB-BD31-4B8C-83A1-F6EECF244321}">
                        <p14:modId xmlns:p14="http://schemas.microsoft.com/office/powerpoint/2010/main" val="3132295179"/>
                      </p:ext>
                    </p:extLst>
                  </p:nvPr>
                </p:nvGraphicFramePr>
                <p:xfrm>
                  <a:off x="3089" y="1990"/>
                  <a:ext cx="861" cy="352"/>
                </p:xfrm>
                <a:graphic>
                  <a:graphicData uri="http://schemas.openxmlformats.org/presentationml/2006/ole">
                    <mc:AlternateContent>
                      <mc:Choice xmlns:v="urn:schemas-microsoft-com:vml" Requires="v">
                        <p:oleObj r:id="rId12" imgW="407670" imgH="165100" progId="Equation.DSMT4">
                          <p:embed/>
                        </p:oleObj>
                      </mc:Choice>
                      <mc:Fallback>
                        <p:oleObj r:id="rId12" imgW="407670" imgH="165100" progId="Equation.DSMT4">
                          <p:embed/>
                          <p:pic>
                            <p:nvPicPr>
                              <p:cNvPr id="47125" name="Object 22"/>
                              <p:cNvPicPr/>
                              <p:nvPr/>
                            </p:nvPicPr>
                            <p:blipFill>
                              <a:blip r:embed="rId13">
                                <a:clrChange>
                                  <a:clrFrom>
                                    <a:srgbClr val="000000"/>
                                  </a:clrFrom>
                                  <a:clrTo>
                                    <a:srgbClr val="007572"/>
                                  </a:clrTo>
                                </a:clrChange>
                              </a:blip>
                              <a:stretch>
                                <a:fillRect/>
                              </a:stretch>
                            </p:blipFill>
                            <p:spPr>
                              <a:xfrm>
                                <a:off x="3089" y="1990"/>
                                <a:ext cx="861" cy="352"/>
                              </a:xfrm>
                              <a:prstGeom prst="rect">
                                <a:avLst/>
                              </a:prstGeom>
                              <a:noFill/>
                              <a:ln w="38100">
                                <a:noFill/>
                                <a:miter/>
                              </a:ln>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15" name="Object 59">
                    <a:extLst>
                      <a:ext uri="{FF2B5EF4-FFF2-40B4-BE49-F238E27FC236}">
                        <a16:creationId xmlns:a16="http://schemas.microsoft.com/office/drawing/2014/main" id="{9A7E969E-44AE-163E-4158-1548189E0104}"/>
                      </a:ext>
                    </a:extLst>
                  </p:cNvPr>
                  <p:cNvGraphicFramePr>
                    <a:graphicFrameLocks noChangeAspect="1"/>
                  </p:cNvGraphicFramePr>
                  <p:nvPr>
                    <p:extLst>
                      <p:ext uri="{D42A27DB-BD31-4B8C-83A1-F6EECF244321}">
                        <p14:modId xmlns:p14="http://schemas.microsoft.com/office/powerpoint/2010/main" val="4129099622"/>
                      </p:ext>
                    </p:extLst>
                  </p:nvPr>
                </p:nvGraphicFramePr>
                <p:xfrm>
                  <a:off x="927" y="2506"/>
                  <a:ext cx="272" cy="230"/>
                </p:xfrm>
                <a:graphic>
                  <a:graphicData uri="http://schemas.openxmlformats.org/presentationml/2006/ole">
                    <mc:AlternateContent>
                      <mc:Choice xmlns:v="urn:schemas-microsoft-com:vml" Requires="v">
                        <p:oleObj r:id="rId14" imgW="119380" imgH="98425" progId="Equation.DSMT4">
                          <p:embed/>
                        </p:oleObj>
                      </mc:Choice>
                      <mc:Fallback>
                        <p:oleObj r:id="rId14" imgW="119380" imgH="98425" progId="Equation.DSMT4">
                          <p:embed/>
                          <p:pic>
                            <p:nvPicPr>
                              <p:cNvPr id="15" name="Object 59">
                                <a:extLst>
                                  <a:ext uri="{FF2B5EF4-FFF2-40B4-BE49-F238E27FC236}">
                                    <a16:creationId xmlns:a16="http://schemas.microsoft.com/office/drawing/2014/main" id="{9A7E969E-44AE-163E-4158-1548189E0104}"/>
                                  </a:ext>
                                </a:extLst>
                              </p:cNvPr>
                              <p:cNvPicPr/>
                              <p:nvPr/>
                            </p:nvPicPr>
                            <p:blipFill>
                              <a:blip r:embed="rId15">
                                <a:clrChange>
                                  <a:clrFrom>
                                    <a:srgbClr val="000000"/>
                                  </a:clrFrom>
                                  <a:clrTo>
                                    <a:srgbClr val="007572"/>
                                  </a:clrTo>
                                </a:clrChange>
                              </a:blip>
                              <a:stretch>
                                <a:fillRect/>
                              </a:stretch>
                            </p:blipFill>
                            <p:spPr>
                              <a:xfrm>
                                <a:off x="927" y="2506"/>
                                <a:ext cx="272" cy="230"/>
                              </a:xfrm>
                              <a:prstGeom prst="rect">
                                <a:avLst/>
                              </a:prstGeom>
                              <a:noFill/>
                              <a:ln w="38100">
                                <a:noFill/>
                                <a:miter/>
                              </a:ln>
                            </p:spPr>
                          </p:pic>
                        </p:oleObj>
                      </mc:Fallback>
                    </mc:AlternateContent>
                  </a:graphicData>
                </a:graphic>
              </p:graphicFrame>
            </mc:Choice>
            <mc:Fallback xmlns="">
              <p:graphicFrame>
                <p:nvGraphicFramePr>
                  <p:cNvPr id="15" name="Object 59">
                    <a:extLst>
                      <a:ext uri="{FF2B5EF4-FFF2-40B4-BE49-F238E27FC236}">
                        <a16:creationId xmlns:a16="http://schemas.microsoft.com/office/drawing/2014/main" id="{9A7E969E-44AE-163E-4158-1548189E0104}"/>
                      </a:ext>
                    </a:extLst>
                  </p:cNvPr>
                  <p:cNvGraphicFramePr>
                    <a:graphicFrameLocks noChangeAspect="1"/>
                  </p:cNvGraphicFramePr>
                  <p:nvPr>
                    <p:extLst>
                      <p:ext uri="{D42A27DB-BD31-4B8C-83A1-F6EECF244321}">
                        <p14:modId xmlns:p14="http://schemas.microsoft.com/office/powerpoint/2010/main" val="4129099622"/>
                      </p:ext>
                    </p:extLst>
                  </p:nvPr>
                </p:nvGraphicFramePr>
                <p:xfrm>
                  <a:off x="927" y="2506"/>
                  <a:ext cx="272" cy="230"/>
                </p:xfrm>
                <a:graphic>
                  <a:graphicData uri="http://schemas.openxmlformats.org/presentationml/2006/ole">
                    <mc:AlternateContent>
                      <mc:Choice xmlns:v="urn:schemas-microsoft-com:vml" Requires="v">
                        <p:oleObj r:id="rId16" imgW="119380" imgH="98425" progId="Equation.DSMT4">
                          <p:embed/>
                        </p:oleObj>
                      </mc:Choice>
                      <mc:Fallback>
                        <p:oleObj r:id="rId16" imgW="119380" imgH="98425" progId="Equation.DSMT4">
                          <p:embed/>
                          <p:pic>
                            <p:nvPicPr>
                              <p:cNvPr id="15" name="Object 59">
                                <a:extLst>
                                  <a:ext uri="{FF2B5EF4-FFF2-40B4-BE49-F238E27FC236}">
                                    <a16:creationId xmlns:a16="http://schemas.microsoft.com/office/drawing/2014/main" id="{9A7E969E-44AE-163E-4158-1548189E0104}"/>
                                  </a:ext>
                                </a:extLst>
                              </p:cNvPr>
                              <p:cNvPicPr/>
                              <p:nvPr/>
                            </p:nvPicPr>
                            <p:blipFill>
                              <a:blip r:embed="rId17">
                                <a:clrChange>
                                  <a:clrFrom>
                                    <a:srgbClr val="000000"/>
                                  </a:clrFrom>
                                  <a:clrTo>
                                    <a:srgbClr val="007572"/>
                                  </a:clrTo>
                                </a:clrChange>
                              </a:blip>
                              <a:stretch>
                                <a:fillRect/>
                              </a:stretch>
                            </p:blipFill>
                            <p:spPr>
                              <a:xfrm>
                                <a:off x="927" y="2506"/>
                                <a:ext cx="272" cy="230"/>
                              </a:xfrm>
                              <a:prstGeom prst="rect">
                                <a:avLst/>
                              </a:prstGeom>
                              <a:noFill/>
                              <a:ln w="38100">
                                <a:noFill/>
                                <a:miter/>
                              </a:ln>
                            </p:spPr>
                          </p:pic>
                        </p:oleObj>
                      </mc:Fallback>
                    </mc:AlternateContent>
                  </a:graphicData>
                </a:graphic>
              </p:graphicFrame>
            </mc:Fallback>
          </mc:AlternateContent>
        </p:gr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17565ED7-6666-99E1-7A40-49C4C45AD976}"/>
                    </a:ext>
                  </a:extLst>
                </p:cNvPr>
                <p:cNvSpPr txBox="1"/>
                <p:nvPr/>
              </p:nvSpPr>
              <p:spPr>
                <a:xfrm>
                  <a:off x="6985333" y="3806982"/>
                  <a:ext cx="671203" cy="6155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2400" i="1" smtClean="0">
                                <a:solidFill>
                                  <a:schemeClr val="tx1"/>
                                </a:solidFill>
                                <a:latin typeface="Cambria Math" panose="02040503050406030204" pitchFamily="18" charset="0"/>
                              </a:rPr>
                            </m:ctrlPr>
                          </m:sSupPr>
                          <m:e>
                            <m:r>
                              <a:rPr lang="zh-CN" altLang="en-US" sz="2400" i="1">
                                <a:solidFill>
                                  <a:schemeClr val="tx1"/>
                                </a:solidFill>
                                <a:latin typeface="Cambria Math" panose="02040503050406030204" pitchFamily="18" charset="0"/>
                              </a:rPr>
                              <m:t>𝑥</m:t>
                            </m:r>
                          </m:e>
                          <m:sup>
                            <m:r>
                              <a:rPr lang="zh-CN" altLang="en-US" sz="2400">
                                <a:solidFill>
                                  <a:schemeClr val="tx1"/>
                                </a:solidFill>
                                <a:latin typeface="Cambria Math" panose="02040503050406030204" pitchFamily="18" charset="0"/>
                              </a:rPr>
                              <m:t>∗</m:t>
                            </m:r>
                          </m:sup>
                        </m:sSup>
                      </m:oMath>
                    </m:oMathPara>
                  </a14:m>
                  <a:endParaRPr lang="zh-CN" altLang="en-US" sz="2400" dirty="0">
                    <a:solidFill>
                      <a:schemeClr val="tx1"/>
                    </a:solidFill>
                  </a:endParaRPr>
                </a:p>
              </p:txBody>
            </p:sp>
          </mc:Choice>
          <mc:Fallback xmlns="">
            <p:sp>
              <p:nvSpPr>
                <p:cNvPr id="20" name="文本框 19">
                  <a:extLst>
                    <a:ext uri="{FF2B5EF4-FFF2-40B4-BE49-F238E27FC236}">
                      <a16:creationId xmlns:a16="http://schemas.microsoft.com/office/drawing/2014/main" id="{17565ED7-6666-99E1-7A40-49C4C45AD976}"/>
                    </a:ext>
                  </a:extLst>
                </p:cNvPr>
                <p:cNvSpPr txBox="1">
                  <a:spLocks noRot="1" noChangeAspect="1" noMove="1" noResize="1" noEditPoints="1" noAdjustHandles="1" noChangeArrowheads="1" noChangeShapeType="1" noTextEdit="1"/>
                </p:cNvSpPr>
                <p:nvPr/>
              </p:nvSpPr>
              <p:spPr>
                <a:xfrm>
                  <a:off x="6985333" y="3806982"/>
                  <a:ext cx="671203" cy="615553"/>
                </a:xfrm>
                <a:prstGeom prst="rect">
                  <a:avLst/>
                </a:prstGeom>
                <a:blipFill>
                  <a:blip r:embed="rId18"/>
                  <a:stretch>
                    <a:fillRect/>
                  </a:stretch>
                </a:blipFill>
              </p:spPr>
              <p:txBody>
                <a:bodyPr/>
                <a:lstStyle/>
                <a:p>
                  <a:r>
                    <a:rPr lang="zh-CN" altLang="en-US">
                      <a:noFill/>
                    </a:rPr>
                    <a:t> </a:t>
                  </a:r>
                </a:p>
              </p:txBody>
            </p:sp>
          </mc:Fallback>
        </mc:AlternateContent>
      </p:grpSp>
      <p:grpSp>
        <p:nvGrpSpPr>
          <p:cNvPr id="23" name="组合 22">
            <a:extLst>
              <a:ext uri="{FF2B5EF4-FFF2-40B4-BE49-F238E27FC236}">
                <a16:creationId xmlns:a16="http://schemas.microsoft.com/office/drawing/2014/main" id="{2ED6DC89-E426-1C74-C20F-FB285BFA7FD0}"/>
              </a:ext>
            </a:extLst>
          </p:cNvPr>
          <p:cNvGrpSpPr/>
          <p:nvPr/>
        </p:nvGrpSpPr>
        <p:grpSpPr>
          <a:xfrm>
            <a:off x="565378" y="3903870"/>
            <a:ext cx="8272841" cy="1689052"/>
            <a:chOff x="2420113" y="4512849"/>
            <a:chExt cx="8505556" cy="2252068"/>
          </a:xfrm>
        </p:grpSpPr>
        <p:grpSp>
          <p:nvGrpSpPr>
            <p:cNvPr id="19" name="组合 18">
              <a:extLst>
                <a:ext uri="{FF2B5EF4-FFF2-40B4-BE49-F238E27FC236}">
                  <a16:creationId xmlns:a16="http://schemas.microsoft.com/office/drawing/2014/main" id="{9CB08EA0-41BB-335C-1191-1560C0CD7556}"/>
                </a:ext>
              </a:extLst>
            </p:cNvPr>
            <p:cNvGrpSpPr/>
            <p:nvPr/>
          </p:nvGrpSpPr>
          <p:grpSpPr>
            <a:xfrm>
              <a:off x="2420113" y="4512849"/>
              <a:ext cx="8505556" cy="2252068"/>
              <a:chOff x="2100789" y="4951321"/>
              <a:chExt cx="8505556" cy="2252068"/>
            </a:xfrm>
          </p:grpSpPr>
          <p:sp>
            <p:nvSpPr>
              <p:cNvPr id="17" name="文本框 16">
                <a:extLst>
                  <a:ext uri="{FF2B5EF4-FFF2-40B4-BE49-F238E27FC236}">
                    <a16:creationId xmlns:a16="http://schemas.microsoft.com/office/drawing/2014/main" id="{8C55AE12-998E-AB50-0B0B-4AA09F071B1B}"/>
                  </a:ext>
                </a:extLst>
              </p:cNvPr>
              <p:cNvSpPr txBox="1"/>
              <p:nvPr/>
            </p:nvSpPr>
            <p:spPr>
              <a:xfrm>
                <a:off x="2100789" y="4951321"/>
                <a:ext cx="8505556" cy="2252068"/>
              </a:xfrm>
              <a:prstGeom prst="rect">
                <a:avLst/>
              </a:prstGeom>
              <a:noFill/>
            </p:spPr>
            <p:txBody>
              <a:bodyPr wrap="square">
                <a:spAutoFit/>
              </a:bodyPr>
              <a:lstStyle/>
              <a:p>
                <a:pPr>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注</a:t>
                </a:r>
                <a:r>
                  <a:rPr lang="zh-CN" altLang="en-US" sz="2400" dirty="0">
                    <a:solidFill>
                      <a:schemeClr val="tx1"/>
                    </a:solidFill>
                    <a:latin typeface="微软雅黑" panose="020B0503020204020204" pitchFamily="34" charset="-122"/>
                    <a:ea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rPr>
                  <a:t>1) </a:t>
                </a:r>
                <a:r>
                  <a:rPr lang="zh-CN" altLang="en-US" sz="2400" dirty="0">
                    <a:solidFill>
                      <a:schemeClr val="tx1"/>
                    </a:solidFill>
                    <a:latin typeface="微软雅黑" panose="020B0503020204020204" pitchFamily="34" charset="-122"/>
                    <a:ea typeface="微软雅黑" panose="020B0503020204020204" pitchFamily="34" charset="-122"/>
                  </a:rPr>
                  <a:t>在上述表示法中，因为            ，故该表示法是唯一  </a:t>
                </a:r>
                <a:endParaRPr lang="en-US" altLang="zh-CN" sz="2400" dirty="0">
                  <a:solidFill>
                    <a:schemeClr val="tx1"/>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tx1"/>
                    </a:solidFill>
                    <a:latin typeface="微软雅黑" panose="020B0503020204020204" pitchFamily="34" charset="-122"/>
                    <a:ea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rPr>
                  <a:t>的，称之为</a:t>
                </a:r>
                <a:r>
                  <a:rPr lang="zh-CN" altLang="en-US" sz="2400" dirty="0">
                    <a:solidFill>
                      <a:srgbClr val="FF0000"/>
                    </a:solidFill>
                    <a:latin typeface="微软雅黑" panose="020B0503020204020204" pitchFamily="34" charset="-122"/>
                    <a:ea typeface="微软雅黑" panose="020B0503020204020204" pitchFamily="34" charset="-122"/>
                  </a:rPr>
                  <a:t>规格化浮点数。</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chemeClr val="tx1"/>
                    </a:solidFill>
                    <a:latin typeface="微软雅黑" panose="020B0503020204020204" pitchFamily="34" charset="-122"/>
                    <a:ea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rPr>
                  <a:t>2)</a:t>
                </a:r>
                <a:r>
                  <a:rPr lang="zh-CN" altLang="en-US" sz="2400" dirty="0">
                    <a:solidFill>
                      <a:schemeClr val="tx1"/>
                    </a:solidFill>
                    <a:latin typeface="微软雅黑" panose="020B0503020204020204" pitchFamily="34" charset="-122"/>
                    <a:ea typeface="微软雅黑" panose="020B0503020204020204" pitchFamily="34" charset="-122"/>
                  </a:rPr>
                  <a:t>  整数     称为</a:t>
                </a:r>
                <a:r>
                  <a:rPr lang="zh-CN" altLang="en-US" sz="2400" dirty="0">
                    <a:solidFill>
                      <a:srgbClr val="FF0000"/>
                    </a:solidFill>
                    <a:latin typeface="微软雅黑" panose="020B0503020204020204" pitchFamily="34" charset="-122"/>
                    <a:ea typeface="微软雅黑" panose="020B0503020204020204" pitchFamily="34" charset="-122"/>
                  </a:rPr>
                  <a:t>指数（整数位），</a:t>
                </a:r>
                <a:r>
                  <a:rPr lang="zh-CN" altLang="en-US" sz="2400" dirty="0">
                    <a:latin typeface="微软雅黑" panose="020B0503020204020204" pitchFamily="34" charset="-122"/>
                    <a:ea typeface="微软雅黑" panose="020B0503020204020204" pitchFamily="34" charset="-122"/>
                  </a:rPr>
                  <a:t>可正可负。</a:t>
                </a:r>
              </a:p>
            </p:txBody>
          </p:sp>
          <p:graphicFrame>
            <p:nvGraphicFramePr>
              <p:cNvPr id="18" name="Object 21">
                <a:extLst>
                  <a:ext uri="{FF2B5EF4-FFF2-40B4-BE49-F238E27FC236}">
                    <a16:creationId xmlns:a16="http://schemas.microsoft.com/office/drawing/2014/main" id="{8D2C07FC-B555-1A0A-5661-27D55F90AED8}"/>
                  </a:ext>
                </a:extLst>
              </p:cNvPr>
              <p:cNvGraphicFramePr>
                <a:graphicFrameLocks noChangeAspect="1"/>
              </p:cNvGraphicFramePr>
              <p:nvPr>
                <p:extLst>
                  <p:ext uri="{D42A27DB-BD31-4B8C-83A1-F6EECF244321}">
                    <p14:modId xmlns:p14="http://schemas.microsoft.com/office/powerpoint/2010/main" val="87781860"/>
                  </p:ext>
                </p:extLst>
              </p:nvPr>
            </p:nvGraphicFramePr>
            <p:xfrm>
              <a:off x="6508354" y="5002470"/>
              <a:ext cx="1074043" cy="694100"/>
            </p:xfrm>
            <a:graphic>
              <a:graphicData uri="http://schemas.openxmlformats.org/presentationml/2006/ole">
                <mc:AlternateContent xmlns:mc="http://schemas.openxmlformats.org/markup-compatibility/2006">
                  <mc:Choice xmlns:v="urn:schemas-microsoft-com:vml" Requires="v">
                    <p:oleObj name="Equation" r:id="rId19" imgW="393480" imgH="228600" progId="Equation.DSMT4">
                      <p:embed/>
                    </p:oleObj>
                  </mc:Choice>
                  <mc:Fallback>
                    <p:oleObj name="Equation" r:id="rId19" imgW="393480" imgH="228600" progId="Equation.DSMT4">
                      <p:embed/>
                      <p:pic>
                        <p:nvPicPr>
                          <p:cNvPr id="18" name="Object 21">
                            <a:extLst>
                              <a:ext uri="{FF2B5EF4-FFF2-40B4-BE49-F238E27FC236}">
                                <a16:creationId xmlns:a16="http://schemas.microsoft.com/office/drawing/2014/main" id="{8D2C07FC-B555-1A0A-5661-27D55F90AED8}"/>
                              </a:ext>
                            </a:extLst>
                          </p:cNvPr>
                          <p:cNvPicPr/>
                          <p:nvPr/>
                        </p:nvPicPr>
                        <p:blipFill>
                          <a:blip r:embed="rId20">
                            <a:clrChange>
                              <a:clrFrom>
                                <a:srgbClr val="000000"/>
                              </a:clrFrom>
                              <a:clrTo>
                                <a:srgbClr val="007572"/>
                              </a:clrTo>
                            </a:clrChange>
                          </a:blip>
                          <a:stretch>
                            <a:fillRect/>
                          </a:stretch>
                        </p:blipFill>
                        <p:spPr>
                          <a:xfrm>
                            <a:off x="6508354" y="5002470"/>
                            <a:ext cx="1074043" cy="694100"/>
                          </a:xfrm>
                          <a:prstGeom prst="rect">
                            <a:avLst/>
                          </a:prstGeom>
                          <a:noFill/>
                          <a:ln w="38100">
                            <a:noFill/>
                            <a:miter/>
                          </a:ln>
                        </p:spPr>
                      </p:pic>
                    </p:oleObj>
                  </mc:Fallback>
                </mc:AlternateContent>
              </a:graphicData>
            </a:graphic>
          </p:graphicFrame>
        </p:grpSp>
        <p:graphicFrame>
          <p:nvGraphicFramePr>
            <p:cNvPr id="22" name="Object 59">
              <a:extLst>
                <a:ext uri="{FF2B5EF4-FFF2-40B4-BE49-F238E27FC236}">
                  <a16:creationId xmlns:a16="http://schemas.microsoft.com/office/drawing/2014/main" id="{F9CF85E4-40BA-AAA6-DC91-973133543EBD}"/>
                </a:ext>
              </a:extLst>
            </p:cNvPr>
            <p:cNvGraphicFramePr>
              <a:graphicFrameLocks noChangeAspect="1"/>
            </p:cNvGraphicFramePr>
            <p:nvPr>
              <p:extLst>
                <p:ext uri="{D42A27DB-BD31-4B8C-83A1-F6EECF244321}">
                  <p14:modId xmlns:p14="http://schemas.microsoft.com/office/powerpoint/2010/main" val="2360102052"/>
                </p:ext>
              </p:extLst>
            </p:nvPr>
          </p:nvGraphicFramePr>
          <p:xfrm>
            <a:off x="4312404" y="6267561"/>
            <a:ext cx="387068" cy="365125"/>
          </p:xfrm>
          <a:graphic>
            <a:graphicData uri="http://schemas.openxmlformats.org/presentationml/2006/ole">
              <mc:AlternateContent xmlns:mc="http://schemas.openxmlformats.org/markup-compatibility/2006">
                <mc:Choice xmlns:v="urn:schemas-microsoft-com:vml" Requires="v">
                  <p:oleObj r:id="rId14" imgW="119380" imgH="98425" progId="Equation.DSMT4">
                    <p:embed/>
                  </p:oleObj>
                </mc:Choice>
                <mc:Fallback>
                  <p:oleObj r:id="rId14" imgW="119380" imgH="98425" progId="Equation.DSMT4">
                    <p:embed/>
                    <p:pic>
                      <p:nvPicPr>
                        <p:cNvPr id="22" name="Object 59">
                          <a:extLst>
                            <a:ext uri="{FF2B5EF4-FFF2-40B4-BE49-F238E27FC236}">
                              <a16:creationId xmlns:a16="http://schemas.microsoft.com/office/drawing/2014/main" id="{F9CF85E4-40BA-AAA6-DC91-973133543EBD}"/>
                            </a:ext>
                          </a:extLst>
                        </p:cNvPr>
                        <p:cNvPicPr/>
                        <p:nvPr/>
                      </p:nvPicPr>
                      <p:blipFill>
                        <a:blip r:embed="rId17">
                          <a:clrChange>
                            <a:clrFrom>
                              <a:srgbClr val="000000"/>
                            </a:clrFrom>
                            <a:clrTo>
                              <a:srgbClr val="007572"/>
                            </a:clrTo>
                          </a:clrChange>
                        </a:blip>
                        <a:stretch>
                          <a:fillRect/>
                        </a:stretch>
                      </p:blipFill>
                      <p:spPr>
                        <a:xfrm>
                          <a:off x="4312404" y="6267561"/>
                          <a:ext cx="387068" cy="365125"/>
                        </a:xfrm>
                        <a:prstGeom prst="rect">
                          <a:avLst/>
                        </a:prstGeom>
                        <a:noFill/>
                        <a:ln w="38100">
                          <a:noFill/>
                          <a:miter/>
                        </a:ln>
                      </p:spPr>
                    </p:pic>
                  </p:oleObj>
                </mc:Fallback>
              </mc:AlternateContent>
            </a:graphicData>
          </a:graphic>
        </p:graphicFrame>
      </p:grpSp>
    </p:spTree>
    <p:extLst>
      <p:ext uri="{BB962C8B-B14F-4D97-AF65-F5344CB8AC3E}">
        <p14:creationId xmlns:p14="http://schemas.microsoft.com/office/powerpoint/2010/main" val="297309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1000"/>
                                        <p:tgtEl>
                                          <p:spTgt spid="21"/>
                                        </p:tgtEl>
                                      </p:cBhvr>
                                    </p:animEffect>
                                    <p:anim calcmode="lin" valueType="num">
                                      <p:cBhvr>
                                        <p:cTn id="22" dur="1000" fill="hold"/>
                                        <p:tgtEl>
                                          <p:spTgt spid="21"/>
                                        </p:tgtEl>
                                        <p:attrNameLst>
                                          <p:attrName>ppt_x</p:attrName>
                                        </p:attrNameLst>
                                      </p:cBhvr>
                                      <p:tavLst>
                                        <p:tav tm="0">
                                          <p:val>
                                            <p:strVal val="#ppt_x"/>
                                          </p:val>
                                        </p:tav>
                                        <p:tav tm="100000">
                                          <p:val>
                                            <p:strVal val="#ppt_x"/>
                                          </p:val>
                                        </p:tav>
                                      </p:tavLst>
                                    </p:anim>
                                    <p:anim calcmode="lin" valueType="num">
                                      <p:cBhvr>
                                        <p:cTn id="2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AD928E9-EF76-3BA9-A5D7-DA4793DB75A7}"/>
              </a:ext>
            </a:extLst>
          </p:cNvPr>
          <p:cNvSpPr txBox="1"/>
          <p:nvPr/>
        </p:nvSpPr>
        <p:spPr>
          <a:xfrm>
            <a:off x="971600" y="764704"/>
            <a:ext cx="1368152" cy="461665"/>
          </a:xfrm>
          <a:prstGeom prst="rect">
            <a:avLst/>
          </a:prstGeom>
          <a:noFill/>
        </p:spPr>
        <p:txBody>
          <a:bodyPr wrap="square">
            <a:spAutoFit/>
          </a:bodyPr>
          <a:lstStyle/>
          <a:p>
            <a:r>
              <a:rPr lang="zh-CN" altLang="en-US" sz="2400" dirty="0">
                <a:solidFill>
                  <a:schemeClr val="hlink"/>
                </a:solidFill>
                <a:latin typeface="微软雅黑" panose="020B0503020204020204" pitchFamily="34" charset="-122"/>
                <a:ea typeface="微软雅黑" panose="020B0503020204020204" pitchFamily="34" charset="-122"/>
              </a:rPr>
              <a:t>例如</a:t>
            </a:r>
            <a:r>
              <a:rPr lang="en-US" altLang="zh-CN" sz="2400" dirty="0">
                <a:solidFill>
                  <a:schemeClr val="hlink"/>
                </a:solidFill>
                <a:latin typeface="微软雅黑" panose="020B0503020204020204" pitchFamily="34" charset="-122"/>
                <a:ea typeface="微软雅黑" panose="020B0503020204020204" pitchFamily="34" charset="-122"/>
              </a:rPr>
              <a:t> </a:t>
            </a:r>
            <a:endParaRPr lang="zh-CN" altLang="en-US" sz="2400"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E9D26FE-7077-1F3E-7B4D-9634B3018334}"/>
                  </a:ext>
                </a:extLst>
              </p:cNvPr>
              <p:cNvSpPr txBox="1"/>
              <p:nvPr/>
            </p:nvSpPr>
            <p:spPr>
              <a:xfrm>
                <a:off x="2195736" y="1333398"/>
                <a:ext cx="3370647" cy="4154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100" i="1">
                              <a:solidFill>
                                <a:srgbClr val="836967"/>
                              </a:solidFill>
                              <a:latin typeface="Cambria Math" panose="02040503050406030204" pitchFamily="18" charset="0"/>
                            </a:rPr>
                          </m:ctrlPr>
                        </m:sSubPr>
                        <m:e>
                          <m:r>
                            <a:rPr lang="zh-CN" altLang="en-US" sz="2100" i="1">
                              <a:latin typeface="Cambria Math" panose="02040503050406030204" pitchFamily="18" charset="0"/>
                            </a:rPr>
                            <m:t>𝜋</m:t>
                          </m:r>
                        </m:e>
                        <m:sub>
                          <m:r>
                            <a:rPr lang="zh-CN" altLang="en-US" sz="2100">
                              <a:latin typeface="Cambria Math" panose="02040503050406030204" pitchFamily="18" charset="0"/>
                            </a:rPr>
                            <m:t>1</m:t>
                          </m:r>
                        </m:sub>
                      </m:sSub>
                      <m:r>
                        <a:rPr lang="zh-CN" altLang="en-US" sz="2100">
                          <a:latin typeface="Cambria Math" panose="02040503050406030204" pitchFamily="18" charset="0"/>
                        </a:rPr>
                        <m:t>=3.14</m:t>
                      </m:r>
                      <m:r>
                        <a:rPr lang="en-US" altLang="zh-CN" sz="2100">
                          <a:latin typeface="Cambria Math" panose="02040503050406030204" pitchFamily="18" charset="0"/>
                        </a:rPr>
                        <m:t>=0.314</m:t>
                      </m:r>
                      <m:r>
                        <a:rPr lang="zh-CN" altLang="en-US" sz="2100">
                          <a:latin typeface="Cambria Math" panose="02040503050406030204" pitchFamily="18" charset="0"/>
                        </a:rPr>
                        <m:t>×</m:t>
                      </m:r>
                      <m:sSup>
                        <m:sSupPr>
                          <m:ctrlPr>
                            <a:rPr lang="zh-CN" altLang="en-US" sz="2100" i="1">
                              <a:solidFill>
                                <a:srgbClr val="836967"/>
                              </a:solidFill>
                              <a:latin typeface="Cambria Math" panose="02040503050406030204" pitchFamily="18" charset="0"/>
                            </a:rPr>
                          </m:ctrlPr>
                        </m:sSupPr>
                        <m:e>
                          <m:r>
                            <a:rPr lang="zh-CN" altLang="en-US" sz="2100">
                              <a:latin typeface="Cambria Math" panose="02040503050406030204" pitchFamily="18" charset="0"/>
                            </a:rPr>
                            <m:t>10</m:t>
                          </m:r>
                        </m:e>
                        <m:sup>
                          <m:r>
                            <a:rPr lang="zh-CN" altLang="en-US" sz="2100">
                              <a:latin typeface="Cambria Math" panose="02040503050406030204" pitchFamily="18" charset="0"/>
                            </a:rPr>
                            <m:t>1</m:t>
                          </m:r>
                        </m:sup>
                      </m:sSup>
                    </m:oMath>
                  </m:oMathPara>
                </a14:m>
                <a:endParaRPr lang="zh-CN" altLang="en-US" sz="2100" dirty="0"/>
              </a:p>
            </p:txBody>
          </p:sp>
        </mc:Choice>
        <mc:Fallback xmlns="">
          <p:sp>
            <p:nvSpPr>
              <p:cNvPr id="6" name="文本框 5">
                <a:extLst>
                  <a:ext uri="{FF2B5EF4-FFF2-40B4-BE49-F238E27FC236}">
                    <a16:creationId xmlns:a16="http://schemas.microsoft.com/office/drawing/2014/main" id="{BE9D26FE-7077-1F3E-7B4D-9634B3018334}"/>
                  </a:ext>
                </a:extLst>
              </p:cNvPr>
              <p:cNvSpPr txBox="1">
                <a:spLocks noRot="1" noChangeAspect="1" noMove="1" noResize="1" noEditPoints="1" noAdjustHandles="1" noChangeArrowheads="1" noChangeShapeType="1" noTextEdit="1"/>
              </p:cNvSpPr>
              <p:nvPr/>
            </p:nvSpPr>
            <p:spPr>
              <a:xfrm>
                <a:off x="2195736" y="1333398"/>
                <a:ext cx="3370647" cy="415498"/>
              </a:xfrm>
              <a:prstGeom prst="rect">
                <a:avLst/>
              </a:prstGeom>
              <a:blipFill>
                <a:blip r:embed="rId2"/>
                <a:stretch>
                  <a:fillRect b="-29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BAACBCA-9895-9404-433C-C962F65D52A1}"/>
                  </a:ext>
                </a:extLst>
              </p:cNvPr>
              <p:cNvSpPr txBox="1"/>
              <p:nvPr/>
            </p:nvSpPr>
            <p:spPr>
              <a:xfrm>
                <a:off x="2195736" y="2612650"/>
                <a:ext cx="4019333" cy="4154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100" i="1">
                              <a:solidFill>
                                <a:srgbClr val="836967"/>
                              </a:solidFill>
                              <a:latin typeface="Cambria Math" panose="02040503050406030204" pitchFamily="18" charset="0"/>
                            </a:rPr>
                          </m:ctrlPr>
                        </m:sSubPr>
                        <m:e>
                          <m:r>
                            <a:rPr lang="zh-CN" altLang="en-US" sz="2100" i="1">
                              <a:latin typeface="Cambria Math" panose="02040503050406030204" pitchFamily="18" charset="0"/>
                            </a:rPr>
                            <m:t>𝜋</m:t>
                          </m:r>
                        </m:e>
                        <m:sub>
                          <m:r>
                            <a:rPr lang="en-US" altLang="zh-CN" sz="2100" b="0" i="1">
                              <a:latin typeface="Cambria Math" panose="02040503050406030204" pitchFamily="18" charset="0"/>
                            </a:rPr>
                            <m:t>3</m:t>
                          </m:r>
                        </m:sub>
                      </m:sSub>
                      <m:r>
                        <a:rPr lang="zh-CN" altLang="en-US" sz="2100">
                          <a:latin typeface="Cambria Math" panose="02040503050406030204" pitchFamily="18" charset="0"/>
                        </a:rPr>
                        <m:t>=3.14</m:t>
                      </m:r>
                      <m:r>
                        <a:rPr lang="en-US" altLang="zh-CN" sz="2100" b="0">
                          <a:latin typeface="Cambria Math" panose="02040503050406030204" pitchFamily="18" charset="0"/>
                        </a:rPr>
                        <m:t>16</m:t>
                      </m:r>
                      <m:r>
                        <a:rPr lang="en-US" altLang="zh-CN" sz="2100">
                          <a:latin typeface="Cambria Math" panose="02040503050406030204" pitchFamily="18" charset="0"/>
                        </a:rPr>
                        <m:t>=0.314</m:t>
                      </m:r>
                      <m:r>
                        <a:rPr lang="en-US" altLang="zh-CN" sz="2100" b="0">
                          <a:latin typeface="Cambria Math" panose="02040503050406030204" pitchFamily="18" charset="0"/>
                        </a:rPr>
                        <m:t>16</m:t>
                      </m:r>
                      <m:r>
                        <a:rPr lang="zh-CN" altLang="en-US" sz="2100">
                          <a:latin typeface="Cambria Math" panose="02040503050406030204" pitchFamily="18" charset="0"/>
                        </a:rPr>
                        <m:t>×</m:t>
                      </m:r>
                      <m:sSup>
                        <m:sSupPr>
                          <m:ctrlPr>
                            <a:rPr lang="zh-CN" altLang="en-US" sz="2100" i="1">
                              <a:solidFill>
                                <a:srgbClr val="836967"/>
                              </a:solidFill>
                              <a:latin typeface="Cambria Math" panose="02040503050406030204" pitchFamily="18" charset="0"/>
                            </a:rPr>
                          </m:ctrlPr>
                        </m:sSupPr>
                        <m:e>
                          <m:r>
                            <a:rPr lang="zh-CN" altLang="en-US" sz="2100">
                              <a:latin typeface="Cambria Math" panose="02040503050406030204" pitchFamily="18" charset="0"/>
                            </a:rPr>
                            <m:t>10</m:t>
                          </m:r>
                        </m:e>
                        <m:sup>
                          <m:r>
                            <a:rPr lang="zh-CN" altLang="en-US" sz="2100">
                              <a:latin typeface="Cambria Math" panose="02040503050406030204" pitchFamily="18" charset="0"/>
                            </a:rPr>
                            <m:t>1</m:t>
                          </m:r>
                        </m:sup>
                      </m:sSup>
                    </m:oMath>
                  </m:oMathPara>
                </a14:m>
                <a:endParaRPr lang="zh-CN" altLang="en-US" sz="2100" dirty="0"/>
              </a:p>
            </p:txBody>
          </p:sp>
        </mc:Choice>
        <mc:Fallback xmlns="">
          <p:sp>
            <p:nvSpPr>
              <p:cNvPr id="7" name="文本框 6">
                <a:extLst>
                  <a:ext uri="{FF2B5EF4-FFF2-40B4-BE49-F238E27FC236}">
                    <a16:creationId xmlns:a16="http://schemas.microsoft.com/office/drawing/2014/main" id="{1BAACBCA-9895-9404-433C-C962F65D52A1}"/>
                  </a:ext>
                </a:extLst>
              </p:cNvPr>
              <p:cNvSpPr txBox="1">
                <a:spLocks noRot="1" noChangeAspect="1" noMove="1" noResize="1" noEditPoints="1" noAdjustHandles="1" noChangeArrowheads="1" noChangeShapeType="1" noTextEdit="1"/>
              </p:cNvSpPr>
              <p:nvPr/>
            </p:nvSpPr>
            <p:spPr>
              <a:xfrm>
                <a:off x="2195736" y="2612650"/>
                <a:ext cx="4019333" cy="415498"/>
              </a:xfrm>
              <a:prstGeom prst="rect">
                <a:avLst/>
              </a:prstGeom>
              <a:blipFill>
                <a:blip r:embed="rId3"/>
                <a:stretch>
                  <a:fillRect b="-29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47B986B-57E3-9C37-11E3-73A811C4AEAE}"/>
                  </a:ext>
                </a:extLst>
              </p:cNvPr>
              <p:cNvSpPr txBox="1"/>
              <p:nvPr/>
            </p:nvSpPr>
            <p:spPr>
              <a:xfrm>
                <a:off x="2339752" y="2033132"/>
                <a:ext cx="3758066" cy="4154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100" i="1">
                              <a:solidFill>
                                <a:srgbClr val="836967"/>
                              </a:solidFill>
                              <a:latin typeface="Cambria Math" panose="02040503050406030204" pitchFamily="18" charset="0"/>
                            </a:rPr>
                          </m:ctrlPr>
                        </m:sSubPr>
                        <m:e>
                          <m:r>
                            <a:rPr lang="zh-CN" altLang="en-US" sz="2100" i="1">
                              <a:latin typeface="Cambria Math" panose="02040503050406030204" pitchFamily="18" charset="0"/>
                            </a:rPr>
                            <m:t>𝜋</m:t>
                          </m:r>
                        </m:e>
                        <m:sub>
                          <m:r>
                            <a:rPr lang="en-US" altLang="zh-CN" sz="2100" b="0" i="1">
                              <a:latin typeface="Cambria Math" panose="02040503050406030204" pitchFamily="18" charset="0"/>
                            </a:rPr>
                            <m:t>2</m:t>
                          </m:r>
                        </m:sub>
                      </m:sSub>
                      <m:r>
                        <a:rPr lang="zh-CN" altLang="en-US" sz="2100">
                          <a:latin typeface="Cambria Math" panose="02040503050406030204" pitchFamily="18" charset="0"/>
                        </a:rPr>
                        <m:t>=3.14</m:t>
                      </m:r>
                      <m:r>
                        <a:rPr lang="en-US" altLang="zh-CN" sz="2100" b="0">
                          <a:latin typeface="Cambria Math" panose="02040503050406030204" pitchFamily="18" charset="0"/>
                        </a:rPr>
                        <m:t>15</m:t>
                      </m:r>
                      <m:r>
                        <a:rPr lang="en-US" altLang="zh-CN" sz="2100">
                          <a:latin typeface="Cambria Math" panose="02040503050406030204" pitchFamily="18" charset="0"/>
                        </a:rPr>
                        <m:t>=0.314</m:t>
                      </m:r>
                      <m:r>
                        <a:rPr lang="en-US" altLang="zh-CN" sz="2100" b="0">
                          <a:latin typeface="Cambria Math" panose="02040503050406030204" pitchFamily="18" charset="0"/>
                        </a:rPr>
                        <m:t>15</m:t>
                      </m:r>
                      <m:r>
                        <a:rPr lang="zh-CN" altLang="en-US" sz="2100">
                          <a:latin typeface="Cambria Math" panose="02040503050406030204" pitchFamily="18" charset="0"/>
                        </a:rPr>
                        <m:t>×</m:t>
                      </m:r>
                      <m:sSup>
                        <m:sSupPr>
                          <m:ctrlPr>
                            <a:rPr lang="zh-CN" altLang="en-US" sz="2100" i="1">
                              <a:solidFill>
                                <a:srgbClr val="836967"/>
                              </a:solidFill>
                              <a:latin typeface="Cambria Math" panose="02040503050406030204" pitchFamily="18" charset="0"/>
                            </a:rPr>
                          </m:ctrlPr>
                        </m:sSupPr>
                        <m:e>
                          <m:r>
                            <a:rPr lang="zh-CN" altLang="en-US" sz="2100">
                              <a:latin typeface="Cambria Math" panose="02040503050406030204" pitchFamily="18" charset="0"/>
                            </a:rPr>
                            <m:t>10</m:t>
                          </m:r>
                        </m:e>
                        <m:sup>
                          <m:r>
                            <a:rPr lang="zh-CN" altLang="en-US" sz="2100">
                              <a:latin typeface="Cambria Math" panose="02040503050406030204" pitchFamily="18" charset="0"/>
                            </a:rPr>
                            <m:t>1</m:t>
                          </m:r>
                        </m:sup>
                      </m:sSup>
                    </m:oMath>
                  </m:oMathPara>
                </a14:m>
                <a:endParaRPr lang="zh-CN" altLang="en-US" sz="2100" dirty="0"/>
              </a:p>
            </p:txBody>
          </p:sp>
        </mc:Choice>
        <mc:Fallback xmlns="">
          <p:sp>
            <p:nvSpPr>
              <p:cNvPr id="8" name="文本框 7">
                <a:extLst>
                  <a:ext uri="{FF2B5EF4-FFF2-40B4-BE49-F238E27FC236}">
                    <a16:creationId xmlns:a16="http://schemas.microsoft.com/office/drawing/2014/main" id="{647B986B-57E3-9C37-11E3-73A811C4AEAE}"/>
                  </a:ext>
                </a:extLst>
              </p:cNvPr>
              <p:cNvSpPr txBox="1">
                <a:spLocks noRot="1" noChangeAspect="1" noMove="1" noResize="1" noEditPoints="1" noAdjustHandles="1" noChangeArrowheads="1" noChangeShapeType="1" noTextEdit="1"/>
              </p:cNvSpPr>
              <p:nvPr/>
            </p:nvSpPr>
            <p:spPr>
              <a:xfrm>
                <a:off x="2339752" y="2033132"/>
                <a:ext cx="3758066" cy="415498"/>
              </a:xfrm>
              <a:prstGeom prst="rect">
                <a:avLst/>
              </a:prstGeom>
              <a:blipFill>
                <a:blip r:embed="rId4"/>
                <a:stretch>
                  <a:fillRect b="-2941"/>
                </a:stretch>
              </a:blipFill>
            </p:spPr>
            <p:txBody>
              <a:bodyPr/>
              <a:lstStyle/>
              <a:p>
                <a:r>
                  <a:rPr lang="zh-CN" altLang="en-US">
                    <a:noFill/>
                  </a:rPr>
                  <a:t> </a:t>
                </a:r>
              </a:p>
            </p:txBody>
          </p:sp>
        </mc:Fallback>
      </mc:AlternateContent>
      <p:graphicFrame>
        <p:nvGraphicFramePr>
          <p:cNvPr id="11" name="Object 21">
            <a:extLst>
              <a:ext uri="{FF2B5EF4-FFF2-40B4-BE49-F238E27FC236}">
                <a16:creationId xmlns:a16="http://schemas.microsoft.com/office/drawing/2014/main" id="{C7AB26C6-3B6C-7939-A477-CE292A11F48B}"/>
              </a:ext>
            </a:extLst>
          </p:cNvPr>
          <p:cNvGraphicFramePr>
            <a:graphicFrameLocks noChangeAspect="1"/>
          </p:cNvGraphicFramePr>
          <p:nvPr>
            <p:extLst>
              <p:ext uri="{D42A27DB-BD31-4B8C-83A1-F6EECF244321}">
                <p14:modId xmlns:p14="http://schemas.microsoft.com/office/powerpoint/2010/main" val="3370156333"/>
              </p:ext>
            </p:extLst>
          </p:nvPr>
        </p:nvGraphicFramePr>
        <p:xfrm>
          <a:off x="2483768" y="3271055"/>
          <a:ext cx="2481049" cy="431006"/>
        </p:xfrm>
        <a:graphic>
          <a:graphicData uri="http://schemas.openxmlformats.org/presentationml/2006/ole">
            <mc:AlternateContent xmlns:mc="http://schemas.openxmlformats.org/markup-compatibility/2006">
              <mc:Choice xmlns:v="urn:schemas-microsoft-com:vml" Requires="v">
                <p:oleObj name="Equation" r:id="rId5" imgW="1498320" imgH="241200" progId="Equation.DSMT4">
                  <p:embed/>
                </p:oleObj>
              </mc:Choice>
              <mc:Fallback>
                <p:oleObj name="Equation" r:id="rId5" imgW="1498320" imgH="241200" progId="Equation.DSMT4">
                  <p:embed/>
                  <p:pic>
                    <p:nvPicPr>
                      <p:cNvPr id="11" name="Object 21">
                        <a:extLst>
                          <a:ext uri="{FF2B5EF4-FFF2-40B4-BE49-F238E27FC236}">
                            <a16:creationId xmlns:a16="http://schemas.microsoft.com/office/drawing/2014/main" id="{C7AB26C6-3B6C-7939-A477-CE292A11F48B}"/>
                          </a:ext>
                        </a:extLst>
                      </p:cNvPr>
                      <p:cNvPicPr/>
                      <p:nvPr/>
                    </p:nvPicPr>
                    <p:blipFill>
                      <a:blip r:embed="rId6">
                        <a:clrChange>
                          <a:clrFrom>
                            <a:srgbClr val="000000"/>
                          </a:clrFrom>
                          <a:clrTo>
                            <a:srgbClr val="007572"/>
                          </a:clrTo>
                        </a:clrChange>
                      </a:blip>
                      <a:stretch>
                        <a:fillRect/>
                      </a:stretch>
                    </p:blipFill>
                    <p:spPr>
                      <a:xfrm>
                        <a:off x="2483768" y="3271055"/>
                        <a:ext cx="2481049" cy="431006"/>
                      </a:xfrm>
                      <a:prstGeom prst="rect">
                        <a:avLst/>
                      </a:prstGeom>
                      <a:noFill/>
                      <a:ln w="38100">
                        <a:noFill/>
                        <a:miter/>
                      </a:ln>
                    </p:spPr>
                  </p:pic>
                </p:oleObj>
              </mc:Fallback>
            </mc:AlternateContent>
          </a:graphicData>
        </a:graphic>
      </p:graphicFrame>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7D3606EC-094C-DF75-B2DF-C0E8398F92DD}"/>
                  </a:ext>
                </a:extLst>
              </p:cNvPr>
              <p:cNvSpPr txBox="1"/>
              <p:nvPr/>
            </p:nvSpPr>
            <p:spPr>
              <a:xfrm>
                <a:off x="2195736" y="3944968"/>
                <a:ext cx="3666624" cy="4154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sz="2100" i="1">
                              <a:solidFill>
                                <a:srgbClr val="836967"/>
                              </a:solidFill>
                              <a:latin typeface="Cambria Math" panose="02040503050406030204" pitchFamily="18" charset="0"/>
                            </a:rPr>
                          </m:ctrlPr>
                        </m:sSubSupPr>
                        <m:e>
                          <m:r>
                            <a:rPr lang="zh-CN" altLang="en-US" sz="2100" i="1">
                              <a:latin typeface="Cambria Math" panose="02040503050406030204" pitchFamily="18" charset="0"/>
                            </a:rPr>
                            <m:t>𝑥</m:t>
                          </m:r>
                        </m:e>
                        <m:sub>
                          <m:r>
                            <a:rPr lang="zh-CN" altLang="en-US" sz="2100">
                              <a:latin typeface="Cambria Math" panose="02040503050406030204" pitchFamily="18" charset="0"/>
                            </a:rPr>
                            <m:t>2</m:t>
                          </m:r>
                        </m:sub>
                        <m:sup>
                          <m:r>
                            <a:rPr lang="zh-CN" altLang="en-US" sz="2100">
                              <a:latin typeface="Cambria Math" panose="02040503050406030204" pitchFamily="18" charset="0"/>
                            </a:rPr>
                            <m:t>∗</m:t>
                          </m:r>
                        </m:sup>
                      </m:sSubSup>
                      <m:r>
                        <a:rPr lang="zh-CN" altLang="en-US" sz="2100">
                          <a:latin typeface="Cambria Math" panose="02040503050406030204" pitchFamily="18" charset="0"/>
                        </a:rPr>
                        <m:t>=5.100=0.5100×</m:t>
                      </m:r>
                      <m:sSup>
                        <m:sSupPr>
                          <m:ctrlPr>
                            <a:rPr lang="zh-CN" altLang="en-US" sz="2100" i="1">
                              <a:solidFill>
                                <a:srgbClr val="836967"/>
                              </a:solidFill>
                              <a:latin typeface="Cambria Math" panose="02040503050406030204" pitchFamily="18" charset="0"/>
                            </a:rPr>
                          </m:ctrlPr>
                        </m:sSupPr>
                        <m:e>
                          <m:r>
                            <a:rPr lang="zh-CN" altLang="en-US" sz="2100">
                              <a:latin typeface="Cambria Math" panose="02040503050406030204" pitchFamily="18" charset="0"/>
                            </a:rPr>
                            <m:t>10</m:t>
                          </m:r>
                        </m:e>
                        <m:sup>
                          <m:r>
                            <a:rPr lang="zh-CN" altLang="en-US" sz="2100">
                              <a:latin typeface="Cambria Math" panose="02040503050406030204" pitchFamily="18" charset="0"/>
                            </a:rPr>
                            <m:t>1</m:t>
                          </m:r>
                        </m:sup>
                      </m:sSup>
                    </m:oMath>
                  </m:oMathPara>
                </a14:m>
                <a:endParaRPr lang="zh-CN" altLang="en-US" sz="2100" dirty="0"/>
              </a:p>
            </p:txBody>
          </p:sp>
        </mc:Choice>
        <mc:Fallback xmlns="">
          <p:sp>
            <p:nvSpPr>
              <p:cNvPr id="13" name="文本框 12">
                <a:extLst>
                  <a:ext uri="{FF2B5EF4-FFF2-40B4-BE49-F238E27FC236}">
                    <a16:creationId xmlns:a16="http://schemas.microsoft.com/office/drawing/2014/main" id="{7D3606EC-094C-DF75-B2DF-C0E8398F92DD}"/>
                  </a:ext>
                </a:extLst>
              </p:cNvPr>
              <p:cNvSpPr txBox="1">
                <a:spLocks noRot="1" noChangeAspect="1" noMove="1" noResize="1" noEditPoints="1" noAdjustHandles="1" noChangeArrowheads="1" noChangeShapeType="1" noTextEdit="1"/>
              </p:cNvSpPr>
              <p:nvPr/>
            </p:nvSpPr>
            <p:spPr>
              <a:xfrm>
                <a:off x="2195736" y="3944968"/>
                <a:ext cx="3666624" cy="415498"/>
              </a:xfrm>
              <a:prstGeom prst="rect">
                <a:avLst/>
              </a:prstGeom>
              <a:blipFill>
                <a:blip r:embed="rId7"/>
                <a:stretch>
                  <a:fillRect b="-44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9052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33" name="Rectangle 4"/>
          <p:cNvSpPr/>
          <p:nvPr/>
        </p:nvSpPr>
        <p:spPr>
          <a:xfrm>
            <a:off x="618336" y="1343700"/>
            <a:ext cx="1153421" cy="461665"/>
          </a:xfrm>
          <a:prstGeom prst="rect">
            <a:avLst/>
          </a:prstGeom>
          <a:noFill/>
          <a:ln w="9525">
            <a:noFill/>
          </a:ln>
        </p:spPr>
        <p:txBody>
          <a:bodyPr wrap="square"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solidFill>
                  <a:schemeClr val="hlink"/>
                </a:solidFill>
                <a:latin typeface="微软雅黑" panose="020B0503020204020204" pitchFamily="34" charset="-122"/>
                <a:ea typeface="微软雅黑" panose="020B0503020204020204" pitchFamily="34" charset="-122"/>
              </a:rPr>
              <a:t>定义</a:t>
            </a:r>
            <a:r>
              <a:rPr lang="en-US" altLang="zh-CN" sz="2400" b="1" dirty="0">
                <a:solidFill>
                  <a:schemeClr val="hlink"/>
                </a:solidFill>
                <a:latin typeface="微软雅黑" panose="020B0503020204020204" pitchFamily="34" charset="-122"/>
                <a:ea typeface="微软雅黑" panose="020B0503020204020204" pitchFamily="34" charset="-122"/>
              </a:rPr>
              <a:t>6.</a:t>
            </a:r>
          </a:p>
        </p:txBody>
      </p:sp>
      <p:graphicFrame>
        <p:nvGraphicFramePr>
          <p:cNvPr id="26677" name="Object 53"/>
          <p:cNvGraphicFramePr>
            <a:graphicFrameLocks noChangeAspect="1"/>
          </p:cNvGraphicFramePr>
          <p:nvPr>
            <p:extLst>
              <p:ext uri="{D42A27DB-BD31-4B8C-83A1-F6EECF244321}">
                <p14:modId xmlns:p14="http://schemas.microsoft.com/office/powerpoint/2010/main" val="345661413"/>
              </p:ext>
            </p:extLst>
          </p:nvPr>
        </p:nvGraphicFramePr>
        <p:xfrm>
          <a:off x="3085601" y="2564904"/>
          <a:ext cx="2362255" cy="831891"/>
        </p:xfrm>
        <a:graphic>
          <a:graphicData uri="http://schemas.openxmlformats.org/presentationml/2006/ole">
            <mc:AlternateContent xmlns:mc="http://schemas.openxmlformats.org/markup-compatibility/2006">
              <mc:Choice xmlns:v="urn:schemas-microsoft-com:vml" Requires="v">
                <p:oleObj r:id="rId3" imgW="822960" imgH="288290" progId="Equation.DSMT4">
                  <p:embed/>
                </p:oleObj>
              </mc:Choice>
              <mc:Fallback>
                <p:oleObj r:id="rId3" imgW="822960" imgH="288290" progId="Equation.DSMT4">
                  <p:embed/>
                  <p:pic>
                    <p:nvPicPr>
                      <p:cNvPr id="26677" name="Object 53"/>
                      <p:cNvPicPr/>
                      <p:nvPr/>
                    </p:nvPicPr>
                    <p:blipFill>
                      <a:blip r:embed="rId4">
                        <a:clrChange>
                          <a:clrFrom>
                            <a:srgbClr val="000000"/>
                          </a:clrFrom>
                          <a:clrTo>
                            <a:srgbClr val="007572"/>
                          </a:clrTo>
                        </a:clrChange>
                      </a:blip>
                      <a:stretch>
                        <a:fillRect/>
                      </a:stretch>
                    </p:blipFill>
                    <p:spPr>
                      <a:xfrm>
                        <a:off x="3085601" y="2564904"/>
                        <a:ext cx="2362255" cy="831891"/>
                      </a:xfrm>
                      <a:prstGeom prst="rect">
                        <a:avLst/>
                      </a:prstGeom>
                      <a:noFill/>
                      <a:ln w="38100">
                        <a:noFill/>
                        <a:miter/>
                      </a:ln>
                    </p:spPr>
                  </p:pic>
                </p:oleObj>
              </mc:Fallback>
            </mc:AlternateContent>
          </a:graphicData>
        </a:graphic>
      </p:graphicFrame>
      <p:grpSp>
        <p:nvGrpSpPr>
          <p:cNvPr id="4" name="Group 58"/>
          <p:cNvGrpSpPr/>
          <p:nvPr/>
        </p:nvGrpSpPr>
        <p:grpSpPr>
          <a:xfrm>
            <a:off x="1634512" y="3527859"/>
            <a:ext cx="4737688" cy="830780"/>
            <a:chOff x="158" y="3113"/>
            <a:chExt cx="2763" cy="698"/>
          </a:xfrm>
        </p:grpSpPr>
        <p:sp>
          <p:nvSpPr>
            <p:cNvPr id="47127" name="Rectangle 31"/>
            <p:cNvSpPr/>
            <p:nvPr/>
          </p:nvSpPr>
          <p:spPr>
            <a:xfrm>
              <a:off x="839" y="3113"/>
              <a:ext cx="2082" cy="38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50000"/>
                </a:spcBef>
                <a:buClrTx/>
                <a:buSzTx/>
                <a:buNone/>
              </a:pPr>
              <a:r>
                <a:rPr lang="zh-CN" altLang="en-US" sz="2400" b="1" dirty="0">
                  <a:latin typeface="微软雅黑" panose="020B0503020204020204" pitchFamily="34" charset="-122"/>
                  <a:ea typeface="微软雅黑" panose="020B0503020204020204" pitchFamily="34" charset="-122"/>
                </a:rPr>
                <a:t>有</a:t>
              </a:r>
              <a:r>
                <a:rPr lang="zh-CN" altLang="en-US" sz="2400" b="1" dirty="0">
                  <a:solidFill>
                    <a:srgbClr val="FF0000"/>
                  </a:solidFill>
                  <a:latin typeface="微软雅黑" panose="020B0503020204020204" pitchFamily="34" charset="-122"/>
                  <a:ea typeface="微软雅黑" panose="020B0503020204020204" pitchFamily="34" charset="-122"/>
                </a:rPr>
                <a:t>    位有效数字</a:t>
              </a:r>
              <a:r>
                <a:rPr lang="zh-CN" altLang="en-US" sz="2400" b="1" dirty="0">
                  <a:solidFill>
                    <a:srgbClr val="000000"/>
                  </a:solidFill>
                  <a:latin typeface="微软雅黑" panose="020B0503020204020204" pitchFamily="34" charset="-122"/>
                  <a:ea typeface="微软雅黑" panose="020B0503020204020204" pitchFamily="34" charset="-122"/>
                </a:rPr>
                <a:t>。</a:t>
              </a:r>
            </a:p>
          </p:txBody>
        </p:sp>
        <p:graphicFrame>
          <p:nvGraphicFramePr>
            <p:cNvPr id="47128" name="Object 39"/>
            <p:cNvGraphicFramePr>
              <a:graphicFrameLocks noChangeAspect="1"/>
            </p:cNvGraphicFramePr>
            <p:nvPr>
              <p:extLst>
                <p:ext uri="{D42A27DB-BD31-4B8C-83A1-F6EECF244321}">
                  <p14:modId xmlns:p14="http://schemas.microsoft.com/office/powerpoint/2010/main" val="1423842429"/>
                </p:ext>
              </p:extLst>
            </p:nvPr>
          </p:nvGraphicFramePr>
          <p:xfrm>
            <a:off x="1101" y="3191"/>
            <a:ext cx="194" cy="239"/>
          </p:xfrm>
          <a:graphic>
            <a:graphicData uri="http://schemas.openxmlformats.org/presentationml/2006/ole">
              <mc:AlternateContent xmlns:mc="http://schemas.openxmlformats.org/markup-compatibility/2006">
                <mc:Choice xmlns:v="urn:schemas-microsoft-com:vml" Requires="v">
                  <p:oleObj r:id="rId5" imgW="91440" imgH="98425" progId="Equation.DSMT4">
                    <p:embed/>
                  </p:oleObj>
                </mc:Choice>
                <mc:Fallback>
                  <p:oleObj r:id="rId5" imgW="91440" imgH="98425" progId="Equation.DSMT4">
                    <p:embed/>
                    <p:pic>
                      <p:nvPicPr>
                        <p:cNvPr id="47128" name="Object 39"/>
                        <p:cNvPicPr/>
                        <p:nvPr/>
                      </p:nvPicPr>
                      <p:blipFill>
                        <a:blip r:embed="rId6">
                          <a:clrChange>
                            <a:clrFrom>
                              <a:srgbClr val="000000"/>
                            </a:clrFrom>
                            <a:clrTo>
                              <a:srgbClr val="007572"/>
                            </a:clrTo>
                          </a:clrChange>
                        </a:blip>
                        <a:stretch>
                          <a:fillRect/>
                        </a:stretch>
                      </p:blipFill>
                      <p:spPr>
                        <a:xfrm>
                          <a:off x="1101" y="3191"/>
                          <a:ext cx="194" cy="239"/>
                        </a:xfrm>
                        <a:prstGeom prst="rect">
                          <a:avLst/>
                        </a:prstGeom>
                        <a:noFill/>
                        <a:ln w="38100">
                          <a:noFill/>
                          <a:miter/>
                        </a:ln>
                      </p:spPr>
                    </p:pic>
                  </p:oleObj>
                </mc:Fallback>
              </mc:AlternateContent>
            </a:graphicData>
          </a:graphic>
        </p:graphicFrame>
        <p:sp>
          <p:nvSpPr>
            <p:cNvPr id="26678" name="Text Box 54"/>
            <p:cNvSpPr txBox="1">
              <a:spLocks noChangeArrowheads="1"/>
            </p:cNvSpPr>
            <p:nvPr/>
          </p:nvSpPr>
          <p:spPr bwMode="auto">
            <a:xfrm>
              <a:off x="158" y="3113"/>
              <a:ext cx="566" cy="698"/>
            </a:xfrm>
            <a:prstGeom prst="rect">
              <a:avLst/>
            </a:prstGeom>
            <a:noFill/>
            <a:ln w="9525" algn="ctr">
              <a:noFill/>
              <a:miter lim="800000"/>
            </a:ln>
            <a:effectLst/>
          </p:spPr>
          <p:txBody>
            <a:bodyPr wrap="square">
              <a:spAutoFit/>
            </a:bodyPr>
            <a:lstStyle/>
            <a:p>
              <a:pPr defTabSz="685800">
                <a:defRPr/>
              </a:pPr>
              <a:r>
                <a:rPr kumimoji="1" lang="zh-CN" altLang="en-US" sz="2400"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则称</a:t>
              </a:r>
            </a:p>
          </p:txBody>
        </p:sp>
        <p:graphicFrame>
          <p:nvGraphicFramePr>
            <p:cNvPr id="47130" name="Object 57"/>
            <p:cNvGraphicFramePr>
              <a:graphicFrameLocks noChangeAspect="1"/>
            </p:cNvGraphicFramePr>
            <p:nvPr>
              <p:extLst>
                <p:ext uri="{D42A27DB-BD31-4B8C-83A1-F6EECF244321}">
                  <p14:modId xmlns:p14="http://schemas.microsoft.com/office/powerpoint/2010/main" val="1504999301"/>
                </p:ext>
              </p:extLst>
            </p:nvPr>
          </p:nvGraphicFramePr>
          <p:xfrm>
            <a:off x="595" y="3126"/>
            <a:ext cx="258" cy="318"/>
          </p:xfrm>
          <a:graphic>
            <a:graphicData uri="http://schemas.openxmlformats.org/presentationml/2006/ole">
              <mc:AlternateContent xmlns:mc="http://schemas.openxmlformats.org/markup-compatibility/2006">
                <mc:Choice xmlns:v="urn:schemas-microsoft-com:vml" Requires="v">
                  <p:oleObj r:id="rId7" imgW="119380" imgH="147955" progId="Equation.DSMT4">
                    <p:embed/>
                  </p:oleObj>
                </mc:Choice>
                <mc:Fallback>
                  <p:oleObj r:id="rId7" imgW="119380" imgH="147955" progId="Equation.DSMT4">
                    <p:embed/>
                    <p:pic>
                      <p:nvPicPr>
                        <p:cNvPr id="47130" name="Object 57"/>
                        <p:cNvPicPr/>
                        <p:nvPr/>
                      </p:nvPicPr>
                      <p:blipFill>
                        <a:blip r:embed="rId8">
                          <a:clrChange>
                            <a:clrFrom>
                              <a:srgbClr val="000000"/>
                            </a:clrFrom>
                            <a:clrTo>
                              <a:srgbClr val="007572"/>
                            </a:clrTo>
                          </a:clrChange>
                        </a:blip>
                        <a:stretch>
                          <a:fillRect/>
                        </a:stretch>
                      </p:blipFill>
                      <p:spPr>
                        <a:xfrm>
                          <a:off x="595" y="3126"/>
                          <a:ext cx="258" cy="318"/>
                        </a:xfrm>
                        <a:prstGeom prst="rect">
                          <a:avLst/>
                        </a:prstGeom>
                        <a:noFill/>
                        <a:ln w="38100">
                          <a:noFill/>
                          <a:miter/>
                        </a:ln>
                      </p:spPr>
                    </p:pic>
                  </p:oleObj>
                </mc:Fallback>
              </mc:AlternateContent>
            </a:graphicData>
          </a:graphic>
        </p:graphicFrame>
      </p:grpSp>
      <p:sp>
        <p:nvSpPr>
          <p:cNvPr id="8" name="Rectangle 4">
            <a:extLst>
              <a:ext uri="{FF2B5EF4-FFF2-40B4-BE49-F238E27FC236}">
                <a16:creationId xmlns:a16="http://schemas.microsoft.com/office/drawing/2014/main" id="{DC957777-C34F-F8F1-B429-F480E457F200}"/>
              </a:ext>
            </a:extLst>
          </p:cNvPr>
          <p:cNvSpPr/>
          <p:nvPr/>
        </p:nvSpPr>
        <p:spPr>
          <a:xfrm>
            <a:off x="636794" y="584017"/>
            <a:ext cx="7207422" cy="52322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en-US" altLang="zh-CN" sz="2800" b="1" dirty="0">
                <a:solidFill>
                  <a:srgbClr val="FF3399"/>
                </a:solidFill>
                <a:latin typeface="微软雅黑" panose="020B0503020204020204" pitchFamily="34" charset="-122"/>
                <a:ea typeface="微软雅黑" panose="020B0503020204020204" pitchFamily="34" charset="-122"/>
              </a:rPr>
              <a:t>5</a:t>
            </a:r>
            <a:r>
              <a:rPr lang="zh-CN" altLang="en-US" sz="2800" b="1" dirty="0">
                <a:solidFill>
                  <a:srgbClr val="FF3399"/>
                </a:solidFill>
                <a:latin typeface="微软雅黑" panose="020B0503020204020204" pitchFamily="34" charset="-122"/>
                <a:ea typeface="微软雅黑" panose="020B0503020204020204" pitchFamily="34" charset="-122"/>
                <a:sym typeface="Arial" panose="020B0604020202020204" pitchFamily="34" charset="0"/>
              </a:rPr>
              <a:t>、有效数字的等价定义（基于浮点表示法）</a:t>
            </a:r>
            <a:endParaRPr lang="zh-CN" altLang="en-US" sz="2800" b="1" dirty="0">
              <a:solidFill>
                <a:srgbClr val="FF3399"/>
              </a:solidFill>
              <a:latin typeface="微软雅黑" panose="020B0503020204020204" pitchFamily="34" charset="-122"/>
              <a:ea typeface="微软雅黑" panose="020B0503020204020204" pitchFamily="34" charset="-122"/>
            </a:endParaRPr>
          </a:p>
        </p:txBody>
      </p:sp>
      <p:grpSp>
        <p:nvGrpSpPr>
          <p:cNvPr id="10" name="组合 9">
            <a:extLst>
              <a:ext uri="{FF2B5EF4-FFF2-40B4-BE49-F238E27FC236}">
                <a16:creationId xmlns:a16="http://schemas.microsoft.com/office/drawing/2014/main" id="{6755C04D-2BEF-8A12-D2DF-E32D0CE394E4}"/>
              </a:ext>
            </a:extLst>
          </p:cNvPr>
          <p:cNvGrpSpPr/>
          <p:nvPr/>
        </p:nvGrpSpPr>
        <p:grpSpPr>
          <a:xfrm>
            <a:off x="1634512" y="1228973"/>
            <a:ext cx="6436235" cy="1135054"/>
            <a:chOff x="3176481" y="680293"/>
            <a:chExt cx="7894429" cy="1513406"/>
          </a:xfrm>
        </p:grpSpPr>
        <p:sp>
          <p:nvSpPr>
            <p:cNvPr id="47131" name="Rectangle 27"/>
            <p:cNvSpPr/>
            <p:nvPr/>
          </p:nvSpPr>
          <p:spPr>
            <a:xfrm>
              <a:off x="3176481" y="680293"/>
              <a:ext cx="7228070" cy="1513406"/>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lnSpc>
                  <a:spcPct val="150000"/>
                </a:lnSpc>
                <a:spcBef>
                  <a:spcPct val="0"/>
                </a:spcBef>
                <a:buClrTx/>
                <a:buSzTx/>
                <a:buNone/>
              </a:pPr>
              <a:r>
                <a:rPr lang="zh-CN" altLang="en-US" sz="2400" b="1" dirty="0">
                  <a:latin typeface="微软雅黑" panose="020B0503020204020204" pitchFamily="34" charset="-122"/>
                  <a:ea typeface="微软雅黑" panose="020B0503020204020204" pitchFamily="34" charset="-122"/>
                </a:rPr>
                <a:t>若近似值                                                 </a:t>
              </a:r>
              <a:endParaRPr lang="en-US" altLang="zh-CN" sz="2400" b="1"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ClrTx/>
                <a:buSzTx/>
                <a:buNone/>
              </a:pPr>
              <a:r>
                <a:rPr lang="zh-CN" altLang="en-US" sz="2400" b="1" dirty="0">
                  <a:latin typeface="微软雅黑" panose="020B0503020204020204" pitchFamily="34" charset="-122"/>
                  <a:ea typeface="微软雅黑" panose="020B0503020204020204" pitchFamily="34" charset="-122"/>
                </a:rPr>
                <a:t>的误差限是某一位上的半个单位</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即</a:t>
              </a:r>
            </a:p>
          </p:txBody>
        </p:sp>
        <p:graphicFrame>
          <p:nvGraphicFramePr>
            <p:cNvPr id="9" name="Object 20">
              <a:extLst>
                <a:ext uri="{FF2B5EF4-FFF2-40B4-BE49-F238E27FC236}">
                  <a16:creationId xmlns:a16="http://schemas.microsoft.com/office/drawing/2014/main" id="{A884DCEC-F59F-7C43-68B4-161E7DB8D43A}"/>
                </a:ext>
              </a:extLst>
            </p:cNvPr>
            <p:cNvGraphicFramePr>
              <a:graphicFrameLocks noChangeAspect="1"/>
            </p:cNvGraphicFramePr>
            <p:nvPr>
              <p:extLst>
                <p:ext uri="{D42A27DB-BD31-4B8C-83A1-F6EECF244321}">
                  <p14:modId xmlns:p14="http://schemas.microsoft.com/office/powerpoint/2010/main" val="922321872"/>
                </p:ext>
              </p:extLst>
            </p:nvPr>
          </p:nvGraphicFramePr>
          <p:xfrm>
            <a:off x="4956329" y="835436"/>
            <a:ext cx="6114581" cy="668338"/>
          </p:xfrm>
          <a:graphic>
            <a:graphicData uri="http://schemas.openxmlformats.org/presentationml/2006/ole">
              <mc:AlternateContent xmlns:mc="http://schemas.openxmlformats.org/markup-compatibility/2006">
                <mc:Choice xmlns:v="urn:schemas-microsoft-com:vml" Requires="v">
                  <p:oleObj name="Equation" r:id="rId9" imgW="2514600" imgH="253800" progId="Equation.DSMT4">
                    <p:embed/>
                  </p:oleObj>
                </mc:Choice>
                <mc:Fallback>
                  <p:oleObj name="Equation" r:id="rId9" imgW="2514600" imgH="253800" progId="Equation.DSMT4">
                    <p:embed/>
                    <p:pic>
                      <p:nvPicPr>
                        <p:cNvPr id="9" name="Object 20">
                          <a:extLst>
                            <a:ext uri="{FF2B5EF4-FFF2-40B4-BE49-F238E27FC236}">
                              <a16:creationId xmlns:a16="http://schemas.microsoft.com/office/drawing/2014/main" id="{A884DCEC-F59F-7C43-68B4-161E7DB8D43A}"/>
                            </a:ext>
                          </a:extLst>
                        </p:cNvPr>
                        <p:cNvPicPr/>
                        <p:nvPr/>
                      </p:nvPicPr>
                      <p:blipFill>
                        <a:blip r:embed="rId10">
                          <a:clrChange>
                            <a:clrFrom>
                              <a:srgbClr val="000000"/>
                            </a:clrFrom>
                            <a:clrTo>
                              <a:srgbClr val="007572"/>
                            </a:clrTo>
                          </a:clrChange>
                        </a:blip>
                        <a:stretch>
                          <a:fillRect/>
                        </a:stretch>
                      </p:blipFill>
                      <p:spPr>
                        <a:xfrm>
                          <a:off x="4956329" y="835436"/>
                          <a:ext cx="6114581" cy="668338"/>
                        </a:xfrm>
                        <a:prstGeom prst="rect">
                          <a:avLst/>
                        </a:prstGeom>
                        <a:noFill/>
                        <a:ln w="38100">
                          <a:noFill/>
                          <a:miter/>
                        </a:ln>
                      </p:spPr>
                    </p:pic>
                  </p:oleObj>
                </mc:Fallback>
              </mc:AlternateContent>
            </a:graphicData>
          </a:graphic>
        </p:graphicFrame>
      </p:grpSp>
      <p:sp>
        <p:nvSpPr>
          <p:cNvPr id="11" name="椭圆 10">
            <a:extLst>
              <a:ext uri="{FF2B5EF4-FFF2-40B4-BE49-F238E27FC236}">
                <a16:creationId xmlns:a16="http://schemas.microsoft.com/office/drawing/2014/main" id="{BA16F273-9341-E600-0BE5-1FA08EA0D963}"/>
              </a:ext>
            </a:extLst>
          </p:cNvPr>
          <p:cNvSpPr/>
          <p:nvPr/>
        </p:nvSpPr>
        <p:spPr>
          <a:xfrm>
            <a:off x="4740412" y="2621469"/>
            <a:ext cx="685800" cy="6858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6" name="组合 15">
            <a:extLst>
              <a:ext uri="{FF2B5EF4-FFF2-40B4-BE49-F238E27FC236}">
                <a16:creationId xmlns:a16="http://schemas.microsoft.com/office/drawing/2014/main" id="{D7110809-CB51-4DCE-FE62-995A9271DA75}"/>
              </a:ext>
            </a:extLst>
          </p:cNvPr>
          <p:cNvGrpSpPr/>
          <p:nvPr/>
        </p:nvGrpSpPr>
        <p:grpSpPr>
          <a:xfrm>
            <a:off x="6137807" y="2199107"/>
            <a:ext cx="1405859" cy="831891"/>
            <a:chOff x="8629111" y="2595681"/>
            <a:chExt cx="1885770" cy="1009650"/>
          </a:xfrm>
        </p:grpSpPr>
        <p:sp>
          <p:nvSpPr>
            <p:cNvPr id="12" name="思想气泡: 云 11">
              <a:extLst>
                <a:ext uri="{FF2B5EF4-FFF2-40B4-BE49-F238E27FC236}">
                  <a16:creationId xmlns:a16="http://schemas.microsoft.com/office/drawing/2014/main" id="{A55AB3DB-6F08-DC09-9F23-7BEB76A55B73}"/>
                </a:ext>
              </a:extLst>
            </p:cNvPr>
            <p:cNvSpPr/>
            <p:nvPr/>
          </p:nvSpPr>
          <p:spPr>
            <a:xfrm>
              <a:off x="8629111" y="2595681"/>
              <a:ext cx="1885770" cy="1009650"/>
            </a:xfrm>
            <a:prstGeom prst="cloudCallout">
              <a:avLst>
                <a:gd name="adj1" fmla="val -95570"/>
                <a:gd name="adj2" fmla="val 35792"/>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aphicFrame>
          <p:nvGraphicFramePr>
            <p:cNvPr id="13" name="Object 21">
              <a:extLst>
                <a:ext uri="{FF2B5EF4-FFF2-40B4-BE49-F238E27FC236}">
                  <a16:creationId xmlns:a16="http://schemas.microsoft.com/office/drawing/2014/main" id="{81BC7B29-6D1E-5B26-3CDC-282BCB2F1D4E}"/>
                </a:ext>
              </a:extLst>
            </p:cNvPr>
            <p:cNvGraphicFramePr>
              <a:graphicFrameLocks noChangeAspect="1"/>
            </p:cNvGraphicFramePr>
            <p:nvPr/>
          </p:nvGraphicFramePr>
          <p:xfrm>
            <a:off x="8800135" y="2775788"/>
            <a:ext cx="437286" cy="522114"/>
          </p:xfrm>
          <a:graphic>
            <a:graphicData uri="http://schemas.openxmlformats.org/presentationml/2006/ole">
              <mc:AlternateContent xmlns:mc="http://schemas.openxmlformats.org/markup-compatibility/2006">
                <mc:Choice xmlns:v="urn:schemas-microsoft-com:vml" Requires="v">
                  <p:oleObj name="Equation" r:id="rId11" imgW="177480" imgH="228600" progId="Equation.DSMT4">
                    <p:embed/>
                  </p:oleObj>
                </mc:Choice>
                <mc:Fallback>
                  <p:oleObj name="Equation" r:id="rId11" imgW="177480" imgH="228600" progId="Equation.DSMT4">
                    <p:embed/>
                    <p:pic>
                      <p:nvPicPr>
                        <p:cNvPr id="13" name="Object 21">
                          <a:extLst>
                            <a:ext uri="{FF2B5EF4-FFF2-40B4-BE49-F238E27FC236}">
                              <a16:creationId xmlns:a16="http://schemas.microsoft.com/office/drawing/2014/main" id="{81BC7B29-6D1E-5B26-3CDC-282BCB2F1D4E}"/>
                            </a:ext>
                          </a:extLst>
                        </p:cNvPr>
                        <p:cNvPicPr/>
                        <p:nvPr/>
                      </p:nvPicPr>
                      <p:blipFill>
                        <a:blip r:embed="rId12">
                          <a:clrChange>
                            <a:clrFrom>
                              <a:srgbClr val="000000"/>
                            </a:clrFrom>
                            <a:clrTo>
                              <a:srgbClr val="007572"/>
                            </a:clrTo>
                          </a:clrChange>
                        </a:blip>
                        <a:stretch>
                          <a:fillRect/>
                        </a:stretch>
                      </p:blipFill>
                      <p:spPr>
                        <a:xfrm>
                          <a:off x="8800135" y="2775788"/>
                          <a:ext cx="437286" cy="522114"/>
                        </a:xfrm>
                        <a:prstGeom prst="rect">
                          <a:avLst/>
                        </a:prstGeom>
                        <a:noFill/>
                        <a:ln w="38100">
                          <a:noFill/>
                          <a:miter/>
                        </a:ln>
                      </p:spPr>
                    </p:pic>
                  </p:oleObj>
                </mc:Fallback>
              </mc:AlternateContent>
            </a:graphicData>
          </a:graphic>
        </p:graphicFrame>
        <p:sp>
          <p:nvSpPr>
            <p:cNvPr id="15" name="文本框 14">
              <a:extLst>
                <a:ext uri="{FF2B5EF4-FFF2-40B4-BE49-F238E27FC236}">
                  <a16:creationId xmlns:a16="http://schemas.microsoft.com/office/drawing/2014/main" id="{85E53E2B-B9B9-B62B-C414-022959843291}"/>
                </a:ext>
              </a:extLst>
            </p:cNvPr>
            <p:cNvSpPr txBox="1"/>
            <p:nvPr/>
          </p:nvSpPr>
          <p:spPr>
            <a:xfrm>
              <a:off x="9099166" y="2852179"/>
              <a:ext cx="1415715" cy="400109"/>
            </a:xfrm>
            <a:prstGeom prst="rect">
              <a:avLst/>
            </a:prstGeom>
            <a:noFill/>
          </p:spPr>
          <p:txBody>
            <a:bodyPr wrap="square">
              <a:spAutoFit/>
            </a:bodyPr>
            <a:lstStyle/>
            <a:p>
              <a:r>
                <a:rPr lang="zh-CN" altLang="en-US" sz="1350" dirty="0">
                  <a:solidFill>
                    <a:srgbClr val="000000"/>
                  </a:solidFill>
                  <a:latin typeface="楷体_GB2312" pitchFamily="49" charset="-122"/>
                  <a:ea typeface="楷体_GB2312" pitchFamily="49" charset="-122"/>
                </a:rPr>
                <a:t>位上的单位</a:t>
              </a:r>
              <a:endParaRPr lang="zh-CN" altLang="en-US" sz="2400" dirty="0"/>
            </a:p>
          </p:txBody>
        </p:sp>
      </p:grpSp>
      <p:grpSp>
        <p:nvGrpSpPr>
          <p:cNvPr id="34" name="组合 33">
            <a:extLst>
              <a:ext uri="{FF2B5EF4-FFF2-40B4-BE49-F238E27FC236}">
                <a16:creationId xmlns:a16="http://schemas.microsoft.com/office/drawing/2014/main" id="{4E285C4C-71C1-81EB-AF72-1A68C954172B}"/>
              </a:ext>
            </a:extLst>
          </p:cNvPr>
          <p:cNvGrpSpPr/>
          <p:nvPr/>
        </p:nvGrpSpPr>
        <p:grpSpPr>
          <a:xfrm>
            <a:off x="786270" y="4358639"/>
            <a:ext cx="7908284" cy="1689052"/>
            <a:chOff x="2139132" y="4502883"/>
            <a:chExt cx="10167518" cy="2252068"/>
          </a:xfrm>
        </p:grpSpPr>
        <p:grpSp>
          <p:nvGrpSpPr>
            <p:cNvPr id="27" name="组合 26">
              <a:extLst>
                <a:ext uri="{FF2B5EF4-FFF2-40B4-BE49-F238E27FC236}">
                  <a16:creationId xmlns:a16="http://schemas.microsoft.com/office/drawing/2014/main" id="{ED256BBA-6108-161F-50D5-2C5033E498D2}"/>
                </a:ext>
              </a:extLst>
            </p:cNvPr>
            <p:cNvGrpSpPr/>
            <p:nvPr/>
          </p:nvGrpSpPr>
          <p:grpSpPr>
            <a:xfrm>
              <a:off x="2139132" y="4502883"/>
              <a:ext cx="10167518" cy="2252068"/>
              <a:chOff x="2139129" y="4503043"/>
              <a:chExt cx="9203057" cy="2252068"/>
            </a:xfrm>
          </p:grpSpPr>
          <p:grpSp>
            <p:nvGrpSpPr>
              <p:cNvPr id="28" name="组合 27">
                <a:extLst>
                  <a:ext uri="{FF2B5EF4-FFF2-40B4-BE49-F238E27FC236}">
                    <a16:creationId xmlns:a16="http://schemas.microsoft.com/office/drawing/2014/main" id="{172529FA-43E5-9995-0E83-BC1F25CE0906}"/>
                  </a:ext>
                </a:extLst>
              </p:cNvPr>
              <p:cNvGrpSpPr/>
              <p:nvPr/>
            </p:nvGrpSpPr>
            <p:grpSpPr>
              <a:xfrm>
                <a:off x="2139129" y="4503043"/>
                <a:ext cx="9203057" cy="2252068"/>
                <a:chOff x="2206244" y="4497201"/>
                <a:chExt cx="9203057" cy="2252068"/>
              </a:xfrm>
            </p:grpSpPr>
            <p:sp>
              <p:nvSpPr>
                <p:cNvPr id="30" name="Rectangle 4">
                  <a:extLst>
                    <a:ext uri="{FF2B5EF4-FFF2-40B4-BE49-F238E27FC236}">
                      <a16:creationId xmlns:a16="http://schemas.microsoft.com/office/drawing/2014/main" id="{0AD685A8-C41D-781A-B1D3-BEF38CD91187}"/>
                    </a:ext>
                  </a:extLst>
                </p:cNvPr>
                <p:cNvSpPr/>
                <p:nvPr/>
              </p:nvSpPr>
              <p:spPr>
                <a:xfrm>
                  <a:off x="2206244" y="4497201"/>
                  <a:ext cx="9203057" cy="2252068"/>
                </a:xfrm>
                <a:prstGeom prst="rect">
                  <a:avLst/>
                </a:prstGeom>
                <a:noFill/>
                <a:ln w="9525">
                  <a:noFill/>
                </a:ln>
              </p:spPr>
              <p:txBody>
                <a:bodyPr wrap="square"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lnSpc>
                      <a:spcPct val="150000"/>
                    </a:lnSpc>
                    <a:spcBef>
                      <a:spcPct val="0"/>
                    </a:spcBef>
                    <a:buClrTx/>
                    <a:buSzTx/>
                    <a:buNone/>
                  </a:pPr>
                  <a:r>
                    <a:rPr lang="zh-CN" altLang="en-US" sz="2400" b="1" dirty="0">
                      <a:solidFill>
                        <a:schemeClr val="hlink"/>
                      </a:solidFill>
                      <a:latin typeface="微软雅黑" panose="020B0503020204020204" pitchFamily="34" charset="-122"/>
                      <a:ea typeface="微软雅黑" panose="020B0503020204020204" pitchFamily="34" charset="-122"/>
                    </a:rPr>
                    <a:t>注：</a:t>
                  </a:r>
                  <a:r>
                    <a:rPr lang="zh-CN" altLang="en-US" sz="2400" b="1" dirty="0">
                      <a:solidFill>
                        <a:srgbClr val="0070C0"/>
                      </a:solidFill>
                      <a:latin typeface="微软雅黑" panose="020B0503020204020204" pitchFamily="34" charset="-122"/>
                      <a:ea typeface="微软雅黑" panose="020B0503020204020204" pitchFamily="34" charset="-122"/>
                    </a:rPr>
                    <a:t>对近似数                                                         ， </a:t>
                  </a:r>
                  <a:endParaRPr lang="en-US" altLang="zh-CN" sz="2400" b="1" dirty="0">
                    <a:solidFill>
                      <a:srgbClr val="0070C0"/>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ClrTx/>
                    <a:buSzTx/>
                    <a:buNone/>
                  </a:pPr>
                  <a:r>
                    <a:rPr lang="zh-CN" altLang="en-US" sz="2400" b="1" dirty="0">
                      <a:solidFill>
                        <a:srgbClr val="0070C0"/>
                      </a:solidFill>
                      <a:latin typeface="微软雅黑" panose="020B0503020204020204" pitchFamily="34" charset="-122"/>
                      <a:ea typeface="微软雅黑" panose="020B0503020204020204" pitchFamily="34" charset="-122"/>
                    </a:rPr>
                    <a:t>如果       是有效数字，则                      </a:t>
                  </a:r>
                  <a:r>
                    <a:rPr lang="en-US" altLang="zh-CN" sz="2400" b="1" dirty="0">
                      <a:solidFill>
                        <a:srgbClr val="0070C0"/>
                      </a:solidFill>
                      <a:latin typeface="微软雅黑" panose="020B0503020204020204" pitchFamily="34" charset="-122"/>
                      <a:ea typeface="微软雅黑" panose="020B0503020204020204" pitchFamily="34" charset="-122"/>
                    </a:rPr>
                    <a:t>    </a:t>
                  </a:r>
                  <a:r>
                    <a:rPr lang="zh-CN" altLang="en-US" sz="2400" b="1" dirty="0">
                      <a:solidFill>
                        <a:srgbClr val="0070C0"/>
                      </a:solidFill>
                      <a:latin typeface="微软雅黑" panose="020B0503020204020204" pitchFamily="34" charset="-122"/>
                      <a:ea typeface="微软雅黑" panose="020B0503020204020204" pitchFamily="34" charset="-122"/>
                    </a:rPr>
                    <a:t>也必为有效数字。</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2" name="文本框 31">
                      <a:extLst>
                        <a:ext uri="{FF2B5EF4-FFF2-40B4-BE49-F238E27FC236}">
                          <a16:creationId xmlns:a16="http://schemas.microsoft.com/office/drawing/2014/main" id="{084E8F84-E235-B54D-005F-83A1503BFFBE}"/>
                        </a:ext>
                      </a:extLst>
                    </p:cNvPr>
                    <p:cNvSpPr txBox="1"/>
                    <p:nvPr/>
                  </p:nvSpPr>
                  <p:spPr>
                    <a:xfrm>
                      <a:off x="6282952" y="5360475"/>
                      <a:ext cx="1857117" cy="6371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𝑎</m:t>
                                </m:r>
                              </m:e>
                              <m:sub>
                                <m:r>
                                  <a:rPr lang="zh-CN" altLang="en-US" sz="2400">
                                    <a:latin typeface="Cambria Math" panose="02040503050406030204" pitchFamily="18" charset="0"/>
                                  </a:rPr>
                                  <m:t>1</m:t>
                                </m:r>
                                <m:r>
                                  <a:rPr lang="en-US" altLang="zh-CN" sz="2400" b="0" i="1">
                                    <a:latin typeface="Cambria Math" panose="02040503050406030204" pitchFamily="18" charset="0"/>
                                  </a:rPr>
                                  <m:t>,</m:t>
                                </m:r>
                              </m:sub>
                            </m:sSub>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𝑎</m:t>
                                </m:r>
                              </m:e>
                              <m:sub>
                                <m:r>
                                  <a:rPr lang="zh-CN" altLang="en-US" sz="2400">
                                    <a:latin typeface="Cambria Math" panose="02040503050406030204" pitchFamily="18" charset="0"/>
                                  </a:rPr>
                                  <m:t>2</m:t>
                                </m:r>
                              </m:sub>
                            </m:sSub>
                            <m:r>
                              <a:rPr lang="en-US" altLang="zh-CN" sz="2400" b="0">
                                <a:latin typeface="Cambria Math" panose="02040503050406030204" pitchFamily="18" charset="0"/>
                              </a:rPr>
                              <m:t>,</m:t>
                            </m:r>
                            <m:r>
                              <a:rPr lang="zh-CN" altLang="en-US" sz="2400">
                                <a:latin typeface="Cambria Math" panose="02040503050406030204" pitchFamily="18" charset="0"/>
                              </a:rPr>
                              <m:t>⋯</m:t>
                            </m:r>
                            <m:r>
                              <a:rPr lang="en-US" altLang="zh-CN" sz="2400" b="0" i="1">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𝑎</m:t>
                                </m:r>
                              </m:e>
                              <m:sub>
                                <m:r>
                                  <a:rPr lang="zh-CN" altLang="en-US" sz="2400" i="1">
                                    <a:latin typeface="Cambria Math" panose="02040503050406030204" pitchFamily="18" charset="0"/>
                                  </a:rPr>
                                  <m:t>𝑛</m:t>
                                </m:r>
                                <m:r>
                                  <a:rPr lang="en-US" altLang="zh-CN" sz="2400" b="0">
                                    <a:latin typeface="Cambria Math" panose="02040503050406030204" pitchFamily="18" charset="0"/>
                                  </a:rPr>
                                  <m:t>−</m:t>
                                </m:r>
                                <m:r>
                                  <a:rPr lang="zh-CN" altLang="en-US" sz="2400">
                                    <a:latin typeface="Cambria Math" panose="02040503050406030204" pitchFamily="18" charset="0"/>
                                  </a:rPr>
                                  <m:t>1</m:t>
                                </m:r>
                              </m:sub>
                            </m:sSub>
                          </m:oMath>
                        </m:oMathPara>
                      </a14:m>
                      <a:endParaRPr lang="zh-CN" altLang="en-US" sz="2400" dirty="0">
                        <a:latin typeface="微软雅黑" panose="020B0503020204020204" pitchFamily="34" charset="-122"/>
                        <a:ea typeface="微软雅黑" panose="020B0503020204020204" pitchFamily="34" charset="-122"/>
                      </a:endParaRPr>
                    </a:p>
                  </p:txBody>
                </p:sp>
              </mc:Choice>
              <mc:Fallback>
                <p:sp>
                  <p:nvSpPr>
                    <p:cNvPr id="32" name="文本框 31">
                      <a:extLst>
                        <a:ext uri="{FF2B5EF4-FFF2-40B4-BE49-F238E27FC236}">
                          <a16:creationId xmlns:a16="http://schemas.microsoft.com/office/drawing/2014/main" id="{084E8F84-E235-B54D-005F-83A1503BFFBE}"/>
                        </a:ext>
                      </a:extLst>
                    </p:cNvPr>
                    <p:cNvSpPr txBox="1">
                      <a:spLocks noRot="1" noChangeAspect="1" noMove="1" noResize="1" noEditPoints="1" noAdjustHandles="1" noChangeArrowheads="1" noChangeShapeType="1" noTextEdit="1"/>
                    </p:cNvSpPr>
                    <p:nvPr/>
                  </p:nvSpPr>
                  <p:spPr>
                    <a:xfrm>
                      <a:off x="6282952" y="5360475"/>
                      <a:ext cx="1857117" cy="637184"/>
                    </a:xfrm>
                    <a:prstGeom prst="rect">
                      <a:avLst/>
                    </a:prstGeom>
                    <a:blipFill>
                      <a:blip r:embed="rId13"/>
                      <a:stretch>
                        <a:fillRect r="-24138"/>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graphicFrame>
                <p:nvGraphicFramePr>
                  <p:cNvPr id="29" name="Object 20">
                    <a:extLst>
                      <a:ext uri="{FF2B5EF4-FFF2-40B4-BE49-F238E27FC236}">
                        <a16:creationId xmlns:a16="http://schemas.microsoft.com/office/drawing/2014/main" id="{0D33C348-8495-01C7-9EE0-06C59E54CF69}"/>
                      </a:ext>
                    </a:extLst>
                  </p:cNvPr>
                  <p:cNvGraphicFramePr>
                    <a:graphicFrameLocks noChangeAspect="1"/>
                  </p:cNvGraphicFramePr>
                  <p:nvPr>
                    <p:extLst>
                      <p:ext uri="{D42A27DB-BD31-4B8C-83A1-F6EECF244321}">
                        <p14:modId xmlns:p14="http://schemas.microsoft.com/office/powerpoint/2010/main" val="1078354302"/>
                      </p:ext>
                    </p:extLst>
                  </p:nvPr>
                </p:nvGraphicFramePr>
                <p:xfrm>
                  <a:off x="4429607" y="4715779"/>
                  <a:ext cx="5924555" cy="595710"/>
                </p:xfrm>
                <a:graphic>
                  <a:graphicData uri="http://schemas.openxmlformats.org/presentationml/2006/ole">
                    <mc:AlternateContent>
                      <mc:Choice xmlns:v="urn:schemas-microsoft-com:vml" Requires="v">
                        <p:oleObj name="Equation" r:id="rId14" imgW="2514600" imgH="253800" progId="Equation.DSMT4">
                          <p:embed/>
                        </p:oleObj>
                      </mc:Choice>
                      <mc:Fallback>
                        <p:oleObj name="Equation" r:id="rId14" imgW="2514600" imgH="253800" progId="Equation.DSMT4">
                          <p:embed/>
                          <p:pic>
                            <p:nvPicPr>
                              <p:cNvPr id="29" name="Object 20">
                                <a:extLst>
                                  <a:ext uri="{FF2B5EF4-FFF2-40B4-BE49-F238E27FC236}">
                                    <a16:creationId xmlns:a16="http://schemas.microsoft.com/office/drawing/2014/main" id="{0D33C348-8495-01C7-9EE0-06C59E54CF69}"/>
                                  </a:ext>
                                </a:extLst>
                              </p:cNvPr>
                              <p:cNvPicPr/>
                              <p:nvPr/>
                            </p:nvPicPr>
                            <p:blipFill>
                              <a:blip r:embed="rId10">
                                <a:clrChange>
                                  <a:clrFrom>
                                    <a:srgbClr val="000000"/>
                                  </a:clrFrom>
                                  <a:clrTo>
                                    <a:srgbClr val="007572"/>
                                  </a:clrTo>
                                </a:clrChange>
                              </a:blip>
                              <a:stretch>
                                <a:fillRect/>
                              </a:stretch>
                            </p:blipFill>
                            <p:spPr>
                              <a:xfrm>
                                <a:off x="4429607" y="4715779"/>
                                <a:ext cx="5924555" cy="595710"/>
                              </a:xfrm>
                              <a:prstGeom prst="rect">
                                <a:avLst/>
                              </a:prstGeom>
                              <a:noFill/>
                              <a:ln w="38100">
                                <a:noFill/>
                                <a:miter/>
                              </a:ln>
                            </p:spPr>
                          </p:pic>
                        </p:oleObj>
                      </mc:Fallback>
                    </mc:AlternateContent>
                  </a:graphicData>
                </a:graphic>
              </p:graphicFrame>
            </mc:Choice>
            <mc:Fallback>
              <p:graphicFrame>
                <p:nvGraphicFramePr>
                  <p:cNvPr id="29" name="Object 20">
                    <a:extLst>
                      <a:ext uri="{FF2B5EF4-FFF2-40B4-BE49-F238E27FC236}">
                        <a16:creationId xmlns:a16="http://schemas.microsoft.com/office/drawing/2014/main" id="{0D33C348-8495-01C7-9EE0-06C59E54CF69}"/>
                      </a:ext>
                    </a:extLst>
                  </p:cNvPr>
                  <p:cNvGraphicFramePr>
                    <a:graphicFrameLocks noChangeAspect="1"/>
                  </p:cNvGraphicFramePr>
                  <p:nvPr>
                    <p:extLst>
                      <p:ext uri="{D42A27DB-BD31-4B8C-83A1-F6EECF244321}">
                        <p14:modId xmlns:p14="http://schemas.microsoft.com/office/powerpoint/2010/main" val="1078354302"/>
                      </p:ext>
                    </p:extLst>
                  </p:nvPr>
                </p:nvGraphicFramePr>
                <p:xfrm>
                  <a:off x="4429607" y="4715779"/>
                  <a:ext cx="5924555" cy="595710"/>
                </p:xfrm>
                <a:graphic>
                  <a:graphicData uri="http://schemas.openxmlformats.org/presentationml/2006/ole">
                    <mc:AlternateContent>
                      <mc:Choice xmlns:v="urn:schemas-microsoft-com:vml" Requires="v">
                        <p:oleObj name="Equation" r:id="rId14" imgW="2514600" imgH="253800" progId="Equation.DSMT4">
                          <p:embed/>
                        </p:oleObj>
                      </mc:Choice>
                      <mc:Fallback>
                        <p:oleObj name="Equation" r:id="rId14" imgW="2514600" imgH="253800" progId="Equation.DSMT4">
                          <p:embed/>
                          <p:pic>
                            <p:nvPicPr>
                              <p:cNvPr id="29" name="Object 20">
                                <a:extLst>
                                  <a:ext uri="{FF2B5EF4-FFF2-40B4-BE49-F238E27FC236}">
                                    <a16:creationId xmlns:a16="http://schemas.microsoft.com/office/drawing/2014/main" id="{0D33C348-8495-01C7-9EE0-06C59E54CF69}"/>
                                  </a:ext>
                                </a:extLst>
                              </p:cNvPr>
                              <p:cNvPicPr/>
                              <p:nvPr/>
                            </p:nvPicPr>
                            <p:blipFill>
                              <a:blip r:embed="rId10">
                                <a:clrChange>
                                  <a:clrFrom>
                                    <a:srgbClr val="000000"/>
                                  </a:clrFrom>
                                  <a:clrTo>
                                    <a:srgbClr val="007572"/>
                                  </a:clrTo>
                                </a:clrChange>
                              </a:blip>
                              <a:stretch>
                                <a:fillRect/>
                              </a:stretch>
                            </p:blipFill>
                            <p:spPr>
                              <a:xfrm>
                                <a:off x="4429607" y="4715779"/>
                                <a:ext cx="5924555" cy="595710"/>
                              </a:xfrm>
                              <a:prstGeom prst="rect">
                                <a:avLst/>
                              </a:prstGeom>
                              <a:noFill/>
                              <a:ln w="38100">
                                <a:noFill/>
                                <a:miter/>
                              </a:ln>
                            </p:spPr>
                          </p:pic>
                        </p:oleObj>
                      </mc:Fallback>
                    </mc:AlternateContent>
                  </a:graphicData>
                </a:graphic>
              </p:graphicFrame>
            </mc:Fallback>
          </mc:AlternateContent>
        </p:grpSp>
        <mc:AlternateContent xmlns:mc="http://schemas.openxmlformats.org/markup-compatibility/2006">
          <mc:Choice xmlns:a14="http://schemas.microsoft.com/office/drawing/2010/main" Requires="a14">
            <p:sp>
              <p:nvSpPr>
                <p:cNvPr id="33" name="文本框 32">
                  <a:extLst>
                    <a:ext uri="{FF2B5EF4-FFF2-40B4-BE49-F238E27FC236}">
                      <a16:creationId xmlns:a16="http://schemas.microsoft.com/office/drawing/2014/main" id="{36AD8CFB-1D65-1B96-D638-0963AAEB8ADF}"/>
                    </a:ext>
                  </a:extLst>
                </p:cNvPr>
                <p:cNvSpPr txBox="1"/>
                <p:nvPr/>
              </p:nvSpPr>
              <p:spPr>
                <a:xfrm>
                  <a:off x="3067387" y="5321140"/>
                  <a:ext cx="795263" cy="6155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𝑎</m:t>
                            </m:r>
                          </m:e>
                          <m:sub>
                            <m:r>
                              <a:rPr lang="zh-CN" altLang="en-US" sz="2400" i="1">
                                <a:latin typeface="Cambria Math" panose="02040503050406030204" pitchFamily="18" charset="0"/>
                              </a:rPr>
                              <m:t>𝑛</m:t>
                            </m:r>
                          </m:sub>
                        </m:sSub>
                      </m:oMath>
                    </m:oMathPara>
                  </a14:m>
                  <a:endParaRPr lang="zh-CN" altLang="en-US" sz="2400" dirty="0">
                    <a:latin typeface="微软雅黑" panose="020B0503020204020204" pitchFamily="34" charset="-122"/>
                    <a:ea typeface="微软雅黑" panose="020B0503020204020204" pitchFamily="34" charset="-122"/>
                  </a:endParaRPr>
                </a:p>
              </p:txBody>
            </p:sp>
          </mc:Choice>
          <mc:Fallback>
            <p:sp>
              <p:nvSpPr>
                <p:cNvPr id="33" name="文本框 32">
                  <a:extLst>
                    <a:ext uri="{FF2B5EF4-FFF2-40B4-BE49-F238E27FC236}">
                      <a16:creationId xmlns:a16="http://schemas.microsoft.com/office/drawing/2014/main" id="{36AD8CFB-1D65-1B96-D638-0963AAEB8ADF}"/>
                    </a:ext>
                  </a:extLst>
                </p:cNvPr>
                <p:cNvSpPr txBox="1">
                  <a:spLocks noRot="1" noChangeAspect="1" noMove="1" noResize="1" noEditPoints="1" noAdjustHandles="1" noChangeArrowheads="1" noChangeShapeType="1" noTextEdit="1"/>
                </p:cNvSpPr>
                <p:nvPr/>
              </p:nvSpPr>
              <p:spPr>
                <a:xfrm>
                  <a:off x="3067387" y="5321140"/>
                  <a:ext cx="795263" cy="615553"/>
                </a:xfrm>
                <a:prstGeom prst="rect">
                  <a:avLst/>
                </a:prstGeom>
                <a:blipFill>
                  <a:blip r:embed="rId15"/>
                  <a:stretch>
                    <a:fillRect/>
                  </a:stretch>
                </a:blipFill>
              </p:spPr>
              <p:txBody>
                <a:bodyPr/>
                <a:lstStyle/>
                <a:p>
                  <a:r>
                    <a:rPr lang="zh-CN" altLang="en-US">
                      <a:noFill/>
                    </a:rPr>
                    <a:t> </a:t>
                  </a:r>
                </a:p>
              </p:txBody>
            </p:sp>
          </mc:Fallback>
        </mc:AlternateContent>
      </p:grpSp>
    </p:spTree>
  </p:cSld>
  <p:clrMapOvr>
    <a:masterClrMapping/>
  </p:clrMapOvr>
  <p:transition spd="med">
    <p:comb dir="vert"/>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5" presetClass="entr" presetSubtype="0" fill="hold" nodeType="clickEffect">
                                  <p:stCondLst>
                                    <p:cond delay="0"/>
                                  </p:stCondLst>
                                  <p:childTnLst>
                                    <p:set>
                                      <p:cBhvr>
                                        <p:cTn id="19" dur="1" fill="hold">
                                          <p:stCondLst>
                                            <p:cond delay="0"/>
                                          </p:stCondLst>
                                        </p:cTn>
                                        <p:tgtEl>
                                          <p:spTgt spid="26677"/>
                                        </p:tgtEl>
                                        <p:attrNameLst>
                                          <p:attrName>style.visibility</p:attrName>
                                        </p:attrNameLst>
                                      </p:cBhvr>
                                      <p:to>
                                        <p:strVal val="visible"/>
                                      </p:to>
                                    </p:set>
                                    <p:anim calcmode="lin" valueType="num">
                                      <p:cBhvr>
                                        <p:cTn id="20" dur="1000" fill="hold"/>
                                        <p:tgtEl>
                                          <p:spTgt spid="26677"/>
                                        </p:tgtEl>
                                        <p:attrNameLst>
                                          <p:attrName>ppt_w</p:attrName>
                                        </p:attrNameLst>
                                      </p:cBhvr>
                                      <p:tavLst>
                                        <p:tav tm="0">
                                          <p:val>
                                            <p:fltVal val="0"/>
                                          </p:val>
                                        </p:tav>
                                        <p:tav tm="100000">
                                          <p:val>
                                            <p:strVal val="#ppt_w"/>
                                          </p:val>
                                        </p:tav>
                                      </p:tavLst>
                                    </p:anim>
                                    <p:anim calcmode="lin" valueType="num">
                                      <p:cBhvr>
                                        <p:cTn id="21" dur="1000" fill="hold"/>
                                        <p:tgtEl>
                                          <p:spTgt spid="26677"/>
                                        </p:tgtEl>
                                        <p:attrNameLst>
                                          <p:attrName>ppt_h</p:attrName>
                                        </p:attrNameLst>
                                      </p:cBhvr>
                                      <p:tavLst>
                                        <p:tav tm="0">
                                          <p:val>
                                            <p:fltVal val="0"/>
                                          </p:val>
                                        </p:tav>
                                        <p:tav tm="100000">
                                          <p:val>
                                            <p:strVal val="#ppt_h"/>
                                          </p:val>
                                        </p:tav>
                                      </p:tavLst>
                                    </p:anim>
                                    <p:anim calcmode="lin" valueType="num">
                                      <p:cBhvr>
                                        <p:cTn id="22" dur="1000" fill="hold"/>
                                        <p:tgtEl>
                                          <p:spTgt spid="26677"/>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2667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9" presetClass="entr" presetSubtype="0" decel="10000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500" fill="hold"/>
                                        <p:tgtEl>
                                          <p:spTgt spid="4"/>
                                        </p:tgtEl>
                                        <p:attrNameLst>
                                          <p:attrName>ppt_w</p:attrName>
                                        </p:attrNameLst>
                                      </p:cBhvr>
                                      <p:tavLst>
                                        <p:tav tm="0">
                                          <p:val>
                                            <p:fltVal val="0"/>
                                          </p:val>
                                        </p:tav>
                                        <p:tav tm="100000">
                                          <p:val>
                                            <p:strVal val="#ppt_w"/>
                                          </p:val>
                                        </p:tav>
                                      </p:tavLst>
                                    </p:anim>
                                    <p:anim calcmode="lin" valueType="num">
                                      <p:cBhvr>
                                        <p:cTn id="42" dur="500" fill="hold"/>
                                        <p:tgtEl>
                                          <p:spTgt spid="4"/>
                                        </p:tgtEl>
                                        <p:attrNameLst>
                                          <p:attrName>ppt_h</p:attrName>
                                        </p:attrNameLst>
                                      </p:cBhvr>
                                      <p:tavLst>
                                        <p:tav tm="0">
                                          <p:val>
                                            <p:fltVal val="0"/>
                                          </p:val>
                                        </p:tav>
                                        <p:tav tm="100000">
                                          <p:val>
                                            <p:strVal val="#ppt_h"/>
                                          </p:val>
                                        </p:tav>
                                      </p:tavLst>
                                    </p:anim>
                                    <p:anim calcmode="lin" valueType="num">
                                      <p:cBhvr>
                                        <p:cTn id="43" dur="500" fill="hold"/>
                                        <p:tgtEl>
                                          <p:spTgt spid="4"/>
                                        </p:tgtEl>
                                        <p:attrNameLst>
                                          <p:attrName>style.rotation</p:attrName>
                                        </p:attrNameLst>
                                      </p:cBhvr>
                                      <p:tavLst>
                                        <p:tav tm="0">
                                          <p:val>
                                            <p:fltVal val="360"/>
                                          </p:val>
                                        </p:tav>
                                        <p:tav tm="100000">
                                          <p:val>
                                            <p:fltVal val="0"/>
                                          </p:val>
                                        </p:tav>
                                      </p:tavLst>
                                    </p:anim>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wipe(down)">
                                      <p:cBhvr>
                                        <p:cTn id="4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33" grpId="0"/>
      <p:bldP spid="8" grpId="0"/>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66" name="Text Box 18"/>
          <p:cNvSpPr txBox="1"/>
          <p:nvPr/>
        </p:nvSpPr>
        <p:spPr>
          <a:xfrm>
            <a:off x="840280" y="713216"/>
            <a:ext cx="1997869"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latin typeface="微软雅黑" panose="020B0503020204020204" pitchFamily="34" charset="-122"/>
                <a:ea typeface="微软雅黑" panose="020B0503020204020204" pitchFamily="34" charset="-122"/>
              </a:rPr>
              <a:t>由上述定义</a:t>
            </a:r>
          </a:p>
        </p:txBody>
      </p:sp>
      <p:graphicFrame>
        <p:nvGraphicFramePr>
          <p:cNvPr id="53267" name="Object 19"/>
          <p:cNvGraphicFramePr>
            <a:graphicFrameLocks noChangeAspect="1"/>
          </p:cNvGraphicFramePr>
          <p:nvPr>
            <p:extLst>
              <p:ext uri="{D42A27DB-BD31-4B8C-83A1-F6EECF244321}">
                <p14:modId xmlns:p14="http://schemas.microsoft.com/office/powerpoint/2010/main" val="3682610757"/>
              </p:ext>
            </p:extLst>
          </p:nvPr>
        </p:nvGraphicFramePr>
        <p:xfrm>
          <a:off x="2051720" y="1301354"/>
          <a:ext cx="5535215" cy="467916"/>
        </p:xfrm>
        <a:graphic>
          <a:graphicData uri="http://schemas.openxmlformats.org/presentationml/2006/ole">
            <mc:AlternateContent xmlns:mc="http://schemas.openxmlformats.org/markup-compatibility/2006">
              <mc:Choice xmlns:v="urn:schemas-microsoft-com:vml" Requires="v">
                <p:oleObj name="Equation" r:id="rId2" imgW="2997000" imgH="253800" progId="Equation.DSMT4">
                  <p:embed/>
                </p:oleObj>
              </mc:Choice>
              <mc:Fallback>
                <p:oleObj name="Equation" r:id="rId2" imgW="2997000" imgH="253800" progId="Equation.DSMT4">
                  <p:embed/>
                  <p:pic>
                    <p:nvPicPr>
                      <p:cNvPr id="53267" name="Object 19"/>
                      <p:cNvPicPr/>
                      <p:nvPr/>
                    </p:nvPicPr>
                    <p:blipFill>
                      <a:blip r:embed="rId3">
                        <a:clrChange>
                          <a:clrFrom>
                            <a:srgbClr val="000000"/>
                          </a:clrFrom>
                          <a:clrTo>
                            <a:srgbClr val="000000"/>
                          </a:clrTo>
                        </a:clrChange>
                      </a:blip>
                      <a:stretch>
                        <a:fillRect/>
                      </a:stretch>
                    </p:blipFill>
                    <p:spPr>
                      <a:xfrm>
                        <a:off x="2051720" y="1301354"/>
                        <a:ext cx="5535215" cy="467916"/>
                      </a:xfrm>
                      <a:prstGeom prst="rect">
                        <a:avLst/>
                      </a:prstGeom>
                      <a:noFill/>
                      <a:ln w="38100">
                        <a:noFill/>
                        <a:miter/>
                      </a:ln>
                    </p:spPr>
                  </p:pic>
                </p:oleObj>
              </mc:Fallback>
            </mc:AlternateContent>
          </a:graphicData>
        </a:graphic>
      </p:graphicFrame>
      <p:graphicFrame>
        <p:nvGraphicFramePr>
          <p:cNvPr id="53268" name="Object 20"/>
          <p:cNvGraphicFramePr>
            <a:graphicFrameLocks noChangeAspect="1"/>
          </p:cNvGraphicFramePr>
          <p:nvPr>
            <p:extLst>
              <p:ext uri="{D42A27DB-BD31-4B8C-83A1-F6EECF244321}">
                <p14:modId xmlns:p14="http://schemas.microsoft.com/office/powerpoint/2010/main" val="881375098"/>
              </p:ext>
            </p:extLst>
          </p:nvPr>
        </p:nvGraphicFramePr>
        <p:xfrm>
          <a:off x="2051720" y="1981795"/>
          <a:ext cx="5815013" cy="465535"/>
        </p:xfrm>
        <a:graphic>
          <a:graphicData uri="http://schemas.openxmlformats.org/presentationml/2006/ole">
            <mc:AlternateContent xmlns:mc="http://schemas.openxmlformats.org/markup-compatibility/2006">
              <mc:Choice xmlns:v="urn:schemas-microsoft-com:vml" Requires="v">
                <p:oleObj name="Equation" r:id="rId4" imgW="3149280" imgH="253800" progId="Equation.DSMT4">
                  <p:embed/>
                </p:oleObj>
              </mc:Choice>
              <mc:Fallback>
                <p:oleObj name="Equation" r:id="rId4" imgW="3149280" imgH="253800" progId="Equation.DSMT4">
                  <p:embed/>
                  <p:pic>
                    <p:nvPicPr>
                      <p:cNvPr id="53268" name="Object 20"/>
                      <p:cNvPicPr/>
                      <p:nvPr/>
                    </p:nvPicPr>
                    <p:blipFill>
                      <a:blip r:embed="rId5">
                        <a:clrChange>
                          <a:clrFrom>
                            <a:srgbClr val="000000"/>
                          </a:clrFrom>
                          <a:clrTo>
                            <a:srgbClr val="000000"/>
                          </a:clrTo>
                        </a:clrChange>
                      </a:blip>
                      <a:stretch>
                        <a:fillRect/>
                      </a:stretch>
                    </p:blipFill>
                    <p:spPr>
                      <a:xfrm>
                        <a:off x="2051720" y="1981795"/>
                        <a:ext cx="5815013" cy="465535"/>
                      </a:xfrm>
                      <a:prstGeom prst="rect">
                        <a:avLst/>
                      </a:prstGeom>
                      <a:noFill/>
                      <a:ln w="38100">
                        <a:noFill/>
                        <a:miter/>
                      </a:ln>
                    </p:spPr>
                  </p:pic>
                </p:oleObj>
              </mc:Fallback>
            </mc:AlternateContent>
          </a:graphicData>
        </a:graphic>
      </p:graphicFrame>
      <p:graphicFrame>
        <p:nvGraphicFramePr>
          <p:cNvPr id="53269" name="Object 21"/>
          <p:cNvGraphicFramePr>
            <a:graphicFrameLocks noChangeAspect="1"/>
          </p:cNvGraphicFramePr>
          <p:nvPr>
            <p:extLst>
              <p:ext uri="{D42A27DB-BD31-4B8C-83A1-F6EECF244321}">
                <p14:modId xmlns:p14="http://schemas.microsoft.com/office/powerpoint/2010/main" val="1414435555"/>
              </p:ext>
            </p:extLst>
          </p:nvPr>
        </p:nvGraphicFramePr>
        <p:xfrm>
          <a:off x="2051720" y="2694384"/>
          <a:ext cx="5937647" cy="475060"/>
        </p:xfrm>
        <a:graphic>
          <a:graphicData uri="http://schemas.openxmlformats.org/presentationml/2006/ole">
            <mc:AlternateContent xmlns:mc="http://schemas.openxmlformats.org/markup-compatibility/2006">
              <mc:Choice xmlns:v="urn:schemas-microsoft-com:vml" Requires="v">
                <p:oleObj name="Equation" r:id="rId6" imgW="3149280" imgH="253800" progId="Equation.DSMT4">
                  <p:embed/>
                </p:oleObj>
              </mc:Choice>
              <mc:Fallback>
                <p:oleObj name="Equation" r:id="rId6" imgW="3149280" imgH="253800" progId="Equation.DSMT4">
                  <p:embed/>
                  <p:pic>
                    <p:nvPicPr>
                      <p:cNvPr id="53269" name="Object 21"/>
                      <p:cNvPicPr/>
                      <p:nvPr/>
                    </p:nvPicPr>
                    <p:blipFill>
                      <a:blip r:embed="rId7">
                        <a:clrChange>
                          <a:clrFrom>
                            <a:srgbClr val="000000"/>
                          </a:clrFrom>
                          <a:clrTo>
                            <a:srgbClr val="000000"/>
                          </a:clrTo>
                        </a:clrChange>
                        <a:biLevel thresh="50000"/>
                        <a:grayscl/>
                        <a:lum bright="17999" contrast="6000"/>
                      </a:blip>
                      <a:stretch>
                        <a:fillRect/>
                      </a:stretch>
                    </p:blipFill>
                    <p:spPr>
                      <a:xfrm>
                        <a:off x="2051720" y="2694384"/>
                        <a:ext cx="5937647" cy="475060"/>
                      </a:xfrm>
                      <a:prstGeom prst="rect">
                        <a:avLst/>
                      </a:prstGeom>
                      <a:noFill/>
                      <a:ln w="38100">
                        <a:noFill/>
                        <a:miter/>
                      </a:ln>
                    </p:spPr>
                  </p:pic>
                </p:oleObj>
              </mc:Fallback>
            </mc:AlternateContent>
          </a:graphicData>
        </a:graphic>
      </p:graphicFrame>
      <p:graphicFrame>
        <p:nvGraphicFramePr>
          <p:cNvPr id="3" name="Object 24">
            <a:extLst>
              <a:ext uri="{FF2B5EF4-FFF2-40B4-BE49-F238E27FC236}">
                <a16:creationId xmlns:a16="http://schemas.microsoft.com/office/drawing/2014/main" id="{84D81238-0642-965C-FD5C-8E1ACF3AFDF1}"/>
              </a:ext>
            </a:extLst>
          </p:cNvPr>
          <p:cNvGraphicFramePr>
            <a:graphicFrameLocks noChangeAspect="1"/>
          </p:cNvGraphicFramePr>
          <p:nvPr>
            <p:extLst>
              <p:ext uri="{D42A27DB-BD31-4B8C-83A1-F6EECF244321}">
                <p14:modId xmlns:p14="http://schemas.microsoft.com/office/powerpoint/2010/main" val="3605581585"/>
              </p:ext>
            </p:extLst>
          </p:nvPr>
        </p:nvGraphicFramePr>
        <p:xfrm>
          <a:off x="2051720" y="3430924"/>
          <a:ext cx="6173391" cy="483394"/>
        </p:xfrm>
        <a:graphic>
          <a:graphicData uri="http://schemas.openxmlformats.org/presentationml/2006/ole">
            <mc:AlternateContent xmlns:mc="http://schemas.openxmlformats.org/markup-compatibility/2006">
              <mc:Choice xmlns:v="urn:schemas-microsoft-com:vml" Requires="v">
                <p:oleObj name="Equation" r:id="rId8" imgW="3225600" imgH="253800" progId="Equation.DSMT4">
                  <p:embed/>
                </p:oleObj>
              </mc:Choice>
              <mc:Fallback>
                <p:oleObj name="Equation" r:id="rId8" imgW="3225600" imgH="253800" progId="Equation.DSMT4">
                  <p:embed/>
                  <p:pic>
                    <p:nvPicPr>
                      <p:cNvPr id="3" name="Object 24">
                        <a:extLst>
                          <a:ext uri="{FF2B5EF4-FFF2-40B4-BE49-F238E27FC236}">
                            <a16:creationId xmlns:a16="http://schemas.microsoft.com/office/drawing/2014/main" id="{84D81238-0642-965C-FD5C-8E1ACF3AFDF1}"/>
                          </a:ext>
                        </a:extLst>
                      </p:cNvPr>
                      <p:cNvPicPr/>
                      <p:nvPr/>
                    </p:nvPicPr>
                    <p:blipFill>
                      <a:blip r:embed="rId9">
                        <a:clrChange>
                          <a:clrFrom>
                            <a:srgbClr val="000000"/>
                          </a:clrFrom>
                          <a:clrTo>
                            <a:srgbClr val="000000"/>
                          </a:clrTo>
                        </a:clrChange>
                      </a:blip>
                      <a:stretch>
                        <a:fillRect/>
                      </a:stretch>
                    </p:blipFill>
                    <p:spPr>
                      <a:xfrm>
                        <a:off x="2051720" y="3430924"/>
                        <a:ext cx="6173391" cy="483394"/>
                      </a:xfrm>
                      <a:prstGeom prst="rect">
                        <a:avLst/>
                      </a:prstGeom>
                      <a:noFill/>
                      <a:ln w="38100">
                        <a:noFill/>
                        <a:miter/>
                      </a:ln>
                    </p:spPr>
                  </p:pic>
                </p:oleObj>
              </mc:Fallback>
            </mc:AlternateContent>
          </a:graphicData>
        </a:graphic>
      </p:graphicFrame>
      <p:grpSp>
        <p:nvGrpSpPr>
          <p:cNvPr id="5" name="组合 4">
            <a:extLst>
              <a:ext uri="{FF2B5EF4-FFF2-40B4-BE49-F238E27FC236}">
                <a16:creationId xmlns:a16="http://schemas.microsoft.com/office/drawing/2014/main" id="{B2E7001C-C671-D1A3-2C09-B8498E129954}"/>
              </a:ext>
            </a:extLst>
          </p:cNvPr>
          <p:cNvGrpSpPr/>
          <p:nvPr/>
        </p:nvGrpSpPr>
        <p:grpSpPr>
          <a:xfrm>
            <a:off x="1115616" y="4190200"/>
            <a:ext cx="7248182" cy="1689497"/>
            <a:chOff x="3459368" y="4324365"/>
            <a:chExt cx="6281103" cy="2252663"/>
          </a:xfrm>
        </p:grpSpPr>
        <p:grpSp>
          <p:nvGrpSpPr>
            <p:cNvPr id="2" name="Group 28"/>
            <p:cNvGrpSpPr/>
            <p:nvPr/>
          </p:nvGrpSpPr>
          <p:grpSpPr>
            <a:xfrm>
              <a:off x="3459368" y="4324365"/>
              <a:ext cx="6281103" cy="2252663"/>
              <a:chOff x="521" y="3022"/>
              <a:chExt cx="3188" cy="1419"/>
            </a:xfrm>
          </p:grpSpPr>
          <p:sp>
            <p:nvSpPr>
              <p:cNvPr id="48135" name="Rectangle 24"/>
              <p:cNvSpPr/>
              <p:nvPr/>
            </p:nvSpPr>
            <p:spPr>
              <a:xfrm>
                <a:off x="521" y="3022"/>
                <a:ext cx="3188" cy="141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lnSpc>
                    <a:spcPct val="150000"/>
                  </a:lnSpc>
                  <a:spcBef>
                    <a:spcPct val="0"/>
                  </a:spcBef>
                  <a:buClrTx/>
                  <a:buSzTx/>
                  <a:buNone/>
                </a:pPr>
                <a:r>
                  <a:rPr lang="zh-CN" altLang="en-US" sz="2400" b="1" dirty="0">
                    <a:latin typeface="微软雅黑" panose="020B0503020204020204" pitchFamily="34" charset="-122"/>
                    <a:ea typeface="微软雅黑" panose="020B0503020204020204" pitchFamily="34" charset="-122"/>
                  </a:rPr>
                  <a:t>    故     的近似值                                         分别有</a:t>
                </a:r>
                <a:r>
                  <a:rPr lang="zh-CN" altLang="en-US" sz="2400" b="1" dirty="0">
                    <a:solidFill>
                      <a:schemeClr val="hlink"/>
                    </a:solidFill>
                    <a:latin typeface="微软雅黑" panose="020B0503020204020204" pitchFamily="34" charset="-122"/>
                    <a:ea typeface="微软雅黑" panose="020B0503020204020204" pitchFamily="34" charset="-122"/>
                  </a:rPr>
                  <a:t> </a:t>
                </a:r>
                <a:endParaRPr lang="en-US" altLang="zh-CN" sz="2400" b="1" dirty="0">
                  <a:solidFill>
                    <a:schemeClr val="hlink"/>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ClrTx/>
                  <a:buSzTx/>
                  <a:buNone/>
                </a:pPr>
                <a:r>
                  <a:rPr lang="en-US" altLang="zh-CN" sz="2400" b="1" dirty="0">
                    <a:solidFill>
                      <a:schemeClr val="hlink"/>
                    </a:solidFill>
                    <a:latin typeface="微软雅黑" panose="020B0503020204020204" pitchFamily="34" charset="-122"/>
                    <a:ea typeface="微软雅黑" panose="020B0503020204020204" pitchFamily="34" charset="-122"/>
                  </a:rPr>
                  <a:t>             </a:t>
                </a:r>
                <a:r>
                  <a:rPr lang="zh-CN" altLang="en-US" sz="2400" b="1" dirty="0">
                    <a:solidFill>
                      <a:schemeClr val="hlink"/>
                    </a:solidFill>
                    <a:latin typeface="微软雅黑" panose="020B0503020204020204" pitchFamily="34" charset="-122"/>
                    <a:ea typeface="微软雅黑" panose="020B0503020204020204" pitchFamily="34" charset="-122"/>
                  </a:rPr>
                  <a:t>三位</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chemeClr val="hlink"/>
                    </a:solidFill>
                    <a:latin typeface="微软雅黑" panose="020B0503020204020204" pitchFamily="34" charset="-122"/>
                    <a:ea typeface="微软雅黑" panose="020B0503020204020204" pitchFamily="34" charset="-122"/>
                  </a:rPr>
                  <a:t>四位、五位</a:t>
                </a:r>
                <a:r>
                  <a:rPr lang="zh-CN" altLang="en-US" sz="2400" b="1" dirty="0">
                    <a:latin typeface="微软雅黑" panose="020B0503020204020204" pitchFamily="34" charset="-122"/>
                    <a:ea typeface="微软雅黑" panose="020B0503020204020204" pitchFamily="34" charset="-122"/>
                  </a:rPr>
                  <a:t>和</a:t>
                </a:r>
                <a:r>
                  <a:rPr lang="zh-CN" altLang="en-US" sz="2400" b="1" dirty="0">
                    <a:solidFill>
                      <a:schemeClr val="hlink"/>
                    </a:solidFill>
                    <a:latin typeface="微软雅黑" panose="020B0503020204020204" pitchFamily="34" charset="-122"/>
                    <a:ea typeface="微软雅黑" panose="020B0503020204020204" pitchFamily="34" charset="-122"/>
                  </a:rPr>
                  <a:t>六位</a:t>
                </a:r>
                <a:r>
                  <a:rPr lang="zh-CN" altLang="en-US" sz="2400" b="1" dirty="0">
                    <a:latin typeface="微软雅黑" panose="020B0503020204020204" pitchFamily="34" charset="-122"/>
                    <a:ea typeface="微软雅黑" panose="020B0503020204020204" pitchFamily="34" charset="-122"/>
                  </a:rPr>
                  <a:t>有效数字，且 </a:t>
                </a:r>
                <a:endParaRPr lang="en-US" altLang="zh-CN" sz="2400" b="1"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ClrTx/>
                  <a:buSzTx/>
                  <a:buNone/>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          为有效数。</a:t>
                </a:r>
              </a:p>
            </p:txBody>
          </p:sp>
          <p:graphicFrame>
            <p:nvGraphicFramePr>
              <p:cNvPr id="48136" name="Object 25"/>
              <p:cNvGraphicFramePr>
                <a:graphicFrameLocks noChangeAspect="1"/>
              </p:cNvGraphicFramePr>
              <p:nvPr>
                <p:extLst>
                  <p:ext uri="{D42A27DB-BD31-4B8C-83A1-F6EECF244321}">
                    <p14:modId xmlns:p14="http://schemas.microsoft.com/office/powerpoint/2010/main" val="1445559764"/>
                  </p:ext>
                </p:extLst>
              </p:nvPr>
            </p:nvGraphicFramePr>
            <p:xfrm>
              <a:off x="1630" y="3174"/>
              <a:ext cx="1517" cy="320"/>
            </p:xfrm>
            <a:graphic>
              <a:graphicData uri="http://schemas.openxmlformats.org/presentationml/2006/ole">
                <mc:AlternateContent xmlns:mc="http://schemas.openxmlformats.org/markup-compatibility/2006">
                  <mc:Choice xmlns:v="urn:schemas-microsoft-com:vml" Requires="v">
                    <p:oleObj name="Equation" r:id="rId10" imgW="2057400" imgH="215640" progId="Equation.DSMT4">
                      <p:embed/>
                    </p:oleObj>
                  </mc:Choice>
                  <mc:Fallback>
                    <p:oleObj name="Equation" r:id="rId10" imgW="2057400" imgH="215640" progId="Equation.DSMT4">
                      <p:embed/>
                      <p:pic>
                        <p:nvPicPr>
                          <p:cNvPr id="48136" name="Object 25"/>
                          <p:cNvPicPr/>
                          <p:nvPr/>
                        </p:nvPicPr>
                        <p:blipFill>
                          <a:blip r:embed="rId11">
                            <a:clrChange>
                              <a:clrFrom>
                                <a:srgbClr val="000000"/>
                              </a:clrFrom>
                              <a:clrTo>
                                <a:srgbClr val="007572"/>
                              </a:clrTo>
                            </a:clrChange>
                          </a:blip>
                          <a:stretch>
                            <a:fillRect/>
                          </a:stretch>
                        </p:blipFill>
                        <p:spPr>
                          <a:xfrm>
                            <a:off x="1630" y="3174"/>
                            <a:ext cx="1517" cy="320"/>
                          </a:xfrm>
                          <a:prstGeom prst="rect">
                            <a:avLst/>
                          </a:prstGeom>
                          <a:noFill/>
                          <a:ln w="38100">
                            <a:noFill/>
                            <a:miter/>
                          </a:ln>
                        </p:spPr>
                      </p:pic>
                    </p:oleObj>
                  </mc:Fallback>
                </mc:AlternateContent>
              </a:graphicData>
            </a:graphic>
          </p:graphicFrame>
          <p:graphicFrame>
            <p:nvGraphicFramePr>
              <p:cNvPr id="48137" name="Object 26"/>
              <p:cNvGraphicFramePr>
                <a:graphicFrameLocks noChangeAspect="1"/>
              </p:cNvGraphicFramePr>
              <p:nvPr>
                <p:extLst>
                  <p:ext uri="{D42A27DB-BD31-4B8C-83A1-F6EECF244321}">
                    <p14:modId xmlns:p14="http://schemas.microsoft.com/office/powerpoint/2010/main" val="2974726950"/>
                  </p:ext>
                </p:extLst>
              </p:nvPr>
            </p:nvGraphicFramePr>
            <p:xfrm>
              <a:off x="853" y="3221"/>
              <a:ext cx="159" cy="227"/>
            </p:xfrm>
            <a:graphic>
              <a:graphicData uri="http://schemas.openxmlformats.org/presentationml/2006/ole">
                <mc:AlternateContent xmlns:mc="http://schemas.openxmlformats.org/markup-compatibility/2006">
                  <mc:Choice xmlns:v="urn:schemas-microsoft-com:vml" Requires="v">
                    <p:oleObj r:id="rId12" imgW="98425" imgH="98425" progId="Equation.DSMT4">
                      <p:embed/>
                    </p:oleObj>
                  </mc:Choice>
                  <mc:Fallback>
                    <p:oleObj r:id="rId12" imgW="98425" imgH="98425" progId="Equation.DSMT4">
                      <p:embed/>
                      <p:pic>
                        <p:nvPicPr>
                          <p:cNvPr id="48137" name="Object 26"/>
                          <p:cNvPicPr/>
                          <p:nvPr/>
                        </p:nvPicPr>
                        <p:blipFill>
                          <a:blip r:embed="rId13">
                            <a:clrChange>
                              <a:clrFrom>
                                <a:srgbClr val="000000"/>
                              </a:clrFrom>
                              <a:clrTo>
                                <a:srgbClr val="007572"/>
                              </a:clrTo>
                            </a:clrChange>
                          </a:blip>
                          <a:stretch>
                            <a:fillRect/>
                          </a:stretch>
                        </p:blipFill>
                        <p:spPr>
                          <a:xfrm>
                            <a:off x="853" y="3221"/>
                            <a:ext cx="159" cy="227"/>
                          </a:xfrm>
                          <a:prstGeom prst="rect">
                            <a:avLst/>
                          </a:prstGeom>
                          <a:noFill/>
                          <a:ln w="38100">
                            <a:noFill/>
                            <a:miter/>
                          </a:ln>
                        </p:spPr>
                      </p:pic>
                    </p:oleObj>
                  </mc:Fallback>
                </mc:AlternateContent>
              </a:graphicData>
            </a:graphic>
          </p:graphicFrame>
        </p:grpSp>
        <p:graphicFrame>
          <p:nvGraphicFramePr>
            <p:cNvPr id="4" name="Object 25">
              <a:extLst>
                <a:ext uri="{FF2B5EF4-FFF2-40B4-BE49-F238E27FC236}">
                  <a16:creationId xmlns:a16="http://schemas.microsoft.com/office/drawing/2014/main" id="{9A06F6D2-440D-4CB5-B930-A95CAA46DCDE}"/>
                </a:ext>
              </a:extLst>
            </p:cNvPr>
            <p:cNvGraphicFramePr>
              <a:graphicFrameLocks noChangeAspect="1"/>
            </p:cNvGraphicFramePr>
            <p:nvPr>
              <p:extLst>
                <p:ext uri="{D42A27DB-BD31-4B8C-83A1-F6EECF244321}">
                  <p14:modId xmlns:p14="http://schemas.microsoft.com/office/powerpoint/2010/main" val="3794707825"/>
                </p:ext>
              </p:extLst>
            </p:nvPr>
          </p:nvGraphicFramePr>
          <p:xfrm>
            <a:off x="4582735" y="6026349"/>
            <a:ext cx="2362695" cy="508000"/>
          </p:xfrm>
          <a:graphic>
            <a:graphicData uri="http://schemas.openxmlformats.org/presentationml/2006/ole">
              <mc:AlternateContent xmlns:mc="http://schemas.openxmlformats.org/markup-compatibility/2006">
                <mc:Choice xmlns:v="urn:schemas-microsoft-com:vml" Requires="v">
                  <p:oleObj name="Equation" r:id="rId14" imgW="1498320" imgH="215640" progId="Equation.DSMT4">
                    <p:embed/>
                  </p:oleObj>
                </mc:Choice>
                <mc:Fallback>
                  <p:oleObj name="Equation" r:id="rId14" imgW="1498320" imgH="215640" progId="Equation.DSMT4">
                    <p:embed/>
                    <p:pic>
                      <p:nvPicPr>
                        <p:cNvPr id="4" name="Object 25">
                          <a:extLst>
                            <a:ext uri="{FF2B5EF4-FFF2-40B4-BE49-F238E27FC236}">
                              <a16:creationId xmlns:a16="http://schemas.microsoft.com/office/drawing/2014/main" id="{9A06F6D2-440D-4CB5-B930-A95CAA46DCDE}"/>
                            </a:ext>
                          </a:extLst>
                        </p:cNvPr>
                        <p:cNvPicPr/>
                        <p:nvPr/>
                      </p:nvPicPr>
                      <p:blipFill>
                        <a:blip r:embed="rId15">
                          <a:clrChange>
                            <a:clrFrom>
                              <a:srgbClr val="000000"/>
                            </a:clrFrom>
                            <a:clrTo>
                              <a:srgbClr val="007572"/>
                            </a:clrTo>
                          </a:clrChange>
                        </a:blip>
                        <a:stretch>
                          <a:fillRect/>
                        </a:stretch>
                      </p:blipFill>
                      <p:spPr>
                        <a:xfrm>
                          <a:off x="4582735" y="6026349"/>
                          <a:ext cx="2362695" cy="508000"/>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3266"/>
                                        </p:tgtEl>
                                        <p:attrNameLst>
                                          <p:attrName>style.visibility</p:attrName>
                                        </p:attrNameLst>
                                      </p:cBhvr>
                                      <p:to>
                                        <p:strVal val="visible"/>
                                      </p:to>
                                    </p:set>
                                    <p:animEffect transition="in" filter="checkerboard(across)">
                                      <p:cBhvr>
                                        <p:cTn id="7" dur="500"/>
                                        <p:tgtEl>
                                          <p:spTgt spid="5326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3267"/>
                                        </p:tgtEl>
                                        <p:attrNameLst>
                                          <p:attrName>style.visibility</p:attrName>
                                        </p:attrNameLst>
                                      </p:cBhvr>
                                      <p:to>
                                        <p:strVal val="visible"/>
                                      </p:to>
                                    </p:set>
                                    <p:anim calcmode="lin" valueType="num">
                                      <p:cBhvr additive="base">
                                        <p:cTn id="12" dur="500" fill="hold"/>
                                        <p:tgtEl>
                                          <p:spTgt spid="53267"/>
                                        </p:tgtEl>
                                        <p:attrNameLst>
                                          <p:attrName>ppt_x</p:attrName>
                                        </p:attrNameLst>
                                      </p:cBhvr>
                                      <p:tavLst>
                                        <p:tav tm="0">
                                          <p:val>
                                            <p:strVal val="#ppt_x"/>
                                          </p:val>
                                        </p:tav>
                                        <p:tav tm="100000">
                                          <p:val>
                                            <p:strVal val="#ppt_x"/>
                                          </p:val>
                                        </p:tav>
                                      </p:tavLst>
                                    </p:anim>
                                    <p:anim calcmode="lin" valueType="num">
                                      <p:cBhvr additive="base">
                                        <p:cTn id="13" dur="500" fill="hold"/>
                                        <p:tgtEl>
                                          <p:spTgt spid="5326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3268"/>
                                        </p:tgtEl>
                                        <p:attrNameLst>
                                          <p:attrName>style.visibility</p:attrName>
                                        </p:attrNameLst>
                                      </p:cBhvr>
                                      <p:to>
                                        <p:strVal val="visible"/>
                                      </p:to>
                                    </p:set>
                                    <p:anim calcmode="lin" valueType="num">
                                      <p:cBhvr additive="base">
                                        <p:cTn id="18" dur="500" fill="hold"/>
                                        <p:tgtEl>
                                          <p:spTgt spid="53268"/>
                                        </p:tgtEl>
                                        <p:attrNameLst>
                                          <p:attrName>ppt_x</p:attrName>
                                        </p:attrNameLst>
                                      </p:cBhvr>
                                      <p:tavLst>
                                        <p:tav tm="0">
                                          <p:val>
                                            <p:strVal val="#ppt_x"/>
                                          </p:val>
                                        </p:tav>
                                        <p:tav tm="100000">
                                          <p:val>
                                            <p:strVal val="#ppt_x"/>
                                          </p:val>
                                        </p:tav>
                                      </p:tavLst>
                                    </p:anim>
                                    <p:anim calcmode="lin" valueType="num">
                                      <p:cBhvr additive="base">
                                        <p:cTn id="19" dur="500" fill="hold"/>
                                        <p:tgtEl>
                                          <p:spTgt spid="5326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3269"/>
                                        </p:tgtEl>
                                        <p:attrNameLst>
                                          <p:attrName>style.visibility</p:attrName>
                                        </p:attrNameLst>
                                      </p:cBhvr>
                                      <p:to>
                                        <p:strVal val="visible"/>
                                      </p:to>
                                    </p:set>
                                    <p:anim calcmode="lin" valueType="num">
                                      <p:cBhvr additive="base">
                                        <p:cTn id="24" dur="500" fill="hold"/>
                                        <p:tgtEl>
                                          <p:spTgt spid="53269"/>
                                        </p:tgtEl>
                                        <p:attrNameLst>
                                          <p:attrName>ppt_x</p:attrName>
                                        </p:attrNameLst>
                                      </p:cBhvr>
                                      <p:tavLst>
                                        <p:tav tm="0">
                                          <p:val>
                                            <p:strVal val="#ppt_x"/>
                                          </p:val>
                                        </p:tav>
                                        <p:tav tm="100000">
                                          <p:val>
                                            <p:strVal val="#ppt_x"/>
                                          </p:val>
                                        </p:tav>
                                      </p:tavLst>
                                    </p:anim>
                                    <p:anim calcmode="lin" valueType="num">
                                      <p:cBhvr additive="base">
                                        <p:cTn id="25" dur="500" fill="hold"/>
                                        <p:tgtEl>
                                          <p:spTgt spid="5326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fill="hold"/>
                                        <p:tgtEl>
                                          <p:spTgt spid="3"/>
                                        </p:tgtEl>
                                        <p:attrNameLst>
                                          <p:attrName>ppt_x</p:attrName>
                                        </p:attrNameLst>
                                      </p:cBhvr>
                                      <p:tavLst>
                                        <p:tav tm="0">
                                          <p:val>
                                            <p:strVal val="#ppt_x"/>
                                          </p:val>
                                        </p:tav>
                                        <p:tav tm="100000">
                                          <p:val>
                                            <p:strVal val="#ppt_x"/>
                                          </p:val>
                                        </p:tav>
                                      </p:tavLst>
                                    </p:anim>
                                    <p:anim calcmode="lin" valueType="num">
                                      <p:cBhvr additive="base">
                                        <p:cTn id="3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down)">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43B48261-0B80-DCB9-39B8-3D50E521F3EF}"/>
              </a:ext>
            </a:extLst>
          </p:cNvPr>
          <p:cNvGrpSpPr/>
          <p:nvPr/>
        </p:nvGrpSpPr>
        <p:grpSpPr>
          <a:xfrm>
            <a:off x="539552" y="386427"/>
            <a:ext cx="7668845" cy="1134413"/>
            <a:chOff x="2240279" y="738551"/>
            <a:chExt cx="9300411" cy="1512551"/>
          </a:xfrm>
        </p:grpSpPr>
        <p:sp>
          <p:nvSpPr>
            <p:cNvPr id="3" name="文本框 2">
              <a:extLst>
                <a:ext uri="{FF2B5EF4-FFF2-40B4-BE49-F238E27FC236}">
                  <a16:creationId xmlns:a16="http://schemas.microsoft.com/office/drawing/2014/main" id="{8244C83F-496D-C25A-EF27-90A2F36DC06F}"/>
                </a:ext>
              </a:extLst>
            </p:cNvPr>
            <p:cNvSpPr txBox="1"/>
            <p:nvPr/>
          </p:nvSpPr>
          <p:spPr>
            <a:xfrm>
              <a:off x="2240279" y="738551"/>
              <a:ext cx="9300411" cy="1512551"/>
            </a:xfrm>
            <a:prstGeom prst="rect">
              <a:avLst/>
            </a:prstGeom>
            <a:noFill/>
          </p:spPr>
          <p:txBody>
            <a:bodyPr wrap="square">
              <a:spAutoFit/>
            </a:bodyPr>
            <a:lstStyle/>
            <a:p>
              <a:pPr>
                <a:lnSpc>
                  <a:spcPct val="150000"/>
                </a:lnSpc>
              </a:pPr>
              <a:r>
                <a:rPr lang="zh-CN" altLang="en-US" sz="2400" dirty="0">
                  <a:solidFill>
                    <a:schemeClr val="hlink"/>
                  </a:solidFill>
                  <a:latin typeface="微软雅黑" panose="020B0503020204020204" pitchFamily="34" charset="-122"/>
                  <a:ea typeface="微软雅黑" panose="020B0503020204020204" pitchFamily="34" charset="-122"/>
                </a:rPr>
                <a:t>例</a:t>
              </a:r>
              <a:r>
                <a:rPr lang="en-US" altLang="zh-CN" sz="2400" dirty="0">
                  <a:solidFill>
                    <a:schemeClr val="hlink"/>
                  </a:solidFill>
                  <a:latin typeface="微软雅黑" panose="020B0503020204020204" pitchFamily="34" charset="-122"/>
                  <a:ea typeface="微软雅黑" panose="020B0503020204020204" pitchFamily="34" charset="-122"/>
                </a:rPr>
                <a:t>2. </a:t>
              </a:r>
              <a:r>
                <a:rPr lang="zh-CN" altLang="en-US" sz="2400" dirty="0">
                  <a:solidFill>
                    <a:schemeClr val="tx1"/>
                  </a:solidFill>
                  <a:latin typeface="微软雅黑" panose="020B0503020204020204" pitchFamily="34" charset="-122"/>
                  <a:ea typeface="微软雅黑" panose="020B0503020204020204" pitchFamily="34" charset="-122"/>
                </a:rPr>
                <a:t>设                                  均为由原真值经过“四舍五入”得到的近似值，试分析其有效位数。</a:t>
              </a:r>
              <a:endParaRPr lang="zh-CN" altLang="en-US" sz="2400" dirty="0">
                <a:solidFill>
                  <a:schemeClr val="tx1"/>
                </a:solidFill>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6575C14-F38B-8187-9650-BD07DD00DD09}"/>
                    </a:ext>
                  </a:extLst>
                </p:cNvPr>
                <p:cNvSpPr txBox="1"/>
                <p:nvPr/>
              </p:nvSpPr>
              <p:spPr>
                <a:xfrm>
                  <a:off x="5094594" y="863150"/>
                  <a:ext cx="2408721" cy="6155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sz="2400" i="1">
                                <a:solidFill>
                                  <a:srgbClr val="0070C0"/>
                                </a:solidFill>
                                <a:latin typeface="Cambria Math" panose="02040503050406030204" pitchFamily="18" charset="0"/>
                              </a:rPr>
                            </m:ctrlPr>
                          </m:sSubSupPr>
                          <m:e>
                            <m:r>
                              <a:rPr lang="zh-CN" altLang="en-US" sz="2400" i="1">
                                <a:solidFill>
                                  <a:srgbClr val="0070C0"/>
                                </a:solidFill>
                                <a:latin typeface="Cambria Math" panose="02040503050406030204" pitchFamily="18" charset="0"/>
                              </a:rPr>
                              <m:t>𝑥</m:t>
                            </m:r>
                          </m:e>
                          <m:sub>
                            <m:r>
                              <a:rPr lang="zh-CN" altLang="en-US" sz="2400">
                                <a:solidFill>
                                  <a:srgbClr val="0070C0"/>
                                </a:solidFill>
                                <a:latin typeface="Cambria Math" panose="02040503050406030204" pitchFamily="18" charset="0"/>
                              </a:rPr>
                              <m:t>2</m:t>
                            </m:r>
                          </m:sub>
                          <m:sup>
                            <m:r>
                              <a:rPr lang="zh-CN" altLang="en-US" sz="2400">
                                <a:solidFill>
                                  <a:srgbClr val="0070C0"/>
                                </a:solidFill>
                                <a:latin typeface="Cambria Math" panose="02040503050406030204" pitchFamily="18" charset="0"/>
                              </a:rPr>
                              <m:t>∗</m:t>
                            </m:r>
                          </m:sup>
                        </m:sSubSup>
                        <m:r>
                          <a:rPr lang="zh-CN" altLang="en-US" sz="2400">
                            <a:solidFill>
                              <a:srgbClr val="0070C0"/>
                            </a:solidFill>
                            <a:latin typeface="Cambria Math" panose="02040503050406030204" pitchFamily="18" charset="0"/>
                          </a:rPr>
                          <m:t>=5.100</m:t>
                        </m:r>
                      </m:oMath>
                    </m:oMathPara>
                  </a14:m>
                  <a:endParaRPr lang="zh-CN" altLang="en-US" sz="2400" dirty="0">
                    <a:solidFill>
                      <a:srgbClr val="0070C0"/>
                    </a:solidFill>
                  </a:endParaRPr>
                </a:p>
              </p:txBody>
            </p:sp>
          </mc:Choice>
          <mc:Fallback xmlns="">
            <p:sp>
              <p:nvSpPr>
                <p:cNvPr id="4" name="文本框 3">
                  <a:extLst>
                    <a:ext uri="{FF2B5EF4-FFF2-40B4-BE49-F238E27FC236}">
                      <a16:creationId xmlns:a16="http://schemas.microsoft.com/office/drawing/2014/main" id="{26575C14-F38B-8187-9650-BD07DD00DD09}"/>
                    </a:ext>
                  </a:extLst>
                </p:cNvPr>
                <p:cNvSpPr txBox="1">
                  <a:spLocks noRot="1" noChangeAspect="1" noMove="1" noResize="1" noEditPoints="1" noAdjustHandles="1" noChangeArrowheads="1" noChangeShapeType="1" noTextEdit="1"/>
                </p:cNvSpPr>
                <p:nvPr/>
              </p:nvSpPr>
              <p:spPr>
                <a:xfrm>
                  <a:off x="5094594" y="863150"/>
                  <a:ext cx="2408721" cy="615553"/>
                </a:xfrm>
                <a:prstGeom prst="rect">
                  <a:avLst/>
                </a:prstGeom>
                <a:blipFill>
                  <a:blip r:embed="rId2"/>
                  <a:stretch>
                    <a:fillRect b="-5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 name="Object 21">
                  <a:extLst>
                    <a:ext uri="{FF2B5EF4-FFF2-40B4-BE49-F238E27FC236}">
                      <a16:creationId xmlns:a16="http://schemas.microsoft.com/office/drawing/2014/main" id="{64810809-6275-BDA8-51B9-9EEB31DE2077}"/>
                    </a:ext>
                  </a:extLst>
                </p:cNvPr>
                <p:cNvGraphicFramePr>
                  <a:graphicFrameLocks noChangeAspect="1"/>
                </p:cNvGraphicFramePr>
                <p:nvPr>
                  <p:extLst>
                    <p:ext uri="{D42A27DB-BD31-4B8C-83A1-F6EECF244321}">
                      <p14:modId xmlns:p14="http://schemas.microsoft.com/office/powerpoint/2010/main" val="1453119887"/>
                    </p:ext>
                  </p:extLst>
                </p:nvPr>
              </p:nvGraphicFramePr>
              <p:xfrm>
                <a:off x="3575221" y="913731"/>
                <a:ext cx="1709737" cy="574675"/>
              </p:xfrm>
              <a:graphic>
                <a:graphicData uri="http://schemas.openxmlformats.org/presentationml/2006/ole">
                  <mc:AlternateContent>
                    <mc:Choice xmlns:v="urn:schemas-microsoft-com:vml" Requires="v">
                      <p:oleObj name="Equation" r:id="rId3" imgW="774360" imgH="241200" progId="Equation.DSMT4">
                        <p:embed/>
                      </p:oleObj>
                    </mc:Choice>
                    <mc:Fallback>
                      <p:oleObj name="Equation" r:id="rId3" imgW="774360" imgH="241200" progId="Equation.DSMT4">
                        <p:embed/>
                        <p:pic>
                          <p:nvPicPr>
                            <p:cNvPr id="5" name="Object 21">
                              <a:extLst>
                                <a:ext uri="{FF2B5EF4-FFF2-40B4-BE49-F238E27FC236}">
                                  <a16:creationId xmlns:a16="http://schemas.microsoft.com/office/drawing/2014/main" id="{64810809-6275-BDA8-51B9-9EEB31DE2077}"/>
                                </a:ext>
                              </a:extLst>
                            </p:cNvPr>
                            <p:cNvPicPr/>
                            <p:nvPr/>
                          </p:nvPicPr>
                          <p:blipFill>
                            <a:blip r:embed="rId4">
                              <a:clrChange>
                                <a:clrFrom>
                                  <a:srgbClr val="000000"/>
                                </a:clrFrom>
                                <a:clrTo>
                                  <a:srgbClr val="007572"/>
                                </a:clrTo>
                              </a:clrChange>
                            </a:blip>
                            <a:stretch>
                              <a:fillRect/>
                            </a:stretch>
                          </p:blipFill>
                          <p:spPr>
                            <a:xfrm>
                              <a:off x="3575221" y="913731"/>
                              <a:ext cx="1709737" cy="574675"/>
                            </a:xfrm>
                            <a:prstGeom prst="rect">
                              <a:avLst/>
                            </a:prstGeom>
                            <a:noFill/>
                            <a:ln w="38100">
                              <a:noFill/>
                              <a:miter/>
                            </a:ln>
                          </p:spPr>
                        </p:pic>
                      </p:oleObj>
                    </mc:Fallback>
                  </mc:AlternateContent>
                </a:graphicData>
              </a:graphic>
            </p:graphicFrame>
          </mc:Choice>
          <mc:Fallback xmlns="">
            <p:graphicFrame>
              <p:nvGraphicFramePr>
                <p:cNvPr id="5" name="Object 21">
                  <a:extLst>
                    <a:ext uri="{FF2B5EF4-FFF2-40B4-BE49-F238E27FC236}">
                      <a16:creationId xmlns:a16="http://schemas.microsoft.com/office/drawing/2014/main" id="{64810809-6275-BDA8-51B9-9EEB31DE2077}"/>
                    </a:ext>
                  </a:extLst>
                </p:cNvPr>
                <p:cNvGraphicFramePr>
                  <a:graphicFrameLocks noChangeAspect="1"/>
                </p:cNvGraphicFramePr>
                <p:nvPr>
                  <p:extLst>
                    <p:ext uri="{D42A27DB-BD31-4B8C-83A1-F6EECF244321}">
                      <p14:modId xmlns:p14="http://schemas.microsoft.com/office/powerpoint/2010/main" val="1453119887"/>
                    </p:ext>
                  </p:extLst>
                </p:nvPr>
              </p:nvGraphicFramePr>
              <p:xfrm>
                <a:off x="3575221" y="913731"/>
                <a:ext cx="1709737" cy="574675"/>
              </p:xfrm>
              <a:graphic>
                <a:graphicData uri="http://schemas.openxmlformats.org/presentationml/2006/ole">
                  <mc:AlternateContent>
                    <mc:Choice xmlns:v="urn:schemas-microsoft-com:vml" Requires="v">
                      <p:oleObj name="Equation" r:id="rId5" imgW="774360" imgH="241200" progId="Equation.DSMT4">
                        <p:embed/>
                      </p:oleObj>
                    </mc:Choice>
                    <mc:Fallback>
                      <p:oleObj name="Equation" r:id="rId5" imgW="774360" imgH="241200" progId="Equation.DSMT4">
                        <p:embed/>
                        <p:pic>
                          <p:nvPicPr>
                            <p:cNvPr id="5" name="Object 21">
                              <a:extLst>
                                <a:ext uri="{FF2B5EF4-FFF2-40B4-BE49-F238E27FC236}">
                                  <a16:creationId xmlns:a16="http://schemas.microsoft.com/office/drawing/2014/main" id="{64810809-6275-BDA8-51B9-9EEB31DE2077}"/>
                                </a:ext>
                              </a:extLst>
                            </p:cNvPr>
                            <p:cNvPicPr/>
                            <p:nvPr/>
                          </p:nvPicPr>
                          <p:blipFill>
                            <a:blip r:embed="rId6">
                              <a:clrChange>
                                <a:clrFrom>
                                  <a:srgbClr val="000000"/>
                                </a:clrFrom>
                                <a:clrTo>
                                  <a:srgbClr val="007572"/>
                                </a:clrTo>
                              </a:clrChange>
                            </a:blip>
                            <a:stretch>
                              <a:fillRect/>
                            </a:stretch>
                          </p:blipFill>
                          <p:spPr>
                            <a:xfrm>
                              <a:off x="3575221" y="913731"/>
                              <a:ext cx="1709737" cy="574675"/>
                            </a:xfrm>
                            <a:prstGeom prst="rect">
                              <a:avLst/>
                            </a:prstGeom>
                            <a:noFill/>
                            <a:ln w="38100">
                              <a:noFill/>
                              <a:miter/>
                            </a:ln>
                          </p:spPr>
                        </p:pic>
                      </p:oleObj>
                    </mc:Fallback>
                  </mc:AlternateContent>
                </a:graphicData>
              </a:graphic>
            </p:graphicFrame>
          </mc:Fallback>
        </mc:AlternateContent>
      </p:grpSp>
      <p:sp>
        <p:nvSpPr>
          <p:cNvPr id="7" name="文本框 6">
            <a:extLst>
              <a:ext uri="{FF2B5EF4-FFF2-40B4-BE49-F238E27FC236}">
                <a16:creationId xmlns:a16="http://schemas.microsoft.com/office/drawing/2014/main" id="{FDF858C2-18F5-B6D7-4E0D-67B36506FE97}"/>
              </a:ext>
            </a:extLst>
          </p:cNvPr>
          <p:cNvSpPr txBox="1"/>
          <p:nvPr/>
        </p:nvSpPr>
        <p:spPr>
          <a:xfrm>
            <a:off x="443954" y="1652946"/>
            <a:ext cx="1056736" cy="461665"/>
          </a:xfrm>
          <a:prstGeom prst="rect">
            <a:avLst/>
          </a:prstGeom>
          <a:noFill/>
        </p:spPr>
        <p:txBody>
          <a:bodyPr wrap="square">
            <a:spAutoFit/>
          </a:bodyPr>
          <a:lstStyle/>
          <a:p>
            <a:r>
              <a:rPr lang="zh-CN" altLang="en-US" sz="2400" dirty="0">
                <a:solidFill>
                  <a:schemeClr val="hlink"/>
                </a:solidFill>
                <a:latin typeface="微软雅黑" panose="020B0503020204020204" pitchFamily="34" charset="-122"/>
                <a:ea typeface="微软雅黑" panose="020B0503020204020204" pitchFamily="34" charset="-122"/>
              </a:rPr>
              <a:t>解：</a:t>
            </a:r>
            <a:r>
              <a:rPr lang="en-US" altLang="zh-CN" sz="2400" dirty="0">
                <a:solidFill>
                  <a:schemeClr val="hlink"/>
                </a:solidFill>
                <a:latin typeface="微软雅黑" panose="020B0503020204020204" pitchFamily="34" charset="-122"/>
                <a:ea typeface="微软雅黑" panose="020B0503020204020204" pitchFamily="34" charset="-122"/>
              </a:rPr>
              <a:t> </a:t>
            </a:r>
            <a:endParaRPr lang="zh-CN" altLang="en-US" sz="2400" dirty="0"/>
          </a:p>
        </p:txBody>
      </p:sp>
      <p:grpSp>
        <p:nvGrpSpPr>
          <p:cNvPr id="18" name="组合 17">
            <a:extLst>
              <a:ext uri="{FF2B5EF4-FFF2-40B4-BE49-F238E27FC236}">
                <a16:creationId xmlns:a16="http://schemas.microsoft.com/office/drawing/2014/main" id="{09EA1CB6-9CFF-4CBE-DA9F-C57990B3D91C}"/>
              </a:ext>
            </a:extLst>
          </p:cNvPr>
          <p:cNvGrpSpPr/>
          <p:nvPr/>
        </p:nvGrpSpPr>
        <p:grpSpPr>
          <a:xfrm>
            <a:off x="1021480" y="1537190"/>
            <a:ext cx="7825984" cy="1688411"/>
            <a:chOff x="3602501" y="3323194"/>
            <a:chExt cx="8217344" cy="2251215"/>
          </a:xfrm>
        </p:grpSpPr>
        <p:sp>
          <p:nvSpPr>
            <p:cNvPr id="15" name="文本框 14">
              <a:extLst>
                <a:ext uri="{FF2B5EF4-FFF2-40B4-BE49-F238E27FC236}">
                  <a16:creationId xmlns:a16="http://schemas.microsoft.com/office/drawing/2014/main" id="{81720D4C-31D9-12D6-5AA4-50438D06E98D}"/>
                </a:ext>
              </a:extLst>
            </p:cNvPr>
            <p:cNvSpPr txBox="1"/>
            <p:nvPr/>
          </p:nvSpPr>
          <p:spPr>
            <a:xfrm>
              <a:off x="3602501" y="3323194"/>
              <a:ext cx="8217344" cy="2251215"/>
            </a:xfrm>
            <a:prstGeom prst="rect">
              <a:avLst/>
            </a:prstGeom>
            <a:noFill/>
          </p:spPr>
          <p:txBody>
            <a:bodyPr wrap="square">
              <a:spAutoFit/>
            </a:bodyPr>
            <a:lstStyle/>
            <a:p>
              <a:pPr>
                <a:lnSpc>
                  <a:spcPct val="150000"/>
                </a:lnSpc>
              </a:pPr>
              <a:r>
                <a:rPr lang="zh-CN" altLang="en-US" sz="2400" dirty="0">
                  <a:solidFill>
                    <a:schemeClr val="tx1"/>
                  </a:solidFill>
                  <a:latin typeface="微软雅黑" panose="020B0503020204020204" pitchFamily="34" charset="-122"/>
                  <a:ea typeface="微软雅黑" panose="020B0503020204020204" pitchFamily="34" charset="-122"/>
                </a:rPr>
                <a:t>因为             均为“四舍五入”得到的近似值，故它们都是有效数，准确到小数点后最后一位，</a:t>
              </a:r>
              <a:r>
                <a:rPr lang="en-US" altLang="zh-CN" sz="2400" dirty="0">
                  <a:solidFill>
                    <a:schemeClr val="tx1"/>
                  </a:solidFill>
                  <a:latin typeface="微软雅黑" panose="020B0503020204020204" pitchFamily="34" charset="-122"/>
                  <a:ea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rPr>
                <a:t>其误差限分别为</a:t>
              </a:r>
            </a:p>
          </p:txBody>
        </p:sp>
        <p:grpSp>
          <p:nvGrpSpPr>
            <p:cNvPr id="17" name="组合 16">
              <a:extLst>
                <a:ext uri="{FF2B5EF4-FFF2-40B4-BE49-F238E27FC236}">
                  <a16:creationId xmlns:a16="http://schemas.microsoft.com/office/drawing/2014/main" id="{E3C42947-9E3F-215D-8A23-79385E411E24}"/>
                </a:ext>
              </a:extLst>
            </p:cNvPr>
            <p:cNvGrpSpPr/>
            <p:nvPr/>
          </p:nvGrpSpPr>
          <p:grpSpPr>
            <a:xfrm>
              <a:off x="4275498" y="3429000"/>
              <a:ext cx="1097531" cy="615554"/>
              <a:chOff x="4195936" y="2173670"/>
              <a:chExt cx="1097531" cy="615554"/>
            </a:xfrm>
          </p:grpSpPr>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FBF158BB-D805-DBB0-9FEA-85236ED8B601}"/>
                      </a:ext>
                    </a:extLst>
                  </p:cNvPr>
                  <p:cNvSpPr txBox="1"/>
                  <p:nvPr/>
                </p:nvSpPr>
                <p:spPr>
                  <a:xfrm>
                    <a:off x="4763399" y="2173670"/>
                    <a:ext cx="530068" cy="6155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sz="2400" i="1" smtClean="0">
                                  <a:solidFill>
                                    <a:schemeClr val="tx1"/>
                                  </a:solidFill>
                                  <a:latin typeface="Cambria Math" panose="02040503050406030204" pitchFamily="18" charset="0"/>
                                </a:rPr>
                              </m:ctrlPr>
                            </m:sSubSupPr>
                            <m:e>
                              <m:r>
                                <a:rPr lang="zh-CN" altLang="en-US" sz="2400" i="1">
                                  <a:solidFill>
                                    <a:schemeClr val="tx1"/>
                                  </a:solidFill>
                                  <a:latin typeface="Cambria Math" panose="02040503050406030204" pitchFamily="18" charset="0"/>
                                </a:rPr>
                                <m:t>𝑥</m:t>
                              </m:r>
                            </m:e>
                            <m:sub>
                              <m:r>
                                <a:rPr lang="zh-CN" altLang="en-US" sz="2400">
                                  <a:solidFill>
                                    <a:schemeClr val="tx1"/>
                                  </a:solidFill>
                                  <a:latin typeface="Cambria Math" panose="02040503050406030204" pitchFamily="18" charset="0"/>
                                </a:rPr>
                                <m:t>2</m:t>
                              </m:r>
                            </m:sub>
                            <m:sup>
                              <m:r>
                                <a:rPr lang="zh-CN" altLang="en-US" sz="2400">
                                  <a:solidFill>
                                    <a:schemeClr val="tx1"/>
                                  </a:solidFill>
                                  <a:latin typeface="Cambria Math" panose="02040503050406030204" pitchFamily="18" charset="0"/>
                                </a:rPr>
                                <m:t>∗</m:t>
                              </m:r>
                            </m:sup>
                          </m:sSubSup>
                        </m:oMath>
                      </m:oMathPara>
                    </a14:m>
                    <a:endParaRPr lang="zh-CN" altLang="en-US" sz="24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14" name="文本框 13">
                    <a:extLst>
                      <a:ext uri="{FF2B5EF4-FFF2-40B4-BE49-F238E27FC236}">
                        <a16:creationId xmlns:a16="http://schemas.microsoft.com/office/drawing/2014/main" id="{FBF158BB-D805-DBB0-9FEA-85236ED8B601}"/>
                      </a:ext>
                    </a:extLst>
                  </p:cNvPr>
                  <p:cNvSpPr txBox="1">
                    <a:spLocks noRot="1" noChangeAspect="1" noMove="1" noResize="1" noEditPoints="1" noAdjustHandles="1" noChangeArrowheads="1" noChangeShapeType="1" noTextEdit="1"/>
                  </p:cNvSpPr>
                  <p:nvPr/>
                </p:nvSpPr>
                <p:spPr>
                  <a:xfrm>
                    <a:off x="4763399" y="2173670"/>
                    <a:ext cx="530068" cy="615553"/>
                  </a:xfrm>
                  <a:prstGeom prst="rect">
                    <a:avLst/>
                  </a:prstGeom>
                  <a:blipFill>
                    <a:blip r:embed="rId7"/>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C444C0AB-3855-CCDE-A5C1-65B1351B0A9F}"/>
                      </a:ext>
                    </a:extLst>
                  </p:cNvPr>
                  <p:cNvSpPr txBox="1"/>
                  <p:nvPr/>
                </p:nvSpPr>
                <p:spPr>
                  <a:xfrm>
                    <a:off x="4195936" y="2173671"/>
                    <a:ext cx="887916" cy="615553"/>
                  </a:xfrm>
                  <a:prstGeom prst="rect">
                    <a:avLst/>
                  </a:prstGeom>
                  <a:noFill/>
                </p:spPr>
                <p:txBody>
                  <a:bodyPr wrap="square">
                    <a:spAutoFit/>
                  </a:bodyPr>
                  <a:lstStyle/>
                  <a:p>
                    <a14:m>
                      <m:oMath xmlns:m="http://schemas.openxmlformats.org/officeDocument/2006/math">
                        <m:sSubSup>
                          <m:sSubSupPr>
                            <m:ctrlPr>
                              <a:rPr lang="zh-CN" altLang="en-US" sz="2400" i="1" smtClean="0">
                                <a:solidFill>
                                  <a:schemeClr val="tx1"/>
                                </a:solidFill>
                                <a:latin typeface="Cambria Math" panose="02040503050406030204" pitchFamily="18" charset="0"/>
                              </a:rPr>
                            </m:ctrlPr>
                          </m:sSubSupPr>
                          <m:e>
                            <m:r>
                              <a:rPr lang="zh-CN" altLang="en-US" sz="2400" i="1">
                                <a:solidFill>
                                  <a:schemeClr val="tx1"/>
                                </a:solidFill>
                                <a:latin typeface="Cambria Math" panose="02040503050406030204" pitchFamily="18" charset="0"/>
                              </a:rPr>
                              <m:t>𝑥</m:t>
                            </m:r>
                          </m:e>
                          <m:sub>
                            <m:r>
                              <a:rPr lang="en-US" altLang="zh-CN" sz="2400" b="0">
                                <a:solidFill>
                                  <a:schemeClr val="tx1"/>
                                </a:solidFill>
                                <a:latin typeface="Cambria Math" panose="02040503050406030204" pitchFamily="18" charset="0"/>
                              </a:rPr>
                              <m:t>1</m:t>
                            </m:r>
                          </m:sub>
                          <m:sup>
                            <m:r>
                              <a:rPr lang="zh-CN" altLang="en-US" sz="2400">
                                <a:solidFill>
                                  <a:schemeClr val="tx1"/>
                                </a:solidFill>
                                <a:latin typeface="Cambria Math" panose="02040503050406030204" pitchFamily="18" charset="0"/>
                              </a:rPr>
                              <m:t>∗</m:t>
                            </m:r>
                          </m:sup>
                        </m:sSubSup>
                      </m:oMath>
                    </a14:m>
                    <a:r>
                      <a:rPr lang="en-US" altLang="zh-CN" sz="2400" dirty="0">
                        <a:solidFill>
                          <a:schemeClr val="tx1"/>
                        </a:solidFill>
                        <a:latin typeface="微软雅黑" panose="020B0503020204020204" pitchFamily="34" charset="-122"/>
                        <a:ea typeface="微软雅黑" panose="020B0503020204020204" pitchFamily="34" charset="-122"/>
                      </a:rPr>
                      <a:t>,</a:t>
                    </a:r>
                    <a:endParaRPr lang="zh-CN" altLang="en-US" sz="24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16" name="文本框 15">
                    <a:extLst>
                      <a:ext uri="{FF2B5EF4-FFF2-40B4-BE49-F238E27FC236}">
                        <a16:creationId xmlns:a16="http://schemas.microsoft.com/office/drawing/2014/main" id="{C444C0AB-3855-CCDE-A5C1-65B1351B0A9F}"/>
                      </a:ext>
                    </a:extLst>
                  </p:cNvPr>
                  <p:cNvSpPr txBox="1">
                    <a:spLocks noRot="1" noChangeAspect="1" noMove="1" noResize="1" noEditPoints="1" noAdjustHandles="1" noChangeArrowheads="1" noChangeShapeType="1" noTextEdit="1"/>
                  </p:cNvSpPr>
                  <p:nvPr/>
                </p:nvSpPr>
                <p:spPr>
                  <a:xfrm>
                    <a:off x="4195936" y="2173671"/>
                    <a:ext cx="887916" cy="615553"/>
                  </a:xfrm>
                  <a:prstGeom prst="rect">
                    <a:avLst/>
                  </a:prstGeom>
                  <a:blipFill>
                    <a:blip r:embed="rId8"/>
                    <a:stretch>
                      <a:fillRect t="-10526" b="-28947"/>
                    </a:stretch>
                  </a:blipFill>
                </p:spPr>
                <p:txBody>
                  <a:bodyPr/>
                  <a:lstStyle/>
                  <a:p>
                    <a:r>
                      <a:rPr lang="zh-CN" altLang="en-US">
                        <a:noFill/>
                      </a:rPr>
                      <a:t> </a:t>
                    </a:r>
                  </a:p>
                </p:txBody>
              </p:sp>
            </mc:Fallback>
          </mc:AlternateContent>
        </p:grpSp>
      </p:grpSp>
      <p:graphicFrame>
        <p:nvGraphicFramePr>
          <p:cNvPr id="20" name="Object 21">
            <a:extLst>
              <a:ext uri="{FF2B5EF4-FFF2-40B4-BE49-F238E27FC236}">
                <a16:creationId xmlns:a16="http://schemas.microsoft.com/office/drawing/2014/main" id="{914A046C-9522-3BBA-6FB3-907E33AFA3DC}"/>
              </a:ext>
            </a:extLst>
          </p:cNvPr>
          <p:cNvGraphicFramePr>
            <a:graphicFrameLocks noChangeAspect="1"/>
          </p:cNvGraphicFramePr>
          <p:nvPr>
            <p:extLst>
              <p:ext uri="{D42A27DB-BD31-4B8C-83A1-F6EECF244321}">
                <p14:modId xmlns:p14="http://schemas.microsoft.com/office/powerpoint/2010/main" val="1945845267"/>
              </p:ext>
            </p:extLst>
          </p:nvPr>
        </p:nvGraphicFramePr>
        <p:xfrm>
          <a:off x="2348884" y="2726729"/>
          <a:ext cx="1808560" cy="498872"/>
        </p:xfrm>
        <a:graphic>
          <a:graphicData uri="http://schemas.openxmlformats.org/presentationml/2006/ole">
            <mc:AlternateContent xmlns:mc="http://schemas.openxmlformats.org/markup-compatibility/2006">
              <mc:Choice xmlns:v="urn:schemas-microsoft-com:vml" Requires="v">
                <p:oleObj name="Equation" r:id="rId9" imgW="1091880" imgH="279360" progId="Equation.DSMT4">
                  <p:embed/>
                </p:oleObj>
              </mc:Choice>
              <mc:Fallback>
                <p:oleObj name="Equation" r:id="rId9" imgW="1091880" imgH="279360" progId="Equation.DSMT4">
                  <p:embed/>
                  <p:pic>
                    <p:nvPicPr>
                      <p:cNvPr id="20" name="Object 21">
                        <a:extLst>
                          <a:ext uri="{FF2B5EF4-FFF2-40B4-BE49-F238E27FC236}">
                            <a16:creationId xmlns:a16="http://schemas.microsoft.com/office/drawing/2014/main" id="{914A046C-9522-3BBA-6FB3-907E33AFA3DC}"/>
                          </a:ext>
                        </a:extLst>
                      </p:cNvPr>
                      <p:cNvPicPr/>
                      <p:nvPr/>
                    </p:nvPicPr>
                    <p:blipFill>
                      <a:blip r:embed="rId10">
                        <a:clrChange>
                          <a:clrFrom>
                            <a:srgbClr val="000000"/>
                          </a:clrFrom>
                          <a:clrTo>
                            <a:srgbClr val="007572"/>
                          </a:clrTo>
                        </a:clrChange>
                      </a:blip>
                      <a:stretch>
                        <a:fillRect/>
                      </a:stretch>
                    </p:blipFill>
                    <p:spPr>
                      <a:xfrm>
                        <a:off x="2348884" y="2726729"/>
                        <a:ext cx="1808560" cy="498872"/>
                      </a:xfrm>
                      <a:prstGeom prst="rect">
                        <a:avLst/>
                      </a:prstGeom>
                      <a:noFill/>
                      <a:ln w="38100">
                        <a:noFill/>
                        <a:miter/>
                      </a:ln>
                    </p:spPr>
                  </p:pic>
                </p:oleObj>
              </mc:Fallback>
            </mc:AlternateContent>
          </a:graphicData>
        </a:graphic>
      </p:graphicFrame>
      <p:graphicFrame>
        <p:nvGraphicFramePr>
          <p:cNvPr id="21" name="Object 21">
            <a:extLst>
              <a:ext uri="{FF2B5EF4-FFF2-40B4-BE49-F238E27FC236}">
                <a16:creationId xmlns:a16="http://schemas.microsoft.com/office/drawing/2014/main" id="{D31712B8-D6C6-C181-4AB3-83A39D297DA9}"/>
              </a:ext>
            </a:extLst>
          </p:cNvPr>
          <p:cNvGraphicFramePr>
            <a:graphicFrameLocks noChangeAspect="1"/>
          </p:cNvGraphicFramePr>
          <p:nvPr>
            <p:extLst>
              <p:ext uri="{D42A27DB-BD31-4B8C-83A1-F6EECF244321}">
                <p14:modId xmlns:p14="http://schemas.microsoft.com/office/powerpoint/2010/main" val="2971924622"/>
              </p:ext>
            </p:extLst>
          </p:nvPr>
        </p:nvGraphicFramePr>
        <p:xfrm>
          <a:off x="4896080" y="2671603"/>
          <a:ext cx="1808560" cy="498872"/>
        </p:xfrm>
        <a:graphic>
          <a:graphicData uri="http://schemas.openxmlformats.org/presentationml/2006/ole">
            <mc:AlternateContent xmlns:mc="http://schemas.openxmlformats.org/markup-compatibility/2006">
              <mc:Choice xmlns:v="urn:schemas-microsoft-com:vml" Requires="v">
                <p:oleObj name="Equation" r:id="rId11" imgW="1091880" imgH="279360" progId="Equation.DSMT4">
                  <p:embed/>
                </p:oleObj>
              </mc:Choice>
              <mc:Fallback>
                <p:oleObj name="Equation" r:id="rId11" imgW="1091880" imgH="279360" progId="Equation.DSMT4">
                  <p:embed/>
                  <p:pic>
                    <p:nvPicPr>
                      <p:cNvPr id="21" name="Object 21">
                        <a:extLst>
                          <a:ext uri="{FF2B5EF4-FFF2-40B4-BE49-F238E27FC236}">
                            <a16:creationId xmlns:a16="http://schemas.microsoft.com/office/drawing/2014/main" id="{D31712B8-D6C6-C181-4AB3-83A39D297DA9}"/>
                          </a:ext>
                        </a:extLst>
                      </p:cNvPr>
                      <p:cNvPicPr/>
                      <p:nvPr/>
                    </p:nvPicPr>
                    <p:blipFill>
                      <a:blip r:embed="rId12">
                        <a:clrChange>
                          <a:clrFrom>
                            <a:srgbClr val="000000"/>
                          </a:clrFrom>
                          <a:clrTo>
                            <a:srgbClr val="007572"/>
                          </a:clrTo>
                        </a:clrChange>
                      </a:blip>
                      <a:stretch>
                        <a:fillRect/>
                      </a:stretch>
                    </p:blipFill>
                    <p:spPr>
                      <a:xfrm>
                        <a:off x="4896080" y="2671603"/>
                        <a:ext cx="1808560" cy="498872"/>
                      </a:xfrm>
                      <a:prstGeom prst="rect">
                        <a:avLst/>
                      </a:prstGeom>
                      <a:noFill/>
                      <a:ln w="38100">
                        <a:noFill/>
                        <a:miter/>
                      </a:ln>
                    </p:spPr>
                  </p:pic>
                </p:oleObj>
              </mc:Fallback>
            </mc:AlternateContent>
          </a:graphicData>
        </a:graphic>
      </p:graphicFrame>
      <p:sp>
        <p:nvSpPr>
          <p:cNvPr id="22" name="文本框 21">
            <a:extLst>
              <a:ext uri="{FF2B5EF4-FFF2-40B4-BE49-F238E27FC236}">
                <a16:creationId xmlns:a16="http://schemas.microsoft.com/office/drawing/2014/main" id="{97A3D262-E018-3AEA-ED55-81AF99D3A3D3}"/>
              </a:ext>
            </a:extLst>
          </p:cNvPr>
          <p:cNvSpPr txBox="1"/>
          <p:nvPr/>
        </p:nvSpPr>
        <p:spPr>
          <a:xfrm>
            <a:off x="920489" y="3225601"/>
            <a:ext cx="523084"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又</a:t>
            </a:r>
            <a:endParaRPr lang="zh-CN" altLang="en-US" sz="2400" dirty="0"/>
          </a:p>
        </p:txBody>
      </p:sp>
      <p:graphicFrame>
        <p:nvGraphicFramePr>
          <p:cNvPr id="23" name="Object 21">
            <a:extLst>
              <a:ext uri="{FF2B5EF4-FFF2-40B4-BE49-F238E27FC236}">
                <a16:creationId xmlns:a16="http://schemas.microsoft.com/office/drawing/2014/main" id="{03C9BA1E-85F9-F011-2AB6-6DAB3F26514A}"/>
              </a:ext>
            </a:extLst>
          </p:cNvPr>
          <p:cNvGraphicFramePr>
            <a:graphicFrameLocks noChangeAspect="1"/>
          </p:cNvGraphicFramePr>
          <p:nvPr>
            <p:extLst>
              <p:ext uri="{D42A27DB-BD31-4B8C-83A1-F6EECF244321}">
                <p14:modId xmlns:p14="http://schemas.microsoft.com/office/powerpoint/2010/main" val="1211681416"/>
              </p:ext>
            </p:extLst>
          </p:nvPr>
        </p:nvGraphicFramePr>
        <p:xfrm>
          <a:off x="1570488" y="3238465"/>
          <a:ext cx="2481049" cy="431006"/>
        </p:xfrm>
        <a:graphic>
          <a:graphicData uri="http://schemas.openxmlformats.org/presentationml/2006/ole">
            <mc:AlternateContent xmlns:mc="http://schemas.openxmlformats.org/markup-compatibility/2006">
              <mc:Choice xmlns:v="urn:schemas-microsoft-com:vml" Requires="v">
                <p:oleObj name="Equation" r:id="rId13" imgW="1498320" imgH="241200" progId="Equation.DSMT4">
                  <p:embed/>
                </p:oleObj>
              </mc:Choice>
              <mc:Fallback>
                <p:oleObj name="Equation" r:id="rId13" imgW="1498320" imgH="241200" progId="Equation.DSMT4">
                  <p:embed/>
                  <p:pic>
                    <p:nvPicPr>
                      <p:cNvPr id="23" name="Object 21">
                        <a:extLst>
                          <a:ext uri="{FF2B5EF4-FFF2-40B4-BE49-F238E27FC236}">
                            <a16:creationId xmlns:a16="http://schemas.microsoft.com/office/drawing/2014/main" id="{03C9BA1E-85F9-F011-2AB6-6DAB3F26514A}"/>
                          </a:ext>
                        </a:extLst>
                      </p:cNvPr>
                      <p:cNvPicPr/>
                      <p:nvPr/>
                    </p:nvPicPr>
                    <p:blipFill>
                      <a:blip r:embed="rId14">
                        <a:clrChange>
                          <a:clrFrom>
                            <a:srgbClr val="000000"/>
                          </a:clrFrom>
                          <a:clrTo>
                            <a:srgbClr val="007572"/>
                          </a:clrTo>
                        </a:clrChange>
                      </a:blip>
                      <a:stretch>
                        <a:fillRect/>
                      </a:stretch>
                    </p:blipFill>
                    <p:spPr>
                      <a:xfrm>
                        <a:off x="1570488" y="3238465"/>
                        <a:ext cx="2481049" cy="431006"/>
                      </a:xfrm>
                      <a:prstGeom prst="rect">
                        <a:avLst/>
                      </a:prstGeom>
                      <a:noFill/>
                      <a:ln w="38100">
                        <a:noFill/>
                        <a:miter/>
                      </a:ln>
                    </p:spPr>
                  </p:pic>
                </p:oleObj>
              </mc:Fallback>
            </mc:AlternateContent>
          </a:graphicData>
        </a:graphic>
      </p:graphicFrame>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600F627D-11A9-AAD0-F975-BDFF9B329CA0}"/>
                  </a:ext>
                </a:extLst>
              </p:cNvPr>
              <p:cNvSpPr txBox="1"/>
              <p:nvPr/>
            </p:nvSpPr>
            <p:spPr>
              <a:xfrm>
                <a:off x="4558942" y="3200915"/>
                <a:ext cx="3479070" cy="4154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sz="2100" i="1">
                              <a:solidFill>
                                <a:srgbClr val="836967"/>
                              </a:solidFill>
                              <a:latin typeface="Cambria Math" panose="02040503050406030204" pitchFamily="18" charset="0"/>
                            </a:rPr>
                          </m:ctrlPr>
                        </m:sSubSupPr>
                        <m:e>
                          <m:r>
                            <a:rPr lang="zh-CN" altLang="en-US" sz="2100" i="1">
                              <a:latin typeface="Cambria Math" panose="02040503050406030204" pitchFamily="18" charset="0"/>
                            </a:rPr>
                            <m:t>𝑥</m:t>
                          </m:r>
                        </m:e>
                        <m:sub>
                          <m:r>
                            <a:rPr lang="zh-CN" altLang="en-US" sz="2100">
                              <a:latin typeface="Cambria Math" panose="02040503050406030204" pitchFamily="18" charset="0"/>
                            </a:rPr>
                            <m:t>2</m:t>
                          </m:r>
                        </m:sub>
                        <m:sup>
                          <m:r>
                            <a:rPr lang="zh-CN" altLang="en-US" sz="2100">
                              <a:latin typeface="Cambria Math" panose="02040503050406030204" pitchFamily="18" charset="0"/>
                            </a:rPr>
                            <m:t>∗</m:t>
                          </m:r>
                        </m:sup>
                      </m:sSubSup>
                      <m:r>
                        <a:rPr lang="zh-CN" altLang="en-US" sz="2100">
                          <a:latin typeface="Cambria Math" panose="02040503050406030204" pitchFamily="18" charset="0"/>
                        </a:rPr>
                        <m:t>=5.100=0.5100×</m:t>
                      </m:r>
                      <m:sSup>
                        <m:sSupPr>
                          <m:ctrlPr>
                            <a:rPr lang="zh-CN" altLang="en-US" sz="2100" i="1">
                              <a:solidFill>
                                <a:srgbClr val="836967"/>
                              </a:solidFill>
                              <a:latin typeface="Cambria Math" panose="02040503050406030204" pitchFamily="18" charset="0"/>
                            </a:rPr>
                          </m:ctrlPr>
                        </m:sSupPr>
                        <m:e>
                          <m:r>
                            <a:rPr lang="zh-CN" altLang="en-US" sz="2100">
                              <a:latin typeface="Cambria Math" panose="02040503050406030204" pitchFamily="18" charset="0"/>
                            </a:rPr>
                            <m:t>10</m:t>
                          </m:r>
                        </m:e>
                        <m:sup>
                          <m:r>
                            <a:rPr lang="zh-CN" altLang="en-US" sz="2100">
                              <a:latin typeface="Cambria Math" panose="02040503050406030204" pitchFamily="18" charset="0"/>
                            </a:rPr>
                            <m:t>1</m:t>
                          </m:r>
                        </m:sup>
                      </m:sSup>
                    </m:oMath>
                  </m:oMathPara>
                </a14:m>
                <a:endParaRPr lang="zh-CN" altLang="en-US" sz="2100" dirty="0"/>
              </a:p>
            </p:txBody>
          </p:sp>
        </mc:Choice>
        <mc:Fallback xmlns="">
          <p:sp>
            <p:nvSpPr>
              <p:cNvPr id="24" name="文本框 23">
                <a:extLst>
                  <a:ext uri="{FF2B5EF4-FFF2-40B4-BE49-F238E27FC236}">
                    <a16:creationId xmlns:a16="http://schemas.microsoft.com/office/drawing/2014/main" id="{600F627D-11A9-AAD0-F975-BDFF9B329CA0}"/>
                  </a:ext>
                </a:extLst>
              </p:cNvPr>
              <p:cNvSpPr txBox="1">
                <a:spLocks noRot="1" noChangeAspect="1" noMove="1" noResize="1" noEditPoints="1" noAdjustHandles="1" noChangeArrowheads="1" noChangeShapeType="1" noTextEdit="1"/>
              </p:cNvSpPr>
              <p:nvPr/>
            </p:nvSpPr>
            <p:spPr>
              <a:xfrm>
                <a:off x="4558942" y="3200915"/>
                <a:ext cx="3479070" cy="415498"/>
              </a:xfrm>
              <a:prstGeom prst="rect">
                <a:avLst/>
              </a:prstGeom>
              <a:blipFill>
                <a:blip r:embed="rId15"/>
                <a:stretch>
                  <a:fillRect b="-4412"/>
                </a:stretch>
              </a:blipFill>
            </p:spPr>
            <p:txBody>
              <a:bodyPr/>
              <a:lstStyle/>
              <a:p>
                <a:r>
                  <a:rPr lang="zh-CN" altLang="en-US">
                    <a:noFill/>
                  </a:rPr>
                  <a:t> </a:t>
                </a:r>
              </a:p>
            </p:txBody>
          </p:sp>
        </mc:Fallback>
      </mc:AlternateContent>
      <p:sp>
        <p:nvSpPr>
          <p:cNvPr id="25" name="椭圆 24">
            <a:extLst>
              <a:ext uri="{FF2B5EF4-FFF2-40B4-BE49-F238E27FC236}">
                <a16:creationId xmlns:a16="http://schemas.microsoft.com/office/drawing/2014/main" id="{19926F75-2006-FC7E-7D56-EDB9854789F8}"/>
              </a:ext>
            </a:extLst>
          </p:cNvPr>
          <p:cNvSpPr/>
          <p:nvPr/>
        </p:nvSpPr>
        <p:spPr>
          <a:xfrm>
            <a:off x="7668344" y="3196662"/>
            <a:ext cx="196140" cy="27983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6" name="椭圆 25">
            <a:extLst>
              <a:ext uri="{FF2B5EF4-FFF2-40B4-BE49-F238E27FC236}">
                <a16:creationId xmlns:a16="http://schemas.microsoft.com/office/drawing/2014/main" id="{AD3BF19F-66DB-52D9-D404-999E8C9D0ECA}"/>
              </a:ext>
            </a:extLst>
          </p:cNvPr>
          <p:cNvSpPr/>
          <p:nvPr/>
        </p:nvSpPr>
        <p:spPr>
          <a:xfrm>
            <a:off x="3845458" y="3238465"/>
            <a:ext cx="196140" cy="22466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7" name="文本框 26">
            <a:extLst>
              <a:ext uri="{FF2B5EF4-FFF2-40B4-BE49-F238E27FC236}">
                <a16:creationId xmlns:a16="http://schemas.microsoft.com/office/drawing/2014/main" id="{686D952A-4109-76F5-6A3C-5F06EDA6CE36}"/>
              </a:ext>
            </a:extLst>
          </p:cNvPr>
          <p:cNvSpPr txBox="1"/>
          <p:nvPr/>
        </p:nvSpPr>
        <p:spPr>
          <a:xfrm>
            <a:off x="972322" y="3826871"/>
            <a:ext cx="523084"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故</a:t>
            </a:r>
            <a:endParaRPr lang="zh-CN" altLang="en-US" sz="2400" dirty="0"/>
          </a:p>
        </p:txBody>
      </p:sp>
      <p:graphicFrame>
        <p:nvGraphicFramePr>
          <p:cNvPr id="28" name="Object 21">
            <a:extLst>
              <a:ext uri="{FF2B5EF4-FFF2-40B4-BE49-F238E27FC236}">
                <a16:creationId xmlns:a16="http://schemas.microsoft.com/office/drawing/2014/main" id="{A2C26D90-B045-CE28-A7B2-2562D3805FF5}"/>
              </a:ext>
            </a:extLst>
          </p:cNvPr>
          <p:cNvGraphicFramePr>
            <a:graphicFrameLocks noChangeAspect="1"/>
          </p:cNvGraphicFramePr>
          <p:nvPr>
            <p:extLst>
              <p:ext uri="{D42A27DB-BD31-4B8C-83A1-F6EECF244321}">
                <p14:modId xmlns:p14="http://schemas.microsoft.com/office/powerpoint/2010/main" val="4043737870"/>
              </p:ext>
            </p:extLst>
          </p:nvPr>
        </p:nvGraphicFramePr>
        <p:xfrm>
          <a:off x="1769590" y="3823696"/>
          <a:ext cx="1976438" cy="498872"/>
        </p:xfrm>
        <a:graphic>
          <a:graphicData uri="http://schemas.openxmlformats.org/presentationml/2006/ole">
            <mc:AlternateContent xmlns:mc="http://schemas.openxmlformats.org/markup-compatibility/2006">
              <mc:Choice xmlns:v="urn:schemas-microsoft-com:vml" Requires="v">
                <p:oleObj name="Equation" r:id="rId16" imgW="1193760" imgH="279360" progId="Equation.DSMT4">
                  <p:embed/>
                </p:oleObj>
              </mc:Choice>
              <mc:Fallback>
                <p:oleObj name="Equation" r:id="rId16" imgW="1193760" imgH="279360" progId="Equation.DSMT4">
                  <p:embed/>
                  <p:pic>
                    <p:nvPicPr>
                      <p:cNvPr id="28" name="Object 21">
                        <a:extLst>
                          <a:ext uri="{FF2B5EF4-FFF2-40B4-BE49-F238E27FC236}">
                            <a16:creationId xmlns:a16="http://schemas.microsoft.com/office/drawing/2014/main" id="{A2C26D90-B045-CE28-A7B2-2562D3805FF5}"/>
                          </a:ext>
                        </a:extLst>
                      </p:cNvPr>
                      <p:cNvPicPr/>
                      <p:nvPr/>
                    </p:nvPicPr>
                    <p:blipFill>
                      <a:blip r:embed="rId17">
                        <a:clrChange>
                          <a:clrFrom>
                            <a:srgbClr val="000000"/>
                          </a:clrFrom>
                          <a:clrTo>
                            <a:srgbClr val="007572"/>
                          </a:clrTo>
                        </a:clrChange>
                      </a:blip>
                      <a:stretch>
                        <a:fillRect/>
                      </a:stretch>
                    </p:blipFill>
                    <p:spPr>
                      <a:xfrm>
                        <a:off x="1769590" y="3823696"/>
                        <a:ext cx="1976438" cy="498872"/>
                      </a:xfrm>
                      <a:prstGeom prst="rect">
                        <a:avLst/>
                      </a:prstGeom>
                      <a:noFill/>
                      <a:ln w="38100">
                        <a:noFill/>
                        <a:miter/>
                      </a:ln>
                    </p:spPr>
                  </p:pic>
                </p:oleObj>
              </mc:Fallback>
            </mc:AlternateContent>
          </a:graphicData>
        </a:graphic>
      </p:graphicFrame>
      <p:graphicFrame>
        <p:nvGraphicFramePr>
          <p:cNvPr id="29" name="Object 21">
            <a:extLst>
              <a:ext uri="{FF2B5EF4-FFF2-40B4-BE49-F238E27FC236}">
                <a16:creationId xmlns:a16="http://schemas.microsoft.com/office/drawing/2014/main" id="{1EADCD83-BEB3-3AFC-3E95-19E7FC1373A8}"/>
              </a:ext>
            </a:extLst>
          </p:cNvPr>
          <p:cNvGraphicFramePr>
            <a:graphicFrameLocks noChangeAspect="1"/>
          </p:cNvGraphicFramePr>
          <p:nvPr>
            <p:extLst>
              <p:ext uri="{D42A27DB-BD31-4B8C-83A1-F6EECF244321}">
                <p14:modId xmlns:p14="http://schemas.microsoft.com/office/powerpoint/2010/main" val="704219561"/>
              </p:ext>
            </p:extLst>
          </p:nvPr>
        </p:nvGraphicFramePr>
        <p:xfrm>
          <a:off x="4547635" y="3814563"/>
          <a:ext cx="1871663" cy="498872"/>
        </p:xfrm>
        <a:graphic>
          <a:graphicData uri="http://schemas.openxmlformats.org/presentationml/2006/ole">
            <mc:AlternateContent xmlns:mc="http://schemas.openxmlformats.org/markup-compatibility/2006">
              <mc:Choice xmlns:v="urn:schemas-microsoft-com:vml" Requires="v">
                <p:oleObj name="Equation" r:id="rId18" imgW="1130040" imgH="279360" progId="Equation.DSMT4">
                  <p:embed/>
                </p:oleObj>
              </mc:Choice>
              <mc:Fallback>
                <p:oleObj name="Equation" r:id="rId18" imgW="1130040" imgH="279360" progId="Equation.DSMT4">
                  <p:embed/>
                  <p:pic>
                    <p:nvPicPr>
                      <p:cNvPr id="29" name="Object 21">
                        <a:extLst>
                          <a:ext uri="{FF2B5EF4-FFF2-40B4-BE49-F238E27FC236}">
                            <a16:creationId xmlns:a16="http://schemas.microsoft.com/office/drawing/2014/main" id="{1EADCD83-BEB3-3AFC-3E95-19E7FC1373A8}"/>
                          </a:ext>
                        </a:extLst>
                      </p:cNvPr>
                      <p:cNvPicPr/>
                      <p:nvPr/>
                    </p:nvPicPr>
                    <p:blipFill>
                      <a:blip r:embed="rId19">
                        <a:clrChange>
                          <a:clrFrom>
                            <a:srgbClr val="000000"/>
                          </a:clrFrom>
                          <a:clrTo>
                            <a:srgbClr val="007572"/>
                          </a:clrTo>
                        </a:clrChange>
                      </a:blip>
                      <a:stretch>
                        <a:fillRect/>
                      </a:stretch>
                    </p:blipFill>
                    <p:spPr>
                      <a:xfrm>
                        <a:off x="4547635" y="3814563"/>
                        <a:ext cx="1871663" cy="498872"/>
                      </a:xfrm>
                      <a:prstGeom prst="rect">
                        <a:avLst/>
                      </a:prstGeom>
                      <a:noFill/>
                      <a:ln w="38100">
                        <a:noFill/>
                        <a:miter/>
                      </a:ln>
                    </p:spPr>
                  </p:pic>
                </p:oleObj>
              </mc:Fallback>
            </mc:AlternateContent>
          </a:graphicData>
        </a:graphic>
      </p:graphicFrame>
      <p:grpSp>
        <p:nvGrpSpPr>
          <p:cNvPr id="33" name="组合 32">
            <a:extLst>
              <a:ext uri="{FF2B5EF4-FFF2-40B4-BE49-F238E27FC236}">
                <a16:creationId xmlns:a16="http://schemas.microsoft.com/office/drawing/2014/main" id="{01A00DF5-A490-62C7-8FCE-8B93BB40EF3F}"/>
              </a:ext>
            </a:extLst>
          </p:cNvPr>
          <p:cNvGrpSpPr/>
          <p:nvPr/>
        </p:nvGrpSpPr>
        <p:grpSpPr>
          <a:xfrm>
            <a:off x="924576" y="4305163"/>
            <a:ext cx="7943008" cy="883592"/>
            <a:chOff x="2491523" y="5303448"/>
            <a:chExt cx="8981791" cy="1178122"/>
          </a:xfrm>
        </p:grpSpPr>
        <p:sp>
          <p:nvSpPr>
            <p:cNvPr id="30" name="文本框 29">
              <a:extLst>
                <a:ext uri="{FF2B5EF4-FFF2-40B4-BE49-F238E27FC236}">
                  <a16:creationId xmlns:a16="http://schemas.microsoft.com/office/drawing/2014/main" id="{5F40C2C2-5A59-A843-1F50-0485ACBFA82E}"/>
                </a:ext>
              </a:extLst>
            </p:cNvPr>
            <p:cNvSpPr txBox="1"/>
            <p:nvPr/>
          </p:nvSpPr>
          <p:spPr>
            <a:xfrm>
              <a:off x="2491523" y="5373575"/>
              <a:ext cx="8981791" cy="1107995"/>
            </a:xfrm>
            <a:prstGeom prst="rect">
              <a:avLst/>
            </a:prstGeom>
            <a:noFill/>
          </p:spPr>
          <p:txBody>
            <a:bodyPr wrap="square">
              <a:spAutoFit/>
            </a:bodyPr>
            <a:lstStyle/>
            <a:p>
              <a:r>
                <a:rPr lang="zh-CN" altLang="en-US" sz="2400" dirty="0">
                  <a:solidFill>
                    <a:schemeClr val="tx1"/>
                  </a:solidFill>
                  <a:latin typeface="微软雅黑" panose="020B0503020204020204" pitchFamily="34" charset="-122"/>
                  <a:ea typeface="微软雅黑" panose="020B0503020204020204" pitchFamily="34" charset="-122"/>
                </a:rPr>
                <a:t>于是可得       具有</a:t>
              </a:r>
              <a:r>
                <a:rPr lang="en-US" altLang="zh-CN" sz="2400" dirty="0">
                  <a:solidFill>
                    <a:srgbClr val="FF0000"/>
                  </a:solidFill>
                  <a:latin typeface="微软雅黑" panose="020B0503020204020204" pitchFamily="34" charset="-122"/>
                  <a:ea typeface="微软雅黑" panose="020B0503020204020204" pitchFamily="34" charset="-122"/>
                </a:rPr>
                <a:t>2</a:t>
              </a:r>
              <a:r>
                <a:rPr lang="zh-CN" altLang="en-US" sz="2400" dirty="0">
                  <a:solidFill>
                    <a:srgbClr val="FF0000"/>
                  </a:solidFill>
                  <a:latin typeface="微软雅黑" panose="020B0503020204020204" pitchFamily="34" charset="-122"/>
                  <a:ea typeface="微软雅黑" panose="020B0503020204020204" pitchFamily="34" charset="-122"/>
                </a:rPr>
                <a:t>位</a:t>
              </a:r>
              <a:r>
                <a:rPr lang="zh-CN" altLang="en-US" sz="2400" dirty="0">
                  <a:solidFill>
                    <a:schemeClr val="tx1"/>
                  </a:solidFill>
                  <a:latin typeface="微软雅黑" panose="020B0503020204020204" pitchFamily="34" charset="-122"/>
                  <a:ea typeface="微软雅黑" panose="020B0503020204020204" pitchFamily="34" charset="-122"/>
                </a:rPr>
                <a:t>有效数字，      具有</a:t>
              </a:r>
              <a:r>
                <a:rPr lang="en-US" altLang="zh-CN" sz="2400" dirty="0">
                  <a:solidFill>
                    <a:srgbClr val="FF0000"/>
                  </a:solidFill>
                  <a:latin typeface="微软雅黑" panose="020B0503020204020204" pitchFamily="34" charset="-122"/>
                  <a:ea typeface="微软雅黑" panose="020B0503020204020204" pitchFamily="34" charset="-122"/>
                </a:rPr>
                <a:t>4</a:t>
              </a:r>
              <a:r>
                <a:rPr lang="zh-CN" altLang="en-US" sz="2400" dirty="0">
                  <a:solidFill>
                    <a:srgbClr val="FF0000"/>
                  </a:solidFill>
                  <a:latin typeface="微软雅黑" panose="020B0503020204020204" pitchFamily="34" charset="-122"/>
                  <a:ea typeface="微软雅黑" panose="020B0503020204020204" pitchFamily="34" charset="-122"/>
                </a:rPr>
                <a:t>位</a:t>
              </a:r>
              <a:r>
                <a:rPr lang="zh-CN" altLang="en-US" sz="2400" dirty="0">
                  <a:solidFill>
                    <a:schemeClr val="tx1"/>
                  </a:solidFill>
                  <a:latin typeface="微软雅黑" panose="020B0503020204020204" pitchFamily="34" charset="-122"/>
                  <a:ea typeface="微软雅黑" panose="020B0503020204020204" pitchFamily="34" charset="-122"/>
                </a:rPr>
                <a:t>有效数字。</a:t>
              </a:r>
              <a:endParaRPr lang="zh-CN" altLang="en-US" sz="2400" dirty="0">
                <a:solidFill>
                  <a:schemeClr val="tx1"/>
                </a:solidFill>
              </a:endParaRP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4CF9C784-3341-9A1B-37C0-C9F076E385A3}"/>
                    </a:ext>
                  </a:extLst>
                </p:cNvPr>
                <p:cNvSpPr txBox="1"/>
                <p:nvPr/>
              </p:nvSpPr>
              <p:spPr>
                <a:xfrm>
                  <a:off x="4000572" y="5303448"/>
                  <a:ext cx="530068" cy="6155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sz="2400" i="1" smtClean="0">
                                <a:solidFill>
                                  <a:schemeClr val="tx1"/>
                                </a:solidFill>
                                <a:latin typeface="Cambria Math" panose="02040503050406030204" pitchFamily="18" charset="0"/>
                              </a:rPr>
                            </m:ctrlPr>
                          </m:sSubSupPr>
                          <m:e>
                            <m:r>
                              <a:rPr lang="zh-CN" altLang="en-US" sz="2400" i="1">
                                <a:solidFill>
                                  <a:schemeClr val="tx1"/>
                                </a:solidFill>
                                <a:latin typeface="Cambria Math" panose="02040503050406030204" pitchFamily="18" charset="0"/>
                              </a:rPr>
                              <m:t>𝑥</m:t>
                            </m:r>
                          </m:e>
                          <m:sub>
                            <m:r>
                              <a:rPr lang="en-US" altLang="zh-CN" sz="2400" b="0">
                                <a:solidFill>
                                  <a:schemeClr val="tx1"/>
                                </a:solidFill>
                                <a:latin typeface="Cambria Math" panose="02040503050406030204" pitchFamily="18" charset="0"/>
                              </a:rPr>
                              <m:t>1</m:t>
                            </m:r>
                          </m:sub>
                          <m:sup>
                            <m:r>
                              <a:rPr lang="zh-CN" altLang="en-US" sz="2400">
                                <a:solidFill>
                                  <a:schemeClr val="tx1"/>
                                </a:solidFill>
                                <a:latin typeface="Cambria Math" panose="02040503050406030204" pitchFamily="18" charset="0"/>
                              </a:rPr>
                              <m:t>∗</m:t>
                            </m:r>
                          </m:sup>
                        </m:sSubSup>
                      </m:oMath>
                    </m:oMathPara>
                  </a14:m>
                  <a:endParaRPr lang="zh-CN" altLang="en-US" sz="2400" dirty="0">
                    <a:solidFill>
                      <a:schemeClr val="tx1"/>
                    </a:solidFill>
                  </a:endParaRPr>
                </a:p>
              </p:txBody>
            </p:sp>
          </mc:Choice>
          <mc:Fallback xmlns="">
            <p:sp>
              <p:nvSpPr>
                <p:cNvPr id="31" name="文本框 30">
                  <a:extLst>
                    <a:ext uri="{FF2B5EF4-FFF2-40B4-BE49-F238E27FC236}">
                      <a16:creationId xmlns:a16="http://schemas.microsoft.com/office/drawing/2014/main" id="{4CF9C784-3341-9A1B-37C0-C9F076E385A3}"/>
                    </a:ext>
                  </a:extLst>
                </p:cNvPr>
                <p:cNvSpPr txBox="1">
                  <a:spLocks noRot="1" noChangeAspect="1" noMove="1" noResize="1" noEditPoints="1" noAdjustHandles="1" noChangeArrowheads="1" noChangeShapeType="1" noTextEdit="1"/>
                </p:cNvSpPr>
                <p:nvPr/>
              </p:nvSpPr>
              <p:spPr>
                <a:xfrm>
                  <a:off x="4000572" y="5303448"/>
                  <a:ext cx="530068" cy="615553"/>
                </a:xfrm>
                <a:prstGeom prst="rect">
                  <a:avLst/>
                </a:prstGeom>
                <a:blipFill>
                  <a:blip r:embed="rId20"/>
                  <a:stretch>
                    <a:fillRect b="-5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12790677-291B-2D73-B892-87E1D3E08AD2}"/>
                    </a:ext>
                  </a:extLst>
                </p:cNvPr>
                <p:cNvSpPr txBox="1"/>
                <p:nvPr/>
              </p:nvSpPr>
              <p:spPr>
                <a:xfrm>
                  <a:off x="7676092" y="5337871"/>
                  <a:ext cx="530068" cy="6155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sz="2400" i="1" smtClean="0">
                                <a:solidFill>
                                  <a:schemeClr val="tx1"/>
                                </a:solidFill>
                                <a:latin typeface="Cambria Math" panose="02040503050406030204" pitchFamily="18" charset="0"/>
                              </a:rPr>
                            </m:ctrlPr>
                          </m:sSubSupPr>
                          <m:e>
                            <m:r>
                              <a:rPr lang="zh-CN" altLang="en-US" sz="2400" i="1">
                                <a:solidFill>
                                  <a:schemeClr val="tx1"/>
                                </a:solidFill>
                                <a:latin typeface="Cambria Math" panose="02040503050406030204" pitchFamily="18" charset="0"/>
                              </a:rPr>
                              <m:t>𝑥</m:t>
                            </m:r>
                          </m:e>
                          <m:sub>
                            <m:r>
                              <a:rPr lang="zh-CN" altLang="en-US" sz="2400">
                                <a:solidFill>
                                  <a:schemeClr val="tx1"/>
                                </a:solidFill>
                                <a:latin typeface="Cambria Math" panose="02040503050406030204" pitchFamily="18" charset="0"/>
                              </a:rPr>
                              <m:t>2</m:t>
                            </m:r>
                          </m:sub>
                          <m:sup>
                            <m:r>
                              <a:rPr lang="zh-CN" altLang="en-US" sz="2400">
                                <a:solidFill>
                                  <a:schemeClr val="tx1"/>
                                </a:solidFill>
                                <a:latin typeface="Cambria Math" panose="02040503050406030204" pitchFamily="18" charset="0"/>
                              </a:rPr>
                              <m:t>∗</m:t>
                            </m:r>
                          </m:sup>
                        </m:sSubSup>
                      </m:oMath>
                    </m:oMathPara>
                  </a14:m>
                  <a:endParaRPr lang="zh-CN" altLang="en-US" sz="2400" dirty="0">
                    <a:solidFill>
                      <a:schemeClr val="tx1"/>
                    </a:solidFill>
                  </a:endParaRPr>
                </a:p>
              </p:txBody>
            </p:sp>
          </mc:Choice>
          <mc:Fallback xmlns="">
            <p:sp>
              <p:nvSpPr>
                <p:cNvPr id="32" name="文本框 31">
                  <a:extLst>
                    <a:ext uri="{FF2B5EF4-FFF2-40B4-BE49-F238E27FC236}">
                      <a16:creationId xmlns:a16="http://schemas.microsoft.com/office/drawing/2014/main" id="{12790677-291B-2D73-B892-87E1D3E08AD2}"/>
                    </a:ext>
                  </a:extLst>
                </p:cNvPr>
                <p:cNvSpPr txBox="1">
                  <a:spLocks noRot="1" noChangeAspect="1" noMove="1" noResize="1" noEditPoints="1" noAdjustHandles="1" noChangeArrowheads="1" noChangeShapeType="1" noTextEdit="1"/>
                </p:cNvSpPr>
                <p:nvPr/>
              </p:nvSpPr>
              <p:spPr>
                <a:xfrm>
                  <a:off x="7676092" y="5337871"/>
                  <a:ext cx="530068" cy="615553"/>
                </a:xfrm>
                <a:prstGeom prst="rect">
                  <a:avLst/>
                </a:prstGeom>
                <a:blipFill>
                  <a:blip r:embed="rId21"/>
                  <a:stretch>
                    <a:fillRect b="-5263"/>
                  </a:stretch>
                </a:blipFill>
              </p:spPr>
              <p:txBody>
                <a:bodyPr/>
                <a:lstStyle/>
                <a:p>
                  <a:r>
                    <a:rPr lang="zh-CN" altLang="en-US">
                      <a:noFill/>
                    </a:rPr>
                    <a:t> </a:t>
                  </a:r>
                </a:p>
              </p:txBody>
            </p:sp>
          </mc:Fallback>
        </mc:AlternateContent>
      </p:grpSp>
      <p:sp>
        <p:nvSpPr>
          <p:cNvPr id="35" name="文本框 34">
            <a:extLst>
              <a:ext uri="{FF2B5EF4-FFF2-40B4-BE49-F238E27FC236}">
                <a16:creationId xmlns:a16="http://schemas.microsoft.com/office/drawing/2014/main" id="{4BB2763E-B46B-5F9E-4DAE-80D2BC64FA37}"/>
              </a:ext>
            </a:extLst>
          </p:cNvPr>
          <p:cNvSpPr txBox="1"/>
          <p:nvPr/>
        </p:nvSpPr>
        <p:spPr>
          <a:xfrm>
            <a:off x="875418" y="4854050"/>
            <a:ext cx="7992166" cy="1688411"/>
          </a:xfrm>
          <a:prstGeom prst="rect">
            <a:avLst/>
          </a:prstGeom>
          <a:noFill/>
        </p:spPr>
        <p:txBody>
          <a:bodyPr wrap="square">
            <a:spAutoFit/>
          </a:bodyPr>
          <a:lstStyle/>
          <a:p>
            <a:pPr>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注：有效数字的位数与小数点后有多少位无关。左边的</a:t>
            </a:r>
            <a:r>
              <a:rPr lang="en-US" altLang="zh-CN" sz="2400" dirty="0">
                <a:solidFill>
                  <a:srgbClr val="FF0000"/>
                </a:solidFill>
                <a:latin typeface="微软雅黑" panose="020B0503020204020204" pitchFamily="34" charset="-122"/>
                <a:ea typeface="微软雅黑" panose="020B0503020204020204" pitchFamily="34" charset="-122"/>
              </a:rPr>
              <a:t>0</a:t>
            </a:r>
            <a:r>
              <a:rPr lang="zh-CN" altLang="en-US" sz="2400" dirty="0">
                <a:solidFill>
                  <a:srgbClr val="FF0000"/>
                </a:solidFill>
                <a:latin typeface="微软雅黑" panose="020B0503020204020204" pitchFamily="34" charset="-122"/>
                <a:ea typeface="微软雅黑" panose="020B0503020204020204" pitchFamily="34" charset="-122"/>
              </a:rPr>
              <a:t>再多也不是有效数字，右边的</a:t>
            </a:r>
            <a:r>
              <a:rPr lang="en-US" altLang="zh-CN" sz="2400" dirty="0">
                <a:solidFill>
                  <a:srgbClr val="FF0000"/>
                </a:solidFill>
                <a:latin typeface="微软雅黑" panose="020B0503020204020204" pitchFamily="34" charset="-122"/>
                <a:ea typeface="微软雅黑" panose="020B0503020204020204" pitchFamily="34" charset="-122"/>
              </a:rPr>
              <a:t>0</a:t>
            </a:r>
            <a:r>
              <a:rPr lang="zh-CN" altLang="en-US" sz="2400" dirty="0">
                <a:solidFill>
                  <a:srgbClr val="FF0000"/>
                </a:solidFill>
                <a:latin typeface="微软雅黑" panose="020B0503020204020204" pitchFamily="34" charset="-122"/>
                <a:ea typeface="微软雅黑" panose="020B0503020204020204" pitchFamily="34" charset="-122"/>
              </a:rPr>
              <a:t>则有可能是有效数字，不可随意省略。</a:t>
            </a:r>
            <a:endParaRPr lang="zh-CN" altLang="en-US" sz="2400" dirty="0">
              <a:solidFill>
                <a:srgbClr val="FF0000"/>
              </a:solidFill>
            </a:endParaRPr>
          </a:p>
        </p:txBody>
      </p:sp>
      <p:sp>
        <p:nvSpPr>
          <p:cNvPr id="38" name="椭圆 37">
            <a:extLst>
              <a:ext uri="{FF2B5EF4-FFF2-40B4-BE49-F238E27FC236}">
                <a16:creationId xmlns:a16="http://schemas.microsoft.com/office/drawing/2014/main" id="{6EE0FDCC-6384-6000-ED49-39842AB34A8F}"/>
              </a:ext>
            </a:extLst>
          </p:cNvPr>
          <p:cNvSpPr/>
          <p:nvPr/>
        </p:nvSpPr>
        <p:spPr>
          <a:xfrm>
            <a:off x="3612021" y="3822981"/>
            <a:ext cx="120386" cy="279834"/>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070C0"/>
              </a:solidFill>
            </a:endParaRPr>
          </a:p>
        </p:txBody>
      </p:sp>
      <p:sp>
        <p:nvSpPr>
          <p:cNvPr id="39" name="椭圆 38">
            <a:extLst>
              <a:ext uri="{FF2B5EF4-FFF2-40B4-BE49-F238E27FC236}">
                <a16:creationId xmlns:a16="http://schemas.microsoft.com/office/drawing/2014/main" id="{4834490F-AAF9-8CD2-15E9-1BBA76240B6E}"/>
              </a:ext>
            </a:extLst>
          </p:cNvPr>
          <p:cNvSpPr/>
          <p:nvPr/>
        </p:nvSpPr>
        <p:spPr>
          <a:xfrm>
            <a:off x="6298477" y="3815829"/>
            <a:ext cx="120386" cy="279834"/>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06164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500" fill="hold"/>
                                        <p:tgtEl>
                                          <p:spTgt spid="26"/>
                                        </p:tgtEl>
                                        <p:attrNameLst>
                                          <p:attrName>ppt_x</p:attrName>
                                        </p:attrNameLst>
                                      </p:cBhvr>
                                      <p:tavLst>
                                        <p:tav tm="0">
                                          <p:val>
                                            <p:strVal val="#ppt_x"/>
                                          </p:val>
                                        </p:tav>
                                        <p:tav tm="100000">
                                          <p:val>
                                            <p:strVal val="#ppt_x"/>
                                          </p:val>
                                        </p:tav>
                                      </p:tavLst>
                                    </p:anim>
                                    <p:anim calcmode="lin" valueType="num">
                                      <p:cBhvr additive="base">
                                        <p:cTn id="4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additive="base">
                                        <p:cTn id="45" dur="500" fill="hold"/>
                                        <p:tgtEl>
                                          <p:spTgt spid="25"/>
                                        </p:tgtEl>
                                        <p:attrNameLst>
                                          <p:attrName>ppt_x</p:attrName>
                                        </p:attrNameLst>
                                      </p:cBhvr>
                                      <p:tavLst>
                                        <p:tav tm="0">
                                          <p:val>
                                            <p:strVal val="#ppt_x"/>
                                          </p:val>
                                        </p:tav>
                                        <p:tav tm="100000">
                                          <p:val>
                                            <p:strVal val="#ppt_x"/>
                                          </p:val>
                                        </p:tav>
                                      </p:tavLst>
                                    </p:anim>
                                    <p:anim calcmode="lin" valueType="num">
                                      <p:cBhvr additive="base">
                                        <p:cTn id="4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8"/>
                                        </p:tgtEl>
                                        <p:attrNameLst>
                                          <p:attrName>style.visibility</p:attrName>
                                        </p:attrNameLst>
                                      </p:cBhvr>
                                      <p:to>
                                        <p:strVal val="visible"/>
                                      </p:to>
                                    </p:set>
                                    <p:anim calcmode="lin" valueType="num">
                                      <p:cBhvr additive="base">
                                        <p:cTn id="63" dur="500" fill="hold"/>
                                        <p:tgtEl>
                                          <p:spTgt spid="38"/>
                                        </p:tgtEl>
                                        <p:attrNameLst>
                                          <p:attrName>ppt_x</p:attrName>
                                        </p:attrNameLst>
                                      </p:cBhvr>
                                      <p:tavLst>
                                        <p:tav tm="0">
                                          <p:val>
                                            <p:strVal val="#ppt_x"/>
                                          </p:val>
                                        </p:tav>
                                        <p:tav tm="100000">
                                          <p:val>
                                            <p:strVal val="#ppt_x"/>
                                          </p:val>
                                        </p:tav>
                                      </p:tavLst>
                                    </p:anim>
                                    <p:anim calcmode="lin" valueType="num">
                                      <p:cBhvr additive="base">
                                        <p:cTn id="6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anim calcmode="lin" valueType="num">
                                      <p:cBhvr additive="base">
                                        <p:cTn id="69" dur="500" fill="hold"/>
                                        <p:tgtEl>
                                          <p:spTgt spid="39"/>
                                        </p:tgtEl>
                                        <p:attrNameLst>
                                          <p:attrName>ppt_x</p:attrName>
                                        </p:attrNameLst>
                                      </p:cBhvr>
                                      <p:tavLst>
                                        <p:tav tm="0">
                                          <p:val>
                                            <p:strVal val="#ppt_x"/>
                                          </p:val>
                                        </p:tav>
                                        <p:tav tm="100000">
                                          <p:val>
                                            <p:strVal val="#ppt_x"/>
                                          </p:val>
                                        </p:tav>
                                      </p:tavLst>
                                    </p:anim>
                                    <p:anim calcmode="lin" valueType="num">
                                      <p:cBhvr additive="base">
                                        <p:cTn id="7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wipe(down)">
                                      <p:cBhvr>
                                        <p:cTn id="7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2" grpId="0"/>
      <p:bldP spid="24" grpId="0"/>
      <p:bldP spid="25" grpId="0" animBg="1"/>
      <p:bldP spid="26" grpId="0" animBg="1"/>
      <p:bldP spid="27" grpId="0"/>
      <p:bldP spid="35" grpId="0"/>
      <p:bldP spid="38" grpId="0" animBg="1"/>
      <p:bldP spid="3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F5B682D-64FB-8D50-956E-FADF15D35771}"/>
              </a:ext>
            </a:extLst>
          </p:cNvPr>
          <p:cNvGrpSpPr/>
          <p:nvPr/>
        </p:nvGrpSpPr>
        <p:grpSpPr>
          <a:xfrm>
            <a:off x="566345" y="415697"/>
            <a:ext cx="8011309" cy="1134413"/>
            <a:chOff x="2240279" y="738551"/>
            <a:chExt cx="9300411" cy="1512551"/>
          </a:xfrm>
        </p:grpSpPr>
        <p:sp>
          <p:nvSpPr>
            <p:cNvPr id="3" name="文本框 2">
              <a:extLst>
                <a:ext uri="{FF2B5EF4-FFF2-40B4-BE49-F238E27FC236}">
                  <a16:creationId xmlns:a16="http://schemas.microsoft.com/office/drawing/2014/main" id="{443A4EBF-C207-133E-C1F1-5F4F62B1514E}"/>
                </a:ext>
              </a:extLst>
            </p:cNvPr>
            <p:cNvSpPr txBox="1"/>
            <p:nvPr/>
          </p:nvSpPr>
          <p:spPr>
            <a:xfrm>
              <a:off x="2240279" y="738551"/>
              <a:ext cx="9300411" cy="1512551"/>
            </a:xfrm>
            <a:prstGeom prst="rect">
              <a:avLst/>
            </a:prstGeom>
            <a:noFill/>
          </p:spPr>
          <p:txBody>
            <a:bodyPr wrap="square">
              <a:spAutoFit/>
            </a:bodyPr>
            <a:lstStyle/>
            <a:p>
              <a:pPr>
                <a:lnSpc>
                  <a:spcPct val="150000"/>
                </a:lnSpc>
              </a:pPr>
              <a:r>
                <a:rPr lang="zh-CN" altLang="en-US" sz="2400" dirty="0">
                  <a:solidFill>
                    <a:schemeClr val="hlink"/>
                  </a:solidFill>
                  <a:latin typeface="微软雅黑" panose="020B0503020204020204" pitchFamily="34" charset="-122"/>
                  <a:ea typeface="微软雅黑" panose="020B0503020204020204" pitchFamily="34" charset="-122"/>
                </a:rPr>
                <a:t>例</a:t>
              </a:r>
              <a:r>
                <a:rPr lang="en-US" altLang="zh-CN" sz="2400" dirty="0">
                  <a:solidFill>
                    <a:schemeClr val="hlink"/>
                  </a:solidFill>
                  <a:latin typeface="微软雅黑" panose="020B0503020204020204" pitchFamily="34" charset="-122"/>
                  <a:ea typeface="微软雅黑" panose="020B0503020204020204" pitchFamily="34" charset="-122"/>
                </a:rPr>
                <a:t>3</a:t>
              </a:r>
              <a:r>
                <a:rPr lang="en-US" altLang="zh-CN" sz="2400" dirty="0">
                  <a:solidFill>
                    <a:schemeClr val="tx1"/>
                  </a:solidFill>
                  <a:latin typeface="微软雅黑" panose="020B0503020204020204" pitchFamily="34" charset="-122"/>
                  <a:ea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rPr>
                <a:t>设                                 均具有</a:t>
              </a:r>
              <a:r>
                <a:rPr lang="en-US" altLang="zh-CN" sz="2400" dirty="0">
                  <a:solidFill>
                    <a:schemeClr val="tx1"/>
                  </a:solidFill>
                  <a:latin typeface="微软雅黑" panose="020B0503020204020204" pitchFamily="34" charset="-122"/>
                  <a:ea typeface="微软雅黑" panose="020B0503020204020204" pitchFamily="34" charset="-122"/>
                </a:rPr>
                <a:t>4</a:t>
              </a:r>
              <a:r>
                <a:rPr lang="zh-CN" altLang="en-US" sz="2400" dirty="0">
                  <a:solidFill>
                    <a:schemeClr val="tx1"/>
                  </a:solidFill>
                  <a:latin typeface="微软雅黑" panose="020B0503020204020204" pitchFamily="34" charset="-122"/>
                  <a:ea typeface="微软雅黑" panose="020B0503020204020204" pitchFamily="34" charset="-122"/>
                </a:rPr>
                <a:t>位有效数字，试分别确定其绝对误差限与相对误差限。</a:t>
              </a:r>
            </a:p>
          </p:txBody>
        </p:sp>
        <p:sp>
          <p:nvSpPr>
            <p:cNvPr id="4" name="文本框 3">
              <a:extLst>
                <a:ext uri="{FF2B5EF4-FFF2-40B4-BE49-F238E27FC236}">
                  <a16:creationId xmlns:a16="http://schemas.microsoft.com/office/drawing/2014/main" id="{3B72D962-A395-4979-BE54-9BB1345F1CAF}"/>
                </a:ext>
              </a:extLst>
            </p:cNvPr>
            <p:cNvSpPr txBox="1"/>
            <p:nvPr/>
          </p:nvSpPr>
          <p:spPr>
            <a:xfrm>
              <a:off x="4891640" y="803334"/>
              <a:ext cx="1883593" cy="615553"/>
            </a:xfrm>
            <a:prstGeom prst="rect">
              <a:avLst/>
            </a:prstGeom>
            <a:noFill/>
          </p:spPr>
          <p:txBody>
            <a:bodyPr wrap="square">
              <a:spAutoFit/>
            </a:bodyPr>
            <a:lstStyle/>
            <a:p>
              <a:endParaRPr lang="zh-CN" altLang="en-US" sz="2400" dirty="0">
                <a:solidFill>
                  <a:srgbClr val="0070C0"/>
                </a:solidFill>
                <a:latin typeface="微软雅黑" panose="020B0503020204020204" pitchFamily="34" charset="-122"/>
                <a:ea typeface="微软雅黑" panose="020B0503020204020204" pitchFamily="34" charset="-122"/>
              </a:endParaRPr>
            </a:p>
          </p:txBody>
        </p:sp>
        <p:graphicFrame>
          <p:nvGraphicFramePr>
            <p:cNvPr id="5" name="Object 21">
              <a:extLst>
                <a:ext uri="{FF2B5EF4-FFF2-40B4-BE49-F238E27FC236}">
                  <a16:creationId xmlns:a16="http://schemas.microsoft.com/office/drawing/2014/main" id="{949BEB72-2755-963A-FD43-63A284E5E4EA}"/>
                </a:ext>
              </a:extLst>
            </p:cNvPr>
            <p:cNvGraphicFramePr>
              <a:graphicFrameLocks noChangeAspect="1"/>
            </p:cNvGraphicFramePr>
            <p:nvPr>
              <p:extLst>
                <p:ext uri="{D42A27DB-BD31-4B8C-83A1-F6EECF244321}">
                  <p14:modId xmlns:p14="http://schemas.microsoft.com/office/powerpoint/2010/main" val="2066182909"/>
                </p:ext>
              </p:extLst>
            </p:nvPr>
          </p:nvGraphicFramePr>
          <p:xfrm>
            <a:off x="3614810" y="957116"/>
            <a:ext cx="3305175" cy="574673"/>
          </p:xfrm>
          <a:graphic>
            <a:graphicData uri="http://schemas.openxmlformats.org/presentationml/2006/ole">
              <mc:AlternateContent xmlns:mc="http://schemas.openxmlformats.org/markup-compatibility/2006">
                <mc:Choice xmlns:v="urn:schemas-microsoft-com:vml" Requires="v">
                  <p:oleObj name="Equation" r:id="rId2" imgW="1498320" imgH="241200" progId="Equation.DSMT4">
                    <p:embed/>
                  </p:oleObj>
                </mc:Choice>
                <mc:Fallback>
                  <p:oleObj name="Equation" r:id="rId2" imgW="1498320" imgH="241200" progId="Equation.DSMT4">
                    <p:embed/>
                    <p:pic>
                      <p:nvPicPr>
                        <p:cNvPr id="5" name="Object 21">
                          <a:extLst>
                            <a:ext uri="{FF2B5EF4-FFF2-40B4-BE49-F238E27FC236}">
                              <a16:creationId xmlns:a16="http://schemas.microsoft.com/office/drawing/2014/main" id="{949BEB72-2755-963A-FD43-63A284E5E4EA}"/>
                            </a:ext>
                          </a:extLst>
                        </p:cNvPr>
                        <p:cNvPicPr/>
                        <p:nvPr/>
                      </p:nvPicPr>
                      <p:blipFill>
                        <a:blip r:embed="rId3">
                          <a:clrChange>
                            <a:clrFrom>
                              <a:srgbClr val="000000"/>
                            </a:clrFrom>
                            <a:clrTo>
                              <a:srgbClr val="007572"/>
                            </a:clrTo>
                          </a:clrChange>
                        </a:blip>
                        <a:stretch>
                          <a:fillRect/>
                        </a:stretch>
                      </p:blipFill>
                      <p:spPr>
                        <a:xfrm>
                          <a:off x="3614810" y="957116"/>
                          <a:ext cx="3305175" cy="574673"/>
                        </a:xfrm>
                        <a:prstGeom prst="rect">
                          <a:avLst/>
                        </a:prstGeom>
                        <a:noFill/>
                        <a:ln w="38100">
                          <a:noFill/>
                          <a:miter/>
                        </a:ln>
                      </p:spPr>
                    </p:pic>
                  </p:oleObj>
                </mc:Fallback>
              </mc:AlternateContent>
            </a:graphicData>
          </a:graphic>
        </p:graphicFrame>
      </p:grpSp>
      <p:sp>
        <p:nvSpPr>
          <p:cNvPr id="6" name="文本框 5">
            <a:extLst>
              <a:ext uri="{FF2B5EF4-FFF2-40B4-BE49-F238E27FC236}">
                <a16:creationId xmlns:a16="http://schemas.microsoft.com/office/drawing/2014/main" id="{4DD0E6C5-55B7-7518-FD59-AFC669657A3B}"/>
              </a:ext>
            </a:extLst>
          </p:cNvPr>
          <p:cNvSpPr txBox="1"/>
          <p:nvPr/>
        </p:nvSpPr>
        <p:spPr>
          <a:xfrm>
            <a:off x="566345" y="1581260"/>
            <a:ext cx="1037778" cy="461665"/>
          </a:xfrm>
          <a:prstGeom prst="rect">
            <a:avLst/>
          </a:prstGeom>
          <a:noFill/>
        </p:spPr>
        <p:txBody>
          <a:bodyPr wrap="square">
            <a:spAutoFit/>
          </a:bodyPr>
          <a:lstStyle/>
          <a:p>
            <a:r>
              <a:rPr lang="zh-CN" altLang="en-US" sz="2400" dirty="0">
                <a:solidFill>
                  <a:schemeClr val="hlink"/>
                </a:solidFill>
                <a:latin typeface="微软雅黑" panose="020B0503020204020204" pitchFamily="34" charset="-122"/>
                <a:ea typeface="微软雅黑" panose="020B0503020204020204" pitchFamily="34" charset="-122"/>
              </a:rPr>
              <a:t>解：</a:t>
            </a:r>
            <a:r>
              <a:rPr lang="en-US" altLang="zh-CN" sz="2400" dirty="0">
                <a:solidFill>
                  <a:schemeClr val="hlink"/>
                </a:solidFill>
                <a:latin typeface="微软雅黑" panose="020B0503020204020204" pitchFamily="34" charset="-122"/>
                <a:ea typeface="微软雅黑" panose="020B0503020204020204" pitchFamily="34" charset="-122"/>
              </a:rPr>
              <a:t> </a:t>
            </a:r>
            <a:endParaRPr lang="zh-CN" altLang="en-US" sz="2400" dirty="0"/>
          </a:p>
        </p:txBody>
      </p:sp>
      <p:grpSp>
        <p:nvGrpSpPr>
          <p:cNvPr id="7" name="组合 6">
            <a:extLst>
              <a:ext uri="{FF2B5EF4-FFF2-40B4-BE49-F238E27FC236}">
                <a16:creationId xmlns:a16="http://schemas.microsoft.com/office/drawing/2014/main" id="{AE17BB75-B7D0-769E-1EED-1F107975DAEE}"/>
              </a:ext>
            </a:extLst>
          </p:cNvPr>
          <p:cNvGrpSpPr/>
          <p:nvPr/>
        </p:nvGrpSpPr>
        <p:grpSpPr>
          <a:xfrm>
            <a:off x="1208830" y="2516803"/>
            <a:ext cx="5976664" cy="1134413"/>
            <a:chOff x="3578069" y="3371427"/>
            <a:chExt cx="4950262" cy="1512552"/>
          </a:xfrm>
        </p:grpSpPr>
        <p:sp>
          <p:nvSpPr>
            <p:cNvPr id="8" name="文本框 7">
              <a:extLst>
                <a:ext uri="{FF2B5EF4-FFF2-40B4-BE49-F238E27FC236}">
                  <a16:creationId xmlns:a16="http://schemas.microsoft.com/office/drawing/2014/main" id="{BA9984D4-CBAA-F89A-9546-6E9373652DAD}"/>
                </a:ext>
              </a:extLst>
            </p:cNvPr>
            <p:cNvSpPr txBox="1"/>
            <p:nvPr/>
          </p:nvSpPr>
          <p:spPr>
            <a:xfrm>
              <a:off x="3578069" y="3371427"/>
              <a:ext cx="4950262" cy="1512552"/>
            </a:xfrm>
            <a:prstGeom prst="rect">
              <a:avLst/>
            </a:prstGeom>
            <a:noFill/>
          </p:spPr>
          <p:txBody>
            <a:bodyPr wrap="square">
              <a:spAutoFit/>
            </a:bodyPr>
            <a:lstStyle/>
            <a:p>
              <a:pPr>
                <a:lnSpc>
                  <a:spcPct val="150000"/>
                </a:lnSpc>
              </a:pPr>
              <a:r>
                <a:rPr lang="zh-CN" altLang="en-US" sz="2400" dirty="0">
                  <a:solidFill>
                    <a:schemeClr val="tx1"/>
                  </a:solidFill>
                  <a:latin typeface="微软雅黑" panose="020B0503020204020204" pitchFamily="34" charset="-122"/>
                  <a:ea typeface="微软雅黑" panose="020B0503020204020204" pitchFamily="34" charset="-122"/>
                </a:rPr>
                <a:t>因为             均具有</a:t>
              </a:r>
              <a:r>
                <a:rPr lang="en-US" altLang="zh-CN" sz="2400" dirty="0">
                  <a:solidFill>
                    <a:schemeClr val="tx1"/>
                  </a:solidFill>
                  <a:latin typeface="微软雅黑" panose="020B0503020204020204" pitchFamily="34" charset="-122"/>
                  <a:ea typeface="微软雅黑" panose="020B0503020204020204" pitchFamily="34" charset="-122"/>
                </a:rPr>
                <a:t>4</a:t>
              </a:r>
              <a:r>
                <a:rPr lang="zh-CN" altLang="en-US" sz="2400" dirty="0">
                  <a:solidFill>
                    <a:schemeClr val="tx1"/>
                  </a:solidFill>
                  <a:latin typeface="微软雅黑" panose="020B0503020204020204" pitchFamily="34" charset="-122"/>
                  <a:ea typeface="微软雅黑" panose="020B0503020204020204" pitchFamily="34" charset="-122"/>
                </a:rPr>
                <a:t>位有效数字，</a:t>
              </a:r>
              <a:endParaRPr lang="zh-CN" altLang="en-US" sz="2400" dirty="0">
                <a:solidFill>
                  <a:schemeClr val="tx1"/>
                </a:solidFill>
              </a:endParaRPr>
            </a:p>
          </p:txBody>
        </p:sp>
        <p:grpSp>
          <p:nvGrpSpPr>
            <p:cNvPr id="9" name="组合 8">
              <a:extLst>
                <a:ext uri="{FF2B5EF4-FFF2-40B4-BE49-F238E27FC236}">
                  <a16:creationId xmlns:a16="http://schemas.microsoft.com/office/drawing/2014/main" id="{DF22D4DC-DD7A-19D0-87D3-DF55719CB432}"/>
                </a:ext>
              </a:extLst>
            </p:cNvPr>
            <p:cNvGrpSpPr/>
            <p:nvPr/>
          </p:nvGrpSpPr>
          <p:grpSpPr>
            <a:xfrm>
              <a:off x="4185854" y="3472861"/>
              <a:ext cx="1020229" cy="633990"/>
              <a:chOff x="4106292" y="2217531"/>
              <a:chExt cx="1020229" cy="633990"/>
            </a:xfrm>
          </p:grpSpPr>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B1476C8-7576-FCF1-8D0C-FF23423AE941}"/>
                      </a:ext>
                    </a:extLst>
                  </p:cNvPr>
                  <p:cNvSpPr txBox="1"/>
                  <p:nvPr/>
                </p:nvSpPr>
                <p:spPr>
                  <a:xfrm>
                    <a:off x="4596451" y="2217531"/>
                    <a:ext cx="530070" cy="615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sz="2400" i="1" smtClean="0">
                                  <a:solidFill>
                                    <a:schemeClr val="tx1"/>
                                  </a:solidFill>
                                  <a:latin typeface="Cambria Math" panose="02040503050406030204" pitchFamily="18" charset="0"/>
                                </a:rPr>
                              </m:ctrlPr>
                            </m:sSubSupPr>
                            <m:e>
                              <m:r>
                                <a:rPr lang="zh-CN" altLang="en-US" sz="2400" i="1">
                                  <a:solidFill>
                                    <a:schemeClr val="tx1"/>
                                  </a:solidFill>
                                  <a:latin typeface="Cambria Math" panose="02040503050406030204" pitchFamily="18" charset="0"/>
                                </a:rPr>
                                <m:t>𝑥</m:t>
                              </m:r>
                            </m:e>
                            <m:sub>
                              <m:r>
                                <a:rPr lang="zh-CN" altLang="en-US" sz="2400">
                                  <a:solidFill>
                                    <a:schemeClr val="tx1"/>
                                  </a:solidFill>
                                  <a:latin typeface="Cambria Math" panose="02040503050406030204" pitchFamily="18" charset="0"/>
                                </a:rPr>
                                <m:t>2</m:t>
                              </m:r>
                            </m:sub>
                            <m:sup>
                              <m:r>
                                <a:rPr lang="zh-CN" altLang="en-US" sz="2400">
                                  <a:solidFill>
                                    <a:schemeClr val="tx1"/>
                                  </a:solidFill>
                                  <a:latin typeface="Cambria Math" panose="02040503050406030204" pitchFamily="18" charset="0"/>
                                </a:rPr>
                                <m:t>∗</m:t>
                              </m:r>
                            </m:sup>
                          </m:sSubSup>
                        </m:oMath>
                      </m:oMathPara>
                    </a14:m>
                    <a:endParaRPr lang="zh-CN" altLang="en-US" sz="2400" dirty="0">
                      <a:solidFill>
                        <a:schemeClr val="tx1"/>
                      </a:solidFill>
                    </a:endParaRPr>
                  </a:p>
                </p:txBody>
              </p:sp>
            </mc:Choice>
            <mc:Fallback xmlns="">
              <p:sp>
                <p:nvSpPr>
                  <p:cNvPr id="10" name="文本框 9">
                    <a:extLst>
                      <a:ext uri="{FF2B5EF4-FFF2-40B4-BE49-F238E27FC236}">
                        <a16:creationId xmlns:a16="http://schemas.microsoft.com/office/drawing/2014/main" id="{AB1476C8-7576-FCF1-8D0C-FF23423AE941}"/>
                      </a:ext>
                    </a:extLst>
                  </p:cNvPr>
                  <p:cNvSpPr txBox="1">
                    <a:spLocks noRot="1" noChangeAspect="1" noMove="1" noResize="1" noEditPoints="1" noAdjustHandles="1" noChangeArrowheads="1" noChangeShapeType="1" noTextEdit="1"/>
                  </p:cNvSpPr>
                  <p:nvPr/>
                </p:nvSpPr>
                <p:spPr>
                  <a:xfrm>
                    <a:off x="4596451" y="2217531"/>
                    <a:ext cx="530070" cy="615554"/>
                  </a:xfrm>
                  <a:prstGeom prst="rect">
                    <a:avLst/>
                  </a:prstGeom>
                  <a:blipFill>
                    <a:blip r:embed="rId4"/>
                    <a:stretch>
                      <a:fillRect b="-5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D57AF84-505B-B5A5-F237-F6CA925217D2}"/>
                      </a:ext>
                    </a:extLst>
                  </p:cNvPr>
                  <p:cNvSpPr txBox="1"/>
                  <p:nvPr/>
                </p:nvSpPr>
                <p:spPr>
                  <a:xfrm>
                    <a:off x="4106292" y="2235967"/>
                    <a:ext cx="530070" cy="615554"/>
                  </a:xfrm>
                  <a:prstGeom prst="rect">
                    <a:avLst/>
                  </a:prstGeom>
                  <a:noFill/>
                </p:spPr>
                <p:txBody>
                  <a:bodyPr wrap="square">
                    <a:spAutoFit/>
                  </a:bodyPr>
                  <a:lstStyle/>
                  <a:p>
                    <a14:m>
                      <m:oMath xmlns:m="http://schemas.openxmlformats.org/officeDocument/2006/math">
                        <m:sSubSup>
                          <m:sSubSupPr>
                            <m:ctrlPr>
                              <a:rPr lang="zh-CN" altLang="en-US" sz="2400" i="1" smtClean="0">
                                <a:solidFill>
                                  <a:schemeClr val="tx1"/>
                                </a:solidFill>
                                <a:latin typeface="Cambria Math" panose="02040503050406030204" pitchFamily="18" charset="0"/>
                              </a:rPr>
                            </m:ctrlPr>
                          </m:sSubSupPr>
                          <m:e>
                            <m:r>
                              <a:rPr lang="zh-CN" altLang="en-US" sz="2400" i="1">
                                <a:solidFill>
                                  <a:schemeClr val="tx1"/>
                                </a:solidFill>
                                <a:latin typeface="Cambria Math" panose="02040503050406030204" pitchFamily="18" charset="0"/>
                              </a:rPr>
                              <m:t>𝑥</m:t>
                            </m:r>
                          </m:e>
                          <m:sub>
                            <m:r>
                              <a:rPr lang="en-US" altLang="zh-CN" sz="2400" b="0">
                                <a:solidFill>
                                  <a:schemeClr val="tx1"/>
                                </a:solidFill>
                                <a:latin typeface="Cambria Math" panose="02040503050406030204" pitchFamily="18" charset="0"/>
                              </a:rPr>
                              <m:t>1</m:t>
                            </m:r>
                          </m:sub>
                          <m:sup>
                            <m:r>
                              <a:rPr lang="zh-CN" altLang="en-US" sz="2400">
                                <a:solidFill>
                                  <a:schemeClr val="tx1"/>
                                </a:solidFill>
                                <a:latin typeface="Cambria Math" panose="02040503050406030204" pitchFamily="18" charset="0"/>
                              </a:rPr>
                              <m:t>∗</m:t>
                            </m:r>
                          </m:sup>
                        </m:sSubSup>
                      </m:oMath>
                    </a14:m>
                    <a:r>
                      <a:rPr lang="en-US" altLang="zh-CN" sz="2400" dirty="0">
                        <a:solidFill>
                          <a:schemeClr val="tx1"/>
                        </a:solidFill>
                      </a:rPr>
                      <a:t>,</a:t>
                    </a:r>
                    <a:endParaRPr lang="zh-CN" altLang="en-US" sz="2400" dirty="0">
                      <a:solidFill>
                        <a:schemeClr val="tx1"/>
                      </a:solidFill>
                    </a:endParaRPr>
                  </a:p>
                </p:txBody>
              </p:sp>
            </mc:Choice>
            <mc:Fallback xmlns="">
              <p:sp>
                <p:nvSpPr>
                  <p:cNvPr id="11" name="文本框 10">
                    <a:extLst>
                      <a:ext uri="{FF2B5EF4-FFF2-40B4-BE49-F238E27FC236}">
                        <a16:creationId xmlns:a16="http://schemas.microsoft.com/office/drawing/2014/main" id="{8D57AF84-505B-B5A5-F237-F6CA925217D2}"/>
                      </a:ext>
                    </a:extLst>
                  </p:cNvPr>
                  <p:cNvSpPr txBox="1">
                    <a:spLocks noRot="1" noChangeAspect="1" noMove="1" noResize="1" noEditPoints="1" noAdjustHandles="1" noChangeArrowheads="1" noChangeShapeType="1" noTextEdit="1"/>
                  </p:cNvSpPr>
                  <p:nvPr/>
                </p:nvSpPr>
                <p:spPr>
                  <a:xfrm>
                    <a:off x="4106292" y="2235967"/>
                    <a:ext cx="530070" cy="615554"/>
                  </a:xfrm>
                  <a:prstGeom prst="rect">
                    <a:avLst/>
                  </a:prstGeom>
                  <a:blipFill>
                    <a:blip r:embed="rId5"/>
                    <a:stretch>
                      <a:fillRect t="-9333" r="-2857" b="-32000"/>
                    </a:stretch>
                  </a:blipFill>
                </p:spPr>
                <p:txBody>
                  <a:bodyPr/>
                  <a:lstStyle/>
                  <a:p>
                    <a:r>
                      <a:rPr lang="zh-CN" altLang="en-US">
                        <a:noFill/>
                      </a:rPr>
                      <a:t> </a:t>
                    </a:r>
                  </a:p>
                </p:txBody>
              </p:sp>
            </mc:Fallback>
          </mc:AlternateContent>
        </p:grpSp>
      </p:grpSp>
      <p:graphicFrame>
        <p:nvGraphicFramePr>
          <p:cNvPr id="12" name="Object 21">
            <a:extLst>
              <a:ext uri="{FF2B5EF4-FFF2-40B4-BE49-F238E27FC236}">
                <a16:creationId xmlns:a16="http://schemas.microsoft.com/office/drawing/2014/main" id="{114FD48D-1302-DA70-B498-129F17EBED54}"/>
              </a:ext>
            </a:extLst>
          </p:cNvPr>
          <p:cNvGraphicFramePr>
            <a:graphicFrameLocks noChangeAspect="1"/>
          </p:cNvGraphicFramePr>
          <p:nvPr>
            <p:extLst>
              <p:ext uri="{D42A27DB-BD31-4B8C-83A1-F6EECF244321}">
                <p14:modId xmlns:p14="http://schemas.microsoft.com/office/powerpoint/2010/main" val="2164600359"/>
              </p:ext>
            </p:extLst>
          </p:nvPr>
        </p:nvGraphicFramePr>
        <p:xfrm>
          <a:off x="1902757" y="2075086"/>
          <a:ext cx="1973493" cy="493373"/>
        </p:xfrm>
        <a:graphic>
          <a:graphicData uri="http://schemas.openxmlformats.org/presentationml/2006/ole">
            <mc:AlternateContent xmlns:mc="http://schemas.openxmlformats.org/markup-compatibility/2006">
              <mc:Choice xmlns:v="urn:schemas-microsoft-com:vml" Requires="v">
                <p:oleObj name="Equation" r:id="rId6" imgW="1041120" imgH="241200" progId="Equation.DSMT4">
                  <p:embed/>
                </p:oleObj>
              </mc:Choice>
              <mc:Fallback>
                <p:oleObj name="Equation" r:id="rId6" imgW="1041120" imgH="241200" progId="Equation.DSMT4">
                  <p:embed/>
                  <p:pic>
                    <p:nvPicPr>
                      <p:cNvPr id="12" name="Object 21">
                        <a:extLst>
                          <a:ext uri="{FF2B5EF4-FFF2-40B4-BE49-F238E27FC236}">
                            <a16:creationId xmlns:a16="http://schemas.microsoft.com/office/drawing/2014/main" id="{114FD48D-1302-DA70-B498-129F17EBED54}"/>
                          </a:ext>
                        </a:extLst>
                      </p:cNvPr>
                      <p:cNvPicPr/>
                      <p:nvPr/>
                    </p:nvPicPr>
                    <p:blipFill>
                      <a:blip r:embed="rId7">
                        <a:clrChange>
                          <a:clrFrom>
                            <a:srgbClr val="000000"/>
                          </a:clrFrom>
                          <a:clrTo>
                            <a:srgbClr val="007572"/>
                          </a:clrTo>
                        </a:clrChange>
                      </a:blip>
                      <a:stretch>
                        <a:fillRect/>
                      </a:stretch>
                    </p:blipFill>
                    <p:spPr>
                      <a:xfrm>
                        <a:off x="1902757" y="2075086"/>
                        <a:ext cx="1973493" cy="493373"/>
                      </a:xfrm>
                      <a:prstGeom prst="rect">
                        <a:avLst/>
                      </a:prstGeom>
                      <a:noFill/>
                      <a:ln w="38100">
                        <a:noFill/>
                        <a:miter/>
                      </a:ln>
                    </p:spPr>
                  </p:pic>
                </p:oleObj>
              </mc:Fallback>
            </mc:AlternateContent>
          </a:graphicData>
        </a:graphic>
      </p:graphicFrame>
      <p:graphicFrame>
        <p:nvGraphicFramePr>
          <p:cNvPr id="13" name="Object 21">
            <a:extLst>
              <a:ext uri="{FF2B5EF4-FFF2-40B4-BE49-F238E27FC236}">
                <a16:creationId xmlns:a16="http://schemas.microsoft.com/office/drawing/2014/main" id="{1BD51BF0-8B03-42BA-8BBC-19041625070E}"/>
              </a:ext>
            </a:extLst>
          </p:cNvPr>
          <p:cNvGraphicFramePr>
            <a:graphicFrameLocks noChangeAspect="1"/>
          </p:cNvGraphicFramePr>
          <p:nvPr>
            <p:extLst>
              <p:ext uri="{D42A27DB-BD31-4B8C-83A1-F6EECF244321}">
                <p14:modId xmlns:p14="http://schemas.microsoft.com/office/powerpoint/2010/main" val="1514523721"/>
              </p:ext>
            </p:extLst>
          </p:nvPr>
        </p:nvGraphicFramePr>
        <p:xfrm>
          <a:off x="4239382" y="2047523"/>
          <a:ext cx="2276834" cy="524642"/>
        </p:xfrm>
        <a:graphic>
          <a:graphicData uri="http://schemas.openxmlformats.org/presentationml/2006/ole">
            <mc:AlternateContent xmlns:mc="http://schemas.openxmlformats.org/markup-compatibility/2006">
              <mc:Choice xmlns:v="urn:schemas-microsoft-com:vml" Requires="v">
                <p:oleObj name="Equation" r:id="rId8" imgW="1130040" imgH="241200" progId="Equation.DSMT4">
                  <p:embed/>
                </p:oleObj>
              </mc:Choice>
              <mc:Fallback>
                <p:oleObj name="Equation" r:id="rId8" imgW="1130040" imgH="241200" progId="Equation.DSMT4">
                  <p:embed/>
                  <p:pic>
                    <p:nvPicPr>
                      <p:cNvPr id="13" name="Object 21">
                        <a:extLst>
                          <a:ext uri="{FF2B5EF4-FFF2-40B4-BE49-F238E27FC236}">
                            <a16:creationId xmlns:a16="http://schemas.microsoft.com/office/drawing/2014/main" id="{1BD51BF0-8B03-42BA-8BBC-19041625070E}"/>
                          </a:ext>
                        </a:extLst>
                      </p:cNvPr>
                      <p:cNvPicPr/>
                      <p:nvPr/>
                    </p:nvPicPr>
                    <p:blipFill>
                      <a:blip r:embed="rId9">
                        <a:clrChange>
                          <a:clrFrom>
                            <a:srgbClr val="000000"/>
                          </a:clrFrom>
                          <a:clrTo>
                            <a:srgbClr val="007572"/>
                          </a:clrTo>
                        </a:clrChange>
                      </a:blip>
                      <a:stretch>
                        <a:fillRect/>
                      </a:stretch>
                    </p:blipFill>
                    <p:spPr>
                      <a:xfrm>
                        <a:off x="4239382" y="2047523"/>
                        <a:ext cx="2276834" cy="524642"/>
                      </a:xfrm>
                      <a:prstGeom prst="rect">
                        <a:avLst/>
                      </a:prstGeom>
                      <a:noFill/>
                      <a:ln w="38100">
                        <a:noFill/>
                        <a:miter/>
                      </a:ln>
                    </p:spPr>
                  </p:pic>
                </p:oleObj>
              </mc:Fallback>
            </mc:AlternateContent>
          </a:graphicData>
        </a:graphic>
      </p:graphicFrame>
      <p:sp>
        <p:nvSpPr>
          <p:cNvPr id="16" name="文本框 15">
            <a:extLst>
              <a:ext uri="{FF2B5EF4-FFF2-40B4-BE49-F238E27FC236}">
                <a16:creationId xmlns:a16="http://schemas.microsoft.com/office/drawing/2014/main" id="{E481BEBE-CA49-BBAC-3BF4-F23FBB6B33B3}"/>
              </a:ext>
            </a:extLst>
          </p:cNvPr>
          <p:cNvSpPr txBox="1"/>
          <p:nvPr/>
        </p:nvSpPr>
        <p:spPr>
          <a:xfrm>
            <a:off x="1205381" y="3268297"/>
            <a:ext cx="4968552" cy="461665"/>
          </a:xfrm>
          <a:prstGeom prst="rect">
            <a:avLst/>
          </a:prstGeom>
          <a:noFill/>
        </p:spPr>
        <p:txBody>
          <a:bodyPr wrap="square">
            <a:spAutoFit/>
          </a:bodyPr>
          <a:lstStyle/>
          <a:p>
            <a:r>
              <a:rPr lang="zh-CN" altLang="en-US" sz="2400" dirty="0">
                <a:solidFill>
                  <a:schemeClr val="tx1"/>
                </a:solidFill>
                <a:latin typeface="微软雅黑" panose="020B0503020204020204" pitchFamily="34" charset="-122"/>
                <a:ea typeface="微软雅黑" panose="020B0503020204020204" pitchFamily="34" charset="-122"/>
              </a:rPr>
              <a:t>故由定义，其绝对误差限分别为</a:t>
            </a:r>
            <a:endParaRPr lang="zh-CN" altLang="en-US" sz="2400" dirty="0">
              <a:solidFill>
                <a:schemeClr val="tx1"/>
              </a:solidFill>
            </a:endParaRPr>
          </a:p>
        </p:txBody>
      </p:sp>
      <p:graphicFrame>
        <p:nvGraphicFramePr>
          <p:cNvPr id="17" name="Object 21">
            <a:extLst>
              <a:ext uri="{FF2B5EF4-FFF2-40B4-BE49-F238E27FC236}">
                <a16:creationId xmlns:a16="http://schemas.microsoft.com/office/drawing/2014/main" id="{3CC7B379-63BC-F3EC-4D15-A5E9EFFB6331}"/>
              </a:ext>
            </a:extLst>
          </p:cNvPr>
          <p:cNvGraphicFramePr>
            <a:graphicFrameLocks noChangeAspect="1"/>
          </p:cNvGraphicFramePr>
          <p:nvPr>
            <p:extLst>
              <p:ext uri="{D42A27DB-BD31-4B8C-83A1-F6EECF244321}">
                <p14:modId xmlns:p14="http://schemas.microsoft.com/office/powerpoint/2010/main" val="4264829339"/>
              </p:ext>
            </p:extLst>
          </p:nvPr>
        </p:nvGraphicFramePr>
        <p:xfrm>
          <a:off x="1285451" y="3951774"/>
          <a:ext cx="3193757" cy="526016"/>
        </p:xfrm>
        <a:graphic>
          <a:graphicData uri="http://schemas.openxmlformats.org/presentationml/2006/ole">
            <mc:AlternateContent xmlns:mc="http://schemas.openxmlformats.org/markup-compatibility/2006">
              <mc:Choice xmlns:v="urn:schemas-microsoft-com:vml" Requires="v">
                <p:oleObj name="Equation" r:id="rId10" imgW="1828800" imgH="279360" progId="Equation.DSMT4">
                  <p:embed/>
                </p:oleObj>
              </mc:Choice>
              <mc:Fallback>
                <p:oleObj name="Equation" r:id="rId10" imgW="1828800" imgH="279360" progId="Equation.DSMT4">
                  <p:embed/>
                  <p:pic>
                    <p:nvPicPr>
                      <p:cNvPr id="17" name="Object 21">
                        <a:extLst>
                          <a:ext uri="{FF2B5EF4-FFF2-40B4-BE49-F238E27FC236}">
                            <a16:creationId xmlns:a16="http://schemas.microsoft.com/office/drawing/2014/main" id="{3CC7B379-63BC-F3EC-4D15-A5E9EFFB6331}"/>
                          </a:ext>
                        </a:extLst>
                      </p:cNvPr>
                      <p:cNvPicPr/>
                      <p:nvPr/>
                    </p:nvPicPr>
                    <p:blipFill>
                      <a:blip r:embed="rId11">
                        <a:clrChange>
                          <a:clrFrom>
                            <a:srgbClr val="000000"/>
                          </a:clrFrom>
                          <a:clrTo>
                            <a:srgbClr val="007572"/>
                          </a:clrTo>
                        </a:clrChange>
                      </a:blip>
                      <a:stretch>
                        <a:fillRect/>
                      </a:stretch>
                    </p:blipFill>
                    <p:spPr>
                      <a:xfrm>
                        <a:off x="1285451" y="3951774"/>
                        <a:ext cx="3193757" cy="526016"/>
                      </a:xfrm>
                      <a:prstGeom prst="rect">
                        <a:avLst/>
                      </a:prstGeom>
                      <a:noFill/>
                      <a:ln w="38100">
                        <a:noFill/>
                        <a:miter/>
                      </a:ln>
                    </p:spPr>
                  </p:pic>
                </p:oleObj>
              </mc:Fallback>
            </mc:AlternateContent>
          </a:graphicData>
        </a:graphic>
      </p:graphicFrame>
      <p:graphicFrame>
        <p:nvGraphicFramePr>
          <p:cNvPr id="18" name="Object 21">
            <a:extLst>
              <a:ext uri="{FF2B5EF4-FFF2-40B4-BE49-F238E27FC236}">
                <a16:creationId xmlns:a16="http://schemas.microsoft.com/office/drawing/2014/main" id="{3416AA70-C9C3-35F9-3586-B27859671CE5}"/>
              </a:ext>
            </a:extLst>
          </p:cNvPr>
          <p:cNvGraphicFramePr>
            <a:graphicFrameLocks noChangeAspect="1"/>
          </p:cNvGraphicFramePr>
          <p:nvPr>
            <p:extLst>
              <p:ext uri="{D42A27DB-BD31-4B8C-83A1-F6EECF244321}">
                <p14:modId xmlns:p14="http://schemas.microsoft.com/office/powerpoint/2010/main" val="3171628167"/>
              </p:ext>
            </p:extLst>
          </p:nvPr>
        </p:nvGraphicFramePr>
        <p:xfrm>
          <a:off x="4830456" y="3946679"/>
          <a:ext cx="3496717" cy="568539"/>
        </p:xfrm>
        <a:graphic>
          <a:graphicData uri="http://schemas.openxmlformats.org/presentationml/2006/ole">
            <mc:AlternateContent xmlns:mc="http://schemas.openxmlformats.org/markup-compatibility/2006">
              <mc:Choice xmlns:v="urn:schemas-microsoft-com:vml" Requires="v">
                <p:oleObj name="Equation" r:id="rId12" imgW="1854000" imgH="279360" progId="Equation.DSMT4">
                  <p:embed/>
                </p:oleObj>
              </mc:Choice>
              <mc:Fallback>
                <p:oleObj name="Equation" r:id="rId12" imgW="1854000" imgH="279360" progId="Equation.DSMT4">
                  <p:embed/>
                  <p:pic>
                    <p:nvPicPr>
                      <p:cNvPr id="18" name="Object 21">
                        <a:extLst>
                          <a:ext uri="{FF2B5EF4-FFF2-40B4-BE49-F238E27FC236}">
                            <a16:creationId xmlns:a16="http://schemas.microsoft.com/office/drawing/2014/main" id="{3416AA70-C9C3-35F9-3586-B27859671CE5}"/>
                          </a:ext>
                        </a:extLst>
                      </p:cNvPr>
                      <p:cNvPicPr/>
                      <p:nvPr/>
                    </p:nvPicPr>
                    <p:blipFill>
                      <a:blip r:embed="rId13">
                        <a:clrChange>
                          <a:clrFrom>
                            <a:srgbClr val="000000"/>
                          </a:clrFrom>
                          <a:clrTo>
                            <a:srgbClr val="007572"/>
                          </a:clrTo>
                        </a:clrChange>
                      </a:blip>
                      <a:stretch>
                        <a:fillRect/>
                      </a:stretch>
                    </p:blipFill>
                    <p:spPr>
                      <a:xfrm>
                        <a:off x="4830456" y="3946679"/>
                        <a:ext cx="3496717" cy="568539"/>
                      </a:xfrm>
                      <a:prstGeom prst="rect">
                        <a:avLst/>
                      </a:prstGeom>
                      <a:noFill/>
                      <a:ln w="38100">
                        <a:noFill/>
                        <a:miter/>
                      </a:ln>
                    </p:spPr>
                  </p:pic>
                </p:oleObj>
              </mc:Fallback>
            </mc:AlternateContent>
          </a:graphicData>
        </a:graphic>
      </p:graphicFrame>
      <p:sp>
        <p:nvSpPr>
          <p:cNvPr id="19" name="椭圆 18">
            <a:extLst>
              <a:ext uri="{FF2B5EF4-FFF2-40B4-BE49-F238E27FC236}">
                <a16:creationId xmlns:a16="http://schemas.microsoft.com/office/drawing/2014/main" id="{FFF308FE-AECF-9C8F-2DCD-BA312A42877F}"/>
              </a:ext>
            </a:extLst>
          </p:cNvPr>
          <p:cNvSpPr/>
          <p:nvPr/>
        </p:nvSpPr>
        <p:spPr>
          <a:xfrm>
            <a:off x="3743126" y="2078318"/>
            <a:ext cx="133124" cy="22466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椭圆 19">
            <a:extLst>
              <a:ext uri="{FF2B5EF4-FFF2-40B4-BE49-F238E27FC236}">
                <a16:creationId xmlns:a16="http://schemas.microsoft.com/office/drawing/2014/main" id="{2E0924A3-A728-6CA6-A0B9-15B22F142063}"/>
              </a:ext>
            </a:extLst>
          </p:cNvPr>
          <p:cNvSpPr/>
          <p:nvPr/>
        </p:nvSpPr>
        <p:spPr>
          <a:xfrm>
            <a:off x="6364576" y="2057814"/>
            <a:ext cx="134452" cy="22466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文本框 20">
            <a:extLst>
              <a:ext uri="{FF2B5EF4-FFF2-40B4-BE49-F238E27FC236}">
                <a16:creationId xmlns:a16="http://schemas.microsoft.com/office/drawing/2014/main" id="{0F8ECC8F-A57A-EBD2-16A5-937A742A4BCD}"/>
              </a:ext>
            </a:extLst>
          </p:cNvPr>
          <p:cNvSpPr txBox="1"/>
          <p:nvPr/>
        </p:nvSpPr>
        <p:spPr>
          <a:xfrm>
            <a:off x="1268259" y="4677717"/>
            <a:ext cx="2928903" cy="461665"/>
          </a:xfrm>
          <a:prstGeom prst="rect">
            <a:avLst/>
          </a:prstGeom>
          <a:noFill/>
        </p:spPr>
        <p:txBody>
          <a:bodyPr wrap="square">
            <a:spAutoFit/>
          </a:bodyPr>
          <a:lstStyle/>
          <a:p>
            <a:r>
              <a:rPr lang="zh-CN" altLang="en-US" sz="2400" dirty="0">
                <a:solidFill>
                  <a:schemeClr val="tx1"/>
                </a:solidFill>
                <a:latin typeface="微软雅黑" panose="020B0503020204020204" pitchFamily="34" charset="-122"/>
                <a:ea typeface="微软雅黑" panose="020B0503020204020204" pitchFamily="34" charset="-122"/>
              </a:rPr>
              <a:t>相对误差限分别为</a:t>
            </a:r>
            <a:endParaRPr lang="zh-CN" altLang="en-US" sz="2400" dirty="0">
              <a:solidFill>
                <a:schemeClr val="tx1"/>
              </a:solidFill>
            </a:endParaRPr>
          </a:p>
        </p:txBody>
      </p:sp>
      <p:graphicFrame>
        <p:nvGraphicFramePr>
          <p:cNvPr id="22" name="Object 21">
            <a:extLst>
              <a:ext uri="{FF2B5EF4-FFF2-40B4-BE49-F238E27FC236}">
                <a16:creationId xmlns:a16="http://schemas.microsoft.com/office/drawing/2014/main" id="{0389CE8A-EE2E-8BFA-35F4-2C3ED17196F8}"/>
              </a:ext>
            </a:extLst>
          </p:cNvPr>
          <p:cNvGraphicFramePr>
            <a:graphicFrameLocks noChangeAspect="1"/>
          </p:cNvGraphicFramePr>
          <p:nvPr>
            <p:extLst>
              <p:ext uri="{D42A27DB-BD31-4B8C-83A1-F6EECF244321}">
                <p14:modId xmlns:p14="http://schemas.microsoft.com/office/powerpoint/2010/main" val="1727085461"/>
              </p:ext>
            </p:extLst>
          </p:nvPr>
        </p:nvGraphicFramePr>
        <p:xfrm>
          <a:off x="5292080" y="5189812"/>
          <a:ext cx="3508955" cy="985975"/>
        </p:xfrm>
        <a:graphic>
          <a:graphicData uri="http://schemas.openxmlformats.org/presentationml/2006/ole">
            <mc:AlternateContent xmlns:mc="http://schemas.openxmlformats.org/markup-compatibility/2006">
              <mc:Choice xmlns:v="urn:schemas-microsoft-com:vml" Requires="v">
                <p:oleObj name="Equation" r:id="rId14" imgW="1803240" imgH="469800" progId="Equation.DSMT4">
                  <p:embed/>
                </p:oleObj>
              </mc:Choice>
              <mc:Fallback>
                <p:oleObj name="Equation" r:id="rId14" imgW="1803240" imgH="469800" progId="Equation.DSMT4">
                  <p:embed/>
                  <p:pic>
                    <p:nvPicPr>
                      <p:cNvPr id="22" name="Object 21">
                        <a:extLst>
                          <a:ext uri="{FF2B5EF4-FFF2-40B4-BE49-F238E27FC236}">
                            <a16:creationId xmlns:a16="http://schemas.microsoft.com/office/drawing/2014/main" id="{0389CE8A-EE2E-8BFA-35F4-2C3ED17196F8}"/>
                          </a:ext>
                        </a:extLst>
                      </p:cNvPr>
                      <p:cNvPicPr/>
                      <p:nvPr/>
                    </p:nvPicPr>
                    <p:blipFill>
                      <a:blip r:embed="rId15">
                        <a:clrChange>
                          <a:clrFrom>
                            <a:srgbClr val="000000"/>
                          </a:clrFrom>
                          <a:clrTo>
                            <a:srgbClr val="007572"/>
                          </a:clrTo>
                        </a:clrChange>
                      </a:blip>
                      <a:stretch>
                        <a:fillRect/>
                      </a:stretch>
                    </p:blipFill>
                    <p:spPr>
                      <a:xfrm>
                        <a:off x="5292080" y="5189812"/>
                        <a:ext cx="3508955" cy="985975"/>
                      </a:xfrm>
                      <a:prstGeom prst="rect">
                        <a:avLst/>
                      </a:prstGeom>
                      <a:noFill/>
                      <a:ln w="38100">
                        <a:noFill/>
                        <a:miter/>
                      </a:ln>
                    </p:spPr>
                  </p:pic>
                </p:oleObj>
              </mc:Fallback>
            </mc:AlternateContent>
          </a:graphicData>
        </a:graphic>
      </p:graphicFrame>
      <p:graphicFrame>
        <p:nvGraphicFramePr>
          <p:cNvPr id="23" name="Object 21">
            <a:extLst>
              <a:ext uri="{FF2B5EF4-FFF2-40B4-BE49-F238E27FC236}">
                <a16:creationId xmlns:a16="http://schemas.microsoft.com/office/drawing/2014/main" id="{C4345E15-22E9-E496-6F43-D0120B521832}"/>
              </a:ext>
            </a:extLst>
          </p:cNvPr>
          <p:cNvGraphicFramePr>
            <a:graphicFrameLocks noChangeAspect="1"/>
          </p:cNvGraphicFramePr>
          <p:nvPr>
            <p:extLst>
              <p:ext uri="{D42A27DB-BD31-4B8C-83A1-F6EECF244321}">
                <p14:modId xmlns:p14="http://schemas.microsoft.com/office/powerpoint/2010/main" val="3818597266"/>
              </p:ext>
            </p:extLst>
          </p:nvPr>
        </p:nvGraphicFramePr>
        <p:xfrm>
          <a:off x="899592" y="5162120"/>
          <a:ext cx="4164167" cy="1030097"/>
        </p:xfrm>
        <a:graphic>
          <a:graphicData uri="http://schemas.openxmlformats.org/presentationml/2006/ole">
            <mc:AlternateContent xmlns:mc="http://schemas.openxmlformats.org/markup-compatibility/2006">
              <mc:Choice xmlns:v="urn:schemas-microsoft-com:vml" Requires="v">
                <p:oleObj name="Equation" r:id="rId16" imgW="2323800" imgH="533160" progId="Equation.DSMT4">
                  <p:embed/>
                </p:oleObj>
              </mc:Choice>
              <mc:Fallback>
                <p:oleObj name="Equation" r:id="rId16" imgW="2323800" imgH="533160" progId="Equation.DSMT4">
                  <p:embed/>
                  <p:pic>
                    <p:nvPicPr>
                      <p:cNvPr id="23" name="Object 21">
                        <a:extLst>
                          <a:ext uri="{FF2B5EF4-FFF2-40B4-BE49-F238E27FC236}">
                            <a16:creationId xmlns:a16="http://schemas.microsoft.com/office/drawing/2014/main" id="{C4345E15-22E9-E496-6F43-D0120B521832}"/>
                          </a:ext>
                        </a:extLst>
                      </p:cNvPr>
                      <p:cNvPicPr/>
                      <p:nvPr/>
                    </p:nvPicPr>
                    <p:blipFill>
                      <a:blip r:embed="rId17">
                        <a:clrChange>
                          <a:clrFrom>
                            <a:srgbClr val="000000"/>
                          </a:clrFrom>
                          <a:clrTo>
                            <a:srgbClr val="007572"/>
                          </a:clrTo>
                        </a:clrChange>
                      </a:blip>
                      <a:stretch>
                        <a:fillRect/>
                      </a:stretch>
                    </p:blipFill>
                    <p:spPr>
                      <a:xfrm>
                        <a:off x="899592" y="5162120"/>
                        <a:ext cx="4164167" cy="1030097"/>
                      </a:xfrm>
                      <a:prstGeom prst="rect">
                        <a:avLst/>
                      </a:prstGeom>
                      <a:noFill/>
                      <a:ln w="38100">
                        <a:noFill/>
                        <a:miter/>
                      </a:ln>
                    </p:spPr>
                  </p:pic>
                </p:oleObj>
              </mc:Fallback>
            </mc:AlternateContent>
          </a:graphicData>
        </a:graphic>
      </p:graphicFrame>
      <p:grpSp>
        <p:nvGrpSpPr>
          <p:cNvPr id="26" name="组合 25">
            <a:extLst>
              <a:ext uri="{FF2B5EF4-FFF2-40B4-BE49-F238E27FC236}">
                <a16:creationId xmlns:a16="http://schemas.microsoft.com/office/drawing/2014/main" id="{C49EFC18-C974-637C-4410-1AB98BDF8C95}"/>
              </a:ext>
            </a:extLst>
          </p:cNvPr>
          <p:cNvGrpSpPr/>
          <p:nvPr/>
        </p:nvGrpSpPr>
        <p:grpSpPr>
          <a:xfrm>
            <a:off x="1265584" y="1494030"/>
            <a:ext cx="5250632" cy="581057"/>
            <a:chOff x="3532471" y="3361760"/>
            <a:chExt cx="4950262" cy="774743"/>
          </a:xfrm>
        </p:grpSpPr>
        <p:sp>
          <p:nvSpPr>
            <p:cNvPr id="27" name="文本框 26">
              <a:extLst>
                <a:ext uri="{FF2B5EF4-FFF2-40B4-BE49-F238E27FC236}">
                  <a16:creationId xmlns:a16="http://schemas.microsoft.com/office/drawing/2014/main" id="{8976E1F5-ADDA-66F5-2C68-DBE31137FD7D}"/>
                </a:ext>
              </a:extLst>
            </p:cNvPr>
            <p:cNvSpPr txBox="1"/>
            <p:nvPr/>
          </p:nvSpPr>
          <p:spPr>
            <a:xfrm>
              <a:off x="3532471" y="3361760"/>
              <a:ext cx="4950262" cy="774743"/>
            </a:xfrm>
            <a:prstGeom prst="rect">
              <a:avLst/>
            </a:prstGeom>
            <a:noFill/>
          </p:spPr>
          <p:txBody>
            <a:bodyPr wrap="square">
              <a:spAutoFit/>
            </a:bodyPr>
            <a:lstStyle/>
            <a:p>
              <a:pPr>
                <a:lnSpc>
                  <a:spcPct val="150000"/>
                </a:lnSpc>
              </a:pPr>
              <a:r>
                <a:rPr lang="zh-CN" altLang="en-US" sz="2400" dirty="0">
                  <a:solidFill>
                    <a:schemeClr val="tx1"/>
                  </a:solidFill>
                  <a:latin typeface="微软雅黑" panose="020B0503020204020204" pitchFamily="34" charset="-122"/>
                  <a:ea typeface="微软雅黑" panose="020B0503020204020204" pitchFamily="34" charset="-122"/>
                </a:rPr>
                <a:t>将             表示为规格化浮点数</a:t>
              </a:r>
            </a:p>
          </p:txBody>
        </p:sp>
        <p:grpSp>
          <p:nvGrpSpPr>
            <p:cNvPr id="28" name="组合 27">
              <a:extLst>
                <a:ext uri="{FF2B5EF4-FFF2-40B4-BE49-F238E27FC236}">
                  <a16:creationId xmlns:a16="http://schemas.microsoft.com/office/drawing/2014/main" id="{737596C1-9EE3-85B7-D2FF-4955DE185DC1}"/>
                </a:ext>
              </a:extLst>
            </p:cNvPr>
            <p:cNvGrpSpPr/>
            <p:nvPr/>
          </p:nvGrpSpPr>
          <p:grpSpPr>
            <a:xfrm>
              <a:off x="3953796" y="3462031"/>
              <a:ext cx="1074635" cy="623911"/>
              <a:chOff x="3874234" y="2206701"/>
              <a:chExt cx="1074635" cy="623911"/>
            </a:xfrm>
          </p:grpSpPr>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458D7A69-94B0-139B-174D-B65A27ED48B8}"/>
                      </a:ext>
                    </a:extLst>
                  </p:cNvPr>
                  <p:cNvSpPr txBox="1"/>
                  <p:nvPr/>
                </p:nvSpPr>
                <p:spPr>
                  <a:xfrm>
                    <a:off x="4418800" y="2215058"/>
                    <a:ext cx="530069" cy="615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sz="2400" i="1" smtClean="0">
                                  <a:solidFill>
                                    <a:schemeClr val="tx1"/>
                                  </a:solidFill>
                                  <a:latin typeface="Cambria Math" panose="02040503050406030204" pitchFamily="18" charset="0"/>
                                </a:rPr>
                              </m:ctrlPr>
                            </m:sSubSupPr>
                            <m:e>
                              <m:r>
                                <a:rPr lang="zh-CN" altLang="en-US" sz="2400" i="1">
                                  <a:solidFill>
                                    <a:schemeClr val="tx1"/>
                                  </a:solidFill>
                                  <a:latin typeface="Cambria Math" panose="02040503050406030204" pitchFamily="18" charset="0"/>
                                </a:rPr>
                                <m:t>𝑥</m:t>
                              </m:r>
                            </m:e>
                            <m:sub>
                              <m:r>
                                <a:rPr lang="zh-CN" altLang="en-US" sz="2400">
                                  <a:solidFill>
                                    <a:schemeClr val="tx1"/>
                                  </a:solidFill>
                                  <a:latin typeface="Cambria Math" panose="02040503050406030204" pitchFamily="18" charset="0"/>
                                </a:rPr>
                                <m:t>2</m:t>
                              </m:r>
                            </m:sub>
                            <m:sup>
                              <m:r>
                                <a:rPr lang="zh-CN" altLang="en-US" sz="2400">
                                  <a:solidFill>
                                    <a:schemeClr val="tx1"/>
                                  </a:solidFill>
                                  <a:latin typeface="Cambria Math" panose="02040503050406030204" pitchFamily="18" charset="0"/>
                                </a:rPr>
                                <m:t>∗</m:t>
                              </m:r>
                            </m:sup>
                          </m:sSubSup>
                        </m:oMath>
                      </m:oMathPara>
                    </a14:m>
                    <a:endParaRPr lang="zh-CN" altLang="en-US" sz="24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29" name="文本框 28">
                    <a:extLst>
                      <a:ext uri="{FF2B5EF4-FFF2-40B4-BE49-F238E27FC236}">
                        <a16:creationId xmlns:a16="http://schemas.microsoft.com/office/drawing/2014/main" id="{458D7A69-94B0-139B-174D-B65A27ED48B8}"/>
                      </a:ext>
                    </a:extLst>
                  </p:cNvPr>
                  <p:cNvSpPr txBox="1">
                    <a:spLocks noRot="1" noChangeAspect="1" noMove="1" noResize="1" noEditPoints="1" noAdjustHandles="1" noChangeArrowheads="1" noChangeShapeType="1" noTextEdit="1"/>
                  </p:cNvSpPr>
                  <p:nvPr/>
                </p:nvSpPr>
                <p:spPr>
                  <a:xfrm>
                    <a:off x="4418800" y="2215058"/>
                    <a:ext cx="530069" cy="615554"/>
                  </a:xfrm>
                  <a:prstGeom prst="rect">
                    <a:avLst/>
                  </a:prstGeom>
                  <a:blipFill>
                    <a:blip r:embed="rId18"/>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6FA94F97-B487-25DB-C97A-23455986E9C7}"/>
                      </a:ext>
                    </a:extLst>
                  </p:cNvPr>
                  <p:cNvSpPr txBox="1"/>
                  <p:nvPr/>
                </p:nvSpPr>
                <p:spPr>
                  <a:xfrm>
                    <a:off x="3874234" y="2206701"/>
                    <a:ext cx="748012" cy="615554"/>
                  </a:xfrm>
                  <a:prstGeom prst="rect">
                    <a:avLst/>
                  </a:prstGeom>
                  <a:noFill/>
                </p:spPr>
                <p:txBody>
                  <a:bodyPr wrap="square">
                    <a:spAutoFit/>
                  </a:bodyPr>
                  <a:lstStyle/>
                  <a:p>
                    <a14:m>
                      <m:oMath xmlns:m="http://schemas.openxmlformats.org/officeDocument/2006/math">
                        <m:sSubSup>
                          <m:sSubSupPr>
                            <m:ctrlPr>
                              <a:rPr lang="zh-CN" altLang="en-US" sz="2400" i="1" smtClean="0">
                                <a:solidFill>
                                  <a:schemeClr val="tx1"/>
                                </a:solidFill>
                                <a:latin typeface="Cambria Math" panose="02040503050406030204" pitchFamily="18" charset="0"/>
                              </a:rPr>
                            </m:ctrlPr>
                          </m:sSubSupPr>
                          <m:e>
                            <m:r>
                              <a:rPr lang="zh-CN" altLang="en-US" sz="2400" i="1">
                                <a:solidFill>
                                  <a:schemeClr val="tx1"/>
                                </a:solidFill>
                                <a:latin typeface="Cambria Math" panose="02040503050406030204" pitchFamily="18" charset="0"/>
                              </a:rPr>
                              <m:t>𝑥</m:t>
                            </m:r>
                          </m:e>
                          <m:sub>
                            <m:r>
                              <a:rPr lang="en-US" altLang="zh-CN" sz="2400" b="0">
                                <a:solidFill>
                                  <a:schemeClr val="tx1"/>
                                </a:solidFill>
                                <a:latin typeface="Cambria Math" panose="02040503050406030204" pitchFamily="18" charset="0"/>
                              </a:rPr>
                              <m:t>1</m:t>
                            </m:r>
                          </m:sub>
                          <m:sup>
                            <m:r>
                              <a:rPr lang="zh-CN" altLang="en-US" sz="2400">
                                <a:solidFill>
                                  <a:schemeClr val="tx1"/>
                                </a:solidFill>
                                <a:latin typeface="Cambria Math" panose="02040503050406030204" pitchFamily="18" charset="0"/>
                              </a:rPr>
                              <m:t>∗</m:t>
                            </m:r>
                          </m:sup>
                        </m:sSubSup>
                      </m:oMath>
                    </a14:m>
                    <a:r>
                      <a:rPr lang="en-US" altLang="zh-CN" sz="2400" dirty="0">
                        <a:solidFill>
                          <a:schemeClr val="tx1"/>
                        </a:solidFill>
                        <a:latin typeface="微软雅黑" panose="020B0503020204020204" pitchFamily="34" charset="-122"/>
                        <a:ea typeface="微软雅黑" panose="020B0503020204020204" pitchFamily="34" charset="-122"/>
                      </a:rPr>
                      <a:t>,</a:t>
                    </a:r>
                    <a:endParaRPr lang="zh-CN" altLang="en-US" sz="24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30" name="文本框 29">
                    <a:extLst>
                      <a:ext uri="{FF2B5EF4-FFF2-40B4-BE49-F238E27FC236}">
                        <a16:creationId xmlns:a16="http://schemas.microsoft.com/office/drawing/2014/main" id="{6FA94F97-B487-25DB-C97A-23455986E9C7}"/>
                      </a:ext>
                    </a:extLst>
                  </p:cNvPr>
                  <p:cNvSpPr txBox="1">
                    <a:spLocks noRot="1" noChangeAspect="1" noMove="1" noResize="1" noEditPoints="1" noAdjustHandles="1" noChangeArrowheads="1" noChangeShapeType="1" noTextEdit="1"/>
                  </p:cNvSpPr>
                  <p:nvPr/>
                </p:nvSpPr>
                <p:spPr>
                  <a:xfrm>
                    <a:off x="3874234" y="2206701"/>
                    <a:ext cx="748012" cy="615554"/>
                  </a:xfrm>
                  <a:prstGeom prst="rect">
                    <a:avLst/>
                  </a:prstGeom>
                  <a:blipFill>
                    <a:blip r:embed="rId19"/>
                    <a:stretch>
                      <a:fillRect t="-10526" b="-28947"/>
                    </a:stretch>
                  </a:blipFill>
                </p:spPr>
                <p:txBody>
                  <a:bodyPr/>
                  <a:lstStyle/>
                  <a:p>
                    <a:r>
                      <a:rPr lang="zh-CN" altLang="en-US">
                        <a:noFill/>
                      </a:rPr>
                      <a:t> </a:t>
                    </a:r>
                  </a:p>
                </p:txBody>
              </p:sp>
            </mc:Fallback>
          </mc:AlternateContent>
        </p:grpSp>
      </p:grpSp>
    </p:spTree>
    <p:extLst>
      <p:ext uri="{BB962C8B-B14F-4D97-AF65-F5344CB8AC3E}">
        <p14:creationId xmlns:p14="http://schemas.microsoft.com/office/powerpoint/2010/main" val="229795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0-#ppt_w/2"/>
                                          </p:val>
                                        </p:tav>
                                        <p:tav tm="100000">
                                          <p:val>
                                            <p:strVal val="#ppt_x"/>
                                          </p:val>
                                        </p:tav>
                                      </p:tavLst>
                                    </p:anim>
                                    <p:anim calcmode="lin" valueType="num">
                                      <p:cBhvr additive="base">
                                        <p:cTn id="2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1+#ppt_w/2"/>
                                          </p:val>
                                        </p:tav>
                                        <p:tav tm="100000">
                                          <p:val>
                                            <p:strVal val="#ppt_x"/>
                                          </p:val>
                                        </p:tav>
                                      </p:tavLst>
                                    </p:anim>
                                    <p:anim calcmode="lin" valueType="num">
                                      <p:cBhvr additive="base">
                                        <p:cTn id="3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p:bldP spid="19" grpId="0" animBg="1"/>
      <p:bldP spid="20" grpId="0" animBg="1"/>
      <p:bldP spid="2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p:nvPr/>
        </p:nvSpPr>
        <p:spPr>
          <a:xfrm>
            <a:off x="712116" y="495912"/>
            <a:ext cx="5511445" cy="52322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en-US" altLang="zh-CN" sz="2800" b="1" dirty="0">
                <a:solidFill>
                  <a:srgbClr val="FF3399"/>
                </a:solidFill>
                <a:latin typeface="微软雅黑" panose="020B0503020204020204" pitchFamily="34" charset="-122"/>
                <a:ea typeface="微软雅黑" panose="020B0503020204020204" pitchFamily="34" charset="-122"/>
              </a:rPr>
              <a:t>6 </a:t>
            </a:r>
            <a:r>
              <a:rPr lang="zh-CN" altLang="en-US" sz="2800" b="1" dirty="0">
                <a:solidFill>
                  <a:srgbClr val="FF3399"/>
                </a:solidFill>
                <a:latin typeface="微软雅黑" panose="020B0503020204020204" pitchFamily="34" charset="-122"/>
                <a:ea typeface="微软雅黑" panose="020B0503020204020204" pitchFamily="34" charset="-122"/>
                <a:sym typeface="Arial" panose="020B0604020202020204" pitchFamily="34" charset="0"/>
              </a:rPr>
              <a:t>、相对误差限与</a:t>
            </a:r>
            <a:r>
              <a:rPr lang="zh-CN" altLang="en-US" sz="2800" b="1" dirty="0">
                <a:solidFill>
                  <a:srgbClr val="FF3399"/>
                </a:solidFill>
                <a:latin typeface="微软雅黑" panose="020B0503020204020204" pitchFamily="34" charset="-122"/>
                <a:ea typeface="微软雅黑" panose="020B0503020204020204" pitchFamily="34" charset="-122"/>
              </a:rPr>
              <a:t>有效数字的关系</a:t>
            </a:r>
          </a:p>
        </p:txBody>
      </p:sp>
      <p:grpSp>
        <p:nvGrpSpPr>
          <p:cNvPr id="2" name="Group 36"/>
          <p:cNvGrpSpPr/>
          <p:nvPr/>
        </p:nvGrpSpPr>
        <p:grpSpPr>
          <a:xfrm>
            <a:off x="1620571" y="4995575"/>
            <a:ext cx="4655659" cy="831056"/>
            <a:chOff x="920" y="3204"/>
            <a:chExt cx="3266" cy="698"/>
          </a:xfrm>
        </p:grpSpPr>
        <p:sp>
          <p:nvSpPr>
            <p:cNvPr id="49170" name="Rectangle 5"/>
            <p:cNvSpPr/>
            <p:nvPr/>
          </p:nvSpPr>
          <p:spPr>
            <a:xfrm>
              <a:off x="920" y="3204"/>
              <a:ext cx="3266" cy="698"/>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latin typeface="微软雅黑" panose="020B0503020204020204" pitchFamily="34" charset="-122"/>
                  <a:ea typeface="微软雅黑" panose="020B0503020204020204" pitchFamily="34" charset="-122"/>
                </a:rPr>
                <a:t>则</a:t>
              </a:r>
              <a:r>
                <a:rPr lang="zh-CN" altLang="en-US" sz="2400"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至少具有     位有效数字。</a:t>
              </a:r>
            </a:p>
          </p:txBody>
        </p:sp>
        <p:graphicFrame>
          <p:nvGraphicFramePr>
            <p:cNvPr id="49171" name="Object 14"/>
            <p:cNvGraphicFramePr>
              <a:graphicFrameLocks noChangeAspect="1"/>
            </p:cNvGraphicFramePr>
            <p:nvPr/>
          </p:nvGraphicFramePr>
          <p:xfrm>
            <a:off x="1279" y="3370"/>
            <a:ext cx="258" cy="317"/>
          </p:xfrm>
          <a:graphic>
            <a:graphicData uri="http://schemas.openxmlformats.org/presentationml/2006/ole">
              <mc:AlternateContent xmlns:mc="http://schemas.openxmlformats.org/markup-compatibility/2006">
                <mc:Choice xmlns:v="urn:schemas-microsoft-com:vml" Requires="v">
                  <p:oleObj r:id="rId3" imgW="165100" imgH="203200" progId="Equation.DSMT4">
                    <p:embed/>
                  </p:oleObj>
                </mc:Choice>
                <mc:Fallback>
                  <p:oleObj r:id="rId3" imgW="165100" imgH="203200" progId="Equation.DSMT4">
                    <p:embed/>
                    <p:pic>
                      <p:nvPicPr>
                        <p:cNvPr id="49171" name="Object 14"/>
                        <p:cNvPicPr/>
                        <p:nvPr/>
                      </p:nvPicPr>
                      <p:blipFill>
                        <a:blip r:embed="rId4"/>
                        <a:stretch>
                          <a:fillRect/>
                        </a:stretch>
                      </p:blipFill>
                      <p:spPr>
                        <a:xfrm>
                          <a:off x="1279" y="3370"/>
                          <a:ext cx="258" cy="317"/>
                        </a:xfrm>
                        <a:prstGeom prst="rect">
                          <a:avLst/>
                        </a:prstGeom>
                        <a:noFill/>
                        <a:ln w="38100">
                          <a:noFill/>
                          <a:miter/>
                        </a:ln>
                      </p:spPr>
                    </p:pic>
                  </p:oleObj>
                </mc:Fallback>
              </mc:AlternateContent>
            </a:graphicData>
          </a:graphic>
        </p:graphicFrame>
        <p:graphicFrame>
          <p:nvGraphicFramePr>
            <p:cNvPr id="49172" name="Object 15"/>
            <p:cNvGraphicFramePr>
              <a:graphicFrameLocks noChangeAspect="1"/>
            </p:cNvGraphicFramePr>
            <p:nvPr/>
          </p:nvGraphicFramePr>
          <p:xfrm>
            <a:off x="2493" y="3460"/>
            <a:ext cx="205" cy="227"/>
          </p:xfrm>
          <a:graphic>
            <a:graphicData uri="http://schemas.openxmlformats.org/presentationml/2006/ole">
              <mc:AlternateContent xmlns:mc="http://schemas.openxmlformats.org/markup-compatibility/2006">
                <mc:Choice xmlns:v="urn:schemas-microsoft-com:vml" Requires="v">
                  <p:oleObj r:id="rId5" imgW="127000" imgH="139700" progId="Equation.DSMT4">
                    <p:embed/>
                  </p:oleObj>
                </mc:Choice>
                <mc:Fallback>
                  <p:oleObj r:id="rId5" imgW="127000" imgH="139700" progId="Equation.DSMT4">
                    <p:embed/>
                    <p:pic>
                      <p:nvPicPr>
                        <p:cNvPr id="49172" name="Object 15"/>
                        <p:cNvPicPr/>
                        <p:nvPr/>
                      </p:nvPicPr>
                      <p:blipFill>
                        <a:blip r:embed="rId6"/>
                        <a:stretch>
                          <a:fillRect/>
                        </a:stretch>
                      </p:blipFill>
                      <p:spPr>
                        <a:xfrm>
                          <a:off x="2493" y="3460"/>
                          <a:ext cx="205" cy="227"/>
                        </a:xfrm>
                        <a:prstGeom prst="rect">
                          <a:avLst/>
                        </a:prstGeom>
                        <a:noFill/>
                        <a:ln w="38100">
                          <a:noFill/>
                          <a:miter/>
                        </a:ln>
                      </p:spPr>
                    </p:pic>
                  </p:oleObj>
                </mc:Fallback>
              </mc:AlternateContent>
            </a:graphicData>
          </a:graphic>
        </p:graphicFrame>
      </p:grpSp>
      <p:graphicFrame>
        <p:nvGraphicFramePr>
          <p:cNvPr id="27671" name="Object 23"/>
          <p:cNvGraphicFramePr>
            <a:graphicFrameLocks noChangeAspect="1"/>
          </p:cNvGraphicFramePr>
          <p:nvPr>
            <p:extLst>
              <p:ext uri="{D42A27DB-BD31-4B8C-83A1-F6EECF244321}">
                <p14:modId xmlns:p14="http://schemas.microsoft.com/office/powerpoint/2010/main" val="1876642677"/>
              </p:ext>
            </p:extLst>
          </p:nvPr>
        </p:nvGraphicFramePr>
        <p:xfrm>
          <a:off x="2838848" y="2459025"/>
          <a:ext cx="2133264" cy="874168"/>
        </p:xfrm>
        <a:graphic>
          <a:graphicData uri="http://schemas.openxmlformats.org/presentationml/2006/ole">
            <mc:AlternateContent xmlns:mc="http://schemas.openxmlformats.org/markup-compatibility/2006">
              <mc:Choice xmlns:v="urn:schemas-microsoft-com:vml" Requires="v">
                <p:oleObj r:id="rId7" imgW="773430" imgH="316230" progId="Equation.DSMT4">
                  <p:embed/>
                </p:oleObj>
              </mc:Choice>
              <mc:Fallback>
                <p:oleObj r:id="rId7" imgW="773430" imgH="316230" progId="Equation.DSMT4">
                  <p:embed/>
                  <p:pic>
                    <p:nvPicPr>
                      <p:cNvPr id="27671" name="Object 23"/>
                      <p:cNvPicPr/>
                      <p:nvPr/>
                    </p:nvPicPr>
                    <p:blipFill>
                      <a:blip r:embed="rId8">
                        <a:clrChange>
                          <a:clrFrom>
                            <a:srgbClr val="000000"/>
                          </a:clrFrom>
                          <a:clrTo>
                            <a:srgbClr val="000000"/>
                          </a:clrTo>
                        </a:clrChange>
                      </a:blip>
                      <a:stretch>
                        <a:fillRect/>
                      </a:stretch>
                    </p:blipFill>
                    <p:spPr>
                      <a:xfrm>
                        <a:off x="2838848" y="2459025"/>
                        <a:ext cx="2133264" cy="874168"/>
                      </a:xfrm>
                      <a:prstGeom prst="rect">
                        <a:avLst/>
                      </a:prstGeom>
                      <a:noFill/>
                      <a:ln w="38100">
                        <a:noFill/>
                        <a:miter/>
                      </a:ln>
                    </p:spPr>
                  </p:pic>
                </p:oleObj>
              </mc:Fallback>
            </mc:AlternateContent>
          </a:graphicData>
        </a:graphic>
      </p:graphicFrame>
      <p:grpSp>
        <p:nvGrpSpPr>
          <p:cNvPr id="5" name="组合 4">
            <a:extLst>
              <a:ext uri="{FF2B5EF4-FFF2-40B4-BE49-F238E27FC236}">
                <a16:creationId xmlns:a16="http://schemas.microsoft.com/office/drawing/2014/main" id="{B7C0DF30-58E5-8066-202E-B4DA58C07F69}"/>
              </a:ext>
            </a:extLst>
          </p:cNvPr>
          <p:cNvGrpSpPr/>
          <p:nvPr/>
        </p:nvGrpSpPr>
        <p:grpSpPr>
          <a:xfrm>
            <a:off x="1563022" y="3437549"/>
            <a:ext cx="4027064" cy="461665"/>
            <a:chOff x="2984977" y="3466646"/>
            <a:chExt cx="5369418" cy="615553"/>
          </a:xfrm>
        </p:grpSpPr>
        <p:sp>
          <p:nvSpPr>
            <p:cNvPr id="27666" name="Rectangle 18"/>
            <p:cNvSpPr/>
            <p:nvPr/>
          </p:nvSpPr>
          <p:spPr>
            <a:xfrm>
              <a:off x="2984977" y="3466646"/>
              <a:ext cx="5369418" cy="61555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latin typeface="微软雅黑" panose="020B0503020204020204" pitchFamily="34" charset="-122"/>
                  <a:ea typeface="微软雅黑" panose="020B0503020204020204" pitchFamily="34" charset="-122"/>
                </a:rPr>
                <a:t>反之，若     的相对误差限为</a:t>
              </a:r>
            </a:p>
          </p:txBody>
        </p:sp>
        <p:graphicFrame>
          <p:nvGraphicFramePr>
            <p:cNvPr id="27672" name="Object 24"/>
            <p:cNvGraphicFramePr>
              <a:graphicFrameLocks noChangeAspect="1"/>
            </p:cNvGraphicFramePr>
            <p:nvPr>
              <p:extLst>
                <p:ext uri="{D42A27DB-BD31-4B8C-83A1-F6EECF244321}">
                  <p14:modId xmlns:p14="http://schemas.microsoft.com/office/powerpoint/2010/main" val="251138480"/>
                </p:ext>
              </p:extLst>
            </p:nvPr>
          </p:nvGraphicFramePr>
          <p:xfrm>
            <a:off x="4837934" y="3497460"/>
            <a:ext cx="409575" cy="503237"/>
          </p:xfrm>
          <a:graphic>
            <a:graphicData uri="http://schemas.openxmlformats.org/presentationml/2006/ole">
              <mc:AlternateContent xmlns:mc="http://schemas.openxmlformats.org/markup-compatibility/2006">
                <mc:Choice xmlns:v="urn:schemas-microsoft-com:vml" Requires="v">
                  <p:oleObj r:id="rId9" imgW="165100" imgH="203200" progId="Equation.DSMT4">
                    <p:embed/>
                  </p:oleObj>
                </mc:Choice>
                <mc:Fallback>
                  <p:oleObj r:id="rId9" imgW="165100" imgH="203200" progId="Equation.DSMT4">
                    <p:embed/>
                    <p:pic>
                      <p:nvPicPr>
                        <p:cNvPr id="27672" name="Object 24"/>
                        <p:cNvPicPr/>
                        <p:nvPr/>
                      </p:nvPicPr>
                      <p:blipFill>
                        <a:blip r:embed="rId4"/>
                        <a:stretch>
                          <a:fillRect/>
                        </a:stretch>
                      </p:blipFill>
                      <p:spPr>
                        <a:xfrm>
                          <a:off x="4837934" y="3497460"/>
                          <a:ext cx="409575" cy="503237"/>
                        </a:xfrm>
                        <a:prstGeom prst="rect">
                          <a:avLst/>
                        </a:prstGeom>
                        <a:noFill/>
                        <a:ln w="38100">
                          <a:noFill/>
                          <a:miter/>
                        </a:ln>
                      </p:spPr>
                    </p:pic>
                  </p:oleObj>
                </mc:Fallback>
              </mc:AlternateContent>
            </a:graphicData>
          </a:graphic>
        </p:graphicFrame>
      </p:grpSp>
      <p:graphicFrame>
        <p:nvGraphicFramePr>
          <p:cNvPr id="27673" name="Object 25"/>
          <p:cNvGraphicFramePr>
            <a:graphicFrameLocks noChangeAspect="1"/>
          </p:cNvGraphicFramePr>
          <p:nvPr>
            <p:extLst>
              <p:ext uri="{D42A27DB-BD31-4B8C-83A1-F6EECF244321}">
                <p14:modId xmlns:p14="http://schemas.microsoft.com/office/powerpoint/2010/main" val="1550962869"/>
              </p:ext>
            </p:extLst>
          </p:nvPr>
        </p:nvGraphicFramePr>
        <p:xfrm>
          <a:off x="2866434" y="4036846"/>
          <a:ext cx="2434380" cy="781319"/>
        </p:xfrm>
        <a:graphic>
          <a:graphicData uri="http://schemas.openxmlformats.org/presentationml/2006/ole">
            <mc:AlternateContent xmlns:mc="http://schemas.openxmlformats.org/markup-compatibility/2006">
              <mc:Choice xmlns:v="urn:schemas-microsoft-com:vml" Requires="v">
                <p:oleObj r:id="rId10" imgW="991870" imgH="316230" progId="Equation.DSMT4">
                  <p:embed/>
                </p:oleObj>
              </mc:Choice>
              <mc:Fallback>
                <p:oleObj r:id="rId10" imgW="991870" imgH="316230" progId="Equation.DSMT4">
                  <p:embed/>
                  <p:pic>
                    <p:nvPicPr>
                      <p:cNvPr id="27673" name="Object 25"/>
                      <p:cNvPicPr/>
                      <p:nvPr/>
                    </p:nvPicPr>
                    <p:blipFill>
                      <a:blip r:embed="rId11">
                        <a:clrChange>
                          <a:clrFrom>
                            <a:srgbClr val="000000"/>
                          </a:clrFrom>
                          <a:clrTo>
                            <a:srgbClr val="000000"/>
                          </a:clrTo>
                        </a:clrChange>
                      </a:blip>
                      <a:stretch>
                        <a:fillRect/>
                      </a:stretch>
                    </p:blipFill>
                    <p:spPr>
                      <a:xfrm>
                        <a:off x="2866434" y="4036846"/>
                        <a:ext cx="2434380" cy="781319"/>
                      </a:xfrm>
                      <a:prstGeom prst="rect">
                        <a:avLst/>
                      </a:prstGeom>
                      <a:noFill/>
                      <a:ln w="38100">
                        <a:noFill/>
                        <a:miter/>
                      </a:ln>
                    </p:spPr>
                  </p:pic>
                </p:oleObj>
              </mc:Fallback>
            </mc:AlternateContent>
          </a:graphicData>
        </a:graphic>
      </p:graphicFrame>
      <p:graphicFrame>
        <p:nvGraphicFramePr>
          <p:cNvPr id="27683" name="Object 35"/>
          <p:cNvGraphicFramePr>
            <a:graphicFrameLocks noChangeAspect="1"/>
          </p:cNvGraphicFramePr>
          <p:nvPr>
            <p:extLst>
              <p:ext uri="{D42A27DB-BD31-4B8C-83A1-F6EECF244321}">
                <p14:modId xmlns:p14="http://schemas.microsoft.com/office/powerpoint/2010/main" val="1215190640"/>
              </p:ext>
            </p:extLst>
          </p:nvPr>
        </p:nvGraphicFramePr>
        <p:xfrm>
          <a:off x="5420681" y="2510863"/>
          <a:ext cx="2139612" cy="836445"/>
        </p:xfrm>
        <a:graphic>
          <a:graphicData uri="http://schemas.openxmlformats.org/presentationml/2006/ole">
            <mc:AlternateContent xmlns:mc="http://schemas.openxmlformats.org/markup-compatibility/2006">
              <mc:Choice xmlns:v="urn:schemas-microsoft-com:vml" Requires="v">
                <p:oleObj r:id="rId12" imgW="812165" imgH="316230" progId="Equation.DSMT4">
                  <p:embed/>
                </p:oleObj>
              </mc:Choice>
              <mc:Fallback>
                <p:oleObj r:id="rId12" imgW="812165" imgH="316230" progId="Equation.DSMT4">
                  <p:embed/>
                  <p:pic>
                    <p:nvPicPr>
                      <p:cNvPr id="27683" name="Object 35"/>
                      <p:cNvPicPr/>
                      <p:nvPr/>
                    </p:nvPicPr>
                    <p:blipFill>
                      <a:blip r:embed="rId13">
                        <a:clrChange>
                          <a:clrFrom>
                            <a:srgbClr val="000000"/>
                          </a:clrFrom>
                          <a:clrTo>
                            <a:srgbClr val="000000"/>
                          </a:clrTo>
                        </a:clrChange>
                      </a:blip>
                      <a:stretch>
                        <a:fillRect/>
                      </a:stretch>
                    </p:blipFill>
                    <p:spPr>
                      <a:xfrm>
                        <a:off x="5420681" y="2510863"/>
                        <a:ext cx="2139612" cy="836445"/>
                      </a:xfrm>
                      <a:prstGeom prst="rect">
                        <a:avLst/>
                      </a:prstGeom>
                      <a:noFill/>
                      <a:ln w="38100">
                        <a:noFill/>
                        <a:miter/>
                      </a:ln>
                    </p:spPr>
                  </p:pic>
                </p:oleObj>
              </mc:Fallback>
            </mc:AlternateContent>
          </a:graphicData>
        </a:graphic>
      </p:graphicFrame>
      <p:graphicFrame>
        <p:nvGraphicFramePr>
          <p:cNvPr id="27685" name="Object 37"/>
          <p:cNvGraphicFramePr>
            <a:graphicFrameLocks noChangeAspect="1"/>
          </p:cNvGraphicFramePr>
          <p:nvPr>
            <p:extLst>
              <p:ext uri="{D42A27DB-BD31-4B8C-83A1-F6EECF244321}">
                <p14:modId xmlns:p14="http://schemas.microsoft.com/office/powerpoint/2010/main" val="2572988582"/>
              </p:ext>
            </p:extLst>
          </p:nvPr>
        </p:nvGraphicFramePr>
        <p:xfrm>
          <a:off x="5677130" y="3914312"/>
          <a:ext cx="1992398" cy="903853"/>
        </p:xfrm>
        <a:graphic>
          <a:graphicData uri="http://schemas.openxmlformats.org/presentationml/2006/ole">
            <mc:AlternateContent xmlns:mc="http://schemas.openxmlformats.org/markup-compatibility/2006">
              <mc:Choice xmlns:v="urn:schemas-microsoft-com:vml" Requires="v">
                <p:oleObj r:id="rId14" imgW="699770" imgH="316230" progId="Equation.DSMT4">
                  <p:embed/>
                </p:oleObj>
              </mc:Choice>
              <mc:Fallback>
                <p:oleObj r:id="rId14" imgW="699770" imgH="316230" progId="Equation.DSMT4">
                  <p:embed/>
                  <p:pic>
                    <p:nvPicPr>
                      <p:cNvPr id="27685" name="Object 37"/>
                      <p:cNvPicPr/>
                      <p:nvPr/>
                    </p:nvPicPr>
                    <p:blipFill>
                      <a:blip r:embed="rId15">
                        <a:clrChange>
                          <a:clrFrom>
                            <a:srgbClr val="000000"/>
                          </a:clrFrom>
                          <a:clrTo>
                            <a:srgbClr val="000000"/>
                          </a:clrTo>
                        </a:clrChange>
                      </a:blip>
                      <a:stretch>
                        <a:fillRect/>
                      </a:stretch>
                    </p:blipFill>
                    <p:spPr>
                      <a:xfrm>
                        <a:off x="5677130" y="3914312"/>
                        <a:ext cx="1992398" cy="903853"/>
                      </a:xfrm>
                      <a:prstGeom prst="rect">
                        <a:avLst/>
                      </a:prstGeom>
                      <a:noFill/>
                      <a:ln w="38100">
                        <a:noFill/>
                        <a:miter/>
                      </a:ln>
                    </p:spPr>
                  </p:pic>
                </p:oleObj>
              </mc:Fallback>
            </mc:AlternateContent>
          </a:graphicData>
        </a:graphic>
      </p:graphicFrame>
      <p:grpSp>
        <p:nvGrpSpPr>
          <p:cNvPr id="4" name="组合 3">
            <a:extLst>
              <a:ext uri="{FF2B5EF4-FFF2-40B4-BE49-F238E27FC236}">
                <a16:creationId xmlns:a16="http://schemas.microsoft.com/office/drawing/2014/main" id="{1E305126-6102-A36E-BB1B-A66F2E754B4B}"/>
              </a:ext>
            </a:extLst>
          </p:cNvPr>
          <p:cNvGrpSpPr/>
          <p:nvPr/>
        </p:nvGrpSpPr>
        <p:grpSpPr>
          <a:xfrm>
            <a:off x="461739" y="1147040"/>
            <a:ext cx="8422084" cy="1135054"/>
            <a:chOff x="1727145" y="1060686"/>
            <a:chExt cx="9967168" cy="1513406"/>
          </a:xfrm>
        </p:grpSpPr>
        <p:sp>
          <p:nvSpPr>
            <p:cNvPr id="27658" name="Rectangle 10"/>
            <p:cNvSpPr/>
            <p:nvPr/>
          </p:nvSpPr>
          <p:spPr>
            <a:xfrm>
              <a:off x="1727145" y="1211186"/>
              <a:ext cx="1643255" cy="615554"/>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solidFill>
                    <a:schemeClr val="hlink"/>
                  </a:solidFill>
                  <a:latin typeface="微软雅黑" panose="020B0503020204020204" pitchFamily="34" charset="-122"/>
                  <a:ea typeface="微软雅黑" panose="020B0503020204020204" pitchFamily="34" charset="-122"/>
                </a:rPr>
                <a:t>定理</a:t>
              </a:r>
              <a:r>
                <a:rPr lang="en-US" altLang="zh-CN" sz="2400" b="1" dirty="0">
                  <a:solidFill>
                    <a:schemeClr val="hlink"/>
                  </a:solidFill>
                  <a:latin typeface="微软雅黑" panose="020B0503020204020204" pitchFamily="34" charset="-122"/>
                  <a:ea typeface="微软雅黑" panose="020B0503020204020204" pitchFamily="34" charset="-122"/>
                </a:rPr>
                <a:t>1</a:t>
              </a:r>
              <a:r>
                <a:rPr lang="zh-CN" altLang="en-US" sz="2400" b="1" dirty="0">
                  <a:solidFill>
                    <a:schemeClr val="hlink"/>
                  </a:solidFill>
                  <a:latin typeface="微软雅黑" panose="020B0503020204020204" pitchFamily="34" charset="-122"/>
                  <a:ea typeface="微软雅黑" panose="020B0503020204020204" pitchFamily="34" charset="-122"/>
                </a:rPr>
                <a:t>：</a:t>
              </a:r>
              <a:r>
                <a:rPr lang="zh-CN" altLang="en-US" sz="2400" b="1" dirty="0">
                  <a:solidFill>
                    <a:srgbClr val="FF0066"/>
                  </a:solidFill>
                  <a:latin typeface="微软雅黑" panose="020B0503020204020204" pitchFamily="34" charset="-122"/>
                  <a:ea typeface="微软雅黑" panose="020B0503020204020204" pitchFamily="34" charset="-122"/>
                </a:rPr>
                <a:t> </a:t>
              </a:r>
            </a:p>
          </p:txBody>
        </p:sp>
        <p:sp>
          <p:nvSpPr>
            <p:cNvPr id="27664" name="Rectangle 16"/>
            <p:cNvSpPr/>
            <p:nvPr/>
          </p:nvSpPr>
          <p:spPr>
            <a:xfrm>
              <a:off x="3017213" y="1060686"/>
              <a:ext cx="8677100" cy="151340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lnSpc>
                  <a:spcPct val="150000"/>
                </a:lnSpc>
                <a:spcBef>
                  <a:spcPct val="50000"/>
                </a:spcBef>
                <a:buClrTx/>
                <a:buSzTx/>
                <a:buNone/>
              </a:pPr>
              <a:r>
                <a:rPr lang="zh-CN" altLang="en-US" sz="2400" b="1" dirty="0">
                  <a:latin typeface="微软雅黑" panose="020B0503020204020204" pitchFamily="34" charset="-122"/>
                  <a:ea typeface="微软雅黑" panose="020B0503020204020204" pitchFamily="34" charset="-122"/>
                </a:rPr>
                <a:t>对于近似数                                                              ，若      具有    位有效数字，则其相对误差限为  </a:t>
              </a:r>
            </a:p>
          </p:txBody>
        </p:sp>
        <p:graphicFrame>
          <p:nvGraphicFramePr>
            <p:cNvPr id="27668" name="Object 20"/>
            <p:cNvGraphicFramePr>
              <a:graphicFrameLocks noChangeAspect="1"/>
            </p:cNvGraphicFramePr>
            <p:nvPr>
              <p:extLst>
                <p:ext uri="{D42A27DB-BD31-4B8C-83A1-F6EECF244321}">
                  <p14:modId xmlns:p14="http://schemas.microsoft.com/office/powerpoint/2010/main" val="2210365090"/>
                </p:ext>
              </p:extLst>
            </p:nvPr>
          </p:nvGraphicFramePr>
          <p:xfrm>
            <a:off x="3569958" y="1993587"/>
            <a:ext cx="464952" cy="573499"/>
          </p:xfrm>
          <a:graphic>
            <a:graphicData uri="http://schemas.openxmlformats.org/presentationml/2006/ole">
              <mc:AlternateContent xmlns:mc="http://schemas.openxmlformats.org/markup-compatibility/2006">
                <mc:Choice xmlns:v="urn:schemas-microsoft-com:vml" Requires="v">
                  <p:oleObj r:id="rId16" imgW="165100" imgH="203200" progId="Equation.DSMT4">
                    <p:embed/>
                  </p:oleObj>
                </mc:Choice>
                <mc:Fallback>
                  <p:oleObj r:id="rId16" imgW="165100" imgH="203200" progId="Equation.DSMT4">
                    <p:embed/>
                    <p:pic>
                      <p:nvPicPr>
                        <p:cNvPr id="27668" name="Object 20"/>
                        <p:cNvPicPr/>
                        <p:nvPr/>
                      </p:nvPicPr>
                      <p:blipFill>
                        <a:blip r:embed="rId17"/>
                        <a:stretch>
                          <a:fillRect/>
                        </a:stretch>
                      </p:blipFill>
                      <p:spPr>
                        <a:xfrm>
                          <a:off x="3569958" y="1993587"/>
                          <a:ext cx="464952" cy="573499"/>
                        </a:xfrm>
                        <a:prstGeom prst="rect">
                          <a:avLst/>
                        </a:prstGeom>
                        <a:noFill/>
                        <a:ln w="38100">
                          <a:noFill/>
                          <a:miter/>
                        </a:ln>
                      </p:spPr>
                    </p:pic>
                  </p:oleObj>
                </mc:Fallback>
              </mc:AlternateContent>
            </a:graphicData>
          </a:graphic>
        </p:graphicFrame>
        <p:graphicFrame>
          <p:nvGraphicFramePr>
            <p:cNvPr id="27669" name="Object 21"/>
            <p:cNvGraphicFramePr>
              <a:graphicFrameLocks noChangeAspect="1"/>
            </p:cNvGraphicFramePr>
            <p:nvPr>
              <p:extLst>
                <p:ext uri="{D42A27DB-BD31-4B8C-83A1-F6EECF244321}">
                  <p14:modId xmlns:p14="http://schemas.microsoft.com/office/powerpoint/2010/main" val="4023599547"/>
                </p:ext>
              </p:extLst>
            </p:nvPr>
          </p:nvGraphicFramePr>
          <p:xfrm>
            <a:off x="4914747" y="2141187"/>
            <a:ext cx="369986" cy="405864"/>
          </p:xfrm>
          <a:graphic>
            <a:graphicData uri="http://schemas.openxmlformats.org/presentationml/2006/ole">
              <mc:AlternateContent xmlns:mc="http://schemas.openxmlformats.org/markup-compatibility/2006">
                <mc:Choice xmlns:v="urn:schemas-microsoft-com:vml" Requires="v">
                  <p:oleObj r:id="rId18" imgW="127000" imgH="139700" progId="Equation.DSMT4">
                    <p:embed/>
                  </p:oleObj>
                </mc:Choice>
                <mc:Fallback>
                  <p:oleObj r:id="rId18" imgW="127000" imgH="139700" progId="Equation.DSMT4">
                    <p:embed/>
                    <p:pic>
                      <p:nvPicPr>
                        <p:cNvPr id="27669" name="Object 21"/>
                        <p:cNvPicPr/>
                        <p:nvPr/>
                      </p:nvPicPr>
                      <p:blipFill>
                        <a:blip r:embed="rId19"/>
                        <a:stretch>
                          <a:fillRect/>
                        </a:stretch>
                      </p:blipFill>
                      <p:spPr>
                        <a:xfrm>
                          <a:off x="4914747" y="2141187"/>
                          <a:ext cx="369986" cy="405864"/>
                        </a:xfrm>
                        <a:prstGeom prst="rect">
                          <a:avLst/>
                        </a:prstGeom>
                        <a:noFill/>
                        <a:ln w="38100">
                          <a:noFill/>
                          <a:miter/>
                        </a:ln>
                      </p:spPr>
                    </p:pic>
                  </p:oleObj>
                </mc:Fallback>
              </mc:AlternateContent>
            </a:graphicData>
          </a:graphic>
        </p:graphicFrame>
        <p:graphicFrame>
          <p:nvGraphicFramePr>
            <p:cNvPr id="3" name="Object 20">
              <a:extLst>
                <a:ext uri="{FF2B5EF4-FFF2-40B4-BE49-F238E27FC236}">
                  <a16:creationId xmlns:a16="http://schemas.microsoft.com/office/drawing/2014/main" id="{166D1A82-A437-926D-B6F4-069F1204DC35}"/>
                </a:ext>
              </a:extLst>
            </p:cNvPr>
            <p:cNvGraphicFramePr>
              <a:graphicFrameLocks noChangeAspect="1"/>
            </p:cNvGraphicFramePr>
            <p:nvPr>
              <p:extLst>
                <p:ext uri="{D42A27DB-BD31-4B8C-83A1-F6EECF244321}">
                  <p14:modId xmlns:p14="http://schemas.microsoft.com/office/powerpoint/2010/main" val="563058944"/>
                </p:ext>
              </p:extLst>
            </p:nvPr>
          </p:nvGraphicFramePr>
          <p:xfrm>
            <a:off x="5047452" y="1272236"/>
            <a:ext cx="6646861" cy="668338"/>
          </p:xfrm>
          <a:graphic>
            <a:graphicData uri="http://schemas.openxmlformats.org/presentationml/2006/ole">
              <mc:AlternateContent xmlns:mc="http://schemas.openxmlformats.org/markup-compatibility/2006">
                <mc:Choice xmlns:v="urn:schemas-microsoft-com:vml" Requires="v">
                  <p:oleObj name="Equation" r:id="rId20" imgW="2514600" imgH="253800" progId="Equation.DSMT4">
                    <p:embed/>
                  </p:oleObj>
                </mc:Choice>
                <mc:Fallback>
                  <p:oleObj name="Equation" r:id="rId20" imgW="2514600" imgH="253800" progId="Equation.DSMT4">
                    <p:embed/>
                    <p:pic>
                      <p:nvPicPr>
                        <p:cNvPr id="3" name="Object 20">
                          <a:extLst>
                            <a:ext uri="{FF2B5EF4-FFF2-40B4-BE49-F238E27FC236}">
                              <a16:creationId xmlns:a16="http://schemas.microsoft.com/office/drawing/2014/main" id="{166D1A82-A437-926D-B6F4-069F1204DC35}"/>
                            </a:ext>
                          </a:extLst>
                        </p:cNvPr>
                        <p:cNvPicPr/>
                        <p:nvPr/>
                      </p:nvPicPr>
                      <p:blipFill>
                        <a:blip r:embed="rId21">
                          <a:clrChange>
                            <a:clrFrom>
                              <a:srgbClr val="000000"/>
                            </a:clrFrom>
                            <a:clrTo>
                              <a:srgbClr val="007572"/>
                            </a:clrTo>
                          </a:clrChange>
                        </a:blip>
                        <a:stretch>
                          <a:fillRect/>
                        </a:stretch>
                      </p:blipFill>
                      <p:spPr>
                        <a:xfrm>
                          <a:off x="5047452" y="1272236"/>
                          <a:ext cx="6646861" cy="668338"/>
                        </a:xfrm>
                        <a:prstGeom prst="rect">
                          <a:avLst/>
                        </a:prstGeom>
                        <a:noFill/>
                        <a:ln w="38100">
                          <a:noFill/>
                          <a:miter/>
                        </a:ln>
                      </p:spPr>
                    </p:pic>
                  </p:oleObj>
                </mc:Fallback>
              </mc:AlternateContent>
            </a:graphicData>
          </a:graphic>
        </p:graphicFrame>
      </p:grpSp>
    </p:spTree>
  </p:cSld>
  <p:clrMapOvr>
    <a:masterClrMapping/>
  </p:clrMapOvr>
  <p:transition spd="med">
    <p:blinds/>
    <p:sndAc>
      <p:stSnd>
        <p:snd r:embed="rId2" name="wind.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7671"/>
                                        </p:tgtEl>
                                        <p:attrNameLst>
                                          <p:attrName>style.visibility</p:attrName>
                                        </p:attrNameLst>
                                      </p:cBhvr>
                                      <p:to>
                                        <p:strVal val="visible"/>
                                      </p:to>
                                    </p:set>
                                    <p:anim calcmode="lin" valueType="num">
                                      <p:cBhvr additive="base">
                                        <p:cTn id="15" dur="500" fill="hold"/>
                                        <p:tgtEl>
                                          <p:spTgt spid="27671"/>
                                        </p:tgtEl>
                                        <p:attrNameLst>
                                          <p:attrName>ppt_x</p:attrName>
                                        </p:attrNameLst>
                                      </p:cBhvr>
                                      <p:tavLst>
                                        <p:tav tm="0">
                                          <p:val>
                                            <p:strVal val="#ppt_x"/>
                                          </p:val>
                                        </p:tav>
                                        <p:tav tm="100000">
                                          <p:val>
                                            <p:strVal val="#ppt_x"/>
                                          </p:val>
                                        </p:tav>
                                      </p:tavLst>
                                    </p:anim>
                                    <p:anim calcmode="lin" valueType="num">
                                      <p:cBhvr additive="base">
                                        <p:cTn id="16" dur="500" fill="hold"/>
                                        <p:tgtEl>
                                          <p:spTgt spid="2767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7683"/>
                                        </p:tgtEl>
                                        <p:attrNameLst>
                                          <p:attrName>style.visibility</p:attrName>
                                        </p:attrNameLst>
                                      </p:cBhvr>
                                      <p:to>
                                        <p:strVal val="visible"/>
                                      </p:to>
                                    </p:set>
                                    <p:anim calcmode="lin" valueType="num">
                                      <p:cBhvr additive="base">
                                        <p:cTn id="21" dur="500" fill="hold"/>
                                        <p:tgtEl>
                                          <p:spTgt spid="27683"/>
                                        </p:tgtEl>
                                        <p:attrNameLst>
                                          <p:attrName>ppt_x</p:attrName>
                                        </p:attrNameLst>
                                      </p:cBhvr>
                                      <p:tavLst>
                                        <p:tav tm="0">
                                          <p:val>
                                            <p:strVal val="#ppt_x"/>
                                          </p:val>
                                        </p:tav>
                                        <p:tav tm="100000">
                                          <p:val>
                                            <p:strVal val="#ppt_x"/>
                                          </p:val>
                                        </p:tav>
                                      </p:tavLst>
                                    </p:anim>
                                    <p:anim calcmode="lin" valueType="num">
                                      <p:cBhvr additive="base">
                                        <p:cTn id="22" dur="500" fill="hold"/>
                                        <p:tgtEl>
                                          <p:spTgt spid="2768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7673"/>
                                        </p:tgtEl>
                                        <p:attrNameLst>
                                          <p:attrName>style.visibility</p:attrName>
                                        </p:attrNameLst>
                                      </p:cBhvr>
                                      <p:to>
                                        <p:strVal val="visible"/>
                                      </p:to>
                                    </p:set>
                                    <p:anim calcmode="lin" valueType="num">
                                      <p:cBhvr additive="base">
                                        <p:cTn id="31" dur="500" fill="hold"/>
                                        <p:tgtEl>
                                          <p:spTgt spid="27673"/>
                                        </p:tgtEl>
                                        <p:attrNameLst>
                                          <p:attrName>ppt_x</p:attrName>
                                        </p:attrNameLst>
                                      </p:cBhvr>
                                      <p:tavLst>
                                        <p:tav tm="0">
                                          <p:val>
                                            <p:strVal val="#ppt_x"/>
                                          </p:val>
                                        </p:tav>
                                        <p:tav tm="100000">
                                          <p:val>
                                            <p:strVal val="#ppt_x"/>
                                          </p:val>
                                        </p:tav>
                                      </p:tavLst>
                                    </p:anim>
                                    <p:anim calcmode="lin" valueType="num">
                                      <p:cBhvr additive="base">
                                        <p:cTn id="32" dur="500" fill="hold"/>
                                        <p:tgtEl>
                                          <p:spTgt spid="2767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685"/>
                                        </p:tgtEl>
                                        <p:attrNameLst>
                                          <p:attrName>style.visibility</p:attrName>
                                        </p:attrNameLst>
                                      </p:cBhvr>
                                      <p:to>
                                        <p:strVal val="visible"/>
                                      </p:to>
                                    </p:set>
                                    <p:anim calcmode="lin" valueType="num">
                                      <p:cBhvr additive="base">
                                        <p:cTn id="37" dur="500" fill="hold"/>
                                        <p:tgtEl>
                                          <p:spTgt spid="27685"/>
                                        </p:tgtEl>
                                        <p:attrNameLst>
                                          <p:attrName>ppt_x</p:attrName>
                                        </p:attrNameLst>
                                      </p:cBhvr>
                                      <p:tavLst>
                                        <p:tav tm="0">
                                          <p:val>
                                            <p:strVal val="#ppt_x"/>
                                          </p:val>
                                        </p:tav>
                                        <p:tav tm="100000">
                                          <p:val>
                                            <p:strVal val="#ppt_x"/>
                                          </p:val>
                                        </p:tav>
                                      </p:tavLst>
                                    </p:anim>
                                    <p:anim calcmode="lin" valueType="num">
                                      <p:cBhvr additive="base">
                                        <p:cTn id="38" dur="500" fill="hold"/>
                                        <p:tgtEl>
                                          <p:spTgt spid="2768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blinds(horizontal)">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E1AFB092-A6C4-9A61-4DAC-C9C9616FE6C5}"/>
              </a:ext>
            </a:extLst>
          </p:cNvPr>
          <p:cNvGrpSpPr/>
          <p:nvPr/>
        </p:nvGrpSpPr>
        <p:grpSpPr>
          <a:xfrm>
            <a:off x="329737" y="498582"/>
            <a:ext cx="9323437" cy="581057"/>
            <a:chOff x="1955603" y="394271"/>
            <a:chExt cx="9300411" cy="774742"/>
          </a:xfrm>
        </p:grpSpPr>
        <p:grpSp>
          <p:nvGrpSpPr>
            <p:cNvPr id="2" name="组合 1">
              <a:extLst>
                <a:ext uri="{FF2B5EF4-FFF2-40B4-BE49-F238E27FC236}">
                  <a16:creationId xmlns:a16="http://schemas.microsoft.com/office/drawing/2014/main" id="{29AC9B28-BD0A-8957-B413-4CE3374665C3}"/>
                </a:ext>
              </a:extLst>
            </p:cNvPr>
            <p:cNvGrpSpPr/>
            <p:nvPr/>
          </p:nvGrpSpPr>
          <p:grpSpPr>
            <a:xfrm>
              <a:off x="1955603" y="394271"/>
              <a:ext cx="9300411" cy="774742"/>
              <a:chOff x="2240279" y="738551"/>
              <a:chExt cx="9300411" cy="774742"/>
            </a:xfrm>
          </p:grpSpPr>
          <p:sp>
            <p:nvSpPr>
              <p:cNvPr id="3" name="文本框 2">
                <a:extLst>
                  <a:ext uri="{FF2B5EF4-FFF2-40B4-BE49-F238E27FC236}">
                    <a16:creationId xmlns:a16="http://schemas.microsoft.com/office/drawing/2014/main" id="{3D1BD680-388B-C0EF-79F7-86F19615B91E}"/>
                  </a:ext>
                </a:extLst>
              </p:cNvPr>
              <p:cNvSpPr txBox="1"/>
              <p:nvPr/>
            </p:nvSpPr>
            <p:spPr>
              <a:xfrm>
                <a:off x="2240279" y="738551"/>
                <a:ext cx="9300411" cy="774742"/>
              </a:xfrm>
              <a:prstGeom prst="rect">
                <a:avLst/>
              </a:prstGeom>
              <a:noFill/>
            </p:spPr>
            <p:txBody>
              <a:bodyPr wrap="square">
                <a:spAutoFit/>
              </a:bodyPr>
              <a:lstStyle/>
              <a:p>
                <a:pPr>
                  <a:lnSpc>
                    <a:spcPct val="150000"/>
                  </a:lnSpc>
                </a:pPr>
                <a:r>
                  <a:rPr lang="zh-CN" altLang="en-US" sz="2400" dirty="0">
                    <a:solidFill>
                      <a:schemeClr val="hlink"/>
                    </a:solidFill>
                    <a:latin typeface="微软雅黑" panose="020B0503020204020204" pitchFamily="34" charset="-122"/>
                    <a:ea typeface="微软雅黑" panose="020B0503020204020204" pitchFamily="34" charset="-122"/>
                  </a:rPr>
                  <a:t>例</a:t>
                </a:r>
                <a:r>
                  <a:rPr lang="en-US" altLang="zh-CN" sz="2400" dirty="0">
                    <a:solidFill>
                      <a:schemeClr val="hlink"/>
                    </a:solidFill>
                    <a:latin typeface="微软雅黑" panose="020B0503020204020204" pitchFamily="34" charset="-122"/>
                    <a:ea typeface="微软雅黑" panose="020B0503020204020204" pitchFamily="34" charset="-122"/>
                  </a:rPr>
                  <a:t>4. </a:t>
                </a:r>
                <a:r>
                  <a:rPr lang="zh-CN" altLang="en-US" sz="2400" dirty="0">
                    <a:solidFill>
                      <a:schemeClr val="tx1"/>
                    </a:solidFill>
                    <a:latin typeface="微软雅黑" panose="020B0503020204020204" pitchFamily="34" charset="-122"/>
                    <a:ea typeface="微软雅黑" panose="020B0503020204020204" pitchFamily="34" charset="-122"/>
                  </a:rPr>
                  <a:t>要使       的相对误差限不超过        ，应取几位有效数字？</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5BD081E9-E07C-7D3B-3472-F26C12E8A45B}"/>
                  </a:ext>
                </a:extLst>
              </p:cNvPr>
              <p:cNvSpPr txBox="1"/>
              <p:nvPr/>
            </p:nvSpPr>
            <p:spPr>
              <a:xfrm>
                <a:off x="4891640" y="803334"/>
                <a:ext cx="1883593" cy="615553"/>
              </a:xfrm>
              <a:prstGeom prst="rect">
                <a:avLst/>
              </a:prstGeom>
              <a:noFill/>
            </p:spPr>
            <p:txBody>
              <a:bodyPr wrap="square">
                <a:spAutoFit/>
              </a:bodyPr>
              <a:lstStyle/>
              <a:p>
                <a:endParaRPr lang="zh-CN" altLang="en-US" sz="2400" dirty="0">
                  <a:solidFill>
                    <a:srgbClr val="0070C0"/>
                  </a:solidFill>
                  <a:latin typeface="微软雅黑" panose="020B0503020204020204" pitchFamily="34" charset="-122"/>
                  <a:ea typeface="微软雅黑" panose="020B0503020204020204" pitchFamily="34" charset="-122"/>
                </a:endParaRPr>
              </a:p>
            </p:txBody>
          </p:sp>
          <p:graphicFrame>
            <p:nvGraphicFramePr>
              <p:cNvPr id="5" name="Object 21">
                <a:extLst>
                  <a:ext uri="{FF2B5EF4-FFF2-40B4-BE49-F238E27FC236}">
                    <a16:creationId xmlns:a16="http://schemas.microsoft.com/office/drawing/2014/main" id="{3C65C93A-4CB9-486E-90A5-CB9B96BAF871}"/>
                  </a:ext>
                </a:extLst>
              </p:cNvPr>
              <p:cNvGraphicFramePr>
                <a:graphicFrameLocks noChangeAspect="1"/>
              </p:cNvGraphicFramePr>
              <p:nvPr>
                <p:extLst>
                  <p:ext uri="{D42A27DB-BD31-4B8C-83A1-F6EECF244321}">
                    <p14:modId xmlns:p14="http://schemas.microsoft.com/office/powerpoint/2010/main" val="2222065838"/>
                  </p:ext>
                </p:extLst>
              </p:nvPr>
            </p:nvGraphicFramePr>
            <p:xfrm>
              <a:off x="3669823" y="953901"/>
              <a:ext cx="500770" cy="517785"/>
            </p:xfrm>
            <a:graphic>
              <a:graphicData uri="http://schemas.openxmlformats.org/presentationml/2006/ole">
                <mc:AlternateContent xmlns:mc="http://schemas.openxmlformats.org/markup-compatibility/2006">
                  <mc:Choice xmlns:v="urn:schemas-microsoft-com:vml" Requires="v">
                    <p:oleObj name="Equation" r:id="rId2" imgW="304560" imgH="228600" progId="Equation.DSMT4">
                      <p:embed/>
                    </p:oleObj>
                  </mc:Choice>
                  <mc:Fallback>
                    <p:oleObj name="Equation" r:id="rId2" imgW="304560" imgH="228600" progId="Equation.DSMT4">
                      <p:embed/>
                      <p:pic>
                        <p:nvPicPr>
                          <p:cNvPr id="5" name="Object 21">
                            <a:extLst>
                              <a:ext uri="{FF2B5EF4-FFF2-40B4-BE49-F238E27FC236}">
                                <a16:creationId xmlns:a16="http://schemas.microsoft.com/office/drawing/2014/main" id="{3C65C93A-4CB9-486E-90A5-CB9B96BAF871}"/>
                              </a:ext>
                            </a:extLst>
                          </p:cNvPr>
                          <p:cNvPicPr/>
                          <p:nvPr/>
                        </p:nvPicPr>
                        <p:blipFill>
                          <a:blip r:embed="rId3">
                            <a:clrChange>
                              <a:clrFrom>
                                <a:srgbClr val="000000"/>
                              </a:clrFrom>
                              <a:clrTo>
                                <a:srgbClr val="007572"/>
                              </a:clrTo>
                            </a:clrChange>
                          </a:blip>
                          <a:stretch>
                            <a:fillRect/>
                          </a:stretch>
                        </p:blipFill>
                        <p:spPr>
                          <a:xfrm>
                            <a:off x="3669823" y="953901"/>
                            <a:ext cx="500770" cy="517785"/>
                          </a:xfrm>
                          <a:prstGeom prst="rect">
                            <a:avLst/>
                          </a:prstGeom>
                          <a:noFill/>
                          <a:ln w="38100">
                            <a:noFill/>
                            <a:miter/>
                          </a:ln>
                        </p:spPr>
                      </p:pic>
                    </p:oleObj>
                  </mc:Fallback>
                </mc:AlternateContent>
              </a:graphicData>
            </a:graphic>
          </p:graphicFrame>
        </p:grpSp>
        <p:graphicFrame>
          <p:nvGraphicFramePr>
            <p:cNvPr id="6" name="Object 21">
              <a:extLst>
                <a:ext uri="{FF2B5EF4-FFF2-40B4-BE49-F238E27FC236}">
                  <a16:creationId xmlns:a16="http://schemas.microsoft.com/office/drawing/2014/main" id="{1D641239-FB4E-5F70-8466-FDE393C7C6AA}"/>
                </a:ext>
              </a:extLst>
            </p:cNvPr>
            <p:cNvGraphicFramePr>
              <a:graphicFrameLocks noChangeAspect="1"/>
            </p:cNvGraphicFramePr>
            <p:nvPr>
              <p:extLst>
                <p:ext uri="{D42A27DB-BD31-4B8C-83A1-F6EECF244321}">
                  <p14:modId xmlns:p14="http://schemas.microsoft.com/office/powerpoint/2010/main" val="2974071517"/>
                </p:ext>
              </p:extLst>
            </p:nvPr>
          </p:nvGraphicFramePr>
          <p:xfrm>
            <a:off x="6758166" y="664116"/>
            <a:ext cx="640562" cy="423862"/>
          </p:xfrm>
          <a:graphic>
            <a:graphicData uri="http://schemas.openxmlformats.org/presentationml/2006/ole">
              <mc:AlternateContent xmlns:mc="http://schemas.openxmlformats.org/markup-compatibility/2006">
                <mc:Choice xmlns:v="urn:schemas-microsoft-com:vml" Requires="v">
                  <p:oleObj name="Equation" r:id="rId4" imgW="368280" imgH="177480" progId="Equation.DSMT4">
                    <p:embed/>
                  </p:oleObj>
                </mc:Choice>
                <mc:Fallback>
                  <p:oleObj name="Equation" r:id="rId4" imgW="368280" imgH="177480" progId="Equation.DSMT4">
                    <p:embed/>
                    <p:pic>
                      <p:nvPicPr>
                        <p:cNvPr id="6" name="Object 21">
                          <a:extLst>
                            <a:ext uri="{FF2B5EF4-FFF2-40B4-BE49-F238E27FC236}">
                              <a16:creationId xmlns:a16="http://schemas.microsoft.com/office/drawing/2014/main" id="{1D641239-FB4E-5F70-8466-FDE393C7C6AA}"/>
                            </a:ext>
                          </a:extLst>
                        </p:cNvPr>
                        <p:cNvPicPr/>
                        <p:nvPr/>
                      </p:nvPicPr>
                      <p:blipFill>
                        <a:blip r:embed="rId5">
                          <a:clrChange>
                            <a:clrFrom>
                              <a:srgbClr val="000000"/>
                            </a:clrFrom>
                            <a:clrTo>
                              <a:srgbClr val="007572"/>
                            </a:clrTo>
                          </a:clrChange>
                        </a:blip>
                        <a:stretch>
                          <a:fillRect/>
                        </a:stretch>
                      </p:blipFill>
                      <p:spPr>
                        <a:xfrm>
                          <a:off x="6758166" y="664116"/>
                          <a:ext cx="640562" cy="423862"/>
                        </a:xfrm>
                        <a:prstGeom prst="rect">
                          <a:avLst/>
                        </a:prstGeom>
                        <a:noFill/>
                        <a:ln w="38100">
                          <a:noFill/>
                          <a:miter/>
                        </a:ln>
                      </p:spPr>
                    </p:pic>
                  </p:oleObj>
                </mc:Fallback>
              </mc:AlternateContent>
            </a:graphicData>
          </a:graphic>
        </p:graphicFrame>
      </p:grpSp>
      <p:sp>
        <p:nvSpPr>
          <p:cNvPr id="8" name="文本框 7">
            <a:extLst>
              <a:ext uri="{FF2B5EF4-FFF2-40B4-BE49-F238E27FC236}">
                <a16:creationId xmlns:a16="http://schemas.microsoft.com/office/drawing/2014/main" id="{90B703C8-1F71-406E-9DD8-FFD661205380}"/>
              </a:ext>
            </a:extLst>
          </p:cNvPr>
          <p:cNvSpPr txBox="1"/>
          <p:nvPr/>
        </p:nvSpPr>
        <p:spPr>
          <a:xfrm>
            <a:off x="546815" y="1417633"/>
            <a:ext cx="826493" cy="461665"/>
          </a:xfrm>
          <a:prstGeom prst="rect">
            <a:avLst/>
          </a:prstGeom>
          <a:noFill/>
        </p:spPr>
        <p:txBody>
          <a:bodyPr wrap="square">
            <a:spAutoFit/>
          </a:bodyPr>
          <a:lstStyle/>
          <a:p>
            <a:r>
              <a:rPr lang="zh-CN" altLang="en-US" sz="2400" dirty="0">
                <a:solidFill>
                  <a:schemeClr val="hlink"/>
                </a:solidFill>
                <a:latin typeface="微软雅黑" panose="020B0503020204020204" pitchFamily="34" charset="-122"/>
                <a:ea typeface="微软雅黑" panose="020B0503020204020204" pitchFamily="34" charset="-122"/>
              </a:rPr>
              <a:t>解：</a:t>
            </a:r>
            <a:r>
              <a:rPr lang="en-US" altLang="zh-CN" sz="2400" dirty="0">
                <a:solidFill>
                  <a:schemeClr val="hlink"/>
                </a:solidFill>
                <a:latin typeface="微软雅黑" panose="020B0503020204020204" pitchFamily="34" charset="-122"/>
                <a:ea typeface="微软雅黑" panose="020B0503020204020204" pitchFamily="34" charset="-122"/>
              </a:rPr>
              <a:t> </a:t>
            </a:r>
            <a:endParaRPr lang="zh-CN" altLang="en-US" sz="2400" dirty="0"/>
          </a:p>
        </p:txBody>
      </p:sp>
      <p:grpSp>
        <p:nvGrpSpPr>
          <p:cNvPr id="16" name="组合 15">
            <a:extLst>
              <a:ext uri="{FF2B5EF4-FFF2-40B4-BE49-F238E27FC236}">
                <a16:creationId xmlns:a16="http://schemas.microsoft.com/office/drawing/2014/main" id="{4C4001FD-6DE9-D576-6E86-F419A12C45B2}"/>
              </a:ext>
            </a:extLst>
          </p:cNvPr>
          <p:cNvGrpSpPr/>
          <p:nvPr/>
        </p:nvGrpSpPr>
        <p:grpSpPr>
          <a:xfrm>
            <a:off x="1360888" y="1357938"/>
            <a:ext cx="8035648" cy="581057"/>
            <a:chOff x="2628121" y="1144298"/>
            <a:chExt cx="7388334" cy="774743"/>
          </a:xfrm>
        </p:grpSpPr>
        <p:sp>
          <p:nvSpPr>
            <p:cNvPr id="9" name="文本框 8">
              <a:extLst>
                <a:ext uri="{FF2B5EF4-FFF2-40B4-BE49-F238E27FC236}">
                  <a16:creationId xmlns:a16="http://schemas.microsoft.com/office/drawing/2014/main" id="{1179EE18-2DAD-B732-BE15-5BAC10138E3A}"/>
                </a:ext>
              </a:extLst>
            </p:cNvPr>
            <p:cNvSpPr txBox="1"/>
            <p:nvPr/>
          </p:nvSpPr>
          <p:spPr>
            <a:xfrm>
              <a:off x="2628121" y="1144298"/>
              <a:ext cx="7388334" cy="774743"/>
            </a:xfrm>
            <a:prstGeom prst="rect">
              <a:avLst/>
            </a:prstGeom>
            <a:noFill/>
          </p:spPr>
          <p:txBody>
            <a:bodyPr wrap="square">
              <a:spAutoFit/>
            </a:bodyPr>
            <a:lstStyle/>
            <a:p>
              <a:pPr>
                <a:lnSpc>
                  <a:spcPct val="150000"/>
                </a:lnSpc>
              </a:pPr>
              <a:r>
                <a:rPr lang="zh-CN" altLang="en-US" sz="2400" dirty="0">
                  <a:solidFill>
                    <a:schemeClr val="tx1"/>
                  </a:solidFill>
                  <a:latin typeface="微软雅黑" panose="020B0503020204020204" pitchFamily="34" charset="-122"/>
                  <a:ea typeface="微软雅黑" panose="020B0503020204020204" pitchFamily="34" charset="-122"/>
                </a:rPr>
                <a:t>易知        表示成规格化浮点数的首位非零数字          ，</a:t>
              </a:r>
              <a:endParaRPr lang="en-US" altLang="zh-CN" sz="2400" dirty="0">
                <a:solidFill>
                  <a:schemeClr val="tx1"/>
                </a:solidFill>
                <a:latin typeface="微软雅黑" panose="020B0503020204020204" pitchFamily="34" charset="-122"/>
                <a:ea typeface="微软雅黑" panose="020B0503020204020204" pitchFamily="34" charset="-122"/>
              </a:endParaRPr>
            </a:p>
          </p:txBody>
        </p:sp>
        <p:graphicFrame>
          <p:nvGraphicFramePr>
            <p:cNvPr id="10" name="Object 21">
              <a:extLst>
                <a:ext uri="{FF2B5EF4-FFF2-40B4-BE49-F238E27FC236}">
                  <a16:creationId xmlns:a16="http://schemas.microsoft.com/office/drawing/2014/main" id="{597929FE-0057-255B-7A44-553A14AF28BC}"/>
                </a:ext>
              </a:extLst>
            </p:cNvPr>
            <p:cNvGraphicFramePr>
              <a:graphicFrameLocks noChangeAspect="1"/>
            </p:cNvGraphicFramePr>
            <p:nvPr>
              <p:extLst>
                <p:ext uri="{D42A27DB-BD31-4B8C-83A1-F6EECF244321}">
                  <p14:modId xmlns:p14="http://schemas.microsoft.com/office/powerpoint/2010/main" val="3738822386"/>
                </p:ext>
              </p:extLst>
            </p:nvPr>
          </p:nvGraphicFramePr>
          <p:xfrm>
            <a:off x="3217729" y="1336429"/>
            <a:ext cx="673100" cy="544512"/>
          </p:xfrm>
          <a:graphic>
            <a:graphicData uri="http://schemas.openxmlformats.org/presentationml/2006/ole">
              <mc:AlternateContent xmlns:mc="http://schemas.openxmlformats.org/markup-compatibility/2006">
                <mc:Choice xmlns:v="urn:schemas-microsoft-com:vml" Requires="v">
                  <p:oleObj name="Equation" r:id="rId6" imgW="304560" imgH="228600" progId="Equation.DSMT4">
                    <p:embed/>
                  </p:oleObj>
                </mc:Choice>
                <mc:Fallback>
                  <p:oleObj name="Equation" r:id="rId6" imgW="304560" imgH="228600" progId="Equation.DSMT4">
                    <p:embed/>
                    <p:pic>
                      <p:nvPicPr>
                        <p:cNvPr id="10" name="Object 21">
                          <a:extLst>
                            <a:ext uri="{FF2B5EF4-FFF2-40B4-BE49-F238E27FC236}">
                              <a16:creationId xmlns:a16="http://schemas.microsoft.com/office/drawing/2014/main" id="{597929FE-0057-255B-7A44-553A14AF28BC}"/>
                            </a:ext>
                          </a:extLst>
                        </p:cNvPr>
                        <p:cNvPicPr/>
                        <p:nvPr/>
                      </p:nvPicPr>
                      <p:blipFill>
                        <a:blip r:embed="rId7">
                          <a:clrChange>
                            <a:clrFrom>
                              <a:srgbClr val="000000"/>
                            </a:clrFrom>
                            <a:clrTo>
                              <a:srgbClr val="007572"/>
                            </a:clrTo>
                          </a:clrChange>
                        </a:blip>
                        <a:stretch>
                          <a:fillRect/>
                        </a:stretch>
                      </p:blipFill>
                      <p:spPr>
                        <a:xfrm>
                          <a:off x="3217729" y="1336429"/>
                          <a:ext cx="673100" cy="544512"/>
                        </a:xfrm>
                        <a:prstGeom prst="rect">
                          <a:avLst/>
                        </a:prstGeom>
                        <a:noFill/>
                        <a:ln w="38100">
                          <a:noFill/>
                          <a:miter/>
                        </a:ln>
                      </p:spPr>
                    </p:pic>
                  </p:oleObj>
                </mc:Fallback>
              </mc:AlternateContent>
            </a:graphicData>
          </a:graphic>
        </p:graphicFrame>
        <p:graphicFrame>
          <p:nvGraphicFramePr>
            <p:cNvPr id="11" name="Object 21">
              <a:extLst>
                <a:ext uri="{FF2B5EF4-FFF2-40B4-BE49-F238E27FC236}">
                  <a16:creationId xmlns:a16="http://schemas.microsoft.com/office/drawing/2014/main" id="{40F185A6-4FE9-29A5-F48D-5697A7ADDA7F}"/>
                </a:ext>
              </a:extLst>
            </p:cNvPr>
            <p:cNvGraphicFramePr>
              <a:graphicFrameLocks noChangeAspect="1"/>
            </p:cNvGraphicFramePr>
            <p:nvPr>
              <p:extLst>
                <p:ext uri="{D42A27DB-BD31-4B8C-83A1-F6EECF244321}">
                  <p14:modId xmlns:p14="http://schemas.microsoft.com/office/powerpoint/2010/main" val="2677740481"/>
                </p:ext>
              </p:extLst>
            </p:nvPr>
          </p:nvGraphicFramePr>
          <p:xfrm>
            <a:off x="8422965" y="1356489"/>
            <a:ext cx="869950" cy="544512"/>
          </p:xfrm>
          <a:graphic>
            <a:graphicData uri="http://schemas.openxmlformats.org/presentationml/2006/ole">
              <mc:AlternateContent xmlns:mc="http://schemas.openxmlformats.org/markup-compatibility/2006">
                <mc:Choice xmlns:v="urn:schemas-microsoft-com:vml" Requires="v">
                  <p:oleObj name="Equation" r:id="rId8" imgW="393480" imgH="228600" progId="Equation.DSMT4">
                    <p:embed/>
                  </p:oleObj>
                </mc:Choice>
                <mc:Fallback>
                  <p:oleObj name="Equation" r:id="rId8" imgW="393480" imgH="228600" progId="Equation.DSMT4">
                    <p:embed/>
                    <p:pic>
                      <p:nvPicPr>
                        <p:cNvPr id="11" name="Object 21">
                          <a:extLst>
                            <a:ext uri="{FF2B5EF4-FFF2-40B4-BE49-F238E27FC236}">
                              <a16:creationId xmlns:a16="http://schemas.microsoft.com/office/drawing/2014/main" id="{40F185A6-4FE9-29A5-F48D-5697A7ADDA7F}"/>
                            </a:ext>
                          </a:extLst>
                        </p:cNvPr>
                        <p:cNvPicPr/>
                        <p:nvPr/>
                      </p:nvPicPr>
                      <p:blipFill>
                        <a:blip r:embed="rId9">
                          <a:clrChange>
                            <a:clrFrom>
                              <a:srgbClr val="000000"/>
                            </a:clrFrom>
                            <a:clrTo>
                              <a:srgbClr val="007572"/>
                            </a:clrTo>
                          </a:clrChange>
                        </a:blip>
                        <a:stretch>
                          <a:fillRect/>
                        </a:stretch>
                      </p:blipFill>
                      <p:spPr>
                        <a:xfrm>
                          <a:off x="8422965" y="1356489"/>
                          <a:ext cx="869950" cy="544512"/>
                        </a:xfrm>
                        <a:prstGeom prst="rect">
                          <a:avLst/>
                        </a:prstGeom>
                        <a:noFill/>
                        <a:ln w="38100">
                          <a:noFill/>
                          <a:miter/>
                        </a:ln>
                      </p:spPr>
                    </p:pic>
                  </p:oleObj>
                </mc:Fallback>
              </mc:AlternateContent>
            </a:graphicData>
          </a:graphic>
        </p:graphicFrame>
      </p:grpSp>
      <p:grpSp>
        <p:nvGrpSpPr>
          <p:cNvPr id="15" name="组合 14">
            <a:extLst>
              <a:ext uri="{FF2B5EF4-FFF2-40B4-BE49-F238E27FC236}">
                <a16:creationId xmlns:a16="http://schemas.microsoft.com/office/drawing/2014/main" id="{6D081445-699F-59CE-8B8A-2C7446BBC249}"/>
              </a:ext>
            </a:extLst>
          </p:cNvPr>
          <p:cNvGrpSpPr/>
          <p:nvPr/>
        </p:nvGrpSpPr>
        <p:grpSpPr>
          <a:xfrm>
            <a:off x="1373308" y="2129317"/>
            <a:ext cx="7236297" cy="830997"/>
            <a:chOff x="2634763" y="1984611"/>
            <a:chExt cx="7683696" cy="1107995"/>
          </a:xfrm>
        </p:grpSpPr>
        <p:sp>
          <p:nvSpPr>
            <p:cNvPr id="13" name="文本框 12">
              <a:extLst>
                <a:ext uri="{FF2B5EF4-FFF2-40B4-BE49-F238E27FC236}">
                  <a16:creationId xmlns:a16="http://schemas.microsoft.com/office/drawing/2014/main" id="{3AA6418E-1B87-3FCD-0E7D-2833C294493A}"/>
                </a:ext>
              </a:extLst>
            </p:cNvPr>
            <p:cNvSpPr txBox="1"/>
            <p:nvPr/>
          </p:nvSpPr>
          <p:spPr>
            <a:xfrm>
              <a:off x="2634763" y="1984611"/>
              <a:ext cx="7683696" cy="1107995"/>
            </a:xfrm>
            <a:prstGeom prst="rect">
              <a:avLst/>
            </a:prstGeom>
            <a:noFill/>
          </p:spPr>
          <p:txBody>
            <a:bodyPr wrap="square">
              <a:spAutoFit/>
            </a:bodyPr>
            <a:lstStyle/>
            <a:p>
              <a:r>
                <a:rPr lang="zh-CN" altLang="en-US" sz="2400" dirty="0">
                  <a:solidFill>
                    <a:schemeClr val="tx1"/>
                  </a:solidFill>
                  <a:latin typeface="微软雅黑" panose="020B0503020204020204" pitchFamily="34" charset="-122"/>
                  <a:ea typeface="微软雅黑" panose="020B0503020204020204" pitchFamily="34" charset="-122"/>
                </a:rPr>
                <a:t>设      有 </a:t>
              </a:r>
              <a:r>
                <a:rPr lang="en-US" altLang="zh-CN" sz="2400" dirty="0">
                  <a:solidFill>
                    <a:schemeClr val="tx1"/>
                  </a:solidFill>
                  <a:latin typeface="微软雅黑" panose="020B0503020204020204" pitchFamily="34" charset="-122"/>
                  <a:ea typeface="微软雅黑" panose="020B0503020204020204" pitchFamily="34" charset="-122"/>
                </a:rPr>
                <a:t>n</a:t>
              </a:r>
              <a:r>
                <a:rPr lang="zh-CN" altLang="en-US" sz="2400" dirty="0">
                  <a:solidFill>
                    <a:schemeClr val="tx1"/>
                  </a:solidFill>
                  <a:latin typeface="微软雅黑" panose="020B0503020204020204" pitchFamily="34" charset="-122"/>
                  <a:ea typeface="微软雅黑" panose="020B0503020204020204" pitchFamily="34" charset="-122"/>
                </a:rPr>
                <a:t> 位有效数字</a:t>
              </a:r>
              <a:r>
                <a:rPr lang="en-US" altLang="zh-CN" sz="2400" dirty="0">
                  <a:solidFill>
                    <a:schemeClr val="tx1"/>
                  </a:solidFill>
                  <a:latin typeface="微软雅黑" panose="020B0503020204020204" pitchFamily="34" charset="-122"/>
                  <a:ea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rPr>
                <a:t>则由定理</a:t>
              </a:r>
              <a:r>
                <a:rPr lang="en-US" altLang="zh-CN" sz="2400" dirty="0">
                  <a:solidFill>
                    <a:schemeClr val="tx1"/>
                  </a:solidFill>
                  <a:latin typeface="微软雅黑" panose="020B0503020204020204" pitchFamily="34" charset="-122"/>
                  <a:ea typeface="微软雅黑" panose="020B0503020204020204" pitchFamily="34" charset="-122"/>
                </a:rPr>
                <a:t>1</a:t>
              </a:r>
              <a:r>
                <a:rPr lang="zh-CN" altLang="en-US" sz="2400" dirty="0">
                  <a:solidFill>
                    <a:schemeClr val="tx1"/>
                  </a:solidFill>
                  <a:latin typeface="微软雅黑" panose="020B0503020204020204" pitchFamily="34" charset="-122"/>
                  <a:ea typeface="微软雅黑" panose="020B0503020204020204" pitchFamily="34" charset="-122"/>
                </a:rPr>
                <a:t>知其相对误差限</a:t>
              </a:r>
              <a:endParaRPr lang="zh-CN" altLang="en-US" sz="2400" dirty="0">
                <a:solidFill>
                  <a:schemeClr val="tx1"/>
                </a:solidFill>
              </a:endParaRPr>
            </a:p>
          </p:txBody>
        </p:sp>
        <p:graphicFrame>
          <p:nvGraphicFramePr>
            <p:cNvPr id="14" name="Object 14">
              <a:extLst>
                <a:ext uri="{FF2B5EF4-FFF2-40B4-BE49-F238E27FC236}">
                  <a16:creationId xmlns:a16="http://schemas.microsoft.com/office/drawing/2014/main" id="{77FEEBA5-29B0-B751-80CE-BD1276D6A797}"/>
                </a:ext>
              </a:extLst>
            </p:cNvPr>
            <p:cNvGraphicFramePr>
              <a:graphicFrameLocks noChangeAspect="1"/>
            </p:cNvGraphicFramePr>
            <p:nvPr>
              <p:extLst>
                <p:ext uri="{D42A27DB-BD31-4B8C-83A1-F6EECF244321}">
                  <p14:modId xmlns:p14="http://schemas.microsoft.com/office/powerpoint/2010/main" val="1211862788"/>
                </p:ext>
              </p:extLst>
            </p:nvPr>
          </p:nvGraphicFramePr>
          <p:xfrm>
            <a:off x="3171830" y="2008334"/>
            <a:ext cx="409575" cy="503237"/>
          </p:xfrm>
          <a:graphic>
            <a:graphicData uri="http://schemas.openxmlformats.org/presentationml/2006/ole">
              <mc:AlternateContent xmlns:mc="http://schemas.openxmlformats.org/markup-compatibility/2006">
                <mc:Choice xmlns:v="urn:schemas-microsoft-com:vml" Requires="v">
                  <p:oleObj r:id="rId10" imgW="165100" imgH="203200" progId="Equation.DSMT4">
                    <p:embed/>
                  </p:oleObj>
                </mc:Choice>
                <mc:Fallback>
                  <p:oleObj r:id="rId10" imgW="165100" imgH="203200" progId="Equation.DSMT4">
                    <p:embed/>
                    <p:pic>
                      <p:nvPicPr>
                        <p:cNvPr id="14" name="Object 14">
                          <a:extLst>
                            <a:ext uri="{FF2B5EF4-FFF2-40B4-BE49-F238E27FC236}">
                              <a16:creationId xmlns:a16="http://schemas.microsoft.com/office/drawing/2014/main" id="{77FEEBA5-29B0-B751-80CE-BD1276D6A797}"/>
                            </a:ext>
                          </a:extLst>
                        </p:cNvPr>
                        <p:cNvPicPr/>
                        <p:nvPr/>
                      </p:nvPicPr>
                      <p:blipFill>
                        <a:blip r:embed="rId11"/>
                        <a:stretch>
                          <a:fillRect/>
                        </a:stretch>
                      </p:blipFill>
                      <p:spPr>
                        <a:xfrm>
                          <a:off x="3171830" y="2008334"/>
                          <a:ext cx="409575" cy="503237"/>
                        </a:xfrm>
                        <a:prstGeom prst="rect">
                          <a:avLst/>
                        </a:prstGeom>
                        <a:noFill/>
                        <a:ln w="38100">
                          <a:noFill/>
                          <a:miter/>
                        </a:ln>
                      </p:spPr>
                    </p:pic>
                  </p:oleObj>
                </mc:Fallback>
              </mc:AlternateContent>
            </a:graphicData>
          </a:graphic>
        </p:graphicFrame>
      </p:grpSp>
      <p:graphicFrame>
        <p:nvGraphicFramePr>
          <p:cNvPr id="17" name="Object 23">
            <a:extLst>
              <a:ext uri="{FF2B5EF4-FFF2-40B4-BE49-F238E27FC236}">
                <a16:creationId xmlns:a16="http://schemas.microsoft.com/office/drawing/2014/main" id="{1B9053E5-7201-04D7-3437-6BC2792E35A3}"/>
              </a:ext>
            </a:extLst>
          </p:cNvPr>
          <p:cNvGraphicFramePr>
            <a:graphicFrameLocks noChangeAspect="1"/>
          </p:cNvGraphicFramePr>
          <p:nvPr>
            <p:extLst>
              <p:ext uri="{D42A27DB-BD31-4B8C-83A1-F6EECF244321}">
                <p14:modId xmlns:p14="http://schemas.microsoft.com/office/powerpoint/2010/main" val="447584669"/>
              </p:ext>
            </p:extLst>
          </p:nvPr>
        </p:nvGraphicFramePr>
        <p:xfrm>
          <a:off x="2779018" y="2721365"/>
          <a:ext cx="3585964" cy="906514"/>
        </p:xfrm>
        <a:graphic>
          <a:graphicData uri="http://schemas.openxmlformats.org/presentationml/2006/ole">
            <mc:AlternateContent xmlns:mc="http://schemas.openxmlformats.org/markup-compatibility/2006">
              <mc:Choice xmlns:v="urn:schemas-microsoft-com:vml" Requires="v">
                <p:oleObj name="Equation" r:id="rId12" imgW="1714320" imgH="431640" progId="Equation.DSMT4">
                  <p:embed/>
                </p:oleObj>
              </mc:Choice>
              <mc:Fallback>
                <p:oleObj name="Equation" r:id="rId12" imgW="1714320" imgH="431640" progId="Equation.DSMT4">
                  <p:embed/>
                  <p:pic>
                    <p:nvPicPr>
                      <p:cNvPr id="17" name="Object 23">
                        <a:extLst>
                          <a:ext uri="{FF2B5EF4-FFF2-40B4-BE49-F238E27FC236}">
                            <a16:creationId xmlns:a16="http://schemas.microsoft.com/office/drawing/2014/main" id="{1B9053E5-7201-04D7-3437-6BC2792E35A3}"/>
                          </a:ext>
                        </a:extLst>
                      </p:cNvPr>
                      <p:cNvPicPr/>
                      <p:nvPr/>
                    </p:nvPicPr>
                    <p:blipFill>
                      <a:blip r:embed="rId13">
                        <a:clrChange>
                          <a:clrFrom>
                            <a:srgbClr val="000000"/>
                          </a:clrFrom>
                          <a:clrTo>
                            <a:srgbClr val="000000"/>
                          </a:clrTo>
                        </a:clrChange>
                      </a:blip>
                      <a:stretch>
                        <a:fillRect/>
                      </a:stretch>
                    </p:blipFill>
                    <p:spPr>
                      <a:xfrm>
                        <a:off x="2779018" y="2721365"/>
                        <a:ext cx="3585964" cy="906514"/>
                      </a:xfrm>
                      <a:prstGeom prst="rect">
                        <a:avLst/>
                      </a:prstGeom>
                      <a:noFill/>
                      <a:ln w="38100">
                        <a:noFill/>
                        <a:miter/>
                      </a:ln>
                    </p:spPr>
                  </p:pic>
                </p:oleObj>
              </mc:Fallback>
            </mc:AlternateContent>
          </a:graphicData>
        </a:graphic>
      </p:graphicFrame>
      <p:grpSp>
        <p:nvGrpSpPr>
          <p:cNvPr id="25" name="组合 24">
            <a:extLst>
              <a:ext uri="{FF2B5EF4-FFF2-40B4-BE49-F238E27FC236}">
                <a16:creationId xmlns:a16="http://schemas.microsoft.com/office/drawing/2014/main" id="{88702A05-F919-AF45-1D25-A86464A1772E}"/>
              </a:ext>
            </a:extLst>
          </p:cNvPr>
          <p:cNvGrpSpPr/>
          <p:nvPr/>
        </p:nvGrpSpPr>
        <p:grpSpPr>
          <a:xfrm>
            <a:off x="1475656" y="3845636"/>
            <a:ext cx="5467970" cy="625941"/>
            <a:chOff x="2628122" y="3933685"/>
            <a:chExt cx="7290626" cy="834588"/>
          </a:xfrm>
        </p:grpSpPr>
        <p:grpSp>
          <p:nvGrpSpPr>
            <p:cNvPr id="21" name="组合 20">
              <a:extLst>
                <a:ext uri="{FF2B5EF4-FFF2-40B4-BE49-F238E27FC236}">
                  <a16:creationId xmlns:a16="http://schemas.microsoft.com/office/drawing/2014/main" id="{87670C24-70D5-07E5-4ECB-16E032CEEBCF}"/>
                </a:ext>
              </a:extLst>
            </p:cNvPr>
            <p:cNvGrpSpPr/>
            <p:nvPr/>
          </p:nvGrpSpPr>
          <p:grpSpPr>
            <a:xfrm>
              <a:off x="2628122" y="3933685"/>
              <a:ext cx="6718018" cy="834588"/>
              <a:chOff x="2634763" y="3978785"/>
              <a:chExt cx="6718018" cy="834588"/>
            </a:xfrm>
          </p:grpSpPr>
          <p:sp>
            <p:nvSpPr>
              <p:cNvPr id="18" name="文本框 17">
                <a:extLst>
                  <a:ext uri="{FF2B5EF4-FFF2-40B4-BE49-F238E27FC236}">
                    <a16:creationId xmlns:a16="http://schemas.microsoft.com/office/drawing/2014/main" id="{8D85EC09-DCCE-A40F-E773-C4EEA0090307}"/>
                  </a:ext>
                </a:extLst>
              </p:cNvPr>
              <p:cNvSpPr txBox="1"/>
              <p:nvPr/>
            </p:nvSpPr>
            <p:spPr>
              <a:xfrm>
                <a:off x="2634763" y="4105360"/>
                <a:ext cx="697445" cy="615553"/>
              </a:xfrm>
              <a:prstGeom prst="rect">
                <a:avLst/>
              </a:prstGeom>
              <a:noFill/>
            </p:spPr>
            <p:txBody>
              <a:bodyPr wrap="square">
                <a:spAutoFit/>
              </a:bodyPr>
              <a:lstStyle/>
              <a:p>
                <a:r>
                  <a:rPr lang="zh-CN" altLang="en-US" sz="2400" dirty="0">
                    <a:solidFill>
                      <a:schemeClr val="tx1"/>
                    </a:solidFill>
                    <a:latin typeface="微软雅黑" panose="020B0503020204020204" pitchFamily="34" charset="-122"/>
                    <a:ea typeface="微软雅黑" panose="020B0503020204020204" pitchFamily="34" charset="-122"/>
                  </a:rPr>
                  <a:t>令</a:t>
                </a:r>
                <a:endParaRPr lang="zh-CN" altLang="en-US" sz="2400" dirty="0">
                  <a:solidFill>
                    <a:schemeClr val="tx1"/>
                  </a:solidFill>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ED5A867D-C94E-4894-63F4-3C0C0202D185}"/>
                      </a:ext>
                    </a:extLst>
                  </p:cNvPr>
                  <p:cNvSpPr txBox="1"/>
                  <p:nvPr/>
                </p:nvSpPr>
                <p:spPr>
                  <a:xfrm>
                    <a:off x="3258179" y="3978785"/>
                    <a:ext cx="6094602" cy="834588"/>
                  </a:xfrm>
                  <a:prstGeom prst="rect">
                    <a:avLst/>
                  </a:prstGeom>
                  <a:noFill/>
                </p:spPr>
                <p:txBody>
                  <a:bodyPr wrap="square">
                    <a:spAutoFit/>
                  </a:bodyPr>
                  <a:lstStyle/>
                  <a:p>
                    <a14:m>
                      <m:oMath xmlns:m="http://schemas.openxmlformats.org/officeDocument/2006/math">
                        <m:f>
                          <m:fPr>
                            <m:ctrlPr>
                              <a:rPr lang="zh-CN" altLang="en-US" sz="2400" i="1" smtClean="0">
                                <a:solidFill>
                                  <a:schemeClr val="tx1"/>
                                </a:solidFill>
                                <a:latin typeface="Cambria Math" panose="02040503050406030204" pitchFamily="18" charset="0"/>
                              </a:rPr>
                            </m:ctrlPr>
                          </m:fPr>
                          <m:num>
                            <m:r>
                              <a:rPr lang="zh-CN" altLang="en-US" sz="2400" i="1">
                                <a:solidFill>
                                  <a:schemeClr val="tx1"/>
                                </a:solidFill>
                                <a:latin typeface="Cambria Math" panose="02040503050406030204" pitchFamily="18" charset="0"/>
                              </a:rPr>
                              <m:t>𝟏</m:t>
                            </m:r>
                          </m:num>
                          <m:den>
                            <m:r>
                              <a:rPr lang="zh-CN" altLang="en-US" sz="2400">
                                <a:solidFill>
                                  <a:schemeClr val="tx1"/>
                                </a:solidFill>
                                <a:latin typeface="Cambria Math" panose="02040503050406030204" pitchFamily="18" charset="0"/>
                              </a:rPr>
                              <m:t>𝟖</m:t>
                            </m:r>
                          </m:den>
                        </m:f>
                        <m:r>
                          <a:rPr lang="zh-CN" altLang="en-US" sz="2400">
                            <a:solidFill>
                              <a:schemeClr val="tx1"/>
                            </a:solidFill>
                            <a:latin typeface="Cambria Math" panose="02040503050406030204" pitchFamily="18" charset="0"/>
                          </a:rPr>
                          <m:t>×</m:t>
                        </m:r>
                        <m:sSup>
                          <m:sSupPr>
                            <m:ctrlPr>
                              <a:rPr lang="zh-CN" altLang="en-US" sz="2400" i="1">
                                <a:solidFill>
                                  <a:schemeClr val="tx1"/>
                                </a:solidFill>
                                <a:latin typeface="Cambria Math" panose="02040503050406030204" pitchFamily="18" charset="0"/>
                              </a:rPr>
                            </m:ctrlPr>
                          </m:sSupPr>
                          <m:e>
                            <m:r>
                              <a:rPr lang="zh-CN" altLang="en-US" sz="2400">
                                <a:solidFill>
                                  <a:schemeClr val="tx1"/>
                                </a:solidFill>
                                <a:latin typeface="Cambria Math" panose="02040503050406030204" pitchFamily="18" charset="0"/>
                              </a:rPr>
                              <m:t>𝟏𝟎</m:t>
                            </m:r>
                          </m:e>
                          <m:sup>
                            <m:r>
                              <a:rPr lang="zh-CN" altLang="en-US" sz="2400">
                                <a:solidFill>
                                  <a:schemeClr val="tx1"/>
                                </a:solidFill>
                                <a:latin typeface="Cambria Math" panose="02040503050406030204" pitchFamily="18" charset="0"/>
                              </a:rPr>
                              <m:t>𝟏</m:t>
                            </m:r>
                            <m:r>
                              <a:rPr lang="zh-CN" altLang="en-US" sz="2400">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𝒏</m:t>
                            </m:r>
                          </m:sup>
                        </m:sSup>
                        <m:r>
                          <a:rPr lang="zh-CN" altLang="en-US" sz="2400">
                            <a:solidFill>
                              <a:schemeClr val="tx1"/>
                            </a:solidFill>
                            <a:latin typeface="Cambria Math" panose="02040503050406030204" pitchFamily="18" charset="0"/>
                          </a:rPr>
                          <m:t>≤</m:t>
                        </m:r>
                        <m:r>
                          <a:rPr lang="zh-CN" altLang="en-US" sz="2400">
                            <a:solidFill>
                              <a:schemeClr val="tx1"/>
                            </a:solidFill>
                            <a:latin typeface="Cambria Math" panose="02040503050406030204" pitchFamily="18" charset="0"/>
                          </a:rPr>
                          <m:t>𝟎</m:t>
                        </m:r>
                        <m:r>
                          <a:rPr lang="zh-CN" altLang="en-US" sz="2400">
                            <a:solidFill>
                              <a:schemeClr val="tx1"/>
                            </a:solidFill>
                            <a:latin typeface="Cambria Math" panose="02040503050406030204" pitchFamily="18" charset="0"/>
                          </a:rPr>
                          <m:t>.</m:t>
                        </m:r>
                        <m:r>
                          <a:rPr lang="zh-CN" altLang="en-US" sz="2400">
                            <a:solidFill>
                              <a:schemeClr val="tx1"/>
                            </a:solidFill>
                            <a:latin typeface="Cambria Math" panose="02040503050406030204" pitchFamily="18" charset="0"/>
                          </a:rPr>
                          <m:t>𝟏</m:t>
                        </m:r>
                        <m:r>
                          <a:rPr lang="zh-CN" altLang="en-US" sz="2400">
                            <a:solidFill>
                              <a:schemeClr val="tx1"/>
                            </a:solidFill>
                            <a:latin typeface="Cambria Math" panose="02040503050406030204" pitchFamily="18" charset="0"/>
                          </a:rPr>
                          <m:t>%    </m:t>
                        </m:r>
                        <m:r>
                          <a:rPr lang="zh-CN" altLang="en-US" sz="2400" i="1">
                            <a:solidFill>
                              <a:schemeClr val="tx1"/>
                            </a:solidFill>
                            <a:latin typeface="Cambria Math" panose="02040503050406030204" pitchFamily="18" charset="0"/>
                          </a:rPr>
                          <m:t>，</m:t>
                        </m:r>
                      </m:oMath>
                    </a14:m>
                    <a:r>
                      <a:rPr lang="zh-CN" altLang="en-US" sz="2400" dirty="0">
                        <a:solidFill>
                          <a:schemeClr val="tx1"/>
                        </a:solidFill>
                        <a:latin typeface="微软雅黑" panose="020B0503020204020204" pitchFamily="34" charset="-122"/>
                        <a:ea typeface="微软雅黑" panose="020B0503020204020204" pitchFamily="34" charset="-122"/>
                      </a:rPr>
                      <a:t>可得</a:t>
                    </a:r>
                  </a:p>
                </p:txBody>
              </p:sp>
            </mc:Choice>
            <mc:Fallback xmlns="">
              <p:sp>
                <p:nvSpPr>
                  <p:cNvPr id="20" name="文本框 19">
                    <a:extLst>
                      <a:ext uri="{FF2B5EF4-FFF2-40B4-BE49-F238E27FC236}">
                        <a16:creationId xmlns:a16="http://schemas.microsoft.com/office/drawing/2014/main" id="{ED5A867D-C94E-4894-63F4-3C0C0202D185}"/>
                      </a:ext>
                    </a:extLst>
                  </p:cNvPr>
                  <p:cNvSpPr txBox="1">
                    <a:spLocks noRot="1" noChangeAspect="1" noMove="1" noResize="1" noEditPoints="1" noAdjustHandles="1" noChangeArrowheads="1" noChangeShapeType="1" noTextEdit="1"/>
                  </p:cNvSpPr>
                  <p:nvPr/>
                </p:nvSpPr>
                <p:spPr>
                  <a:xfrm>
                    <a:off x="3258179" y="3978785"/>
                    <a:ext cx="6094602" cy="834588"/>
                  </a:xfrm>
                  <a:prstGeom prst="rect">
                    <a:avLst/>
                  </a:prstGeom>
                  <a:blipFill>
                    <a:blip r:embed="rId14"/>
                    <a:stretch>
                      <a:fillRect b="-7767"/>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22" name="Object 14">
                  <a:extLst>
                    <a:ext uri="{FF2B5EF4-FFF2-40B4-BE49-F238E27FC236}">
                      <a16:creationId xmlns:a16="http://schemas.microsoft.com/office/drawing/2014/main" id="{2131E025-6507-8CE5-78DE-413C4303ECBF}"/>
                    </a:ext>
                  </a:extLst>
                </p:cNvPr>
                <p:cNvGraphicFramePr>
                  <a:graphicFrameLocks noChangeAspect="1"/>
                </p:cNvGraphicFramePr>
                <p:nvPr>
                  <p:extLst>
                    <p:ext uri="{D42A27DB-BD31-4B8C-83A1-F6EECF244321}">
                      <p14:modId xmlns:p14="http://schemas.microsoft.com/office/powerpoint/2010/main" val="2889945850"/>
                    </p:ext>
                  </p:extLst>
                </p:nvPr>
              </p:nvGraphicFramePr>
              <p:xfrm>
                <a:off x="8375697" y="4131109"/>
                <a:ext cx="1543051" cy="439737"/>
              </p:xfrm>
              <a:graphic>
                <a:graphicData uri="http://schemas.openxmlformats.org/presentationml/2006/ole">
                  <mc:AlternateContent>
                    <mc:Choice xmlns:v="urn:schemas-microsoft-com:vml" Requires="v">
                      <p:oleObj name="Equation" r:id="rId15" imgW="622080" imgH="177480" progId="Equation.DSMT4">
                        <p:embed/>
                      </p:oleObj>
                    </mc:Choice>
                    <mc:Fallback>
                      <p:oleObj name="Equation" r:id="rId15" imgW="622080" imgH="177480" progId="Equation.DSMT4">
                        <p:embed/>
                        <p:pic>
                          <p:nvPicPr>
                            <p:cNvPr id="22" name="Object 14">
                              <a:extLst>
                                <a:ext uri="{FF2B5EF4-FFF2-40B4-BE49-F238E27FC236}">
                                  <a16:creationId xmlns:a16="http://schemas.microsoft.com/office/drawing/2014/main" id="{2131E025-6507-8CE5-78DE-413C4303ECBF}"/>
                                </a:ext>
                              </a:extLst>
                            </p:cNvPr>
                            <p:cNvPicPr/>
                            <p:nvPr/>
                          </p:nvPicPr>
                          <p:blipFill>
                            <a:blip r:embed="rId16"/>
                            <a:stretch>
                              <a:fillRect/>
                            </a:stretch>
                          </p:blipFill>
                          <p:spPr>
                            <a:xfrm>
                              <a:off x="8375697" y="4131109"/>
                              <a:ext cx="1543051" cy="439737"/>
                            </a:xfrm>
                            <a:prstGeom prst="rect">
                              <a:avLst/>
                            </a:prstGeom>
                            <a:noFill/>
                            <a:ln w="38100">
                              <a:noFill/>
                              <a:miter/>
                            </a:ln>
                          </p:spPr>
                        </p:pic>
                      </p:oleObj>
                    </mc:Fallback>
                  </mc:AlternateContent>
                </a:graphicData>
              </a:graphic>
            </p:graphicFrame>
          </mc:Choice>
          <mc:Fallback xmlns="">
            <p:graphicFrame>
              <p:nvGraphicFramePr>
                <p:cNvPr id="22" name="Object 14">
                  <a:extLst>
                    <a:ext uri="{FF2B5EF4-FFF2-40B4-BE49-F238E27FC236}">
                      <a16:creationId xmlns:a16="http://schemas.microsoft.com/office/drawing/2014/main" id="{2131E025-6507-8CE5-78DE-413C4303ECBF}"/>
                    </a:ext>
                  </a:extLst>
                </p:cNvPr>
                <p:cNvGraphicFramePr>
                  <a:graphicFrameLocks noChangeAspect="1"/>
                </p:cNvGraphicFramePr>
                <p:nvPr>
                  <p:extLst>
                    <p:ext uri="{D42A27DB-BD31-4B8C-83A1-F6EECF244321}">
                      <p14:modId xmlns:p14="http://schemas.microsoft.com/office/powerpoint/2010/main" val="2889945850"/>
                    </p:ext>
                  </p:extLst>
                </p:nvPr>
              </p:nvGraphicFramePr>
              <p:xfrm>
                <a:off x="8375697" y="4131109"/>
                <a:ext cx="1543051" cy="439737"/>
              </p:xfrm>
              <a:graphic>
                <a:graphicData uri="http://schemas.openxmlformats.org/presentationml/2006/ole">
                  <mc:AlternateContent>
                    <mc:Choice xmlns:v="urn:schemas-microsoft-com:vml" Requires="v">
                      <p:oleObj name="Equation" r:id="rId17" imgW="622080" imgH="177480" progId="Equation.DSMT4">
                        <p:embed/>
                      </p:oleObj>
                    </mc:Choice>
                    <mc:Fallback>
                      <p:oleObj name="Equation" r:id="rId17" imgW="622080" imgH="177480" progId="Equation.DSMT4">
                        <p:embed/>
                        <p:pic>
                          <p:nvPicPr>
                            <p:cNvPr id="22" name="Object 14">
                              <a:extLst>
                                <a:ext uri="{FF2B5EF4-FFF2-40B4-BE49-F238E27FC236}">
                                  <a16:creationId xmlns:a16="http://schemas.microsoft.com/office/drawing/2014/main" id="{2131E025-6507-8CE5-78DE-413C4303ECBF}"/>
                                </a:ext>
                              </a:extLst>
                            </p:cNvPr>
                            <p:cNvPicPr/>
                            <p:nvPr/>
                          </p:nvPicPr>
                          <p:blipFill>
                            <a:blip r:embed="rId18"/>
                            <a:stretch>
                              <a:fillRect/>
                            </a:stretch>
                          </p:blipFill>
                          <p:spPr>
                            <a:xfrm>
                              <a:off x="8375697" y="4131109"/>
                              <a:ext cx="1543051" cy="439737"/>
                            </a:xfrm>
                            <a:prstGeom prst="rect">
                              <a:avLst/>
                            </a:prstGeom>
                            <a:noFill/>
                            <a:ln w="38100">
                              <a:noFill/>
                              <a:miter/>
                            </a:ln>
                          </p:spPr>
                        </p:pic>
                      </p:oleObj>
                    </mc:Fallback>
                  </mc:AlternateContent>
                </a:graphicData>
              </a:graphic>
            </p:graphicFrame>
          </mc:Fallback>
        </mc:AlternateContent>
      </p:grpSp>
      <p:sp>
        <p:nvSpPr>
          <p:cNvPr id="24" name="文本框 23">
            <a:extLst>
              <a:ext uri="{FF2B5EF4-FFF2-40B4-BE49-F238E27FC236}">
                <a16:creationId xmlns:a16="http://schemas.microsoft.com/office/drawing/2014/main" id="{CFB4E922-3FD6-201F-E64B-BE5D88622E15}"/>
              </a:ext>
            </a:extLst>
          </p:cNvPr>
          <p:cNvSpPr txBox="1"/>
          <p:nvPr/>
        </p:nvSpPr>
        <p:spPr>
          <a:xfrm>
            <a:off x="1462283" y="4878007"/>
            <a:ext cx="3407426" cy="461665"/>
          </a:xfrm>
          <a:prstGeom prst="rect">
            <a:avLst/>
          </a:prstGeom>
          <a:noFill/>
        </p:spPr>
        <p:txBody>
          <a:bodyPr wrap="square">
            <a:spAutoFit/>
          </a:bodyPr>
          <a:lstStyle/>
          <a:p>
            <a:r>
              <a:rPr lang="zh-CN" altLang="en-US" sz="2400" dirty="0">
                <a:solidFill>
                  <a:schemeClr val="tx1"/>
                </a:solidFill>
                <a:latin typeface="微软雅黑" panose="020B0503020204020204" pitchFamily="34" charset="-122"/>
                <a:ea typeface="微软雅黑" panose="020B0503020204020204" pitchFamily="34" charset="-122"/>
              </a:rPr>
              <a:t>故应取</a:t>
            </a:r>
            <a:r>
              <a:rPr lang="en-US" altLang="zh-CN" sz="2400" dirty="0">
                <a:solidFill>
                  <a:srgbClr val="FF0000"/>
                </a:solidFill>
                <a:latin typeface="微软雅黑" panose="020B0503020204020204" pitchFamily="34" charset="-122"/>
                <a:ea typeface="微软雅黑" panose="020B0503020204020204" pitchFamily="34" charset="-122"/>
              </a:rPr>
              <a:t>4</a:t>
            </a:r>
            <a:r>
              <a:rPr lang="zh-CN" altLang="en-US" sz="2400" dirty="0">
                <a:solidFill>
                  <a:srgbClr val="FF0000"/>
                </a:solidFill>
                <a:latin typeface="微软雅黑" panose="020B0503020204020204" pitchFamily="34" charset="-122"/>
                <a:ea typeface="微软雅黑" panose="020B0503020204020204" pitchFamily="34" charset="-122"/>
              </a:rPr>
              <a:t>位</a:t>
            </a:r>
            <a:r>
              <a:rPr lang="zh-CN" altLang="en-US" sz="2400" dirty="0">
                <a:solidFill>
                  <a:schemeClr val="tx1"/>
                </a:solidFill>
                <a:latin typeface="微软雅黑" panose="020B0503020204020204" pitchFamily="34" charset="-122"/>
                <a:ea typeface="微软雅黑" panose="020B0503020204020204" pitchFamily="34" charset="-122"/>
              </a:rPr>
              <a:t>有效数字</a:t>
            </a:r>
            <a:r>
              <a:rPr lang="en-US" altLang="zh-CN" sz="2400" dirty="0">
                <a:solidFill>
                  <a:schemeClr val="tx1"/>
                </a:solidFill>
                <a:latin typeface="微软雅黑" panose="020B0503020204020204" pitchFamily="34" charset="-122"/>
                <a:ea typeface="微软雅黑" panose="020B0503020204020204" pitchFamily="34" charset="-122"/>
              </a:rPr>
              <a:t>.</a:t>
            </a:r>
            <a:endParaRPr lang="zh-CN" altLang="en-US" sz="2400" dirty="0">
              <a:solidFill>
                <a:schemeClr val="tx1"/>
              </a:solidFill>
            </a:endParaRPr>
          </a:p>
        </p:txBody>
      </p:sp>
    </p:spTree>
    <p:extLst>
      <p:ext uri="{BB962C8B-B14F-4D97-AF65-F5344CB8AC3E}">
        <p14:creationId xmlns:p14="http://schemas.microsoft.com/office/powerpoint/2010/main" val="119447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Grp="1" noChangeAspect="1"/>
          </p:cNvGraphicFramePr>
          <p:nvPr>
            <p:ph sz="half" idx="1"/>
          </p:nvPr>
        </p:nvGraphicFramePr>
        <p:xfrm>
          <a:off x="1476375" y="1268413"/>
          <a:ext cx="2951163" cy="2041525"/>
        </p:xfrm>
        <a:graphic>
          <a:graphicData uri="http://schemas.openxmlformats.org/presentationml/2006/ole">
            <mc:AlternateContent xmlns:mc="http://schemas.openxmlformats.org/markup-compatibility/2006">
              <mc:Choice xmlns:v="urn:schemas-microsoft-com:vml" Requires="v">
                <p:oleObj r:id="rId2" imgW="963930" imgH="689610" progId="Equation.3">
                  <p:embed/>
                </p:oleObj>
              </mc:Choice>
              <mc:Fallback>
                <p:oleObj r:id="rId2" imgW="963930" imgH="689610" progId="Equation.3">
                  <p:embed/>
                  <p:pic>
                    <p:nvPicPr>
                      <p:cNvPr id="9218" name="Object 2"/>
                      <p:cNvPicPr/>
                      <p:nvPr/>
                    </p:nvPicPr>
                    <p:blipFill>
                      <a:blip r:embed="rId3">
                        <a:clrChange>
                          <a:clrFrom>
                            <a:srgbClr val="000000"/>
                          </a:clrFrom>
                          <a:clrTo>
                            <a:srgbClr val="0000CC"/>
                          </a:clrTo>
                        </a:clrChange>
                      </a:blip>
                      <a:srcRect/>
                      <a:stretch>
                        <a:fillRect/>
                      </a:stretch>
                    </p:blipFill>
                    <p:spPr>
                      <a:xfrm>
                        <a:off x="1476375" y="1268413"/>
                        <a:ext cx="2951163" cy="2041525"/>
                      </a:xfrm>
                      <a:prstGeom prst="rect">
                        <a:avLst/>
                      </a:prstGeom>
                      <a:solidFill>
                        <a:srgbClr val="FFFFFF">
                          <a:alpha val="100000"/>
                        </a:srgbClr>
                      </a:solidFill>
                      <a:ln w="38100">
                        <a:miter/>
                      </a:ln>
                    </p:spPr>
                  </p:pic>
                </p:oleObj>
              </mc:Fallback>
            </mc:AlternateContent>
          </a:graphicData>
        </a:graphic>
      </p:graphicFrame>
      <p:graphicFrame>
        <p:nvGraphicFramePr>
          <p:cNvPr id="9219" name="Object 3"/>
          <p:cNvGraphicFramePr>
            <a:graphicFrameLocks noGrp="1" noChangeAspect="1"/>
          </p:cNvGraphicFramePr>
          <p:nvPr>
            <p:ph sz="quarter" idx="1"/>
          </p:nvPr>
        </p:nvGraphicFramePr>
        <p:xfrm>
          <a:off x="2916238" y="3860800"/>
          <a:ext cx="2736850" cy="985838"/>
        </p:xfrm>
        <a:graphic>
          <a:graphicData uri="http://schemas.openxmlformats.org/presentationml/2006/ole">
            <mc:AlternateContent xmlns:mc="http://schemas.openxmlformats.org/markup-compatibility/2006">
              <mc:Choice xmlns:v="urn:schemas-microsoft-com:vml" Requires="v">
                <p:oleObj r:id="rId4" imgW="482600" imgH="203200" progId="Equation.3">
                  <p:embed/>
                </p:oleObj>
              </mc:Choice>
              <mc:Fallback>
                <p:oleObj r:id="rId4" imgW="482600" imgH="203200" progId="Equation.3">
                  <p:embed/>
                  <p:pic>
                    <p:nvPicPr>
                      <p:cNvPr id="9219" name="Object 3"/>
                      <p:cNvPicPr/>
                      <p:nvPr/>
                    </p:nvPicPr>
                    <p:blipFill>
                      <a:blip r:embed="rId5"/>
                      <a:srcRect/>
                      <a:stretch>
                        <a:fillRect/>
                      </a:stretch>
                    </p:blipFill>
                    <p:spPr>
                      <a:xfrm>
                        <a:off x="2916238" y="3860800"/>
                        <a:ext cx="2736850" cy="985838"/>
                      </a:xfrm>
                      <a:prstGeom prst="rect">
                        <a:avLst/>
                      </a:prstGeom>
                      <a:solidFill>
                        <a:srgbClr val="FFFFFF">
                          <a:alpha val="100000"/>
                        </a:srgbClr>
                      </a:solidFill>
                      <a:ln w="38100">
                        <a:miter/>
                      </a:ln>
                    </p:spPr>
                  </p:pic>
                </p:oleObj>
              </mc:Fallback>
            </mc:AlternateContent>
          </a:graphicData>
        </a:graphic>
      </p:graphicFrame>
      <p:graphicFrame>
        <p:nvGraphicFramePr>
          <p:cNvPr id="9220" name="Object 4"/>
          <p:cNvGraphicFramePr>
            <a:graphicFrameLocks noChangeAspect="1"/>
          </p:cNvGraphicFramePr>
          <p:nvPr/>
        </p:nvGraphicFramePr>
        <p:xfrm>
          <a:off x="4572000" y="1196975"/>
          <a:ext cx="1838325" cy="2303463"/>
        </p:xfrm>
        <a:graphic>
          <a:graphicData uri="http://schemas.openxmlformats.org/presentationml/2006/ole">
            <mc:AlternateContent xmlns:mc="http://schemas.openxmlformats.org/markup-compatibility/2006">
              <mc:Choice xmlns:v="urn:schemas-microsoft-com:vml" Requires="v">
                <p:oleObj r:id="rId6" imgW="749300" imgH="939800" progId="Equation.3">
                  <p:embed/>
                </p:oleObj>
              </mc:Choice>
              <mc:Fallback>
                <p:oleObj r:id="rId6" imgW="749300" imgH="939800" progId="Equation.3">
                  <p:embed/>
                  <p:pic>
                    <p:nvPicPr>
                      <p:cNvPr id="9220" name="Object 4"/>
                      <p:cNvPicPr/>
                      <p:nvPr/>
                    </p:nvPicPr>
                    <p:blipFill>
                      <a:blip r:embed="rId7"/>
                      <a:stretch>
                        <a:fillRect/>
                      </a:stretch>
                    </p:blipFill>
                    <p:spPr>
                      <a:xfrm>
                        <a:off x="4572000" y="1196975"/>
                        <a:ext cx="1838325" cy="2303463"/>
                      </a:xfrm>
                      <a:prstGeom prst="rect">
                        <a:avLst/>
                      </a:prstGeom>
                      <a:solidFill>
                        <a:srgbClr val="FFFFFF"/>
                      </a:solidFill>
                      <a:ln w="38100">
                        <a:noFill/>
                        <a:miter/>
                      </a:ln>
                    </p:spPr>
                  </p:pic>
                </p:oleObj>
              </mc:Fallback>
            </mc:AlternateContent>
          </a:graphicData>
        </a:graphic>
      </p:graphicFrame>
      <p:sp>
        <p:nvSpPr>
          <p:cNvPr id="61445" name="Text Box 5" descr="花束"/>
          <p:cNvSpPr txBox="1">
            <a:spLocks noChangeArrowheads="1"/>
          </p:cNvSpPr>
          <p:nvPr/>
        </p:nvSpPr>
        <p:spPr bwMode="auto">
          <a:xfrm>
            <a:off x="2032000" y="5091113"/>
            <a:ext cx="4770438" cy="701675"/>
          </a:xfrm>
          <a:prstGeom prst="rect">
            <a:avLst/>
          </a:prstGeom>
          <a:noFill/>
          <a:ln w="9525" algn="ctr">
            <a:noFill/>
            <a:miter lim="800000"/>
          </a:ln>
          <a:effectLst/>
        </p:spPr>
        <p:txBody>
          <a:bodyPr wrap="none">
            <a:spAutoFit/>
          </a:bodyPr>
          <a:lstStyle/>
          <a:p>
            <a:pPr marR="0" defTabSz="914400" eaLnBrk="1" hangingPunct="1">
              <a:buClrTx/>
              <a:buSzTx/>
              <a:buFontTx/>
              <a:buNone/>
              <a:defRPr/>
            </a:pPr>
            <a:r>
              <a:rPr kumimoji="1" lang="zh-CN" altLang="en-US" sz="4000" kern="1200" cap="none" spc="0" normalizeH="0" baseline="0" noProof="0">
                <a:solidFill>
                  <a:srgbClr val="FF0066"/>
                </a:solidFill>
                <a:effectLst>
                  <a:outerShdw blurRad="38100" dist="38100" dir="2700000" algn="tl">
                    <a:srgbClr val="C0C0C0"/>
                  </a:outerShdw>
                </a:effectLst>
                <a:latin typeface="Arial" panose="020B0604020202020204" pitchFamily="34" charset="0"/>
                <a:ea typeface="楷体_GB2312" pitchFamily="49" charset="-122"/>
                <a:cs typeface="+mn-cs"/>
              </a:rPr>
              <a:t>线性方程组的求解！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5"/>
                                        </p:tgtEl>
                                        <p:attrNameLst>
                                          <p:attrName>style.visibility</p:attrName>
                                        </p:attrNameLst>
                                      </p:cBhvr>
                                      <p:to>
                                        <p:strVal val="visible"/>
                                      </p:to>
                                    </p:set>
                                    <p:anim calcmode="lin" valueType="num">
                                      <p:cBhvr additive="base">
                                        <p:cTn id="7" dur="500" fill="hold"/>
                                        <p:tgtEl>
                                          <p:spTgt spid="61445"/>
                                        </p:tgtEl>
                                        <p:attrNameLst>
                                          <p:attrName>ppt_x</p:attrName>
                                        </p:attrNameLst>
                                      </p:cBhvr>
                                      <p:tavLst>
                                        <p:tav tm="0">
                                          <p:val>
                                            <p:strVal val="0-#ppt_w/2"/>
                                          </p:val>
                                        </p:tav>
                                        <p:tav tm="100000">
                                          <p:val>
                                            <p:strVal val="#ppt_x"/>
                                          </p:val>
                                        </p:tav>
                                      </p:tavLst>
                                    </p:anim>
                                    <p:anim calcmode="lin" valueType="num">
                                      <p:cBhvr additive="base">
                                        <p:cTn id="8" dur="500" fill="hold"/>
                                        <p:tgtEl>
                                          <p:spTgt spid="614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ChangeArrowheads="1"/>
          </p:cNvSpPr>
          <p:nvPr/>
        </p:nvSpPr>
        <p:spPr bwMode="auto">
          <a:xfrm>
            <a:off x="1829462" y="379320"/>
            <a:ext cx="5299849" cy="646331"/>
          </a:xfrm>
          <a:prstGeom prst="rect">
            <a:avLst/>
          </a:prstGeom>
          <a:noFill/>
          <a:ln w="9525" algn="ctr">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dirty="0">
                <a:ln>
                  <a:noFill/>
                </a:ln>
                <a:solidFill>
                  <a:srgbClr val="FF006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§3  </a:t>
            </a:r>
            <a:r>
              <a:rPr kumimoji="1" lang="zh-CN" altLang="en-US" sz="3600" b="1" i="0" u="none" strike="noStrike" kern="1200" cap="none" spc="0" normalizeH="0" baseline="0" noProof="0" dirty="0">
                <a:ln>
                  <a:noFill/>
                </a:ln>
                <a:solidFill>
                  <a:srgbClr val="FF006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数值运算的误差估计</a:t>
            </a:r>
          </a:p>
        </p:txBody>
      </p:sp>
      <p:sp>
        <p:nvSpPr>
          <p:cNvPr id="32776" name="Text Box 8"/>
          <p:cNvSpPr txBox="1">
            <a:spLocks noChangeArrowheads="1"/>
          </p:cNvSpPr>
          <p:nvPr/>
        </p:nvSpPr>
        <p:spPr bwMode="auto">
          <a:xfrm>
            <a:off x="611188" y="1200406"/>
            <a:ext cx="4824413" cy="579438"/>
          </a:xfrm>
          <a:prstGeom prst="rect">
            <a:avLst/>
          </a:prstGeom>
          <a:noFill/>
          <a:ln w="9525" algn="ctr">
            <a:noFill/>
            <a:miter lim="800000"/>
          </a:ln>
          <a:effectLst/>
        </p:spPr>
        <p:txBody>
          <a:bodyPr>
            <a:spAutoFit/>
          </a:bodyPr>
          <a:lstStyle/>
          <a:p>
            <a:pPr marR="0" defTabSz="914400" eaLnBrk="1" hangingPunct="1">
              <a:buClrTx/>
              <a:buSzTx/>
              <a:buFontTx/>
              <a:buNone/>
              <a:defRPr/>
            </a:pPr>
            <a:r>
              <a:rPr kumimoji="1" lang="zh-CN" altLang="en-US" kern="1200" cap="none" spc="0" normalizeH="0" baseline="0" noProof="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一</a:t>
            </a:r>
            <a:r>
              <a:rPr kumimoji="1" lang="zh-CN" altLang="en-US" kern="1200" cap="none" spc="0" normalizeH="0" baseline="0" noProof="0" dirty="0">
                <a:solidFill>
                  <a:schemeClr val="tx1"/>
                </a:solidFill>
                <a:latin typeface="微软雅黑" panose="020B0503020204020204" pitchFamily="34" charset="-122"/>
                <a:ea typeface="微软雅黑" panose="020B0503020204020204" pitchFamily="34" charset="-122"/>
              </a:rPr>
              <a:t>、</a:t>
            </a:r>
            <a:r>
              <a:rPr kumimoji="1" lang="zh-CN" altLang="en-US" kern="1200" cap="none" spc="0" normalizeH="0" baseline="0" noProof="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四则运算的误差估计</a:t>
            </a:r>
            <a:endParaRPr kumimoji="1" lang="en-US" altLang="zh-CN" kern="1200" cap="none" spc="0" normalizeH="0" baseline="0" noProof="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nvGrpSpPr>
          <p:cNvPr id="2" name="Group 17"/>
          <p:cNvGrpSpPr/>
          <p:nvPr/>
        </p:nvGrpSpPr>
        <p:grpSpPr>
          <a:xfrm>
            <a:off x="611188" y="1860011"/>
            <a:ext cx="8137276" cy="1025525"/>
            <a:chOff x="521" y="1294"/>
            <a:chExt cx="5035" cy="646"/>
          </a:xfrm>
        </p:grpSpPr>
        <p:sp>
          <p:nvSpPr>
            <p:cNvPr id="32777" name="Text Box 9"/>
            <p:cNvSpPr txBox="1">
              <a:spLocks noChangeArrowheads="1"/>
            </p:cNvSpPr>
            <p:nvPr/>
          </p:nvSpPr>
          <p:spPr bwMode="auto">
            <a:xfrm>
              <a:off x="521" y="1344"/>
              <a:ext cx="5035" cy="596"/>
            </a:xfrm>
            <a:prstGeom prst="rect">
              <a:avLst/>
            </a:prstGeom>
            <a:noFill/>
            <a:ln w="9525" algn="ctr">
              <a:noFill/>
              <a:miter lim="800000"/>
            </a:ln>
            <a:effectLst/>
          </p:spPr>
          <p:txBody>
            <a:bodyPr>
              <a:spAutoFit/>
            </a:bodyPr>
            <a:lstStyle/>
            <a:p>
              <a:pPr marR="0" defTabSz="914400" eaLnBrk="1" hangingPunct="1">
                <a:buClrTx/>
                <a:buSzTx/>
                <a:buFontTx/>
                <a:buNone/>
                <a:defRPr/>
              </a:pPr>
              <a:r>
                <a:rPr kumimoji="1" lang="zh-CN" altLang="en-US" sz="2800" kern="1200" cap="none" spc="0" normalizeH="0" baseline="0" noProof="0"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两个近似数    与    </a:t>
              </a:r>
              <a:r>
                <a:rPr kumimoji="1" lang="en-US" altLang="zh-CN" sz="2800" kern="1200" cap="none" spc="0" normalizeH="0" baseline="0" noProof="0"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1" lang="zh-CN" altLang="en-US" sz="2800" kern="1200" cap="none" spc="0" normalizeH="0" baseline="0" noProof="0"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其误差限分别为        及         </a:t>
              </a:r>
              <a:r>
                <a:rPr kumimoji="1" lang="en-US" altLang="zh-CN" sz="2800" kern="1200" cap="none" spc="0" normalizeH="0" baseline="0" noProof="0"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1" lang="zh-CN" altLang="en-US" sz="2800" kern="1200" cap="none" spc="0" normalizeH="0" baseline="0" noProof="0"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它们进行加减乘除运算得到的误差限分别为</a:t>
              </a:r>
              <a:endParaRPr kumimoji="1" lang="zh-CN" altLang="en-US" sz="2400" kern="1200" cap="none" spc="0" normalizeH="0" baseline="0" noProof="0"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aphicFrame>
          <p:nvGraphicFramePr>
            <p:cNvPr id="52233" name="Object 10"/>
            <p:cNvGraphicFramePr>
              <a:graphicFrameLocks noChangeAspect="1"/>
            </p:cNvGraphicFramePr>
            <p:nvPr/>
          </p:nvGraphicFramePr>
          <p:xfrm>
            <a:off x="1701" y="1312"/>
            <a:ext cx="249" cy="363"/>
          </p:xfrm>
          <a:graphic>
            <a:graphicData uri="http://schemas.openxmlformats.org/presentationml/2006/ole">
              <mc:AlternateContent xmlns:mc="http://schemas.openxmlformats.org/markup-compatibility/2006">
                <mc:Choice xmlns:v="urn:schemas-microsoft-com:vml" Requires="v">
                  <p:oleObj r:id="rId3" imgW="165100" imgH="241300" progId="Equation.DSMT4">
                    <p:embed/>
                  </p:oleObj>
                </mc:Choice>
                <mc:Fallback>
                  <p:oleObj r:id="rId3" imgW="165100" imgH="241300" progId="Equation.DSMT4">
                    <p:embed/>
                    <p:pic>
                      <p:nvPicPr>
                        <p:cNvPr id="52233" name="Object 10"/>
                        <p:cNvPicPr/>
                        <p:nvPr/>
                      </p:nvPicPr>
                      <p:blipFill>
                        <a:blip r:embed="rId4"/>
                        <a:stretch>
                          <a:fillRect/>
                        </a:stretch>
                      </p:blipFill>
                      <p:spPr>
                        <a:xfrm>
                          <a:off x="1701" y="1312"/>
                          <a:ext cx="249" cy="363"/>
                        </a:xfrm>
                        <a:prstGeom prst="rect">
                          <a:avLst/>
                        </a:prstGeom>
                        <a:noFill/>
                        <a:ln w="38100">
                          <a:noFill/>
                          <a:miter/>
                        </a:ln>
                      </p:spPr>
                    </p:pic>
                  </p:oleObj>
                </mc:Fallback>
              </mc:AlternateContent>
            </a:graphicData>
          </a:graphic>
        </p:graphicFrame>
        <p:graphicFrame>
          <p:nvGraphicFramePr>
            <p:cNvPr id="52234" name="Object 11"/>
            <p:cNvGraphicFramePr>
              <a:graphicFrameLocks noChangeAspect="1"/>
            </p:cNvGraphicFramePr>
            <p:nvPr/>
          </p:nvGraphicFramePr>
          <p:xfrm>
            <a:off x="2146" y="1319"/>
            <a:ext cx="248" cy="363"/>
          </p:xfrm>
          <a:graphic>
            <a:graphicData uri="http://schemas.openxmlformats.org/presentationml/2006/ole">
              <mc:AlternateContent xmlns:mc="http://schemas.openxmlformats.org/markup-compatibility/2006">
                <mc:Choice xmlns:v="urn:schemas-microsoft-com:vml" Requires="v">
                  <p:oleObj r:id="rId5" imgW="165100" imgH="241300" progId="Equation.DSMT4">
                    <p:embed/>
                  </p:oleObj>
                </mc:Choice>
                <mc:Fallback>
                  <p:oleObj r:id="rId5" imgW="165100" imgH="241300" progId="Equation.DSMT4">
                    <p:embed/>
                    <p:pic>
                      <p:nvPicPr>
                        <p:cNvPr id="52234" name="Object 11"/>
                        <p:cNvPicPr/>
                        <p:nvPr/>
                      </p:nvPicPr>
                      <p:blipFill>
                        <a:blip r:embed="rId6"/>
                        <a:stretch>
                          <a:fillRect/>
                        </a:stretch>
                      </p:blipFill>
                      <p:spPr>
                        <a:xfrm>
                          <a:off x="2146" y="1319"/>
                          <a:ext cx="248" cy="363"/>
                        </a:xfrm>
                        <a:prstGeom prst="rect">
                          <a:avLst/>
                        </a:prstGeom>
                        <a:noFill/>
                        <a:ln w="38100">
                          <a:noFill/>
                          <a:miter/>
                        </a:ln>
                      </p:spPr>
                    </p:pic>
                  </p:oleObj>
                </mc:Fallback>
              </mc:AlternateContent>
            </a:graphicData>
          </a:graphic>
        </p:graphicFrame>
        <p:graphicFrame>
          <p:nvGraphicFramePr>
            <p:cNvPr id="52235" name="Object 12"/>
            <p:cNvGraphicFramePr>
              <a:graphicFrameLocks noChangeAspect="1"/>
            </p:cNvGraphicFramePr>
            <p:nvPr/>
          </p:nvGraphicFramePr>
          <p:xfrm>
            <a:off x="4014" y="1294"/>
            <a:ext cx="545" cy="399"/>
          </p:xfrm>
          <a:graphic>
            <a:graphicData uri="http://schemas.openxmlformats.org/presentationml/2006/ole">
              <mc:AlternateContent xmlns:mc="http://schemas.openxmlformats.org/markup-compatibility/2006">
                <mc:Choice xmlns:v="urn:schemas-microsoft-com:vml" Requires="v">
                  <p:oleObj r:id="rId7" imgW="381000" imgH="279400" progId="Equation.DSMT4">
                    <p:embed/>
                  </p:oleObj>
                </mc:Choice>
                <mc:Fallback>
                  <p:oleObj r:id="rId7" imgW="381000" imgH="279400" progId="Equation.DSMT4">
                    <p:embed/>
                    <p:pic>
                      <p:nvPicPr>
                        <p:cNvPr id="52235" name="Object 12"/>
                        <p:cNvPicPr/>
                        <p:nvPr/>
                      </p:nvPicPr>
                      <p:blipFill>
                        <a:blip r:embed="rId8"/>
                        <a:stretch>
                          <a:fillRect/>
                        </a:stretch>
                      </p:blipFill>
                      <p:spPr>
                        <a:xfrm>
                          <a:off x="4014" y="1294"/>
                          <a:ext cx="545" cy="399"/>
                        </a:xfrm>
                        <a:prstGeom prst="rect">
                          <a:avLst/>
                        </a:prstGeom>
                        <a:noFill/>
                        <a:ln w="38100">
                          <a:noFill/>
                          <a:miter/>
                        </a:ln>
                      </p:spPr>
                    </p:pic>
                  </p:oleObj>
                </mc:Fallback>
              </mc:AlternateContent>
            </a:graphicData>
          </a:graphic>
        </p:graphicFrame>
        <p:graphicFrame>
          <p:nvGraphicFramePr>
            <p:cNvPr id="52236" name="Object 13"/>
            <p:cNvGraphicFramePr>
              <a:graphicFrameLocks noChangeAspect="1"/>
            </p:cNvGraphicFramePr>
            <p:nvPr>
              <p:extLst>
                <p:ext uri="{D42A27DB-BD31-4B8C-83A1-F6EECF244321}">
                  <p14:modId xmlns:p14="http://schemas.microsoft.com/office/powerpoint/2010/main" val="2083779292"/>
                </p:ext>
              </p:extLst>
            </p:nvPr>
          </p:nvGraphicFramePr>
          <p:xfrm>
            <a:off x="4784" y="1312"/>
            <a:ext cx="545" cy="432"/>
          </p:xfrm>
          <a:graphic>
            <a:graphicData uri="http://schemas.openxmlformats.org/presentationml/2006/ole">
              <mc:AlternateContent xmlns:mc="http://schemas.openxmlformats.org/markup-compatibility/2006">
                <mc:Choice xmlns:v="urn:schemas-microsoft-com:vml" Requires="v">
                  <p:oleObj r:id="rId9" imgW="381000" imgH="279400" progId="Equation.DSMT4">
                    <p:embed/>
                  </p:oleObj>
                </mc:Choice>
                <mc:Fallback>
                  <p:oleObj r:id="rId9" imgW="381000" imgH="279400" progId="Equation.DSMT4">
                    <p:embed/>
                    <p:pic>
                      <p:nvPicPr>
                        <p:cNvPr id="52236" name="Object 13"/>
                        <p:cNvPicPr/>
                        <p:nvPr/>
                      </p:nvPicPr>
                      <p:blipFill>
                        <a:blip r:embed="rId10"/>
                        <a:stretch>
                          <a:fillRect/>
                        </a:stretch>
                      </p:blipFill>
                      <p:spPr>
                        <a:xfrm>
                          <a:off x="4784" y="1312"/>
                          <a:ext cx="545" cy="432"/>
                        </a:xfrm>
                        <a:prstGeom prst="rect">
                          <a:avLst/>
                        </a:prstGeom>
                        <a:noFill/>
                        <a:ln w="38100">
                          <a:noFill/>
                          <a:miter/>
                        </a:ln>
                      </p:spPr>
                    </p:pic>
                  </p:oleObj>
                </mc:Fallback>
              </mc:AlternateContent>
            </a:graphicData>
          </a:graphic>
        </p:graphicFrame>
      </p:grpSp>
      <p:graphicFrame>
        <p:nvGraphicFramePr>
          <p:cNvPr id="32782" name="Object 14"/>
          <p:cNvGraphicFramePr>
            <a:graphicFrameLocks noChangeAspect="1"/>
          </p:cNvGraphicFramePr>
          <p:nvPr>
            <p:extLst>
              <p:ext uri="{D42A27DB-BD31-4B8C-83A1-F6EECF244321}">
                <p14:modId xmlns:p14="http://schemas.microsoft.com/office/powerpoint/2010/main" val="978548593"/>
              </p:ext>
            </p:extLst>
          </p:nvPr>
        </p:nvGraphicFramePr>
        <p:xfrm>
          <a:off x="2483643" y="3076575"/>
          <a:ext cx="4176713" cy="723900"/>
        </p:xfrm>
        <a:graphic>
          <a:graphicData uri="http://schemas.openxmlformats.org/presentationml/2006/ole">
            <mc:AlternateContent xmlns:mc="http://schemas.openxmlformats.org/markup-compatibility/2006">
              <mc:Choice xmlns:v="urn:schemas-microsoft-com:vml" Requires="v">
                <p:oleObj r:id="rId11" imgW="1188720" imgH="203835" progId="Equation.DSMT4">
                  <p:embed/>
                </p:oleObj>
              </mc:Choice>
              <mc:Fallback>
                <p:oleObj r:id="rId11" imgW="1188720" imgH="203835" progId="Equation.DSMT4">
                  <p:embed/>
                  <p:pic>
                    <p:nvPicPr>
                      <p:cNvPr id="32782" name="Object 14"/>
                      <p:cNvPicPr/>
                      <p:nvPr/>
                    </p:nvPicPr>
                    <p:blipFill>
                      <a:blip r:embed="rId12">
                        <a:clrChange>
                          <a:clrFrom>
                            <a:srgbClr val="000000"/>
                          </a:clrFrom>
                          <a:clrTo>
                            <a:srgbClr val="CC0099"/>
                          </a:clrTo>
                        </a:clrChange>
                      </a:blip>
                      <a:stretch>
                        <a:fillRect/>
                      </a:stretch>
                    </p:blipFill>
                    <p:spPr>
                      <a:xfrm>
                        <a:off x="2483643" y="3076575"/>
                        <a:ext cx="4176713" cy="723900"/>
                      </a:xfrm>
                      <a:prstGeom prst="rect">
                        <a:avLst/>
                      </a:prstGeom>
                      <a:noFill/>
                      <a:ln w="38100">
                        <a:noFill/>
                        <a:miter/>
                      </a:ln>
                    </p:spPr>
                  </p:pic>
                </p:oleObj>
              </mc:Fallback>
            </mc:AlternateContent>
          </a:graphicData>
        </a:graphic>
      </p:graphicFrame>
      <p:graphicFrame>
        <p:nvGraphicFramePr>
          <p:cNvPr id="32783" name="Object 15"/>
          <p:cNvGraphicFramePr>
            <a:graphicFrameLocks noChangeAspect="1"/>
          </p:cNvGraphicFramePr>
          <p:nvPr>
            <p:extLst>
              <p:ext uri="{D42A27DB-BD31-4B8C-83A1-F6EECF244321}">
                <p14:modId xmlns:p14="http://schemas.microsoft.com/office/powerpoint/2010/main" val="2518134408"/>
              </p:ext>
            </p:extLst>
          </p:nvPr>
        </p:nvGraphicFramePr>
        <p:xfrm>
          <a:off x="2303462" y="3987800"/>
          <a:ext cx="5040313" cy="754063"/>
        </p:xfrm>
        <a:graphic>
          <a:graphicData uri="http://schemas.openxmlformats.org/presentationml/2006/ole">
            <mc:AlternateContent xmlns:mc="http://schemas.openxmlformats.org/markup-compatibility/2006">
              <mc:Choice xmlns:v="urn:schemas-microsoft-com:vml" Requires="v">
                <p:oleObj r:id="rId13" imgW="1375410" imgH="203835" progId="Equation.DSMT4">
                  <p:embed/>
                </p:oleObj>
              </mc:Choice>
              <mc:Fallback>
                <p:oleObj r:id="rId13" imgW="1375410" imgH="203835" progId="Equation.DSMT4">
                  <p:embed/>
                  <p:pic>
                    <p:nvPicPr>
                      <p:cNvPr id="32783" name="Object 15"/>
                      <p:cNvPicPr/>
                      <p:nvPr/>
                    </p:nvPicPr>
                    <p:blipFill>
                      <a:blip r:embed="rId14">
                        <a:clrChange>
                          <a:clrFrom>
                            <a:srgbClr val="000000"/>
                          </a:clrFrom>
                          <a:clrTo>
                            <a:srgbClr val="3366FF"/>
                          </a:clrTo>
                        </a:clrChange>
                      </a:blip>
                      <a:stretch>
                        <a:fillRect/>
                      </a:stretch>
                    </p:blipFill>
                    <p:spPr>
                      <a:xfrm>
                        <a:off x="2303462" y="3987800"/>
                        <a:ext cx="5040313" cy="754063"/>
                      </a:xfrm>
                      <a:prstGeom prst="rect">
                        <a:avLst/>
                      </a:prstGeom>
                      <a:noFill/>
                      <a:ln w="38100">
                        <a:noFill/>
                        <a:miter/>
                      </a:ln>
                    </p:spPr>
                  </p:pic>
                </p:oleObj>
              </mc:Fallback>
            </mc:AlternateContent>
          </a:graphicData>
        </a:graphic>
      </p:graphicFrame>
      <p:graphicFrame>
        <p:nvGraphicFramePr>
          <p:cNvPr id="32784" name="Object 16"/>
          <p:cNvGraphicFramePr>
            <a:graphicFrameLocks noChangeAspect="1"/>
          </p:cNvGraphicFramePr>
          <p:nvPr>
            <p:extLst>
              <p:ext uri="{D42A27DB-BD31-4B8C-83A1-F6EECF244321}">
                <p14:modId xmlns:p14="http://schemas.microsoft.com/office/powerpoint/2010/main" val="943498141"/>
              </p:ext>
            </p:extLst>
          </p:nvPr>
        </p:nvGraphicFramePr>
        <p:xfrm>
          <a:off x="2051720" y="4885327"/>
          <a:ext cx="5689600" cy="1300163"/>
        </p:xfrm>
        <a:graphic>
          <a:graphicData uri="http://schemas.openxmlformats.org/presentationml/2006/ole">
            <mc:AlternateContent xmlns:mc="http://schemas.openxmlformats.org/markup-compatibility/2006">
              <mc:Choice xmlns:v="urn:schemas-microsoft-com:vml" Requires="v">
                <p:oleObj r:id="rId15" imgW="1842770" imgH="418465" progId="Equation.DSMT4">
                  <p:embed/>
                </p:oleObj>
              </mc:Choice>
              <mc:Fallback>
                <p:oleObj r:id="rId15" imgW="1842770" imgH="418465" progId="Equation.DSMT4">
                  <p:embed/>
                  <p:pic>
                    <p:nvPicPr>
                      <p:cNvPr id="32784" name="Object 16"/>
                      <p:cNvPicPr/>
                      <p:nvPr/>
                    </p:nvPicPr>
                    <p:blipFill>
                      <a:blip r:embed="rId16">
                        <a:clrChange>
                          <a:clrFrom>
                            <a:srgbClr val="000000"/>
                          </a:clrFrom>
                          <a:clrTo>
                            <a:srgbClr val="CC0066"/>
                          </a:clrTo>
                        </a:clrChange>
                      </a:blip>
                      <a:stretch>
                        <a:fillRect/>
                      </a:stretch>
                    </p:blipFill>
                    <p:spPr>
                      <a:xfrm>
                        <a:off x="2051720" y="4885327"/>
                        <a:ext cx="5689600" cy="1300163"/>
                      </a:xfrm>
                      <a:prstGeom prst="rect">
                        <a:avLst/>
                      </a:prstGeom>
                      <a:noFill/>
                      <a:ln w="38100">
                        <a:noFill/>
                        <a:miter/>
                      </a:ln>
                    </p:spPr>
                  </p:pic>
                </p:oleObj>
              </mc:Fallback>
            </mc:AlternateContent>
          </a:graphicData>
        </a:graphic>
      </p:graphicFrame>
    </p:spTree>
  </p:cSld>
  <p:clrMapOvr>
    <a:masterClrMapping/>
  </p:clrMapOvr>
  <p:transition>
    <p:checker dir="vert"/>
    <p:sndAc>
      <p:stSnd>
        <p:snd r:embed="rId2" name="coin.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6"/>
                                        </p:tgtEl>
                                        <p:attrNameLst>
                                          <p:attrName>style.visibility</p:attrName>
                                        </p:attrNameLst>
                                      </p:cBhvr>
                                      <p:to>
                                        <p:strVal val="visible"/>
                                      </p:to>
                                    </p:set>
                                    <p:animEffect transition="in" filter="blinds(horizontal)">
                                      <p:cBhvr>
                                        <p:cTn id="7" dur="500"/>
                                        <p:tgtEl>
                                          <p:spTgt spid="3277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782"/>
                                        </p:tgtEl>
                                        <p:attrNameLst>
                                          <p:attrName>style.visibility</p:attrName>
                                        </p:attrNameLst>
                                      </p:cBhvr>
                                      <p:to>
                                        <p:strVal val="visible"/>
                                      </p:to>
                                    </p:set>
                                    <p:animEffect transition="in" filter="blinds(horizontal)">
                                      <p:cBhvr>
                                        <p:cTn id="17" dur="500"/>
                                        <p:tgtEl>
                                          <p:spTgt spid="32782"/>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2783"/>
                                        </p:tgtEl>
                                        <p:attrNameLst>
                                          <p:attrName>style.visibility</p:attrName>
                                        </p:attrNameLst>
                                      </p:cBhvr>
                                      <p:to>
                                        <p:strVal val="visible"/>
                                      </p:to>
                                    </p:set>
                                    <p:animEffect transition="in" filter="diamond(in)">
                                      <p:cBhvr>
                                        <p:cTn id="22" dur="2000"/>
                                        <p:tgtEl>
                                          <p:spTgt spid="3278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2784"/>
                                        </p:tgtEl>
                                        <p:attrNameLst>
                                          <p:attrName>style.visibility</p:attrName>
                                        </p:attrNameLst>
                                      </p:cBhvr>
                                      <p:to>
                                        <p:strVal val="visible"/>
                                      </p:to>
                                    </p:set>
                                    <p:animEffect transition="in" filter="checkerboard(across)">
                                      <p:cBhvr>
                                        <p:cTn id="27" dur="500"/>
                                        <p:tgtEl>
                                          <p:spTgt spid="32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4">
            <a:extLst>
              <a:ext uri="{FF2B5EF4-FFF2-40B4-BE49-F238E27FC236}">
                <a16:creationId xmlns:a16="http://schemas.microsoft.com/office/drawing/2014/main" id="{041FFF21-33EC-1FD2-C83D-4DC76500D29D}"/>
              </a:ext>
            </a:extLst>
          </p:cNvPr>
          <p:cNvGraphicFramePr>
            <a:graphicFrameLocks noChangeAspect="1"/>
          </p:cNvGraphicFramePr>
          <p:nvPr>
            <p:extLst>
              <p:ext uri="{D42A27DB-BD31-4B8C-83A1-F6EECF244321}">
                <p14:modId xmlns:p14="http://schemas.microsoft.com/office/powerpoint/2010/main" val="3230475522"/>
              </p:ext>
            </p:extLst>
          </p:nvPr>
        </p:nvGraphicFramePr>
        <p:xfrm>
          <a:off x="2051720" y="1130547"/>
          <a:ext cx="4233557" cy="628418"/>
        </p:xfrm>
        <a:graphic>
          <a:graphicData uri="http://schemas.openxmlformats.org/presentationml/2006/ole">
            <mc:AlternateContent xmlns:mc="http://schemas.openxmlformats.org/markup-compatibility/2006">
              <mc:Choice xmlns:v="urn:schemas-microsoft-com:vml" Requires="v">
                <p:oleObj name="Equation" r:id="rId2" imgW="2082600" imgH="304560" progId="Equation.DSMT4">
                  <p:embed/>
                </p:oleObj>
              </mc:Choice>
              <mc:Fallback>
                <p:oleObj name="Equation" r:id="rId2" imgW="2082600" imgH="304560" progId="Equation.DSMT4">
                  <p:embed/>
                  <p:pic>
                    <p:nvPicPr>
                      <p:cNvPr id="2" name="Object 14">
                        <a:extLst>
                          <a:ext uri="{FF2B5EF4-FFF2-40B4-BE49-F238E27FC236}">
                            <a16:creationId xmlns:a16="http://schemas.microsoft.com/office/drawing/2014/main" id="{041FFF21-33EC-1FD2-C83D-4DC76500D29D}"/>
                          </a:ext>
                        </a:extLst>
                      </p:cNvPr>
                      <p:cNvPicPr/>
                      <p:nvPr/>
                    </p:nvPicPr>
                    <p:blipFill>
                      <a:blip r:embed="rId3">
                        <a:clrChange>
                          <a:clrFrom>
                            <a:srgbClr val="000000"/>
                          </a:clrFrom>
                          <a:clrTo>
                            <a:srgbClr val="CC0099"/>
                          </a:clrTo>
                        </a:clrChange>
                      </a:blip>
                      <a:stretch>
                        <a:fillRect/>
                      </a:stretch>
                    </p:blipFill>
                    <p:spPr>
                      <a:xfrm>
                        <a:off x="2051720" y="1130547"/>
                        <a:ext cx="4233557" cy="628418"/>
                      </a:xfrm>
                      <a:prstGeom prst="rect">
                        <a:avLst/>
                      </a:prstGeom>
                      <a:noFill/>
                      <a:ln w="38100">
                        <a:noFill/>
                        <a:miter/>
                      </a:ln>
                    </p:spPr>
                  </p:pic>
                </p:oleObj>
              </mc:Fallback>
            </mc:AlternateContent>
          </a:graphicData>
        </a:graphic>
      </p:graphicFrame>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2BAF35D-3595-98AD-03DF-3FF50CF5D6DC}"/>
                  </a:ext>
                </a:extLst>
              </p:cNvPr>
              <p:cNvSpPr txBox="1"/>
              <p:nvPr/>
            </p:nvSpPr>
            <p:spPr>
              <a:xfrm>
                <a:off x="3071020" y="2521449"/>
                <a:ext cx="4570952" cy="8898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sz="2400" i="1">
                              <a:solidFill>
                                <a:srgbClr val="C00000"/>
                              </a:solidFill>
                              <a:latin typeface="Cambria Math" panose="02040503050406030204" pitchFamily="18" charset="0"/>
                            </a:rPr>
                          </m:ctrlPr>
                        </m:mPr>
                        <m:mr>
                          <m:e/>
                        </m:mr>
                        <m:mr>
                          <m:e>
                            <m:r>
                              <a:rPr lang="zh-CN" altLang="en-US" sz="2400">
                                <a:solidFill>
                                  <a:srgbClr val="C00000"/>
                                </a:solidFill>
                                <a:latin typeface="Cambria Math" panose="02040503050406030204" pitchFamily="18" charset="0"/>
                              </a:rPr>
                              <m:t>≤</m:t>
                            </m:r>
                            <m:d>
                              <m:dPr>
                                <m:begChr m:val="|"/>
                                <m:endChr m:val="|"/>
                                <m:ctrlPr>
                                  <a:rPr lang="zh-CN" altLang="en-US" sz="2400" i="1">
                                    <a:solidFill>
                                      <a:srgbClr val="C00000"/>
                                    </a:solidFill>
                                    <a:latin typeface="Cambria Math" panose="02040503050406030204" pitchFamily="18" charset="0"/>
                                  </a:rPr>
                                </m:ctrlPr>
                              </m:dPr>
                              <m:e>
                                <m:d>
                                  <m:dPr>
                                    <m:ctrlPr>
                                      <a:rPr lang="zh-CN" altLang="en-US" sz="2400" i="1">
                                        <a:solidFill>
                                          <a:srgbClr val="C00000"/>
                                        </a:solidFill>
                                        <a:latin typeface="Cambria Math" panose="02040503050406030204" pitchFamily="18" charset="0"/>
                                      </a:rPr>
                                    </m:ctrlPr>
                                  </m:dPr>
                                  <m:e>
                                    <m:sSubSup>
                                      <m:sSubSupPr>
                                        <m:ctrlPr>
                                          <a:rPr lang="zh-CN" altLang="en-US" sz="2400" i="1">
                                            <a:solidFill>
                                              <a:srgbClr val="C00000"/>
                                            </a:solidFill>
                                            <a:latin typeface="Cambria Math" panose="02040503050406030204" pitchFamily="18" charset="0"/>
                                          </a:rPr>
                                        </m:ctrlPr>
                                      </m:sSubSupPr>
                                      <m:e>
                                        <m:r>
                                          <a:rPr lang="zh-CN" altLang="en-US" sz="2400" i="1">
                                            <a:solidFill>
                                              <a:srgbClr val="C00000"/>
                                            </a:solidFill>
                                            <a:latin typeface="Cambria Math" panose="02040503050406030204" pitchFamily="18" charset="0"/>
                                          </a:rPr>
                                          <m:t>𝑥</m:t>
                                        </m:r>
                                      </m:e>
                                      <m:sub>
                                        <m:r>
                                          <a:rPr lang="zh-CN" altLang="en-US" sz="2400">
                                            <a:solidFill>
                                              <a:srgbClr val="C00000"/>
                                            </a:solidFill>
                                            <a:latin typeface="Cambria Math" panose="02040503050406030204" pitchFamily="18" charset="0"/>
                                          </a:rPr>
                                          <m:t>1</m:t>
                                        </m:r>
                                      </m:sub>
                                      <m:sup>
                                        <m:r>
                                          <a:rPr lang="zh-CN" altLang="en-US" sz="2400">
                                            <a:solidFill>
                                              <a:srgbClr val="C00000"/>
                                            </a:solidFill>
                                            <a:latin typeface="Cambria Math" panose="02040503050406030204" pitchFamily="18" charset="0"/>
                                          </a:rPr>
                                          <m:t>∗</m:t>
                                        </m:r>
                                      </m:sup>
                                    </m:sSubSup>
                                    <m:r>
                                      <a:rPr lang="zh-CN" altLang="en-US" sz="2400">
                                        <a:solidFill>
                                          <a:srgbClr val="C00000"/>
                                        </a:solidFill>
                                        <a:latin typeface="Cambria Math" panose="02040503050406030204" pitchFamily="18" charset="0"/>
                                      </a:rPr>
                                      <m:t>−</m:t>
                                    </m:r>
                                    <m:sSubSup>
                                      <m:sSubSupPr>
                                        <m:ctrlPr>
                                          <a:rPr lang="zh-CN" altLang="en-US" sz="2400" i="1">
                                            <a:solidFill>
                                              <a:srgbClr val="C00000"/>
                                            </a:solidFill>
                                            <a:latin typeface="Cambria Math" panose="02040503050406030204" pitchFamily="18" charset="0"/>
                                          </a:rPr>
                                        </m:ctrlPr>
                                      </m:sSubSupPr>
                                      <m:e>
                                        <m:r>
                                          <a:rPr lang="zh-CN" altLang="en-US" sz="2400" i="1">
                                            <a:solidFill>
                                              <a:srgbClr val="C00000"/>
                                            </a:solidFill>
                                            <a:latin typeface="Cambria Math" panose="02040503050406030204" pitchFamily="18" charset="0"/>
                                          </a:rPr>
                                          <m:t>𝑥</m:t>
                                        </m:r>
                                      </m:e>
                                      <m:sub>
                                        <m:r>
                                          <a:rPr lang="zh-CN" altLang="en-US" sz="2400">
                                            <a:solidFill>
                                              <a:srgbClr val="C00000"/>
                                            </a:solidFill>
                                            <a:latin typeface="Cambria Math" panose="02040503050406030204" pitchFamily="18" charset="0"/>
                                          </a:rPr>
                                          <m:t>1</m:t>
                                        </m:r>
                                      </m:sub>
                                      <m:sup/>
                                    </m:sSubSup>
                                  </m:e>
                                </m:d>
                              </m:e>
                            </m:d>
                            <m:r>
                              <a:rPr lang="zh-CN" altLang="en-US" sz="2400">
                                <a:solidFill>
                                  <a:srgbClr val="C00000"/>
                                </a:solidFill>
                                <a:latin typeface="Cambria Math" panose="02040503050406030204" pitchFamily="18" charset="0"/>
                              </a:rPr>
                              <m:t>+</m:t>
                            </m:r>
                            <m:d>
                              <m:dPr>
                                <m:begChr m:val="|"/>
                                <m:endChr m:val="|"/>
                                <m:ctrlPr>
                                  <a:rPr lang="zh-CN" altLang="en-US" sz="2400" i="1">
                                    <a:solidFill>
                                      <a:srgbClr val="C00000"/>
                                    </a:solidFill>
                                    <a:latin typeface="Cambria Math" panose="02040503050406030204" pitchFamily="18" charset="0"/>
                                  </a:rPr>
                                </m:ctrlPr>
                              </m:dPr>
                              <m:e>
                                <m:d>
                                  <m:dPr>
                                    <m:ctrlPr>
                                      <a:rPr lang="zh-CN" altLang="en-US" sz="2400" i="1">
                                        <a:solidFill>
                                          <a:srgbClr val="C00000"/>
                                        </a:solidFill>
                                        <a:latin typeface="Cambria Math" panose="02040503050406030204" pitchFamily="18" charset="0"/>
                                      </a:rPr>
                                    </m:ctrlPr>
                                  </m:dPr>
                                  <m:e>
                                    <m:sSubSup>
                                      <m:sSubSupPr>
                                        <m:ctrlPr>
                                          <a:rPr lang="zh-CN" altLang="en-US" sz="2400" i="1">
                                            <a:solidFill>
                                              <a:srgbClr val="C00000"/>
                                            </a:solidFill>
                                            <a:latin typeface="Cambria Math" panose="02040503050406030204" pitchFamily="18" charset="0"/>
                                          </a:rPr>
                                        </m:ctrlPr>
                                      </m:sSubSupPr>
                                      <m:e>
                                        <m:r>
                                          <a:rPr lang="zh-CN" altLang="en-US" sz="2400" i="1">
                                            <a:solidFill>
                                              <a:srgbClr val="C00000"/>
                                            </a:solidFill>
                                            <a:latin typeface="Cambria Math" panose="02040503050406030204" pitchFamily="18" charset="0"/>
                                          </a:rPr>
                                          <m:t>𝑥</m:t>
                                        </m:r>
                                      </m:e>
                                      <m:sub>
                                        <m:r>
                                          <a:rPr lang="zh-CN" altLang="en-US" sz="2400">
                                            <a:solidFill>
                                              <a:srgbClr val="C00000"/>
                                            </a:solidFill>
                                            <a:latin typeface="Cambria Math" panose="02040503050406030204" pitchFamily="18" charset="0"/>
                                          </a:rPr>
                                          <m:t>2</m:t>
                                        </m:r>
                                      </m:sub>
                                      <m:sup>
                                        <m:r>
                                          <a:rPr lang="zh-CN" altLang="en-US" sz="2400">
                                            <a:solidFill>
                                              <a:srgbClr val="C00000"/>
                                            </a:solidFill>
                                            <a:latin typeface="Cambria Math" panose="02040503050406030204" pitchFamily="18" charset="0"/>
                                          </a:rPr>
                                          <m:t>∗</m:t>
                                        </m:r>
                                      </m:sup>
                                    </m:sSubSup>
                                    <m:r>
                                      <a:rPr lang="zh-CN" altLang="en-US" sz="2400">
                                        <a:solidFill>
                                          <a:srgbClr val="C00000"/>
                                        </a:solidFill>
                                        <a:latin typeface="Cambria Math" panose="02040503050406030204" pitchFamily="18" charset="0"/>
                                      </a:rPr>
                                      <m:t>−</m:t>
                                    </m:r>
                                    <m:sSubSup>
                                      <m:sSubSupPr>
                                        <m:ctrlPr>
                                          <a:rPr lang="zh-CN" altLang="en-US" sz="2400" i="1">
                                            <a:solidFill>
                                              <a:srgbClr val="C00000"/>
                                            </a:solidFill>
                                            <a:latin typeface="Cambria Math" panose="02040503050406030204" pitchFamily="18" charset="0"/>
                                          </a:rPr>
                                        </m:ctrlPr>
                                      </m:sSubSupPr>
                                      <m:e>
                                        <m:r>
                                          <a:rPr lang="zh-CN" altLang="en-US" sz="2400" i="1">
                                            <a:solidFill>
                                              <a:srgbClr val="C00000"/>
                                            </a:solidFill>
                                            <a:latin typeface="Cambria Math" panose="02040503050406030204" pitchFamily="18" charset="0"/>
                                          </a:rPr>
                                          <m:t>𝑥</m:t>
                                        </m:r>
                                      </m:e>
                                      <m:sub>
                                        <m:r>
                                          <a:rPr lang="zh-CN" altLang="en-US" sz="2400">
                                            <a:solidFill>
                                              <a:srgbClr val="C00000"/>
                                            </a:solidFill>
                                            <a:latin typeface="Cambria Math" panose="02040503050406030204" pitchFamily="18" charset="0"/>
                                          </a:rPr>
                                          <m:t>2</m:t>
                                        </m:r>
                                      </m:sub>
                                      <m:sup/>
                                    </m:sSubSup>
                                  </m:e>
                                </m:d>
                              </m:e>
                            </m:d>
                          </m:e>
                        </m:mr>
                        <m:mr>
                          <m:e/>
                        </m:mr>
                      </m:m>
                    </m:oMath>
                  </m:oMathPara>
                </a14:m>
                <a:endParaRPr lang="zh-CN" altLang="en-US" sz="2400" dirty="0">
                  <a:solidFill>
                    <a:srgbClr val="C00000"/>
                  </a:solidFill>
                </a:endParaRPr>
              </a:p>
            </p:txBody>
          </p:sp>
        </mc:Choice>
        <mc:Fallback xmlns="">
          <p:sp>
            <p:nvSpPr>
              <p:cNvPr id="4" name="文本框 3">
                <a:extLst>
                  <a:ext uri="{FF2B5EF4-FFF2-40B4-BE49-F238E27FC236}">
                    <a16:creationId xmlns:a16="http://schemas.microsoft.com/office/drawing/2014/main" id="{92BAF35D-3595-98AD-03DF-3FF50CF5D6DC}"/>
                  </a:ext>
                </a:extLst>
              </p:cNvPr>
              <p:cNvSpPr txBox="1">
                <a:spLocks noRot="1" noChangeAspect="1" noMove="1" noResize="1" noEditPoints="1" noAdjustHandles="1" noChangeArrowheads="1" noChangeShapeType="1" noTextEdit="1"/>
              </p:cNvSpPr>
              <p:nvPr/>
            </p:nvSpPr>
            <p:spPr>
              <a:xfrm>
                <a:off x="3071020" y="2521449"/>
                <a:ext cx="4570952" cy="88985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9DD5A95-00ED-FD4E-3199-88168A03ACDE}"/>
                  </a:ext>
                </a:extLst>
              </p:cNvPr>
              <p:cNvSpPr txBox="1"/>
              <p:nvPr/>
            </p:nvSpPr>
            <p:spPr>
              <a:xfrm>
                <a:off x="3219332" y="1936003"/>
                <a:ext cx="4032448" cy="5286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a:solidFill>
                            <a:srgbClr val="C00000"/>
                          </a:solidFill>
                          <a:latin typeface="Cambria Math" panose="02040503050406030204" pitchFamily="18" charset="0"/>
                        </a:rPr>
                        <m:t>=</m:t>
                      </m:r>
                      <m:d>
                        <m:dPr>
                          <m:begChr m:val="|"/>
                          <m:endChr m:val="|"/>
                          <m:ctrlPr>
                            <a:rPr lang="zh-CN" altLang="en-US" sz="2400" i="1">
                              <a:solidFill>
                                <a:srgbClr val="C00000"/>
                              </a:solidFill>
                              <a:latin typeface="Cambria Math" panose="02040503050406030204" pitchFamily="18" charset="0"/>
                            </a:rPr>
                          </m:ctrlPr>
                        </m:dPr>
                        <m:e>
                          <m:d>
                            <m:dPr>
                              <m:ctrlPr>
                                <a:rPr lang="zh-CN" altLang="en-US" sz="2400" i="1">
                                  <a:solidFill>
                                    <a:srgbClr val="C00000"/>
                                  </a:solidFill>
                                  <a:latin typeface="Cambria Math" panose="02040503050406030204" pitchFamily="18" charset="0"/>
                                </a:rPr>
                              </m:ctrlPr>
                            </m:dPr>
                            <m:e>
                              <m:sSubSup>
                                <m:sSubSupPr>
                                  <m:ctrlPr>
                                    <a:rPr lang="zh-CN" altLang="en-US" sz="2400" i="1">
                                      <a:solidFill>
                                        <a:srgbClr val="C00000"/>
                                      </a:solidFill>
                                      <a:latin typeface="Cambria Math" panose="02040503050406030204" pitchFamily="18" charset="0"/>
                                    </a:rPr>
                                  </m:ctrlPr>
                                </m:sSubSupPr>
                                <m:e>
                                  <m:r>
                                    <a:rPr lang="zh-CN" altLang="en-US" sz="2400" i="1">
                                      <a:solidFill>
                                        <a:srgbClr val="C00000"/>
                                      </a:solidFill>
                                      <a:latin typeface="Cambria Math" panose="02040503050406030204" pitchFamily="18" charset="0"/>
                                    </a:rPr>
                                    <m:t>𝑥</m:t>
                                  </m:r>
                                </m:e>
                                <m:sub>
                                  <m:r>
                                    <a:rPr lang="zh-CN" altLang="en-US" sz="2400">
                                      <a:solidFill>
                                        <a:srgbClr val="C00000"/>
                                      </a:solidFill>
                                      <a:latin typeface="Cambria Math" panose="02040503050406030204" pitchFamily="18" charset="0"/>
                                    </a:rPr>
                                    <m:t>1</m:t>
                                  </m:r>
                                </m:sub>
                                <m:sup>
                                  <m:r>
                                    <a:rPr lang="zh-CN" altLang="en-US" sz="2400">
                                      <a:solidFill>
                                        <a:srgbClr val="C00000"/>
                                      </a:solidFill>
                                      <a:latin typeface="Cambria Math" panose="02040503050406030204" pitchFamily="18" charset="0"/>
                                    </a:rPr>
                                    <m:t>∗</m:t>
                                  </m:r>
                                </m:sup>
                              </m:sSubSup>
                              <m:r>
                                <a:rPr lang="zh-CN" altLang="en-US" sz="2400">
                                  <a:solidFill>
                                    <a:srgbClr val="C00000"/>
                                  </a:solidFill>
                                  <a:latin typeface="Cambria Math" panose="02040503050406030204" pitchFamily="18" charset="0"/>
                                </a:rPr>
                                <m:t>−</m:t>
                              </m:r>
                              <m:sSubSup>
                                <m:sSubSupPr>
                                  <m:ctrlPr>
                                    <a:rPr lang="zh-CN" altLang="en-US" sz="2400" i="1">
                                      <a:solidFill>
                                        <a:srgbClr val="C00000"/>
                                      </a:solidFill>
                                      <a:latin typeface="Cambria Math" panose="02040503050406030204" pitchFamily="18" charset="0"/>
                                    </a:rPr>
                                  </m:ctrlPr>
                                </m:sSubSupPr>
                                <m:e>
                                  <m:r>
                                    <a:rPr lang="zh-CN" altLang="en-US" sz="2400" i="1">
                                      <a:solidFill>
                                        <a:srgbClr val="C00000"/>
                                      </a:solidFill>
                                      <a:latin typeface="Cambria Math" panose="02040503050406030204" pitchFamily="18" charset="0"/>
                                    </a:rPr>
                                    <m:t>𝑥</m:t>
                                  </m:r>
                                </m:e>
                                <m:sub>
                                  <m:r>
                                    <a:rPr lang="zh-CN" altLang="en-US" sz="2400">
                                      <a:solidFill>
                                        <a:srgbClr val="C00000"/>
                                      </a:solidFill>
                                      <a:latin typeface="Cambria Math" panose="02040503050406030204" pitchFamily="18" charset="0"/>
                                    </a:rPr>
                                    <m:t>1</m:t>
                                  </m:r>
                                </m:sub>
                                <m:sup/>
                              </m:sSubSup>
                            </m:e>
                          </m:d>
                          <m:r>
                            <a:rPr lang="zh-CN" altLang="en-US" sz="2400">
                              <a:solidFill>
                                <a:srgbClr val="C00000"/>
                              </a:solidFill>
                              <a:latin typeface="Cambria Math" panose="02040503050406030204" pitchFamily="18" charset="0"/>
                            </a:rPr>
                            <m:t>±</m:t>
                          </m:r>
                          <m:d>
                            <m:dPr>
                              <m:ctrlPr>
                                <a:rPr lang="zh-CN" altLang="en-US" sz="2400" i="1">
                                  <a:solidFill>
                                    <a:srgbClr val="C00000"/>
                                  </a:solidFill>
                                  <a:latin typeface="Cambria Math" panose="02040503050406030204" pitchFamily="18" charset="0"/>
                                </a:rPr>
                              </m:ctrlPr>
                            </m:dPr>
                            <m:e>
                              <m:sSubSup>
                                <m:sSubSupPr>
                                  <m:ctrlPr>
                                    <a:rPr lang="zh-CN" altLang="en-US" sz="2400" i="1">
                                      <a:solidFill>
                                        <a:srgbClr val="C00000"/>
                                      </a:solidFill>
                                      <a:latin typeface="Cambria Math" panose="02040503050406030204" pitchFamily="18" charset="0"/>
                                    </a:rPr>
                                  </m:ctrlPr>
                                </m:sSubSupPr>
                                <m:e>
                                  <m:r>
                                    <a:rPr lang="zh-CN" altLang="en-US" sz="2400" i="1">
                                      <a:solidFill>
                                        <a:srgbClr val="C00000"/>
                                      </a:solidFill>
                                      <a:latin typeface="Cambria Math" panose="02040503050406030204" pitchFamily="18" charset="0"/>
                                    </a:rPr>
                                    <m:t>𝑥</m:t>
                                  </m:r>
                                </m:e>
                                <m:sub>
                                  <m:r>
                                    <a:rPr lang="zh-CN" altLang="en-US" sz="2400">
                                      <a:solidFill>
                                        <a:srgbClr val="C00000"/>
                                      </a:solidFill>
                                      <a:latin typeface="Cambria Math" panose="02040503050406030204" pitchFamily="18" charset="0"/>
                                    </a:rPr>
                                    <m:t>2</m:t>
                                  </m:r>
                                </m:sub>
                                <m:sup>
                                  <m:r>
                                    <a:rPr lang="zh-CN" altLang="en-US" sz="2400">
                                      <a:solidFill>
                                        <a:srgbClr val="C00000"/>
                                      </a:solidFill>
                                      <a:latin typeface="Cambria Math" panose="02040503050406030204" pitchFamily="18" charset="0"/>
                                    </a:rPr>
                                    <m:t>∗</m:t>
                                  </m:r>
                                </m:sup>
                              </m:sSubSup>
                              <m:r>
                                <a:rPr lang="zh-CN" altLang="en-US" sz="2400">
                                  <a:solidFill>
                                    <a:srgbClr val="C00000"/>
                                  </a:solidFill>
                                  <a:latin typeface="Cambria Math" panose="02040503050406030204" pitchFamily="18" charset="0"/>
                                </a:rPr>
                                <m:t>−</m:t>
                              </m:r>
                              <m:sSubSup>
                                <m:sSubSupPr>
                                  <m:ctrlPr>
                                    <a:rPr lang="zh-CN" altLang="en-US" sz="2400" i="1">
                                      <a:solidFill>
                                        <a:srgbClr val="C00000"/>
                                      </a:solidFill>
                                      <a:latin typeface="Cambria Math" panose="02040503050406030204" pitchFamily="18" charset="0"/>
                                    </a:rPr>
                                  </m:ctrlPr>
                                </m:sSubSupPr>
                                <m:e>
                                  <m:r>
                                    <a:rPr lang="zh-CN" altLang="en-US" sz="2400" i="1">
                                      <a:solidFill>
                                        <a:srgbClr val="C00000"/>
                                      </a:solidFill>
                                      <a:latin typeface="Cambria Math" panose="02040503050406030204" pitchFamily="18" charset="0"/>
                                    </a:rPr>
                                    <m:t>𝑥</m:t>
                                  </m:r>
                                </m:e>
                                <m:sub>
                                  <m:r>
                                    <a:rPr lang="zh-CN" altLang="en-US" sz="2400">
                                      <a:solidFill>
                                        <a:srgbClr val="C00000"/>
                                      </a:solidFill>
                                      <a:latin typeface="Cambria Math" panose="02040503050406030204" pitchFamily="18" charset="0"/>
                                    </a:rPr>
                                    <m:t>2</m:t>
                                  </m:r>
                                </m:sub>
                                <m:sup/>
                              </m:sSubSup>
                            </m:e>
                          </m:d>
                        </m:e>
                      </m:d>
                    </m:oMath>
                  </m:oMathPara>
                </a14:m>
                <a:endParaRPr lang="zh-CN" altLang="en-US" sz="2400" dirty="0">
                  <a:solidFill>
                    <a:srgbClr val="C00000"/>
                  </a:solidFill>
                </a:endParaRPr>
              </a:p>
            </p:txBody>
          </p:sp>
        </mc:Choice>
        <mc:Fallback xmlns="">
          <p:sp>
            <p:nvSpPr>
              <p:cNvPr id="6" name="文本框 5">
                <a:extLst>
                  <a:ext uri="{FF2B5EF4-FFF2-40B4-BE49-F238E27FC236}">
                    <a16:creationId xmlns:a16="http://schemas.microsoft.com/office/drawing/2014/main" id="{29DD5A95-00ED-FD4E-3199-88168A03ACDE}"/>
                  </a:ext>
                </a:extLst>
              </p:cNvPr>
              <p:cNvSpPr txBox="1">
                <a:spLocks noRot="1" noChangeAspect="1" noMove="1" noResize="1" noEditPoints="1" noAdjustHandles="1" noChangeArrowheads="1" noChangeShapeType="1" noTextEdit="1"/>
              </p:cNvSpPr>
              <p:nvPr/>
            </p:nvSpPr>
            <p:spPr>
              <a:xfrm>
                <a:off x="3219332" y="1936003"/>
                <a:ext cx="4032448" cy="528671"/>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E2CD8B6-40C9-E3C0-BA0F-847499D4BBB4}"/>
                  </a:ext>
                </a:extLst>
              </p:cNvPr>
              <p:cNvSpPr txBox="1"/>
              <p:nvPr/>
            </p:nvSpPr>
            <p:spPr>
              <a:xfrm>
                <a:off x="2286524" y="3243072"/>
                <a:ext cx="457095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solidFill>
                            <a:srgbClr val="C00000"/>
                          </a:solidFill>
                          <a:latin typeface="Cambria Math" panose="02040503050406030204" pitchFamily="18" charset="0"/>
                        </a:rPr>
                        <m:t>≤</m:t>
                      </m:r>
                      <m:r>
                        <a:rPr lang="zh-CN" altLang="en-US" sz="2400" i="1">
                          <a:solidFill>
                            <a:srgbClr val="C00000"/>
                          </a:solidFill>
                          <a:latin typeface="Cambria Math" panose="02040503050406030204" pitchFamily="18" charset="0"/>
                        </a:rPr>
                        <m:t>𝜀</m:t>
                      </m:r>
                      <m:d>
                        <m:dPr>
                          <m:ctrlPr>
                            <a:rPr lang="zh-CN" altLang="en-US" sz="2400" i="1">
                              <a:solidFill>
                                <a:srgbClr val="C00000"/>
                              </a:solidFill>
                              <a:latin typeface="Cambria Math" panose="02040503050406030204" pitchFamily="18" charset="0"/>
                            </a:rPr>
                          </m:ctrlPr>
                        </m:dPr>
                        <m:e>
                          <m:sSubSup>
                            <m:sSubSupPr>
                              <m:ctrlPr>
                                <a:rPr lang="zh-CN" altLang="en-US" sz="2400" i="1">
                                  <a:solidFill>
                                    <a:srgbClr val="C00000"/>
                                  </a:solidFill>
                                  <a:latin typeface="Cambria Math" panose="02040503050406030204" pitchFamily="18" charset="0"/>
                                </a:rPr>
                              </m:ctrlPr>
                            </m:sSubSupPr>
                            <m:e>
                              <m:r>
                                <a:rPr lang="zh-CN" altLang="en-US" sz="2400" i="1">
                                  <a:solidFill>
                                    <a:srgbClr val="C00000"/>
                                  </a:solidFill>
                                  <a:latin typeface="Cambria Math" panose="02040503050406030204" pitchFamily="18" charset="0"/>
                                </a:rPr>
                                <m:t>𝑥</m:t>
                              </m:r>
                            </m:e>
                            <m:sub>
                              <m:r>
                                <a:rPr lang="zh-CN" altLang="en-US" sz="2400">
                                  <a:solidFill>
                                    <a:srgbClr val="C00000"/>
                                  </a:solidFill>
                                  <a:latin typeface="Cambria Math" panose="02040503050406030204" pitchFamily="18" charset="0"/>
                                </a:rPr>
                                <m:t>1</m:t>
                              </m:r>
                            </m:sub>
                            <m:sup>
                              <m:r>
                                <a:rPr lang="zh-CN" altLang="en-US" sz="2400">
                                  <a:solidFill>
                                    <a:srgbClr val="C00000"/>
                                  </a:solidFill>
                                  <a:latin typeface="Cambria Math" panose="02040503050406030204" pitchFamily="18" charset="0"/>
                                </a:rPr>
                                <m:t>∗</m:t>
                              </m:r>
                            </m:sup>
                          </m:sSubSup>
                        </m:e>
                      </m:d>
                      <m:r>
                        <a:rPr lang="zh-CN" altLang="en-US" sz="2400">
                          <a:solidFill>
                            <a:srgbClr val="C00000"/>
                          </a:solidFill>
                          <a:latin typeface="Cambria Math" panose="02040503050406030204" pitchFamily="18" charset="0"/>
                        </a:rPr>
                        <m:t>+</m:t>
                      </m:r>
                      <m:r>
                        <a:rPr lang="zh-CN" altLang="en-US" sz="2400" i="1">
                          <a:solidFill>
                            <a:srgbClr val="C00000"/>
                          </a:solidFill>
                          <a:latin typeface="Cambria Math" panose="02040503050406030204" pitchFamily="18" charset="0"/>
                        </a:rPr>
                        <m:t>𝜀</m:t>
                      </m:r>
                      <m:d>
                        <m:dPr>
                          <m:ctrlPr>
                            <a:rPr lang="zh-CN" altLang="en-US" sz="2400" i="1">
                              <a:solidFill>
                                <a:srgbClr val="C00000"/>
                              </a:solidFill>
                              <a:latin typeface="Cambria Math" panose="02040503050406030204" pitchFamily="18" charset="0"/>
                            </a:rPr>
                          </m:ctrlPr>
                        </m:dPr>
                        <m:e>
                          <m:sSubSup>
                            <m:sSubSupPr>
                              <m:ctrlPr>
                                <a:rPr lang="zh-CN" altLang="en-US" sz="2400" i="1">
                                  <a:solidFill>
                                    <a:srgbClr val="C00000"/>
                                  </a:solidFill>
                                  <a:latin typeface="Cambria Math" panose="02040503050406030204" pitchFamily="18" charset="0"/>
                                </a:rPr>
                              </m:ctrlPr>
                            </m:sSubSupPr>
                            <m:e>
                              <m:r>
                                <a:rPr lang="zh-CN" altLang="en-US" sz="2400" i="1">
                                  <a:solidFill>
                                    <a:srgbClr val="C00000"/>
                                  </a:solidFill>
                                  <a:latin typeface="Cambria Math" panose="02040503050406030204" pitchFamily="18" charset="0"/>
                                </a:rPr>
                                <m:t>𝑥</m:t>
                              </m:r>
                            </m:e>
                            <m:sub>
                              <m:r>
                                <a:rPr lang="zh-CN" altLang="en-US" sz="2400">
                                  <a:solidFill>
                                    <a:srgbClr val="C00000"/>
                                  </a:solidFill>
                                  <a:latin typeface="Cambria Math" panose="02040503050406030204" pitchFamily="18" charset="0"/>
                                </a:rPr>
                                <m:t>2</m:t>
                              </m:r>
                            </m:sub>
                            <m:sup>
                              <m:r>
                                <a:rPr lang="zh-CN" altLang="en-US" sz="2400">
                                  <a:solidFill>
                                    <a:srgbClr val="C00000"/>
                                  </a:solidFill>
                                  <a:latin typeface="Cambria Math" panose="02040503050406030204" pitchFamily="18" charset="0"/>
                                </a:rPr>
                                <m:t>∗</m:t>
                              </m:r>
                            </m:sup>
                          </m:sSubSup>
                        </m:e>
                      </m:d>
                    </m:oMath>
                  </m:oMathPara>
                </a14:m>
                <a:endParaRPr lang="zh-CN" altLang="en-US" sz="2400" dirty="0">
                  <a:solidFill>
                    <a:srgbClr val="C00000"/>
                  </a:solidFill>
                </a:endParaRPr>
              </a:p>
            </p:txBody>
          </p:sp>
        </mc:Choice>
        <mc:Fallback xmlns="">
          <p:sp>
            <p:nvSpPr>
              <p:cNvPr id="8" name="文本框 7">
                <a:extLst>
                  <a:ext uri="{FF2B5EF4-FFF2-40B4-BE49-F238E27FC236}">
                    <a16:creationId xmlns:a16="http://schemas.microsoft.com/office/drawing/2014/main" id="{DE2CD8B6-40C9-E3C0-BA0F-847499D4BBB4}"/>
                  </a:ext>
                </a:extLst>
              </p:cNvPr>
              <p:cNvSpPr txBox="1">
                <a:spLocks noRot="1" noChangeAspect="1" noMove="1" noResize="1" noEditPoints="1" noAdjustHandles="1" noChangeArrowheads="1" noChangeShapeType="1" noTextEdit="1"/>
              </p:cNvSpPr>
              <p:nvPr/>
            </p:nvSpPr>
            <p:spPr>
              <a:xfrm>
                <a:off x="2286524" y="3243072"/>
                <a:ext cx="4570952" cy="461665"/>
              </a:xfrm>
              <a:prstGeom prst="rect">
                <a:avLst/>
              </a:prstGeom>
              <a:blipFill>
                <a:blip r:embed="rId6"/>
                <a:stretch>
                  <a:fillRect b="-3947"/>
                </a:stretch>
              </a:blipFill>
            </p:spPr>
            <p:txBody>
              <a:bodyPr/>
              <a:lstStyle/>
              <a:p>
                <a:r>
                  <a:rPr lang="zh-CN" altLang="en-US">
                    <a:noFill/>
                  </a:rPr>
                  <a:t> </a:t>
                </a:r>
              </a:p>
            </p:txBody>
          </p:sp>
        </mc:Fallback>
      </mc:AlternateContent>
      <p:sp>
        <p:nvSpPr>
          <p:cNvPr id="9" name="Text Box 8">
            <a:extLst>
              <a:ext uri="{FF2B5EF4-FFF2-40B4-BE49-F238E27FC236}">
                <a16:creationId xmlns:a16="http://schemas.microsoft.com/office/drawing/2014/main" id="{12A56AE2-83D0-12E5-6465-EC6C4CAEA7D4}"/>
              </a:ext>
            </a:extLst>
          </p:cNvPr>
          <p:cNvSpPr txBox="1">
            <a:spLocks noChangeArrowheads="1"/>
          </p:cNvSpPr>
          <p:nvPr/>
        </p:nvSpPr>
        <p:spPr bwMode="auto">
          <a:xfrm>
            <a:off x="1187624" y="630794"/>
            <a:ext cx="2031708" cy="461665"/>
          </a:xfrm>
          <a:prstGeom prst="rect">
            <a:avLst/>
          </a:prstGeom>
          <a:noFill/>
          <a:ln w="9525" algn="ctr">
            <a:noFill/>
            <a:miter lim="800000"/>
          </a:ln>
          <a:effectLst/>
        </p:spPr>
        <p:txBody>
          <a:bodyPr wrap="square">
            <a:spAutoFit/>
          </a:bodyPr>
          <a:lstStyle/>
          <a:p>
            <a:pPr defTabSz="685800">
              <a:defRPr/>
            </a:pPr>
            <a:r>
              <a:rPr kumimoji="1" lang="zh-CN" altLang="en-US" sz="240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事实上，因为</a:t>
            </a:r>
            <a:endParaRPr kumimoji="1" lang="en-US" altLang="zh-CN" sz="240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0" name="Text Box 8">
            <a:extLst>
              <a:ext uri="{FF2B5EF4-FFF2-40B4-BE49-F238E27FC236}">
                <a16:creationId xmlns:a16="http://schemas.microsoft.com/office/drawing/2014/main" id="{4FF343D7-DFEF-1169-31F9-2C2933D70E21}"/>
              </a:ext>
            </a:extLst>
          </p:cNvPr>
          <p:cNvSpPr txBox="1">
            <a:spLocks noChangeArrowheads="1"/>
          </p:cNvSpPr>
          <p:nvPr/>
        </p:nvSpPr>
        <p:spPr bwMode="auto">
          <a:xfrm>
            <a:off x="1297019" y="3939544"/>
            <a:ext cx="3483791" cy="461665"/>
          </a:xfrm>
          <a:prstGeom prst="rect">
            <a:avLst/>
          </a:prstGeom>
          <a:noFill/>
          <a:ln w="9525" algn="ctr">
            <a:noFill/>
            <a:miter lim="800000"/>
          </a:ln>
          <a:effectLst/>
        </p:spPr>
        <p:txBody>
          <a:bodyPr wrap="square">
            <a:spAutoFit/>
          </a:bodyPr>
          <a:lstStyle/>
          <a:p>
            <a:pPr defTabSz="685800">
              <a:defRPr/>
            </a:pPr>
            <a:r>
              <a:rPr kumimoji="1" lang="zh-CN" altLang="en-US" sz="240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所以，由误差限的定义</a:t>
            </a:r>
            <a:endParaRPr kumimoji="1" lang="en-US" altLang="zh-CN" sz="240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aphicFrame>
        <p:nvGraphicFramePr>
          <p:cNvPr id="11" name="Object 14">
            <a:extLst>
              <a:ext uri="{FF2B5EF4-FFF2-40B4-BE49-F238E27FC236}">
                <a16:creationId xmlns:a16="http://schemas.microsoft.com/office/drawing/2014/main" id="{8F6ED1BA-4E24-39B4-B22F-5D5174B02A93}"/>
              </a:ext>
            </a:extLst>
          </p:cNvPr>
          <p:cNvGraphicFramePr>
            <a:graphicFrameLocks noChangeAspect="1"/>
          </p:cNvGraphicFramePr>
          <p:nvPr>
            <p:extLst>
              <p:ext uri="{D42A27DB-BD31-4B8C-83A1-F6EECF244321}">
                <p14:modId xmlns:p14="http://schemas.microsoft.com/office/powerpoint/2010/main" val="1393840352"/>
              </p:ext>
            </p:extLst>
          </p:nvPr>
        </p:nvGraphicFramePr>
        <p:xfrm>
          <a:off x="3038915" y="4734396"/>
          <a:ext cx="3548002" cy="614933"/>
        </p:xfrm>
        <a:graphic>
          <a:graphicData uri="http://schemas.openxmlformats.org/presentationml/2006/ole">
            <mc:AlternateContent xmlns:mc="http://schemas.openxmlformats.org/markup-compatibility/2006">
              <mc:Choice xmlns:v="urn:schemas-microsoft-com:vml" Requires="v">
                <p:oleObj r:id="rId7" imgW="1188720" imgH="203835" progId="Equation.DSMT4">
                  <p:embed/>
                </p:oleObj>
              </mc:Choice>
              <mc:Fallback>
                <p:oleObj r:id="rId7" imgW="1188720" imgH="203835" progId="Equation.DSMT4">
                  <p:embed/>
                  <p:pic>
                    <p:nvPicPr>
                      <p:cNvPr id="11" name="Object 14">
                        <a:extLst>
                          <a:ext uri="{FF2B5EF4-FFF2-40B4-BE49-F238E27FC236}">
                            <a16:creationId xmlns:a16="http://schemas.microsoft.com/office/drawing/2014/main" id="{8F6ED1BA-4E24-39B4-B22F-5D5174B02A93}"/>
                          </a:ext>
                        </a:extLst>
                      </p:cNvPr>
                      <p:cNvPicPr/>
                      <p:nvPr/>
                    </p:nvPicPr>
                    <p:blipFill>
                      <a:blip r:embed="rId8">
                        <a:clrChange>
                          <a:clrFrom>
                            <a:srgbClr val="000000"/>
                          </a:clrFrom>
                          <a:clrTo>
                            <a:srgbClr val="CC0099"/>
                          </a:clrTo>
                        </a:clrChange>
                      </a:blip>
                      <a:stretch>
                        <a:fillRect/>
                      </a:stretch>
                    </p:blipFill>
                    <p:spPr>
                      <a:xfrm>
                        <a:off x="3038915" y="4734396"/>
                        <a:ext cx="3548002" cy="614933"/>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921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linds(horizontal)">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9" grpId="0"/>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Text Box 4"/>
          <p:cNvSpPr txBox="1">
            <a:spLocks noChangeArrowheads="1"/>
          </p:cNvSpPr>
          <p:nvPr/>
        </p:nvSpPr>
        <p:spPr bwMode="auto">
          <a:xfrm>
            <a:off x="485192" y="440375"/>
            <a:ext cx="4337546" cy="523220"/>
          </a:xfrm>
          <a:prstGeom prst="rect">
            <a:avLst/>
          </a:prstGeom>
          <a:noFill/>
          <a:ln w="9525" algn="ctr">
            <a:noFill/>
            <a:miter lim="800000"/>
          </a:ln>
          <a:effectLst/>
        </p:spPr>
        <p:txBody>
          <a:bodyPr wrap="square">
            <a:spAutoFit/>
          </a:bodyPr>
          <a:lstStyle/>
          <a:p>
            <a:pPr defTabSz="685800">
              <a:defRPr/>
            </a:pPr>
            <a:r>
              <a:rPr kumimoji="1" lang="en-US" altLang="zh-CN" sz="28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2</a:t>
            </a:r>
            <a:r>
              <a:rPr kumimoji="1" lang="zh-CN" altLang="en-US" sz="2800" dirty="0">
                <a:solidFill>
                  <a:srgbClr val="FF0000"/>
                </a:solidFill>
                <a:latin typeface="微软雅黑" panose="020B0503020204020204" pitchFamily="34" charset="-122"/>
                <a:ea typeface="微软雅黑" panose="020B0503020204020204" pitchFamily="34" charset="-122"/>
              </a:rPr>
              <a:t>、</a:t>
            </a:r>
            <a:r>
              <a:rPr kumimoji="1" lang="zh-CN" altLang="en-US" sz="28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函数值的误差估计</a:t>
            </a:r>
          </a:p>
        </p:txBody>
      </p:sp>
      <p:grpSp>
        <p:nvGrpSpPr>
          <p:cNvPr id="3" name="组合 2"/>
          <p:cNvGrpSpPr/>
          <p:nvPr/>
        </p:nvGrpSpPr>
        <p:grpSpPr>
          <a:xfrm>
            <a:off x="834877" y="1426923"/>
            <a:ext cx="7912637" cy="1689258"/>
            <a:chOff x="793" y="2216"/>
            <a:chExt cx="13040" cy="3547"/>
          </a:xfrm>
        </p:grpSpPr>
        <p:sp>
          <p:nvSpPr>
            <p:cNvPr id="33799" name="Rectangle 7"/>
            <p:cNvSpPr>
              <a:spLocks noChangeArrowheads="1"/>
            </p:cNvSpPr>
            <p:nvPr/>
          </p:nvSpPr>
          <p:spPr bwMode="auto">
            <a:xfrm>
              <a:off x="793" y="2216"/>
              <a:ext cx="13040" cy="3547"/>
            </a:xfrm>
            <a:prstGeom prst="rect">
              <a:avLst/>
            </a:prstGeom>
            <a:noFill/>
            <a:ln w="9525" algn="ctr">
              <a:noFill/>
              <a:miter lim="800000"/>
            </a:ln>
            <a:effectLst/>
          </p:spPr>
          <p:txBody>
            <a:bodyPr anchor="ctr">
              <a:spAutoFit/>
            </a:bodyPr>
            <a:lstStyle/>
            <a:p>
              <a:pPr defTabSz="685800">
                <a:lnSpc>
                  <a:spcPct val="150000"/>
                </a:lnSpc>
                <a:defRPr/>
              </a:pPr>
              <a:r>
                <a:rPr lang="zh-CN" altLang="en-US" sz="2400" dirty="0">
                  <a:solidFill>
                    <a:srgbClr val="000000"/>
                  </a:solidFill>
                  <a:latin typeface="微软雅黑" panose="020B0503020204020204" pitchFamily="34" charset="-122"/>
                  <a:ea typeface="微软雅黑" panose="020B0503020204020204" pitchFamily="34" charset="-122"/>
                </a:rPr>
                <a:t>设       是一元函数，已知自变量    的近似值为    </a:t>
              </a:r>
              <a:r>
                <a:rPr lang="en-US" altLang="zh-CN" sz="2400" dirty="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 以           近似        ，记其误差限为           ，则由</a:t>
              </a:r>
              <a:r>
                <a:rPr lang="en-US" altLang="zh-CN" sz="2400" dirty="0">
                  <a:solidFill>
                    <a:srgbClr val="000000"/>
                  </a:solidFill>
                  <a:latin typeface="微软雅黑" panose="020B0503020204020204" pitchFamily="34" charset="-122"/>
                  <a:ea typeface="微软雅黑" panose="020B0503020204020204" pitchFamily="34" charset="-122"/>
                </a:rPr>
                <a:t>Taylor</a:t>
              </a:r>
              <a:r>
                <a:rPr lang="zh-CN" altLang="en-US" sz="2400" dirty="0">
                  <a:solidFill>
                    <a:srgbClr val="000000"/>
                  </a:solidFill>
                  <a:latin typeface="微软雅黑" panose="020B0503020204020204" pitchFamily="34" charset="-122"/>
                  <a:ea typeface="微软雅黑" panose="020B0503020204020204" pitchFamily="34" charset="-122"/>
                </a:rPr>
                <a:t>展开定理可得</a:t>
              </a:r>
              <a:endParaRPr lang="zh-CN" altLang="en-US" sz="2400"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aphicFrame>
          <p:nvGraphicFramePr>
            <p:cNvPr id="33800" name="Object 8"/>
            <p:cNvGraphicFramePr>
              <a:graphicFrameLocks noChangeAspect="1"/>
            </p:cNvGraphicFramePr>
            <p:nvPr>
              <p:extLst>
                <p:ext uri="{D42A27DB-BD31-4B8C-83A1-F6EECF244321}">
                  <p14:modId xmlns:p14="http://schemas.microsoft.com/office/powerpoint/2010/main" val="1986021356"/>
                </p:ext>
              </p:extLst>
            </p:nvPr>
          </p:nvGraphicFramePr>
          <p:xfrm>
            <a:off x="1467" y="2537"/>
            <a:ext cx="1023" cy="913"/>
          </p:xfrm>
          <a:graphic>
            <a:graphicData uri="http://schemas.openxmlformats.org/presentationml/2006/ole">
              <mc:AlternateContent xmlns:mc="http://schemas.openxmlformats.org/markup-compatibility/2006">
                <mc:Choice xmlns:v="urn:schemas-microsoft-com:vml" Requires="v">
                  <p:oleObj r:id="rId3" imgW="368300" imgH="254000" progId="Equation.DSMT4">
                    <p:embed/>
                  </p:oleObj>
                </mc:Choice>
                <mc:Fallback>
                  <p:oleObj r:id="rId3" imgW="368300" imgH="254000" progId="Equation.DSMT4">
                    <p:embed/>
                    <p:pic>
                      <p:nvPicPr>
                        <p:cNvPr id="33800" name="Object 8"/>
                        <p:cNvPicPr/>
                        <p:nvPr/>
                      </p:nvPicPr>
                      <p:blipFill>
                        <a:blip r:embed="rId4"/>
                        <a:stretch>
                          <a:fillRect/>
                        </a:stretch>
                      </p:blipFill>
                      <p:spPr>
                        <a:xfrm>
                          <a:off x="1467" y="2537"/>
                          <a:ext cx="1023" cy="913"/>
                        </a:xfrm>
                        <a:prstGeom prst="rect">
                          <a:avLst/>
                        </a:prstGeom>
                        <a:noFill/>
                        <a:ln w="38100">
                          <a:noFill/>
                          <a:miter/>
                        </a:ln>
                      </p:spPr>
                    </p:pic>
                  </p:oleObj>
                </mc:Fallback>
              </mc:AlternateContent>
            </a:graphicData>
          </a:graphic>
        </p:graphicFrame>
        <p:graphicFrame>
          <p:nvGraphicFramePr>
            <p:cNvPr id="33801" name="Object 9"/>
            <p:cNvGraphicFramePr>
              <a:graphicFrameLocks noChangeAspect="1"/>
            </p:cNvGraphicFramePr>
            <p:nvPr>
              <p:extLst>
                <p:ext uri="{D42A27DB-BD31-4B8C-83A1-F6EECF244321}">
                  <p14:modId xmlns:p14="http://schemas.microsoft.com/office/powerpoint/2010/main" val="1217538197"/>
                </p:ext>
              </p:extLst>
            </p:nvPr>
          </p:nvGraphicFramePr>
          <p:xfrm>
            <a:off x="8206" y="2698"/>
            <a:ext cx="515" cy="565"/>
          </p:xfrm>
          <a:graphic>
            <a:graphicData uri="http://schemas.openxmlformats.org/presentationml/2006/ole">
              <mc:AlternateContent xmlns:mc="http://schemas.openxmlformats.org/markup-compatibility/2006">
                <mc:Choice xmlns:v="urn:schemas-microsoft-com:vml" Requires="v">
                  <p:oleObj r:id="rId5" imgW="127000" imgH="139700" progId="Equation.DSMT4">
                    <p:embed/>
                  </p:oleObj>
                </mc:Choice>
                <mc:Fallback>
                  <p:oleObj r:id="rId5" imgW="127000" imgH="139700" progId="Equation.DSMT4">
                    <p:embed/>
                    <p:pic>
                      <p:nvPicPr>
                        <p:cNvPr id="33801" name="Object 9"/>
                        <p:cNvPicPr/>
                        <p:nvPr/>
                      </p:nvPicPr>
                      <p:blipFill>
                        <a:blip r:embed="rId6"/>
                        <a:stretch>
                          <a:fillRect/>
                        </a:stretch>
                      </p:blipFill>
                      <p:spPr>
                        <a:xfrm>
                          <a:off x="8206" y="2698"/>
                          <a:ext cx="515" cy="565"/>
                        </a:xfrm>
                        <a:prstGeom prst="rect">
                          <a:avLst/>
                        </a:prstGeom>
                        <a:noFill/>
                        <a:ln w="38100">
                          <a:noFill/>
                          <a:miter/>
                        </a:ln>
                      </p:spPr>
                    </p:pic>
                  </p:oleObj>
                </mc:Fallback>
              </mc:AlternateContent>
            </a:graphicData>
          </a:graphic>
        </p:graphicFrame>
        <p:graphicFrame>
          <p:nvGraphicFramePr>
            <p:cNvPr id="33802" name="Object 10"/>
            <p:cNvGraphicFramePr>
              <a:graphicFrameLocks noChangeAspect="1"/>
            </p:cNvGraphicFramePr>
            <p:nvPr>
              <p:extLst>
                <p:ext uri="{D42A27DB-BD31-4B8C-83A1-F6EECF244321}">
                  <p14:modId xmlns:p14="http://schemas.microsoft.com/office/powerpoint/2010/main" val="2824747596"/>
                </p:ext>
              </p:extLst>
            </p:nvPr>
          </p:nvGraphicFramePr>
          <p:xfrm>
            <a:off x="11200" y="2583"/>
            <a:ext cx="645" cy="795"/>
          </p:xfrm>
          <a:graphic>
            <a:graphicData uri="http://schemas.openxmlformats.org/presentationml/2006/ole">
              <mc:AlternateContent xmlns:mc="http://schemas.openxmlformats.org/markup-compatibility/2006">
                <mc:Choice xmlns:v="urn:schemas-microsoft-com:vml" Requires="v">
                  <p:oleObj r:id="rId7" imgW="165100" imgH="203200" progId="Equation.DSMT4">
                    <p:embed/>
                  </p:oleObj>
                </mc:Choice>
                <mc:Fallback>
                  <p:oleObj r:id="rId7" imgW="165100" imgH="203200" progId="Equation.DSMT4">
                    <p:embed/>
                    <p:pic>
                      <p:nvPicPr>
                        <p:cNvPr id="33802" name="Object 10"/>
                        <p:cNvPicPr/>
                        <p:nvPr/>
                      </p:nvPicPr>
                      <p:blipFill>
                        <a:blip r:embed="rId8"/>
                        <a:stretch>
                          <a:fillRect/>
                        </a:stretch>
                      </p:blipFill>
                      <p:spPr>
                        <a:xfrm>
                          <a:off x="11200" y="2583"/>
                          <a:ext cx="645" cy="795"/>
                        </a:xfrm>
                        <a:prstGeom prst="rect">
                          <a:avLst/>
                        </a:prstGeom>
                        <a:noFill/>
                        <a:ln w="38100">
                          <a:noFill/>
                          <a:miter/>
                        </a:ln>
                      </p:spPr>
                    </p:pic>
                  </p:oleObj>
                </mc:Fallback>
              </mc:AlternateContent>
            </a:graphicData>
          </a:graphic>
        </p:graphicFrame>
        <p:graphicFrame>
          <p:nvGraphicFramePr>
            <p:cNvPr id="33803" name="Object 11"/>
            <p:cNvGraphicFramePr>
              <a:graphicFrameLocks noChangeAspect="1"/>
            </p:cNvGraphicFramePr>
            <p:nvPr>
              <p:extLst>
                <p:ext uri="{D42A27DB-BD31-4B8C-83A1-F6EECF244321}">
                  <p14:modId xmlns:p14="http://schemas.microsoft.com/office/powerpoint/2010/main" val="1606292771"/>
                </p:ext>
              </p:extLst>
            </p:nvPr>
          </p:nvGraphicFramePr>
          <p:xfrm>
            <a:off x="12646" y="2544"/>
            <a:ext cx="1078" cy="969"/>
          </p:xfrm>
          <a:graphic>
            <a:graphicData uri="http://schemas.openxmlformats.org/presentationml/2006/ole">
              <mc:AlternateContent xmlns:mc="http://schemas.openxmlformats.org/markup-compatibility/2006">
                <mc:Choice xmlns:v="urn:schemas-microsoft-com:vml" Requires="v">
                  <p:oleObj r:id="rId9" imgW="419100" imgH="279400" progId="Equation.DSMT4">
                    <p:embed/>
                  </p:oleObj>
                </mc:Choice>
                <mc:Fallback>
                  <p:oleObj r:id="rId9" imgW="419100" imgH="279400" progId="Equation.DSMT4">
                    <p:embed/>
                    <p:pic>
                      <p:nvPicPr>
                        <p:cNvPr id="33803" name="Object 11"/>
                        <p:cNvPicPr/>
                        <p:nvPr/>
                      </p:nvPicPr>
                      <p:blipFill>
                        <a:blip r:embed="rId10"/>
                        <a:stretch>
                          <a:fillRect/>
                        </a:stretch>
                      </p:blipFill>
                      <p:spPr>
                        <a:xfrm>
                          <a:off x="12646" y="2544"/>
                          <a:ext cx="1078" cy="969"/>
                        </a:xfrm>
                        <a:prstGeom prst="rect">
                          <a:avLst/>
                        </a:prstGeom>
                        <a:noFill/>
                        <a:ln w="38100">
                          <a:noFill/>
                          <a:miter/>
                        </a:ln>
                      </p:spPr>
                    </p:pic>
                  </p:oleObj>
                </mc:Fallback>
              </mc:AlternateContent>
            </a:graphicData>
          </a:graphic>
        </p:graphicFrame>
        <p:graphicFrame>
          <p:nvGraphicFramePr>
            <p:cNvPr id="33804" name="Object 12"/>
            <p:cNvGraphicFramePr>
              <a:graphicFrameLocks noChangeAspect="1"/>
            </p:cNvGraphicFramePr>
            <p:nvPr>
              <p:extLst>
                <p:ext uri="{D42A27DB-BD31-4B8C-83A1-F6EECF244321}">
                  <p14:modId xmlns:p14="http://schemas.microsoft.com/office/powerpoint/2010/main" val="1787076993"/>
                </p:ext>
              </p:extLst>
            </p:nvPr>
          </p:nvGraphicFramePr>
          <p:xfrm>
            <a:off x="1945" y="3657"/>
            <a:ext cx="1073" cy="999"/>
          </p:xfrm>
          <a:graphic>
            <a:graphicData uri="http://schemas.openxmlformats.org/presentationml/2006/ole">
              <mc:AlternateContent xmlns:mc="http://schemas.openxmlformats.org/markup-compatibility/2006">
                <mc:Choice xmlns:v="urn:schemas-microsoft-com:vml" Requires="v">
                  <p:oleObj r:id="rId11" imgW="368300" imgH="254000" progId="Equation.DSMT4">
                    <p:embed/>
                  </p:oleObj>
                </mc:Choice>
                <mc:Fallback>
                  <p:oleObj r:id="rId11" imgW="368300" imgH="254000" progId="Equation.DSMT4">
                    <p:embed/>
                    <p:pic>
                      <p:nvPicPr>
                        <p:cNvPr id="33804" name="Object 12"/>
                        <p:cNvPicPr/>
                        <p:nvPr/>
                      </p:nvPicPr>
                      <p:blipFill>
                        <a:blip r:embed="rId12"/>
                        <a:stretch>
                          <a:fillRect/>
                        </a:stretch>
                      </p:blipFill>
                      <p:spPr>
                        <a:xfrm>
                          <a:off x="1945" y="3657"/>
                          <a:ext cx="1073" cy="999"/>
                        </a:xfrm>
                        <a:prstGeom prst="rect">
                          <a:avLst/>
                        </a:prstGeom>
                        <a:noFill/>
                        <a:ln w="38100">
                          <a:noFill/>
                          <a:miter/>
                        </a:ln>
                      </p:spPr>
                    </p:pic>
                  </p:oleObj>
                </mc:Fallback>
              </mc:AlternateContent>
            </a:graphicData>
          </a:graphic>
        </p:graphicFrame>
        <p:graphicFrame>
          <p:nvGraphicFramePr>
            <p:cNvPr id="33805" name="Object 13"/>
            <p:cNvGraphicFramePr>
              <a:graphicFrameLocks noChangeAspect="1"/>
            </p:cNvGraphicFramePr>
            <p:nvPr>
              <p:extLst>
                <p:ext uri="{D42A27DB-BD31-4B8C-83A1-F6EECF244321}">
                  <p14:modId xmlns:p14="http://schemas.microsoft.com/office/powerpoint/2010/main" val="3834266934"/>
                </p:ext>
              </p:extLst>
            </p:nvPr>
          </p:nvGraphicFramePr>
          <p:xfrm>
            <a:off x="6691" y="3648"/>
            <a:ext cx="1372" cy="1056"/>
          </p:xfrm>
          <a:graphic>
            <a:graphicData uri="http://schemas.openxmlformats.org/presentationml/2006/ole">
              <mc:AlternateContent xmlns:mc="http://schemas.openxmlformats.org/markup-compatibility/2006">
                <mc:Choice xmlns:v="urn:schemas-microsoft-com:vml" Requires="v">
                  <p:oleObj name="Equation" r:id="rId13" imgW="622300" imgH="304800" progId="Equation.DSMT4">
                    <p:embed/>
                  </p:oleObj>
                </mc:Choice>
                <mc:Fallback>
                  <p:oleObj name="Equation" r:id="rId13" imgW="622300" imgH="304800" progId="Equation.DSMT4">
                    <p:embed/>
                    <p:pic>
                      <p:nvPicPr>
                        <p:cNvPr id="33805" name="Object 13"/>
                        <p:cNvPicPr/>
                        <p:nvPr/>
                      </p:nvPicPr>
                      <p:blipFill>
                        <a:blip r:embed="rId14"/>
                        <a:stretch>
                          <a:fillRect/>
                        </a:stretch>
                      </p:blipFill>
                      <p:spPr>
                        <a:xfrm>
                          <a:off x="6691" y="3648"/>
                          <a:ext cx="1372" cy="1056"/>
                        </a:xfrm>
                        <a:prstGeom prst="rect">
                          <a:avLst/>
                        </a:prstGeom>
                        <a:noFill/>
                        <a:ln w="38100">
                          <a:noFill/>
                          <a:miter/>
                        </a:ln>
                      </p:spPr>
                    </p:pic>
                  </p:oleObj>
                </mc:Fallback>
              </mc:AlternateContent>
            </a:graphicData>
          </a:graphic>
        </p:graphicFrame>
      </p:grpSp>
      <p:graphicFrame>
        <p:nvGraphicFramePr>
          <p:cNvPr id="33806" name="Object 14"/>
          <p:cNvGraphicFramePr>
            <a:graphicFrameLocks noChangeAspect="1"/>
          </p:cNvGraphicFramePr>
          <p:nvPr>
            <p:extLst>
              <p:ext uri="{D42A27DB-BD31-4B8C-83A1-F6EECF244321}">
                <p14:modId xmlns:p14="http://schemas.microsoft.com/office/powerpoint/2010/main" val="2417859771"/>
              </p:ext>
            </p:extLst>
          </p:nvPr>
        </p:nvGraphicFramePr>
        <p:xfrm>
          <a:off x="1940651" y="2951731"/>
          <a:ext cx="5764174" cy="806750"/>
        </p:xfrm>
        <a:graphic>
          <a:graphicData uri="http://schemas.openxmlformats.org/presentationml/2006/ole">
            <mc:AlternateContent xmlns:mc="http://schemas.openxmlformats.org/markup-compatibility/2006">
              <mc:Choice xmlns:v="urn:schemas-microsoft-com:vml" Requires="v">
                <p:oleObj name="Equation" r:id="rId15" imgW="2997200" imgH="419100" progId="Equation.DSMT4">
                  <p:embed/>
                </p:oleObj>
              </mc:Choice>
              <mc:Fallback>
                <p:oleObj name="Equation" r:id="rId15" imgW="2997200" imgH="419100" progId="Equation.DSMT4">
                  <p:embed/>
                  <p:pic>
                    <p:nvPicPr>
                      <p:cNvPr id="33806" name="Object 14"/>
                      <p:cNvPicPr/>
                      <p:nvPr/>
                    </p:nvPicPr>
                    <p:blipFill>
                      <a:blip r:embed="rId16"/>
                      <a:stretch>
                        <a:fillRect/>
                      </a:stretch>
                    </p:blipFill>
                    <p:spPr>
                      <a:xfrm>
                        <a:off x="1940651" y="2951731"/>
                        <a:ext cx="5764174" cy="806750"/>
                      </a:xfrm>
                      <a:prstGeom prst="rect">
                        <a:avLst/>
                      </a:prstGeom>
                      <a:noFill/>
                      <a:ln w="38100">
                        <a:noFill/>
                        <a:miter/>
                      </a:ln>
                    </p:spPr>
                  </p:pic>
                </p:oleObj>
              </mc:Fallback>
            </mc:AlternateContent>
          </a:graphicData>
        </a:graphic>
      </p:graphicFrame>
      <p:grpSp>
        <p:nvGrpSpPr>
          <p:cNvPr id="2" name="Group 20"/>
          <p:cNvGrpSpPr/>
          <p:nvPr/>
        </p:nvGrpSpPr>
        <p:grpSpPr>
          <a:xfrm>
            <a:off x="3548965" y="3894420"/>
            <a:ext cx="2751227" cy="477441"/>
            <a:chOff x="772" y="2807"/>
            <a:chExt cx="2028" cy="401"/>
          </a:xfrm>
        </p:grpSpPr>
        <p:graphicFrame>
          <p:nvGraphicFramePr>
            <p:cNvPr id="53262" name="Object 15"/>
            <p:cNvGraphicFramePr>
              <a:graphicFrameLocks noChangeAspect="1"/>
            </p:cNvGraphicFramePr>
            <p:nvPr>
              <p:extLst>
                <p:ext uri="{D42A27DB-BD31-4B8C-83A1-F6EECF244321}">
                  <p14:modId xmlns:p14="http://schemas.microsoft.com/office/powerpoint/2010/main" val="2874999712"/>
                </p:ext>
              </p:extLst>
            </p:nvPr>
          </p:nvGraphicFramePr>
          <p:xfrm>
            <a:off x="772" y="2855"/>
            <a:ext cx="198" cy="317"/>
          </p:xfrm>
          <a:graphic>
            <a:graphicData uri="http://schemas.openxmlformats.org/presentationml/2006/ole">
              <mc:AlternateContent xmlns:mc="http://schemas.openxmlformats.org/markup-compatibility/2006">
                <mc:Choice xmlns:v="urn:schemas-microsoft-com:vml" Requires="v">
                  <p:oleObj r:id="rId17" imgW="91440" imgH="147955" progId="Equation.DSMT4">
                    <p:embed/>
                  </p:oleObj>
                </mc:Choice>
                <mc:Fallback>
                  <p:oleObj r:id="rId17" imgW="91440" imgH="147955" progId="Equation.DSMT4">
                    <p:embed/>
                    <p:pic>
                      <p:nvPicPr>
                        <p:cNvPr id="53262" name="Object 15"/>
                        <p:cNvPicPr/>
                        <p:nvPr/>
                      </p:nvPicPr>
                      <p:blipFill>
                        <a:blip r:embed="rId18">
                          <a:clrChange>
                            <a:clrFrom>
                              <a:srgbClr val="000000"/>
                            </a:clrFrom>
                            <a:clrTo>
                              <a:srgbClr val="007572"/>
                            </a:clrTo>
                          </a:clrChange>
                        </a:blip>
                        <a:stretch>
                          <a:fillRect/>
                        </a:stretch>
                      </p:blipFill>
                      <p:spPr>
                        <a:xfrm>
                          <a:off x="772" y="2855"/>
                          <a:ext cx="198" cy="317"/>
                        </a:xfrm>
                        <a:prstGeom prst="rect">
                          <a:avLst/>
                        </a:prstGeom>
                        <a:noFill/>
                        <a:ln w="38100">
                          <a:noFill/>
                          <a:miter/>
                        </a:ln>
                      </p:spPr>
                    </p:pic>
                  </p:oleObj>
                </mc:Fallback>
              </mc:AlternateContent>
            </a:graphicData>
          </a:graphic>
        </p:graphicFrame>
        <p:sp>
          <p:nvSpPr>
            <p:cNvPr id="33808" name="Text Box 16"/>
            <p:cNvSpPr txBox="1">
              <a:spLocks noChangeArrowheads="1"/>
            </p:cNvSpPr>
            <p:nvPr/>
          </p:nvSpPr>
          <p:spPr bwMode="auto">
            <a:xfrm>
              <a:off x="962" y="2807"/>
              <a:ext cx="672" cy="388"/>
            </a:xfrm>
            <a:prstGeom prst="rect">
              <a:avLst/>
            </a:prstGeom>
            <a:noFill/>
            <a:ln w="9525" algn="ctr">
              <a:noFill/>
              <a:miter lim="800000"/>
            </a:ln>
            <a:effectLst/>
          </p:spPr>
          <p:txBody>
            <a:bodyPr wrap="none">
              <a:spAutoFit/>
            </a:bodyPr>
            <a:lstStyle/>
            <a:p>
              <a:pPr defTabSz="685800">
                <a:defRPr/>
              </a:pPr>
              <a:r>
                <a:rPr kumimoji="1" lang="zh-CN" altLang="en-US" sz="2400" dirty="0">
                  <a:effectLst>
                    <a:outerShdw blurRad="38100" dist="38100" dir="2700000" algn="tl">
                      <a:srgbClr val="C0C0C0"/>
                    </a:outerShdw>
                  </a:effectLst>
                  <a:ea typeface="楷体_GB2312" pitchFamily="49" charset="-122"/>
                </a:rPr>
                <a:t>介于</a:t>
              </a:r>
            </a:p>
          </p:txBody>
        </p:sp>
        <p:graphicFrame>
          <p:nvGraphicFramePr>
            <p:cNvPr id="53264" name="Object 17"/>
            <p:cNvGraphicFramePr>
              <a:graphicFrameLocks noChangeAspect="1"/>
            </p:cNvGraphicFramePr>
            <p:nvPr>
              <p:extLst>
                <p:ext uri="{D42A27DB-BD31-4B8C-83A1-F6EECF244321}">
                  <p14:modId xmlns:p14="http://schemas.microsoft.com/office/powerpoint/2010/main" val="1250907027"/>
                </p:ext>
              </p:extLst>
            </p:nvPr>
          </p:nvGraphicFramePr>
          <p:xfrm>
            <a:off x="1484" y="2821"/>
            <a:ext cx="498" cy="374"/>
          </p:xfrm>
          <a:graphic>
            <a:graphicData uri="http://schemas.openxmlformats.org/presentationml/2006/ole">
              <mc:AlternateContent xmlns:mc="http://schemas.openxmlformats.org/markup-compatibility/2006">
                <mc:Choice xmlns:v="urn:schemas-microsoft-com:vml" Requires="v">
                  <p:oleObj r:id="rId19" imgW="221615" imgH="165100" progId="Equation.DSMT4">
                    <p:embed/>
                  </p:oleObj>
                </mc:Choice>
                <mc:Fallback>
                  <p:oleObj r:id="rId19" imgW="221615" imgH="165100" progId="Equation.DSMT4">
                    <p:embed/>
                    <p:pic>
                      <p:nvPicPr>
                        <p:cNvPr id="53264" name="Object 17"/>
                        <p:cNvPicPr/>
                        <p:nvPr/>
                      </p:nvPicPr>
                      <p:blipFill>
                        <a:blip r:embed="rId20">
                          <a:clrChange>
                            <a:clrFrom>
                              <a:srgbClr val="000000"/>
                            </a:clrFrom>
                            <a:clrTo>
                              <a:srgbClr val="007572"/>
                            </a:clrTo>
                          </a:clrChange>
                        </a:blip>
                        <a:stretch>
                          <a:fillRect/>
                        </a:stretch>
                      </p:blipFill>
                      <p:spPr>
                        <a:xfrm>
                          <a:off x="1484" y="2821"/>
                          <a:ext cx="498" cy="374"/>
                        </a:xfrm>
                        <a:prstGeom prst="rect">
                          <a:avLst/>
                        </a:prstGeom>
                        <a:noFill/>
                        <a:ln w="38100">
                          <a:noFill/>
                          <a:miter/>
                        </a:ln>
                      </p:spPr>
                    </p:pic>
                  </p:oleObj>
                </mc:Fallback>
              </mc:AlternateContent>
            </a:graphicData>
          </a:graphic>
        </p:graphicFrame>
        <p:sp>
          <p:nvSpPr>
            <p:cNvPr id="33810" name="Text Box 18"/>
            <p:cNvSpPr txBox="1">
              <a:spLocks noChangeArrowheads="1"/>
            </p:cNvSpPr>
            <p:nvPr/>
          </p:nvSpPr>
          <p:spPr bwMode="auto">
            <a:xfrm>
              <a:off x="1869" y="2820"/>
              <a:ext cx="931" cy="388"/>
            </a:xfrm>
            <a:prstGeom prst="rect">
              <a:avLst/>
            </a:prstGeom>
            <a:noFill/>
            <a:ln w="9525" algn="ctr">
              <a:noFill/>
              <a:miter lim="800000"/>
            </a:ln>
            <a:effectLst/>
          </p:spPr>
          <p:txBody>
            <a:bodyPr wrap="none">
              <a:spAutoFit/>
            </a:bodyPr>
            <a:lstStyle/>
            <a:p>
              <a:pPr defTabSz="685800">
                <a:defRPr/>
              </a:pPr>
              <a:r>
                <a:rPr kumimoji="1" lang="zh-CN" altLang="en-US" sz="2400" dirty="0">
                  <a:effectLst>
                    <a:outerShdw blurRad="38100" dist="38100" dir="2700000" algn="tl">
                      <a:srgbClr val="C0C0C0"/>
                    </a:outerShdw>
                  </a:effectLst>
                  <a:ea typeface="楷体_GB2312" pitchFamily="49" charset="-122"/>
                </a:rPr>
                <a:t>之间。</a:t>
              </a:r>
            </a:p>
          </p:txBody>
        </p:sp>
      </p:grpSp>
      <p:graphicFrame>
        <p:nvGraphicFramePr>
          <p:cNvPr id="33811" name="Object 19"/>
          <p:cNvGraphicFramePr>
            <a:graphicFrameLocks noChangeAspect="1"/>
          </p:cNvGraphicFramePr>
          <p:nvPr>
            <p:extLst>
              <p:ext uri="{D42A27DB-BD31-4B8C-83A1-F6EECF244321}">
                <p14:modId xmlns:p14="http://schemas.microsoft.com/office/powerpoint/2010/main" val="2812555766"/>
              </p:ext>
            </p:extLst>
          </p:nvPr>
        </p:nvGraphicFramePr>
        <p:xfrm>
          <a:off x="2280690" y="5114939"/>
          <a:ext cx="5459662" cy="838719"/>
        </p:xfrm>
        <a:graphic>
          <a:graphicData uri="http://schemas.openxmlformats.org/presentationml/2006/ole">
            <mc:AlternateContent xmlns:mc="http://schemas.openxmlformats.org/markup-compatibility/2006">
              <mc:Choice xmlns:v="urn:schemas-microsoft-com:vml" Requires="v">
                <p:oleObj r:id="rId21" imgW="2895600" imgH="444500" progId="Equation.DSMT4">
                  <p:embed/>
                </p:oleObj>
              </mc:Choice>
              <mc:Fallback>
                <p:oleObj r:id="rId21" imgW="2895600" imgH="444500" progId="Equation.DSMT4">
                  <p:embed/>
                  <p:pic>
                    <p:nvPicPr>
                      <p:cNvPr id="33811" name="Object 19"/>
                      <p:cNvPicPr/>
                      <p:nvPr/>
                    </p:nvPicPr>
                    <p:blipFill>
                      <a:blip r:embed="rId22"/>
                      <a:stretch>
                        <a:fillRect/>
                      </a:stretch>
                    </p:blipFill>
                    <p:spPr>
                      <a:xfrm>
                        <a:off x="2280690" y="5114939"/>
                        <a:ext cx="5459662" cy="838719"/>
                      </a:xfrm>
                      <a:prstGeom prst="rect">
                        <a:avLst/>
                      </a:prstGeom>
                      <a:noFill/>
                      <a:ln w="38100">
                        <a:noFill/>
                        <a:miter/>
                      </a:ln>
                    </p:spPr>
                  </p:pic>
                </p:oleObj>
              </mc:Fallback>
            </mc:AlternateContent>
          </a:graphicData>
        </a:graphic>
      </p:graphicFrame>
      <p:sp>
        <p:nvSpPr>
          <p:cNvPr id="4" name="Text Box 4">
            <a:extLst>
              <a:ext uri="{FF2B5EF4-FFF2-40B4-BE49-F238E27FC236}">
                <a16:creationId xmlns:a16="http://schemas.microsoft.com/office/drawing/2014/main" id="{4C27EDE0-C896-8780-2AF8-CAD4E75A7769}"/>
              </a:ext>
            </a:extLst>
          </p:cNvPr>
          <p:cNvSpPr txBox="1">
            <a:spLocks noChangeArrowheads="1"/>
          </p:cNvSpPr>
          <p:nvPr/>
        </p:nvSpPr>
        <p:spPr bwMode="auto">
          <a:xfrm>
            <a:off x="999048" y="1017982"/>
            <a:ext cx="4031383" cy="461665"/>
          </a:xfrm>
          <a:prstGeom prst="rect">
            <a:avLst/>
          </a:prstGeom>
          <a:noFill/>
          <a:ln w="9525" algn="ctr">
            <a:noFill/>
            <a:miter lim="800000"/>
          </a:ln>
          <a:effectLst/>
        </p:spPr>
        <p:txBody>
          <a:bodyPr wrap="square">
            <a:spAutoFit/>
          </a:bodyPr>
          <a:lstStyle/>
          <a:p>
            <a:pPr defTabSz="685800">
              <a:defRPr/>
            </a:pPr>
            <a:r>
              <a:rPr kumimoji="1" lang="en-US" altLang="zh-CN" sz="2400"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1</a:t>
            </a:r>
            <a:r>
              <a:rPr kumimoji="1" lang="zh-CN" altLang="en-US" sz="2400"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）一元函数的误差估计</a:t>
            </a:r>
          </a:p>
        </p:txBody>
      </p:sp>
      <p:sp>
        <p:nvSpPr>
          <p:cNvPr id="6" name="文本框 5">
            <a:extLst>
              <a:ext uri="{FF2B5EF4-FFF2-40B4-BE49-F238E27FC236}">
                <a16:creationId xmlns:a16="http://schemas.microsoft.com/office/drawing/2014/main" id="{7AD09A73-F0DD-85AA-F76B-637B8E26E4FC}"/>
              </a:ext>
            </a:extLst>
          </p:cNvPr>
          <p:cNvSpPr txBox="1"/>
          <p:nvPr/>
        </p:nvSpPr>
        <p:spPr>
          <a:xfrm>
            <a:off x="675342" y="4416451"/>
            <a:ext cx="4570952" cy="461665"/>
          </a:xfrm>
          <a:prstGeom prst="rect">
            <a:avLst/>
          </a:prstGeom>
          <a:noFill/>
        </p:spPr>
        <p:txBody>
          <a:bodyPr wrap="square">
            <a:spAutoFit/>
          </a:bodyPr>
          <a:lstStyle/>
          <a:p>
            <a:r>
              <a:rPr kumimoji="1" lang="zh-CN" altLang="en-US" sz="2400"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两边取绝对值得</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blinds dir="vert"/>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806"/>
                                        </p:tgtEl>
                                        <p:attrNameLst>
                                          <p:attrName>style.visibility</p:attrName>
                                        </p:attrNameLst>
                                      </p:cBhvr>
                                      <p:to>
                                        <p:strVal val="visible"/>
                                      </p:to>
                                    </p:set>
                                    <p:anim calcmode="lin" valueType="num">
                                      <p:cBhvr additive="base">
                                        <p:cTn id="19" dur="500" fill="hold"/>
                                        <p:tgtEl>
                                          <p:spTgt spid="33806"/>
                                        </p:tgtEl>
                                        <p:attrNameLst>
                                          <p:attrName>ppt_x</p:attrName>
                                        </p:attrNameLst>
                                      </p:cBhvr>
                                      <p:tavLst>
                                        <p:tav tm="0">
                                          <p:val>
                                            <p:strVal val="#ppt_x"/>
                                          </p:val>
                                        </p:tav>
                                        <p:tav tm="100000">
                                          <p:val>
                                            <p:strVal val="#ppt_x"/>
                                          </p:val>
                                        </p:tav>
                                      </p:tavLst>
                                    </p:anim>
                                    <p:anim calcmode="lin" valueType="num">
                                      <p:cBhvr additive="base">
                                        <p:cTn id="20" dur="500" fill="hold"/>
                                        <p:tgtEl>
                                          <p:spTgt spid="3380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9" presetClass="entr" presetSubtype="0" decel="10000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 calcmode="lin" valueType="num">
                                      <p:cBhvr>
                                        <p:cTn id="27" dur="500" fill="hold"/>
                                        <p:tgtEl>
                                          <p:spTgt spid="2"/>
                                        </p:tgtEl>
                                        <p:attrNameLst>
                                          <p:attrName>style.rotation</p:attrName>
                                        </p:attrNameLst>
                                      </p:cBhvr>
                                      <p:tavLst>
                                        <p:tav tm="0">
                                          <p:val>
                                            <p:fltVal val="360"/>
                                          </p:val>
                                        </p:tav>
                                        <p:tav tm="100000">
                                          <p:val>
                                            <p:fltVal val="0"/>
                                          </p:val>
                                        </p:tav>
                                      </p:tavLst>
                                    </p:anim>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5" presetClass="entr" presetSubtype="0" fill="hold" nodeType="clickEffect">
                                  <p:stCondLst>
                                    <p:cond delay="0"/>
                                  </p:stCondLst>
                                  <p:childTnLst>
                                    <p:set>
                                      <p:cBhvr>
                                        <p:cTn id="36" dur="1" fill="hold">
                                          <p:stCondLst>
                                            <p:cond delay="0"/>
                                          </p:stCondLst>
                                        </p:cTn>
                                        <p:tgtEl>
                                          <p:spTgt spid="33811"/>
                                        </p:tgtEl>
                                        <p:attrNameLst>
                                          <p:attrName>style.visibility</p:attrName>
                                        </p:attrNameLst>
                                      </p:cBhvr>
                                      <p:to>
                                        <p:strVal val="visible"/>
                                      </p:to>
                                    </p:set>
                                    <p:anim calcmode="lin" valueType="num">
                                      <p:cBhvr>
                                        <p:cTn id="37" dur="1000" fill="hold"/>
                                        <p:tgtEl>
                                          <p:spTgt spid="33811"/>
                                        </p:tgtEl>
                                        <p:attrNameLst>
                                          <p:attrName>ppt_w</p:attrName>
                                        </p:attrNameLst>
                                      </p:cBhvr>
                                      <p:tavLst>
                                        <p:tav tm="0">
                                          <p:val>
                                            <p:fltVal val="0"/>
                                          </p:val>
                                        </p:tav>
                                        <p:tav tm="100000">
                                          <p:val>
                                            <p:strVal val="#ppt_w"/>
                                          </p:val>
                                        </p:tav>
                                      </p:tavLst>
                                    </p:anim>
                                    <p:anim calcmode="lin" valueType="num">
                                      <p:cBhvr>
                                        <p:cTn id="38" dur="1000" fill="hold"/>
                                        <p:tgtEl>
                                          <p:spTgt spid="33811"/>
                                        </p:tgtEl>
                                        <p:attrNameLst>
                                          <p:attrName>ppt_h</p:attrName>
                                        </p:attrNameLst>
                                      </p:cBhvr>
                                      <p:tavLst>
                                        <p:tav tm="0">
                                          <p:val>
                                            <p:fltVal val="0"/>
                                          </p:val>
                                        </p:tav>
                                        <p:tav tm="100000">
                                          <p:val>
                                            <p:strVal val="#ppt_h"/>
                                          </p:val>
                                        </p:tav>
                                      </p:tavLst>
                                    </p:anim>
                                    <p:anim calcmode="lin" valueType="num">
                                      <p:cBhvr>
                                        <p:cTn id="39" dur="1000" fill="hold"/>
                                        <p:tgtEl>
                                          <p:spTgt spid="33811"/>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3381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p:bldP spid="4"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24" name="Object 8"/>
          <p:cNvGraphicFramePr>
            <a:graphicFrameLocks noChangeAspect="1"/>
          </p:cNvGraphicFramePr>
          <p:nvPr>
            <p:extLst>
              <p:ext uri="{D42A27DB-BD31-4B8C-83A1-F6EECF244321}">
                <p14:modId xmlns:p14="http://schemas.microsoft.com/office/powerpoint/2010/main" val="3796820894"/>
              </p:ext>
            </p:extLst>
          </p:nvPr>
        </p:nvGraphicFramePr>
        <p:xfrm>
          <a:off x="2808937" y="1575808"/>
          <a:ext cx="2913528" cy="559810"/>
        </p:xfrm>
        <a:graphic>
          <a:graphicData uri="http://schemas.openxmlformats.org/presentationml/2006/ole">
            <mc:AlternateContent xmlns:mc="http://schemas.openxmlformats.org/markup-compatibility/2006">
              <mc:Choice xmlns:v="urn:schemas-microsoft-com:vml" Requires="v">
                <p:oleObj r:id="rId3" imgW="1586865" imgH="304800" progId="Equation.DSMT4">
                  <p:embed/>
                </p:oleObj>
              </mc:Choice>
              <mc:Fallback>
                <p:oleObj r:id="rId3" imgW="1586865" imgH="304800" progId="Equation.DSMT4">
                  <p:embed/>
                  <p:pic>
                    <p:nvPicPr>
                      <p:cNvPr id="34824" name="Object 8"/>
                      <p:cNvPicPr/>
                      <p:nvPr/>
                    </p:nvPicPr>
                    <p:blipFill>
                      <a:blip r:embed="rId4"/>
                      <a:stretch>
                        <a:fillRect/>
                      </a:stretch>
                    </p:blipFill>
                    <p:spPr>
                      <a:xfrm>
                        <a:off x="2808937" y="1575808"/>
                        <a:ext cx="2913528" cy="559810"/>
                      </a:xfrm>
                      <a:prstGeom prst="rect">
                        <a:avLst/>
                      </a:prstGeom>
                      <a:noFill/>
                      <a:ln w="38100">
                        <a:noFill/>
                        <a:miter/>
                      </a:ln>
                    </p:spPr>
                  </p:pic>
                </p:oleObj>
              </mc:Fallback>
            </mc:AlternateContent>
          </a:graphicData>
        </a:graphic>
      </p:graphicFrame>
      <p:sp>
        <p:nvSpPr>
          <p:cNvPr id="54279" name="Rectangle 9"/>
          <p:cNvSpPr/>
          <p:nvPr/>
        </p:nvSpPr>
        <p:spPr>
          <a:xfrm>
            <a:off x="1818085" y="2791927"/>
            <a:ext cx="5753100" cy="1200329"/>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endParaRPr lang="zh-CN" altLang="en-US" sz="1800" b="1" dirty="0">
              <a:solidFill>
                <a:schemeClr val="tx2"/>
              </a:solidFill>
              <a:latin typeface="楷体_GB2312" pitchFamily="49" charset="-122"/>
              <a:ea typeface="楷体_GB2312" pitchFamily="49" charset="-122"/>
            </a:endParaRPr>
          </a:p>
          <a:p>
            <a:pPr marL="0" indent="0" eaLnBrk="1" hangingPunct="1">
              <a:spcBef>
                <a:spcPct val="0"/>
              </a:spcBef>
              <a:buClrTx/>
              <a:buSzTx/>
              <a:buNone/>
            </a:pPr>
            <a:r>
              <a:rPr lang="zh-CN" altLang="en-US" sz="1800" b="1" dirty="0">
                <a:solidFill>
                  <a:schemeClr val="tx2"/>
                </a:solidFill>
                <a:latin typeface="楷体_GB2312" pitchFamily="49" charset="-122"/>
                <a:ea typeface="楷体_GB2312" pitchFamily="49" charset="-122"/>
              </a:rPr>
              <a:t> </a:t>
            </a:r>
          </a:p>
          <a:p>
            <a:pPr marL="0" indent="0" eaLnBrk="1" hangingPunct="1">
              <a:spcBef>
                <a:spcPct val="0"/>
              </a:spcBef>
              <a:buClrTx/>
              <a:buSzTx/>
              <a:buNone/>
            </a:pPr>
            <a:endParaRPr lang="en-US" altLang="zh-CN" sz="1800" b="1" dirty="0">
              <a:solidFill>
                <a:schemeClr val="tx2"/>
              </a:solidFill>
              <a:latin typeface="楷体_GB2312" pitchFamily="49" charset="-122"/>
              <a:ea typeface="楷体_GB2312" pitchFamily="49" charset="-122"/>
            </a:endParaRPr>
          </a:p>
          <a:p>
            <a:pPr marL="0" indent="0" eaLnBrk="1" hangingPunct="1">
              <a:spcBef>
                <a:spcPct val="0"/>
              </a:spcBef>
              <a:buClrTx/>
              <a:buSzTx/>
              <a:buNone/>
            </a:pPr>
            <a:endParaRPr lang="zh-CN" altLang="en-US" sz="1800" b="1" dirty="0">
              <a:solidFill>
                <a:schemeClr val="tx2"/>
              </a:solidFill>
              <a:latin typeface="楷体_GB2312" pitchFamily="49" charset="-122"/>
              <a:ea typeface="楷体_GB2312" pitchFamily="49" charset="-122"/>
            </a:endParaRPr>
          </a:p>
        </p:txBody>
      </p:sp>
      <p:grpSp>
        <p:nvGrpSpPr>
          <p:cNvPr id="10" name="组合 9">
            <a:extLst>
              <a:ext uri="{FF2B5EF4-FFF2-40B4-BE49-F238E27FC236}">
                <a16:creationId xmlns:a16="http://schemas.microsoft.com/office/drawing/2014/main" id="{A80DFF09-2570-DC1E-8044-A2065F3FC40E}"/>
              </a:ext>
            </a:extLst>
          </p:cNvPr>
          <p:cNvGrpSpPr/>
          <p:nvPr/>
        </p:nvGrpSpPr>
        <p:grpSpPr>
          <a:xfrm>
            <a:off x="723406" y="359400"/>
            <a:ext cx="7935811" cy="1134905"/>
            <a:chOff x="2335530" y="287641"/>
            <a:chExt cx="8225155" cy="1513205"/>
          </a:xfrm>
        </p:grpSpPr>
        <p:grpSp>
          <p:nvGrpSpPr>
            <p:cNvPr id="2" name="组合 1"/>
            <p:cNvGrpSpPr/>
            <p:nvPr/>
          </p:nvGrpSpPr>
          <p:grpSpPr>
            <a:xfrm>
              <a:off x="2335530" y="287641"/>
              <a:ext cx="8225155" cy="1513205"/>
              <a:chOff x="1190" y="668"/>
              <a:chExt cx="12360" cy="2383"/>
            </a:xfrm>
          </p:grpSpPr>
          <p:sp>
            <p:nvSpPr>
              <p:cNvPr id="34820" name="Rectangle 4"/>
              <p:cNvSpPr>
                <a:spLocks noChangeArrowheads="1"/>
              </p:cNvSpPr>
              <p:nvPr/>
            </p:nvSpPr>
            <p:spPr bwMode="auto">
              <a:xfrm>
                <a:off x="1190" y="668"/>
                <a:ext cx="12360" cy="2383"/>
              </a:xfrm>
              <a:prstGeom prst="rect">
                <a:avLst/>
              </a:prstGeom>
              <a:noFill/>
              <a:ln w="9525" algn="ctr">
                <a:noFill/>
                <a:miter lim="800000"/>
              </a:ln>
              <a:effectLst/>
            </p:spPr>
            <p:txBody>
              <a:bodyPr anchor="ctr">
                <a:spAutoFit/>
              </a:bodyPr>
              <a:lstStyle/>
              <a:p>
                <a:pPr defTabSz="685800">
                  <a:lnSpc>
                    <a:spcPct val="150000"/>
                  </a:lnSpc>
                  <a:defRPr/>
                </a:pPr>
                <a:r>
                  <a:rPr lang="zh-CN" altLang="en-US" sz="2400" dirty="0">
                    <a:solidFill>
                      <a:schemeClr val="tx1"/>
                    </a:solidFill>
                    <a:latin typeface="微软雅黑" panose="020B0503020204020204" pitchFamily="34" charset="-122"/>
                    <a:ea typeface="微软雅黑" panose="020B0503020204020204" pitchFamily="34" charset="-122"/>
                  </a:rPr>
                  <a:t>假定          与         </a:t>
                </a:r>
                <a:r>
                  <a:rPr lang="en-US" altLang="zh-CN" sz="2400" dirty="0">
                    <a:solidFill>
                      <a:schemeClr val="tx1"/>
                    </a:solidFill>
                    <a:latin typeface="微软雅黑" panose="020B0503020204020204" pitchFamily="34" charset="-122"/>
                    <a:ea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rPr>
                  <a:t>的比值不太大</a:t>
                </a:r>
                <a:r>
                  <a:rPr lang="en-US" altLang="zh-CN" sz="2400" dirty="0">
                    <a:solidFill>
                      <a:schemeClr val="tx1"/>
                    </a:solidFill>
                    <a:latin typeface="微软雅黑" panose="020B0503020204020204" pitchFamily="34" charset="-122"/>
                    <a:ea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rPr>
                  <a:t>注意到         是        的高阶项</a:t>
                </a:r>
                <a:r>
                  <a:rPr lang="en-US" altLang="zh-CN" sz="2400" dirty="0">
                    <a:solidFill>
                      <a:schemeClr val="tx1"/>
                    </a:solidFill>
                    <a:latin typeface="微软雅黑" panose="020B0503020204020204" pitchFamily="34" charset="-122"/>
                    <a:ea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rPr>
                  <a:t>可以忽略，于是可得函数值         的误差限为</a:t>
                </a:r>
                <a:r>
                  <a:rPr lang="zh-CN" altLang="en-US" sz="240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p>
            </p:txBody>
          </p:sp>
          <mc:AlternateContent xmlns:mc="http://schemas.openxmlformats.org/markup-compatibility/2006" xmlns:a14="http://schemas.microsoft.com/office/drawing/2010/main">
            <mc:Choice Requires="a14">
              <p:graphicFrame>
                <p:nvGraphicFramePr>
                  <p:cNvPr id="34821" name="Object 5"/>
                  <p:cNvGraphicFramePr>
                    <a:graphicFrameLocks noChangeAspect="1"/>
                  </p:cNvGraphicFramePr>
                  <p:nvPr>
                    <p:extLst>
                      <p:ext uri="{D42A27DB-BD31-4B8C-83A1-F6EECF244321}">
                        <p14:modId xmlns:p14="http://schemas.microsoft.com/office/powerpoint/2010/main" val="2523799664"/>
                      </p:ext>
                    </p:extLst>
                  </p:nvPr>
                </p:nvGraphicFramePr>
                <p:xfrm>
                  <a:off x="2416" y="913"/>
                  <a:ext cx="1090" cy="982"/>
                </p:xfrm>
                <a:graphic>
                  <a:graphicData uri="http://schemas.openxmlformats.org/presentationml/2006/ole">
                    <mc:AlternateContent>
                      <mc:Choice xmlns:v="urn:schemas-microsoft-com:vml" Requires="v">
                        <p:oleObj r:id="rId5" imgW="334010" imgH="203835" progId="Equation.DSMT4">
                          <p:embed/>
                        </p:oleObj>
                      </mc:Choice>
                      <mc:Fallback>
                        <p:oleObj r:id="rId5" imgW="334010" imgH="203835" progId="Equation.DSMT4">
                          <p:embed/>
                          <p:pic>
                            <p:nvPicPr>
                              <p:cNvPr id="34821" name="Object 5"/>
                              <p:cNvPicPr/>
                              <p:nvPr/>
                            </p:nvPicPr>
                            <p:blipFill>
                              <a:blip r:embed="rId6">
                                <a:clrChange>
                                  <a:clrFrom>
                                    <a:srgbClr val="000000"/>
                                  </a:clrFrom>
                                  <a:clrTo>
                                    <a:srgbClr val="000000"/>
                                  </a:clrTo>
                                </a:clrChange>
                              </a:blip>
                              <a:stretch>
                                <a:fillRect/>
                              </a:stretch>
                            </p:blipFill>
                            <p:spPr>
                              <a:xfrm>
                                <a:off x="2416" y="913"/>
                                <a:ext cx="1090" cy="982"/>
                              </a:xfrm>
                              <a:prstGeom prst="rect">
                                <a:avLst/>
                              </a:prstGeom>
                              <a:noFill/>
                              <a:ln w="38100">
                                <a:noFill/>
                                <a:miter/>
                              </a:ln>
                            </p:spPr>
                          </p:pic>
                        </p:oleObj>
                      </mc:Fallback>
                    </mc:AlternateContent>
                  </a:graphicData>
                </a:graphic>
              </p:graphicFrame>
            </mc:Choice>
            <mc:Fallback xmlns="">
              <p:graphicFrame>
                <p:nvGraphicFramePr>
                  <p:cNvPr id="34821" name="Object 5"/>
                  <p:cNvGraphicFramePr>
                    <a:graphicFrameLocks noChangeAspect="1"/>
                  </p:cNvGraphicFramePr>
                  <p:nvPr>
                    <p:extLst>
                      <p:ext uri="{D42A27DB-BD31-4B8C-83A1-F6EECF244321}">
                        <p14:modId xmlns:p14="http://schemas.microsoft.com/office/powerpoint/2010/main" val="2523799664"/>
                      </p:ext>
                    </p:extLst>
                  </p:nvPr>
                </p:nvGraphicFramePr>
                <p:xfrm>
                  <a:off x="2416" y="913"/>
                  <a:ext cx="1090" cy="982"/>
                </p:xfrm>
                <a:graphic>
                  <a:graphicData uri="http://schemas.openxmlformats.org/presentationml/2006/ole">
                    <mc:AlternateContent>
                      <mc:Choice xmlns:v="urn:schemas-microsoft-com:vml" Requires="v">
                        <p:oleObj r:id="rId7" imgW="334010" imgH="203835" progId="Equation.DSMT4">
                          <p:embed/>
                        </p:oleObj>
                      </mc:Choice>
                      <mc:Fallback>
                        <p:oleObj r:id="rId7" imgW="334010" imgH="203835" progId="Equation.DSMT4">
                          <p:embed/>
                          <p:pic>
                            <p:nvPicPr>
                              <p:cNvPr id="34821" name="Object 5"/>
                              <p:cNvPicPr/>
                              <p:nvPr/>
                            </p:nvPicPr>
                            <p:blipFill>
                              <a:blip r:embed="rId8">
                                <a:clrChange>
                                  <a:clrFrom>
                                    <a:srgbClr val="000000"/>
                                  </a:clrFrom>
                                  <a:clrTo>
                                    <a:srgbClr val="000000"/>
                                  </a:clrTo>
                                </a:clrChange>
                              </a:blip>
                              <a:stretch>
                                <a:fillRect/>
                              </a:stretch>
                            </p:blipFill>
                            <p:spPr>
                              <a:xfrm>
                                <a:off x="2416" y="913"/>
                                <a:ext cx="1090" cy="982"/>
                              </a:xfrm>
                              <a:prstGeom prst="rect">
                                <a:avLst/>
                              </a:prstGeom>
                              <a:noFill/>
                              <a:ln w="38100">
                                <a:noFill/>
                                <a:miter/>
                              </a:ln>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34822" name="Object 6"/>
                  <p:cNvGraphicFramePr>
                    <a:graphicFrameLocks noChangeAspect="1"/>
                  </p:cNvGraphicFramePr>
                  <p:nvPr>
                    <p:extLst>
                      <p:ext uri="{D42A27DB-BD31-4B8C-83A1-F6EECF244321}">
                        <p14:modId xmlns:p14="http://schemas.microsoft.com/office/powerpoint/2010/main" val="2364789868"/>
                      </p:ext>
                    </p:extLst>
                  </p:nvPr>
                </p:nvGraphicFramePr>
                <p:xfrm>
                  <a:off x="4202" y="927"/>
                  <a:ext cx="1285" cy="955"/>
                </p:xfrm>
                <a:graphic>
                  <a:graphicData uri="http://schemas.openxmlformats.org/presentationml/2006/ole">
                    <mc:AlternateContent>
                      <mc:Choice xmlns:v="urn:schemas-microsoft-com:vml" Requires="v">
                        <p:oleObj r:id="rId9" imgW="344805" imgH="203835" progId="Equation.DSMT4">
                          <p:embed/>
                        </p:oleObj>
                      </mc:Choice>
                      <mc:Fallback>
                        <p:oleObj r:id="rId9" imgW="344805" imgH="203835" progId="Equation.DSMT4">
                          <p:embed/>
                          <p:pic>
                            <p:nvPicPr>
                              <p:cNvPr id="34822" name="Object 6"/>
                              <p:cNvPicPr/>
                              <p:nvPr/>
                            </p:nvPicPr>
                            <p:blipFill>
                              <a:blip r:embed="rId10">
                                <a:clrChange>
                                  <a:clrFrom>
                                    <a:srgbClr val="000000"/>
                                  </a:clrFrom>
                                  <a:clrTo>
                                    <a:srgbClr val="000000"/>
                                  </a:clrTo>
                                </a:clrChange>
                              </a:blip>
                              <a:stretch>
                                <a:fillRect/>
                              </a:stretch>
                            </p:blipFill>
                            <p:spPr>
                              <a:xfrm>
                                <a:off x="4202" y="927"/>
                                <a:ext cx="1285" cy="955"/>
                              </a:xfrm>
                              <a:prstGeom prst="rect">
                                <a:avLst/>
                              </a:prstGeom>
                              <a:noFill/>
                              <a:ln w="38100">
                                <a:noFill/>
                                <a:miter/>
                              </a:ln>
                            </p:spPr>
                          </p:pic>
                        </p:oleObj>
                      </mc:Fallback>
                    </mc:AlternateContent>
                  </a:graphicData>
                </a:graphic>
              </p:graphicFrame>
            </mc:Choice>
            <mc:Fallback xmlns="">
              <p:graphicFrame>
                <p:nvGraphicFramePr>
                  <p:cNvPr id="34822" name="Object 6"/>
                  <p:cNvGraphicFramePr>
                    <a:graphicFrameLocks noChangeAspect="1"/>
                  </p:cNvGraphicFramePr>
                  <p:nvPr>
                    <p:extLst>
                      <p:ext uri="{D42A27DB-BD31-4B8C-83A1-F6EECF244321}">
                        <p14:modId xmlns:p14="http://schemas.microsoft.com/office/powerpoint/2010/main" val="2364789868"/>
                      </p:ext>
                    </p:extLst>
                  </p:nvPr>
                </p:nvGraphicFramePr>
                <p:xfrm>
                  <a:off x="4202" y="927"/>
                  <a:ext cx="1285" cy="955"/>
                </p:xfrm>
                <a:graphic>
                  <a:graphicData uri="http://schemas.openxmlformats.org/presentationml/2006/ole">
                    <mc:AlternateContent>
                      <mc:Choice xmlns:v="urn:schemas-microsoft-com:vml" Requires="v">
                        <p:oleObj r:id="rId11" imgW="344805" imgH="203835" progId="Equation.DSMT4">
                          <p:embed/>
                        </p:oleObj>
                      </mc:Choice>
                      <mc:Fallback>
                        <p:oleObj r:id="rId11" imgW="344805" imgH="203835" progId="Equation.DSMT4">
                          <p:embed/>
                          <p:pic>
                            <p:nvPicPr>
                              <p:cNvPr id="34822" name="Object 6"/>
                              <p:cNvPicPr/>
                              <p:nvPr/>
                            </p:nvPicPr>
                            <p:blipFill>
                              <a:blip r:embed="rId12">
                                <a:clrChange>
                                  <a:clrFrom>
                                    <a:srgbClr val="000000"/>
                                  </a:clrFrom>
                                  <a:clrTo>
                                    <a:srgbClr val="000000"/>
                                  </a:clrTo>
                                </a:clrChange>
                              </a:blip>
                              <a:stretch>
                                <a:fillRect/>
                              </a:stretch>
                            </p:blipFill>
                            <p:spPr>
                              <a:xfrm>
                                <a:off x="4202" y="927"/>
                                <a:ext cx="1285" cy="955"/>
                              </a:xfrm>
                              <a:prstGeom prst="rect">
                                <a:avLst/>
                              </a:prstGeom>
                              <a:noFill/>
                              <a:ln w="38100">
                                <a:noFill/>
                                <a:miter/>
                              </a:ln>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34823" name="Object 7"/>
                  <p:cNvGraphicFramePr>
                    <a:graphicFrameLocks noChangeAspect="1"/>
                  </p:cNvGraphicFramePr>
                  <p:nvPr>
                    <p:extLst>
                      <p:ext uri="{D42A27DB-BD31-4B8C-83A1-F6EECF244321}">
                        <p14:modId xmlns:p14="http://schemas.microsoft.com/office/powerpoint/2010/main" val="2154667498"/>
                      </p:ext>
                    </p:extLst>
                  </p:nvPr>
                </p:nvGraphicFramePr>
                <p:xfrm>
                  <a:off x="10385" y="958"/>
                  <a:ext cx="1140" cy="924"/>
                </p:xfrm>
                <a:graphic>
                  <a:graphicData uri="http://schemas.openxmlformats.org/presentationml/2006/ole">
                    <mc:AlternateContent>
                      <mc:Choice xmlns:v="urn:schemas-microsoft-com:vml" Requires="v">
                        <p:oleObj name="Equation" r:id="rId13" imgW="444240" imgH="279360" progId="Equation.DSMT4">
                          <p:embed/>
                        </p:oleObj>
                      </mc:Choice>
                      <mc:Fallback>
                        <p:oleObj name="Equation" r:id="rId13" imgW="444240" imgH="279360" progId="Equation.DSMT4">
                          <p:embed/>
                          <p:pic>
                            <p:nvPicPr>
                              <p:cNvPr id="34823" name="Object 7"/>
                              <p:cNvPicPr/>
                              <p:nvPr/>
                            </p:nvPicPr>
                            <p:blipFill>
                              <a:blip r:embed="rId14">
                                <a:clrChange>
                                  <a:clrFrom>
                                    <a:srgbClr val="000000"/>
                                  </a:clrFrom>
                                  <a:clrTo>
                                    <a:srgbClr val="000000"/>
                                  </a:clrTo>
                                </a:clrChange>
                              </a:blip>
                              <a:stretch>
                                <a:fillRect/>
                              </a:stretch>
                            </p:blipFill>
                            <p:spPr>
                              <a:xfrm>
                                <a:off x="10385" y="958"/>
                                <a:ext cx="1140" cy="924"/>
                              </a:xfrm>
                              <a:prstGeom prst="rect">
                                <a:avLst/>
                              </a:prstGeom>
                              <a:noFill/>
                              <a:ln w="38100">
                                <a:noFill/>
                                <a:miter/>
                              </a:ln>
                            </p:spPr>
                          </p:pic>
                        </p:oleObj>
                      </mc:Fallback>
                    </mc:AlternateContent>
                  </a:graphicData>
                </a:graphic>
              </p:graphicFrame>
            </mc:Choice>
            <mc:Fallback xmlns="">
              <p:graphicFrame>
                <p:nvGraphicFramePr>
                  <p:cNvPr id="34823" name="Object 7"/>
                  <p:cNvGraphicFramePr>
                    <a:graphicFrameLocks noChangeAspect="1"/>
                  </p:cNvGraphicFramePr>
                  <p:nvPr>
                    <p:extLst>
                      <p:ext uri="{D42A27DB-BD31-4B8C-83A1-F6EECF244321}">
                        <p14:modId xmlns:p14="http://schemas.microsoft.com/office/powerpoint/2010/main" val="2154667498"/>
                      </p:ext>
                    </p:extLst>
                  </p:nvPr>
                </p:nvGraphicFramePr>
                <p:xfrm>
                  <a:off x="10385" y="958"/>
                  <a:ext cx="1140" cy="924"/>
                </p:xfrm>
                <a:graphic>
                  <a:graphicData uri="http://schemas.openxmlformats.org/presentationml/2006/ole">
                    <mc:AlternateContent>
                      <mc:Choice xmlns:v="urn:schemas-microsoft-com:vml" Requires="v">
                        <p:oleObj name="Equation" r:id="rId15" imgW="444240" imgH="279360" progId="Equation.DSMT4">
                          <p:embed/>
                        </p:oleObj>
                      </mc:Choice>
                      <mc:Fallback>
                        <p:oleObj name="Equation" r:id="rId15" imgW="444240" imgH="279360" progId="Equation.DSMT4">
                          <p:embed/>
                          <p:pic>
                            <p:nvPicPr>
                              <p:cNvPr id="34823" name="Object 7"/>
                              <p:cNvPicPr/>
                              <p:nvPr/>
                            </p:nvPicPr>
                            <p:blipFill>
                              <a:blip r:embed="rId16">
                                <a:clrChange>
                                  <a:clrFrom>
                                    <a:srgbClr val="000000"/>
                                  </a:clrFrom>
                                  <a:clrTo>
                                    <a:srgbClr val="000000"/>
                                  </a:clrTo>
                                </a:clrChange>
                              </a:blip>
                              <a:stretch>
                                <a:fillRect/>
                              </a:stretch>
                            </p:blipFill>
                            <p:spPr>
                              <a:xfrm>
                                <a:off x="10385" y="958"/>
                                <a:ext cx="1140" cy="924"/>
                              </a:xfrm>
                              <a:prstGeom prst="rect">
                                <a:avLst/>
                              </a:prstGeom>
                              <a:noFill/>
                              <a:ln w="38100">
                                <a:noFill/>
                                <a:miter/>
                              </a:ln>
                            </p:spPr>
                          </p:pic>
                        </p:oleObj>
                      </mc:Fallback>
                    </mc:AlternateContent>
                  </a:graphicData>
                </a:graphic>
              </p:graphicFrame>
            </mc:Fallback>
          </mc:AlternateContent>
        </p:gr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C3C8802D-D1FC-6D1F-A30D-822DEF9829A9}"/>
                    </a:ext>
                  </a:extLst>
                </p:cNvPr>
                <p:cNvSpPr txBox="1"/>
                <p:nvPr/>
              </p:nvSpPr>
              <p:spPr>
                <a:xfrm>
                  <a:off x="9540198" y="428690"/>
                  <a:ext cx="555411" cy="6155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solidFill>
                              <a:schemeClr val="tx1"/>
                            </a:solidFill>
                            <a:latin typeface="Cambria Math" panose="02040503050406030204" pitchFamily="18" charset="0"/>
                          </a:rPr>
                          <m:t>𝜀</m:t>
                        </m:r>
                        <m:d>
                          <m:dPr>
                            <m:ctrlPr>
                              <a:rPr lang="zh-CN" altLang="en-US" sz="2400" i="1">
                                <a:solidFill>
                                  <a:schemeClr val="tx1"/>
                                </a:solidFill>
                                <a:latin typeface="Cambria Math" panose="02040503050406030204" pitchFamily="18" charset="0"/>
                              </a:rPr>
                            </m:ctrlPr>
                          </m:dPr>
                          <m:e>
                            <m:sSup>
                              <m:sSupPr>
                                <m:ctrlPr>
                                  <a:rPr lang="zh-CN" altLang="en-US" sz="2400" i="1">
                                    <a:solidFill>
                                      <a:schemeClr val="tx1"/>
                                    </a:solidFill>
                                    <a:latin typeface="Cambria Math" panose="02040503050406030204" pitchFamily="18" charset="0"/>
                                  </a:rPr>
                                </m:ctrlPr>
                              </m:sSupPr>
                              <m:e>
                                <m:r>
                                  <a:rPr lang="zh-CN" altLang="en-US" sz="2400" i="1">
                                    <a:solidFill>
                                      <a:schemeClr val="tx1"/>
                                    </a:solidFill>
                                    <a:latin typeface="Cambria Math" panose="02040503050406030204" pitchFamily="18" charset="0"/>
                                  </a:rPr>
                                  <m:t>𝑥</m:t>
                                </m:r>
                              </m:e>
                              <m:sup>
                                <m:r>
                                  <a:rPr lang="zh-CN" altLang="en-US" sz="2400">
                                    <a:solidFill>
                                      <a:schemeClr val="tx1"/>
                                    </a:solidFill>
                                    <a:latin typeface="Cambria Math" panose="02040503050406030204" pitchFamily="18" charset="0"/>
                                  </a:rPr>
                                  <m:t>∗</m:t>
                                </m:r>
                              </m:sup>
                            </m:sSup>
                          </m:e>
                        </m:d>
                      </m:oMath>
                    </m:oMathPara>
                  </a14:m>
                  <a:endParaRPr lang="zh-CN" altLang="en-US" sz="24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8" name="文本框 7">
                  <a:extLst>
                    <a:ext uri="{FF2B5EF4-FFF2-40B4-BE49-F238E27FC236}">
                      <a16:creationId xmlns:a16="http://schemas.microsoft.com/office/drawing/2014/main" id="{C3C8802D-D1FC-6D1F-A30D-822DEF9829A9}"/>
                    </a:ext>
                  </a:extLst>
                </p:cNvPr>
                <p:cNvSpPr txBox="1">
                  <a:spLocks noRot="1" noChangeAspect="1" noMove="1" noResize="1" noEditPoints="1" noAdjustHandles="1" noChangeArrowheads="1" noChangeShapeType="1" noTextEdit="1"/>
                </p:cNvSpPr>
                <p:nvPr/>
              </p:nvSpPr>
              <p:spPr>
                <a:xfrm>
                  <a:off x="9540198" y="428690"/>
                  <a:ext cx="555411" cy="615553"/>
                </a:xfrm>
                <a:prstGeom prst="rect">
                  <a:avLst/>
                </a:prstGeom>
                <a:blipFill>
                  <a:blip r:embed="rId17"/>
                  <a:stretch>
                    <a:fillRect r="-443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Object 11">
                  <a:extLst>
                    <a:ext uri="{FF2B5EF4-FFF2-40B4-BE49-F238E27FC236}">
                      <a16:creationId xmlns:a16="http://schemas.microsoft.com/office/drawing/2014/main" id="{DD0CB5AE-E7E4-9BD6-1E15-4D0709AAC86E}"/>
                    </a:ext>
                  </a:extLst>
                </p:cNvPr>
                <p:cNvGraphicFramePr>
                  <a:graphicFrameLocks noChangeAspect="1"/>
                </p:cNvGraphicFramePr>
                <p:nvPr>
                  <p:extLst>
                    <p:ext uri="{D42A27DB-BD31-4B8C-83A1-F6EECF244321}">
                      <p14:modId xmlns:p14="http://schemas.microsoft.com/office/powerpoint/2010/main" val="2493447693"/>
                    </p:ext>
                  </p:extLst>
                </p:nvPr>
              </p:nvGraphicFramePr>
              <p:xfrm>
                <a:off x="7742481" y="1238247"/>
                <a:ext cx="604061" cy="550954"/>
              </p:xfrm>
              <a:graphic>
                <a:graphicData uri="http://schemas.openxmlformats.org/presentationml/2006/ole">
                  <mc:AlternateContent>
                    <mc:Choice xmlns:v="urn:schemas-microsoft-com:vml" Requires="v">
                      <p:oleObj r:id="rId18" imgW="419100" imgH="279400" progId="Equation.DSMT4">
                        <p:embed/>
                      </p:oleObj>
                    </mc:Choice>
                    <mc:Fallback>
                      <p:oleObj r:id="rId18" imgW="419100" imgH="279400" progId="Equation.DSMT4">
                        <p:embed/>
                        <p:pic>
                          <p:nvPicPr>
                            <p:cNvPr id="9" name="Object 11">
                              <a:extLst>
                                <a:ext uri="{FF2B5EF4-FFF2-40B4-BE49-F238E27FC236}">
                                  <a16:creationId xmlns:a16="http://schemas.microsoft.com/office/drawing/2014/main" id="{DD0CB5AE-E7E4-9BD6-1E15-4D0709AAC86E}"/>
                                </a:ext>
                              </a:extLst>
                            </p:cNvPr>
                            <p:cNvPicPr/>
                            <p:nvPr/>
                          </p:nvPicPr>
                          <p:blipFill>
                            <a:blip r:embed="rId19"/>
                            <a:stretch>
                              <a:fillRect/>
                            </a:stretch>
                          </p:blipFill>
                          <p:spPr>
                            <a:xfrm>
                              <a:off x="7742481" y="1238247"/>
                              <a:ext cx="604061" cy="550954"/>
                            </a:xfrm>
                            <a:prstGeom prst="rect">
                              <a:avLst/>
                            </a:prstGeom>
                            <a:noFill/>
                            <a:ln w="38100">
                              <a:noFill/>
                              <a:miter/>
                            </a:ln>
                          </p:spPr>
                        </p:pic>
                      </p:oleObj>
                    </mc:Fallback>
                  </mc:AlternateContent>
                </a:graphicData>
              </a:graphic>
            </p:graphicFrame>
          </mc:Choice>
          <mc:Fallback xmlns="">
            <p:graphicFrame>
              <p:nvGraphicFramePr>
                <p:cNvPr id="9" name="Object 11">
                  <a:extLst>
                    <a:ext uri="{FF2B5EF4-FFF2-40B4-BE49-F238E27FC236}">
                      <a16:creationId xmlns:a16="http://schemas.microsoft.com/office/drawing/2014/main" id="{DD0CB5AE-E7E4-9BD6-1E15-4D0709AAC86E}"/>
                    </a:ext>
                  </a:extLst>
                </p:cNvPr>
                <p:cNvGraphicFramePr>
                  <a:graphicFrameLocks noChangeAspect="1"/>
                </p:cNvGraphicFramePr>
                <p:nvPr>
                  <p:extLst>
                    <p:ext uri="{D42A27DB-BD31-4B8C-83A1-F6EECF244321}">
                      <p14:modId xmlns:p14="http://schemas.microsoft.com/office/powerpoint/2010/main" val="2493447693"/>
                    </p:ext>
                  </p:extLst>
                </p:nvPr>
              </p:nvGraphicFramePr>
              <p:xfrm>
                <a:off x="7742481" y="1238247"/>
                <a:ext cx="604061" cy="550954"/>
              </p:xfrm>
              <a:graphic>
                <a:graphicData uri="http://schemas.openxmlformats.org/presentationml/2006/ole">
                  <mc:AlternateContent>
                    <mc:Choice xmlns:v="urn:schemas-microsoft-com:vml" Requires="v">
                      <p:oleObj r:id="rId20" imgW="419100" imgH="279400" progId="Equation.DSMT4">
                        <p:embed/>
                      </p:oleObj>
                    </mc:Choice>
                    <mc:Fallback>
                      <p:oleObj r:id="rId20" imgW="419100" imgH="279400" progId="Equation.DSMT4">
                        <p:embed/>
                        <p:pic>
                          <p:nvPicPr>
                            <p:cNvPr id="9" name="Object 11">
                              <a:extLst>
                                <a:ext uri="{FF2B5EF4-FFF2-40B4-BE49-F238E27FC236}">
                                  <a16:creationId xmlns:a16="http://schemas.microsoft.com/office/drawing/2014/main" id="{DD0CB5AE-E7E4-9BD6-1E15-4D0709AAC86E}"/>
                                </a:ext>
                              </a:extLst>
                            </p:cNvPr>
                            <p:cNvPicPr/>
                            <p:nvPr/>
                          </p:nvPicPr>
                          <p:blipFill>
                            <a:blip r:embed="rId21"/>
                            <a:stretch>
                              <a:fillRect/>
                            </a:stretch>
                          </p:blipFill>
                          <p:spPr>
                            <a:xfrm>
                              <a:off x="7742481" y="1238247"/>
                              <a:ext cx="604061" cy="550954"/>
                            </a:xfrm>
                            <a:prstGeom prst="rect">
                              <a:avLst/>
                            </a:prstGeom>
                            <a:noFill/>
                            <a:ln w="38100">
                              <a:noFill/>
                              <a:miter/>
                            </a:ln>
                          </p:spPr>
                        </p:pic>
                      </p:oleObj>
                    </mc:Fallback>
                  </mc:AlternateContent>
                </a:graphicData>
              </a:graphic>
            </p:graphicFrame>
          </mc:Fallback>
        </mc:AlternateContent>
      </p:grpSp>
      <p:sp>
        <p:nvSpPr>
          <p:cNvPr id="11" name="Text Box 4">
            <a:extLst>
              <a:ext uri="{FF2B5EF4-FFF2-40B4-BE49-F238E27FC236}">
                <a16:creationId xmlns:a16="http://schemas.microsoft.com/office/drawing/2014/main" id="{D71C3E03-404A-233E-0F14-13B9CD14E779}"/>
              </a:ext>
            </a:extLst>
          </p:cNvPr>
          <p:cNvSpPr txBox="1">
            <a:spLocks noChangeArrowheads="1"/>
          </p:cNvSpPr>
          <p:nvPr/>
        </p:nvSpPr>
        <p:spPr bwMode="auto">
          <a:xfrm>
            <a:off x="645983" y="4260936"/>
            <a:ext cx="3937781" cy="461665"/>
          </a:xfrm>
          <a:prstGeom prst="rect">
            <a:avLst/>
          </a:prstGeom>
          <a:noFill/>
          <a:ln w="9525" algn="ctr">
            <a:noFill/>
            <a:miter lim="800000"/>
          </a:ln>
          <a:effectLst/>
        </p:spPr>
        <p:txBody>
          <a:bodyPr wrap="square">
            <a:spAutoFit/>
          </a:bodyPr>
          <a:lstStyle/>
          <a:p>
            <a:pPr defTabSz="685800">
              <a:defRPr/>
            </a:pPr>
            <a:r>
              <a:rPr kumimoji="1" lang="en-US" altLang="zh-CN" sz="2400"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2</a:t>
            </a:r>
            <a:r>
              <a:rPr kumimoji="1" lang="zh-CN" altLang="en-US" sz="2400"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）多元函数的误差估计</a:t>
            </a:r>
          </a:p>
        </p:txBody>
      </p:sp>
      <p:grpSp>
        <p:nvGrpSpPr>
          <p:cNvPr id="15" name="组合 14">
            <a:extLst>
              <a:ext uri="{FF2B5EF4-FFF2-40B4-BE49-F238E27FC236}">
                <a16:creationId xmlns:a16="http://schemas.microsoft.com/office/drawing/2014/main" id="{E427DFBB-E48F-B720-B422-597D25470F71}"/>
              </a:ext>
            </a:extLst>
          </p:cNvPr>
          <p:cNvGrpSpPr/>
          <p:nvPr/>
        </p:nvGrpSpPr>
        <p:grpSpPr>
          <a:xfrm>
            <a:off x="523087" y="4818970"/>
            <a:ext cx="8431683" cy="1472041"/>
            <a:chOff x="2335530" y="3641220"/>
            <a:chExt cx="9354185" cy="1962722"/>
          </a:xfrm>
        </p:grpSpPr>
        <p:grpSp>
          <p:nvGrpSpPr>
            <p:cNvPr id="3" name="组合 2"/>
            <p:cNvGrpSpPr/>
            <p:nvPr/>
          </p:nvGrpSpPr>
          <p:grpSpPr>
            <a:xfrm>
              <a:off x="2335530" y="3641220"/>
              <a:ext cx="9354185" cy="1264920"/>
              <a:chOff x="963" y="3771"/>
              <a:chExt cx="14731" cy="1992"/>
            </a:xfrm>
          </p:grpSpPr>
          <p:sp>
            <p:nvSpPr>
              <p:cNvPr id="34837" name="Rectangle 21"/>
              <p:cNvSpPr/>
              <p:nvPr/>
            </p:nvSpPr>
            <p:spPr>
              <a:xfrm>
                <a:off x="963" y="3813"/>
                <a:ext cx="12634" cy="96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latin typeface="微软雅黑" panose="020B0503020204020204" pitchFamily="34" charset="-122"/>
                    <a:ea typeface="微软雅黑" panose="020B0503020204020204" pitchFamily="34" charset="-122"/>
                  </a:rPr>
                  <a:t>当    为多元函数时，设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如果自变量</a:t>
                </a:r>
              </a:p>
            </p:txBody>
          </p:sp>
          <p:graphicFrame>
            <p:nvGraphicFramePr>
              <p:cNvPr id="34838" name="Object 22"/>
              <p:cNvGraphicFramePr>
                <a:graphicFrameLocks noChangeAspect="1"/>
              </p:cNvGraphicFramePr>
              <p:nvPr>
                <p:extLst>
                  <p:ext uri="{D42A27DB-BD31-4B8C-83A1-F6EECF244321}">
                    <p14:modId xmlns:p14="http://schemas.microsoft.com/office/powerpoint/2010/main" val="1280195186"/>
                  </p:ext>
                </p:extLst>
              </p:nvPr>
            </p:nvGraphicFramePr>
            <p:xfrm>
              <a:off x="1631" y="4052"/>
              <a:ext cx="510" cy="680"/>
            </p:xfrm>
            <a:graphic>
              <a:graphicData uri="http://schemas.openxmlformats.org/presentationml/2006/ole">
                <mc:AlternateContent xmlns:mc="http://schemas.openxmlformats.org/markup-compatibility/2006">
                  <mc:Choice xmlns:v="urn:schemas-microsoft-com:vml" Requires="v">
                    <p:oleObj r:id="rId22" imgW="109220" imgH="147955" progId="Equation.DSMT4">
                      <p:embed/>
                    </p:oleObj>
                  </mc:Choice>
                  <mc:Fallback>
                    <p:oleObj r:id="rId22" imgW="109220" imgH="147955" progId="Equation.DSMT4">
                      <p:embed/>
                      <p:pic>
                        <p:nvPicPr>
                          <p:cNvPr id="34838" name="Object 22"/>
                          <p:cNvPicPr/>
                          <p:nvPr/>
                        </p:nvPicPr>
                        <p:blipFill>
                          <a:blip r:embed="rId23">
                            <a:clrChange>
                              <a:clrFrom>
                                <a:srgbClr val="000000"/>
                              </a:clrFrom>
                              <a:clrTo>
                                <a:srgbClr val="000000"/>
                              </a:clrTo>
                            </a:clrChange>
                          </a:blip>
                          <a:stretch>
                            <a:fillRect/>
                          </a:stretch>
                        </p:blipFill>
                        <p:spPr>
                          <a:xfrm>
                            <a:off x="1631" y="4052"/>
                            <a:ext cx="510" cy="680"/>
                          </a:xfrm>
                          <a:prstGeom prst="rect">
                            <a:avLst/>
                          </a:prstGeom>
                          <a:noFill/>
                          <a:ln w="38100">
                            <a:noFill/>
                            <a:miter/>
                          </a:ln>
                        </p:spPr>
                      </p:pic>
                    </p:oleObj>
                  </mc:Fallback>
                </mc:AlternateContent>
              </a:graphicData>
            </a:graphic>
          </p:graphicFrame>
          <p:graphicFrame>
            <p:nvGraphicFramePr>
              <p:cNvPr id="34839" name="Object 23"/>
              <p:cNvGraphicFramePr>
                <a:graphicFrameLocks noChangeAspect="1"/>
              </p:cNvGraphicFramePr>
              <p:nvPr>
                <p:extLst>
                  <p:ext uri="{D42A27DB-BD31-4B8C-83A1-F6EECF244321}">
                    <p14:modId xmlns:p14="http://schemas.microsoft.com/office/powerpoint/2010/main" val="465818516"/>
                  </p:ext>
                </p:extLst>
              </p:nvPr>
            </p:nvGraphicFramePr>
            <p:xfrm>
              <a:off x="6688" y="3877"/>
              <a:ext cx="3490" cy="925"/>
            </p:xfrm>
            <a:graphic>
              <a:graphicData uri="http://schemas.openxmlformats.org/presentationml/2006/ole">
                <mc:AlternateContent xmlns:mc="http://schemas.openxmlformats.org/markup-compatibility/2006">
                  <mc:Choice xmlns:v="urn:schemas-microsoft-com:vml" Requires="v">
                    <p:oleObj r:id="rId24" imgW="914400" imgH="182880" progId="Equation.DSMT4">
                      <p:embed/>
                    </p:oleObj>
                  </mc:Choice>
                  <mc:Fallback>
                    <p:oleObj r:id="rId24" imgW="914400" imgH="182880" progId="Equation.DSMT4">
                      <p:embed/>
                      <p:pic>
                        <p:nvPicPr>
                          <p:cNvPr id="34839" name="Object 23"/>
                          <p:cNvPicPr/>
                          <p:nvPr/>
                        </p:nvPicPr>
                        <p:blipFill>
                          <a:blip r:embed="rId25">
                            <a:clrChange>
                              <a:clrFrom>
                                <a:srgbClr val="000000"/>
                              </a:clrFrom>
                              <a:clrTo>
                                <a:srgbClr val="000000"/>
                              </a:clrTo>
                            </a:clrChange>
                          </a:blip>
                          <a:stretch>
                            <a:fillRect/>
                          </a:stretch>
                        </p:blipFill>
                        <p:spPr>
                          <a:xfrm>
                            <a:off x="6688" y="3877"/>
                            <a:ext cx="3490" cy="925"/>
                          </a:xfrm>
                          <a:prstGeom prst="rect">
                            <a:avLst/>
                          </a:prstGeom>
                          <a:noFill/>
                          <a:ln w="38100">
                            <a:noFill/>
                            <a:miter/>
                          </a:ln>
                        </p:spPr>
                      </p:pic>
                    </p:oleObj>
                  </mc:Fallback>
                </mc:AlternateContent>
              </a:graphicData>
            </a:graphic>
          </p:graphicFrame>
          <p:graphicFrame>
            <p:nvGraphicFramePr>
              <p:cNvPr id="34840" name="Object 24"/>
              <p:cNvGraphicFramePr>
                <a:graphicFrameLocks noChangeAspect="1"/>
              </p:cNvGraphicFramePr>
              <p:nvPr>
                <p:extLst>
                  <p:ext uri="{D42A27DB-BD31-4B8C-83A1-F6EECF244321}">
                    <p14:modId xmlns:p14="http://schemas.microsoft.com/office/powerpoint/2010/main" val="2095065021"/>
                  </p:ext>
                </p:extLst>
              </p:nvPr>
            </p:nvGraphicFramePr>
            <p:xfrm>
              <a:off x="13275" y="3771"/>
              <a:ext cx="2419" cy="969"/>
            </p:xfrm>
            <a:graphic>
              <a:graphicData uri="http://schemas.openxmlformats.org/presentationml/2006/ole">
                <mc:AlternateContent xmlns:mc="http://schemas.openxmlformats.org/markup-compatibility/2006">
                  <mc:Choice xmlns:v="urn:schemas-microsoft-com:vml" Requires="v">
                    <p:oleObj r:id="rId26" imgW="530860" imgH="165100" progId="Equation.DSMT4">
                      <p:embed/>
                    </p:oleObj>
                  </mc:Choice>
                  <mc:Fallback>
                    <p:oleObj r:id="rId26" imgW="530860" imgH="165100" progId="Equation.DSMT4">
                      <p:embed/>
                      <p:pic>
                        <p:nvPicPr>
                          <p:cNvPr id="34840" name="Object 24"/>
                          <p:cNvPicPr/>
                          <p:nvPr/>
                        </p:nvPicPr>
                        <p:blipFill>
                          <a:blip r:embed="rId27">
                            <a:clrChange>
                              <a:clrFrom>
                                <a:srgbClr val="000000"/>
                              </a:clrFrom>
                              <a:clrTo>
                                <a:srgbClr val="000000"/>
                              </a:clrTo>
                            </a:clrChange>
                          </a:blip>
                          <a:stretch>
                            <a:fillRect/>
                          </a:stretch>
                        </p:blipFill>
                        <p:spPr>
                          <a:xfrm>
                            <a:off x="13275" y="3771"/>
                            <a:ext cx="2419" cy="969"/>
                          </a:xfrm>
                          <a:prstGeom prst="rect">
                            <a:avLst/>
                          </a:prstGeom>
                          <a:noFill/>
                          <a:ln w="38100">
                            <a:noFill/>
                            <a:miter/>
                          </a:ln>
                        </p:spPr>
                      </p:pic>
                    </p:oleObj>
                  </mc:Fallback>
                </mc:AlternateContent>
              </a:graphicData>
            </a:graphic>
          </p:graphicFrame>
          <p:sp>
            <p:nvSpPr>
              <p:cNvPr id="34841" name="Rectangle 25"/>
              <p:cNvSpPr/>
              <p:nvPr/>
            </p:nvSpPr>
            <p:spPr>
              <a:xfrm>
                <a:off x="963" y="4754"/>
                <a:ext cx="9366" cy="96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latin typeface="微软雅黑" panose="020B0503020204020204" pitchFamily="34" charset="-122"/>
                    <a:ea typeface="微软雅黑" panose="020B0503020204020204" pitchFamily="34" charset="-122"/>
                  </a:rPr>
                  <a:t>的近似值为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记   的近似值</a:t>
                </a:r>
              </a:p>
            </p:txBody>
          </p:sp>
          <p:graphicFrame>
            <p:nvGraphicFramePr>
              <p:cNvPr id="34842" name="Object 26"/>
              <p:cNvGraphicFramePr>
                <a:graphicFrameLocks noChangeAspect="1"/>
              </p:cNvGraphicFramePr>
              <p:nvPr>
                <p:extLst>
                  <p:ext uri="{D42A27DB-BD31-4B8C-83A1-F6EECF244321}">
                    <p14:modId xmlns:p14="http://schemas.microsoft.com/office/powerpoint/2010/main" val="2920055364"/>
                  </p:ext>
                </p:extLst>
              </p:nvPr>
            </p:nvGraphicFramePr>
            <p:xfrm>
              <a:off x="3777" y="4761"/>
              <a:ext cx="2453" cy="1002"/>
            </p:xfrm>
            <a:graphic>
              <a:graphicData uri="http://schemas.openxmlformats.org/presentationml/2006/ole">
                <mc:AlternateContent xmlns:mc="http://schemas.openxmlformats.org/markup-compatibility/2006">
                  <mc:Choice xmlns:v="urn:schemas-microsoft-com:vml" Requires="v">
                    <p:oleObj r:id="rId28" imgW="541655" imgH="175895" progId="Equation.DSMT4">
                      <p:embed/>
                    </p:oleObj>
                  </mc:Choice>
                  <mc:Fallback>
                    <p:oleObj r:id="rId28" imgW="541655" imgH="175895" progId="Equation.DSMT4">
                      <p:embed/>
                      <p:pic>
                        <p:nvPicPr>
                          <p:cNvPr id="34842" name="Object 26"/>
                          <p:cNvPicPr/>
                          <p:nvPr/>
                        </p:nvPicPr>
                        <p:blipFill>
                          <a:blip r:embed="rId29">
                            <a:clrChange>
                              <a:clrFrom>
                                <a:srgbClr val="000000"/>
                              </a:clrFrom>
                              <a:clrTo>
                                <a:srgbClr val="000000"/>
                              </a:clrTo>
                            </a:clrChange>
                          </a:blip>
                          <a:stretch>
                            <a:fillRect/>
                          </a:stretch>
                        </p:blipFill>
                        <p:spPr>
                          <a:xfrm>
                            <a:off x="3777" y="4761"/>
                            <a:ext cx="2453" cy="1002"/>
                          </a:xfrm>
                          <a:prstGeom prst="rect">
                            <a:avLst/>
                          </a:prstGeom>
                          <a:noFill/>
                          <a:ln w="38100">
                            <a:noFill/>
                            <a:miter/>
                          </a:ln>
                        </p:spPr>
                      </p:pic>
                    </p:oleObj>
                  </mc:Fallback>
                </mc:AlternateContent>
              </a:graphicData>
            </a:graphic>
          </p:graphicFrame>
          <p:graphicFrame>
            <p:nvGraphicFramePr>
              <p:cNvPr id="34843" name="Object 27"/>
              <p:cNvGraphicFramePr>
                <a:graphicFrameLocks noChangeAspect="1"/>
              </p:cNvGraphicFramePr>
              <p:nvPr>
                <p:extLst>
                  <p:ext uri="{D42A27DB-BD31-4B8C-83A1-F6EECF244321}">
                    <p14:modId xmlns:p14="http://schemas.microsoft.com/office/powerpoint/2010/main" val="515569035"/>
                  </p:ext>
                </p:extLst>
              </p:nvPr>
            </p:nvGraphicFramePr>
            <p:xfrm>
              <a:off x="7241" y="4909"/>
              <a:ext cx="522" cy="568"/>
            </p:xfrm>
            <a:graphic>
              <a:graphicData uri="http://schemas.openxmlformats.org/presentationml/2006/ole">
                <mc:AlternateContent xmlns:mc="http://schemas.openxmlformats.org/markup-compatibility/2006">
                  <mc:Choice xmlns:v="urn:schemas-microsoft-com:vml" Requires="v">
                    <p:oleObj r:id="rId30" imgW="109220" imgH="119380" progId="Equation.DSMT4">
                      <p:embed/>
                    </p:oleObj>
                  </mc:Choice>
                  <mc:Fallback>
                    <p:oleObj r:id="rId30" imgW="109220" imgH="119380" progId="Equation.DSMT4">
                      <p:embed/>
                      <p:pic>
                        <p:nvPicPr>
                          <p:cNvPr id="34843" name="Object 27"/>
                          <p:cNvPicPr/>
                          <p:nvPr/>
                        </p:nvPicPr>
                        <p:blipFill>
                          <a:blip r:embed="rId31">
                            <a:clrChange>
                              <a:clrFrom>
                                <a:srgbClr val="000000"/>
                              </a:clrFrom>
                              <a:clrTo>
                                <a:srgbClr val="000000"/>
                              </a:clrTo>
                            </a:clrChange>
                          </a:blip>
                          <a:stretch>
                            <a:fillRect/>
                          </a:stretch>
                        </p:blipFill>
                        <p:spPr>
                          <a:xfrm>
                            <a:off x="7241" y="4909"/>
                            <a:ext cx="522" cy="568"/>
                          </a:xfrm>
                          <a:prstGeom prst="rect">
                            <a:avLst/>
                          </a:prstGeom>
                          <a:noFill/>
                          <a:ln w="38100">
                            <a:noFill/>
                            <a:miter/>
                          </a:ln>
                        </p:spPr>
                      </p:pic>
                    </p:oleObj>
                  </mc:Fallback>
                </mc:AlternateContent>
              </a:graphicData>
            </a:graphic>
          </p:graphicFrame>
        </p:grpSp>
        <p:graphicFrame>
          <p:nvGraphicFramePr>
            <p:cNvPr id="34844" name="Object 28"/>
            <p:cNvGraphicFramePr>
              <a:graphicFrameLocks noChangeAspect="1"/>
            </p:cNvGraphicFramePr>
            <p:nvPr>
              <p:extLst>
                <p:ext uri="{D42A27DB-BD31-4B8C-83A1-F6EECF244321}">
                  <p14:modId xmlns:p14="http://schemas.microsoft.com/office/powerpoint/2010/main" val="971277875"/>
                </p:ext>
              </p:extLst>
            </p:nvPr>
          </p:nvGraphicFramePr>
          <p:xfrm>
            <a:off x="8235218" y="4295901"/>
            <a:ext cx="2539066" cy="684195"/>
          </p:xfrm>
          <a:graphic>
            <a:graphicData uri="http://schemas.openxmlformats.org/presentationml/2006/ole">
              <mc:AlternateContent xmlns:mc="http://schemas.openxmlformats.org/markup-compatibility/2006">
                <mc:Choice xmlns:v="urn:schemas-microsoft-com:vml" Requires="v">
                  <p:oleObj r:id="rId32" imgW="1047750" imgH="203835" progId="Equation.DSMT4">
                    <p:embed/>
                  </p:oleObj>
                </mc:Choice>
                <mc:Fallback>
                  <p:oleObj r:id="rId32" imgW="1047750" imgH="203835" progId="Equation.DSMT4">
                    <p:embed/>
                    <p:pic>
                      <p:nvPicPr>
                        <p:cNvPr id="34844" name="Object 28"/>
                        <p:cNvPicPr/>
                        <p:nvPr/>
                      </p:nvPicPr>
                      <p:blipFill>
                        <a:blip r:embed="rId33">
                          <a:clrChange>
                            <a:clrFrom>
                              <a:srgbClr val="000000"/>
                            </a:clrFrom>
                            <a:clrTo>
                              <a:srgbClr val="000000"/>
                            </a:clrTo>
                          </a:clrChange>
                        </a:blip>
                        <a:stretch>
                          <a:fillRect/>
                        </a:stretch>
                      </p:blipFill>
                      <p:spPr>
                        <a:xfrm>
                          <a:off x="8235218" y="4295901"/>
                          <a:ext cx="2539066" cy="684195"/>
                        </a:xfrm>
                        <a:prstGeom prst="rect">
                          <a:avLst/>
                        </a:prstGeom>
                        <a:noFill/>
                        <a:ln w="38100">
                          <a:noFill/>
                          <a:miter/>
                        </a:ln>
                      </p:spPr>
                    </p:pic>
                  </p:oleObj>
                </mc:Fallback>
              </mc:AlternateContent>
            </a:graphicData>
          </a:graphic>
        </p:graphicFrame>
        <p:sp>
          <p:nvSpPr>
            <p:cNvPr id="13" name="文本框 12">
              <a:extLst>
                <a:ext uri="{FF2B5EF4-FFF2-40B4-BE49-F238E27FC236}">
                  <a16:creationId xmlns:a16="http://schemas.microsoft.com/office/drawing/2014/main" id="{D5D8E4B3-A131-AF32-2169-43B68565843F}"/>
                </a:ext>
              </a:extLst>
            </p:cNvPr>
            <p:cNvSpPr txBox="1"/>
            <p:nvPr/>
          </p:nvSpPr>
          <p:spPr>
            <a:xfrm>
              <a:off x="2335530" y="4960646"/>
              <a:ext cx="8725876" cy="615554"/>
            </a:xfrm>
            <a:prstGeom prst="rect">
              <a:avLst/>
            </a:prstGeom>
            <a:noFill/>
          </p:spPr>
          <p:txBody>
            <a:bodyPr wrap="square">
              <a:spAutoFit/>
            </a:bodyPr>
            <a:lstStyle/>
            <a:p>
              <a:r>
                <a:rPr lang="zh-CN" altLang="en-US" sz="2400" dirty="0">
                  <a:solidFill>
                    <a:schemeClr val="tx1"/>
                  </a:solidFill>
                  <a:latin typeface="微软雅黑" panose="020B0503020204020204" pitchFamily="34" charset="-122"/>
                  <a:ea typeface="微软雅黑" panose="020B0503020204020204" pitchFamily="34" charset="-122"/>
                </a:rPr>
                <a:t>的误差限为           ，则由多元函数的</a:t>
              </a:r>
              <a:r>
                <a:rPr lang="en-US" altLang="zh-CN" sz="2400" dirty="0">
                  <a:solidFill>
                    <a:schemeClr val="tx1"/>
                  </a:solidFill>
                  <a:latin typeface="微软雅黑" panose="020B0503020204020204" pitchFamily="34" charset="-122"/>
                  <a:ea typeface="微软雅黑" panose="020B0503020204020204" pitchFamily="34" charset="-122"/>
                </a:rPr>
                <a:t>Taylor</a:t>
              </a:r>
              <a:r>
                <a:rPr lang="zh-CN" altLang="en-US" sz="2400" dirty="0">
                  <a:solidFill>
                    <a:schemeClr val="tx1"/>
                  </a:solidFill>
                  <a:latin typeface="微软雅黑" panose="020B0503020204020204" pitchFamily="34" charset="-122"/>
                  <a:ea typeface="微软雅黑" panose="020B0503020204020204" pitchFamily="34" charset="-122"/>
                </a:rPr>
                <a:t>展式可得</a:t>
              </a:r>
            </a:p>
          </p:txBody>
        </p:sp>
        <p:graphicFrame>
          <p:nvGraphicFramePr>
            <p:cNvPr id="14" name="Object 31">
              <a:extLst>
                <a:ext uri="{FF2B5EF4-FFF2-40B4-BE49-F238E27FC236}">
                  <a16:creationId xmlns:a16="http://schemas.microsoft.com/office/drawing/2014/main" id="{1D1F4537-893E-D7E2-72F9-7AD4C7D94011}"/>
                </a:ext>
              </a:extLst>
            </p:cNvPr>
            <p:cNvGraphicFramePr>
              <a:graphicFrameLocks noChangeAspect="1"/>
            </p:cNvGraphicFramePr>
            <p:nvPr>
              <p:extLst>
                <p:ext uri="{D42A27DB-BD31-4B8C-83A1-F6EECF244321}">
                  <p14:modId xmlns:p14="http://schemas.microsoft.com/office/powerpoint/2010/main" val="2235455944"/>
                </p:ext>
              </p:extLst>
            </p:nvPr>
          </p:nvGraphicFramePr>
          <p:xfrm>
            <a:off x="4215138" y="4984287"/>
            <a:ext cx="926206" cy="619655"/>
          </p:xfrm>
          <a:graphic>
            <a:graphicData uri="http://schemas.openxmlformats.org/presentationml/2006/ole">
              <mc:AlternateContent xmlns:mc="http://schemas.openxmlformats.org/markup-compatibility/2006">
                <mc:Choice xmlns:v="urn:schemas-microsoft-com:vml" Requires="v">
                  <p:oleObj name="Equation" r:id="rId34" imgW="419040" imgH="279360" progId="Equation.DSMT4">
                    <p:embed/>
                  </p:oleObj>
                </mc:Choice>
                <mc:Fallback>
                  <p:oleObj name="Equation" r:id="rId34" imgW="419040" imgH="279360" progId="Equation.DSMT4">
                    <p:embed/>
                    <p:pic>
                      <p:nvPicPr>
                        <p:cNvPr id="14" name="Object 31">
                          <a:extLst>
                            <a:ext uri="{FF2B5EF4-FFF2-40B4-BE49-F238E27FC236}">
                              <a16:creationId xmlns:a16="http://schemas.microsoft.com/office/drawing/2014/main" id="{1D1F4537-893E-D7E2-72F9-7AD4C7D94011}"/>
                            </a:ext>
                          </a:extLst>
                        </p:cNvPr>
                        <p:cNvPicPr/>
                        <p:nvPr/>
                      </p:nvPicPr>
                      <p:blipFill>
                        <a:blip r:embed="rId35">
                          <a:clrChange>
                            <a:clrFrom>
                              <a:srgbClr val="000000"/>
                            </a:clrFrom>
                            <a:clrTo>
                              <a:srgbClr val="000000"/>
                            </a:clrTo>
                          </a:clrChange>
                        </a:blip>
                        <a:stretch>
                          <a:fillRect/>
                        </a:stretch>
                      </p:blipFill>
                      <p:spPr>
                        <a:xfrm>
                          <a:off x="4215138" y="4984287"/>
                          <a:ext cx="926206" cy="619655"/>
                        </a:xfrm>
                        <a:prstGeom prst="rect">
                          <a:avLst/>
                        </a:prstGeom>
                        <a:noFill/>
                        <a:ln w="38100">
                          <a:noFill/>
                          <a:miter/>
                        </a:ln>
                      </p:spPr>
                    </p:pic>
                  </p:oleObj>
                </mc:Fallback>
              </mc:AlternateContent>
            </a:graphicData>
          </a:graphic>
        </p:graphicFrame>
      </p:grpSp>
      <p:sp>
        <p:nvSpPr>
          <p:cNvPr id="16" name="Text Box 9">
            <a:extLst>
              <a:ext uri="{FF2B5EF4-FFF2-40B4-BE49-F238E27FC236}">
                <a16:creationId xmlns:a16="http://schemas.microsoft.com/office/drawing/2014/main" id="{DB4FF81D-B36D-1B6B-A102-567D635036B1}"/>
              </a:ext>
            </a:extLst>
          </p:cNvPr>
          <p:cNvSpPr txBox="1">
            <a:spLocks noChangeArrowheads="1"/>
          </p:cNvSpPr>
          <p:nvPr/>
        </p:nvSpPr>
        <p:spPr bwMode="auto">
          <a:xfrm>
            <a:off x="6777353" y="1689912"/>
            <a:ext cx="466794" cy="369332"/>
          </a:xfrm>
          <a:prstGeom prst="rect">
            <a:avLst/>
          </a:prstGeom>
          <a:noFill/>
          <a:ln w="9525" algn="ctr">
            <a:noFill/>
            <a:miter lim="800000"/>
          </a:ln>
          <a:effectLst/>
        </p:spPr>
        <p:txBody>
          <a:bodyPr wrap="none">
            <a:spAutoFit/>
          </a:bodyPr>
          <a:lstStyle/>
          <a:p>
            <a:pPr defTabSz="685800">
              <a:defRPr/>
            </a:pPr>
            <a:r>
              <a:rPr kumimoji="1" lang="en-US" altLang="zh-CN" sz="1800" dirty="0">
                <a:solidFill>
                  <a:srgbClr val="FF0000"/>
                </a:solidFill>
                <a:effectLst>
                  <a:outerShdw blurRad="38100" dist="38100" dir="2700000" algn="tl">
                    <a:srgbClr val="C0C0C0"/>
                  </a:outerShdw>
                </a:effectLst>
                <a:ea typeface="楷体_GB2312" pitchFamily="49" charset="-122"/>
              </a:rPr>
              <a:t>(1)</a:t>
            </a:r>
          </a:p>
        </p:txBody>
      </p:sp>
      <p:sp>
        <p:nvSpPr>
          <p:cNvPr id="4" name="文本框 3">
            <a:extLst>
              <a:ext uri="{FF2B5EF4-FFF2-40B4-BE49-F238E27FC236}">
                <a16:creationId xmlns:a16="http://schemas.microsoft.com/office/drawing/2014/main" id="{EA545131-9743-B20D-98E6-329171761183}"/>
              </a:ext>
            </a:extLst>
          </p:cNvPr>
          <p:cNvSpPr txBox="1"/>
          <p:nvPr/>
        </p:nvSpPr>
        <p:spPr>
          <a:xfrm>
            <a:off x="703758" y="2059244"/>
            <a:ext cx="2364784" cy="461665"/>
          </a:xfrm>
          <a:prstGeom prst="rect">
            <a:avLst/>
          </a:prstGeom>
          <a:noFill/>
        </p:spPr>
        <p:txBody>
          <a:bodyPr wrap="square">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相对误差限为</a:t>
            </a:r>
            <a:endParaRPr lang="zh-CN" altLang="en-US" sz="2400" dirty="0">
              <a:latin typeface="微软雅黑" panose="020B0503020204020204" pitchFamily="34" charset="-122"/>
              <a:ea typeface="微软雅黑" panose="020B0503020204020204" pitchFamily="34" charset="-122"/>
            </a:endParaRPr>
          </a:p>
        </p:txBody>
      </p:sp>
      <p:graphicFrame>
        <p:nvGraphicFramePr>
          <p:cNvPr id="5" name="Object 8">
            <a:extLst>
              <a:ext uri="{FF2B5EF4-FFF2-40B4-BE49-F238E27FC236}">
                <a16:creationId xmlns:a16="http://schemas.microsoft.com/office/drawing/2014/main" id="{4498D702-1DCD-2EA5-87C2-254C24A1BE2B}"/>
              </a:ext>
            </a:extLst>
          </p:cNvPr>
          <p:cNvGraphicFramePr>
            <a:graphicFrameLocks noChangeAspect="1"/>
          </p:cNvGraphicFramePr>
          <p:nvPr>
            <p:extLst>
              <p:ext uri="{D42A27DB-BD31-4B8C-83A1-F6EECF244321}">
                <p14:modId xmlns:p14="http://schemas.microsoft.com/office/powerpoint/2010/main" val="1582975549"/>
              </p:ext>
            </p:extLst>
          </p:nvPr>
        </p:nvGraphicFramePr>
        <p:xfrm>
          <a:off x="2367272" y="2256975"/>
          <a:ext cx="5372612" cy="1119659"/>
        </p:xfrm>
        <a:graphic>
          <a:graphicData uri="http://schemas.openxmlformats.org/presentationml/2006/ole">
            <mc:AlternateContent xmlns:mc="http://schemas.openxmlformats.org/markup-compatibility/2006">
              <mc:Choice xmlns:v="urn:schemas-microsoft-com:vml" Requires="v">
                <p:oleObj name="Equation" r:id="rId36" imgW="2806560" imgH="583920" progId="Equation.DSMT4">
                  <p:embed/>
                </p:oleObj>
              </mc:Choice>
              <mc:Fallback>
                <p:oleObj name="Equation" r:id="rId36" imgW="2806560" imgH="583920" progId="Equation.DSMT4">
                  <p:embed/>
                  <p:pic>
                    <p:nvPicPr>
                      <p:cNvPr id="19" name="Object 8">
                        <a:extLst>
                          <a:ext uri="{FF2B5EF4-FFF2-40B4-BE49-F238E27FC236}">
                            <a16:creationId xmlns:a16="http://schemas.microsoft.com/office/drawing/2014/main" id="{07031D7C-EAD9-DEDA-D4C9-125EA879DDC2}"/>
                          </a:ext>
                        </a:extLst>
                      </p:cNvPr>
                      <p:cNvPicPr/>
                      <p:nvPr/>
                    </p:nvPicPr>
                    <p:blipFill>
                      <a:blip r:embed="rId37"/>
                      <a:stretch>
                        <a:fillRect/>
                      </a:stretch>
                    </p:blipFill>
                    <p:spPr>
                      <a:xfrm>
                        <a:off x="2367272" y="2256975"/>
                        <a:ext cx="5372612" cy="1119659"/>
                      </a:xfrm>
                      <a:prstGeom prst="rect">
                        <a:avLst/>
                      </a:prstGeom>
                      <a:noFill/>
                      <a:ln w="38100">
                        <a:noFill/>
                        <a:miter/>
                      </a:ln>
                    </p:spPr>
                  </p:pic>
                </p:oleObj>
              </mc:Fallback>
            </mc:AlternateContent>
          </a:graphicData>
        </a:graphic>
      </p:graphicFrame>
      <p:sp>
        <p:nvSpPr>
          <p:cNvPr id="6" name="Text Box 9">
            <a:extLst>
              <a:ext uri="{FF2B5EF4-FFF2-40B4-BE49-F238E27FC236}">
                <a16:creationId xmlns:a16="http://schemas.microsoft.com/office/drawing/2014/main" id="{E166FD3D-BFAA-AE1C-6678-ACA98A963849}"/>
              </a:ext>
            </a:extLst>
          </p:cNvPr>
          <p:cNvSpPr txBox="1">
            <a:spLocks noChangeArrowheads="1"/>
          </p:cNvSpPr>
          <p:nvPr/>
        </p:nvSpPr>
        <p:spPr bwMode="auto">
          <a:xfrm>
            <a:off x="8131097" y="2488010"/>
            <a:ext cx="497252" cy="400110"/>
          </a:xfrm>
          <a:prstGeom prst="rect">
            <a:avLst/>
          </a:prstGeom>
          <a:noFill/>
          <a:ln w="9525" algn="ctr">
            <a:noFill/>
            <a:miter lim="800000"/>
          </a:ln>
          <a:effectLst/>
        </p:spPr>
        <p:txBody>
          <a:bodyPr wrap="none">
            <a:spAutoFit/>
          </a:bodyPr>
          <a:lstStyle/>
          <a:p>
            <a:pPr defTabSz="914400">
              <a:defRPr/>
            </a:pPr>
            <a:r>
              <a:rPr kumimoji="1" lang="en-US" altLang="zh-CN" sz="2000" b="1" dirty="0">
                <a:solidFill>
                  <a:srgbClr val="FF0000"/>
                </a:solidFill>
                <a:effectLst>
                  <a:outerShdw blurRad="38100" dist="38100" dir="2700000" algn="tl">
                    <a:srgbClr val="C0C0C0"/>
                  </a:outerShdw>
                </a:effectLst>
                <a:latin typeface="Arial" panose="020B0604020202020204" pitchFamily="34" charset="0"/>
                <a:ea typeface="楷体_GB2312" pitchFamily="49" charset="-122"/>
              </a:rPr>
              <a:t>(2)</a:t>
            </a:r>
          </a:p>
        </p:txBody>
      </p:sp>
      <p:grpSp>
        <p:nvGrpSpPr>
          <p:cNvPr id="7" name="组合 6">
            <a:extLst>
              <a:ext uri="{FF2B5EF4-FFF2-40B4-BE49-F238E27FC236}">
                <a16:creationId xmlns:a16="http://schemas.microsoft.com/office/drawing/2014/main" id="{1E25AEC1-8653-2701-609C-6D2CCF1053E3}"/>
              </a:ext>
            </a:extLst>
          </p:cNvPr>
          <p:cNvGrpSpPr/>
          <p:nvPr/>
        </p:nvGrpSpPr>
        <p:grpSpPr>
          <a:xfrm>
            <a:off x="479929" y="3377582"/>
            <a:ext cx="8052511" cy="873829"/>
            <a:chOff x="2420113" y="3529081"/>
            <a:chExt cx="8422764" cy="873829"/>
          </a:xfrm>
        </p:grpSpPr>
        <p:grpSp>
          <p:nvGrpSpPr>
            <p:cNvPr id="12" name="组合 11">
              <a:extLst>
                <a:ext uri="{FF2B5EF4-FFF2-40B4-BE49-F238E27FC236}">
                  <a16:creationId xmlns:a16="http://schemas.microsoft.com/office/drawing/2014/main" id="{608FC675-9A4E-C28E-9339-65DDE3661B8E}"/>
                </a:ext>
              </a:extLst>
            </p:cNvPr>
            <p:cNvGrpSpPr/>
            <p:nvPr/>
          </p:nvGrpSpPr>
          <p:grpSpPr>
            <a:xfrm>
              <a:off x="2420113" y="3529081"/>
              <a:ext cx="8422764" cy="873829"/>
              <a:chOff x="2361431" y="3630980"/>
              <a:chExt cx="8422764" cy="873829"/>
            </a:xfrm>
          </p:grpSpPr>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FF45E61-0CA8-8743-E033-4B6F2BA214D6}"/>
                      </a:ext>
                    </a:extLst>
                  </p:cNvPr>
                  <p:cNvSpPr txBox="1"/>
                  <p:nvPr/>
                </p:nvSpPr>
                <p:spPr>
                  <a:xfrm>
                    <a:off x="2806433" y="3630980"/>
                    <a:ext cx="4205178" cy="8738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zh-CN" altLang="en-US" sz="2400" i="1">
                                  <a:latin typeface="Cambria Math" panose="02040503050406030204" pitchFamily="18" charset="0"/>
                                </a:rPr>
                                <m:t>𝐶</m:t>
                              </m:r>
                            </m:e>
                            <m:sub>
                              <m:r>
                                <a:rPr lang="zh-CN" altLang="en-US" sz="2400" i="1">
                                  <a:latin typeface="Cambria Math" panose="02040503050406030204" pitchFamily="18" charset="0"/>
                                </a:rPr>
                                <m:t>𝑝</m:t>
                              </m:r>
                            </m:sub>
                          </m:sSub>
                          <m:d>
                            <m:dPr>
                              <m:sepChr m:val=","/>
                              <m:ctrlPr>
                                <a:rPr lang="zh-CN" altLang="en-US" sz="2400" i="1">
                                  <a:latin typeface="Cambria Math" panose="02040503050406030204" pitchFamily="18" charset="0"/>
                                </a:rPr>
                              </m:ctrlPr>
                            </m:dPr>
                            <m:e>
                              <m:r>
                                <a:rPr lang="zh-CN" altLang="en-US" sz="2400" i="1">
                                  <a:latin typeface="Cambria Math" panose="02040503050406030204" pitchFamily="18" charset="0"/>
                                </a:rPr>
                                <m:t>𝑓</m:t>
                              </m:r>
                            </m:e>
                            <m:e>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i="0">
                                      <a:latin typeface="Cambria Math" panose="02040503050406030204" pitchFamily="18" charset="0"/>
                                    </a:rPr>
                                    <m:t>∗</m:t>
                                  </m:r>
                                </m:sup>
                              </m:sSup>
                            </m:e>
                          </m:d>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d>
                                <m:dPr>
                                  <m:begChr m:val="|"/>
                                  <m:endChr m:val="|"/>
                                  <m:ctrlPr>
                                    <a:rPr lang="zh-CN" altLang="en-US" sz="2400" i="1">
                                      <a:latin typeface="Cambria Math" panose="02040503050406030204" pitchFamily="18" charset="0"/>
                                    </a:rPr>
                                  </m:ctrlPr>
                                </m:dPr>
                                <m:e>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i="0">
                                          <a:latin typeface="Cambria Math" panose="02040503050406030204" pitchFamily="18" charset="0"/>
                                        </a:rPr>
                                        <m:t>∗</m:t>
                                      </m:r>
                                    </m:sup>
                                  </m:sSup>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𝑓</m:t>
                                      </m:r>
                                    </m:e>
                                    <m:sup>
                                      <m:r>
                                        <a:rPr lang="zh-CN" altLang="en-US" sz="2400" i="0">
                                          <a:latin typeface="Cambria Math" panose="02040503050406030204" pitchFamily="18" charset="0"/>
                                        </a:rPr>
                                        <m:t>′</m:t>
                                      </m:r>
                                    </m:sup>
                                  </m:sSup>
                                  <m:d>
                                    <m:dPr>
                                      <m:ctrlPr>
                                        <a:rPr lang="zh-CN" altLang="en-US" sz="2400" i="1">
                                          <a:latin typeface="Cambria Math" panose="02040503050406030204" pitchFamily="18" charset="0"/>
                                        </a:rPr>
                                      </m:ctrlPr>
                                    </m:dPr>
                                    <m:e>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i="0">
                                              <a:latin typeface="Cambria Math" panose="02040503050406030204" pitchFamily="18" charset="0"/>
                                            </a:rPr>
                                            <m:t>∗</m:t>
                                          </m:r>
                                        </m:sup>
                                      </m:sSup>
                                    </m:e>
                                  </m:d>
                                </m:e>
                              </m:d>
                            </m:num>
                            <m:den>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𝑓</m:t>
                                  </m:r>
                                  <m:d>
                                    <m:dPr>
                                      <m:ctrlPr>
                                        <a:rPr lang="zh-CN" altLang="en-US" sz="2400" i="1">
                                          <a:latin typeface="Cambria Math" panose="02040503050406030204" pitchFamily="18" charset="0"/>
                                        </a:rPr>
                                      </m:ctrlPr>
                                    </m:dPr>
                                    <m:e>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i="0">
                                              <a:latin typeface="Cambria Math" panose="02040503050406030204" pitchFamily="18" charset="0"/>
                                            </a:rPr>
                                            <m:t>∗</m:t>
                                          </m:r>
                                        </m:sup>
                                      </m:sSup>
                                    </m:e>
                                  </m:d>
                                </m:e>
                              </m:d>
                            </m:den>
                          </m:f>
                        </m:oMath>
                      </m:oMathPara>
                    </a14:m>
                    <a:endParaRPr lang="zh-CN" altLang="en-US" sz="2400" dirty="0">
                      <a:latin typeface="微软雅黑" panose="020B0503020204020204" pitchFamily="34" charset="-122"/>
                      <a:ea typeface="微软雅黑" panose="020B0503020204020204" pitchFamily="34" charset="-122"/>
                    </a:endParaRPr>
                  </a:p>
                </p:txBody>
              </p:sp>
            </mc:Choice>
            <mc:Fallback xmlns="">
              <p:sp>
                <p:nvSpPr>
                  <p:cNvPr id="18" name="文本框 17">
                    <a:extLst>
                      <a:ext uri="{FF2B5EF4-FFF2-40B4-BE49-F238E27FC236}">
                        <a16:creationId xmlns:a16="http://schemas.microsoft.com/office/drawing/2014/main" id="{6FF45E61-0CA8-8743-E033-4B6F2BA214D6}"/>
                      </a:ext>
                    </a:extLst>
                  </p:cNvPr>
                  <p:cNvSpPr txBox="1">
                    <a:spLocks noRot="1" noChangeAspect="1" noMove="1" noResize="1" noEditPoints="1" noAdjustHandles="1" noChangeArrowheads="1" noChangeShapeType="1" noTextEdit="1"/>
                  </p:cNvSpPr>
                  <p:nvPr/>
                </p:nvSpPr>
                <p:spPr>
                  <a:xfrm>
                    <a:off x="2806433" y="3630980"/>
                    <a:ext cx="4205178" cy="873829"/>
                  </a:xfrm>
                  <a:prstGeom prst="rect">
                    <a:avLst/>
                  </a:prstGeom>
                  <a:blipFill>
                    <a:blip r:embed="rId38"/>
                    <a:stretch>
                      <a:fillRect/>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897EE0EE-B3EE-C302-6D4C-33466606FF69}"/>
                  </a:ext>
                </a:extLst>
              </p:cNvPr>
              <p:cNvSpPr txBox="1"/>
              <p:nvPr/>
            </p:nvSpPr>
            <p:spPr>
              <a:xfrm>
                <a:off x="2361431" y="3826986"/>
                <a:ext cx="8422764" cy="461665"/>
              </a:xfrm>
              <a:prstGeom prst="rect">
                <a:avLst/>
              </a:prstGeom>
              <a:noFill/>
            </p:spPr>
            <p:txBody>
              <a:bodyPr wrap="square">
                <a:spAutoFit/>
              </a:bodyPr>
              <a:lstStyle/>
              <a:p>
                <a:r>
                  <a:rPr lang="zh-CN" altLang="en-US" sz="2400" b="1" dirty="0">
                    <a:solidFill>
                      <a:srgbClr val="0000FF"/>
                    </a:solidFill>
                    <a:latin typeface="微软雅黑" panose="020B0503020204020204" pitchFamily="34" charset="-122"/>
                    <a:ea typeface="微软雅黑" panose="020B0503020204020204" pitchFamily="34" charset="-122"/>
                  </a:rPr>
                  <a:t>其中</a:t>
                </a:r>
                <a:r>
                  <a:rPr lang="zh-CN" altLang="en-US" sz="2400" b="1" dirty="0">
                    <a:solidFill>
                      <a:srgbClr val="FF0000"/>
                    </a:solidFill>
                    <a:latin typeface="微软雅黑" panose="020B0503020204020204" pitchFamily="34" charset="-122"/>
                    <a:ea typeface="微软雅黑" panose="020B0503020204020204" pitchFamily="34" charset="-122"/>
                  </a:rPr>
                  <a:t>，                               </a:t>
                </a:r>
                <a:r>
                  <a:rPr lang="zh-CN" altLang="en-US" sz="2400" b="1" dirty="0">
                    <a:solidFill>
                      <a:srgbClr val="0000FF"/>
                    </a:solidFill>
                    <a:latin typeface="微软雅黑" panose="020B0503020204020204" pitchFamily="34" charset="-122"/>
                    <a:ea typeface="微软雅黑" panose="020B0503020204020204" pitchFamily="34" charset="-122"/>
                  </a:rPr>
                  <a:t> 称为函数值          的</a:t>
                </a:r>
                <a:r>
                  <a:rPr lang="zh-CN" altLang="en-US" sz="2400" b="1" dirty="0">
                    <a:solidFill>
                      <a:srgbClr val="FF0000"/>
                    </a:solidFill>
                    <a:latin typeface="微软雅黑" panose="020B0503020204020204" pitchFamily="34" charset="-122"/>
                    <a:ea typeface="微软雅黑" panose="020B0503020204020204" pitchFamily="34" charset="-122"/>
                  </a:rPr>
                  <a:t>条件数。                   </a:t>
                </a:r>
                <a:endParaRPr lang="zh-CN" altLang="en-US" sz="2400" dirty="0">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8D42381-1037-0B88-C2BA-E1FD423373F4}"/>
                    </a:ext>
                  </a:extLst>
                </p:cNvPr>
                <p:cNvSpPr txBox="1"/>
                <p:nvPr/>
              </p:nvSpPr>
              <p:spPr>
                <a:xfrm>
                  <a:off x="8131396" y="3712457"/>
                  <a:ext cx="91484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𝑓</m:t>
                        </m:r>
                        <m:d>
                          <m:dPr>
                            <m:ctrlPr>
                              <a:rPr lang="zh-CN" altLang="en-US" sz="2400" i="1">
                                <a:latin typeface="Cambria Math" panose="02040503050406030204" pitchFamily="18" charset="0"/>
                              </a:rPr>
                            </m:ctrlPr>
                          </m:dPr>
                          <m:e>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i="0">
                                    <a:latin typeface="Cambria Math" panose="02040503050406030204" pitchFamily="18" charset="0"/>
                                  </a:rPr>
                                  <m:t>∗</m:t>
                                </m:r>
                              </m:sup>
                            </m:sSup>
                          </m:e>
                        </m:d>
                      </m:oMath>
                    </m:oMathPara>
                  </a14:m>
                  <a:endParaRPr lang="zh-CN" altLang="en-US" sz="2400" dirty="0">
                    <a:latin typeface="微软雅黑" panose="020B0503020204020204" pitchFamily="34" charset="-122"/>
                    <a:ea typeface="微软雅黑" panose="020B0503020204020204" pitchFamily="34" charset="-122"/>
                  </a:endParaRPr>
                </a:p>
              </p:txBody>
            </p:sp>
          </mc:Choice>
          <mc:Fallback xmlns="">
            <p:sp>
              <p:nvSpPr>
                <p:cNvPr id="17" name="文本框 16">
                  <a:extLst>
                    <a:ext uri="{FF2B5EF4-FFF2-40B4-BE49-F238E27FC236}">
                      <a16:creationId xmlns:a16="http://schemas.microsoft.com/office/drawing/2014/main" id="{58D42381-1037-0B88-C2BA-E1FD423373F4}"/>
                    </a:ext>
                  </a:extLst>
                </p:cNvPr>
                <p:cNvSpPr txBox="1">
                  <a:spLocks noRot="1" noChangeAspect="1" noMove="1" noResize="1" noEditPoints="1" noAdjustHandles="1" noChangeArrowheads="1" noChangeShapeType="1" noTextEdit="1"/>
                </p:cNvSpPr>
                <p:nvPr/>
              </p:nvSpPr>
              <p:spPr>
                <a:xfrm>
                  <a:off x="8131396" y="3712457"/>
                  <a:ext cx="914842" cy="461665"/>
                </a:xfrm>
                <a:prstGeom prst="rect">
                  <a:avLst/>
                </a:prstGeom>
                <a:blipFill>
                  <a:blip r:embed="rId39"/>
                  <a:stretch>
                    <a:fillRect l="-5556" b="-18421"/>
                  </a:stretch>
                </a:blipFill>
              </p:spPr>
              <p:txBody>
                <a:bodyPr/>
                <a:lstStyle/>
                <a:p>
                  <a:r>
                    <a:rPr lang="zh-CN" altLang="en-US">
                      <a:noFill/>
                    </a:rPr>
                    <a:t> </a:t>
                  </a:r>
                </a:p>
              </p:txBody>
            </p:sp>
          </mc:Fallback>
        </mc:AlternateContent>
      </p:grpSp>
    </p:spTree>
  </p:cSld>
  <p:clrMapOvr>
    <a:masterClrMapping/>
  </p:clrMapOvr>
  <p:transition>
    <p:zoom dir="in"/>
    <p:sndAc>
      <p:stSnd>
        <p:snd r:embed="rId2" name="suction.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4824"/>
                                        </p:tgtEl>
                                        <p:attrNameLst>
                                          <p:attrName>style.visibility</p:attrName>
                                        </p:attrNameLst>
                                      </p:cBhvr>
                                      <p:to>
                                        <p:strVal val="visible"/>
                                      </p:to>
                                    </p:set>
                                    <p:anim calcmode="lin" valueType="num">
                                      <p:cBhvr additive="base">
                                        <p:cTn id="11" dur="500" fill="hold"/>
                                        <p:tgtEl>
                                          <p:spTgt spid="34824"/>
                                        </p:tgtEl>
                                        <p:attrNameLst>
                                          <p:attrName>ppt_x</p:attrName>
                                        </p:attrNameLst>
                                      </p:cBhvr>
                                      <p:tavLst>
                                        <p:tav tm="0">
                                          <p:val>
                                            <p:strVal val="#ppt_x"/>
                                          </p:val>
                                        </p:tav>
                                        <p:tav tm="100000">
                                          <p:val>
                                            <p:strVal val="#ppt_x"/>
                                          </p:val>
                                        </p:tav>
                                      </p:tavLst>
                                    </p:anim>
                                    <p:anim calcmode="lin" valueType="num">
                                      <p:cBhvr additive="base">
                                        <p:cTn id="12" dur="500" fill="hold"/>
                                        <p:tgtEl>
                                          <p:spTgt spid="3482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4"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Text Box 4"/>
          <p:cNvSpPr txBox="1">
            <a:spLocks noChangeArrowheads="1"/>
          </p:cNvSpPr>
          <p:nvPr/>
        </p:nvSpPr>
        <p:spPr bwMode="auto">
          <a:xfrm>
            <a:off x="1028507" y="2205357"/>
            <a:ext cx="2031325" cy="461665"/>
          </a:xfrm>
          <a:prstGeom prst="rect">
            <a:avLst/>
          </a:prstGeom>
          <a:noFill/>
          <a:ln w="9525" algn="ctr">
            <a:noFill/>
            <a:miter lim="800000"/>
          </a:ln>
          <a:effectLst/>
        </p:spPr>
        <p:txBody>
          <a:bodyPr wrap="none">
            <a:spAutoFit/>
          </a:bodyPr>
          <a:lstStyle/>
          <a:p>
            <a:pPr defTabSz="685800">
              <a:defRPr/>
            </a:pPr>
            <a:r>
              <a:rPr kumimoji="1" lang="zh-CN" altLang="en-US" sz="2400"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于是</a:t>
            </a:r>
            <a:r>
              <a:rPr kumimoji="1" lang="zh-CN" altLang="en-US"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误差限</a:t>
            </a:r>
            <a:r>
              <a:rPr kumimoji="1" lang="zh-CN" altLang="en-US" sz="2400"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为</a:t>
            </a:r>
          </a:p>
        </p:txBody>
      </p:sp>
      <p:graphicFrame>
        <p:nvGraphicFramePr>
          <p:cNvPr id="35845" name="Object 5"/>
          <p:cNvGraphicFramePr>
            <a:graphicFrameLocks noChangeAspect="1"/>
          </p:cNvGraphicFramePr>
          <p:nvPr>
            <p:extLst>
              <p:ext uri="{D42A27DB-BD31-4B8C-83A1-F6EECF244321}">
                <p14:modId xmlns:p14="http://schemas.microsoft.com/office/powerpoint/2010/main" val="3780087055"/>
              </p:ext>
            </p:extLst>
          </p:nvPr>
        </p:nvGraphicFramePr>
        <p:xfrm>
          <a:off x="3059832" y="2610300"/>
          <a:ext cx="3499968" cy="1223936"/>
        </p:xfrm>
        <a:graphic>
          <a:graphicData uri="http://schemas.openxmlformats.org/presentationml/2006/ole">
            <mc:AlternateContent xmlns:mc="http://schemas.openxmlformats.org/markup-compatibility/2006">
              <mc:Choice xmlns:v="urn:schemas-microsoft-com:vml" Requires="v">
                <p:oleObj r:id="rId3" imgW="1600200" imgH="558800" progId="Equation.DSMT4">
                  <p:embed/>
                </p:oleObj>
              </mc:Choice>
              <mc:Fallback>
                <p:oleObj r:id="rId3" imgW="1600200" imgH="558800" progId="Equation.DSMT4">
                  <p:embed/>
                  <p:pic>
                    <p:nvPicPr>
                      <p:cNvPr id="35845" name="Object 5"/>
                      <p:cNvPicPr/>
                      <p:nvPr/>
                    </p:nvPicPr>
                    <p:blipFill>
                      <a:blip r:embed="rId4"/>
                      <a:stretch>
                        <a:fillRect/>
                      </a:stretch>
                    </p:blipFill>
                    <p:spPr>
                      <a:xfrm>
                        <a:off x="3059832" y="2610300"/>
                        <a:ext cx="3499968" cy="1223936"/>
                      </a:xfrm>
                      <a:prstGeom prst="rect">
                        <a:avLst/>
                      </a:prstGeom>
                      <a:noFill/>
                      <a:ln w="38100">
                        <a:noFill/>
                        <a:miter/>
                      </a:ln>
                    </p:spPr>
                  </p:pic>
                </p:oleObj>
              </mc:Fallback>
            </mc:AlternateContent>
          </a:graphicData>
        </a:graphic>
      </p:graphicFrame>
      <p:grpSp>
        <p:nvGrpSpPr>
          <p:cNvPr id="2" name="组合 1">
            <a:extLst>
              <a:ext uri="{FF2B5EF4-FFF2-40B4-BE49-F238E27FC236}">
                <a16:creationId xmlns:a16="http://schemas.microsoft.com/office/drawing/2014/main" id="{7F51B20C-ED58-5358-4D65-30D760027627}"/>
              </a:ext>
            </a:extLst>
          </p:cNvPr>
          <p:cNvGrpSpPr/>
          <p:nvPr/>
        </p:nvGrpSpPr>
        <p:grpSpPr>
          <a:xfrm>
            <a:off x="1140201" y="4085153"/>
            <a:ext cx="3103735" cy="461665"/>
            <a:chOff x="3144838" y="4605303"/>
            <a:chExt cx="4138312" cy="615554"/>
          </a:xfrm>
        </p:grpSpPr>
        <p:sp>
          <p:nvSpPr>
            <p:cNvPr id="35846" name="Text Box 6"/>
            <p:cNvSpPr txBox="1">
              <a:spLocks noChangeArrowheads="1"/>
            </p:cNvSpPr>
            <p:nvPr/>
          </p:nvSpPr>
          <p:spPr bwMode="auto">
            <a:xfrm>
              <a:off x="3144838" y="4605303"/>
              <a:ext cx="4138312" cy="615554"/>
            </a:xfrm>
            <a:prstGeom prst="rect">
              <a:avLst/>
            </a:prstGeom>
            <a:noFill/>
            <a:ln w="9525" algn="ctr">
              <a:noFill/>
              <a:miter lim="800000"/>
            </a:ln>
            <a:effectLst/>
          </p:spPr>
          <p:txBody>
            <a:bodyPr wrap="none">
              <a:spAutoFit/>
            </a:bodyPr>
            <a:lstStyle/>
            <a:p>
              <a:pPr defTabSz="685800">
                <a:defRPr/>
              </a:pPr>
              <a:r>
                <a:rPr kumimoji="1" lang="zh-CN" altLang="en-US" sz="2400"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而     的</a:t>
              </a:r>
              <a:r>
                <a:rPr kumimoji="1" lang="zh-CN" altLang="en-US"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相对误差限</a:t>
              </a:r>
              <a:r>
                <a:rPr kumimoji="1" lang="zh-CN" altLang="en-US" sz="2400"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为</a:t>
              </a:r>
            </a:p>
          </p:txBody>
        </p:sp>
        <p:graphicFrame>
          <p:nvGraphicFramePr>
            <p:cNvPr id="35847" name="Object 7"/>
            <p:cNvGraphicFramePr>
              <a:graphicFrameLocks noChangeAspect="1"/>
            </p:cNvGraphicFramePr>
            <p:nvPr>
              <p:extLst>
                <p:ext uri="{D42A27DB-BD31-4B8C-83A1-F6EECF244321}">
                  <p14:modId xmlns:p14="http://schemas.microsoft.com/office/powerpoint/2010/main" val="2021920734"/>
                </p:ext>
              </p:extLst>
            </p:nvPr>
          </p:nvGraphicFramePr>
          <p:xfrm>
            <a:off x="3704399" y="4638512"/>
            <a:ext cx="433388" cy="431800"/>
          </p:xfrm>
          <a:graphic>
            <a:graphicData uri="http://schemas.openxmlformats.org/presentationml/2006/ole">
              <mc:AlternateContent xmlns:mc="http://schemas.openxmlformats.org/markup-compatibility/2006">
                <mc:Choice xmlns:v="urn:schemas-microsoft-com:vml" Requires="v">
                  <p:oleObj r:id="rId5" imgW="137160" imgH="137160" progId="Equation.DSMT4">
                    <p:embed/>
                  </p:oleObj>
                </mc:Choice>
                <mc:Fallback>
                  <p:oleObj r:id="rId5" imgW="137160" imgH="137160" progId="Equation.DSMT4">
                    <p:embed/>
                    <p:pic>
                      <p:nvPicPr>
                        <p:cNvPr id="35847" name="Object 7"/>
                        <p:cNvPicPr/>
                        <p:nvPr/>
                      </p:nvPicPr>
                      <p:blipFill>
                        <a:blip r:embed="rId6">
                          <a:clrChange>
                            <a:clrFrom>
                              <a:srgbClr val="000000"/>
                            </a:clrFrom>
                            <a:clrTo>
                              <a:srgbClr val="007572"/>
                            </a:clrTo>
                          </a:clrChange>
                        </a:blip>
                        <a:stretch>
                          <a:fillRect/>
                        </a:stretch>
                      </p:blipFill>
                      <p:spPr>
                        <a:xfrm>
                          <a:off x="3704399" y="4638512"/>
                          <a:ext cx="433388" cy="431800"/>
                        </a:xfrm>
                        <a:prstGeom prst="rect">
                          <a:avLst/>
                        </a:prstGeom>
                        <a:noFill/>
                        <a:ln w="38100">
                          <a:noFill/>
                          <a:miter/>
                        </a:ln>
                      </p:spPr>
                    </p:pic>
                  </p:oleObj>
                </mc:Fallback>
              </mc:AlternateContent>
            </a:graphicData>
          </a:graphic>
        </p:graphicFrame>
      </p:grpSp>
      <p:graphicFrame>
        <p:nvGraphicFramePr>
          <p:cNvPr id="35848" name="Object 8"/>
          <p:cNvGraphicFramePr>
            <a:graphicFrameLocks noChangeAspect="1"/>
          </p:cNvGraphicFramePr>
          <p:nvPr>
            <p:extLst>
              <p:ext uri="{D42A27DB-BD31-4B8C-83A1-F6EECF244321}">
                <p14:modId xmlns:p14="http://schemas.microsoft.com/office/powerpoint/2010/main" val="1792392793"/>
              </p:ext>
            </p:extLst>
          </p:nvPr>
        </p:nvGraphicFramePr>
        <p:xfrm>
          <a:off x="1933959" y="4866020"/>
          <a:ext cx="4686693" cy="1040655"/>
        </p:xfrm>
        <a:graphic>
          <a:graphicData uri="http://schemas.openxmlformats.org/presentationml/2006/ole">
            <mc:AlternateContent xmlns:mc="http://schemas.openxmlformats.org/markup-compatibility/2006">
              <mc:Choice xmlns:v="urn:schemas-microsoft-com:vml" Requires="v">
                <p:oleObj r:id="rId7" imgW="2514600" imgH="558800" progId="Equation.DSMT4">
                  <p:embed/>
                </p:oleObj>
              </mc:Choice>
              <mc:Fallback>
                <p:oleObj r:id="rId7" imgW="2514600" imgH="558800" progId="Equation.DSMT4">
                  <p:embed/>
                  <p:pic>
                    <p:nvPicPr>
                      <p:cNvPr id="35848" name="Object 8"/>
                      <p:cNvPicPr/>
                      <p:nvPr/>
                    </p:nvPicPr>
                    <p:blipFill>
                      <a:blip r:embed="rId8"/>
                      <a:stretch>
                        <a:fillRect/>
                      </a:stretch>
                    </p:blipFill>
                    <p:spPr>
                      <a:xfrm>
                        <a:off x="1933959" y="4866020"/>
                        <a:ext cx="4686693" cy="1040655"/>
                      </a:xfrm>
                      <a:prstGeom prst="rect">
                        <a:avLst/>
                      </a:prstGeom>
                      <a:noFill/>
                      <a:ln w="38100">
                        <a:noFill/>
                        <a:miter/>
                      </a:ln>
                    </p:spPr>
                  </p:pic>
                </p:oleObj>
              </mc:Fallback>
            </mc:AlternateContent>
          </a:graphicData>
        </a:graphic>
      </p:graphicFrame>
      <p:sp>
        <p:nvSpPr>
          <p:cNvPr id="35849" name="Text Box 9"/>
          <p:cNvSpPr txBox="1">
            <a:spLocks noChangeArrowheads="1"/>
          </p:cNvSpPr>
          <p:nvPr/>
        </p:nvSpPr>
        <p:spPr bwMode="auto">
          <a:xfrm>
            <a:off x="7157661" y="2852936"/>
            <a:ext cx="466794" cy="369332"/>
          </a:xfrm>
          <a:prstGeom prst="rect">
            <a:avLst/>
          </a:prstGeom>
          <a:noFill/>
          <a:ln w="9525" algn="ctr">
            <a:noFill/>
            <a:miter lim="800000"/>
          </a:ln>
          <a:effectLst/>
        </p:spPr>
        <p:txBody>
          <a:bodyPr wrap="none">
            <a:spAutoFit/>
          </a:bodyPr>
          <a:lstStyle/>
          <a:p>
            <a:pPr defTabSz="685800">
              <a:defRPr/>
            </a:pPr>
            <a:r>
              <a:rPr kumimoji="1" lang="en-US" altLang="zh-CN" sz="1800" dirty="0">
                <a:solidFill>
                  <a:srgbClr val="FF0000"/>
                </a:solidFill>
                <a:effectLst>
                  <a:outerShdw blurRad="38100" dist="38100" dir="2700000" algn="tl">
                    <a:srgbClr val="C0C0C0"/>
                  </a:outerShdw>
                </a:effectLst>
                <a:ea typeface="楷体_GB2312" pitchFamily="49" charset="-122"/>
              </a:rPr>
              <a:t>(3)</a:t>
            </a:r>
          </a:p>
        </p:txBody>
      </p:sp>
      <p:sp>
        <p:nvSpPr>
          <p:cNvPr id="35850" name="Text Box 10"/>
          <p:cNvSpPr txBox="1">
            <a:spLocks noChangeArrowheads="1"/>
          </p:cNvSpPr>
          <p:nvPr/>
        </p:nvSpPr>
        <p:spPr bwMode="auto">
          <a:xfrm>
            <a:off x="7210041" y="5201681"/>
            <a:ext cx="466794" cy="369332"/>
          </a:xfrm>
          <a:prstGeom prst="rect">
            <a:avLst/>
          </a:prstGeom>
          <a:noFill/>
          <a:ln w="9525" algn="ctr">
            <a:noFill/>
            <a:miter lim="800000"/>
          </a:ln>
          <a:effectLst/>
        </p:spPr>
        <p:txBody>
          <a:bodyPr wrap="none">
            <a:spAutoFit/>
          </a:bodyPr>
          <a:lstStyle/>
          <a:p>
            <a:pPr defTabSz="685800">
              <a:defRPr/>
            </a:pPr>
            <a:r>
              <a:rPr kumimoji="1" lang="en-US" altLang="zh-CN" sz="1800" dirty="0">
                <a:solidFill>
                  <a:srgbClr val="FF0000"/>
                </a:solidFill>
                <a:effectLst>
                  <a:outerShdw blurRad="38100" dist="38100" dir="2700000" algn="tl">
                    <a:srgbClr val="C0C0C0"/>
                  </a:outerShdw>
                </a:effectLst>
                <a:ea typeface="楷体_GB2312" pitchFamily="49" charset="-122"/>
              </a:rPr>
              <a:t>(4)</a:t>
            </a:r>
          </a:p>
        </p:txBody>
      </p:sp>
      <p:graphicFrame>
        <p:nvGraphicFramePr>
          <p:cNvPr id="35851" name="Object 11"/>
          <p:cNvGraphicFramePr>
            <a:graphicFrameLocks noChangeAspect="1"/>
          </p:cNvGraphicFramePr>
          <p:nvPr>
            <p:extLst>
              <p:ext uri="{D42A27DB-BD31-4B8C-83A1-F6EECF244321}">
                <p14:modId xmlns:p14="http://schemas.microsoft.com/office/powerpoint/2010/main" val="2007061796"/>
              </p:ext>
            </p:extLst>
          </p:nvPr>
        </p:nvGraphicFramePr>
        <p:xfrm>
          <a:off x="1863990" y="458914"/>
          <a:ext cx="5596764" cy="517311"/>
        </p:xfrm>
        <a:graphic>
          <a:graphicData uri="http://schemas.openxmlformats.org/presentationml/2006/ole">
            <mc:AlternateContent xmlns:mc="http://schemas.openxmlformats.org/markup-compatibility/2006">
              <mc:Choice xmlns:v="urn:schemas-microsoft-com:vml" Requires="v">
                <p:oleObj name="Equation" r:id="rId9" imgW="3022560" imgH="279360" progId="Equation.DSMT4">
                  <p:embed/>
                </p:oleObj>
              </mc:Choice>
              <mc:Fallback>
                <p:oleObj name="Equation" r:id="rId9" imgW="3022560" imgH="279360" progId="Equation.DSMT4">
                  <p:embed/>
                  <p:pic>
                    <p:nvPicPr>
                      <p:cNvPr id="35851" name="Object 11"/>
                      <p:cNvPicPr/>
                      <p:nvPr/>
                    </p:nvPicPr>
                    <p:blipFill>
                      <a:blip r:embed="rId10"/>
                      <a:stretch>
                        <a:fillRect/>
                      </a:stretch>
                    </p:blipFill>
                    <p:spPr>
                      <a:xfrm>
                        <a:off x="1863990" y="458914"/>
                        <a:ext cx="5596764" cy="517311"/>
                      </a:xfrm>
                      <a:prstGeom prst="rect">
                        <a:avLst/>
                      </a:prstGeom>
                      <a:noFill/>
                      <a:ln w="38100">
                        <a:noFill/>
                        <a:miter/>
                      </a:ln>
                    </p:spPr>
                  </p:pic>
                </p:oleObj>
              </mc:Fallback>
            </mc:AlternateContent>
          </a:graphicData>
        </a:graphic>
      </p:graphicFrame>
      <p:graphicFrame>
        <p:nvGraphicFramePr>
          <p:cNvPr id="35852" name="Object 12"/>
          <p:cNvGraphicFramePr>
            <a:graphicFrameLocks noChangeAspect="1"/>
          </p:cNvGraphicFramePr>
          <p:nvPr>
            <p:extLst>
              <p:ext uri="{D42A27DB-BD31-4B8C-83A1-F6EECF244321}">
                <p14:modId xmlns:p14="http://schemas.microsoft.com/office/powerpoint/2010/main" val="498753584"/>
              </p:ext>
            </p:extLst>
          </p:nvPr>
        </p:nvGraphicFramePr>
        <p:xfrm>
          <a:off x="2568306" y="1072501"/>
          <a:ext cx="5056149" cy="983914"/>
        </p:xfrm>
        <a:graphic>
          <a:graphicData uri="http://schemas.openxmlformats.org/presentationml/2006/ole">
            <mc:AlternateContent xmlns:mc="http://schemas.openxmlformats.org/markup-compatibility/2006">
              <mc:Choice xmlns:v="urn:schemas-microsoft-com:vml" Requires="v">
                <p:oleObj name="Equation" r:id="rId11" imgW="2869920" imgH="558720" progId="Equation.DSMT4">
                  <p:embed/>
                </p:oleObj>
              </mc:Choice>
              <mc:Fallback>
                <p:oleObj name="Equation" r:id="rId11" imgW="2869920" imgH="558720" progId="Equation.DSMT4">
                  <p:embed/>
                  <p:pic>
                    <p:nvPicPr>
                      <p:cNvPr id="35852" name="Object 12"/>
                      <p:cNvPicPr/>
                      <p:nvPr/>
                    </p:nvPicPr>
                    <p:blipFill>
                      <a:blip r:embed="rId12"/>
                      <a:stretch>
                        <a:fillRect/>
                      </a:stretch>
                    </p:blipFill>
                    <p:spPr>
                      <a:xfrm>
                        <a:off x="2568306" y="1072501"/>
                        <a:ext cx="5056149" cy="983914"/>
                      </a:xfrm>
                      <a:prstGeom prst="rect">
                        <a:avLst/>
                      </a:prstGeom>
                      <a:noFill/>
                      <a:ln w="38100">
                        <a:noFill/>
                        <a:miter/>
                      </a:ln>
                    </p:spPr>
                  </p:pic>
                </p:oleObj>
              </mc:Fallback>
            </mc:AlternateContent>
          </a:graphicData>
        </a:graphic>
      </p:graphicFrame>
    </p:spTree>
  </p:cSld>
  <p:clrMapOvr>
    <a:masterClrMapping/>
  </p:clrMapOvr>
  <p:transition>
    <p:zoom/>
    <p:sndAc>
      <p:stSnd>
        <p:snd r:embed="rId2" name="voltage.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35851"/>
                                        </p:tgtEl>
                                        <p:attrNameLst>
                                          <p:attrName>style.visibility</p:attrName>
                                        </p:attrNameLst>
                                      </p:cBhvr>
                                      <p:to>
                                        <p:strVal val="visible"/>
                                      </p:to>
                                    </p:set>
                                    <p:anim calcmode="lin" valueType="num">
                                      <p:cBhvr additive="base">
                                        <p:cTn id="7" dur="500" fill="hold"/>
                                        <p:tgtEl>
                                          <p:spTgt spid="35851"/>
                                        </p:tgtEl>
                                        <p:attrNameLst>
                                          <p:attrName>ppt_x</p:attrName>
                                        </p:attrNameLst>
                                      </p:cBhvr>
                                      <p:tavLst>
                                        <p:tav tm="0">
                                          <p:val>
                                            <p:strVal val="0-#ppt_w/2"/>
                                          </p:val>
                                        </p:tav>
                                        <p:tav tm="100000">
                                          <p:val>
                                            <p:strVal val="#ppt_x"/>
                                          </p:val>
                                        </p:tav>
                                      </p:tavLst>
                                    </p:anim>
                                    <p:anim calcmode="lin" valueType="num">
                                      <p:cBhvr additive="base">
                                        <p:cTn id="8" dur="500" fill="hold"/>
                                        <p:tgtEl>
                                          <p:spTgt spid="3585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stCondLst>
                                    <p:cond delay="0"/>
                                  </p:stCondLst>
                                  <p:childTnLst>
                                    <p:set>
                                      <p:cBhvr>
                                        <p:cTn id="12" dur="1" fill="hold">
                                          <p:stCondLst>
                                            <p:cond delay="0"/>
                                          </p:stCondLst>
                                        </p:cTn>
                                        <p:tgtEl>
                                          <p:spTgt spid="35852"/>
                                        </p:tgtEl>
                                        <p:attrNameLst>
                                          <p:attrName>style.visibility</p:attrName>
                                        </p:attrNameLst>
                                      </p:cBhvr>
                                      <p:to>
                                        <p:strVal val="visible"/>
                                      </p:to>
                                    </p:set>
                                    <p:anim calcmode="lin" valueType="num">
                                      <p:cBhvr additive="base">
                                        <p:cTn id="13" dur="500" fill="hold"/>
                                        <p:tgtEl>
                                          <p:spTgt spid="35852"/>
                                        </p:tgtEl>
                                        <p:attrNameLst>
                                          <p:attrName>ppt_x</p:attrName>
                                        </p:attrNameLst>
                                      </p:cBhvr>
                                      <p:tavLst>
                                        <p:tav tm="0">
                                          <p:val>
                                            <p:strVal val="1+#ppt_w/2"/>
                                          </p:val>
                                        </p:tav>
                                        <p:tav tm="100000">
                                          <p:val>
                                            <p:strVal val="#ppt_x"/>
                                          </p:val>
                                        </p:tav>
                                      </p:tavLst>
                                    </p:anim>
                                    <p:anim calcmode="lin" valueType="num">
                                      <p:cBhvr additive="base">
                                        <p:cTn id="14" dur="500" fill="hold"/>
                                        <p:tgtEl>
                                          <p:spTgt spid="3585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35844"/>
                                        </p:tgtEl>
                                        <p:attrNameLst>
                                          <p:attrName>style.visibility</p:attrName>
                                        </p:attrNameLst>
                                      </p:cBhvr>
                                      <p:to>
                                        <p:strVal val="visible"/>
                                      </p:to>
                                    </p:set>
                                    <p:animEffect transition="in" filter="box(in)">
                                      <p:cBhvr>
                                        <p:cTn id="19" dur="500"/>
                                        <p:tgtEl>
                                          <p:spTgt spid="3584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6" fill="hold" nodeType="clickEffect">
                                  <p:stCondLst>
                                    <p:cond delay="0"/>
                                  </p:stCondLst>
                                  <p:childTnLst>
                                    <p:set>
                                      <p:cBhvr>
                                        <p:cTn id="23" dur="1" fill="hold">
                                          <p:stCondLst>
                                            <p:cond delay="0"/>
                                          </p:stCondLst>
                                        </p:cTn>
                                        <p:tgtEl>
                                          <p:spTgt spid="35845"/>
                                        </p:tgtEl>
                                        <p:attrNameLst>
                                          <p:attrName>style.visibility</p:attrName>
                                        </p:attrNameLst>
                                      </p:cBhvr>
                                      <p:to>
                                        <p:strVal val="visible"/>
                                      </p:to>
                                    </p:set>
                                    <p:anim calcmode="lin" valueType="num">
                                      <p:cBhvr additive="base">
                                        <p:cTn id="24" dur="500" fill="hold"/>
                                        <p:tgtEl>
                                          <p:spTgt spid="35845"/>
                                        </p:tgtEl>
                                        <p:attrNameLst>
                                          <p:attrName>ppt_x</p:attrName>
                                        </p:attrNameLst>
                                      </p:cBhvr>
                                      <p:tavLst>
                                        <p:tav tm="0">
                                          <p:val>
                                            <p:strVal val="1+#ppt_w/2"/>
                                          </p:val>
                                        </p:tav>
                                        <p:tav tm="100000">
                                          <p:val>
                                            <p:strVal val="#ppt_x"/>
                                          </p:val>
                                        </p:tav>
                                      </p:tavLst>
                                    </p:anim>
                                    <p:anim calcmode="lin" valueType="num">
                                      <p:cBhvr additive="base">
                                        <p:cTn id="25" dur="500" fill="hold"/>
                                        <p:tgtEl>
                                          <p:spTgt spid="35845"/>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5849"/>
                                        </p:tgtEl>
                                        <p:attrNameLst>
                                          <p:attrName>style.visibility</p:attrName>
                                        </p:attrNameLst>
                                      </p:cBhvr>
                                      <p:to>
                                        <p:strVal val="visible"/>
                                      </p:to>
                                    </p:set>
                                    <p:anim calcmode="lin" valueType="num">
                                      <p:cBhvr additive="base">
                                        <p:cTn id="28" dur="500" fill="hold"/>
                                        <p:tgtEl>
                                          <p:spTgt spid="35849"/>
                                        </p:tgtEl>
                                        <p:attrNameLst>
                                          <p:attrName>ppt_x</p:attrName>
                                        </p:attrNameLst>
                                      </p:cBhvr>
                                      <p:tavLst>
                                        <p:tav tm="0">
                                          <p:val>
                                            <p:strVal val="#ppt_x"/>
                                          </p:val>
                                        </p:tav>
                                        <p:tav tm="100000">
                                          <p:val>
                                            <p:strVal val="#ppt_x"/>
                                          </p:val>
                                        </p:tav>
                                      </p:tavLst>
                                    </p:anim>
                                    <p:anim calcmode="lin" valueType="num">
                                      <p:cBhvr additive="base">
                                        <p:cTn id="29" dur="500" fill="hold"/>
                                        <p:tgtEl>
                                          <p:spTgt spid="3584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5848"/>
                                        </p:tgtEl>
                                        <p:attrNameLst>
                                          <p:attrName>style.visibility</p:attrName>
                                        </p:attrNameLst>
                                      </p:cBhvr>
                                      <p:to>
                                        <p:strVal val="visible"/>
                                      </p:to>
                                    </p:set>
                                    <p:anim calcmode="lin" valueType="num">
                                      <p:cBhvr additive="base">
                                        <p:cTn id="38" dur="500" fill="hold"/>
                                        <p:tgtEl>
                                          <p:spTgt spid="35848"/>
                                        </p:tgtEl>
                                        <p:attrNameLst>
                                          <p:attrName>ppt_x</p:attrName>
                                        </p:attrNameLst>
                                      </p:cBhvr>
                                      <p:tavLst>
                                        <p:tav tm="0">
                                          <p:val>
                                            <p:strVal val="#ppt_x"/>
                                          </p:val>
                                        </p:tav>
                                        <p:tav tm="100000">
                                          <p:val>
                                            <p:strVal val="#ppt_x"/>
                                          </p:val>
                                        </p:tav>
                                      </p:tavLst>
                                    </p:anim>
                                    <p:anim calcmode="lin" valueType="num">
                                      <p:cBhvr additive="base">
                                        <p:cTn id="39" dur="500" fill="hold"/>
                                        <p:tgtEl>
                                          <p:spTgt spid="35848"/>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35850"/>
                                        </p:tgtEl>
                                        <p:attrNameLst>
                                          <p:attrName>style.visibility</p:attrName>
                                        </p:attrNameLst>
                                      </p:cBhvr>
                                      <p:to>
                                        <p:strVal val="visible"/>
                                      </p:to>
                                    </p:set>
                                    <p:anim calcmode="lin" valueType="num">
                                      <p:cBhvr additive="base">
                                        <p:cTn id="42" dur="500" fill="hold"/>
                                        <p:tgtEl>
                                          <p:spTgt spid="35850"/>
                                        </p:tgtEl>
                                        <p:attrNameLst>
                                          <p:attrName>ppt_x</p:attrName>
                                        </p:attrNameLst>
                                      </p:cBhvr>
                                      <p:tavLst>
                                        <p:tav tm="0">
                                          <p:val>
                                            <p:strVal val="#ppt_x"/>
                                          </p:val>
                                        </p:tav>
                                        <p:tav tm="100000">
                                          <p:val>
                                            <p:strVal val="#ppt_x"/>
                                          </p:val>
                                        </p:tav>
                                      </p:tavLst>
                                    </p:anim>
                                    <p:anim calcmode="lin" valueType="num">
                                      <p:cBhvr additive="base">
                                        <p:cTn id="43" dur="500" fill="hold"/>
                                        <p:tgtEl>
                                          <p:spTgt spid="358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p:bldP spid="35849" grpId="0"/>
      <p:bldP spid="3585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16A8696-9512-10A4-8279-1ABF907E7DDE}"/>
              </a:ext>
            </a:extLst>
          </p:cNvPr>
          <p:cNvGrpSpPr/>
          <p:nvPr/>
        </p:nvGrpSpPr>
        <p:grpSpPr>
          <a:xfrm>
            <a:off x="860780" y="450392"/>
            <a:ext cx="7947219" cy="1688411"/>
            <a:chOff x="2640013" y="229635"/>
            <a:chExt cx="8526528" cy="2251215"/>
          </a:xfrm>
        </p:grpSpPr>
        <p:sp>
          <p:nvSpPr>
            <p:cNvPr id="36868" name="Text Box 4"/>
            <p:cNvSpPr txBox="1">
              <a:spLocks noChangeArrowheads="1"/>
            </p:cNvSpPr>
            <p:nvPr/>
          </p:nvSpPr>
          <p:spPr bwMode="auto">
            <a:xfrm>
              <a:off x="2640013" y="229635"/>
              <a:ext cx="8526528" cy="2251215"/>
            </a:xfrm>
            <a:prstGeom prst="rect">
              <a:avLst/>
            </a:prstGeom>
            <a:noFill/>
            <a:ln w="9525" algn="ctr">
              <a:noFill/>
              <a:miter lim="800000"/>
            </a:ln>
            <a:effectLst/>
          </p:spPr>
          <p:txBody>
            <a:bodyPr wrap="square">
              <a:spAutoFit/>
            </a:bodyPr>
            <a:lstStyle/>
            <a:p>
              <a:pPr defTabSz="685800">
                <a:lnSpc>
                  <a:spcPct val="150000"/>
                </a:lnSpc>
                <a:defRPr/>
              </a:pPr>
              <a:r>
                <a:rPr kumimoji="1" lang="zh-CN" altLang="en-US"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例</a:t>
              </a:r>
              <a:r>
                <a:rPr kumimoji="1" lang="en-US" altLang="zh-CN"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kumimoji="1" lang="zh-CN" altLang="en-US" sz="2400" dirty="0">
                  <a:solidFill>
                    <a:srgbClr val="00206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已测得某场地长   的值为             </a:t>
              </a:r>
              <a:r>
                <a:rPr kumimoji="1" lang="en-US" altLang="zh-CN" sz="2400" dirty="0">
                  <a:solidFill>
                    <a:srgbClr val="00206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1" lang="zh-CN" altLang="en-US" sz="2400" dirty="0">
                  <a:solidFill>
                    <a:srgbClr val="00206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宽    的值为                已知                    </a:t>
              </a:r>
              <a:r>
                <a:rPr kumimoji="1" lang="en-US" altLang="zh-CN" sz="2400" dirty="0">
                  <a:solidFill>
                    <a:srgbClr val="00206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kumimoji="1" lang="zh-CN" altLang="en-US" sz="2400" dirty="0">
                  <a:solidFill>
                    <a:srgbClr val="00206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试求面积            的绝对误差限与相对误差限</a:t>
              </a:r>
              <a:r>
                <a:rPr kumimoji="1" lang="en-US" altLang="zh-CN" sz="2400" dirty="0">
                  <a:solidFill>
                    <a:srgbClr val="00206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p>
          </p:txBody>
        </p:sp>
        <p:graphicFrame>
          <p:nvGraphicFramePr>
            <p:cNvPr id="56323" name="Object 5"/>
            <p:cNvGraphicFramePr>
              <a:graphicFrameLocks noChangeAspect="1"/>
            </p:cNvGraphicFramePr>
            <p:nvPr>
              <p:extLst>
                <p:ext uri="{D42A27DB-BD31-4B8C-83A1-F6EECF244321}">
                  <p14:modId xmlns:p14="http://schemas.microsoft.com/office/powerpoint/2010/main" val="2669512593"/>
                </p:ext>
              </p:extLst>
            </p:nvPr>
          </p:nvGraphicFramePr>
          <p:xfrm>
            <a:off x="5604943" y="486928"/>
            <a:ext cx="215901" cy="431800"/>
          </p:xfrm>
          <a:graphic>
            <a:graphicData uri="http://schemas.openxmlformats.org/presentationml/2006/ole">
              <mc:AlternateContent xmlns:mc="http://schemas.openxmlformats.org/markup-compatibility/2006">
                <mc:Choice xmlns:v="urn:schemas-microsoft-com:vml" Requires="v">
                  <p:oleObj r:id="rId3" imgW="63500" imgH="126365" progId="Equation.DSMT4">
                    <p:embed/>
                  </p:oleObj>
                </mc:Choice>
                <mc:Fallback>
                  <p:oleObj r:id="rId3" imgW="63500" imgH="126365" progId="Equation.DSMT4">
                    <p:embed/>
                    <p:pic>
                      <p:nvPicPr>
                        <p:cNvPr id="56323" name="Object 5"/>
                        <p:cNvPicPr/>
                        <p:nvPr/>
                      </p:nvPicPr>
                      <p:blipFill>
                        <a:blip r:embed="rId4">
                          <a:clrChange>
                            <a:clrFrom>
                              <a:srgbClr val="000000"/>
                            </a:clrFrom>
                            <a:clrTo>
                              <a:srgbClr val="CC0066"/>
                            </a:clrTo>
                          </a:clrChange>
                        </a:blip>
                        <a:stretch>
                          <a:fillRect/>
                        </a:stretch>
                      </p:blipFill>
                      <p:spPr>
                        <a:xfrm>
                          <a:off x="5604943" y="486928"/>
                          <a:ext cx="215901" cy="431800"/>
                        </a:xfrm>
                        <a:prstGeom prst="rect">
                          <a:avLst/>
                        </a:prstGeom>
                        <a:noFill/>
                        <a:ln w="38100">
                          <a:noFill/>
                          <a:miter/>
                        </a:ln>
                      </p:spPr>
                    </p:pic>
                  </p:oleObj>
                </mc:Fallback>
              </mc:AlternateContent>
            </a:graphicData>
          </a:graphic>
        </p:graphicFrame>
        <p:graphicFrame>
          <p:nvGraphicFramePr>
            <p:cNvPr id="56324" name="Object 6"/>
            <p:cNvGraphicFramePr>
              <a:graphicFrameLocks noChangeAspect="1"/>
            </p:cNvGraphicFramePr>
            <p:nvPr>
              <p:extLst>
                <p:ext uri="{D42A27DB-BD31-4B8C-83A1-F6EECF244321}">
                  <p14:modId xmlns:p14="http://schemas.microsoft.com/office/powerpoint/2010/main" val="3524795341"/>
                </p:ext>
              </p:extLst>
            </p:nvPr>
          </p:nvGraphicFramePr>
          <p:xfrm>
            <a:off x="6877736" y="399579"/>
            <a:ext cx="1054862" cy="491601"/>
          </p:xfrm>
          <a:graphic>
            <a:graphicData uri="http://schemas.openxmlformats.org/presentationml/2006/ole">
              <mc:AlternateContent xmlns:mc="http://schemas.openxmlformats.org/markup-compatibility/2006">
                <mc:Choice xmlns:v="urn:schemas-microsoft-com:vml" Requires="v">
                  <p:oleObj r:id="rId5" imgW="464185" imgH="147955" progId="Equation.DSMT4">
                    <p:embed/>
                  </p:oleObj>
                </mc:Choice>
                <mc:Fallback>
                  <p:oleObj r:id="rId5" imgW="464185" imgH="147955" progId="Equation.DSMT4">
                    <p:embed/>
                    <p:pic>
                      <p:nvPicPr>
                        <p:cNvPr id="56324" name="Object 6"/>
                        <p:cNvPicPr/>
                        <p:nvPr/>
                      </p:nvPicPr>
                      <p:blipFill>
                        <a:blip r:embed="rId6">
                          <a:clrChange>
                            <a:clrFrom>
                              <a:srgbClr val="000000"/>
                            </a:clrFrom>
                            <a:clrTo>
                              <a:srgbClr val="CC0066"/>
                            </a:clrTo>
                          </a:clrChange>
                        </a:blip>
                        <a:stretch>
                          <a:fillRect/>
                        </a:stretch>
                      </p:blipFill>
                      <p:spPr>
                        <a:xfrm>
                          <a:off x="6877736" y="399579"/>
                          <a:ext cx="1054862" cy="491601"/>
                        </a:xfrm>
                        <a:prstGeom prst="rect">
                          <a:avLst/>
                        </a:prstGeom>
                        <a:noFill/>
                        <a:ln w="38100">
                          <a:noFill/>
                          <a:miter/>
                        </a:ln>
                      </p:spPr>
                    </p:pic>
                  </p:oleObj>
                </mc:Fallback>
              </mc:AlternateContent>
            </a:graphicData>
          </a:graphic>
        </p:graphicFrame>
        <p:graphicFrame>
          <p:nvGraphicFramePr>
            <p:cNvPr id="56325" name="Object 7"/>
            <p:cNvGraphicFramePr>
              <a:graphicFrameLocks noChangeAspect="1"/>
            </p:cNvGraphicFramePr>
            <p:nvPr>
              <p:extLst>
                <p:ext uri="{D42A27DB-BD31-4B8C-83A1-F6EECF244321}">
                  <p14:modId xmlns:p14="http://schemas.microsoft.com/office/powerpoint/2010/main" val="2094222439"/>
                </p:ext>
              </p:extLst>
            </p:nvPr>
          </p:nvGraphicFramePr>
          <p:xfrm>
            <a:off x="8419083" y="457794"/>
            <a:ext cx="339725" cy="433387"/>
          </p:xfrm>
          <a:graphic>
            <a:graphicData uri="http://schemas.openxmlformats.org/presentationml/2006/ole">
              <mc:AlternateContent xmlns:mc="http://schemas.openxmlformats.org/markup-compatibility/2006">
                <mc:Choice xmlns:v="urn:schemas-microsoft-com:vml" Requires="v">
                  <p:oleObj r:id="rId7" imgW="98425" imgH="126365" progId="Equation.DSMT4">
                    <p:embed/>
                  </p:oleObj>
                </mc:Choice>
                <mc:Fallback>
                  <p:oleObj r:id="rId7" imgW="98425" imgH="126365" progId="Equation.DSMT4">
                    <p:embed/>
                    <p:pic>
                      <p:nvPicPr>
                        <p:cNvPr id="56325" name="Object 7"/>
                        <p:cNvPicPr/>
                        <p:nvPr/>
                      </p:nvPicPr>
                      <p:blipFill>
                        <a:blip r:embed="rId8">
                          <a:clrChange>
                            <a:clrFrom>
                              <a:srgbClr val="000000"/>
                            </a:clrFrom>
                            <a:clrTo>
                              <a:srgbClr val="CC0066"/>
                            </a:clrTo>
                          </a:clrChange>
                        </a:blip>
                        <a:stretch>
                          <a:fillRect/>
                        </a:stretch>
                      </p:blipFill>
                      <p:spPr>
                        <a:xfrm>
                          <a:off x="8419083" y="457794"/>
                          <a:ext cx="339725" cy="433387"/>
                        </a:xfrm>
                        <a:prstGeom prst="rect">
                          <a:avLst/>
                        </a:prstGeom>
                        <a:noFill/>
                        <a:ln w="38100">
                          <a:noFill/>
                          <a:miter/>
                        </a:ln>
                      </p:spPr>
                    </p:pic>
                  </p:oleObj>
                </mc:Fallback>
              </mc:AlternateContent>
            </a:graphicData>
          </a:graphic>
        </p:graphicFrame>
        <p:graphicFrame>
          <p:nvGraphicFramePr>
            <p:cNvPr id="56326" name="Object 8"/>
            <p:cNvGraphicFramePr>
              <a:graphicFrameLocks noChangeAspect="1"/>
            </p:cNvGraphicFramePr>
            <p:nvPr>
              <p:extLst>
                <p:ext uri="{D42A27DB-BD31-4B8C-83A1-F6EECF244321}">
                  <p14:modId xmlns:p14="http://schemas.microsoft.com/office/powerpoint/2010/main" val="3288853772"/>
                </p:ext>
              </p:extLst>
            </p:nvPr>
          </p:nvGraphicFramePr>
          <p:xfrm>
            <a:off x="9707603" y="427127"/>
            <a:ext cx="1147544" cy="491601"/>
          </p:xfrm>
          <a:graphic>
            <a:graphicData uri="http://schemas.openxmlformats.org/presentationml/2006/ole">
              <mc:AlternateContent xmlns:mc="http://schemas.openxmlformats.org/markup-compatibility/2006">
                <mc:Choice xmlns:v="urn:schemas-microsoft-com:vml" Requires="v">
                  <p:oleObj r:id="rId9" imgW="446405" imgH="147955" progId="Equation.DSMT4">
                    <p:embed/>
                  </p:oleObj>
                </mc:Choice>
                <mc:Fallback>
                  <p:oleObj r:id="rId9" imgW="446405" imgH="147955" progId="Equation.DSMT4">
                    <p:embed/>
                    <p:pic>
                      <p:nvPicPr>
                        <p:cNvPr id="56326" name="Object 8"/>
                        <p:cNvPicPr/>
                        <p:nvPr/>
                      </p:nvPicPr>
                      <p:blipFill>
                        <a:blip r:embed="rId10">
                          <a:clrChange>
                            <a:clrFrom>
                              <a:srgbClr val="000000"/>
                            </a:clrFrom>
                            <a:clrTo>
                              <a:srgbClr val="CC0066"/>
                            </a:clrTo>
                          </a:clrChange>
                        </a:blip>
                        <a:stretch>
                          <a:fillRect/>
                        </a:stretch>
                      </p:blipFill>
                      <p:spPr>
                        <a:xfrm>
                          <a:off x="9707603" y="427127"/>
                          <a:ext cx="1147544" cy="491601"/>
                        </a:xfrm>
                        <a:prstGeom prst="rect">
                          <a:avLst/>
                        </a:prstGeom>
                        <a:noFill/>
                        <a:ln w="38100">
                          <a:noFill/>
                          <a:miter/>
                        </a:ln>
                      </p:spPr>
                    </p:pic>
                  </p:oleObj>
                </mc:Fallback>
              </mc:AlternateContent>
            </a:graphicData>
          </a:graphic>
        </p:graphicFrame>
        <p:graphicFrame>
          <p:nvGraphicFramePr>
            <p:cNvPr id="56327" name="Object 9"/>
            <p:cNvGraphicFramePr>
              <a:graphicFrameLocks noChangeAspect="1"/>
            </p:cNvGraphicFramePr>
            <p:nvPr>
              <p:extLst>
                <p:ext uri="{D42A27DB-BD31-4B8C-83A1-F6EECF244321}">
                  <p14:modId xmlns:p14="http://schemas.microsoft.com/office/powerpoint/2010/main" val="2913647170"/>
                </p:ext>
              </p:extLst>
            </p:nvPr>
          </p:nvGraphicFramePr>
          <p:xfrm>
            <a:off x="3437928" y="1149250"/>
            <a:ext cx="1798436" cy="704173"/>
          </p:xfrm>
          <a:graphic>
            <a:graphicData uri="http://schemas.openxmlformats.org/presentationml/2006/ole">
              <mc:AlternateContent xmlns:mc="http://schemas.openxmlformats.org/markup-compatibility/2006">
                <mc:Choice xmlns:v="urn:schemas-microsoft-com:vml" Requires="v">
                  <p:oleObj r:id="rId11" imgW="615315" imgH="203835" progId="Equation.DSMT4">
                    <p:embed/>
                  </p:oleObj>
                </mc:Choice>
                <mc:Fallback>
                  <p:oleObj r:id="rId11" imgW="615315" imgH="203835" progId="Equation.DSMT4">
                    <p:embed/>
                    <p:pic>
                      <p:nvPicPr>
                        <p:cNvPr id="56327" name="Object 9"/>
                        <p:cNvPicPr/>
                        <p:nvPr/>
                      </p:nvPicPr>
                      <p:blipFill>
                        <a:blip r:embed="rId12">
                          <a:clrChange>
                            <a:clrFrom>
                              <a:srgbClr val="000000"/>
                            </a:clrFrom>
                            <a:clrTo>
                              <a:srgbClr val="CC0066"/>
                            </a:clrTo>
                          </a:clrChange>
                        </a:blip>
                        <a:stretch>
                          <a:fillRect/>
                        </a:stretch>
                      </p:blipFill>
                      <p:spPr>
                        <a:xfrm>
                          <a:off x="3437928" y="1149250"/>
                          <a:ext cx="1798436" cy="704173"/>
                        </a:xfrm>
                        <a:prstGeom prst="rect">
                          <a:avLst/>
                        </a:prstGeom>
                        <a:noFill/>
                        <a:ln w="38100">
                          <a:noFill/>
                          <a:miter/>
                        </a:ln>
                      </p:spPr>
                    </p:pic>
                  </p:oleObj>
                </mc:Fallback>
              </mc:AlternateContent>
            </a:graphicData>
          </a:graphic>
        </p:graphicFrame>
        <p:graphicFrame>
          <p:nvGraphicFramePr>
            <p:cNvPr id="56328" name="Object 10"/>
            <p:cNvGraphicFramePr>
              <a:graphicFrameLocks noChangeAspect="1"/>
            </p:cNvGraphicFramePr>
            <p:nvPr>
              <p:extLst>
                <p:ext uri="{D42A27DB-BD31-4B8C-83A1-F6EECF244321}">
                  <p14:modId xmlns:p14="http://schemas.microsoft.com/office/powerpoint/2010/main" val="2585246299"/>
                </p:ext>
              </p:extLst>
            </p:nvPr>
          </p:nvGraphicFramePr>
          <p:xfrm>
            <a:off x="5391086" y="1103470"/>
            <a:ext cx="1622189" cy="749955"/>
          </p:xfrm>
          <a:graphic>
            <a:graphicData uri="http://schemas.openxmlformats.org/presentationml/2006/ole">
              <mc:AlternateContent xmlns:mc="http://schemas.openxmlformats.org/markup-compatibility/2006">
                <mc:Choice xmlns:v="urn:schemas-microsoft-com:vml" Requires="v">
                  <p:oleObj r:id="rId13" imgW="671830" imgH="203835" progId="Equation.DSMT4">
                    <p:embed/>
                  </p:oleObj>
                </mc:Choice>
                <mc:Fallback>
                  <p:oleObj r:id="rId13" imgW="671830" imgH="203835" progId="Equation.DSMT4">
                    <p:embed/>
                    <p:pic>
                      <p:nvPicPr>
                        <p:cNvPr id="56328" name="Object 10"/>
                        <p:cNvPicPr/>
                        <p:nvPr/>
                      </p:nvPicPr>
                      <p:blipFill>
                        <a:blip r:embed="rId14">
                          <a:clrChange>
                            <a:clrFrom>
                              <a:srgbClr val="000000"/>
                            </a:clrFrom>
                            <a:clrTo>
                              <a:srgbClr val="CC0066"/>
                            </a:clrTo>
                          </a:clrChange>
                        </a:blip>
                        <a:stretch>
                          <a:fillRect/>
                        </a:stretch>
                      </p:blipFill>
                      <p:spPr>
                        <a:xfrm>
                          <a:off x="5391086" y="1103470"/>
                          <a:ext cx="1622189" cy="749955"/>
                        </a:xfrm>
                        <a:prstGeom prst="rect">
                          <a:avLst/>
                        </a:prstGeom>
                        <a:noFill/>
                        <a:ln w="38100">
                          <a:noFill/>
                          <a:miter/>
                        </a:ln>
                      </p:spPr>
                    </p:pic>
                  </p:oleObj>
                </mc:Fallback>
              </mc:AlternateContent>
            </a:graphicData>
          </a:graphic>
        </p:graphicFrame>
        <p:graphicFrame>
          <p:nvGraphicFramePr>
            <p:cNvPr id="56329" name="Object 11"/>
            <p:cNvGraphicFramePr>
              <a:graphicFrameLocks noChangeAspect="1"/>
            </p:cNvGraphicFramePr>
            <p:nvPr>
              <p:extLst>
                <p:ext uri="{D42A27DB-BD31-4B8C-83A1-F6EECF244321}">
                  <p14:modId xmlns:p14="http://schemas.microsoft.com/office/powerpoint/2010/main" val="2852706666"/>
                </p:ext>
              </p:extLst>
            </p:nvPr>
          </p:nvGraphicFramePr>
          <p:xfrm>
            <a:off x="8558666" y="1169587"/>
            <a:ext cx="997872" cy="539856"/>
          </p:xfrm>
          <a:graphic>
            <a:graphicData uri="http://schemas.openxmlformats.org/presentationml/2006/ole">
              <mc:AlternateContent xmlns:mc="http://schemas.openxmlformats.org/markup-compatibility/2006">
                <mc:Choice xmlns:v="urn:schemas-microsoft-com:vml" Requires="v">
                  <p:oleObj r:id="rId15" imgW="306070" imgH="126365" progId="Equation.DSMT4">
                    <p:embed/>
                  </p:oleObj>
                </mc:Choice>
                <mc:Fallback>
                  <p:oleObj r:id="rId15" imgW="306070" imgH="126365" progId="Equation.DSMT4">
                    <p:embed/>
                    <p:pic>
                      <p:nvPicPr>
                        <p:cNvPr id="56329" name="Object 11"/>
                        <p:cNvPicPr/>
                        <p:nvPr/>
                      </p:nvPicPr>
                      <p:blipFill>
                        <a:blip r:embed="rId16">
                          <a:clrChange>
                            <a:clrFrom>
                              <a:srgbClr val="000000"/>
                            </a:clrFrom>
                            <a:clrTo>
                              <a:srgbClr val="CC0066"/>
                            </a:clrTo>
                          </a:clrChange>
                        </a:blip>
                        <a:stretch>
                          <a:fillRect/>
                        </a:stretch>
                      </p:blipFill>
                      <p:spPr>
                        <a:xfrm>
                          <a:off x="8558666" y="1169587"/>
                          <a:ext cx="997872" cy="539856"/>
                        </a:xfrm>
                        <a:prstGeom prst="rect">
                          <a:avLst/>
                        </a:prstGeom>
                        <a:noFill/>
                        <a:ln w="38100">
                          <a:noFill/>
                          <a:miter/>
                        </a:ln>
                      </p:spPr>
                    </p:pic>
                  </p:oleObj>
                </mc:Fallback>
              </mc:AlternateContent>
            </a:graphicData>
          </a:graphic>
        </p:graphicFrame>
      </p:grpSp>
      <p:sp>
        <p:nvSpPr>
          <p:cNvPr id="36876" name="Text Box 12"/>
          <p:cNvSpPr txBox="1">
            <a:spLocks noChangeArrowheads="1"/>
          </p:cNvSpPr>
          <p:nvPr/>
        </p:nvSpPr>
        <p:spPr bwMode="auto">
          <a:xfrm>
            <a:off x="994943" y="2332922"/>
            <a:ext cx="1134666" cy="461665"/>
          </a:xfrm>
          <a:prstGeom prst="rect">
            <a:avLst/>
          </a:prstGeom>
          <a:noFill/>
          <a:ln w="9525" algn="ctr">
            <a:noFill/>
            <a:miter lim="800000"/>
          </a:ln>
          <a:effectLst/>
        </p:spPr>
        <p:txBody>
          <a:bodyPr>
            <a:spAutoFit/>
          </a:bodyPr>
          <a:lstStyle/>
          <a:p>
            <a:pPr defTabSz="685800">
              <a:defRPr/>
            </a:pPr>
            <a:r>
              <a:rPr kumimoji="1" lang="zh-CN" altLang="en-US" sz="2400"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解</a:t>
            </a:r>
            <a:r>
              <a:rPr kumimoji="1" lang="en-US" altLang="zh-CN" sz="2400"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kumimoji="1" lang="zh-CN" altLang="en-US" sz="2400" dirty="0">
                <a:solidFill>
                  <a:srgbClr val="3366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因  </a:t>
            </a:r>
          </a:p>
        </p:txBody>
      </p:sp>
      <p:graphicFrame>
        <p:nvGraphicFramePr>
          <p:cNvPr id="36880" name="Object 16"/>
          <p:cNvGraphicFramePr>
            <a:graphicFrameLocks noChangeAspect="1"/>
          </p:cNvGraphicFramePr>
          <p:nvPr>
            <p:extLst>
              <p:ext uri="{D42A27DB-BD31-4B8C-83A1-F6EECF244321}">
                <p14:modId xmlns:p14="http://schemas.microsoft.com/office/powerpoint/2010/main" val="3089325122"/>
              </p:ext>
            </p:extLst>
          </p:nvPr>
        </p:nvGraphicFramePr>
        <p:xfrm>
          <a:off x="2529629" y="3226487"/>
          <a:ext cx="4333429" cy="952688"/>
        </p:xfrm>
        <a:graphic>
          <a:graphicData uri="http://schemas.openxmlformats.org/presentationml/2006/ole">
            <mc:AlternateContent xmlns:mc="http://schemas.openxmlformats.org/markup-compatibility/2006">
              <mc:Choice xmlns:v="urn:schemas-microsoft-com:vml" Requires="v">
                <p:oleObj r:id="rId17" imgW="2311400" imgH="508000" progId="Equation.DSMT4">
                  <p:embed/>
                </p:oleObj>
              </mc:Choice>
              <mc:Fallback>
                <p:oleObj r:id="rId17" imgW="2311400" imgH="508000" progId="Equation.DSMT4">
                  <p:embed/>
                  <p:pic>
                    <p:nvPicPr>
                      <p:cNvPr id="36880" name="Object 16"/>
                      <p:cNvPicPr/>
                      <p:nvPr/>
                    </p:nvPicPr>
                    <p:blipFill>
                      <a:blip r:embed="rId18"/>
                      <a:stretch>
                        <a:fillRect/>
                      </a:stretch>
                    </p:blipFill>
                    <p:spPr>
                      <a:xfrm>
                        <a:off x="2529629" y="3226487"/>
                        <a:ext cx="4333429" cy="952688"/>
                      </a:xfrm>
                      <a:prstGeom prst="rect">
                        <a:avLst/>
                      </a:prstGeom>
                      <a:noFill/>
                      <a:ln w="38100">
                        <a:noFill/>
                        <a:miter/>
                      </a:ln>
                    </p:spPr>
                  </p:pic>
                </p:oleObj>
              </mc:Fallback>
            </mc:AlternateContent>
          </a:graphicData>
        </a:graphic>
      </p:graphicFrame>
      <p:sp>
        <p:nvSpPr>
          <p:cNvPr id="36881" name="Text Box 17"/>
          <p:cNvSpPr txBox="1">
            <a:spLocks noChangeArrowheads="1"/>
          </p:cNvSpPr>
          <p:nvPr/>
        </p:nvSpPr>
        <p:spPr bwMode="auto">
          <a:xfrm>
            <a:off x="1367711" y="4248832"/>
            <a:ext cx="1523796" cy="461665"/>
          </a:xfrm>
          <a:prstGeom prst="rect">
            <a:avLst/>
          </a:prstGeom>
          <a:noFill/>
          <a:ln w="9525" algn="ctr">
            <a:noFill/>
            <a:miter lim="800000"/>
          </a:ln>
          <a:effectLst/>
        </p:spPr>
        <p:txBody>
          <a:bodyPr wrap="square">
            <a:spAutoFit/>
          </a:bodyPr>
          <a:lstStyle/>
          <a:p>
            <a:pPr defTabSz="685800">
              <a:defRPr/>
            </a:pPr>
            <a:r>
              <a:rPr kumimoji="1" lang="zh-CN" altLang="en-US" sz="2400" dirty="0">
                <a:solidFill>
                  <a:srgbClr val="3366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其中，</a:t>
            </a:r>
          </a:p>
        </p:txBody>
      </p:sp>
      <p:graphicFrame>
        <p:nvGraphicFramePr>
          <p:cNvPr id="36882" name="Object 18"/>
          <p:cNvGraphicFramePr>
            <a:graphicFrameLocks noChangeAspect="1"/>
          </p:cNvGraphicFramePr>
          <p:nvPr>
            <p:extLst>
              <p:ext uri="{D42A27DB-BD31-4B8C-83A1-F6EECF244321}">
                <p14:modId xmlns:p14="http://schemas.microsoft.com/office/powerpoint/2010/main" val="1389279649"/>
              </p:ext>
            </p:extLst>
          </p:nvPr>
        </p:nvGraphicFramePr>
        <p:xfrm>
          <a:off x="2529629" y="4349561"/>
          <a:ext cx="4556856" cy="907184"/>
        </p:xfrm>
        <a:graphic>
          <a:graphicData uri="http://schemas.openxmlformats.org/presentationml/2006/ole">
            <mc:AlternateContent xmlns:mc="http://schemas.openxmlformats.org/markup-compatibility/2006">
              <mc:Choice xmlns:v="urn:schemas-microsoft-com:vml" Requires="v">
                <p:oleObj r:id="rId19" imgW="2362200" imgH="469900" progId="Equation.DSMT4">
                  <p:embed/>
                </p:oleObj>
              </mc:Choice>
              <mc:Fallback>
                <p:oleObj r:id="rId19" imgW="2362200" imgH="469900" progId="Equation.DSMT4">
                  <p:embed/>
                  <p:pic>
                    <p:nvPicPr>
                      <p:cNvPr id="36882" name="Object 18"/>
                      <p:cNvPicPr/>
                      <p:nvPr/>
                    </p:nvPicPr>
                    <p:blipFill>
                      <a:blip r:embed="rId20"/>
                      <a:stretch>
                        <a:fillRect/>
                      </a:stretch>
                    </p:blipFill>
                    <p:spPr>
                      <a:xfrm>
                        <a:off x="2529629" y="4349561"/>
                        <a:ext cx="4556856" cy="907184"/>
                      </a:xfrm>
                      <a:prstGeom prst="rect">
                        <a:avLst/>
                      </a:prstGeom>
                      <a:noFill/>
                      <a:ln w="38100">
                        <a:noFill/>
                        <a:miter/>
                      </a:ln>
                    </p:spPr>
                  </p:pic>
                </p:oleObj>
              </mc:Fallback>
            </mc:AlternateContent>
          </a:graphicData>
        </a:graphic>
      </p:graphicFrame>
      <p:graphicFrame>
        <p:nvGraphicFramePr>
          <p:cNvPr id="36883" name="Object 19"/>
          <p:cNvGraphicFramePr>
            <a:graphicFrameLocks noChangeAspect="1"/>
          </p:cNvGraphicFramePr>
          <p:nvPr>
            <p:extLst>
              <p:ext uri="{D42A27DB-BD31-4B8C-83A1-F6EECF244321}">
                <p14:modId xmlns:p14="http://schemas.microsoft.com/office/powerpoint/2010/main" val="2489819799"/>
              </p:ext>
            </p:extLst>
          </p:nvPr>
        </p:nvGraphicFramePr>
        <p:xfrm>
          <a:off x="2361829" y="2280200"/>
          <a:ext cx="2402411" cy="702118"/>
        </p:xfrm>
        <a:graphic>
          <a:graphicData uri="http://schemas.openxmlformats.org/presentationml/2006/ole">
            <mc:AlternateContent xmlns:mc="http://schemas.openxmlformats.org/markup-compatibility/2006">
              <mc:Choice xmlns:v="urn:schemas-microsoft-com:vml" Requires="v">
                <p:oleObj r:id="rId21" imgW="991870" imgH="288290" progId="Equation.DSMT4">
                  <p:embed/>
                </p:oleObj>
              </mc:Choice>
              <mc:Fallback>
                <p:oleObj r:id="rId21" imgW="991870" imgH="288290" progId="Equation.DSMT4">
                  <p:embed/>
                  <p:pic>
                    <p:nvPicPr>
                      <p:cNvPr id="36883" name="Object 19"/>
                      <p:cNvPicPr/>
                      <p:nvPr/>
                    </p:nvPicPr>
                    <p:blipFill>
                      <a:blip r:embed="rId22">
                        <a:clrChange>
                          <a:clrFrom>
                            <a:srgbClr val="000000"/>
                          </a:clrFrom>
                          <a:clrTo>
                            <a:srgbClr val="3366FF"/>
                          </a:clrTo>
                        </a:clrChange>
                      </a:blip>
                      <a:stretch>
                        <a:fillRect/>
                      </a:stretch>
                    </p:blipFill>
                    <p:spPr>
                      <a:xfrm>
                        <a:off x="2361829" y="2280200"/>
                        <a:ext cx="2402411" cy="702118"/>
                      </a:xfrm>
                      <a:prstGeom prst="rect">
                        <a:avLst/>
                      </a:prstGeom>
                      <a:noFill/>
                      <a:ln w="38100">
                        <a:noFill/>
                        <a:miter/>
                      </a:ln>
                    </p:spPr>
                  </p:pic>
                </p:oleObj>
              </mc:Fallback>
            </mc:AlternateContent>
          </a:graphicData>
        </a:graphic>
      </p:graphicFrame>
      <p:sp>
        <p:nvSpPr>
          <p:cNvPr id="36884" name="Text Box 20"/>
          <p:cNvSpPr txBox="1">
            <a:spLocks noChangeArrowheads="1"/>
          </p:cNvSpPr>
          <p:nvPr/>
        </p:nvSpPr>
        <p:spPr bwMode="auto">
          <a:xfrm>
            <a:off x="5035038" y="2379683"/>
            <a:ext cx="2051447" cy="461665"/>
          </a:xfrm>
          <a:prstGeom prst="rect">
            <a:avLst/>
          </a:prstGeom>
          <a:noFill/>
          <a:ln w="9525" algn="ctr">
            <a:noFill/>
            <a:miter lim="800000"/>
          </a:ln>
          <a:effectLst/>
        </p:spPr>
        <p:txBody>
          <a:bodyPr>
            <a:spAutoFit/>
          </a:bodyPr>
          <a:lstStyle/>
          <a:p>
            <a:pPr defTabSz="685800">
              <a:defRPr/>
            </a:pPr>
            <a:r>
              <a:rPr kumimoji="1" lang="zh-CN" altLang="en-US" sz="2400" dirty="0">
                <a:solidFill>
                  <a:srgbClr val="3366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由式</a:t>
            </a:r>
            <a:r>
              <a:rPr kumimoji="1" lang="en-US" altLang="zh-CN" sz="2400" dirty="0">
                <a:solidFill>
                  <a:srgbClr val="3366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(3)</a:t>
            </a:r>
            <a:r>
              <a:rPr kumimoji="1" lang="zh-CN" altLang="en-US" sz="2400" dirty="0">
                <a:solidFill>
                  <a:srgbClr val="3366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得</a:t>
            </a:r>
          </a:p>
        </p:txBody>
      </p:sp>
      <p:sp>
        <p:nvSpPr>
          <p:cNvPr id="3" name="Text Box 5">
            <a:extLst>
              <a:ext uri="{FF2B5EF4-FFF2-40B4-BE49-F238E27FC236}">
                <a16:creationId xmlns:a16="http://schemas.microsoft.com/office/drawing/2014/main" id="{5A555993-26D6-497C-A6C6-5DCB9E1E1F62}"/>
              </a:ext>
            </a:extLst>
          </p:cNvPr>
          <p:cNvSpPr txBox="1">
            <a:spLocks noChangeArrowheads="1"/>
          </p:cNvSpPr>
          <p:nvPr/>
        </p:nvSpPr>
        <p:spPr bwMode="auto">
          <a:xfrm>
            <a:off x="1403648" y="5563977"/>
            <a:ext cx="492443" cy="461665"/>
          </a:xfrm>
          <a:prstGeom prst="rect">
            <a:avLst/>
          </a:prstGeom>
          <a:noFill/>
          <a:ln w="9525" algn="ctr">
            <a:noFill/>
            <a:miter lim="800000"/>
          </a:ln>
          <a:effectLst/>
        </p:spPr>
        <p:txBody>
          <a:bodyPr wrap="none">
            <a:spAutoFit/>
          </a:bodyPr>
          <a:lstStyle/>
          <a:p>
            <a:pPr defTabSz="685800">
              <a:defRPr/>
            </a:pPr>
            <a:r>
              <a:rPr kumimoji="1" lang="zh-CN" altLang="en-US" sz="2400" dirty="0">
                <a:solidFill>
                  <a:srgbClr val="3366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而</a:t>
            </a:r>
          </a:p>
        </p:txBody>
      </p:sp>
      <p:graphicFrame>
        <p:nvGraphicFramePr>
          <p:cNvPr id="4" name="Object 6">
            <a:extLst>
              <a:ext uri="{FF2B5EF4-FFF2-40B4-BE49-F238E27FC236}">
                <a16:creationId xmlns:a16="http://schemas.microsoft.com/office/drawing/2014/main" id="{A3B75D8A-1036-3234-88B3-2351D6ECF866}"/>
              </a:ext>
            </a:extLst>
          </p:cNvPr>
          <p:cNvGraphicFramePr>
            <a:graphicFrameLocks noChangeAspect="1"/>
          </p:cNvGraphicFramePr>
          <p:nvPr>
            <p:extLst>
              <p:ext uri="{D42A27DB-BD31-4B8C-83A1-F6EECF244321}">
                <p14:modId xmlns:p14="http://schemas.microsoft.com/office/powerpoint/2010/main" val="3104989877"/>
              </p:ext>
            </p:extLst>
          </p:nvPr>
        </p:nvGraphicFramePr>
        <p:xfrm>
          <a:off x="2840577" y="5699959"/>
          <a:ext cx="3360986" cy="556486"/>
        </p:xfrm>
        <a:graphic>
          <a:graphicData uri="http://schemas.openxmlformats.org/presentationml/2006/ole">
            <mc:AlternateContent xmlns:mc="http://schemas.openxmlformats.org/markup-compatibility/2006">
              <mc:Choice xmlns:v="urn:schemas-microsoft-com:vml" Requires="v">
                <p:oleObj r:id="rId23" imgW="1689100" imgH="279400" progId="Equation.DSMT4">
                  <p:embed/>
                </p:oleObj>
              </mc:Choice>
              <mc:Fallback>
                <p:oleObj r:id="rId23" imgW="1689100" imgH="279400" progId="Equation.DSMT4">
                  <p:embed/>
                  <p:pic>
                    <p:nvPicPr>
                      <p:cNvPr id="4" name="Object 6">
                        <a:extLst>
                          <a:ext uri="{FF2B5EF4-FFF2-40B4-BE49-F238E27FC236}">
                            <a16:creationId xmlns:a16="http://schemas.microsoft.com/office/drawing/2014/main" id="{A3B75D8A-1036-3234-88B3-2351D6ECF866}"/>
                          </a:ext>
                        </a:extLst>
                      </p:cNvPr>
                      <p:cNvPicPr/>
                      <p:nvPr/>
                    </p:nvPicPr>
                    <p:blipFill>
                      <a:blip r:embed="rId24"/>
                      <a:stretch>
                        <a:fillRect/>
                      </a:stretch>
                    </p:blipFill>
                    <p:spPr>
                      <a:xfrm>
                        <a:off x="2840577" y="5699959"/>
                        <a:ext cx="3360986" cy="556486"/>
                      </a:xfrm>
                      <a:prstGeom prst="rect">
                        <a:avLst/>
                      </a:prstGeom>
                      <a:noFill/>
                      <a:ln w="38100">
                        <a:noFill/>
                        <a:miter/>
                      </a:ln>
                    </p:spPr>
                  </p:pic>
                </p:oleObj>
              </mc:Fallback>
            </mc:AlternateContent>
          </a:graphicData>
        </a:graphic>
      </p:graphicFrame>
    </p:spTree>
  </p:cSld>
  <p:clrMapOvr>
    <a:masterClrMapping/>
  </p:clrMapOvr>
  <p:transition>
    <p:checker/>
    <p:sndAc>
      <p:stSnd>
        <p:snd r:embed="rId2" name="wind.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76"/>
                                        </p:tgtEl>
                                        <p:attrNameLst>
                                          <p:attrName>style.visibility</p:attrName>
                                        </p:attrNameLst>
                                      </p:cBhvr>
                                      <p:to>
                                        <p:strVal val="visible"/>
                                      </p:to>
                                    </p:set>
                                    <p:anim calcmode="lin" valueType="num">
                                      <p:cBhvr additive="base">
                                        <p:cTn id="7" dur="500" fill="hold"/>
                                        <p:tgtEl>
                                          <p:spTgt spid="36876"/>
                                        </p:tgtEl>
                                        <p:attrNameLst>
                                          <p:attrName>ppt_x</p:attrName>
                                        </p:attrNameLst>
                                      </p:cBhvr>
                                      <p:tavLst>
                                        <p:tav tm="0">
                                          <p:val>
                                            <p:strVal val="#ppt_x"/>
                                          </p:val>
                                        </p:tav>
                                        <p:tav tm="100000">
                                          <p:val>
                                            <p:strVal val="#ppt_x"/>
                                          </p:val>
                                        </p:tav>
                                      </p:tavLst>
                                    </p:anim>
                                    <p:anim calcmode="lin" valueType="num">
                                      <p:cBhvr additive="base">
                                        <p:cTn id="8" dur="500" fill="hold"/>
                                        <p:tgtEl>
                                          <p:spTgt spid="368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6883"/>
                                        </p:tgtEl>
                                        <p:attrNameLst>
                                          <p:attrName>style.visibility</p:attrName>
                                        </p:attrNameLst>
                                      </p:cBhvr>
                                      <p:to>
                                        <p:strVal val="visible"/>
                                      </p:to>
                                    </p:set>
                                    <p:animEffect transition="in" filter="blinds(horizontal)">
                                      <p:cBhvr>
                                        <p:cTn id="13" dur="500"/>
                                        <p:tgtEl>
                                          <p:spTgt spid="3688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6884"/>
                                        </p:tgtEl>
                                        <p:attrNameLst>
                                          <p:attrName>style.visibility</p:attrName>
                                        </p:attrNameLst>
                                      </p:cBhvr>
                                      <p:to>
                                        <p:strVal val="visible"/>
                                      </p:to>
                                    </p:set>
                                    <p:anim calcmode="lin" valueType="num">
                                      <p:cBhvr additive="base">
                                        <p:cTn id="18" dur="500" fill="hold"/>
                                        <p:tgtEl>
                                          <p:spTgt spid="36884"/>
                                        </p:tgtEl>
                                        <p:attrNameLst>
                                          <p:attrName>ppt_x</p:attrName>
                                        </p:attrNameLst>
                                      </p:cBhvr>
                                      <p:tavLst>
                                        <p:tav tm="0">
                                          <p:val>
                                            <p:strVal val="#ppt_x"/>
                                          </p:val>
                                        </p:tav>
                                        <p:tav tm="100000">
                                          <p:val>
                                            <p:strVal val="#ppt_x"/>
                                          </p:val>
                                        </p:tav>
                                      </p:tavLst>
                                    </p:anim>
                                    <p:anim calcmode="lin" valueType="num">
                                      <p:cBhvr additive="base">
                                        <p:cTn id="19" dur="500" fill="hold"/>
                                        <p:tgtEl>
                                          <p:spTgt spid="3688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6880"/>
                                        </p:tgtEl>
                                        <p:attrNameLst>
                                          <p:attrName>style.visibility</p:attrName>
                                        </p:attrNameLst>
                                      </p:cBhvr>
                                      <p:to>
                                        <p:strVal val="visible"/>
                                      </p:to>
                                    </p:set>
                                    <p:animEffect transition="in" filter="blinds(horizontal)">
                                      <p:cBhvr>
                                        <p:cTn id="24" dur="500"/>
                                        <p:tgtEl>
                                          <p:spTgt spid="3688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6881"/>
                                        </p:tgtEl>
                                        <p:attrNameLst>
                                          <p:attrName>style.visibility</p:attrName>
                                        </p:attrNameLst>
                                      </p:cBhvr>
                                      <p:to>
                                        <p:strVal val="visible"/>
                                      </p:to>
                                    </p:set>
                                    <p:anim calcmode="lin" valueType="num">
                                      <p:cBhvr additive="base">
                                        <p:cTn id="29" dur="500" fill="hold"/>
                                        <p:tgtEl>
                                          <p:spTgt spid="36881"/>
                                        </p:tgtEl>
                                        <p:attrNameLst>
                                          <p:attrName>ppt_x</p:attrName>
                                        </p:attrNameLst>
                                      </p:cBhvr>
                                      <p:tavLst>
                                        <p:tav tm="0">
                                          <p:val>
                                            <p:strVal val="#ppt_x"/>
                                          </p:val>
                                        </p:tav>
                                        <p:tav tm="100000">
                                          <p:val>
                                            <p:strVal val="#ppt_x"/>
                                          </p:val>
                                        </p:tav>
                                      </p:tavLst>
                                    </p:anim>
                                    <p:anim calcmode="lin" valueType="num">
                                      <p:cBhvr additive="base">
                                        <p:cTn id="30" dur="500" fill="hold"/>
                                        <p:tgtEl>
                                          <p:spTgt spid="3688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6882"/>
                                        </p:tgtEl>
                                        <p:attrNameLst>
                                          <p:attrName>style.visibility</p:attrName>
                                        </p:attrNameLst>
                                      </p:cBhvr>
                                      <p:to>
                                        <p:strVal val="visible"/>
                                      </p:to>
                                    </p:set>
                                    <p:animEffect transition="in" filter="blinds(horizontal)">
                                      <p:cBhvr>
                                        <p:cTn id="35" dur="500"/>
                                        <p:tgtEl>
                                          <p:spTgt spid="36882"/>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fill="hold"/>
                                        <p:tgtEl>
                                          <p:spTgt spid="3"/>
                                        </p:tgtEl>
                                        <p:attrNameLst>
                                          <p:attrName>ppt_x</p:attrName>
                                        </p:attrNameLst>
                                      </p:cBhvr>
                                      <p:tavLst>
                                        <p:tav tm="0">
                                          <p:val>
                                            <p:strVal val="#ppt_x"/>
                                          </p:val>
                                        </p:tav>
                                        <p:tav tm="100000">
                                          <p:val>
                                            <p:strVal val="#ppt_x"/>
                                          </p:val>
                                        </p:tav>
                                      </p:tavLst>
                                    </p:anim>
                                    <p:anim calcmode="lin" valueType="num">
                                      <p:cBhvr additive="base">
                                        <p:cTn id="4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checkerboard(across)">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6" grpId="0"/>
      <p:bldP spid="36881" grpId="0"/>
      <p:bldP spid="36884" grpId="0"/>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Text Box 7"/>
          <p:cNvSpPr txBox="1">
            <a:spLocks noChangeArrowheads="1"/>
          </p:cNvSpPr>
          <p:nvPr/>
        </p:nvSpPr>
        <p:spPr bwMode="auto">
          <a:xfrm>
            <a:off x="1143707" y="829211"/>
            <a:ext cx="2954655" cy="461665"/>
          </a:xfrm>
          <a:prstGeom prst="rect">
            <a:avLst/>
          </a:prstGeom>
          <a:noFill/>
          <a:ln w="9525" algn="ctr">
            <a:noFill/>
            <a:miter lim="800000"/>
          </a:ln>
          <a:effectLst/>
        </p:spPr>
        <p:txBody>
          <a:bodyPr wrap="none">
            <a:spAutoFit/>
          </a:bodyPr>
          <a:lstStyle/>
          <a:p>
            <a:pPr defTabSz="685800">
              <a:defRPr/>
            </a:pPr>
            <a:r>
              <a:rPr kumimoji="1" lang="zh-CN" altLang="en-US" sz="2400" dirty="0">
                <a:solidFill>
                  <a:srgbClr val="3366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于是得绝对误差限为</a:t>
            </a:r>
          </a:p>
        </p:txBody>
      </p:sp>
      <p:graphicFrame>
        <p:nvGraphicFramePr>
          <p:cNvPr id="37896" name="Object 8"/>
          <p:cNvGraphicFramePr>
            <a:graphicFrameLocks noChangeAspect="1"/>
          </p:cNvGraphicFramePr>
          <p:nvPr>
            <p:extLst>
              <p:ext uri="{D42A27DB-BD31-4B8C-83A1-F6EECF244321}">
                <p14:modId xmlns:p14="http://schemas.microsoft.com/office/powerpoint/2010/main" val="2313401516"/>
              </p:ext>
            </p:extLst>
          </p:nvPr>
        </p:nvGraphicFramePr>
        <p:xfrm>
          <a:off x="1963419" y="1593342"/>
          <a:ext cx="4840830" cy="545721"/>
        </p:xfrm>
        <a:graphic>
          <a:graphicData uri="http://schemas.openxmlformats.org/presentationml/2006/ole">
            <mc:AlternateContent xmlns:mc="http://schemas.openxmlformats.org/markup-compatibility/2006">
              <mc:Choice xmlns:v="urn:schemas-microsoft-com:vml" Requires="v">
                <p:oleObj r:id="rId3" imgW="2476500" imgH="279400" progId="Equation.DSMT4">
                  <p:embed/>
                </p:oleObj>
              </mc:Choice>
              <mc:Fallback>
                <p:oleObj r:id="rId3" imgW="2476500" imgH="279400" progId="Equation.DSMT4">
                  <p:embed/>
                  <p:pic>
                    <p:nvPicPr>
                      <p:cNvPr id="37896" name="Object 8"/>
                      <p:cNvPicPr/>
                      <p:nvPr/>
                    </p:nvPicPr>
                    <p:blipFill>
                      <a:blip r:embed="rId4"/>
                      <a:stretch>
                        <a:fillRect/>
                      </a:stretch>
                    </p:blipFill>
                    <p:spPr>
                      <a:xfrm>
                        <a:off x="1963419" y="1593342"/>
                        <a:ext cx="4840830" cy="545721"/>
                      </a:xfrm>
                      <a:prstGeom prst="rect">
                        <a:avLst/>
                      </a:prstGeom>
                      <a:noFill/>
                      <a:ln w="38100">
                        <a:noFill/>
                        <a:miter/>
                      </a:ln>
                    </p:spPr>
                  </p:pic>
                </p:oleObj>
              </mc:Fallback>
            </mc:AlternateContent>
          </a:graphicData>
        </a:graphic>
      </p:graphicFrame>
      <p:sp>
        <p:nvSpPr>
          <p:cNvPr id="37897" name="Text Box 9"/>
          <p:cNvSpPr txBox="1">
            <a:spLocks noChangeArrowheads="1"/>
          </p:cNvSpPr>
          <p:nvPr/>
        </p:nvSpPr>
        <p:spPr bwMode="auto">
          <a:xfrm>
            <a:off x="1143707" y="2285214"/>
            <a:ext cx="2031325" cy="461665"/>
          </a:xfrm>
          <a:prstGeom prst="rect">
            <a:avLst/>
          </a:prstGeom>
          <a:noFill/>
          <a:ln w="9525" algn="ctr">
            <a:noFill/>
            <a:miter lim="800000"/>
          </a:ln>
          <a:effectLst/>
        </p:spPr>
        <p:txBody>
          <a:bodyPr wrap="none">
            <a:spAutoFit/>
          </a:bodyPr>
          <a:lstStyle/>
          <a:p>
            <a:pPr defTabSz="685800">
              <a:defRPr/>
            </a:pPr>
            <a:r>
              <a:rPr kumimoji="1" lang="zh-CN" altLang="en-US" sz="2400" dirty="0">
                <a:solidFill>
                  <a:srgbClr val="3366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相对误差限为</a:t>
            </a:r>
          </a:p>
        </p:txBody>
      </p:sp>
      <p:graphicFrame>
        <p:nvGraphicFramePr>
          <p:cNvPr id="37899" name="Object 11"/>
          <p:cNvGraphicFramePr>
            <a:graphicFrameLocks noChangeAspect="1"/>
          </p:cNvGraphicFramePr>
          <p:nvPr>
            <p:extLst>
              <p:ext uri="{D42A27DB-BD31-4B8C-83A1-F6EECF244321}">
                <p14:modId xmlns:p14="http://schemas.microsoft.com/office/powerpoint/2010/main" val="2029728425"/>
              </p:ext>
            </p:extLst>
          </p:nvPr>
        </p:nvGraphicFramePr>
        <p:xfrm>
          <a:off x="2222557" y="2977403"/>
          <a:ext cx="4930097" cy="1029229"/>
        </p:xfrm>
        <a:graphic>
          <a:graphicData uri="http://schemas.openxmlformats.org/presentationml/2006/ole">
            <mc:AlternateContent xmlns:mc="http://schemas.openxmlformats.org/markup-compatibility/2006">
              <mc:Choice xmlns:v="urn:schemas-microsoft-com:vml" Requires="v">
                <p:oleObj r:id="rId5" imgW="2552700" imgH="533400" progId="Equation.DSMT4">
                  <p:embed/>
                </p:oleObj>
              </mc:Choice>
              <mc:Fallback>
                <p:oleObj r:id="rId5" imgW="2552700" imgH="533400" progId="Equation.DSMT4">
                  <p:embed/>
                  <p:pic>
                    <p:nvPicPr>
                      <p:cNvPr id="37899" name="Object 11"/>
                      <p:cNvPicPr/>
                      <p:nvPr/>
                    </p:nvPicPr>
                    <p:blipFill>
                      <a:blip r:embed="rId6"/>
                      <a:stretch>
                        <a:fillRect/>
                      </a:stretch>
                    </p:blipFill>
                    <p:spPr>
                      <a:xfrm>
                        <a:off x="2222557" y="2977403"/>
                        <a:ext cx="4930097" cy="1029229"/>
                      </a:xfrm>
                      <a:prstGeom prst="rect">
                        <a:avLst/>
                      </a:prstGeom>
                      <a:noFill/>
                      <a:ln w="38100">
                        <a:noFill/>
                        <a:miter/>
                      </a:ln>
                    </p:spPr>
                  </p:pic>
                </p:oleObj>
              </mc:Fallback>
            </mc:AlternateContent>
          </a:graphicData>
        </a:graphic>
      </p:graphicFrame>
      <p:sp>
        <p:nvSpPr>
          <p:cNvPr id="2" name="Text Box 8">
            <a:extLst>
              <a:ext uri="{FF2B5EF4-FFF2-40B4-BE49-F238E27FC236}">
                <a16:creationId xmlns:a16="http://schemas.microsoft.com/office/drawing/2014/main" id="{CE9CD252-FBE5-A71E-34D5-6F3A2EE0D12D}"/>
              </a:ext>
            </a:extLst>
          </p:cNvPr>
          <p:cNvSpPr txBox="1">
            <a:spLocks noChangeArrowheads="1"/>
          </p:cNvSpPr>
          <p:nvPr/>
        </p:nvSpPr>
        <p:spPr bwMode="auto">
          <a:xfrm>
            <a:off x="1012729" y="4111122"/>
            <a:ext cx="7244717" cy="1689052"/>
          </a:xfrm>
          <a:prstGeom prst="rect">
            <a:avLst/>
          </a:prstGeom>
          <a:noFill/>
          <a:ln w="9525" algn="ctr">
            <a:noFill/>
            <a:miter lim="800000"/>
          </a:ln>
          <a:effectLst/>
        </p:spPr>
        <p:txBody>
          <a:bodyPr wrap="square">
            <a:spAutoFit/>
          </a:bodyPr>
          <a:lstStyle/>
          <a:p>
            <a:pPr defTabSz="685800">
              <a:lnSpc>
                <a:spcPct val="150000"/>
              </a:lnSpc>
              <a:defRPr/>
            </a:pPr>
            <a:r>
              <a:rPr kumimoji="1" lang="zh-CN" altLang="en-US"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注： </a:t>
            </a:r>
            <a:r>
              <a:rPr kumimoji="1" lang="en-US" altLang="zh-CN"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1</a:t>
            </a:r>
            <a:r>
              <a:rPr kumimoji="1" lang="zh-CN" altLang="en-US"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）绝对误差限有量纲，相对误差限没有量纲。</a:t>
            </a:r>
            <a:endParaRPr kumimoji="1" lang="en-US" altLang="zh-CN"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defTabSz="685800">
              <a:lnSpc>
                <a:spcPct val="150000"/>
              </a:lnSpc>
              <a:defRPr/>
            </a:pPr>
            <a:r>
              <a:rPr kumimoji="1" lang="en-US" altLang="zh-CN"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2</a:t>
            </a:r>
            <a:r>
              <a:rPr kumimoji="1" lang="zh-CN" altLang="en-US"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）四则运算的误差估计可以归结为多元函数的</a:t>
            </a:r>
            <a:endParaRPr kumimoji="1" lang="en-US" altLang="zh-CN"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defTabSz="685800">
              <a:lnSpc>
                <a:spcPct val="150000"/>
              </a:lnSpc>
              <a:defRPr/>
            </a:pPr>
            <a:r>
              <a:rPr kumimoji="1" lang="en-US" altLang="zh-CN"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kumimoji="1" lang="zh-CN" altLang="en-US"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误差估计。</a:t>
            </a:r>
            <a:endParaRPr kumimoji="1" lang="en-US" altLang="zh-CN"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pic>
        <p:nvPicPr>
          <p:cNvPr id="3" name="Picture 15" descr="j0437461">
            <a:extLst>
              <a:ext uri="{FF2B5EF4-FFF2-40B4-BE49-F238E27FC236}">
                <a16:creationId xmlns:a16="http://schemas.microsoft.com/office/drawing/2014/main" id="{071F3816-8D3C-9EBC-8B52-DA2168B047CF}"/>
              </a:ext>
            </a:extLst>
          </p:cNvPr>
          <p:cNvPicPr>
            <a:picLocks noChangeAspect="1"/>
          </p:cNvPicPr>
          <p:nvPr/>
        </p:nvPicPr>
        <p:blipFill>
          <a:blip r:embed="rId7"/>
          <a:stretch>
            <a:fillRect/>
          </a:stretch>
        </p:blipFill>
        <p:spPr>
          <a:xfrm>
            <a:off x="7262782" y="121622"/>
            <a:ext cx="1881218" cy="1415177"/>
          </a:xfrm>
          <a:prstGeom prst="rect">
            <a:avLst/>
          </a:prstGeom>
          <a:noFill/>
          <a:ln w="9525">
            <a:noFill/>
          </a:ln>
        </p:spPr>
      </p:pic>
    </p:spTree>
  </p:cSld>
  <p:clrMapOvr>
    <a:masterClrMapping/>
  </p:clrMapOvr>
  <p:transition>
    <p:checker dir="vert"/>
    <p:sndAc>
      <p:stSnd>
        <p:snd r:embed="rId2" name="breeze.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5"/>
                                        </p:tgtEl>
                                        <p:attrNameLst>
                                          <p:attrName>style.visibility</p:attrName>
                                        </p:attrNameLst>
                                      </p:cBhvr>
                                      <p:to>
                                        <p:strVal val="visible"/>
                                      </p:to>
                                    </p:set>
                                    <p:anim calcmode="lin" valueType="num">
                                      <p:cBhvr additive="base">
                                        <p:cTn id="7" dur="500" fill="hold"/>
                                        <p:tgtEl>
                                          <p:spTgt spid="37895"/>
                                        </p:tgtEl>
                                        <p:attrNameLst>
                                          <p:attrName>ppt_x</p:attrName>
                                        </p:attrNameLst>
                                      </p:cBhvr>
                                      <p:tavLst>
                                        <p:tav tm="0">
                                          <p:val>
                                            <p:strVal val="#ppt_x"/>
                                          </p:val>
                                        </p:tav>
                                        <p:tav tm="100000">
                                          <p:val>
                                            <p:strVal val="#ppt_x"/>
                                          </p:val>
                                        </p:tav>
                                      </p:tavLst>
                                    </p:anim>
                                    <p:anim calcmode="lin" valueType="num">
                                      <p:cBhvr additive="base">
                                        <p:cTn id="8" dur="500" fill="hold"/>
                                        <p:tgtEl>
                                          <p:spTgt spid="378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7896"/>
                                        </p:tgtEl>
                                        <p:attrNameLst>
                                          <p:attrName>style.visibility</p:attrName>
                                        </p:attrNameLst>
                                      </p:cBhvr>
                                      <p:to>
                                        <p:strVal val="visible"/>
                                      </p:to>
                                    </p:set>
                                    <p:animEffect transition="in" filter="box(in)">
                                      <p:cBhvr>
                                        <p:cTn id="13" dur="500"/>
                                        <p:tgtEl>
                                          <p:spTgt spid="3789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7897"/>
                                        </p:tgtEl>
                                        <p:attrNameLst>
                                          <p:attrName>style.visibility</p:attrName>
                                        </p:attrNameLst>
                                      </p:cBhvr>
                                      <p:to>
                                        <p:strVal val="visible"/>
                                      </p:to>
                                    </p:set>
                                    <p:anim calcmode="lin" valueType="num">
                                      <p:cBhvr additive="base">
                                        <p:cTn id="18" dur="500" fill="hold"/>
                                        <p:tgtEl>
                                          <p:spTgt spid="37897"/>
                                        </p:tgtEl>
                                        <p:attrNameLst>
                                          <p:attrName>ppt_x</p:attrName>
                                        </p:attrNameLst>
                                      </p:cBhvr>
                                      <p:tavLst>
                                        <p:tav tm="0">
                                          <p:val>
                                            <p:strVal val="#ppt_x"/>
                                          </p:val>
                                        </p:tav>
                                        <p:tav tm="100000">
                                          <p:val>
                                            <p:strVal val="#ppt_x"/>
                                          </p:val>
                                        </p:tav>
                                      </p:tavLst>
                                    </p:anim>
                                    <p:anim calcmode="lin" valueType="num">
                                      <p:cBhvr additive="base">
                                        <p:cTn id="19" dur="500" fill="hold"/>
                                        <p:tgtEl>
                                          <p:spTgt spid="3789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37899"/>
                                        </p:tgtEl>
                                        <p:attrNameLst>
                                          <p:attrName>style.visibility</p:attrName>
                                        </p:attrNameLst>
                                      </p:cBhvr>
                                      <p:to>
                                        <p:strVal val="visible"/>
                                      </p:to>
                                    </p:set>
                                    <p:animEffect transition="in" filter="checkerboard(across)">
                                      <p:cBhvr>
                                        <p:cTn id="24" dur="500"/>
                                        <p:tgtEl>
                                          <p:spTgt spid="3789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linds(horizontal)">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p:bldP spid="37897" grpId="0"/>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6"/>
          <p:cNvSpPr/>
          <p:nvPr/>
        </p:nvSpPr>
        <p:spPr>
          <a:xfrm>
            <a:off x="1995488" y="4387797"/>
            <a:ext cx="184731" cy="32316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endParaRPr lang="zh-CN" altLang="en-US" sz="1500" dirty="0">
              <a:latin typeface="Times New Roman" panose="02020603050405020304" pitchFamily="18" charset="0"/>
              <a:ea typeface="楷体_GB2312" pitchFamily="49" charset="-122"/>
            </a:endParaRPr>
          </a:p>
        </p:txBody>
      </p:sp>
      <p:sp>
        <p:nvSpPr>
          <p:cNvPr id="3" name="Rectangle 6">
            <a:extLst>
              <a:ext uri="{FF2B5EF4-FFF2-40B4-BE49-F238E27FC236}">
                <a16:creationId xmlns:a16="http://schemas.microsoft.com/office/drawing/2014/main" id="{557864F3-CF63-2DF7-C0D5-A4D01A63527A}"/>
              </a:ext>
            </a:extLst>
          </p:cNvPr>
          <p:cNvSpPr/>
          <p:nvPr/>
        </p:nvSpPr>
        <p:spPr>
          <a:xfrm>
            <a:off x="1403648" y="1844824"/>
            <a:ext cx="6624638" cy="324787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lnSpc>
                <a:spcPct val="150000"/>
              </a:lnSpc>
              <a:spcBef>
                <a:spcPct val="0"/>
              </a:spcBef>
              <a:buClrTx/>
              <a:buSzTx/>
              <a:buNone/>
            </a:pPr>
            <a:r>
              <a:rPr lang="zh-CN" altLang="en-US" sz="2800" b="1" dirty="0">
                <a:solidFill>
                  <a:srgbClr val="FF0000"/>
                </a:solidFill>
                <a:latin typeface="微软雅黑" panose="020B0503020204020204" pitchFamily="34" charset="-122"/>
                <a:ea typeface="微软雅黑" panose="020B0503020204020204" pitchFamily="34" charset="-122"/>
              </a:rPr>
              <a:t>定义</a:t>
            </a:r>
            <a:r>
              <a:rPr lang="en-US" altLang="zh-CN" sz="2800" b="1" dirty="0">
                <a:solidFill>
                  <a:srgbClr val="FF0000"/>
                </a:solidFill>
                <a:latin typeface="微软雅黑" panose="020B0503020204020204" pitchFamily="34" charset="-122"/>
                <a:ea typeface="微软雅黑" panose="020B0503020204020204" pitchFamily="34" charset="-122"/>
              </a:rPr>
              <a:t>7. </a:t>
            </a:r>
            <a:r>
              <a:rPr lang="zh-CN" altLang="en-US" sz="2800" b="1" dirty="0">
                <a:latin typeface="微软雅黑" panose="020B0503020204020204" pitchFamily="34" charset="-122"/>
                <a:ea typeface="微软雅黑" panose="020B0503020204020204" pitchFamily="34" charset="-122"/>
              </a:rPr>
              <a:t>一个算法如果初始数据有微小扰动（即误差），而在计算过程中舍入误差不增长，使得计算结果产生较小的误差，则称此算法是</a:t>
            </a:r>
            <a:r>
              <a:rPr lang="zh-CN" altLang="en-US" sz="2800" b="1" dirty="0">
                <a:solidFill>
                  <a:schemeClr val="hlink"/>
                </a:solidFill>
                <a:latin typeface="微软雅黑" panose="020B0503020204020204" pitchFamily="34" charset="-122"/>
                <a:ea typeface="微软雅黑" panose="020B0503020204020204" pitchFamily="34" charset="-122"/>
              </a:rPr>
              <a:t>数值稳定的</a:t>
            </a:r>
            <a:r>
              <a:rPr lang="zh-CN" altLang="en-US" sz="2800" b="1" dirty="0">
                <a:solidFill>
                  <a:schemeClr val="tx2"/>
                </a:solidFill>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否则称其为</a:t>
            </a:r>
            <a:r>
              <a:rPr lang="zh-CN" altLang="en-US" sz="2800" b="1" dirty="0">
                <a:solidFill>
                  <a:schemeClr val="hlink"/>
                </a:solidFill>
                <a:latin typeface="微软雅黑" panose="020B0503020204020204" pitchFamily="34" charset="-122"/>
                <a:ea typeface="微软雅黑" panose="020B0503020204020204" pitchFamily="34" charset="-122"/>
              </a:rPr>
              <a:t>数值不稳定。</a:t>
            </a:r>
            <a:r>
              <a:rPr lang="zh-CN" altLang="en-US" sz="2800" b="1" dirty="0">
                <a:solidFill>
                  <a:schemeClr val="tx2"/>
                </a:solidFill>
                <a:latin typeface="微软雅黑" panose="020B0503020204020204" pitchFamily="34" charset="-122"/>
                <a:ea typeface="微软雅黑" panose="020B0503020204020204" pitchFamily="34" charset="-122"/>
              </a:rPr>
              <a:t> </a:t>
            </a:r>
            <a:endParaRPr lang="zh-CN" altLang="en-US" sz="2800" b="1" dirty="0">
              <a:latin typeface="微软雅黑" panose="020B0503020204020204" pitchFamily="34" charset="-122"/>
              <a:ea typeface="微软雅黑" panose="020B0503020204020204" pitchFamily="34" charset="-122"/>
            </a:endParaRPr>
          </a:p>
        </p:txBody>
      </p:sp>
      <p:sp>
        <p:nvSpPr>
          <p:cNvPr id="2" name="Rectangle 21">
            <a:extLst>
              <a:ext uri="{FF2B5EF4-FFF2-40B4-BE49-F238E27FC236}">
                <a16:creationId xmlns:a16="http://schemas.microsoft.com/office/drawing/2014/main" id="{F394035A-5947-B2DF-08AA-ECED8D6B3B89}"/>
              </a:ext>
            </a:extLst>
          </p:cNvPr>
          <p:cNvSpPr>
            <a:spLocks noChangeArrowheads="1"/>
          </p:cNvSpPr>
          <p:nvPr/>
        </p:nvSpPr>
        <p:spPr bwMode="auto">
          <a:xfrm>
            <a:off x="1043608" y="606878"/>
            <a:ext cx="6624638" cy="533400"/>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b="1" i="0" u="none" strike="noStrike" kern="1200" cap="none" spc="0" normalizeH="0" baseline="0" noProof="0" dirty="0">
                <a:ln>
                  <a:noFill/>
                </a:ln>
                <a:solidFill>
                  <a:srgbClr val="FF006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§4</a:t>
            </a:r>
            <a:r>
              <a:rPr kumimoji="1" lang="en-US" altLang="zh-CN"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rPr>
              <a:t> </a:t>
            </a:r>
            <a:r>
              <a:rPr kumimoji="0" lang="zh-CN" altLang="en-US" b="1" i="0" u="none" strike="noStrike" kern="1200" cap="none" spc="0" normalizeH="0" baseline="0" noProof="0" dirty="0">
                <a:ln>
                  <a:noFill/>
                </a:ln>
                <a:solidFill>
                  <a:schemeClr val="hlink"/>
                </a:solidFill>
                <a:effectLst/>
                <a:uLnTx/>
                <a:uFillTx/>
                <a:latin typeface="微软雅黑" panose="020B0503020204020204" pitchFamily="34" charset="-122"/>
                <a:ea typeface="微软雅黑" panose="020B0503020204020204" pitchFamily="34" charset="-122"/>
              </a:rPr>
              <a:t>算法的数值稳定性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6"/>
          <p:cNvSpPr/>
          <p:nvPr/>
        </p:nvSpPr>
        <p:spPr>
          <a:xfrm>
            <a:off x="815898" y="708190"/>
            <a:ext cx="2954655"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solidFill>
                  <a:srgbClr val="FF0000"/>
                </a:solidFill>
                <a:latin typeface="微软雅黑" panose="020B0503020204020204" pitchFamily="34" charset="-122"/>
                <a:ea typeface="微软雅黑" panose="020B0503020204020204" pitchFamily="34" charset="-122"/>
              </a:rPr>
              <a:t>例：</a:t>
            </a:r>
            <a:r>
              <a:rPr lang="zh-CN" altLang="en-US" sz="2400" b="1" dirty="0">
                <a:latin typeface="微软雅黑" panose="020B0503020204020204" pitchFamily="34" charset="-122"/>
                <a:ea typeface="微软雅黑" panose="020B0503020204020204" pitchFamily="34" charset="-122"/>
              </a:rPr>
              <a:t>建立计算定积分</a:t>
            </a:r>
          </a:p>
        </p:txBody>
      </p:sp>
      <p:graphicFrame>
        <p:nvGraphicFramePr>
          <p:cNvPr id="38928" name="Object 16"/>
          <p:cNvGraphicFramePr>
            <a:graphicFrameLocks noChangeAspect="1"/>
          </p:cNvGraphicFramePr>
          <p:nvPr>
            <p:extLst>
              <p:ext uri="{D42A27DB-BD31-4B8C-83A1-F6EECF244321}">
                <p14:modId xmlns:p14="http://schemas.microsoft.com/office/powerpoint/2010/main" val="3041558144"/>
              </p:ext>
            </p:extLst>
          </p:nvPr>
        </p:nvGraphicFramePr>
        <p:xfrm>
          <a:off x="2476081" y="1183857"/>
          <a:ext cx="3895006" cy="835439"/>
        </p:xfrm>
        <a:graphic>
          <a:graphicData uri="http://schemas.openxmlformats.org/presentationml/2006/ole">
            <mc:AlternateContent xmlns:mc="http://schemas.openxmlformats.org/markup-compatibility/2006">
              <mc:Choice xmlns:v="urn:schemas-microsoft-com:vml" Requires="v">
                <p:oleObj name="Equation" r:id="rId3" imgW="1968480" imgH="419040" progId="Equation.DSMT4">
                  <p:embed/>
                </p:oleObj>
              </mc:Choice>
              <mc:Fallback>
                <p:oleObj name="Equation" r:id="rId3" imgW="1968480" imgH="419040" progId="Equation.DSMT4">
                  <p:embed/>
                  <p:pic>
                    <p:nvPicPr>
                      <p:cNvPr id="38928" name="Object 16"/>
                      <p:cNvPicPr/>
                      <p:nvPr/>
                    </p:nvPicPr>
                    <p:blipFill>
                      <a:blip r:embed="rId4">
                        <a:clrChange>
                          <a:clrFrom>
                            <a:srgbClr val="000000"/>
                          </a:clrFrom>
                          <a:clrTo>
                            <a:srgbClr val="007572"/>
                          </a:clrTo>
                        </a:clrChange>
                      </a:blip>
                      <a:stretch>
                        <a:fillRect/>
                      </a:stretch>
                    </p:blipFill>
                    <p:spPr>
                      <a:xfrm>
                        <a:off x="2476081" y="1183857"/>
                        <a:ext cx="3895006" cy="835439"/>
                      </a:xfrm>
                      <a:prstGeom prst="rect">
                        <a:avLst/>
                      </a:prstGeom>
                      <a:noFill/>
                      <a:ln w="38100">
                        <a:noFill/>
                        <a:miter/>
                      </a:ln>
                    </p:spPr>
                  </p:pic>
                </p:oleObj>
              </mc:Fallback>
            </mc:AlternateContent>
          </a:graphicData>
        </a:graphic>
      </p:graphicFrame>
      <p:sp>
        <p:nvSpPr>
          <p:cNvPr id="38929" name="Text Box 17"/>
          <p:cNvSpPr txBox="1">
            <a:spLocks noChangeArrowheads="1"/>
          </p:cNvSpPr>
          <p:nvPr/>
        </p:nvSpPr>
        <p:spPr bwMode="auto">
          <a:xfrm>
            <a:off x="815898" y="2128455"/>
            <a:ext cx="6340197" cy="461665"/>
          </a:xfrm>
          <a:prstGeom prst="rect">
            <a:avLst/>
          </a:prstGeom>
          <a:noFill/>
          <a:ln w="9525" algn="ctr">
            <a:noFill/>
            <a:miter lim="800000"/>
          </a:ln>
          <a:effectLst/>
        </p:spPr>
        <p:txBody>
          <a:bodyPr wrap="none">
            <a:spAutoFit/>
          </a:bodyPr>
          <a:lstStyle/>
          <a:p>
            <a:pPr defTabSz="685800">
              <a:defRPr/>
            </a:pPr>
            <a:r>
              <a:rPr lang="zh-CN" altLang="en-US" sz="2400" dirty="0">
                <a:solidFill>
                  <a:schemeClr val="tx1"/>
                </a:solidFill>
                <a:latin typeface="微软雅黑" panose="020B0503020204020204" pitchFamily="34" charset="-122"/>
                <a:ea typeface="微软雅黑" panose="020B0503020204020204" pitchFamily="34" charset="-122"/>
              </a:rPr>
              <a:t>的递推公式，并研究其计算结果的误差传播。</a:t>
            </a:r>
            <a:endParaRPr kumimoji="1" lang="en-US" altLang="zh-CN" sz="240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8930" name="Text Box 18"/>
          <p:cNvSpPr txBox="1"/>
          <p:nvPr/>
        </p:nvSpPr>
        <p:spPr>
          <a:xfrm>
            <a:off x="774684" y="2759622"/>
            <a:ext cx="5184576"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solidFill>
                  <a:srgbClr val="FF0000"/>
                </a:solidFill>
                <a:latin typeface="微软雅黑" panose="020B0503020204020204" pitchFamily="34" charset="-122"/>
                <a:ea typeface="微软雅黑" panose="020B0503020204020204" pitchFamily="34" charset="-122"/>
              </a:rPr>
              <a:t>解：</a:t>
            </a:r>
            <a:r>
              <a:rPr lang="zh-CN" altLang="en-US" sz="2400" b="1" dirty="0">
                <a:latin typeface="微软雅黑" panose="020B0503020204020204" pitchFamily="34" charset="-122"/>
                <a:ea typeface="微软雅黑" panose="020B0503020204020204" pitchFamily="34" charset="-122"/>
              </a:rPr>
              <a:t>对被积函数进行等价变形可得</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38932" name="Text Box 20"/>
          <p:cNvSpPr txBox="1"/>
          <p:nvPr/>
        </p:nvSpPr>
        <p:spPr>
          <a:xfrm>
            <a:off x="1115616" y="4846807"/>
            <a:ext cx="1654299"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latin typeface="微软雅黑" panose="020B0503020204020204" pitchFamily="34" charset="-122"/>
                <a:ea typeface="微软雅黑" panose="020B0503020204020204" pitchFamily="34" charset="-122"/>
              </a:rPr>
              <a:t>易知</a:t>
            </a:r>
          </a:p>
        </p:txBody>
      </p:sp>
      <p:graphicFrame>
        <p:nvGraphicFramePr>
          <p:cNvPr id="38933" name="Object 21"/>
          <p:cNvGraphicFramePr>
            <a:graphicFrameLocks noChangeAspect="1"/>
          </p:cNvGraphicFramePr>
          <p:nvPr>
            <p:extLst>
              <p:ext uri="{D42A27DB-BD31-4B8C-83A1-F6EECF244321}">
                <p14:modId xmlns:p14="http://schemas.microsoft.com/office/powerpoint/2010/main" val="425531983"/>
              </p:ext>
            </p:extLst>
          </p:nvPr>
        </p:nvGraphicFramePr>
        <p:xfrm>
          <a:off x="2123728" y="5309136"/>
          <a:ext cx="4182073" cy="730014"/>
        </p:xfrm>
        <a:graphic>
          <a:graphicData uri="http://schemas.openxmlformats.org/presentationml/2006/ole">
            <mc:AlternateContent xmlns:mc="http://schemas.openxmlformats.org/markup-compatibility/2006">
              <mc:Choice xmlns:v="urn:schemas-microsoft-com:vml" Requires="v">
                <p:oleObj r:id="rId5" imgW="1645920" imgH="288290" progId="Equation.3">
                  <p:embed/>
                </p:oleObj>
              </mc:Choice>
              <mc:Fallback>
                <p:oleObj r:id="rId5" imgW="1645920" imgH="288290" progId="Equation.3">
                  <p:embed/>
                  <p:pic>
                    <p:nvPicPr>
                      <p:cNvPr id="38933" name="Object 21"/>
                      <p:cNvPicPr/>
                      <p:nvPr/>
                    </p:nvPicPr>
                    <p:blipFill>
                      <a:blip r:embed="rId6">
                        <a:clrChange>
                          <a:clrFrom>
                            <a:srgbClr val="000000"/>
                          </a:clrFrom>
                          <a:clrTo>
                            <a:srgbClr val="000000"/>
                          </a:clrTo>
                        </a:clrChange>
                      </a:blip>
                      <a:stretch>
                        <a:fillRect/>
                      </a:stretch>
                    </p:blipFill>
                    <p:spPr>
                      <a:xfrm>
                        <a:off x="2123728" y="5309136"/>
                        <a:ext cx="4182073" cy="730014"/>
                      </a:xfrm>
                      <a:prstGeom prst="rect">
                        <a:avLst/>
                      </a:prstGeom>
                      <a:noFill/>
                      <a:ln w="38100">
                        <a:noFill/>
                        <a:miter/>
                      </a:ln>
                    </p:spPr>
                  </p:pic>
                </p:oleObj>
              </mc:Fallback>
            </mc:AlternateContent>
          </a:graphicData>
        </a:graphic>
      </p:graphicFrame>
      <p:graphicFrame>
        <p:nvGraphicFramePr>
          <p:cNvPr id="38934" name="Object 22"/>
          <p:cNvGraphicFramePr>
            <a:graphicFrameLocks noChangeAspect="1"/>
          </p:cNvGraphicFramePr>
          <p:nvPr>
            <p:extLst>
              <p:ext uri="{D42A27DB-BD31-4B8C-83A1-F6EECF244321}">
                <p14:modId xmlns:p14="http://schemas.microsoft.com/office/powerpoint/2010/main" val="2554831169"/>
              </p:ext>
            </p:extLst>
          </p:nvPr>
        </p:nvGraphicFramePr>
        <p:xfrm>
          <a:off x="1016119" y="3476195"/>
          <a:ext cx="2682975" cy="730015"/>
        </p:xfrm>
        <a:graphic>
          <a:graphicData uri="http://schemas.openxmlformats.org/presentationml/2006/ole">
            <mc:AlternateContent xmlns:mc="http://schemas.openxmlformats.org/markup-compatibility/2006">
              <mc:Choice xmlns:v="urn:schemas-microsoft-com:vml" Requires="v">
                <p:oleObj name="Equation" r:id="rId7" imgW="1434960" imgH="393480" progId="Equation.DSMT4">
                  <p:embed/>
                </p:oleObj>
              </mc:Choice>
              <mc:Fallback>
                <p:oleObj name="Equation" r:id="rId7" imgW="1434960" imgH="393480" progId="Equation.DSMT4">
                  <p:embed/>
                  <p:pic>
                    <p:nvPicPr>
                      <p:cNvPr id="38934" name="Object 22"/>
                      <p:cNvPicPr/>
                      <p:nvPr/>
                    </p:nvPicPr>
                    <p:blipFill>
                      <a:blip r:embed="rId8"/>
                      <a:stretch>
                        <a:fillRect/>
                      </a:stretch>
                    </p:blipFill>
                    <p:spPr>
                      <a:xfrm>
                        <a:off x="1016119" y="3476195"/>
                        <a:ext cx="2682975" cy="730015"/>
                      </a:xfrm>
                      <a:prstGeom prst="rect">
                        <a:avLst/>
                      </a:prstGeom>
                      <a:noFill/>
                      <a:ln w="38100">
                        <a:noFill/>
                        <a:miter/>
                      </a:ln>
                    </p:spPr>
                  </p:pic>
                </p:oleObj>
              </mc:Fallback>
            </mc:AlternateContent>
          </a:graphicData>
        </a:graphic>
      </p:graphicFrame>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D34C292-445D-B8E7-CEDE-2942CF4A810E}"/>
                  </a:ext>
                </a:extLst>
              </p:cNvPr>
              <p:cNvSpPr txBox="1"/>
              <p:nvPr/>
            </p:nvSpPr>
            <p:spPr>
              <a:xfrm>
                <a:off x="3491880" y="3297016"/>
                <a:ext cx="3651617" cy="10643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smtClean="0">
                          <a:solidFill>
                            <a:schemeClr val="tx1"/>
                          </a:solidFill>
                          <a:latin typeface="Cambria Math" panose="02040503050406030204" pitchFamily="18" charset="0"/>
                        </a:rPr>
                        <m:t>=</m:t>
                      </m:r>
                      <m:nary>
                        <m:naryPr>
                          <m:limLoc m:val="subSup"/>
                          <m:grow m:val="on"/>
                          <m:ctrlPr>
                            <a:rPr lang="zh-CN" altLang="en-US" sz="2000" i="1">
                              <a:solidFill>
                                <a:schemeClr val="tx1"/>
                              </a:solidFill>
                              <a:latin typeface="Cambria Math" panose="02040503050406030204" pitchFamily="18" charset="0"/>
                            </a:rPr>
                          </m:ctrlPr>
                        </m:naryPr>
                        <m:sub>
                          <m:r>
                            <a:rPr lang="zh-CN" altLang="en-US" sz="2000">
                              <a:solidFill>
                                <a:schemeClr val="tx1"/>
                              </a:solidFill>
                              <a:latin typeface="Cambria Math" panose="02040503050406030204" pitchFamily="18" charset="0"/>
                            </a:rPr>
                            <m:t>𝟎</m:t>
                          </m:r>
                        </m:sub>
                        <m:sup>
                          <m:r>
                            <a:rPr lang="zh-CN" altLang="en-US" sz="2000">
                              <a:solidFill>
                                <a:schemeClr val="tx1"/>
                              </a:solidFill>
                              <a:latin typeface="Cambria Math" panose="02040503050406030204" pitchFamily="18" charset="0"/>
                            </a:rPr>
                            <m:t>𝟏</m:t>
                          </m:r>
                        </m:sup>
                        <m:e>
                          <m:sSup>
                            <m:sSupPr>
                              <m:ctrlPr>
                                <a:rPr lang="zh-CN" altLang="en-US" sz="2000" i="1">
                                  <a:solidFill>
                                    <a:schemeClr val="tx1"/>
                                  </a:solidFill>
                                  <a:latin typeface="Cambria Math" panose="02040503050406030204" pitchFamily="18" charset="0"/>
                                </a:rPr>
                              </m:ctrlPr>
                            </m:sSupPr>
                            <m:e>
                              <m:r>
                                <a:rPr lang="zh-CN" altLang="en-US" sz="2000" i="1">
                                  <a:solidFill>
                                    <a:schemeClr val="tx1"/>
                                  </a:solidFill>
                                  <a:latin typeface="Cambria Math" panose="02040503050406030204" pitchFamily="18" charset="0"/>
                                </a:rPr>
                                <m:t>𝒙</m:t>
                              </m:r>
                            </m:e>
                            <m:sup>
                              <m:r>
                                <a:rPr lang="zh-CN" altLang="en-US" sz="2000" i="1">
                                  <a:solidFill>
                                    <a:schemeClr val="tx1"/>
                                  </a:solidFill>
                                  <a:latin typeface="Cambria Math" panose="02040503050406030204" pitchFamily="18" charset="0"/>
                                </a:rPr>
                                <m:t>𝒏</m:t>
                              </m:r>
                              <m:r>
                                <a:rPr lang="zh-CN" altLang="en-US" sz="2000">
                                  <a:solidFill>
                                    <a:schemeClr val="tx1"/>
                                  </a:solidFill>
                                  <a:latin typeface="Cambria Math" panose="02040503050406030204" pitchFamily="18" charset="0"/>
                                </a:rPr>
                                <m:t>−</m:t>
                              </m:r>
                              <m:r>
                                <a:rPr lang="zh-CN" altLang="en-US" sz="2000">
                                  <a:solidFill>
                                    <a:schemeClr val="tx1"/>
                                  </a:solidFill>
                                  <a:latin typeface="Cambria Math" panose="02040503050406030204" pitchFamily="18" charset="0"/>
                                </a:rPr>
                                <m:t>𝟏</m:t>
                              </m:r>
                            </m:sup>
                          </m:sSup>
                        </m:e>
                      </m:nary>
                      <m:r>
                        <a:rPr lang="zh-CN" altLang="en-US" sz="2000" i="1">
                          <a:solidFill>
                            <a:schemeClr val="tx1"/>
                          </a:solidFill>
                          <a:latin typeface="Cambria Math" panose="02040503050406030204" pitchFamily="18" charset="0"/>
                        </a:rPr>
                        <m:t>𝒅𝒙</m:t>
                      </m:r>
                      <m:r>
                        <a:rPr lang="zh-CN" altLang="en-US" sz="2000">
                          <a:solidFill>
                            <a:schemeClr val="tx1"/>
                          </a:solidFill>
                          <a:latin typeface="Cambria Math" panose="02040503050406030204" pitchFamily="18" charset="0"/>
                        </a:rPr>
                        <m:t>−</m:t>
                      </m:r>
                      <m:r>
                        <a:rPr lang="zh-CN" altLang="en-US" sz="2000">
                          <a:solidFill>
                            <a:schemeClr val="tx1"/>
                          </a:solidFill>
                          <a:latin typeface="Cambria Math" panose="02040503050406030204" pitchFamily="18" charset="0"/>
                        </a:rPr>
                        <m:t>𝟓</m:t>
                      </m:r>
                      <m:nary>
                        <m:naryPr>
                          <m:limLoc m:val="subSup"/>
                          <m:grow m:val="on"/>
                          <m:ctrlPr>
                            <a:rPr lang="zh-CN" altLang="en-US" sz="2000" i="1">
                              <a:solidFill>
                                <a:schemeClr val="tx1"/>
                              </a:solidFill>
                              <a:latin typeface="Cambria Math" panose="02040503050406030204" pitchFamily="18" charset="0"/>
                            </a:rPr>
                          </m:ctrlPr>
                        </m:naryPr>
                        <m:sub>
                          <m:r>
                            <a:rPr lang="zh-CN" altLang="en-US" sz="2000">
                              <a:solidFill>
                                <a:schemeClr val="tx1"/>
                              </a:solidFill>
                              <a:latin typeface="Cambria Math" panose="02040503050406030204" pitchFamily="18" charset="0"/>
                            </a:rPr>
                            <m:t>𝟎</m:t>
                          </m:r>
                        </m:sub>
                        <m:sup>
                          <m:r>
                            <a:rPr lang="zh-CN" altLang="en-US" sz="2000">
                              <a:solidFill>
                                <a:schemeClr val="tx1"/>
                              </a:solidFill>
                              <a:latin typeface="Cambria Math" panose="02040503050406030204" pitchFamily="18" charset="0"/>
                            </a:rPr>
                            <m:t>𝟏</m:t>
                          </m:r>
                        </m:sup>
                        <m:e>
                          <m:f>
                            <m:fPr>
                              <m:ctrlPr>
                                <a:rPr lang="zh-CN" altLang="en-US" sz="2000" i="1">
                                  <a:solidFill>
                                    <a:schemeClr val="tx1"/>
                                  </a:solidFill>
                                  <a:latin typeface="Cambria Math" panose="02040503050406030204" pitchFamily="18" charset="0"/>
                                </a:rPr>
                              </m:ctrlPr>
                            </m:fPr>
                            <m:num>
                              <m:sSup>
                                <m:sSupPr>
                                  <m:ctrlPr>
                                    <a:rPr lang="zh-CN" altLang="en-US" sz="2000" i="1">
                                      <a:solidFill>
                                        <a:schemeClr val="tx1"/>
                                      </a:solidFill>
                                      <a:latin typeface="Cambria Math" panose="02040503050406030204" pitchFamily="18" charset="0"/>
                                    </a:rPr>
                                  </m:ctrlPr>
                                </m:sSupPr>
                                <m:e>
                                  <m:r>
                                    <a:rPr lang="zh-CN" altLang="en-US" sz="2000" i="1">
                                      <a:solidFill>
                                        <a:schemeClr val="tx1"/>
                                      </a:solidFill>
                                      <a:latin typeface="Cambria Math" panose="02040503050406030204" pitchFamily="18" charset="0"/>
                                    </a:rPr>
                                    <m:t>𝒙</m:t>
                                  </m:r>
                                </m:e>
                                <m:sup>
                                  <m:r>
                                    <a:rPr lang="zh-CN" altLang="en-US" sz="2000" i="1">
                                      <a:solidFill>
                                        <a:schemeClr val="tx1"/>
                                      </a:solidFill>
                                      <a:latin typeface="Cambria Math" panose="02040503050406030204" pitchFamily="18" charset="0"/>
                                    </a:rPr>
                                    <m:t>𝒏</m:t>
                                  </m:r>
                                  <m:r>
                                    <a:rPr lang="zh-CN" altLang="en-US" sz="2000">
                                      <a:solidFill>
                                        <a:schemeClr val="tx1"/>
                                      </a:solidFill>
                                      <a:latin typeface="Cambria Math" panose="02040503050406030204" pitchFamily="18" charset="0"/>
                                    </a:rPr>
                                    <m:t>−</m:t>
                                  </m:r>
                                  <m:r>
                                    <a:rPr lang="zh-CN" altLang="en-US" sz="2000">
                                      <a:solidFill>
                                        <a:schemeClr val="tx1"/>
                                      </a:solidFill>
                                      <a:latin typeface="Cambria Math" panose="02040503050406030204" pitchFamily="18" charset="0"/>
                                    </a:rPr>
                                    <m:t>𝟏</m:t>
                                  </m:r>
                                </m:sup>
                              </m:sSup>
                            </m:num>
                            <m:den>
                              <m:r>
                                <a:rPr lang="zh-CN" altLang="en-US" sz="2000" i="1">
                                  <a:solidFill>
                                    <a:schemeClr val="tx1"/>
                                  </a:solidFill>
                                  <a:latin typeface="Cambria Math" panose="02040503050406030204" pitchFamily="18" charset="0"/>
                                </a:rPr>
                                <m:t>𝒙</m:t>
                              </m:r>
                              <m:r>
                                <a:rPr lang="zh-CN" altLang="en-US" sz="2000">
                                  <a:solidFill>
                                    <a:schemeClr val="tx1"/>
                                  </a:solidFill>
                                  <a:latin typeface="Cambria Math" panose="02040503050406030204" pitchFamily="18" charset="0"/>
                                </a:rPr>
                                <m:t>+</m:t>
                              </m:r>
                              <m:r>
                                <a:rPr lang="zh-CN" altLang="en-US" sz="2000">
                                  <a:solidFill>
                                    <a:schemeClr val="tx1"/>
                                  </a:solidFill>
                                  <a:latin typeface="Cambria Math" panose="02040503050406030204" pitchFamily="18" charset="0"/>
                                </a:rPr>
                                <m:t>𝟓</m:t>
                              </m:r>
                            </m:den>
                          </m:f>
                          <m:r>
                            <a:rPr lang="zh-CN" altLang="en-US" sz="2000" i="1">
                              <a:solidFill>
                                <a:schemeClr val="tx1"/>
                              </a:solidFill>
                              <a:latin typeface="Cambria Math" panose="02040503050406030204" pitchFamily="18" charset="0"/>
                            </a:rPr>
                            <m:t>𝒅𝒙</m:t>
                          </m:r>
                        </m:e>
                      </m:nary>
                    </m:oMath>
                  </m:oMathPara>
                </a14:m>
                <a:endParaRPr lang="zh-CN" altLang="en-US" sz="2000" dirty="0">
                  <a:solidFill>
                    <a:schemeClr val="tx1"/>
                  </a:solidFill>
                </a:endParaRPr>
              </a:p>
            </p:txBody>
          </p:sp>
        </mc:Choice>
        <mc:Fallback xmlns="">
          <p:sp>
            <p:nvSpPr>
              <p:cNvPr id="3" name="文本框 2">
                <a:extLst>
                  <a:ext uri="{FF2B5EF4-FFF2-40B4-BE49-F238E27FC236}">
                    <a16:creationId xmlns:a16="http://schemas.microsoft.com/office/drawing/2014/main" id="{8D34C292-445D-B8E7-CEDE-2942CF4A810E}"/>
                  </a:ext>
                </a:extLst>
              </p:cNvPr>
              <p:cNvSpPr txBox="1">
                <a:spLocks noRot="1" noChangeAspect="1" noMove="1" noResize="1" noEditPoints="1" noAdjustHandles="1" noChangeArrowheads="1" noChangeShapeType="1" noTextEdit="1"/>
              </p:cNvSpPr>
              <p:nvPr/>
            </p:nvSpPr>
            <p:spPr>
              <a:xfrm>
                <a:off x="3491880" y="3297016"/>
                <a:ext cx="3651617" cy="106439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0633F5E-3526-EFA7-0ECD-37D9C4D148D5}"/>
                  </a:ext>
                </a:extLst>
              </p:cNvPr>
              <p:cNvSpPr txBox="1"/>
              <p:nvPr/>
            </p:nvSpPr>
            <p:spPr>
              <a:xfrm>
                <a:off x="6709564" y="3493960"/>
                <a:ext cx="1979403" cy="6705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a:latin typeface="Cambria Math" panose="02040503050406030204" pitchFamily="18" charset="0"/>
                        </a:rPr>
                        <m:t>=</m:t>
                      </m:r>
                      <m:f>
                        <m:fPr>
                          <m:ctrlPr>
                            <a:rPr lang="zh-CN" altLang="en-US" sz="2000" i="1">
                              <a:solidFill>
                                <a:srgbClr val="836967"/>
                              </a:solidFill>
                              <a:latin typeface="Cambria Math" panose="02040503050406030204" pitchFamily="18" charset="0"/>
                            </a:rPr>
                          </m:ctrlPr>
                        </m:fPr>
                        <m:num>
                          <m:r>
                            <a:rPr lang="zh-CN" altLang="en-US" sz="2000">
                              <a:latin typeface="Cambria Math" panose="02040503050406030204" pitchFamily="18" charset="0"/>
                            </a:rPr>
                            <m:t>𝟏</m:t>
                          </m:r>
                        </m:num>
                        <m:den>
                          <m:r>
                            <a:rPr lang="zh-CN" altLang="en-US" sz="2000" i="1">
                              <a:latin typeface="Cambria Math" panose="02040503050406030204" pitchFamily="18" charset="0"/>
                            </a:rPr>
                            <m:t>𝒏</m:t>
                          </m:r>
                        </m:den>
                      </m:f>
                      <m:r>
                        <a:rPr lang="zh-CN" altLang="en-US" sz="2000">
                          <a:latin typeface="Cambria Math" panose="02040503050406030204" pitchFamily="18" charset="0"/>
                        </a:rPr>
                        <m:t>−</m:t>
                      </m:r>
                      <m:r>
                        <a:rPr lang="zh-CN" altLang="en-US" sz="2000">
                          <a:latin typeface="Cambria Math" panose="02040503050406030204" pitchFamily="18" charset="0"/>
                        </a:rPr>
                        <m:t>𝟓</m:t>
                      </m:r>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𝑰</m:t>
                          </m:r>
                        </m:e>
                        <m:sub>
                          <m:r>
                            <a:rPr lang="zh-CN" altLang="en-US" sz="2000" i="1">
                              <a:latin typeface="Cambria Math" panose="02040503050406030204" pitchFamily="18" charset="0"/>
                            </a:rPr>
                            <m:t>𝒏</m:t>
                          </m:r>
                          <m:r>
                            <a:rPr lang="zh-CN" altLang="en-US" sz="2000">
                              <a:latin typeface="Cambria Math" panose="02040503050406030204" pitchFamily="18" charset="0"/>
                            </a:rPr>
                            <m:t>−</m:t>
                          </m:r>
                          <m:r>
                            <a:rPr lang="zh-CN" altLang="en-US" sz="2000">
                              <a:latin typeface="Cambria Math" panose="02040503050406030204" pitchFamily="18" charset="0"/>
                            </a:rPr>
                            <m:t>𝟏</m:t>
                          </m:r>
                        </m:sub>
                      </m:sSub>
                    </m:oMath>
                  </m:oMathPara>
                </a14:m>
                <a:endParaRPr lang="zh-CN" altLang="en-US" sz="2000" dirty="0"/>
              </a:p>
            </p:txBody>
          </p:sp>
        </mc:Choice>
        <mc:Fallback xmlns="">
          <p:sp>
            <p:nvSpPr>
              <p:cNvPr id="5" name="文本框 4">
                <a:extLst>
                  <a:ext uri="{FF2B5EF4-FFF2-40B4-BE49-F238E27FC236}">
                    <a16:creationId xmlns:a16="http://schemas.microsoft.com/office/drawing/2014/main" id="{F0633F5E-3526-EFA7-0ECD-37D9C4D148D5}"/>
                  </a:ext>
                </a:extLst>
              </p:cNvPr>
              <p:cNvSpPr txBox="1">
                <a:spLocks noRot="1" noChangeAspect="1" noMove="1" noResize="1" noEditPoints="1" noAdjustHandles="1" noChangeArrowheads="1" noChangeShapeType="1" noTextEdit="1"/>
              </p:cNvSpPr>
              <p:nvPr/>
            </p:nvSpPr>
            <p:spPr>
              <a:xfrm>
                <a:off x="6709564" y="3493960"/>
                <a:ext cx="1979403" cy="670505"/>
              </a:xfrm>
              <a:prstGeom prst="rect">
                <a:avLst/>
              </a:prstGeom>
              <a:blipFill>
                <a:blip r:embed="rId10"/>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EFA59375-5D46-FE29-CD1B-EACD380BF412}"/>
              </a:ext>
            </a:extLst>
          </p:cNvPr>
          <p:cNvSpPr txBox="1"/>
          <p:nvPr/>
        </p:nvSpPr>
        <p:spPr>
          <a:xfrm>
            <a:off x="4016231" y="4610999"/>
            <a:ext cx="2602913" cy="400110"/>
          </a:xfrm>
          <a:prstGeom prst="rect">
            <a:avLst/>
          </a:prstGeom>
          <a:noFill/>
        </p:spPr>
        <p:txBody>
          <a:bodyPr wrap="square">
            <a:spAutoFit/>
          </a:bodyPr>
          <a:lstStyle/>
          <a:p>
            <a:r>
              <a:rPr lang="zh-CN" altLang="en-US" sz="2000" dirty="0"/>
              <a:t>（</a:t>
            </a:r>
            <a:r>
              <a:rPr lang="en-US" altLang="zh-CN" sz="2000" dirty="0"/>
              <a:t>n=1,2,…,8</a:t>
            </a:r>
            <a:r>
              <a:rPr lang="zh-CN" altLang="en-US" sz="2000" dirty="0"/>
              <a:t>）</a:t>
            </a:r>
          </a:p>
        </p:txBody>
      </p:sp>
    </p:spTree>
  </p:cSld>
  <p:clrMapOvr>
    <a:masterClrMapping/>
  </p:clrMapOvr>
  <p:transition>
    <p:comb dir="vert"/>
    <p:sndAc>
      <p:stSnd>
        <p:snd r:embed="rId2" name="applause.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8"/>
                                        </p:tgtEl>
                                        <p:attrNameLst>
                                          <p:attrName>style.visibility</p:attrName>
                                        </p:attrNameLst>
                                      </p:cBhvr>
                                      <p:to>
                                        <p:strVal val="visible"/>
                                      </p:to>
                                    </p:set>
                                    <p:animEffect transition="in" filter="blinds(horizontal)">
                                      <p:cBhvr>
                                        <p:cTn id="7" dur="500"/>
                                        <p:tgtEl>
                                          <p:spTgt spid="38918"/>
                                        </p:tgtEl>
                                      </p:cBhvr>
                                    </p:animEffect>
                                  </p:childTnLst>
                                </p:cTn>
                              </p:par>
                              <p:par>
                                <p:cTn id="8" presetID="3" presetClass="entr" presetSubtype="10" fill="hold" nodeType="withEffect">
                                  <p:stCondLst>
                                    <p:cond delay="0"/>
                                  </p:stCondLst>
                                  <p:childTnLst>
                                    <p:set>
                                      <p:cBhvr>
                                        <p:cTn id="9" dur="1" fill="hold">
                                          <p:stCondLst>
                                            <p:cond delay="0"/>
                                          </p:stCondLst>
                                        </p:cTn>
                                        <p:tgtEl>
                                          <p:spTgt spid="38928"/>
                                        </p:tgtEl>
                                        <p:attrNameLst>
                                          <p:attrName>style.visibility</p:attrName>
                                        </p:attrNameLst>
                                      </p:cBhvr>
                                      <p:to>
                                        <p:strVal val="visible"/>
                                      </p:to>
                                    </p:set>
                                    <p:animEffect transition="in" filter="blinds(horizontal)">
                                      <p:cBhvr>
                                        <p:cTn id="10" dur="500"/>
                                        <p:tgtEl>
                                          <p:spTgt spid="3892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8929"/>
                                        </p:tgtEl>
                                        <p:attrNameLst>
                                          <p:attrName>style.visibility</p:attrName>
                                        </p:attrNameLst>
                                      </p:cBhvr>
                                      <p:to>
                                        <p:strVal val="visible"/>
                                      </p:to>
                                    </p:set>
                                    <p:animEffect transition="in" filter="blinds(horizontal)">
                                      <p:cBhvr>
                                        <p:cTn id="13" dur="500"/>
                                        <p:tgtEl>
                                          <p:spTgt spid="38929"/>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8930"/>
                                        </p:tgtEl>
                                        <p:attrNameLst>
                                          <p:attrName>style.visibility</p:attrName>
                                        </p:attrNameLst>
                                      </p:cBhvr>
                                      <p:to>
                                        <p:strVal val="visible"/>
                                      </p:to>
                                    </p:set>
                                    <p:animEffect transition="in" filter="box(in)">
                                      <p:cBhvr>
                                        <p:cTn id="18" dur="500"/>
                                        <p:tgtEl>
                                          <p:spTgt spid="38930"/>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38934"/>
                                        </p:tgtEl>
                                        <p:attrNameLst>
                                          <p:attrName>style.visibility</p:attrName>
                                        </p:attrNameLst>
                                      </p:cBhvr>
                                      <p:to>
                                        <p:strVal val="visible"/>
                                      </p:to>
                                    </p:set>
                                    <p:animEffect transition="in" filter="checkerboard(across)">
                                      <p:cBhvr>
                                        <p:cTn id="23" dur="500"/>
                                        <p:tgtEl>
                                          <p:spTgt spid="3893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38932"/>
                                        </p:tgtEl>
                                        <p:attrNameLst>
                                          <p:attrName>style.visibility</p:attrName>
                                        </p:attrNameLst>
                                      </p:cBhvr>
                                      <p:to>
                                        <p:strVal val="visible"/>
                                      </p:to>
                                    </p:set>
                                    <p:animEffect transition="in" filter="checkerboard(across)">
                                      <p:cBhvr>
                                        <p:cTn id="38" dur="500"/>
                                        <p:tgtEl>
                                          <p:spTgt spid="38932"/>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8933"/>
                                        </p:tgtEl>
                                        <p:attrNameLst>
                                          <p:attrName>style.visibility</p:attrName>
                                        </p:attrNameLst>
                                      </p:cBhvr>
                                      <p:to>
                                        <p:strVal val="visible"/>
                                      </p:to>
                                    </p:set>
                                    <p:anim calcmode="lin" valueType="num">
                                      <p:cBhvr additive="base">
                                        <p:cTn id="43" dur="500" fill="hold"/>
                                        <p:tgtEl>
                                          <p:spTgt spid="38933"/>
                                        </p:tgtEl>
                                        <p:attrNameLst>
                                          <p:attrName>ppt_x</p:attrName>
                                        </p:attrNameLst>
                                      </p:cBhvr>
                                      <p:tavLst>
                                        <p:tav tm="0">
                                          <p:val>
                                            <p:strVal val="#ppt_x"/>
                                          </p:val>
                                        </p:tav>
                                        <p:tav tm="100000">
                                          <p:val>
                                            <p:strVal val="#ppt_x"/>
                                          </p:val>
                                        </p:tav>
                                      </p:tavLst>
                                    </p:anim>
                                    <p:anim calcmode="lin" valueType="num">
                                      <p:cBhvr additive="base">
                                        <p:cTn id="44" dur="500" fill="hold"/>
                                        <p:tgtEl>
                                          <p:spTgt spid="389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p:bldP spid="38929" grpId="0"/>
      <p:bldP spid="38930" grpId="0"/>
      <p:bldP spid="38932" grpId="0"/>
      <p:bldP spid="3" grpId="0"/>
      <p:bldP spid="5" grpId="0"/>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89F546A-B550-7A5F-A86A-E8B69F53F888}"/>
              </a:ext>
            </a:extLst>
          </p:cNvPr>
          <p:cNvGrpSpPr/>
          <p:nvPr/>
        </p:nvGrpSpPr>
        <p:grpSpPr>
          <a:xfrm>
            <a:off x="1083945" y="586738"/>
            <a:ext cx="4932352" cy="498810"/>
            <a:chOff x="2194378" y="632144"/>
            <a:chExt cx="5021227" cy="665080"/>
          </a:xfrm>
        </p:grpSpPr>
        <p:sp>
          <p:nvSpPr>
            <p:cNvPr id="3" name="文本框 2">
              <a:extLst>
                <a:ext uri="{FF2B5EF4-FFF2-40B4-BE49-F238E27FC236}">
                  <a16:creationId xmlns:a16="http://schemas.microsoft.com/office/drawing/2014/main" id="{9B94AC21-05B1-A87C-D0D6-75F07D2EDF5F}"/>
                </a:ext>
              </a:extLst>
            </p:cNvPr>
            <p:cNvSpPr txBox="1"/>
            <p:nvPr/>
          </p:nvSpPr>
          <p:spPr>
            <a:xfrm>
              <a:off x="2194378" y="681671"/>
              <a:ext cx="5021227" cy="615553"/>
            </a:xfrm>
            <a:prstGeom prst="rect">
              <a:avLst/>
            </a:prstGeom>
            <a:noFill/>
          </p:spPr>
          <p:txBody>
            <a:bodyPr wrap="square">
              <a:spAutoFit/>
            </a:bodyPr>
            <a:lstStyle/>
            <a:p>
              <a:r>
                <a:rPr lang="zh-CN" altLang="en-US" sz="2400" dirty="0">
                  <a:solidFill>
                    <a:schemeClr val="tx1"/>
                  </a:solidFill>
                  <a:latin typeface="微软雅黑" panose="020B0503020204020204" pitchFamily="34" charset="-122"/>
                  <a:ea typeface="微软雅黑" panose="020B0503020204020204" pitchFamily="34" charset="-122"/>
                </a:rPr>
                <a:t>于是可得计算       的递推公式</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D989951-2C1C-BA90-AB3C-E96169FEE2C6}"/>
                    </a:ext>
                  </a:extLst>
                </p:cNvPr>
                <p:cNvSpPr txBox="1"/>
                <p:nvPr/>
              </p:nvSpPr>
              <p:spPr>
                <a:xfrm>
                  <a:off x="4077999" y="632144"/>
                  <a:ext cx="746937" cy="6155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𝐼</m:t>
                            </m:r>
                          </m:e>
                          <m:sub>
                            <m:r>
                              <a:rPr lang="zh-CN" altLang="en-US" sz="2400" i="1">
                                <a:latin typeface="Cambria Math" panose="02040503050406030204" pitchFamily="18" charset="0"/>
                              </a:rPr>
                              <m:t>𝑛</m:t>
                            </m:r>
                          </m:sub>
                        </m:sSub>
                      </m:oMath>
                    </m:oMathPara>
                  </a14:m>
                  <a:endParaRPr lang="zh-CN" altLang="en-US" sz="2400" dirty="0">
                    <a:latin typeface="微软雅黑" panose="020B0503020204020204" pitchFamily="34" charset="-122"/>
                    <a:ea typeface="微软雅黑" panose="020B0503020204020204" pitchFamily="34" charset="-122"/>
                  </a:endParaRPr>
                </a:p>
              </p:txBody>
            </p:sp>
          </mc:Choice>
          <mc:Fallback xmlns="">
            <p:sp>
              <p:nvSpPr>
                <p:cNvPr id="4" name="文本框 3">
                  <a:extLst>
                    <a:ext uri="{FF2B5EF4-FFF2-40B4-BE49-F238E27FC236}">
                      <a16:creationId xmlns:a16="http://schemas.microsoft.com/office/drawing/2014/main" id="{8D989951-2C1C-BA90-AB3C-E96169FEE2C6}"/>
                    </a:ext>
                  </a:extLst>
                </p:cNvPr>
                <p:cNvSpPr txBox="1">
                  <a:spLocks noRot="1" noChangeAspect="1" noMove="1" noResize="1" noEditPoints="1" noAdjustHandles="1" noChangeArrowheads="1" noChangeShapeType="1" noTextEdit="1"/>
                </p:cNvSpPr>
                <p:nvPr/>
              </p:nvSpPr>
              <p:spPr>
                <a:xfrm>
                  <a:off x="4077999" y="632144"/>
                  <a:ext cx="746937" cy="615553"/>
                </a:xfrm>
                <a:prstGeom prst="rect">
                  <a:avLst/>
                </a:prstGeom>
                <a:blipFill>
                  <a:blip r:embed="rId2"/>
                  <a:stretch>
                    <a:fillRect/>
                  </a:stretch>
                </a:blipFill>
              </p:spPr>
              <p:txBody>
                <a:bodyPr/>
                <a:lstStyle/>
                <a:p>
                  <a:r>
                    <a:rPr lang="zh-CN" altLang="en-US">
                      <a:noFill/>
                    </a:rPr>
                    <a:t> </a:t>
                  </a:r>
                </a:p>
              </p:txBody>
            </p:sp>
          </mc:Fallback>
        </mc:AlternateContent>
      </p:grpSp>
      <p:grpSp>
        <p:nvGrpSpPr>
          <p:cNvPr id="5" name="Group 5">
            <a:extLst>
              <a:ext uri="{FF2B5EF4-FFF2-40B4-BE49-F238E27FC236}">
                <a16:creationId xmlns:a16="http://schemas.microsoft.com/office/drawing/2014/main" id="{DCE9CDC5-6A02-E45D-6160-77C6B0DBEDD9}"/>
              </a:ext>
            </a:extLst>
          </p:cNvPr>
          <p:cNvGrpSpPr/>
          <p:nvPr/>
        </p:nvGrpSpPr>
        <p:grpSpPr>
          <a:xfrm>
            <a:off x="1780751" y="692696"/>
            <a:ext cx="4680603" cy="1976913"/>
            <a:chOff x="541" y="685"/>
            <a:chExt cx="3974" cy="1452"/>
          </a:xfrm>
        </p:grpSpPr>
        <p:graphicFrame>
          <p:nvGraphicFramePr>
            <p:cNvPr id="6" name="Object 6">
              <a:extLst>
                <a:ext uri="{FF2B5EF4-FFF2-40B4-BE49-F238E27FC236}">
                  <a16:creationId xmlns:a16="http://schemas.microsoft.com/office/drawing/2014/main" id="{B738A6C4-A976-0A51-B3A5-C259F7E568DC}"/>
                </a:ext>
              </a:extLst>
            </p:cNvPr>
            <p:cNvGraphicFramePr>
              <a:graphicFrameLocks noChangeAspect="1"/>
            </p:cNvGraphicFramePr>
            <p:nvPr>
              <p:extLst>
                <p:ext uri="{D42A27DB-BD31-4B8C-83A1-F6EECF244321}">
                  <p14:modId xmlns:p14="http://schemas.microsoft.com/office/powerpoint/2010/main" val="1638487441"/>
                </p:ext>
              </p:extLst>
            </p:nvPr>
          </p:nvGraphicFramePr>
          <p:xfrm>
            <a:off x="541" y="1066"/>
            <a:ext cx="3974" cy="1071"/>
          </p:xfrm>
          <a:graphic>
            <a:graphicData uri="http://schemas.openxmlformats.org/presentationml/2006/ole">
              <mc:AlternateContent xmlns:mc="http://schemas.openxmlformats.org/markup-compatibility/2006">
                <mc:Choice xmlns:v="urn:schemas-microsoft-com:vml" Requires="v">
                  <p:oleObj name="Equation" r:id="rId3" imgW="2286000" imgH="660240" progId="Equation.DSMT4">
                    <p:embed/>
                  </p:oleObj>
                </mc:Choice>
                <mc:Fallback>
                  <p:oleObj name="Equation" r:id="rId3" imgW="2286000" imgH="660240" progId="Equation.DSMT4">
                    <p:embed/>
                    <p:pic>
                      <p:nvPicPr>
                        <p:cNvPr id="6" name="Object 6">
                          <a:extLst>
                            <a:ext uri="{FF2B5EF4-FFF2-40B4-BE49-F238E27FC236}">
                              <a16:creationId xmlns:a16="http://schemas.microsoft.com/office/drawing/2014/main" id="{B738A6C4-A976-0A51-B3A5-C259F7E568DC}"/>
                            </a:ext>
                          </a:extLst>
                        </p:cNvPr>
                        <p:cNvPicPr/>
                        <p:nvPr/>
                      </p:nvPicPr>
                      <p:blipFill>
                        <a:blip r:embed="rId4">
                          <a:clrChange>
                            <a:clrFrom>
                              <a:srgbClr val="000000"/>
                            </a:clrFrom>
                            <a:clrTo>
                              <a:srgbClr val="000000"/>
                            </a:clrTo>
                          </a:clrChange>
                        </a:blip>
                        <a:stretch>
                          <a:fillRect/>
                        </a:stretch>
                      </p:blipFill>
                      <p:spPr>
                        <a:xfrm>
                          <a:off x="541" y="1066"/>
                          <a:ext cx="3974" cy="1071"/>
                        </a:xfrm>
                        <a:prstGeom prst="rect">
                          <a:avLst/>
                        </a:prstGeom>
                        <a:noFill/>
                        <a:ln w="38100">
                          <a:noFill/>
                          <a:miter/>
                        </a:ln>
                      </p:spPr>
                    </p:pic>
                  </p:oleObj>
                </mc:Fallback>
              </mc:AlternateContent>
            </a:graphicData>
          </a:graphic>
        </p:graphicFrame>
        <p:sp>
          <p:nvSpPr>
            <p:cNvPr id="7" name="Text Box 7">
              <a:extLst>
                <a:ext uri="{FF2B5EF4-FFF2-40B4-BE49-F238E27FC236}">
                  <a16:creationId xmlns:a16="http://schemas.microsoft.com/office/drawing/2014/main" id="{E30E002E-B54E-5FFF-4251-836AC358842C}"/>
                </a:ext>
              </a:extLst>
            </p:cNvPr>
            <p:cNvSpPr txBox="1"/>
            <p:nvPr/>
          </p:nvSpPr>
          <p:spPr>
            <a:xfrm>
              <a:off x="3974" y="685"/>
              <a:ext cx="165" cy="39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endParaRPr lang="zh-CN" altLang="en-US" sz="2400" b="1" dirty="0">
                <a:solidFill>
                  <a:srgbClr val="FFFFFF"/>
                </a:solidFill>
                <a:latin typeface="Times New Roman" panose="02020603050405020304" pitchFamily="18" charset="0"/>
              </a:endParaRPr>
            </a:p>
          </p:txBody>
        </p:sp>
      </p:grpSp>
      <p:sp>
        <p:nvSpPr>
          <p:cNvPr id="8" name="文本框 7">
            <a:extLst>
              <a:ext uri="{FF2B5EF4-FFF2-40B4-BE49-F238E27FC236}">
                <a16:creationId xmlns:a16="http://schemas.microsoft.com/office/drawing/2014/main" id="{4B96D00C-79F5-0E47-8FD7-13159BCCD6EE}"/>
              </a:ext>
            </a:extLst>
          </p:cNvPr>
          <p:cNvSpPr txBox="1"/>
          <p:nvPr/>
        </p:nvSpPr>
        <p:spPr>
          <a:xfrm>
            <a:off x="6736930" y="1586045"/>
            <a:ext cx="1143537"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p>
        </p:txBody>
      </p:sp>
      <p:sp>
        <p:nvSpPr>
          <p:cNvPr id="28" name="文本框 27">
            <a:extLst>
              <a:ext uri="{FF2B5EF4-FFF2-40B4-BE49-F238E27FC236}">
                <a16:creationId xmlns:a16="http://schemas.microsoft.com/office/drawing/2014/main" id="{3B77283A-A8F2-514B-BB45-F93B9DFE4C28}"/>
              </a:ext>
            </a:extLst>
          </p:cNvPr>
          <p:cNvSpPr txBox="1"/>
          <p:nvPr/>
        </p:nvSpPr>
        <p:spPr>
          <a:xfrm>
            <a:off x="1058748" y="2776905"/>
            <a:ext cx="7480660" cy="461665"/>
          </a:xfrm>
          <a:prstGeom prst="rect">
            <a:avLst/>
          </a:prstGeom>
          <a:noFill/>
        </p:spPr>
        <p:txBody>
          <a:bodyPr wrap="square">
            <a:spAutoFit/>
          </a:bodyPr>
          <a:lstStyle/>
          <a:p>
            <a:pPr algn="ctr" eaLnBrk="1" hangingPunct="1"/>
            <a:r>
              <a:rPr lang="zh-CN" altLang="en-US" sz="2400" dirty="0">
                <a:solidFill>
                  <a:srgbClr val="FF0000"/>
                </a:solidFill>
                <a:latin typeface="微软雅黑" panose="020B0503020204020204" pitchFamily="34" charset="-122"/>
                <a:ea typeface="微软雅黑" panose="020B0503020204020204" pitchFamily="34" charset="-122"/>
              </a:rPr>
              <a:t>注：</a:t>
            </a:r>
            <a:r>
              <a:rPr lang="zh-CN" altLang="en-US" sz="2400" dirty="0">
                <a:latin typeface="微软雅黑" panose="020B0503020204020204" pitchFamily="34" charset="-122"/>
                <a:ea typeface="微软雅黑" panose="020B0503020204020204" pitchFamily="34" charset="-122"/>
              </a:rPr>
              <a:t>公式（</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r>
              <a:rPr lang="zh-CN" altLang="en-US" sz="2400" dirty="0">
                <a:solidFill>
                  <a:schemeClr val="hlink"/>
                </a:solidFill>
                <a:latin typeface="微软雅黑" panose="020B0503020204020204" pitchFamily="34" charset="-122"/>
                <a:ea typeface="微软雅黑" panose="020B0503020204020204" pitchFamily="34" charset="-122"/>
              </a:rPr>
              <a:t>精确</a:t>
            </a:r>
            <a:r>
              <a:rPr lang="zh-CN" altLang="en-US" sz="2400" dirty="0">
                <a:latin typeface="微软雅黑" panose="020B0503020204020204" pitchFamily="34" charset="-122"/>
                <a:ea typeface="微软雅黑" panose="020B0503020204020204" pitchFamily="34" charset="-122"/>
              </a:rPr>
              <a:t>成立，且在区间</a:t>
            </a:r>
            <a:r>
              <a:rPr lang="en-US" altLang="zh-CN" sz="2400" dirty="0">
                <a:latin typeface="微软雅黑" panose="020B0503020204020204" pitchFamily="34" charset="-122"/>
                <a:ea typeface="微软雅黑" panose="020B0503020204020204" pitchFamily="34" charset="-122"/>
              </a:rPr>
              <a:t>[0,1]</a:t>
            </a:r>
            <a:r>
              <a:rPr lang="zh-CN" altLang="en-US" sz="2400" dirty="0">
                <a:latin typeface="微软雅黑" panose="020B0503020204020204" pitchFamily="34" charset="-122"/>
                <a:ea typeface="微软雅黑" panose="020B0503020204020204" pitchFamily="34" charset="-122"/>
              </a:rPr>
              <a:t>上，被积函数</a:t>
            </a:r>
          </a:p>
        </p:txBody>
      </p:sp>
      <p:graphicFrame>
        <p:nvGraphicFramePr>
          <p:cNvPr id="29" name="Object 16">
            <a:extLst>
              <a:ext uri="{FF2B5EF4-FFF2-40B4-BE49-F238E27FC236}">
                <a16:creationId xmlns:a16="http://schemas.microsoft.com/office/drawing/2014/main" id="{487B34D3-B769-0E85-9F31-16A6730A2709}"/>
              </a:ext>
            </a:extLst>
          </p:cNvPr>
          <p:cNvGraphicFramePr>
            <a:graphicFrameLocks noChangeAspect="1"/>
          </p:cNvGraphicFramePr>
          <p:nvPr>
            <p:extLst>
              <p:ext uri="{D42A27DB-BD31-4B8C-83A1-F6EECF244321}">
                <p14:modId xmlns:p14="http://schemas.microsoft.com/office/powerpoint/2010/main" val="2259316150"/>
              </p:ext>
            </p:extLst>
          </p:nvPr>
        </p:nvGraphicFramePr>
        <p:xfrm>
          <a:off x="3105110" y="3368359"/>
          <a:ext cx="2866597" cy="863914"/>
        </p:xfrm>
        <a:graphic>
          <a:graphicData uri="http://schemas.openxmlformats.org/presentationml/2006/ole">
            <mc:AlternateContent xmlns:mc="http://schemas.openxmlformats.org/markup-compatibility/2006">
              <mc:Choice xmlns:v="urn:schemas-microsoft-com:vml" Requires="v">
                <p:oleObj name="Equation" r:id="rId5" imgW="1155600" imgH="419040" progId="Equation.DSMT4">
                  <p:embed/>
                </p:oleObj>
              </mc:Choice>
              <mc:Fallback>
                <p:oleObj name="Equation" r:id="rId5" imgW="1155600" imgH="419040" progId="Equation.DSMT4">
                  <p:embed/>
                  <p:pic>
                    <p:nvPicPr>
                      <p:cNvPr id="29" name="Object 16">
                        <a:extLst>
                          <a:ext uri="{FF2B5EF4-FFF2-40B4-BE49-F238E27FC236}">
                            <a16:creationId xmlns:a16="http://schemas.microsoft.com/office/drawing/2014/main" id="{487B34D3-B769-0E85-9F31-16A6730A2709}"/>
                          </a:ext>
                        </a:extLst>
                      </p:cNvPr>
                      <p:cNvPicPr/>
                      <p:nvPr/>
                    </p:nvPicPr>
                    <p:blipFill>
                      <a:blip r:embed="rId6">
                        <a:clrChange>
                          <a:clrFrom>
                            <a:srgbClr val="000000"/>
                          </a:clrFrom>
                          <a:clrTo>
                            <a:srgbClr val="007572"/>
                          </a:clrTo>
                        </a:clrChange>
                      </a:blip>
                      <a:stretch>
                        <a:fillRect/>
                      </a:stretch>
                    </p:blipFill>
                    <p:spPr>
                      <a:xfrm>
                        <a:off x="3105110" y="3368359"/>
                        <a:ext cx="2866597" cy="863914"/>
                      </a:xfrm>
                      <a:prstGeom prst="rect">
                        <a:avLst/>
                      </a:prstGeom>
                      <a:noFill/>
                      <a:ln w="38100">
                        <a:noFill/>
                        <a:miter/>
                      </a:ln>
                    </p:spPr>
                  </p:pic>
                </p:oleObj>
              </mc:Fallback>
            </mc:AlternateContent>
          </a:graphicData>
        </a:graphic>
      </p:graphicFrame>
      <p:grpSp>
        <p:nvGrpSpPr>
          <p:cNvPr id="40" name="组合 39">
            <a:extLst>
              <a:ext uri="{FF2B5EF4-FFF2-40B4-BE49-F238E27FC236}">
                <a16:creationId xmlns:a16="http://schemas.microsoft.com/office/drawing/2014/main" id="{1B97F6D6-BCDB-963F-4216-2C53A7589D73}"/>
              </a:ext>
            </a:extLst>
          </p:cNvPr>
          <p:cNvGrpSpPr/>
          <p:nvPr/>
        </p:nvGrpSpPr>
        <p:grpSpPr>
          <a:xfrm>
            <a:off x="1102996" y="4425459"/>
            <a:ext cx="7480660" cy="533463"/>
            <a:chOff x="3133881" y="4211765"/>
            <a:chExt cx="7632349" cy="711284"/>
          </a:xfrm>
        </p:grpSpPr>
        <p:sp>
          <p:nvSpPr>
            <p:cNvPr id="30" name="Text Box 20">
              <a:extLst>
                <a:ext uri="{FF2B5EF4-FFF2-40B4-BE49-F238E27FC236}">
                  <a16:creationId xmlns:a16="http://schemas.microsoft.com/office/drawing/2014/main" id="{42B059B4-6676-7960-BACD-D45895DBE052}"/>
                </a:ext>
              </a:extLst>
            </p:cNvPr>
            <p:cNvSpPr txBox="1"/>
            <p:nvPr/>
          </p:nvSpPr>
          <p:spPr>
            <a:xfrm>
              <a:off x="3133881" y="4235642"/>
              <a:ext cx="5993340" cy="61555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latin typeface="微软雅黑" panose="020B0503020204020204" pitchFamily="34" charset="-122"/>
                  <a:ea typeface="微软雅黑" panose="020B0503020204020204" pitchFamily="34" charset="-122"/>
                </a:rPr>
                <a:t>从而，定积分                     ，</a:t>
              </a:r>
            </a:p>
          </p:txBody>
        </p:sp>
        <mc:AlternateContent xmlns:mc="http://schemas.openxmlformats.org/markup-compatibility/2006" xmlns:a14="http://schemas.microsoft.com/office/drawing/2010/main">
          <mc:Choice Requires="a14">
            <p:graphicFrame>
              <p:nvGraphicFramePr>
                <p:cNvPr id="31" name="Object 16">
                  <a:extLst>
                    <a:ext uri="{FF2B5EF4-FFF2-40B4-BE49-F238E27FC236}">
                      <a16:creationId xmlns:a16="http://schemas.microsoft.com/office/drawing/2014/main" id="{87282E22-75D7-1FF6-4D06-010A0F05C132}"/>
                    </a:ext>
                  </a:extLst>
                </p:cNvPr>
                <p:cNvGraphicFramePr>
                  <a:graphicFrameLocks noChangeAspect="1"/>
                </p:cNvGraphicFramePr>
                <p:nvPr>
                  <p:extLst>
                    <p:ext uri="{D42A27DB-BD31-4B8C-83A1-F6EECF244321}">
                      <p14:modId xmlns:p14="http://schemas.microsoft.com/office/powerpoint/2010/main" val="1134471425"/>
                    </p:ext>
                  </p:extLst>
                </p:nvPr>
              </p:nvGraphicFramePr>
              <p:xfrm>
                <a:off x="5201905" y="4246452"/>
                <a:ext cx="1727651" cy="676597"/>
              </p:xfrm>
              <a:graphic>
                <a:graphicData uri="http://schemas.openxmlformats.org/presentationml/2006/ole">
                  <mc:AlternateContent>
                    <mc:Choice xmlns:v="urn:schemas-microsoft-com:vml" Requires="v">
                      <p:oleObj name="Equation" r:id="rId7" imgW="736560" imgH="228600" progId="Equation.DSMT4">
                        <p:embed/>
                      </p:oleObj>
                    </mc:Choice>
                    <mc:Fallback>
                      <p:oleObj name="Equation" r:id="rId7" imgW="736560" imgH="228600" progId="Equation.DSMT4">
                        <p:embed/>
                        <p:pic>
                          <p:nvPicPr>
                            <p:cNvPr id="31" name="Object 16">
                              <a:extLst>
                                <a:ext uri="{FF2B5EF4-FFF2-40B4-BE49-F238E27FC236}">
                                  <a16:creationId xmlns:a16="http://schemas.microsoft.com/office/drawing/2014/main" id="{87282E22-75D7-1FF6-4D06-010A0F05C132}"/>
                                </a:ext>
                              </a:extLst>
                            </p:cNvPr>
                            <p:cNvPicPr/>
                            <p:nvPr/>
                          </p:nvPicPr>
                          <p:blipFill>
                            <a:blip r:embed="rId8">
                              <a:clrChange>
                                <a:clrFrom>
                                  <a:srgbClr val="000000"/>
                                </a:clrFrom>
                                <a:clrTo>
                                  <a:srgbClr val="007572"/>
                                </a:clrTo>
                              </a:clrChange>
                            </a:blip>
                            <a:stretch>
                              <a:fillRect/>
                            </a:stretch>
                          </p:blipFill>
                          <p:spPr>
                            <a:xfrm>
                              <a:off x="5201905" y="4246452"/>
                              <a:ext cx="1727651" cy="676597"/>
                            </a:xfrm>
                            <a:prstGeom prst="rect">
                              <a:avLst/>
                            </a:prstGeom>
                            <a:noFill/>
                            <a:ln w="38100">
                              <a:noFill/>
                              <a:miter/>
                            </a:ln>
                          </p:spPr>
                        </p:pic>
                      </p:oleObj>
                    </mc:Fallback>
                  </mc:AlternateContent>
                </a:graphicData>
              </a:graphic>
            </p:graphicFrame>
          </mc:Choice>
          <mc:Fallback xmlns="">
            <p:graphicFrame>
              <p:nvGraphicFramePr>
                <p:cNvPr id="31" name="Object 16">
                  <a:extLst>
                    <a:ext uri="{FF2B5EF4-FFF2-40B4-BE49-F238E27FC236}">
                      <a16:creationId xmlns:a16="http://schemas.microsoft.com/office/drawing/2014/main" id="{87282E22-75D7-1FF6-4D06-010A0F05C132}"/>
                    </a:ext>
                  </a:extLst>
                </p:cNvPr>
                <p:cNvGraphicFramePr>
                  <a:graphicFrameLocks noChangeAspect="1"/>
                </p:cNvGraphicFramePr>
                <p:nvPr>
                  <p:extLst>
                    <p:ext uri="{D42A27DB-BD31-4B8C-83A1-F6EECF244321}">
                      <p14:modId xmlns:p14="http://schemas.microsoft.com/office/powerpoint/2010/main" val="1134471425"/>
                    </p:ext>
                  </p:extLst>
                </p:nvPr>
              </p:nvGraphicFramePr>
              <p:xfrm>
                <a:off x="5201905" y="4246452"/>
                <a:ext cx="1727651" cy="676597"/>
              </p:xfrm>
              <a:graphic>
                <a:graphicData uri="http://schemas.openxmlformats.org/presentationml/2006/ole">
                  <mc:AlternateContent>
                    <mc:Choice xmlns:v="urn:schemas-microsoft-com:vml" Requires="v">
                      <p:oleObj name="Equation" r:id="rId9" imgW="736560" imgH="228600" progId="Equation.DSMT4">
                        <p:embed/>
                      </p:oleObj>
                    </mc:Choice>
                    <mc:Fallback>
                      <p:oleObj name="Equation" r:id="rId9" imgW="736560" imgH="228600" progId="Equation.DSMT4">
                        <p:embed/>
                        <p:pic>
                          <p:nvPicPr>
                            <p:cNvPr id="31" name="Object 16">
                              <a:extLst>
                                <a:ext uri="{FF2B5EF4-FFF2-40B4-BE49-F238E27FC236}">
                                  <a16:creationId xmlns:a16="http://schemas.microsoft.com/office/drawing/2014/main" id="{87282E22-75D7-1FF6-4D06-010A0F05C132}"/>
                                </a:ext>
                              </a:extLst>
                            </p:cNvPr>
                            <p:cNvPicPr/>
                            <p:nvPr/>
                          </p:nvPicPr>
                          <p:blipFill>
                            <a:blip r:embed="rId10">
                              <a:clrChange>
                                <a:clrFrom>
                                  <a:srgbClr val="000000"/>
                                </a:clrFrom>
                                <a:clrTo>
                                  <a:srgbClr val="007572"/>
                                </a:clrTo>
                              </a:clrChange>
                            </a:blip>
                            <a:stretch>
                              <a:fillRect/>
                            </a:stretch>
                          </p:blipFill>
                          <p:spPr>
                            <a:xfrm>
                              <a:off x="5201905" y="4246452"/>
                              <a:ext cx="1727651" cy="676597"/>
                            </a:xfrm>
                            <a:prstGeom prst="rect">
                              <a:avLst/>
                            </a:prstGeom>
                            <a:noFill/>
                            <a:ln w="38100">
                              <a:noFill/>
                              <a:miter/>
                            </a:ln>
                          </p:spPr>
                        </p:pic>
                      </p:oleObj>
                    </mc:Fallback>
                  </mc:AlternateContent>
                </a:graphicData>
              </a:graphic>
            </p:graphicFrame>
          </mc:Fallback>
        </mc:AlternateContent>
        <p:sp>
          <p:nvSpPr>
            <p:cNvPr id="33" name="Text Box 20">
              <a:extLst>
                <a:ext uri="{FF2B5EF4-FFF2-40B4-BE49-F238E27FC236}">
                  <a16:creationId xmlns:a16="http://schemas.microsoft.com/office/drawing/2014/main" id="{AD511D59-317A-8456-EBD2-68CC5699723B}"/>
                </a:ext>
              </a:extLst>
            </p:cNvPr>
            <p:cNvSpPr txBox="1"/>
            <p:nvPr/>
          </p:nvSpPr>
          <p:spPr>
            <a:xfrm flipH="1">
              <a:off x="7143819" y="4232428"/>
              <a:ext cx="3622411" cy="61555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latin typeface="微软雅黑" panose="020B0503020204020204" pitchFamily="34" charset="-122"/>
                  <a:ea typeface="微软雅黑" panose="020B0503020204020204" pitchFamily="34" charset="-122"/>
                </a:rPr>
                <a:t>且     越大，    的值越小。</a:t>
              </a:r>
            </a:p>
          </p:txBody>
        </p: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176F49D2-E0BB-376E-6040-D3DAC450EA61}"/>
                    </a:ext>
                  </a:extLst>
                </p:cNvPr>
                <p:cNvSpPr txBox="1"/>
                <p:nvPr/>
              </p:nvSpPr>
              <p:spPr>
                <a:xfrm>
                  <a:off x="7468343" y="4211765"/>
                  <a:ext cx="540280" cy="6155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solidFill>
                              <a:srgbClr val="FF0000"/>
                            </a:solidFill>
                            <a:latin typeface="Cambria Math" panose="02040503050406030204" pitchFamily="18" charset="0"/>
                          </a:rPr>
                          <m:t>𝑛</m:t>
                        </m:r>
                      </m:oMath>
                    </m:oMathPara>
                  </a14:m>
                  <a:endParaRPr lang="zh-CN" altLang="en-US" sz="2400" dirty="0">
                    <a:solidFill>
                      <a:srgbClr val="FF0000"/>
                    </a:solidFill>
                    <a:latin typeface="微软雅黑" panose="020B0503020204020204" pitchFamily="34" charset="-122"/>
                    <a:ea typeface="微软雅黑" panose="020B0503020204020204" pitchFamily="34" charset="-122"/>
                  </a:endParaRPr>
                </a:p>
              </p:txBody>
            </p:sp>
          </mc:Choice>
          <mc:Fallback xmlns="">
            <p:sp>
              <p:nvSpPr>
                <p:cNvPr id="35" name="文本框 34">
                  <a:extLst>
                    <a:ext uri="{FF2B5EF4-FFF2-40B4-BE49-F238E27FC236}">
                      <a16:creationId xmlns:a16="http://schemas.microsoft.com/office/drawing/2014/main" id="{176F49D2-E0BB-376E-6040-D3DAC450EA61}"/>
                    </a:ext>
                  </a:extLst>
                </p:cNvPr>
                <p:cNvSpPr txBox="1">
                  <a:spLocks noRot="1" noChangeAspect="1" noMove="1" noResize="1" noEditPoints="1" noAdjustHandles="1" noChangeArrowheads="1" noChangeShapeType="1" noTextEdit="1"/>
                </p:cNvSpPr>
                <p:nvPr/>
              </p:nvSpPr>
              <p:spPr>
                <a:xfrm>
                  <a:off x="7468343" y="4211765"/>
                  <a:ext cx="540280" cy="615553"/>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AB3B9496-E254-82E8-0902-99752D1CFFE5}"/>
                    </a:ext>
                  </a:extLst>
                </p:cNvPr>
                <p:cNvSpPr txBox="1"/>
                <p:nvPr/>
              </p:nvSpPr>
              <p:spPr>
                <a:xfrm>
                  <a:off x="8746555" y="4217052"/>
                  <a:ext cx="617063" cy="6155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solidFill>
                                  <a:srgbClr val="FF0000"/>
                                </a:solidFill>
                                <a:latin typeface="Cambria Math" panose="02040503050406030204" pitchFamily="18" charset="0"/>
                              </a:rPr>
                            </m:ctrlPr>
                          </m:sSubPr>
                          <m:e>
                            <m:r>
                              <a:rPr lang="zh-CN" altLang="en-US" sz="2400" i="1">
                                <a:solidFill>
                                  <a:srgbClr val="FF0000"/>
                                </a:solidFill>
                                <a:latin typeface="Cambria Math" panose="02040503050406030204" pitchFamily="18" charset="0"/>
                              </a:rPr>
                              <m:t>𝐼</m:t>
                            </m:r>
                          </m:e>
                          <m:sub>
                            <m:r>
                              <a:rPr lang="zh-CN" altLang="en-US" sz="2400" i="1">
                                <a:solidFill>
                                  <a:srgbClr val="FF0000"/>
                                </a:solidFill>
                                <a:latin typeface="Cambria Math" panose="02040503050406030204" pitchFamily="18" charset="0"/>
                              </a:rPr>
                              <m:t>𝑛</m:t>
                            </m:r>
                          </m:sub>
                        </m:sSub>
                      </m:oMath>
                    </m:oMathPara>
                  </a14:m>
                  <a:endParaRPr lang="zh-CN" altLang="en-US" sz="2400" dirty="0">
                    <a:solidFill>
                      <a:srgbClr val="FF0000"/>
                    </a:solidFill>
                    <a:latin typeface="微软雅黑" panose="020B0503020204020204" pitchFamily="34" charset="-122"/>
                    <a:ea typeface="微软雅黑" panose="020B0503020204020204" pitchFamily="34" charset="-122"/>
                  </a:endParaRPr>
                </a:p>
              </p:txBody>
            </p:sp>
          </mc:Choice>
          <mc:Fallback xmlns="">
            <p:sp>
              <p:nvSpPr>
                <p:cNvPr id="36" name="文本框 35">
                  <a:extLst>
                    <a:ext uri="{FF2B5EF4-FFF2-40B4-BE49-F238E27FC236}">
                      <a16:creationId xmlns:a16="http://schemas.microsoft.com/office/drawing/2014/main" id="{AB3B9496-E254-82E8-0902-99752D1CFFE5}"/>
                    </a:ext>
                  </a:extLst>
                </p:cNvPr>
                <p:cNvSpPr txBox="1">
                  <a:spLocks noRot="1" noChangeAspect="1" noMove="1" noResize="1" noEditPoints="1" noAdjustHandles="1" noChangeArrowheads="1" noChangeShapeType="1" noTextEdit="1"/>
                </p:cNvSpPr>
                <p:nvPr/>
              </p:nvSpPr>
              <p:spPr>
                <a:xfrm>
                  <a:off x="8746555" y="4217052"/>
                  <a:ext cx="617063" cy="615553"/>
                </a:xfrm>
                <a:prstGeom prst="rect">
                  <a:avLst/>
                </a:prstGeom>
                <a:blipFill>
                  <a:blip r:embed="rId12"/>
                  <a:stretch>
                    <a:fillRect b="-1333"/>
                  </a:stretch>
                </a:blipFill>
              </p:spPr>
              <p:txBody>
                <a:bodyPr/>
                <a:lstStyle/>
                <a:p>
                  <a:r>
                    <a:rPr lang="zh-CN" altLang="en-US">
                      <a:noFill/>
                    </a:rPr>
                    <a:t> </a:t>
                  </a:r>
                </a:p>
              </p:txBody>
            </p:sp>
          </mc:Fallback>
        </mc:AlternateContent>
      </p:grpSp>
      <p:grpSp>
        <p:nvGrpSpPr>
          <p:cNvPr id="41" name="组合 40">
            <a:extLst>
              <a:ext uri="{FF2B5EF4-FFF2-40B4-BE49-F238E27FC236}">
                <a16:creationId xmlns:a16="http://schemas.microsoft.com/office/drawing/2014/main" id="{4277D5F6-3E53-271E-7793-CAAE7E49AADD}"/>
              </a:ext>
            </a:extLst>
          </p:cNvPr>
          <p:cNvGrpSpPr/>
          <p:nvPr/>
        </p:nvGrpSpPr>
        <p:grpSpPr>
          <a:xfrm>
            <a:off x="2663673" y="5226916"/>
            <a:ext cx="5375279" cy="507448"/>
            <a:chOff x="3193880" y="5003644"/>
            <a:chExt cx="5375380" cy="1112066"/>
          </a:xfrm>
        </p:grpSpPr>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B3803545-C74B-095C-C154-93DADE61FECD}"/>
                    </a:ext>
                  </a:extLst>
                </p:cNvPr>
                <p:cNvSpPr txBox="1"/>
                <p:nvPr/>
              </p:nvSpPr>
              <p:spPr>
                <a:xfrm>
                  <a:off x="5317369" y="5019084"/>
                  <a:ext cx="1128402" cy="10966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solidFill>
                              <a:srgbClr val="FF0000"/>
                            </a:solidFill>
                            <a:latin typeface="Cambria Math" panose="02040503050406030204" pitchFamily="18" charset="0"/>
                          </a:rPr>
                          <m:t>𝑛</m:t>
                        </m:r>
                        <m:r>
                          <a:rPr lang="zh-CN" altLang="en-US" sz="2400">
                            <a:solidFill>
                              <a:srgbClr val="FF0000"/>
                            </a:solidFill>
                            <a:latin typeface="Cambria Math" panose="02040503050406030204" pitchFamily="18" charset="0"/>
                          </a:rPr>
                          <m:t>→∞</m:t>
                        </m:r>
                      </m:oMath>
                    </m:oMathPara>
                  </a14:m>
                  <a:endParaRPr lang="zh-CN" altLang="en-US" sz="2400" dirty="0">
                    <a:solidFill>
                      <a:srgbClr val="FF0000"/>
                    </a:solidFill>
                  </a:endParaRPr>
                </a:p>
              </p:txBody>
            </p:sp>
          </mc:Choice>
          <mc:Fallback xmlns="">
            <p:sp>
              <p:nvSpPr>
                <p:cNvPr id="37" name="文本框 36">
                  <a:extLst>
                    <a:ext uri="{FF2B5EF4-FFF2-40B4-BE49-F238E27FC236}">
                      <a16:creationId xmlns:a16="http://schemas.microsoft.com/office/drawing/2014/main" id="{B3803545-C74B-095C-C154-93DADE61FECD}"/>
                    </a:ext>
                  </a:extLst>
                </p:cNvPr>
                <p:cNvSpPr txBox="1">
                  <a:spLocks noRot="1" noChangeAspect="1" noMove="1" noResize="1" noEditPoints="1" noAdjustHandles="1" noChangeArrowheads="1" noChangeShapeType="1" noTextEdit="1"/>
                </p:cNvSpPr>
                <p:nvPr/>
              </p:nvSpPr>
              <p:spPr>
                <a:xfrm>
                  <a:off x="5317369" y="5019084"/>
                  <a:ext cx="1128402" cy="1096626"/>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8379A75F-F7FE-874B-A77F-B29D49EE51D3}"/>
                    </a:ext>
                  </a:extLst>
                </p:cNvPr>
                <p:cNvSpPr txBox="1"/>
                <p:nvPr/>
              </p:nvSpPr>
              <p:spPr>
                <a:xfrm>
                  <a:off x="3426133" y="5003644"/>
                  <a:ext cx="1435041" cy="10966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solidFill>
                                  <a:srgbClr val="FF0000"/>
                                </a:solidFill>
                                <a:latin typeface="Cambria Math" panose="02040503050406030204" pitchFamily="18" charset="0"/>
                              </a:rPr>
                            </m:ctrlPr>
                          </m:sSubPr>
                          <m:e>
                            <m:r>
                              <a:rPr lang="zh-CN" altLang="en-US" sz="2400" i="1">
                                <a:solidFill>
                                  <a:srgbClr val="FF0000"/>
                                </a:solidFill>
                                <a:latin typeface="Cambria Math" panose="02040503050406030204" pitchFamily="18" charset="0"/>
                              </a:rPr>
                              <m:t>𝐼</m:t>
                            </m:r>
                          </m:e>
                          <m:sub>
                            <m:r>
                              <a:rPr lang="zh-CN" altLang="en-US" sz="2400" i="1">
                                <a:solidFill>
                                  <a:srgbClr val="FF0000"/>
                                </a:solidFill>
                                <a:latin typeface="Cambria Math" panose="02040503050406030204" pitchFamily="18" charset="0"/>
                              </a:rPr>
                              <m:t>𝑛</m:t>
                            </m:r>
                          </m:sub>
                        </m:sSub>
                        <m:r>
                          <a:rPr lang="zh-CN" altLang="en-US" sz="2400">
                            <a:solidFill>
                              <a:srgbClr val="FF0000"/>
                            </a:solidFill>
                            <a:latin typeface="Cambria Math" panose="02040503050406030204" pitchFamily="18" charset="0"/>
                          </a:rPr>
                          <m:t>→</m:t>
                        </m:r>
                        <m:r>
                          <a:rPr lang="en-US" altLang="zh-CN" sz="2400" b="0">
                            <a:solidFill>
                              <a:srgbClr val="FF0000"/>
                            </a:solidFill>
                            <a:latin typeface="Cambria Math" panose="02040503050406030204" pitchFamily="18" charset="0"/>
                          </a:rPr>
                          <m:t>0</m:t>
                        </m:r>
                      </m:oMath>
                    </m:oMathPara>
                  </a14:m>
                  <a:endParaRPr lang="zh-CN" altLang="en-US" sz="2400" dirty="0">
                    <a:solidFill>
                      <a:srgbClr val="FF0000"/>
                    </a:solidFill>
                  </a:endParaRPr>
                </a:p>
              </p:txBody>
            </p:sp>
          </mc:Choice>
          <mc:Fallback xmlns="">
            <p:sp>
              <p:nvSpPr>
                <p:cNvPr id="38" name="文本框 37">
                  <a:extLst>
                    <a:ext uri="{FF2B5EF4-FFF2-40B4-BE49-F238E27FC236}">
                      <a16:creationId xmlns:a16="http://schemas.microsoft.com/office/drawing/2014/main" id="{8379A75F-F7FE-874B-A77F-B29D49EE51D3}"/>
                    </a:ext>
                  </a:extLst>
                </p:cNvPr>
                <p:cNvSpPr txBox="1">
                  <a:spLocks noRot="1" noChangeAspect="1" noMove="1" noResize="1" noEditPoints="1" noAdjustHandles="1" noChangeArrowheads="1" noChangeShapeType="1" noTextEdit="1"/>
                </p:cNvSpPr>
                <p:nvPr/>
              </p:nvSpPr>
              <p:spPr>
                <a:xfrm>
                  <a:off x="3426133" y="5003644"/>
                  <a:ext cx="1435041" cy="1096626"/>
                </a:xfrm>
                <a:prstGeom prst="rect">
                  <a:avLst/>
                </a:prstGeom>
                <a:blipFill>
                  <a:blip r:embed="rId14"/>
                  <a:stretch>
                    <a:fillRect/>
                  </a:stretch>
                </a:blipFill>
              </p:spPr>
              <p:txBody>
                <a:bodyPr/>
                <a:lstStyle/>
                <a:p>
                  <a:r>
                    <a:rPr lang="zh-CN" altLang="en-US">
                      <a:noFill/>
                    </a:rPr>
                    <a:t> </a:t>
                  </a:r>
                </a:p>
              </p:txBody>
            </p:sp>
          </mc:Fallback>
        </mc:AlternateContent>
        <p:sp>
          <p:nvSpPr>
            <p:cNvPr id="39" name="Text Box 20">
              <a:extLst>
                <a:ext uri="{FF2B5EF4-FFF2-40B4-BE49-F238E27FC236}">
                  <a16:creationId xmlns:a16="http://schemas.microsoft.com/office/drawing/2014/main" id="{4FB70F14-D31B-2C7F-338D-03FD6AB436A9}"/>
                </a:ext>
              </a:extLst>
            </p:cNvPr>
            <p:cNvSpPr txBox="1"/>
            <p:nvPr/>
          </p:nvSpPr>
          <p:spPr>
            <a:xfrm>
              <a:off x="3193880" y="5031632"/>
              <a:ext cx="5375380" cy="61555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solidFill>
                    <a:srgbClr val="FF0000"/>
                  </a:solidFill>
                  <a:latin typeface="微软雅黑" panose="020B0503020204020204" pitchFamily="34" charset="-122"/>
                  <a:ea typeface="微软雅黑" panose="020B0503020204020204" pitchFamily="34" charset="-122"/>
                </a:rPr>
                <a:t>当             时，            。</a:t>
              </a:r>
            </a:p>
          </p:txBody>
        </p:sp>
      </p:grpSp>
    </p:spTree>
    <p:extLst>
      <p:ext uri="{BB962C8B-B14F-4D97-AF65-F5344CB8AC3E}">
        <p14:creationId xmlns:p14="http://schemas.microsoft.com/office/powerpoint/2010/main" val="164386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blinds(horizontal)">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a:xfrm>
            <a:off x="304800" y="685800"/>
            <a:ext cx="7773988" cy="838200"/>
          </a:xfrm>
          <a:ln/>
        </p:spPr>
        <p:txBody>
          <a:bodyPr vert="horz" wrap="square" lIns="91440" tIns="45720" rIns="91440" bIns="45720" anchor="ctr" anchorCtr="0"/>
          <a:lstStyle/>
          <a:p>
            <a:pPr eaLnBrk="1" hangingPunct="1"/>
            <a:r>
              <a:rPr lang="en-US" altLang="zh-CN" sz="4000" b="1" dirty="0">
                <a:solidFill>
                  <a:schemeClr val="hlink"/>
                </a:solidFill>
                <a:latin typeface="楷体_GB2312" pitchFamily="49" charset="-122"/>
                <a:ea typeface="楷体_GB2312" pitchFamily="49" charset="-122"/>
              </a:rPr>
              <a:t>2</a:t>
            </a:r>
            <a:r>
              <a:rPr lang="zh-CN" altLang="en-US" sz="4000" b="1" dirty="0">
                <a:solidFill>
                  <a:schemeClr val="hlink"/>
                </a:solidFill>
                <a:latin typeface="楷体_GB2312" pitchFamily="49" charset="-122"/>
                <a:ea typeface="楷体_GB2312" pitchFamily="49" charset="-122"/>
              </a:rPr>
              <a:t>、天体力学中的</a:t>
            </a:r>
            <a:r>
              <a:rPr lang="en-US" altLang="zh-CN" sz="4000" b="1" dirty="0">
                <a:solidFill>
                  <a:schemeClr val="hlink"/>
                </a:solidFill>
                <a:latin typeface="楷体_GB2312" pitchFamily="49" charset="-122"/>
                <a:ea typeface="楷体_GB2312" pitchFamily="49" charset="-122"/>
              </a:rPr>
              <a:t>Kepler</a:t>
            </a:r>
            <a:r>
              <a:rPr lang="zh-CN" altLang="en-US" sz="4000" b="1" dirty="0">
                <a:solidFill>
                  <a:schemeClr val="hlink"/>
                </a:solidFill>
                <a:latin typeface="楷体_GB2312" pitchFamily="49" charset="-122"/>
                <a:ea typeface="楷体_GB2312" pitchFamily="49" charset="-122"/>
              </a:rPr>
              <a:t>方程</a:t>
            </a:r>
          </a:p>
        </p:txBody>
      </p:sp>
      <p:sp>
        <p:nvSpPr>
          <p:cNvPr id="62467" name="Rectangle 3"/>
          <p:cNvSpPr>
            <a:spLocks noChangeArrowheads="1"/>
          </p:cNvSpPr>
          <p:nvPr/>
        </p:nvSpPr>
        <p:spPr bwMode="auto">
          <a:xfrm>
            <a:off x="3976688" y="3328988"/>
            <a:ext cx="9144000" cy="0"/>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a:ln>
                <a:noFill/>
              </a:ln>
              <a:solidFill>
                <a:srgbClr val="FF0066"/>
              </a:solidFill>
              <a:effectLst>
                <a:outerShdw blurRad="38100" dist="38100" dir="2700000" algn="tl">
                  <a:srgbClr val="000000">
                    <a:alpha val="43137"/>
                  </a:srgbClr>
                </a:outerShdw>
              </a:effectLst>
              <a:uLnTx/>
              <a:uFillTx/>
              <a:latin typeface="Arial" panose="020B0604020202020204" pitchFamily="34" charset="0"/>
              <a:ea typeface="华文新魏" panose="02010800040101010101" pitchFamily="2" charset="-122"/>
              <a:cs typeface="+mn-cs"/>
            </a:endParaRPr>
          </a:p>
        </p:txBody>
      </p:sp>
      <p:sp>
        <p:nvSpPr>
          <p:cNvPr id="62468" name="Rectangle 4"/>
          <p:cNvSpPr/>
          <p:nvPr/>
        </p:nvSpPr>
        <p:spPr>
          <a:xfrm>
            <a:off x="468313" y="2924175"/>
            <a:ext cx="6313487" cy="15541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en-US" altLang="zh-CN" b="1" i="1" dirty="0">
                <a:latin typeface="Times New Roman" panose="02020603050405020304" pitchFamily="18" charset="0"/>
                <a:ea typeface="楷体_GB2312" pitchFamily="49" charset="-122"/>
              </a:rPr>
              <a:t>x</a:t>
            </a:r>
            <a:r>
              <a:rPr lang="zh-CN" altLang="en-US" b="1" dirty="0">
                <a:latin typeface="Times New Roman" panose="02020603050405020304" pitchFamily="18" charset="0"/>
                <a:ea typeface="楷体_GB2312" pitchFamily="49" charset="-122"/>
              </a:rPr>
              <a:t>是行星运动的轨道，它是时间</a:t>
            </a:r>
            <a:r>
              <a:rPr lang="en-US" altLang="zh-CN" b="1" i="1" dirty="0">
                <a:latin typeface="Times New Roman" panose="02020603050405020304" pitchFamily="18" charset="0"/>
                <a:ea typeface="楷体_GB2312" pitchFamily="49" charset="-122"/>
              </a:rPr>
              <a:t>t </a:t>
            </a:r>
            <a:r>
              <a:rPr lang="zh-CN" altLang="en-US" b="1" dirty="0">
                <a:latin typeface="Times New Roman" panose="02020603050405020304" pitchFamily="18" charset="0"/>
                <a:ea typeface="楷体_GB2312" pitchFamily="49" charset="-122"/>
              </a:rPr>
              <a:t>的</a:t>
            </a:r>
          </a:p>
          <a:p>
            <a:pPr marL="0" lvl="0" indent="0" eaLnBrk="1" hangingPunct="1">
              <a:spcBef>
                <a:spcPct val="0"/>
              </a:spcBef>
              <a:buClrTx/>
              <a:buSzTx/>
              <a:buFontTx/>
              <a:buNone/>
            </a:pPr>
            <a:r>
              <a:rPr lang="zh-CN" altLang="en-US" b="1" dirty="0">
                <a:latin typeface="Times New Roman" panose="02020603050405020304" pitchFamily="18" charset="0"/>
                <a:ea typeface="楷体_GB2312" pitchFamily="49" charset="-122"/>
              </a:rPr>
              <a:t>函数</a:t>
            </a:r>
            <a:r>
              <a:rPr lang="en-US" altLang="zh-CN" b="1" dirty="0">
                <a:latin typeface="Times New Roman" panose="02020603050405020304" pitchFamily="18" charset="0"/>
                <a:ea typeface="楷体_GB2312" pitchFamily="49" charset="-122"/>
              </a:rPr>
              <a:t>.</a:t>
            </a:r>
          </a:p>
          <a:p>
            <a:pPr marL="0" lvl="0" indent="0" eaLnBrk="1" hangingPunct="1">
              <a:spcBef>
                <a:spcPct val="0"/>
              </a:spcBef>
              <a:buClrTx/>
              <a:buSzTx/>
              <a:buFontTx/>
              <a:buNone/>
            </a:pPr>
            <a:endParaRPr lang="zh-CN" altLang="en-US" b="1" dirty="0">
              <a:latin typeface="Times New Roman" panose="02020603050405020304" pitchFamily="18" charset="0"/>
              <a:ea typeface="楷体_GB2312" pitchFamily="49" charset="-122"/>
            </a:endParaRPr>
          </a:p>
        </p:txBody>
      </p:sp>
      <p:graphicFrame>
        <p:nvGraphicFramePr>
          <p:cNvPr id="62469" name="Object 5"/>
          <p:cNvGraphicFramePr>
            <a:graphicFrameLocks noChangeAspect="1"/>
          </p:cNvGraphicFramePr>
          <p:nvPr/>
        </p:nvGraphicFramePr>
        <p:xfrm>
          <a:off x="971550" y="1916113"/>
          <a:ext cx="5724525" cy="750887"/>
        </p:xfrm>
        <a:graphic>
          <a:graphicData uri="http://schemas.openxmlformats.org/presentationml/2006/ole">
            <mc:AlternateContent xmlns:mc="http://schemas.openxmlformats.org/markup-compatibility/2006">
              <mc:Choice xmlns:v="urn:schemas-microsoft-com:vml" Requires="v">
                <p:oleObj r:id="rId2" imgW="998855" imgH="126365" progId="Equation.DSMT4">
                  <p:embed/>
                </p:oleObj>
              </mc:Choice>
              <mc:Fallback>
                <p:oleObj r:id="rId2" imgW="998855" imgH="126365" progId="Equation.DSMT4">
                  <p:embed/>
                  <p:pic>
                    <p:nvPicPr>
                      <p:cNvPr id="62469" name="Object 5"/>
                      <p:cNvPicPr/>
                      <p:nvPr/>
                    </p:nvPicPr>
                    <p:blipFill>
                      <a:blip r:embed="rId3"/>
                      <a:stretch>
                        <a:fillRect/>
                      </a:stretch>
                    </p:blipFill>
                    <p:spPr>
                      <a:xfrm>
                        <a:off x="971550" y="1916113"/>
                        <a:ext cx="5724525" cy="750887"/>
                      </a:xfrm>
                      <a:prstGeom prst="rect">
                        <a:avLst/>
                      </a:prstGeom>
                      <a:solidFill>
                        <a:srgbClr val="FFFFFF"/>
                      </a:solidFill>
                      <a:ln w="38100">
                        <a:noFill/>
                        <a:miter/>
                      </a:ln>
                    </p:spPr>
                  </p:pic>
                </p:oleObj>
              </mc:Fallback>
            </mc:AlternateContent>
          </a:graphicData>
        </a:graphic>
      </p:graphicFrame>
      <p:pic>
        <p:nvPicPr>
          <p:cNvPr id="10246" name="Picture 6" descr="Newton_stick"/>
          <p:cNvPicPr>
            <a:picLocks noChangeAspect="1"/>
          </p:cNvPicPr>
          <p:nvPr/>
        </p:nvPicPr>
        <p:blipFill>
          <a:blip r:embed="rId4">
            <a:grayscl/>
            <a:lum contrast="54000"/>
          </a:blip>
          <a:stretch>
            <a:fillRect/>
          </a:stretch>
        </p:blipFill>
        <p:spPr>
          <a:xfrm>
            <a:off x="6588125" y="3429000"/>
            <a:ext cx="2181225" cy="3101975"/>
          </a:xfrm>
          <a:prstGeom prst="rect">
            <a:avLst/>
          </a:prstGeom>
          <a:solidFill>
            <a:schemeClr val="tx1"/>
          </a:solidFill>
          <a:ln w="9525">
            <a:noFill/>
          </a:ln>
        </p:spPr>
      </p:pic>
      <p:sp>
        <p:nvSpPr>
          <p:cNvPr id="62471" name="Text Box 7" descr="花束"/>
          <p:cNvSpPr txBox="1">
            <a:spLocks noChangeArrowheads="1"/>
          </p:cNvSpPr>
          <p:nvPr/>
        </p:nvSpPr>
        <p:spPr bwMode="auto">
          <a:xfrm>
            <a:off x="1187450" y="4941888"/>
            <a:ext cx="4260850" cy="701675"/>
          </a:xfrm>
          <a:prstGeom prst="rect">
            <a:avLst/>
          </a:prstGeom>
          <a:noFill/>
          <a:ln w="9525" algn="ctr">
            <a:noFill/>
            <a:miter lim="800000"/>
          </a:ln>
          <a:effectLst/>
        </p:spPr>
        <p:txBody>
          <a:bodyPr wrap="none">
            <a:spAutoFit/>
          </a:bodyPr>
          <a:lstStyle/>
          <a:p>
            <a:pPr marR="0" defTabSz="914400" eaLnBrk="1" hangingPunct="1">
              <a:buClrTx/>
              <a:buSzTx/>
              <a:buFontTx/>
              <a:buNone/>
              <a:defRPr/>
            </a:pPr>
            <a:r>
              <a:rPr kumimoji="1" lang="zh-CN" altLang="en-US" sz="4000" kern="1200" cap="none" spc="0" normalizeH="0" baseline="0" noProof="0">
                <a:solidFill>
                  <a:srgbClr val="FF0066"/>
                </a:solidFill>
                <a:effectLst>
                  <a:outerShdw blurRad="38100" dist="38100" dir="2700000" algn="tl">
                    <a:srgbClr val="C0C0C0"/>
                  </a:outerShdw>
                </a:effectLst>
                <a:latin typeface="Arial" panose="020B0604020202020204" pitchFamily="34" charset="0"/>
                <a:ea typeface="楷体_GB2312" pitchFamily="49" charset="-122"/>
                <a:cs typeface="+mn-cs"/>
              </a:rPr>
              <a:t>非线性方程求根！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9"/>
                                        </p:tgtEl>
                                        <p:attrNameLst>
                                          <p:attrName>style.visibility</p:attrName>
                                        </p:attrNameLst>
                                      </p:cBhvr>
                                      <p:to>
                                        <p:strVal val="visible"/>
                                      </p:to>
                                    </p:set>
                                    <p:animEffect transition="in" filter="blinds(horizontal)">
                                      <p:cBhvr>
                                        <p:cTn id="7" dur="500"/>
                                        <p:tgtEl>
                                          <p:spTgt spid="6246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2468"/>
                                        </p:tgtEl>
                                        <p:attrNameLst>
                                          <p:attrName>style.visibility</p:attrName>
                                        </p:attrNameLst>
                                      </p:cBhvr>
                                      <p:to>
                                        <p:strVal val="visible"/>
                                      </p:to>
                                    </p:set>
                                    <p:anim calcmode="lin" valueType="num">
                                      <p:cBhvr additive="base">
                                        <p:cTn id="12" dur="500" fill="hold"/>
                                        <p:tgtEl>
                                          <p:spTgt spid="62468"/>
                                        </p:tgtEl>
                                        <p:attrNameLst>
                                          <p:attrName>ppt_x</p:attrName>
                                        </p:attrNameLst>
                                      </p:cBhvr>
                                      <p:tavLst>
                                        <p:tav tm="0">
                                          <p:val>
                                            <p:strVal val="0-#ppt_w/2"/>
                                          </p:val>
                                        </p:tav>
                                        <p:tav tm="100000">
                                          <p:val>
                                            <p:strVal val="#ppt_x"/>
                                          </p:val>
                                        </p:tav>
                                      </p:tavLst>
                                    </p:anim>
                                    <p:anim calcmode="lin" valueType="num">
                                      <p:cBhvr additive="base">
                                        <p:cTn id="13" dur="500" fill="hold"/>
                                        <p:tgtEl>
                                          <p:spTgt spid="6246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62471"/>
                                        </p:tgtEl>
                                        <p:attrNameLst>
                                          <p:attrName>style.visibility</p:attrName>
                                        </p:attrNameLst>
                                      </p:cBhvr>
                                      <p:to>
                                        <p:strVal val="visible"/>
                                      </p:to>
                                    </p:set>
                                    <p:anim calcmode="lin" valueType="num">
                                      <p:cBhvr additive="base">
                                        <p:cTn id="18" dur="500" fill="hold"/>
                                        <p:tgtEl>
                                          <p:spTgt spid="62471"/>
                                        </p:tgtEl>
                                        <p:attrNameLst>
                                          <p:attrName>ppt_x</p:attrName>
                                        </p:attrNameLst>
                                      </p:cBhvr>
                                      <p:tavLst>
                                        <p:tav tm="0">
                                          <p:val>
                                            <p:strVal val="1+#ppt_w/2"/>
                                          </p:val>
                                        </p:tav>
                                        <p:tav tm="100000">
                                          <p:val>
                                            <p:strVal val="#ppt_x"/>
                                          </p:val>
                                        </p:tav>
                                      </p:tavLst>
                                    </p:anim>
                                    <p:anim calcmode="lin" valueType="num">
                                      <p:cBhvr additive="base">
                                        <p:cTn id="19" dur="500" fill="hold"/>
                                        <p:tgtEl>
                                          <p:spTgt spid="624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p:bldP spid="6247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507EE12D-EB9A-8F18-E908-E76E65E8739C}"/>
                  </a:ext>
                </a:extLst>
              </p:cNvPr>
              <p:cNvSpPr txBox="1"/>
              <p:nvPr/>
            </p:nvSpPr>
            <p:spPr>
              <a:xfrm>
                <a:off x="1833519" y="4982651"/>
                <a:ext cx="2786990" cy="8831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sz="2400" i="1" smtClean="0">
                              <a:solidFill>
                                <a:schemeClr val="tx1"/>
                              </a:solidFill>
                              <a:latin typeface="Cambria Math" panose="02040503050406030204" pitchFamily="18" charset="0"/>
                            </a:rPr>
                          </m:ctrlPr>
                        </m:mPr>
                        <m:mr>
                          <m:e/>
                        </m:mr>
                        <m:mr>
                          <m:e>
                            <m:sSubSup>
                              <m:sSubSupPr>
                                <m:ctrlPr>
                                  <a:rPr lang="zh-CN" altLang="en-US" sz="2400" i="1">
                                    <a:solidFill>
                                      <a:schemeClr val="tx1"/>
                                    </a:solidFill>
                                    <a:latin typeface="Cambria Math" panose="02040503050406030204" pitchFamily="18" charset="0"/>
                                  </a:rPr>
                                </m:ctrlPr>
                              </m:sSubSupPr>
                              <m:e>
                                <m:r>
                                  <a:rPr lang="zh-CN" altLang="en-US" sz="2400" i="1">
                                    <a:solidFill>
                                      <a:schemeClr val="tx1"/>
                                    </a:solidFill>
                                    <a:latin typeface="Cambria Math" panose="02040503050406030204" pitchFamily="18" charset="0"/>
                                  </a:rPr>
                                  <m:t>𝐼</m:t>
                                </m:r>
                              </m:e>
                              <m:sub>
                                <m:r>
                                  <a:rPr lang="zh-CN" altLang="en-US" sz="2400">
                                    <a:solidFill>
                                      <a:schemeClr val="tx1"/>
                                    </a:solidFill>
                                    <a:latin typeface="Cambria Math" panose="02040503050406030204" pitchFamily="18" charset="0"/>
                                  </a:rPr>
                                  <m:t>7</m:t>
                                </m:r>
                              </m:sub>
                              <m:sup>
                                <m:r>
                                  <a:rPr lang="zh-CN" altLang="en-US" sz="2400">
                                    <a:solidFill>
                                      <a:schemeClr val="tx1"/>
                                    </a:solidFill>
                                    <a:latin typeface="Cambria Math" panose="02040503050406030204" pitchFamily="18" charset="0"/>
                                  </a:rPr>
                                  <m:t>∗</m:t>
                                </m:r>
                              </m:sup>
                            </m:sSubSup>
                            <m:r>
                              <a:rPr lang="zh-CN" altLang="en-US" sz="2400">
                                <a:solidFill>
                                  <a:schemeClr val="tx1"/>
                                </a:solidFill>
                                <a:latin typeface="Cambria Math" panose="02040503050406030204" pitchFamily="18" charset="0"/>
                              </a:rPr>
                              <m:t>=</m:t>
                            </m:r>
                            <m:f>
                              <m:fPr>
                                <m:ctrlPr>
                                  <a:rPr lang="zh-CN" altLang="en-US" sz="2400" i="1">
                                    <a:solidFill>
                                      <a:schemeClr val="tx1"/>
                                    </a:solidFill>
                                    <a:latin typeface="Cambria Math" panose="02040503050406030204" pitchFamily="18" charset="0"/>
                                  </a:rPr>
                                </m:ctrlPr>
                              </m:fPr>
                              <m:num>
                                <m:r>
                                  <a:rPr lang="zh-CN" altLang="en-US" sz="2400">
                                    <a:solidFill>
                                      <a:schemeClr val="tx1"/>
                                    </a:solidFill>
                                    <a:latin typeface="Cambria Math" panose="02040503050406030204" pitchFamily="18" charset="0"/>
                                  </a:rPr>
                                  <m:t>1</m:t>
                                </m:r>
                              </m:num>
                              <m:den>
                                <m:r>
                                  <a:rPr lang="zh-CN" altLang="en-US" sz="2400">
                                    <a:solidFill>
                                      <a:schemeClr val="tx1"/>
                                    </a:solidFill>
                                    <a:latin typeface="Cambria Math" panose="02040503050406030204" pitchFamily="18" charset="0"/>
                                  </a:rPr>
                                  <m:t>7</m:t>
                                </m:r>
                              </m:den>
                            </m:f>
                            <m:r>
                              <a:rPr lang="zh-CN" altLang="en-US" sz="2400">
                                <a:solidFill>
                                  <a:schemeClr val="tx1"/>
                                </a:solidFill>
                                <a:latin typeface="Cambria Math" panose="02040503050406030204" pitchFamily="18" charset="0"/>
                              </a:rPr>
                              <m:t>−5</m:t>
                            </m:r>
                            <m:sSubSup>
                              <m:sSubSupPr>
                                <m:ctrlPr>
                                  <a:rPr lang="zh-CN" altLang="en-US" sz="2400" i="1">
                                    <a:solidFill>
                                      <a:schemeClr val="tx1"/>
                                    </a:solidFill>
                                    <a:latin typeface="Cambria Math" panose="02040503050406030204" pitchFamily="18" charset="0"/>
                                  </a:rPr>
                                </m:ctrlPr>
                              </m:sSubSupPr>
                              <m:e>
                                <m:r>
                                  <a:rPr lang="zh-CN" altLang="en-US" sz="2400" i="1">
                                    <a:solidFill>
                                      <a:schemeClr val="tx1"/>
                                    </a:solidFill>
                                    <a:latin typeface="Cambria Math" panose="02040503050406030204" pitchFamily="18" charset="0"/>
                                  </a:rPr>
                                  <m:t>𝐼</m:t>
                                </m:r>
                              </m:e>
                              <m:sub>
                                <m:r>
                                  <a:rPr lang="zh-CN" altLang="en-US" sz="2400">
                                    <a:solidFill>
                                      <a:schemeClr val="tx1"/>
                                    </a:solidFill>
                                    <a:latin typeface="Cambria Math" panose="02040503050406030204" pitchFamily="18" charset="0"/>
                                  </a:rPr>
                                  <m:t>6</m:t>
                                </m:r>
                              </m:sub>
                              <m:sup>
                                <m:r>
                                  <a:rPr lang="zh-CN" altLang="en-US" sz="2400">
                                    <a:solidFill>
                                      <a:schemeClr val="tx1"/>
                                    </a:solidFill>
                                    <a:latin typeface="Cambria Math" panose="02040503050406030204" pitchFamily="18" charset="0"/>
                                  </a:rPr>
                                  <m:t>∗</m:t>
                                </m:r>
                              </m:sup>
                            </m:sSubSup>
                            <m:r>
                              <a:rPr lang="zh-CN" altLang="en-US" sz="2400">
                                <a:solidFill>
                                  <a:schemeClr val="tx1"/>
                                </a:solidFill>
                                <a:latin typeface="Cambria Math" panose="02040503050406030204" pitchFamily="18" charset="0"/>
                              </a:rPr>
                              <m:t>=24.933</m:t>
                            </m:r>
                          </m:e>
                        </m:mr>
                      </m:m>
                    </m:oMath>
                  </m:oMathPara>
                </a14:m>
                <a:endParaRPr lang="zh-CN" altLang="en-US" sz="2400" dirty="0">
                  <a:solidFill>
                    <a:schemeClr val="tx1"/>
                  </a:solidFill>
                </a:endParaRPr>
              </a:p>
            </p:txBody>
          </p:sp>
        </mc:Choice>
        <mc:Fallback xmlns="">
          <p:sp>
            <p:nvSpPr>
              <p:cNvPr id="30" name="文本框 29">
                <a:extLst>
                  <a:ext uri="{FF2B5EF4-FFF2-40B4-BE49-F238E27FC236}">
                    <a16:creationId xmlns:a16="http://schemas.microsoft.com/office/drawing/2014/main" id="{507EE12D-EB9A-8F18-E908-E76E65E8739C}"/>
                  </a:ext>
                </a:extLst>
              </p:cNvPr>
              <p:cNvSpPr txBox="1">
                <a:spLocks noRot="1" noChangeAspect="1" noMove="1" noResize="1" noEditPoints="1" noAdjustHandles="1" noChangeArrowheads="1" noChangeShapeType="1" noTextEdit="1"/>
              </p:cNvSpPr>
              <p:nvPr/>
            </p:nvSpPr>
            <p:spPr>
              <a:xfrm>
                <a:off x="1833519" y="4982651"/>
                <a:ext cx="2786990" cy="883127"/>
              </a:xfrm>
              <a:prstGeom prst="rect">
                <a:avLst/>
              </a:prstGeom>
              <a:blipFill>
                <a:blip r:embed="rId3"/>
                <a:stretch>
                  <a:fillRect r="-6346"/>
                </a:stretch>
              </a:blipFill>
            </p:spPr>
            <p:txBody>
              <a:bodyPr/>
              <a:lstStyle/>
              <a:p>
                <a:r>
                  <a:rPr lang="zh-CN" altLang="en-US">
                    <a:noFill/>
                  </a:rPr>
                  <a:t> </a:t>
                </a:r>
              </a:p>
            </p:txBody>
          </p:sp>
        </mc:Fallback>
      </mc:AlternateContent>
      <p:graphicFrame>
        <p:nvGraphicFramePr>
          <p:cNvPr id="39" name="Object 9">
            <a:extLst>
              <a:ext uri="{FF2B5EF4-FFF2-40B4-BE49-F238E27FC236}">
                <a16:creationId xmlns:a16="http://schemas.microsoft.com/office/drawing/2014/main" id="{9CA59399-446D-85B9-9E77-1CD0D524C0E1}"/>
              </a:ext>
            </a:extLst>
          </p:cNvPr>
          <p:cNvGraphicFramePr>
            <a:graphicFrameLocks noChangeAspect="1"/>
          </p:cNvGraphicFramePr>
          <p:nvPr>
            <p:extLst>
              <p:ext uri="{D42A27DB-BD31-4B8C-83A1-F6EECF244321}">
                <p14:modId xmlns:p14="http://schemas.microsoft.com/office/powerpoint/2010/main" val="736797631"/>
              </p:ext>
            </p:extLst>
          </p:nvPr>
        </p:nvGraphicFramePr>
        <p:xfrm>
          <a:off x="2400230" y="1203635"/>
          <a:ext cx="1995296" cy="440880"/>
        </p:xfrm>
        <a:graphic>
          <a:graphicData uri="http://schemas.openxmlformats.org/presentationml/2006/ole">
            <mc:AlternateContent xmlns:mc="http://schemas.openxmlformats.org/markup-compatibility/2006">
              <mc:Choice xmlns:v="urn:schemas-microsoft-com:vml" Requires="v">
                <p:oleObj name="Equation" r:id="rId4" imgW="1130040" imgH="241200" progId="Equation.DSMT4">
                  <p:embed/>
                </p:oleObj>
              </mc:Choice>
              <mc:Fallback>
                <p:oleObj name="Equation" r:id="rId4" imgW="1130040" imgH="241200" progId="Equation.DSMT4">
                  <p:embed/>
                  <p:pic>
                    <p:nvPicPr>
                      <p:cNvPr id="39" name="Object 9">
                        <a:extLst>
                          <a:ext uri="{FF2B5EF4-FFF2-40B4-BE49-F238E27FC236}">
                            <a16:creationId xmlns:a16="http://schemas.microsoft.com/office/drawing/2014/main" id="{9CA59399-446D-85B9-9E77-1CD0D524C0E1}"/>
                          </a:ext>
                        </a:extLst>
                      </p:cNvPr>
                      <p:cNvPicPr/>
                      <p:nvPr/>
                    </p:nvPicPr>
                    <p:blipFill>
                      <a:blip r:embed="rId5">
                        <a:clrChange>
                          <a:clrFrom>
                            <a:srgbClr val="000000"/>
                          </a:clrFrom>
                          <a:clrTo>
                            <a:srgbClr val="000000"/>
                          </a:clrTo>
                        </a:clrChange>
                      </a:blip>
                      <a:stretch>
                        <a:fillRect/>
                      </a:stretch>
                    </p:blipFill>
                    <p:spPr>
                      <a:xfrm>
                        <a:off x="2400230" y="1203635"/>
                        <a:ext cx="1995296" cy="440880"/>
                      </a:xfrm>
                      <a:prstGeom prst="rect">
                        <a:avLst/>
                      </a:prstGeom>
                      <a:noFill/>
                      <a:ln w="38100">
                        <a:noFill/>
                        <a:miter/>
                      </a:ln>
                    </p:spPr>
                  </p:pic>
                </p:oleObj>
              </mc:Fallback>
            </mc:AlternateContent>
          </a:graphicData>
        </a:graphic>
      </p:graphicFrame>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55AF71EA-3FCC-9069-5317-6F981E40BE83}"/>
                  </a:ext>
                </a:extLst>
              </p:cNvPr>
              <p:cNvSpPr txBox="1"/>
              <p:nvPr/>
            </p:nvSpPr>
            <p:spPr>
              <a:xfrm>
                <a:off x="2072890" y="1598102"/>
                <a:ext cx="2810864" cy="7838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sz="2400" i="1" smtClean="0">
                              <a:solidFill>
                                <a:schemeClr val="tx1"/>
                              </a:solidFill>
                              <a:latin typeface="Cambria Math" panose="02040503050406030204" pitchFamily="18" charset="0"/>
                            </a:rPr>
                          </m:ctrlPr>
                        </m:sSubSupPr>
                        <m:e>
                          <m:r>
                            <a:rPr lang="zh-CN" altLang="en-US" sz="2400" i="1">
                              <a:solidFill>
                                <a:schemeClr val="tx1"/>
                              </a:solidFill>
                              <a:latin typeface="Cambria Math" panose="02040503050406030204" pitchFamily="18" charset="0"/>
                            </a:rPr>
                            <m:t>𝐼</m:t>
                          </m:r>
                        </m:e>
                        <m:sub>
                          <m:r>
                            <a:rPr lang="zh-CN" altLang="en-US" sz="2400">
                              <a:solidFill>
                                <a:schemeClr val="tx1"/>
                              </a:solidFill>
                              <a:latin typeface="Cambria Math" panose="02040503050406030204" pitchFamily="18" charset="0"/>
                            </a:rPr>
                            <m:t>2</m:t>
                          </m:r>
                        </m:sub>
                        <m:sup>
                          <m:r>
                            <a:rPr lang="zh-CN" altLang="en-US" sz="2400">
                              <a:solidFill>
                                <a:schemeClr val="tx1"/>
                              </a:solidFill>
                              <a:latin typeface="Cambria Math" panose="02040503050406030204" pitchFamily="18" charset="0"/>
                            </a:rPr>
                            <m:t>∗</m:t>
                          </m:r>
                        </m:sup>
                      </m:sSubSup>
                      <m:r>
                        <a:rPr lang="zh-CN" altLang="en-US" sz="2400">
                          <a:solidFill>
                            <a:schemeClr val="tx1"/>
                          </a:solidFill>
                          <a:latin typeface="Cambria Math" panose="02040503050406030204" pitchFamily="18" charset="0"/>
                        </a:rPr>
                        <m:t>=</m:t>
                      </m:r>
                      <m:f>
                        <m:fPr>
                          <m:ctrlPr>
                            <a:rPr lang="zh-CN" altLang="en-US" sz="2400" i="1">
                              <a:solidFill>
                                <a:schemeClr val="tx1"/>
                              </a:solidFill>
                              <a:latin typeface="Cambria Math" panose="02040503050406030204" pitchFamily="18" charset="0"/>
                            </a:rPr>
                          </m:ctrlPr>
                        </m:fPr>
                        <m:num>
                          <m:r>
                            <a:rPr lang="zh-CN" altLang="en-US" sz="2400">
                              <a:solidFill>
                                <a:schemeClr val="tx1"/>
                              </a:solidFill>
                              <a:latin typeface="Cambria Math" panose="02040503050406030204" pitchFamily="18" charset="0"/>
                            </a:rPr>
                            <m:t>1</m:t>
                          </m:r>
                        </m:num>
                        <m:den>
                          <m:r>
                            <a:rPr lang="zh-CN" altLang="en-US" sz="2400">
                              <a:solidFill>
                                <a:schemeClr val="tx1"/>
                              </a:solidFill>
                              <a:latin typeface="Cambria Math" panose="02040503050406030204" pitchFamily="18" charset="0"/>
                            </a:rPr>
                            <m:t>2</m:t>
                          </m:r>
                        </m:den>
                      </m:f>
                      <m:r>
                        <a:rPr lang="zh-CN" altLang="en-US" sz="2400">
                          <a:solidFill>
                            <a:schemeClr val="tx1"/>
                          </a:solidFill>
                          <a:latin typeface="Cambria Math" panose="02040503050406030204" pitchFamily="18" charset="0"/>
                        </a:rPr>
                        <m:t>−5</m:t>
                      </m:r>
                      <m:sSubSup>
                        <m:sSubSupPr>
                          <m:ctrlPr>
                            <a:rPr lang="zh-CN" altLang="en-US" sz="2400" i="1">
                              <a:solidFill>
                                <a:schemeClr val="tx1"/>
                              </a:solidFill>
                              <a:latin typeface="Cambria Math" panose="02040503050406030204" pitchFamily="18" charset="0"/>
                            </a:rPr>
                          </m:ctrlPr>
                        </m:sSubSupPr>
                        <m:e>
                          <m:r>
                            <a:rPr lang="zh-CN" altLang="en-US" sz="2400" i="1">
                              <a:solidFill>
                                <a:schemeClr val="tx1"/>
                              </a:solidFill>
                              <a:latin typeface="Cambria Math" panose="02040503050406030204" pitchFamily="18" charset="0"/>
                            </a:rPr>
                            <m:t>𝐼</m:t>
                          </m:r>
                        </m:e>
                        <m:sub>
                          <m:r>
                            <a:rPr lang="zh-CN" altLang="en-US" sz="2400">
                              <a:solidFill>
                                <a:schemeClr val="tx1"/>
                              </a:solidFill>
                              <a:latin typeface="Cambria Math" panose="02040503050406030204" pitchFamily="18" charset="0"/>
                            </a:rPr>
                            <m:t>1</m:t>
                          </m:r>
                        </m:sub>
                        <m:sup>
                          <m:r>
                            <a:rPr lang="zh-CN" altLang="en-US" sz="2400">
                              <a:solidFill>
                                <a:schemeClr val="tx1"/>
                              </a:solidFill>
                              <a:latin typeface="Cambria Math" panose="02040503050406030204" pitchFamily="18" charset="0"/>
                            </a:rPr>
                            <m:t>∗</m:t>
                          </m:r>
                        </m:sup>
                      </m:sSubSup>
                      <m:r>
                        <a:rPr lang="zh-CN" altLang="en-US" sz="2400">
                          <a:solidFill>
                            <a:schemeClr val="tx1"/>
                          </a:solidFill>
                          <a:latin typeface="Cambria Math" panose="02040503050406030204" pitchFamily="18" charset="0"/>
                        </a:rPr>
                        <m:t>=0.05,</m:t>
                      </m:r>
                    </m:oMath>
                  </m:oMathPara>
                </a14:m>
                <a:endParaRPr lang="zh-CN" altLang="en-US" sz="2400" dirty="0">
                  <a:solidFill>
                    <a:schemeClr val="tx1"/>
                  </a:solidFill>
                </a:endParaRPr>
              </a:p>
            </p:txBody>
          </p:sp>
        </mc:Choice>
        <mc:Fallback xmlns="">
          <p:sp>
            <p:nvSpPr>
              <p:cNvPr id="41" name="文本框 40">
                <a:extLst>
                  <a:ext uri="{FF2B5EF4-FFF2-40B4-BE49-F238E27FC236}">
                    <a16:creationId xmlns:a16="http://schemas.microsoft.com/office/drawing/2014/main" id="{55AF71EA-3FCC-9069-5317-6F981E40BE83}"/>
                  </a:ext>
                </a:extLst>
              </p:cNvPr>
              <p:cNvSpPr txBox="1">
                <a:spLocks noRot="1" noChangeAspect="1" noMove="1" noResize="1" noEditPoints="1" noAdjustHandles="1" noChangeArrowheads="1" noChangeShapeType="1" noTextEdit="1"/>
              </p:cNvSpPr>
              <p:nvPr/>
            </p:nvSpPr>
            <p:spPr>
              <a:xfrm>
                <a:off x="2072890" y="1598102"/>
                <a:ext cx="2810864" cy="78380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7273713C-F36D-CB08-E9DB-D3A18CFF64B1}"/>
                  </a:ext>
                </a:extLst>
              </p:cNvPr>
              <p:cNvSpPr txBox="1"/>
              <p:nvPr/>
            </p:nvSpPr>
            <p:spPr>
              <a:xfrm>
                <a:off x="1627669" y="2321798"/>
                <a:ext cx="3864889" cy="7861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sz="2400" i="1" smtClean="0">
                              <a:solidFill>
                                <a:schemeClr val="tx1"/>
                              </a:solidFill>
                              <a:latin typeface="Cambria Math" panose="02040503050406030204" pitchFamily="18" charset="0"/>
                            </a:rPr>
                          </m:ctrlPr>
                        </m:sSubSupPr>
                        <m:e>
                          <m:r>
                            <a:rPr lang="zh-CN" altLang="en-US" sz="2400" i="1">
                              <a:solidFill>
                                <a:schemeClr val="tx1"/>
                              </a:solidFill>
                              <a:latin typeface="Cambria Math" panose="02040503050406030204" pitchFamily="18" charset="0"/>
                            </a:rPr>
                            <m:t>𝐼</m:t>
                          </m:r>
                        </m:e>
                        <m:sub>
                          <m:r>
                            <a:rPr lang="zh-CN" altLang="en-US" sz="2400">
                              <a:solidFill>
                                <a:schemeClr val="tx1"/>
                              </a:solidFill>
                              <a:latin typeface="Cambria Math" panose="02040503050406030204" pitchFamily="18" charset="0"/>
                            </a:rPr>
                            <m:t>3</m:t>
                          </m:r>
                        </m:sub>
                        <m:sup>
                          <m:r>
                            <a:rPr lang="zh-CN" altLang="en-US" sz="2400">
                              <a:solidFill>
                                <a:schemeClr val="tx1"/>
                              </a:solidFill>
                              <a:latin typeface="Cambria Math" panose="02040503050406030204" pitchFamily="18" charset="0"/>
                            </a:rPr>
                            <m:t>∗</m:t>
                          </m:r>
                        </m:sup>
                      </m:sSubSup>
                      <m:r>
                        <a:rPr lang="zh-CN" altLang="en-US" sz="2400">
                          <a:solidFill>
                            <a:schemeClr val="tx1"/>
                          </a:solidFill>
                          <a:latin typeface="Cambria Math" panose="02040503050406030204" pitchFamily="18" charset="0"/>
                        </a:rPr>
                        <m:t>=</m:t>
                      </m:r>
                      <m:f>
                        <m:fPr>
                          <m:ctrlPr>
                            <a:rPr lang="zh-CN" altLang="en-US" sz="2400" i="1">
                              <a:solidFill>
                                <a:schemeClr val="tx1"/>
                              </a:solidFill>
                              <a:latin typeface="Cambria Math" panose="02040503050406030204" pitchFamily="18" charset="0"/>
                            </a:rPr>
                          </m:ctrlPr>
                        </m:fPr>
                        <m:num>
                          <m:r>
                            <a:rPr lang="zh-CN" altLang="en-US" sz="2400">
                              <a:solidFill>
                                <a:schemeClr val="tx1"/>
                              </a:solidFill>
                              <a:latin typeface="Cambria Math" panose="02040503050406030204" pitchFamily="18" charset="0"/>
                            </a:rPr>
                            <m:t>1</m:t>
                          </m:r>
                        </m:num>
                        <m:den>
                          <m:r>
                            <a:rPr lang="zh-CN" altLang="en-US" sz="2400">
                              <a:solidFill>
                                <a:schemeClr val="tx1"/>
                              </a:solidFill>
                              <a:latin typeface="Cambria Math" panose="02040503050406030204" pitchFamily="18" charset="0"/>
                            </a:rPr>
                            <m:t>3</m:t>
                          </m:r>
                        </m:den>
                      </m:f>
                      <m:r>
                        <a:rPr lang="zh-CN" altLang="en-US" sz="2400">
                          <a:solidFill>
                            <a:schemeClr val="tx1"/>
                          </a:solidFill>
                          <a:latin typeface="Cambria Math" panose="02040503050406030204" pitchFamily="18" charset="0"/>
                        </a:rPr>
                        <m:t>−5</m:t>
                      </m:r>
                      <m:sSubSup>
                        <m:sSubSupPr>
                          <m:ctrlPr>
                            <a:rPr lang="zh-CN" altLang="en-US" sz="2400" i="1">
                              <a:solidFill>
                                <a:schemeClr val="tx1"/>
                              </a:solidFill>
                              <a:latin typeface="Cambria Math" panose="02040503050406030204" pitchFamily="18" charset="0"/>
                            </a:rPr>
                          </m:ctrlPr>
                        </m:sSubSupPr>
                        <m:e>
                          <m:r>
                            <a:rPr lang="zh-CN" altLang="en-US" sz="2400" i="1">
                              <a:solidFill>
                                <a:schemeClr val="tx1"/>
                              </a:solidFill>
                              <a:latin typeface="Cambria Math" panose="02040503050406030204" pitchFamily="18" charset="0"/>
                            </a:rPr>
                            <m:t>𝐼</m:t>
                          </m:r>
                        </m:e>
                        <m:sub>
                          <m:r>
                            <a:rPr lang="zh-CN" altLang="en-US" sz="2400">
                              <a:solidFill>
                                <a:schemeClr val="tx1"/>
                              </a:solidFill>
                              <a:latin typeface="Cambria Math" panose="02040503050406030204" pitchFamily="18" charset="0"/>
                            </a:rPr>
                            <m:t>2</m:t>
                          </m:r>
                        </m:sub>
                        <m:sup>
                          <m:r>
                            <a:rPr lang="zh-CN" altLang="en-US" sz="2400">
                              <a:solidFill>
                                <a:schemeClr val="tx1"/>
                              </a:solidFill>
                              <a:latin typeface="Cambria Math" panose="02040503050406030204" pitchFamily="18" charset="0"/>
                            </a:rPr>
                            <m:t>∗</m:t>
                          </m:r>
                        </m:sup>
                      </m:sSubSup>
                      <m:r>
                        <a:rPr lang="zh-CN" altLang="en-US" sz="2400">
                          <a:solidFill>
                            <a:schemeClr val="tx1"/>
                          </a:solidFill>
                          <a:latin typeface="Cambria Math" panose="02040503050406030204" pitchFamily="18" charset="0"/>
                        </a:rPr>
                        <m:t>=0.083</m:t>
                      </m:r>
                      <m:r>
                        <a:rPr lang="zh-CN" altLang="en-US" sz="2400">
                          <a:solidFill>
                            <a:schemeClr val="tx1"/>
                          </a:solidFill>
                          <a:latin typeface="Cambria Math" panose="02040503050406030204" pitchFamily="18" charset="0"/>
                        </a:rPr>
                        <m:t>，</m:t>
                      </m:r>
                    </m:oMath>
                  </m:oMathPara>
                </a14:m>
                <a:endParaRPr lang="zh-CN" altLang="en-US" sz="2400" dirty="0">
                  <a:solidFill>
                    <a:schemeClr val="tx1"/>
                  </a:solidFill>
                </a:endParaRPr>
              </a:p>
            </p:txBody>
          </p:sp>
        </mc:Choice>
        <mc:Fallback xmlns="">
          <p:sp>
            <p:nvSpPr>
              <p:cNvPr id="43" name="文本框 42">
                <a:extLst>
                  <a:ext uri="{FF2B5EF4-FFF2-40B4-BE49-F238E27FC236}">
                    <a16:creationId xmlns:a16="http://schemas.microsoft.com/office/drawing/2014/main" id="{7273713C-F36D-CB08-E9DB-D3A18CFF64B1}"/>
                  </a:ext>
                </a:extLst>
              </p:cNvPr>
              <p:cNvSpPr txBox="1">
                <a:spLocks noRot="1" noChangeAspect="1" noMove="1" noResize="1" noEditPoints="1" noAdjustHandles="1" noChangeArrowheads="1" noChangeShapeType="1" noTextEdit="1"/>
              </p:cNvSpPr>
              <p:nvPr/>
            </p:nvSpPr>
            <p:spPr>
              <a:xfrm>
                <a:off x="1627669" y="2321798"/>
                <a:ext cx="3864889" cy="78617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8E4AE42D-69DE-C08C-B5FB-9C2669694797}"/>
                  </a:ext>
                </a:extLst>
              </p:cNvPr>
              <p:cNvSpPr txBox="1"/>
              <p:nvPr/>
            </p:nvSpPr>
            <p:spPr>
              <a:xfrm>
                <a:off x="1684600" y="3020481"/>
                <a:ext cx="3587443" cy="7838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sz="2400" i="1" smtClean="0">
                              <a:solidFill>
                                <a:schemeClr val="tx1"/>
                              </a:solidFill>
                              <a:latin typeface="Cambria Math" panose="02040503050406030204" pitchFamily="18" charset="0"/>
                            </a:rPr>
                          </m:ctrlPr>
                        </m:sSubSupPr>
                        <m:e>
                          <m:r>
                            <a:rPr lang="zh-CN" altLang="en-US" sz="2400" i="1">
                              <a:solidFill>
                                <a:schemeClr val="tx1"/>
                              </a:solidFill>
                              <a:latin typeface="Cambria Math" panose="02040503050406030204" pitchFamily="18" charset="0"/>
                            </a:rPr>
                            <m:t>𝐼</m:t>
                          </m:r>
                        </m:e>
                        <m:sub>
                          <m:r>
                            <a:rPr lang="zh-CN" altLang="en-US" sz="2400">
                              <a:solidFill>
                                <a:schemeClr val="tx1"/>
                              </a:solidFill>
                              <a:latin typeface="Cambria Math" panose="02040503050406030204" pitchFamily="18" charset="0"/>
                            </a:rPr>
                            <m:t>4</m:t>
                          </m:r>
                        </m:sub>
                        <m:sup>
                          <m:r>
                            <a:rPr lang="zh-CN" altLang="en-US" sz="2400">
                              <a:solidFill>
                                <a:schemeClr val="tx1"/>
                              </a:solidFill>
                              <a:latin typeface="Cambria Math" panose="02040503050406030204" pitchFamily="18" charset="0"/>
                            </a:rPr>
                            <m:t>∗</m:t>
                          </m:r>
                        </m:sup>
                      </m:sSubSup>
                      <m:r>
                        <a:rPr lang="zh-CN" altLang="en-US" sz="2400">
                          <a:solidFill>
                            <a:schemeClr val="tx1"/>
                          </a:solidFill>
                          <a:latin typeface="Cambria Math" panose="02040503050406030204" pitchFamily="18" charset="0"/>
                        </a:rPr>
                        <m:t>=</m:t>
                      </m:r>
                      <m:f>
                        <m:fPr>
                          <m:ctrlPr>
                            <a:rPr lang="zh-CN" altLang="en-US" sz="2400" i="1">
                              <a:solidFill>
                                <a:schemeClr val="tx1"/>
                              </a:solidFill>
                              <a:latin typeface="Cambria Math" panose="02040503050406030204" pitchFamily="18" charset="0"/>
                            </a:rPr>
                          </m:ctrlPr>
                        </m:fPr>
                        <m:num>
                          <m:r>
                            <a:rPr lang="zh-CN" altLang="en-US" sz="2400">
                              <a:solidFill>
                                <a:schemeClr val="tx1"/>
                              </a:solidFill>
                              <a:latin typeface="Cambria Math" panose="02040503050406030204" pitchFamily="18" charset="0"/>
                            </a:rPr>
                            <m:t>1</m:t>
                          </m:r>
                        </m:num>
                        <m:den>
                          <m:r>
                            <a:rPr lang="zh-CN" altLang="en-US" sz="2400">
                              <a:solidFill>
                                <a:schemeClr val="tx1"/>
                              </a:solidFill>
                              <a:latin typeface="Cambria Math" panose="02040503050406030204" pitchFamily="18" charset="0"/>
                            </a:rPr>
                            <m:t>4</m:t>
                          </m:r>
                        </m:den>
                      </m:f>
                      <m:r>
                        <a:rPr lang="zh-CN" altLang="en-US" sz="2400">
                          <a:solidFill>
                            <a:schemeClr val="tx1"/>
                          </a:solidFill>
                          <a:latin typeface="Cambria Math" panose="02040503050406030204" pitchFamily="18" charset="0"/>
                        </a:rPr>
                        <m:t>−5</m:t>
                      </m:r>
                      <m:sSubSup>
                        <m:sSubSupPr>
                          <m:ctrlPr>
                            <a:rPr lang="zh-CN" altLang="en-US" sz="2400" i="1">
                              <a:solidFill>
                                <a:schemeClr val="tx1"/>
                              </a:solidFill>
                              <a:latin typeface="Cambria Math" panose="02040503050406030204" pitchFamily="18" charset="0"/>
                            </a:rPr>
                          </m:ctrlPr>
                        </m:sSubSupPr>
                        <m:e>
                          <m:r>
                            <a:rPr lang="zh-CN" altLang="en-US" sz="2400" i="1">
                              <a:solidFill>
                                <a:schemeClr val="tx1"/>
                              </a:solidFill>
                              <a:latin typeface="Cambria Math" panose="02040503050406030204" pitchFamily="18" charset="0"/>
                            </a:rPr>
                            <m:t>𝐼</m:t>
                          </m:r>
                        </m:e>
                        <m:sub>
                          <m:r>
                            <a:rPr lang="zh-CN" altLang="en-US" sz="2400">
                              <a:solidFill>
                                <a:schemeClr val="tx1"/>
                              </a:solidFill>
                              <a:latin typeface="Cambria Math" panose="02040503050406030204" pitchFamily="18" charset="0"/>
                            </a:rPr>
                            <m:t>3</m:t>
                          </m:r>
                        </m:sub>
                        <m:sup>
                          <m:r>
                            <a:rPr lang="zh-CN" altLang="en-US" sz="2400">
                              <a:solidFill>
                                <a:schemeClr val="tx1"/>
                              </a:solidFill>
                              <a:latin typeface="Cambria Math" panose="02040503050406030204" pitchFamily="18" charset="0"/>
                            </a:rPr>
                            <m:t>∗</m:t>
                          </m:r>
                        </m:sup>
                      </m:sSubSup>
                      <m:r>
                        <a:rPr lang="zh-CN" altLang="en-US" sz="2400">
                          <a:solidFill>
                            <a:schemeClr val="tx1"/>
                          </a:solidFill>
                          <a:latin typeface="Cambria Math" panose="02040503050406030204" pitchFamily="18" charset="0"/>
                        </a:rPr>
                        <m:t>=−0.165</m:t>
                      </m:r>
                    </m:oMath>
                  </m:oMathPara>
                </a14:m>
                <a:endParaRPr lang="zh-CN" altLang="en-US" sz="2400" dirty="0">
                  <a:solidFill>
                    <a:schemeClr val="tx1"/>
                  </a:solidFill>
                </a:endParaRPr>
              </a:p>
            </p:txBody>
          </p:sp>
        </mc:Choice>
        <mc:Fallback xmlns="">
          <p:sp>
            <p:nvSpPr>
              <p:cNvPr id="45" name="文本框 44">
                <a:extLst>
                  <a:ext uri="{FF2B5EF4-FFF2-40B4-BE49-F238E27FC236}">
                    <a16:creationId xmlns:a16="http://schemas.microsoft.com/office/drawing/2014/main" id="{8E4AE42D-69DE-C08C-B5FB-9C2669694797}"/>
                  </a:ext>
                </a:extLst>
              </p:cNvPr>
              <p:cNvSpPr txBox="1">
                <a:spLocks noRot="1" noChangeAspect="1" noMove="1" noResize="1" noEditPoints="1" noAdjustHandles="1" noChangeArrowheads="1" noChangeShapeType="1" noTextEdit="1"/>
              </p:cNvSpPr>
              <p:nvPr/>
            </p:nvSpPr>
            <p:spPr>
              <a:xfrm>
                <a:off x="1684600" y="3020481"/>
                <a:ext cx="3587443" cy="78380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083D2053-E861-35DE-3B6C-1AC8F6F8C7D9}"/>
                  </a:ext>
                </a:extLst>
              </p:cNvPr>
              <p:cNvSpPr txBox="1"/>
              <p:nvPr/>
            </p:nvSpPr>
            <p:spPr>
              <a:xfrm>
                <a:off x="1406848" y="3707414"/>
                <a:ext cx="4142946" cy="7861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sz="2400" i="1" smtClean="0">
                              <a:solidFill>
                                <a:schemeClr val="tx1"/>
                              </a:solidFill>
                              <a:latin typeface="Cambria Math" panose="02040503050406030204" pitchFamily="18" charset="0"/>
                            </a:rPr>
                          </m:ctrlPr>
                        </m:sSubSupPr>
                        <m:e>
                          <m:r>
                            <a:rPr lang="zh-CN" altLang="en-US" sz="2400" i="1">
                              <a:solidFill>
                                <a:schemeClr val="tx1"/>
                              </a:solidFill>
                              <a:latin typeface="Cambria Math" panose="02040503050406030204" pitchFamily="18" charset="0"/>
                            </a:rPr>
                            <m:t>𝐼</m:t>
                          </m:r>
                        </m:e>
                        <m:sub>
                          <m:r>
                            <a:rPr lang="zh-CN" altLang="en-US" sz="2400">
                              <a:solidFill>
                                <a:schemeClr val="tx1"/>
                              </a:solidFill>
                              <a:latin typeface="Cambria Math" panose="02040503050406030204" pitchFamily="18" charset="0"/>
                            </a:rPr>
                            <m:t>5</m:t>
                          </m:r>
                        </m:sub>
                        <m:sup>
                          <m:r>
                            <a:rPr lang="zh-CN" altLang="en-US" sz="2400">
                              <a:solidFill>
                                <a:schemeClr val="tx1"/>
                              </a:solidFill>
                              <a:latin typeface="Cambria Math" panose="02040503050406030204" pitchFamily="18" charset="0"/>
                            </a:rPr>
                            <m:t>∗</m:t>
                          </m:r>
                        </m:sup>
                      </m:sSubSup>
                      <m:r>
                        <a:rPr lang="zh-CN" altLang="en-US" sz="2400">
                          <a:solidFill>
                            <a:schemeClr val="tx1"/>
                          </a:solidFill>
                          <a:latin typeface="Cambria Math" panose="02040503050406030204" pitchFamily="18" charset="0"/>
                        </a:rPr>
                        <m:t>=</m:t>
                      </m:r>
                      <m:f>
                        <m:fPr>
                          <m:ctrlPr>
                            <a:rPr lang="zh-CN" altLang="en-US" sz="2400" i="1">
                              <a:solidFill>
                                <a:schemeClr val="tx1"/>
                              </a:solidFill>
                              <a:latin typeface="Cambria Math" panose="02040503050406030204" pitchFamily="18" charset="0"/>
                            </a:rPr>
                          </m:ctrlPr>
                        </m:fPr>
                        <m:num>
                          <m:r>
                            <a:rPr lang="zh-CN" altLang="en-US" sz="2400">
                              <a:solidFill>
                                <a:schemeClr val="tx1"/>
                              </a:solidFill>
                              <a:latin typeface="Cambria Math" panose="02040503050406030204" pitchFamily="18" charset="0"/>
                            </a:rPr>
                            <m:t>1</m:t>
                          </m:r>
                        </m:num>
                        <m:den>
                          <m:r>
                            <a:rPr lang="zh-CN" altLang="en-US" sz="2400">
                              <a:solidFill>
                                <a:schemeClr val="tx1"/>
                              </a:solidFill>
                              <a:latin typeface="Cambria Math" panose="02040503050406030204" pitchFamily="18" charset="0"/>
                            </a:rPr>
                            <m:t>5</m:t>
                          </m:r>
                        </m:den>
                      </m:f>
                      <m:r>
                        <a:rPr lang="zh-CN" altLang="en-US" sz="2400">
                          <a:solidFill>
                            <a:schemeClr val="tx1"/>
                          </a:solidFill>
                          <a:latin typeface="Cambria Math" panose="02040503050406030204" pitchFamily="18" charset="0"/>
                        </a:rPr>
                        <m:t>−5</m:t>
                      </m:r>
                      <m:sSubSup>
                        <m:sSubSupPr>
                          <m:ctrlPr>
                            <a:rPr lang="zh-CN" altLang="en-US" sz="2400" i="1">
                              <a:solidFill>
                                <a:schemeClr val="tx1"/>
                              </a:solidFill>
                              <a:latin typeface="Cambria Math" panose="02040503050406030204" pitchFamily="18" charset="0"/>
                            </a:rPr>
                          </m:ctrlPr>
                        </m:sSubSupPr>
                        <m:e>
                          <m:r>
                            <a:rPr lang="zh-CN" altLang="en-US" sz="2400" i="1">
                              <a:solidFill>
                                <a:schemeClr val="tx1"/>
                              </a:solidFill>
                              <a:latin typeface="Cambria Math" panose="02040503050406030204" pitchFamily="18" charset="0"/>
                            </a:rPr>
                            <m:t>𝐼</m:t>
                          </m:r>
                        </m:e>
                        <m:sub>
                          <m:r>
                            <a:rPr lang="zh-CN" altLang="en-US" sz="2400">
                              <a:solidFill>
                                <a:schemeClr val="tx1"/>
                              </a:solidFill>
                              <a:latin typeface="Cambria Math" panose="02040503050406030204" pitchFamily="18" charset="0"/>
                            </a:rPr>
                            <m:t>4</m:t>
                          </m:r>
                        </m:sub>
                        <m:sup>
                          <m:r>
                            <a:rPr lang="zh-CN" altLang="en-US" sz="2400">
                              <a:solidFill>
                                <a:schemeClr val="tx1"/>
                              </a:solidFill>
                              <a:latin typeface="Cambria Math" panose="02040503050406030204" pitchFamily="18" charset="0"/>
                            </a:rPr>
                            <m:t>∗</m:t>
                          </m:r>
                        </m:sup>
                      </m:sSubSup>
                      <m:r>
                        <a:rPr lang="zh-CN" altLang="en-US" sz="2400">
                          <a:solidFill>
                            <a:schemeClr val="tx1"/>
                          </a:solidFill>
                          <a:latin typeface="Cambria Math" panose="02040503050406030204" pitchFamily="18" charset="0"/>
                        </a:rPr>
                        <m:t>=1.025</m:t>
                      </m:r>
                      <m:r>
                        <a:rPr lang="zh-CN" altLang="en-US" sz="2400">
                          <a:solidFill>
                            <a:schemeClr val="tx1"/>
                          </a:solidFill>
                          <a:latin typeface="Cambria Math" panose="02040503050406030204" pitchFamily="18" charset="0"/>
                        </a:rPr>
                        <m:t>，</m:t>
                      </m:r>
                    </m:oMath>
                  </m:oMathPara>
                </a14:m>
                <a:endParaRPr lang="zh-CN" altLang="en-US" sz="2400" dirty="0">
                  <a:solidFill>
                    <a:schemeClr val="tx1"/>
                  </a:solidFill>
                </a:endParaRPr>
              </a:p>
            </p:txBody>
          </p:sp>
        </mc:Choice>
        <mc:Fallback xmlns="">
          <p:sp>
            <p:nvSpPr>
              <p:cNvPr id="47" name="文本框 46">
                <a:extLst>
                  <a:ext uri="{FF2B5EF4-FFF2-40B4-BE49-F238E27FC236}">
                    <a16:creationId xmlns:a16="http://schemas.microsoft.com/office/drawing/2014/main" id="{083D2053-E861-35DE-3B6C-1AC8F6F8C7D9}"/>
                  </a:ext>
                </a:extLst>
              </p:cNvPr>
              <p:cNvSpPr txBox="1">
                <a:spLocks noRot="1" noChangeAspect="1" noMove="1" noResize="1" noEditPoints="1" noAdjustHandles="1" noChangeArrowheads="1" noChangeShapeType="1" noTextEdit="1"/>
              </p:cNvSpPr>
              <p:nvPr/>
            </p:nvSpPr>
            <p:spPr>
              <a:xfrm>
                <a:off x="1406848" y="3707414"/>
                <a:ext cx="4142946" cy="786177"/>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A1EDD6F5-BD4B-8501-2FEF-BC518EA86F72}"/>
                  </a:ext>
                </a:extLst>
              </p:cNvPr>
              <p:cNvSpPr txBox="1"/>
              <p:nvPr/>
            </p:nvSpPr>
            <p:spPr>
              <a:xfrm>
                <a:off x="1763979" y="4423239"/>
                <a:ext cx="3587443" cy="7861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sz="2400" i="1" smtClean="0">
                              <a:solidFill>
                                <a:schemeClr val="tx1"/>
                              </a:solidFill>
                              <a:latin typeface="Cambria Math" panose="02040503050406030204" pitchFamily="18" charset="0"/>
                            </a:rPr>
                          </m:ctrlPr>
                        </m:sSubSupPr>
                        <m:e>
                          <m:r>
                            <a:rPr lang="zh-CN" altLang="en-US" sz="2400" i="1">
                              <a:solidFill>
                                <a:schemeClr val="tx1"/>
                              </a:solidFill>
                              <a:latin typeface="Cambria Math" panose="02040503050406030204" pitchFamily="18" charset="0"/>
                            </a:rPr>
                            <m:t>𝐼</m:t>
                          </m:r>
                        </m:e>
                        <m:sub>
                          <m:r>
                            <a:rPr lang="zh-CN" altLang="en-US" sz="2400">
                              <a:solidFill>
                                <a:schemeClr val="tx1"/>
                              </a:solidFill>
                              <a:latin typeface="Cambria Math" panose="02040503050406030204" pitchFamily="18" charset="0"/>
                            </a:rPr>
                            <m:t>6</m:t>
                          </m:r>
                        </m:sub>
                        <m:sup>
                          <m:r>
                            <a:rPr lang="zh-CN" altLang="en-US" sz="2400">
                              <a:solidFill>
                                <a:schemeClr val="tx1"/>
                              </a:solidFill>
                              <a:latin typeface="Cambria Math" panose="02040503050406030204" pitchFamily="18" charset="0"/>
                            </a:rPr>
                            <m:t>∗</m:t>
                          </m:r>
                        </m:sup>
                      </m:sSubSup>
                      <m:r>
                        <a:rPr lang="zh-CN" altLang="en-US" sz="2400">
                          <a:solidFill>
                            <a:schemeClr val="tx1"/>
                          </a:solidFill>
                          <a:latin typeface="Cambria Math" panose="02040503050406030204" pitchFamily="18" charset="0"/>
                        </a:rPr>
                        <m:t>=</m:t>
                      </m:r>
                      <m:f>
                        <m:fPr>
                          <m:ctrlPr>
                            <a:rPr lang="zh-CN" altLang="en-US" sz="2400" i="1">
                              <a:solidFill>
                                <a:schemeClr val="tx1"/>
                              </a:solidFill>
                              <a:latin typeface="Cambria Math" panose="02040503050406030204" pitchFamily="18" charset="0"/>
                            </a:rPr>
                          </m:ctrlPr>
                        </m:fPr>
                        <m:num>
                          <m:r>
                            <a:rPr lang="zh-CN" altLang="en-US" sz="2400">
                              <a:solidFill>
                                <a:schemeClr val="tx1"/>
                              </a:solidFill>
                              <a:latin typeface="Cambria Math" panose="02040503050406030204" pitchFamily="18" charset="0"/>
                            </a:rPr>
                            <m:t>1</m:t>
                          </m:r>
                        </m:num>
                        <m:den>
                          <m:r>
                            <a:rPr lang="zh-CN" altLang="en-US" sz="2400">
                              <a:solidFill>
                                <a:schemeClr val="tx1"/>
                              </a:solidFill>
                              <a:latin typeface="Cambria Math" panose="02040503050406030204" pitchFamily="18" charset="0"/>
                            </a:rPr>
                            <m:t>6</m:t>
                          </m:r>
                        </m:den>
                      </m:f>
                      <m:r>
                        <a:rPr lang="zh-CN" altLang="en-US" sz="2400">
                          <a:solidFill>
                            <a:schemeClr val="tx1"/>
                          </a:solidFill>
                          <a:latin typeface="Cambria Math" panose="02040503050406030204" pitchFamily="18" charset="0"/>
                        </a:rPr>
                        <m:t>−5</m:t>
                      </m:r>
                      <m:sSubSup>
                        <m:sSubSupPr>
                          <m:ctrlPr>
                            <a:rPr lang="zh-CN" altLang="en-US" sz="2400" i="1">
                              <a:solidFill>
                                <a:schemeClr val="tx1"/>
                              </a:solidFill>
                              <a:latin typeface="Cambria Math" panose="02040503050406030204" pitchFamily="18" charset="0"/>
                            </a:rPr>
                          </m:ctrlPr>
                        </m:sSubSupPr>
                        <m:e>
                          <m:r>
                            <a:rPr lang="zh-CN" altLang="en-US" sz="2400" i="1">
                              <a:solidFill>
                                <a:schemeClr val="tx1"/>
                              </a:solidFill>
                              <a:latin typeface="Cambria Math" panose="02040503050406030204" pitchFamily="18" charset="0"/>
                            </a:rPr>
                            <m:t>𝐼</m:t>
                          </m:r>
                        </m:e>
                        <m:sub>
                          <m:r>
                            <a:rPr lang="zh-CN" altLang="en-US" sz="2400">
                              <a:solidFill>
                                <a:schemeClr val="tx1"/>
                              </a:solidFill>
                              <a:latin typeface="Cambria Math" panose="02040503050406030204" pitchFamily="18" charset="0"/>
                            </a:rPr>
                            <m:t>5</m:t>
                          </m:r>
                        </m:sub>
                        <m:sup>
                          <m:r>
                            <a:rPr lang="zh-CN" altLang="en-US" sz="2400">
                              <a:solidFill>
                                <a:schemeClr val="tx1"/>
                              </a:solidFill>
                              <a:latin typeface="Cambria Math" panose="02040503050406030204" pitchFamily="18" charset="0"/>
                            </a:rPr>
                            <m:t>∗</m:t>
                          </m:r>
                        </m:sup>
                      </m:sSubSup>
                      <m:r>
                        <a:rPr lang="zh-CN" altLang="en-US" sz="2400">
                          <a:solidFill>
                            <a:schemeClr val="tx1"/>
                          </a:solidFill>
                          <a:latin typeface="Cambria Math" panose="02040503050406030204" pitchFamily="18" charset="0"/>
                        </a:rPr>
                        <m:t>=−4.958</m:t>
                      </m:r>
                      <m:r>
                        <a:rPr lang="zh-CN" altLang="en-US" sz="2400">
                          <a:solidFill>
                            <a:schemeClr val="tx1"/>
                          </a:solidFill>
                          <a:latin typeface="Cambria Math" panose="02040503050406030204" pitchFamily="18" charset="0"/>
                        </a:rPr>
                        <m:t>，</m:t>
                      </m:r>
                    </m:oMath>
                  </m:oMathPara>
                </a14:m>
                <a:endParaRPr lang="zh-CN" altLang="en-US" sz="2400" dirty="0">
                  <a:solidFill>
                    <a:schemeClr val="tx1"/>
                  </a:solidFill>
                </a:endParaRPr>
              </a:p>
            </p:txBody>
          </p:sp>
        </mc:Choice>
        <mc:Fallback xmlns="">
          <p:sp>
            <p:nvSpPr>
              <p:cNvPr id="49" name="文本框 48">
                <a:extLst>
                  <a:ext uri="{FF2B5EF4-FFF2-40B4-BE49-F238E27FC236}">
                    <a16:creationId xmlns:a16="http://schemas.microsoft.com/office/drawing/2014/main" id="{A1EDD6F5-BD4B-8501-2FEF-BC518EA86F72}"/>
                  </a:ext>
                </a:extLst>
              </p:cNvPr>
              <p:cNvSpPr txBox="1">
                <a:spLocks noRot="1" noChangeAspect="1" noMove="1" noResize="1" noEditPoints="1" noAdjustHandles="1" noChangeArrowheads="1" noChangeShapeType="1" noTextEdit="1"/>
              </p:cNvSpPr>
              <p:nvPr/>
            </p:nvSpPr>
            <p:spPr>
              <a:xfrm>
                <a:off x="1763979" y="4423239"/>
                <a:ext cx="3587443" cy="786177"/>
              </a:xfrm>
              <a:prstGeom prst="rect">
                <a:avLst/>
              </a:prstGeom>
              <a:blipFill>
                <a:blip r:embed="rId10"/>
                <a:stretch>
                  <a:fillRect/>
                </a:stretch>
              </a:blipFill>
            </p:spPr>
            <p:txBody>
              <a:bodyPr/>
              <a:lstStyle/>
              <a:p>
                <a:r>
                  <a:rPr lang="zh-CN" altLang="en-US">
                    <a:noFill/>
                  </a:rPr>
                  <a:t> </a:t>
                </a:r>
              </a:p>
            </p:txBody>
          </p:sp>
        </mc:Fallback>
      </mc:AlternateContent>
      <p:sp>
        <p:nvSpPr>
          <p:cNvPr id="50" name="椭圆 49">
            <a:extLst>
              <a:ext uri="{FF2B5EF4-FFF2-40B4-BE49-F238E27FC236}">
                <a16:creationId xmlns:a16="http://schemas.microsoft.com/office/drawing/2014/main" id="{C16443CD-90B7-8AC5-7D53-8BF39BB90CCD}"/>
              </a:ext>
            </a:extLst>
          </p:cNvPr>
          <p:cNvSpPr/>
          <p:nvPr/>
        </p:nvSpPr>
        <p:spPr>
          <a:xfrm>
            <a:off x="4001612" y="3210644"/>
            <a:ext cx="1098715" cy="47098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1" name="椭圆 50">
            <a:extLst>
              <a:ext uri="{FF2B5EF4-FFF2-40B4-BE49-F238E27FC236}">
                <a16:creationId xmlns:a16="http://schemas.microsoft.com/office/drawing/2014/main" id="{EC1CD7B1-89AB-7693-E465-B0B59FC06D96}"/>
              </a:ext>
            </a:extLst>
          </p:cNvPr>
          <p:cNvSpPr/>
          <p:nvPr/>
        </p:nvSpPr>
        <p:spPr>
          <a:xfrm>
            <a:off x="3880381" y="3924792"/>
            <a:ext cx="1069673" cy="46862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2" name="椭圆 51">
            <a:extLst>
              <a:ext uri="{FF2B5EF4-FFF2-40B4-BE49-F238E27FC236}">
                <a16:creationId xmlns:a16="http://schemas.microsoft.com/office/drawing/2014/main" id="{18CFDEF7-5032-2D94-B9BF-1E9A19322F77}"/>
              </a:ext>
            </a:extLst>
          </p:cNvPr>
          <p:cNvSpPr/>
          <p:nvPr/>
        </p:nvSpPr>
        <p:spPr>
          <a:xfrm>
            <a:off x="3793725" y="4598273"/>
            <a:ext cx="1321879" cy="56066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3" name="椭圆 52">
            <a:extLst>
              <a:ext uri="{FF2B5EF4-FFF2-40B4-BE49-F238E27FC236}">
                <a16:creationId xmlns:a16="http://schemas.microsoft.com/office/drawing/2014/main" id="{53407D56-39E5-BDBE-019F-0567ABEE8730}"/>
              </a:ext>
            </a:extLst>
          </p:cNvPr>
          <p:cNvSpPr/>
          <p:nvPr/>
        </p:nvSpPr>
        <p:spPr>
          <a:xfrm>
            <a:off x="3803853" y="5259898"/>
            <a:ext cx="1146201" cy="500301"/>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DFA51BBF-6A6C-FFEF-CEB9-4A8FB7B0EF17}"/>
                  </a:ext>
                </a:extLst>
              </p:cNvPr>
              <p:cNvSpPr txBox="1"/>
              <p:nvPr/>
            </p:nvSpPr>
            <p:spPr>
              <a:xfrm>
                <a:off x="1763979" y="5671413"/>
                <a:ext cx="2786990" cy="8844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sz="2400" i="1" smtClean="0">
                              <a:solidFill>
                                <a:schemeClr val="tx1"/>
                              </a:solidFill>
                              <a:latin typeface="Cambria Math" panose="02040503050406030204" pitchFamily="18" charset="0"/>
                            </a:rPr>
                          </m:ctrlPr>
                        </m:mPr>
                        <m:mr>
                          <m:e/>
                        </m:mr>
                        <m:mr>
                          <m:e>
                            <m:sSubSup>
                              <m:sSubSupPr>
                                <m:ctrlPr>
                                  <a:rPr lang="zh-CN" altLang="en-US" sz="2400" i="1">
                                    <a:solidFill>
                                      <a:schemeClr val="tx1"/>
                                    </a:solidFill>
                                    <a:latin typeface="Cambria Math" panose="02040503050406030204" pitchFamily="18" charset="0"/>
                                  </a:rPr>
                                </m:ctrlPr>
                              </m:sSubSupPr>
                              <m:e>
                                <m:r>
                                  <a:rPr lang="zh-CN" altLang="en-US" sz="2400" i="1">
                                    <a:solidFill>
                                      <a:schemeClr val="tx1"/>
                                    </a:solidFill>
                                    <a:latin typeface="Cambria Math" panose="02040503050406030204" pitchFamily="18" charset="0"/>
                                  </a:rPr>
                                  <m:t>𝐼</m:t>
                                </m:r>
                              </m:e>
                              <m:sub>
                                <m:r>
                                  <a:rPr lang="en-US" altLang="zh-CN" sz="2400" b="0" i="1">
                                    <a:solidFill>
                                      <a:schemeClr val="tx1"/>
                                    </a:solidFill>
                                    <a:latin typeface="Cambria Math" panose="02040503050406030204" pitchFamily="18" charset="0"/>
                                  </a:rPr>
                                  <m:t>8</m:t>
                                </m:r>
                              </m:sub>
                              <m:sup>
                                <m:r>
                                  <a:rPr lang="zh-CN" altLang="en-US" sz="2400">
                                    <a:solidFill>
                                      <a:schemeClr val="tx1"/>
                                    </a:solidFill>
                                    <a:latin typeface="Cambria Math" panose="02040503050406030204" pitchFamily="18" charset="0"/>
                                  </a:rPr>
                                  <m:t>∗</m:t>
                                </m:r>
                              </m:sup>
                            </m:sSubSup>
                            <m:r>
                              <a:rPr lang="zh-CN" altLang="en-US" sz="2400">
                                <a:solidFill>
                                  <a:schemeClr val="tx1"/>
                                </a:solidFill>
                                <a:latin typeface="Cambria Math" panose="02040503050406030204" pitchFamily="18" charset="0"/>
                              </a:rPr>
                              <m:t>=</m:t>
                            </m:r>
                            <m:f>
                              <m:fPr>
                                <m:ctrlPr>
                                  <a:rPr lang="zh-CN" altLang="en-US" sz="2400" i="1">
                                    <a:solidFill>
                                      <a:schemeClr val="tx1"/>
                                    </a:solidFill>
                                    <a:latin typeface="Cambria Math" panose="02040503050406030204" pitchFamily="18" charset="0"/>
                                  </a:rPr>
                                </m:ctrlPr>
                              </m:fPr>
                              <m:num>
                                <m:r>
                                  <a:rPr lang="zh-CN" altLang="en-US" sz="2400">
                                    <a:solidFill>
                                      <a:schemeClr val="tx1"/>
                                    </a:solidFill>
                                    <a:latin typeface="Cambria Math" panose="02040503050406030204" pitchFamily="18" charset="0"/>
                                  </a:rPr>
                                  <m:t>1</m:t>
                                </m:r>
                              </m:num>
                              <m:den>
                                <m:r>
                                  <a:rPr lang="en-US" altLang="zh-CN" sz="2400" b="0">
                                    <a:solidFill>
                                      <a:schemeClr val="tx1"/>
                                    </a:solidFill>
                                    <a:latin typeface="Cambria Math" panose="02040503050406030204" pitchFamily="18" charset="0"/>
                                  </a:rPr>
                                  <m:t>8</m:t>
                                </m:r>
                              </m:den>
                            </m:f>
                            <m:r>
                              <a:rPr lang="zh-CN" altLang="en-US" sz="2400">
                                <a:solidFill>
                                  <a:schemeClr val="tx1"/>
                                </a:solidFill>
                                <a:latin typeface="Cambria Math" panose="02040503050406030204" pitchFamily="18" charset="0"/>
                              </a:rPr>
                              <m:t>−5</m:t>
                            </m:r>
                            <m:sSubSup>
                              <m:sSubSupPr>
                                <m:ctrlPr>
                                  <a:rPr lang="zh-CN" altLang="en-US" sz="2400" i="1">
                                    <a:solidFill>
                                      <a:schemeClr val="tx1"/>
                                    </a:solidFill>
                                    <a:latin typeface="Cambria Math" panose="02040503050406030204" pitchFamily="18" charset="0"/>
                                  </a:rPr>
                                </m:ctrlPr>
                              </m:sSubSupPr>
                              <m:e>
                                <m:r>
                                  <a:rPr lang="zh-CN" altLang="en-US" sz="2400" i="1">
                                    <a:solidFill>
                                      <a:schemeClr val="tx1"/>
                                    </a:solidFill>
                                    <a:latin typeface="Cambria Math" panose="02040503050406030204" pitchFamily="18" charset="0"/>
                                  </a:rPr>
                                  <m:t>𝐼</m:t>
                                </m:r>
                              </m:e>
                              <m:sub>
                                <m:r>
                                  <a:rPr lang="en-US" altLang="zh-CN" sz="2400" b="0" i="1">
                                    <a:solidFill>
                                      <a:schemeClr val="tx1"/>
                                    </a:solidFill>
                                    <a:latin typeface="Cambria Math" panose="02040503050406030204" pitchFamily="18" charset="0"/>
                                  </a:rPr>
                                  <m:t>7</m:t>
                                </m:r>
                              </m:sub>
                              <m:sup>
                                <m:r>
                                  <a:rPr lang="zh-CN" altLang="en-US" sz="2400">
                                    <a:solidFill>
                                      <a:schemeClr val="tx1"/>
                                    </a:solidFill>
                                    <a:latin typeface="Cambria Math" panose="02040503050406030204" pitchFamily="18" charset="0"/>
                                  </a:rPr>
                                  <m:t>∗</m:t>
                                </m:r>
                              </m:sup>
                            </m:sSubSup>
                            <m:r>
                              <a:rPr lang="zh-CN" altLang="en-US" sz="2400">
                                <a:solidFill>
                                  <a:schemeClr val="tx1"/>
                                </a:solidFill>
                                <a:latin typeface="Cambria Math" panose="02040503050406030204" pitchFamily="18" charset="0"/>
                              </a:rPr>
                              <m:t>=</m:t>
                            </m:r>
                            <m:r>
                              <a:rPr lang="en-US" altLang="zh-CN" sz="2400" b="0">
                                <a:solidFill>
                                  <a:schemeClr val="tx1"/>
                                </a:solidFill>
                                <a:latin typeface="Cambria Math" panose="02040503050406030204" pitchFamily="18" charset="0"/>
                              </a:rPr>
                              <m:t>−1</m:t>
                            </m:r>
                            <m:r>
                              <a:rPr lang="zh-CN" altLang="en-US" sz="2400">
                                <a:solidFill>
                                  <a:schemeClr val="tx1"/>
                                </a:solidFill>
                                <a:latin typeface="Cambria Math" panose="02040503050406030204" pitchFamily="18" charset="0"/>
                              </a:rPr>
                              <m:t>2</m:t>
                            </m:r>
                            <m:r>
                              <a:rPr lang="en-US" altLang="zh-CN" sz="2400" b="0">
                                <a:solidFill>
                                  <a:schemeClr val="tx1"/>
                                </a:solidFill>
                                <a:latin typeface="Cambria Math" panose="02040503050406030204" pitchFamily="18" charset="0"/>
                              </a:rPr>
                              <m:t>3</m:t>
                            </m:r>
                            <m:r>
                              <a:rPr lang="zh-CN" altLang="en-US" sz="2400">
                                <a:solidFill>
                                  <a:schemeClr val="tx1"/>
                                </a:solidFill>
                                <a:latin typeface="Cambria Math" panose="02040503050406030204" pitchFamily="18" charset="0"/>
                              </a:rPr>
                              <m:t>.</m:t>
                            </m:r>
                            <m:r>
                              <a:rPr lang="en-US" altLang="zh-CN" sz="2400" b="0">
                                <a:solidFill>
                                  <a:schemeClr val="tx1"/>
                                </a:solidFill>
                                <a:latin typeface="Cambria Math" panose="02040503050406030204" pitchFamily="18" charset="0"/>
                              </a:rPr>
                              <m:t>4</m:t>
                            </m:r>
                            <m:r>
                              <a:rPr lang="zh-CN" altLang="en-US" sz="2400">
                                <a:solidFill>
                                  <a:schemeClr val="tx1"/>
                                </a:solidFill>
                                <a:latin typeface="Cambria Math" panose="02040503050406030204" pitchFamily="18" charset="0"/>
                              </a:rPr>
                              <m:t>9</m:t>
                            </m:r>
                            <m:r>
                              <a:rPr lang="en-US" altLang="zh-CN" sz="2400" b="0" i="1">
                                <a:solidFill>
                                  <a:schemeClr val="tx1"/>
                                </a:solidFill>
                                <a:latin typeface="Cambria Math" panose="02040503050406030204" pitchFamily="18" charset="0"/>
                              </a:rPr>
                              <m:t>5</m:t>
                            </m:r>
                          </m:e>
                        </m:mr>
                      </m:m>
                    </m:oMath>
                  </m:oMathPara>
                </a14:m>
                <a:endParaRPr lang="zh-CN" altLang="en-US" sz="2400" dirty="0">
                  <a:solidFill>
                    <a:schemeClr val="tx1"/>
                  </a:solidFill>
                </a:endParaRPr>
              </a:p>
            </p:txBody>
          </p:sp>
        </mc:Choice>
        <mc:Fallback xmlns="">
          <p:sp>
            <p:nvSpPr>
              <p:cNvPr id="54" name="文本框 53">
                <a:extLst>
                  <a:ext uri="{FF2B5EF4-FFF2-40B4-BE49-F238E27FC236}">
                    <a16:creationId xmlns:a16="http://schemas.microsoft.com/office/drawing/2014/main" id="{DFA51BBF-6A6C-FFEF-CEB9-4A8FB7B0EF17}"/>
                  </a:ext>
                </a:extLst>
              </p:cNvPr>
              <p:cNvSpPr txBox="1">
                <a:spLocks noRot="1" noChangeAspect="1" noMove="1" noResize="1" noEditPoints="1" noAdjustHandles="1" noChangeArrowheads="1" noChangeShapeType="1" noTextEdit="1"/>
              </p:cNvSpPr>
              <p:nvPr/>
            </p:nvSpPr>
            <p:spPr>
              <a:xfrm>
                <a:off x="1763979" y="5671413"/>
                <a:ext cx="2786990" cy="884409"/>
              </a:xfrm>
              <a:prstGeom prst="rect">
                <a:avLst/>
              </a:prstGeom>
              <a:blipFill>
                <a:blip r:embed="rId11"/>
                <a:stretch>
                  <a:fillRect r="-20524"/>
                </a:stretch>
              </a:blipFill>
            </p:spPr>
            <p:txBody>
              <a:bodyPr/>
              <a:lstStyle/>
              <a:p>
                <a:r>
                  <a:rPr lang="zh-CN" altLang="en-US">
                    <a:noFill/>
                  </a:rPr>
                  <a:t> </a:t>
                </a:r>
              </a:p>
            </p:txBody>
          </p:sp>
        </mc:Fallback>
      </mc:AlternateContent>
      <p:sp>
        <p:nvSpPr>
          <p:cNvPr id="55" name="椭圆 54">
            <a:extLst>
              <a:ext uri="{FF2B5EF4-FFF2-40B4-BE49-F238E27FC236}">
                <a16:creationId xmlns:a16="http://schemas.microsoft.com/office/drawing/2014/main" id="{633E017F-D0F9-CE9E-F6CD-EEE497244A26}"/>
              </a:ext>
            </a:extLst>
          </p:cNvPr>
          <p:cNvSpPr/>
          <p:nvPr/>
        </p:nvSpPr>
        <p:spPr>
          <a:xfrm>
            <a:off x="3770463" y="5989317"/>
            <a:ext cx="1561011" cy="44296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56" name="Picture 16" descr="WHATNOW">
            <a:extLst>
              <a:ext uri="{FF2B5EF4-FFF2-40B4-BE49-F238E27FC236}">
                <a16:creationId xmlns:a16="http://schemas.microsoft.com/office/drawing/2014/main" id="{DAAD676C-4AAB-4A89-4F54-B74376351EF2}"/>
              </a:ext>
            </a:extLst>
          </p:cNvPr>
          <p:cNvPicPr>
            <a:picLocks noChangeAspect="1"/>
          </p:cNvPicPr>
          <p:nvPr/>
        </p:nvPicPr>
        <p:blipFill>
          <a:blip r:embed="rId12"/>
          <a:stretch>
            <a:fillRect/>
          </a:stretch>
        </p:blipFill>
        <p:spPr>
          <a:xfrm>
            <a:off x="5351422" y="3185457"/>
            <a:ext cx="1539168" cy="2191904"/>
          </a:xfrm>
          <a:prstGeom prst="rect">
            <a:avLst/>
          </a:prstGeom>
          <a:noFill/>
          <a:ln w="9525">
            <a:noFill/>
          </a:ln>
        </p:spPr>
      </p:pic>
      <p:sp>
        <p:nvSpPr>
          <p:cNvPr id="57" name="AutoShape 17">
            <a:extLst>
              <a:ext uri="{FF2B5EF4-FFF2-40B4-BE49-F238E27FC236}">
                <a16:creationId xmlns:a16="http://schemas.microsoft.com/office/drawing/2014/main" id="{3E141830-FE52-2B2D-2F88-C2E5DE4F232D}"/>
              </a:ext>
            </a:extLst>
          </p:cNvPr>
          <p:cNvSpPr/>
          <p:nvPr/>
        </p:nvSpPr>
        <p:spPr>
          <a:xfrm>
            <a:off x="6945502" y="1504498"/>
            <a:ext cx="2074933" cy="1686639"/>
          </a:xfrm>
          <a:prstGeom prst="cloudCallout">
            <a:avLst>
              <a:gd name="adj1" fmla="val -68819"/>
              <a:gd name="adj2" fmla="val 65002"/>
            </a:avLst>
          </a:prstGeom>
          <a:gradFill rotWithShape="0">
            <a:gsLst>
              <a:gs pos="0">
                <a:srgbClr val="C1C1C1"/>
              </a:gs>
              <a:gs pos="50000">
                <a:srgbClr val="FFFFFF"/>
              </a:gs>
              <a:gs pos="100000">
                <a:srgbClr val="C1C1C1"/>
              </a:gs>
            </a:gsLst>
            <a:lin ang="0" scaled="1"/>
            <a:tileRect/>
          </a:gradFill>
          <a:ln w="9525" cap="flat" cmpd="sng">
            <a:solidFill>
              <a:srgbClr val="808080"/>
            </a:solidFill>
            <a:prstDash val="solid"/>
            <a:headEnd type="none" w="med" len="med"/>
            <a:tailEnd type="none" w="med" len="med"/>
          </a:ln>
        </p:spPr>
        <p:txBody>
          <a:bodyPr wrap="square" lIns="0" tIns="0" rIns="0" bIns="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algn="ctr" eaLnBrk="1" hangingPunct="1">
              <a:spcBef>
                <a:spcPct val="0"/>
              </a:spcBef>
              <a:buClrTx/>
              <a:buSzTx/>
              <a:buNone/>
            </a:pPr>
            <a:r>
              <a:rPr lang="en-US" altLang="zh-CN" sz="2400" b="1" dirty="0">
                <a:latin typeface="Times New Roman" panose="02020603050405020304" pitchFamily="18" charset="0"/>
                <a:ea typeface="楷体_GB2312" pitchFamily="49" charset="-122"/>
              </a:rPr>
              <a:t>What happened?!</a:t>
            </a:r>
          </a:p>
        </p:txBody>
      </p:sp>
      <p:sp>
        <p:nvSpPr>
          <p:cNvPr id="59" name="Text Box 18">
            <a:extLst>
              <a:ext uri="{FF2B5EF4-FFF2-40B4-BE49-F238E27FC236}">
                <a16:creationId xmlns:a16="http://schemas.microsoft.com/office/drawing/2014/main" id="{67FC3DA5-E491-96B3-2BC6-7E22CA46B420}"/>
              </a:ext>
            </a:extLst>
          </p:cNvPr>
          <p:cNvSpPr txBox="1"/>
          <p:nvPr/>
        </p:nvSpPr>
        <p:spPr>
          <a:xfrm>
            <a:off x="7028868" y="3909450"/>
            <a:ext cx="2430474"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solidFill>
                  <a:srgbClr val="FF0066"/>
                </a:solidFill>
                <a:latin typeface="微软雅黑" panose="020B0503020204020204" pitchFamily="34" charset="-122"/>
                <a:ea typeface="微软雅黑" panose="020B0503020204020204" pitchFamily="34" charset="-122"/>
              </a:rPr>
              <a:t>不稳定的算法 ！</a:t>
            </a:r>
          </a:p>
        </p:txBody>
      </p:sp>
      <p:sp>
        <p:nvSpPr>
          <p:cNvPr id="60" name="Text Box 19">
            <a:extLst>
              <a:ext uri="{FF2B5EF4-FFF2-40B4-BE49-F238E27FC236}">
                <a16:creationId xmlns:a16="http://schemas.microsoft.com/office/drawing/2014/main" id="{B32A3A78-4815-FFC3-5D8B-4A881A276ABE}"/>
              </a:ext>
            </a:extLst>
          </p:cNvPr>
          <p:cNvSpPr txBox="1">
            <a:spLocks noChangeArrowheads="1"/>
          </p:cNvSpPr>
          <p:nvPr/>
        </p:nvSpPr>
        <p:spPr bwMode="auto">
          <a:xfrm>
            <a:off x="5100327" y="5349355"/>
            <a:ext cx="4163319" cy="461665"/>
          </a:xfrm>
          <a:prstGeom prst="rect">
            <a:avLst/>
          </a:prstGeom>
          <a:noFill/>
          <a:ln w="9525">
            <a:noFill/>
            <a:miter lim="800000"/>
          </a:ln>
          <a:effectLst/>
        </p:spPr>
        <p:txBody>
          <a:bodyPr wrap="none">
            <a:spAutoFit/>
          </a:bodyPr>
          <a:lstStyle/>
          <a:p>
            <a:pPr defTabSz="685800" eaLnBrk="1" hangingPunct="1">
              <a:defRPr/>
            </a:pPr>
            <a:r>
              <a:rPr kumimoji="1" lang="zh-CN" altLang="en-US" sz="2400" dirty="0">
                <a:solidFill>
                  <a:srgbClr val="CC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这就是误差传播引起的危害 </a:t>
            </a:r>
            <a:r>
              <a:rPr kumimoji="1" lang="en-US" altLang="zh-CN" sz="2400" dirty="0">
                <a:solidFill>
                  <a:srgbClr val="CC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p>
        </p:txBody>
      </p:sp>
      <p:sp>
        <p:nvSpPr>
          <p:cNvPr id="2" name="文本框 1">
            <a:extLst>
              <a:ext uri="{FF2B5EF4-FFF2-40B4-BE49-F238E27FC236}">
                <a16:creationId xmlns:a16="http://schemas.microsoft.com/office/drawing/2014/main" id="{B1376D0E-488D-1722-D9C1-92CA93709857}"/>
              </a:ext>
            </a:extLst>
          </p:cNvPr>
          <p:cNvSpPr txBox="1"/>
          <p:nvPr/>
        </p:nvSpPr>
        <p:spPr>
          <a:xfrm>
            <a:off x="1396230" y="716903"/>
            <a:ext cx="5671070" cy="461665"/>
          </a:xfrm>
          <a:prstGeom prst="rect">
            <a:avLst/>
          </a:prstGeom>
          <a:noFill/>
        </p:spPr>
        <p:txBody>
          <a:bodyPr wrap="square">
            <a:spAutoFit/>
          </a:bodyPr>
          <a:lstStyle/>
          <a:p>
            <a:r>
              <a:rPr lang="zh-CN" altLang="en-US" sz="2400" dirty="0">
                <a:solidFill>
                  <a:schemeClr val="tx1"/>
                </a:solidFill>
                <a:latin typeface="微软雅黑" panose="020B0503020204020204" pitchFamily="34" charset="-122"/>
                <a:ea typeface="微软雅黑" panose="020B0503020204020204" pitchFamily="34" charset="-122"/>
              </a:rPr>
              <a:t>由递推公式（</a:t>
            </a:r>
            <a:r>
              <a:rPr lang="en-US" altLang="zh-CN" sz="2400" dirty="0">
                <a:solidFill>
                  <a:schemeClr val="tx1"/>
                </a:solidFill>
                <a:latin typeface="微软雅黑" panose="020B0503020204020204" pitchFamily="34" charset="-122"/>
                <a:ea typeface="微软雅黑" panose="020B0503020204020204" pitchFamily="34" charset="-122"/>
              </a:rPr>
              <a:t>1</a:t>
            </a:r>
            <a:r>
              <a:rPr lang="zh-CN" altLang="en-US" sz="2400" dirty="0">
                <a:solidFill>
                  <a:schemeClr val="tx1"/>
                </a:solidFill>
                <a:latin typeface="微软雅黑" panose="020B0503020204020204" pitchFamily="34" charset="-122"/>
                <a:ea typeface="微软雅黑" panose="020B0503020204020204" pitchFamily="34" charset="-122"/>
              </a:rPr>
              <a:t>），可得如下计算结果： </a:t>
            </a:r>
            <a:endParaRPr lang="zh-CN" altLang="en-US" sz="2400" dirty="0">
              <a:solidFill>
                <a:schemeClr val="tx1"/>
              </a:solidFill>
            </a:endParaRPr>
          </a:p>
        </p:txBody>
      </p:sp>
      <p:sp>
        <p:nvSpPr>
          <p:cNvPr id="3" name="椭圆 2">
            <a:extLst>
              <a:ext uri="{FF2B5EF4-FFF2-40B4-BE49-F238E27FC236}">
                <a16:creationId xmlns:a16="http://schemas.microsoft.com/office/drawing/2014/main" id="{197234B7-9DB6-CB3F-CC79-E790C2BDA477}"/>
              </a:ext>
            </a:extLst>
          </p:cNvPr>
          <p:cNvSpPr/>
          <p:nvPr/>
        </p:nvSpPr>
        <p:spPr>
          <a:xfrm>
            <a:off x="3922863" y="2495719"/>
            <a:ext cx="1091155" cy="50029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4" name="组合 3">
            <a:extLst>
              <a:ext uri="{FF2B5EF4-FFF2-40B4-BE49-F238E27FC236}">
                <a16:creationId xmlns:a16="http://schemas.microsoft.com/office/drawing/2014/main" id="{7C40DE0B-1CC8-06F1-5488-C44DEAE487AF}"/>
              </a:ext>
            </a:extLst>
          </p:cNvPr>
          <p:cNvGrpSpPr/>
          <p:nvPr/>
        </p:nvGrpSpPr>
        <p:grpSpPr>
          <a:xfrm>
            <a:off x="1467653" y="187070"/>
            <a:ext cx="7467342" cy="463100"/>
            <a:chOff x="2670912" y="2696810"/>
            <a:chExt cx="7365742" cy="617465"/>
          </a:xfrm>
        </p:grpSpPr>
        <p:sp>
          <p:nvSpPr>
            <p:cNvPr id="5" name="Text Box 20">
              <a:extLst>
                <a:ext uri="{FF2B5EF4-FFF2-40B4-BE49-F238E27FC236}">
                  <a16:creationId xmlns:a16="http://schemas.microsoft.com/office/drawing/2014/main" id="{9A4F2412-88B3-0BB8-218B-D612A3C981DA}"/>
                </a:ext>
              </a:extLst>
            </p:cNvPr>
            <p:cNvSpPr txBox="1"/>
            <p:nvPr/>
          </p:nvSpPr>
          <p:spPr>
            <a:xfrm>
              <a:off x="2670912" y="2698723"/>
              <a:ext cx="7365742" cy="61555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latin typeface="微软雅黑" panose="020B0503020204020204" pitchFamily="34" charset="-122"/>
                  <a:ea typeface="微软雅黑" panose="020B0503020204020204" pitchFamily="34" charset="-122"/>
                </a:rPr>
                <a:t>取初值      的</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位有效数近似值                  ，</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78FD333-1845-CFDC-CF4D-C0849B841638}"/>
                    </a:ext>
                  </a:extLst>
                </p:cNvPr>
                <p:cNvSpPr txBox="1"/>
                <p:nvPr/>
              </p:nvSpPr>
              <p:spPr>
                <a:xfrm>
                  <a:off x="3556591" y="2696810"/>
                  <a:ext cx="746937" cy="6155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𝐼</m:t>
                            </m:r>
                          </m:e>
                          <m:sub>
                            <m:r>
                              <a:rPr lang="en-US" altLang="zh-CN" sz="2400" b="0" i="1">
                                <a:latin typeface="Cambria Math" panose="02040503050406030204" pitchFamily="18" charset="0"/>
                              </a:rPr>
                              <m:t>0</m:t>
                            </m:r>
                          </m:sub>
                        </m:sSub>
                      </m:oMath>
                    </m:oMathPara>
                  </a14:m>
                  <a:endParaRPr lang="zh-CN" altLang="en-US" sz="2400" dirty="0">
                    <a:latin typeface="微软雅黑" panose="020B0503020204020204" pitchFamily="34" charset="-122"/>
                    <a:ea typeface="微软雅黑" panose="020B0503020204020204" pitchFamily="34" charset="-122"/>
                  </a:endParaRPr>
                </a:p>
              </p:txBody>
            </p:sp>
          </mc:Choice>
          <mc:Fallback xmlns="">
            <p:sp>
              <p:nvSpPr>
                <p:cNvPr id="6" name="文本框 5">
                  <a:extLst>
                    <a:ext uri="{FF2B5EF4-FFF2-40B4-BE49-F238E27FC236}">
                      <a16:creationId xmlns:a16="http://schemas.microsoft.com/office/drawing/2014/main" id="{478FD333-1845-CFDC-CF4D-C0849B841638}"/>
                    </a:ext>
                  </a:extLst>
                </p:cNvPr>
                <p:cNvSpPr txBox="1">
                  <a:spLocks noRot="1" noChangeAspect="1" noMove="1" noResize="1" noEditPoints="1" noAdjustHandles="1" noChangeArrowheads="1" noChangeShapeType="1" noTextEdit="1"/>
                </p:cNvSpPr>
                <p:nvPr/>
              </p:nvSpPr>
              <p:spPr>
                <a:xfrm>
                  <a:off x="3556591" y="2696810"/>
                  <a:ext cx="746937" cy="615552"/>
                </a:xfrm>
                <a:prstGeom prst="rect">
                  <a:avLst/>
                </a:prstGeom>
                <a:blipFill>
                  <a:blip r:embed="rId13"/>
                  <a:stretch>
                    <a:fillRect b="-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08B1B63-1450-9B09-019F-180A8C1E2B20}"/>
                    </a:ext>
                  </a:extLst>
                </p:cNvPr>
                <p:cNvSpPr txBox="1"/>
                <p:nvPr/>
              </p:nvSpPr>
              <p:spPr>
                <a:xfrm>
                  <a:off x="6547554" y="2696810"/>
                  <a:ext cx="2211518" cy="6155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𝐼</m:t>
                            </m:r>
                          </m:e>
                          <m:sub>
                            <m:r>
                              <a:rPr lang="zh-CN" altLang="en-US" sz="2400">
                                <a:latin typeface="Cambria Math" panose="02040503050406030204" pitchFamily="18" charset="0"/>
                              </a:rPr>
                              <m:t>0</m:t>
                            </m:r>
                          </m:sub>
                          <m:sup>
                            <m:r>
                              <a:rPr lang="zh-CN" altLang="en-US" sz="2400">
                                <a:latin typeface="Cambria Math" panose="02040503050406030204" pitchFamily="18" charset="0"/>
                              </a:rPr>
                              <m:t>∗</m:t>
                            </m:r>
                          </m:sup>
                        </m:sSubSup>
                        <m:r>
                          <a:rPr lang="zh-CN" altLang="en-US" sz="2400">
                            <a:latin typeface="Cambria Math" panose="02040503050406030204" pitchFamily="18" charset="0"/>
                          </a:rPr>
                          <m:t>=0.182</m:t>
                        </m:r>
                      </m:oMath>
                    </m:oMathPara>
                  </a14:m>
                  <a:endParaRPr lang="zh-CN" altLang="en-US" sz="2400" dirty="0">
                    <a:latin typeface="微软雅黑" panose="020B0503020204020204" pitchFamily="34" charset="-122"/>
                    <a:ea typeface="微软雅黑" panose="020B0503020204020204" pitchFamily="34" charset="-122"/>
                  </a:endParaRPr>
                </a:p>
              </p:txBody>
            </p:sp>
          </mc:Choice>
          <mc:Fallback xmlns="">
            <p:sp>
              <p:nvSpPr>
                <p:cNvPr id="7" name="文本框 6">
                  <a:extLst>
                    <a:ext uri="{FF2B5EF4-FFF2-40B4-BE49-F238E27FC236}">
                      <a16:creationId xmlns:a16="http://schemas.microsoft.com/office/drawing/2014/main" id="{908B1B63-1450-9B09-019F-180A8C1E2B20}"/>
                    </a:ext>
                  </a:extLst>
                </p:cNvPr>
                <p:cNvSpPr txBox="1">
                  <a:spLocks noRot="1" noChangeAspect="1" noMove="1" noResize="1" noEditPoints="1" noAdjustHandles="1" noChangeArrowheads="1" noChangeShapeType="1" noTextEdit="1"/>
                </p:cNvSpPr>
                <p:nvPr/>
              </p:nvSpPr>
              <p:spPr>
                <a:xfrm>
                  <a:off x="6547554" y="2696810"/>
                  <a:ext cx="2211518" cy="615552"/>
                </a:xfrm>
                <a:prstGeom prst="rect">
                  <a:avLst/>
                </a:prstGeom>
                <a:blipFill>
                  <a:blip r:embed="rId14"/>
                  <a:stretch>
                    <a:fillRect b="-5333"/>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414918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50"/>
                                        </p:tgtEl>
                                        <p:attrNameLst>
                                          <p:attrName>style.visibility</p:attrName>
                                        </p:attrNameLst>
                                      </p:cBhvr>
                                      <p:to>
                                        <p:strVal val="visible"/>
                                      </p:to>
                                    </p:set>
                                    <p:anim calcmode="lin" valueType="num">
                                      <p:cBhvr additive="base">
                                        <p:cTn id="48" dur="500" fill="hold"/>
                                        <p:tgtEl>
                                          <p:spTgt spid="50"/>
                                        </p:tgtEl>
                                        <p:attrNameLst>
                                          <p:attrName>ppt_x</p:attrName>
                                        </p:attrNameLst>
                                      </p:cBhvr>
                                      <p:tavLst>
                                        <p:tav tm="0">
                                          <p:val>
                                            <p:strVal val="1+#ppt_w/2"/>
                                          </p:val>
                                        </p:tav>
                                        <p:tav tm="100000">
                                          <p:val>
                                            <p:strVal val="#ppt_x"/>
                                          </p:val>
                                        </p:tav>
                                      </p:tavLst>
                                    </p:anim>
                                    <p:anim calcmode="lin" valueType="num">
                                      <p:cBhvr additive="base">
                                        <p:cTn id="49"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51"/>
                                        </p:tgtEl>
                                        <p:attrNameLst>
                                          <p:attrName>style.visibility</p:attrName>
                                        </p:attrNameLst>
                                      </p:cBhvr>
                                      <p:to>
                                        <p:strVal val="visible"/>
                                      </p:to>
                                    </p:set>
                                    <p:anim calcmode="lin" valueType="num">
                                      <p:cBhvr additive="base">
                                        <p:cTn id="54" dur="500" fill="hold"/>
                                        <p:tgtEl>
                                          <p:spTgt spid="51"/>
                                        </p:tgtEl>
                                        <p:attrNameLst>
                                          <p:attrName>ppt_x</p:attrName>
                                        </p:attrNameLst>
                                      </p:cBhvr>
                                      <p:tavLst>
                                        <p:tav tm="0">
                                          <p:val>
                                            <p:strVal val="0-#ppt_w/2"/>
                                          </p:val>
                                        </p:tav>
                                        <p:tav tm="100000">
                                          <p:val>
                                            <p:strVal val="#ppt_x"/>
                                          </p:val>
                                        </p:tav>
                                      </p:tavLst>
                                    </p:anim>
                                    <p:anim calcmode="lin" valueType="num">
                                      <p:cBhvr additive="base">
                                        <p:cTn id="55"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52"/>
                                        </p:tgtEl>
                                        <p:attrNameLst>
                                          <p:attrName>style.visibility</p:attrName>
                                        </p:attrNameLst>
                                      </p:cBhvr>
                                      <p:to>
                                        <p:strVal val="visible"/>
                                      </p:to>
                                    </p:set>
                                    <p:anim calcmode="lin" valueType="num">
                                      <p:cBhvr additive="base">
                                        <p:cTn id="60" dur="500" fill="hold"/>
                                        <p:tgtEl>
                                          <p:spTgt spid="52"/>
                                        </p:tgtEl>
                                        <p:attrNameLst>
                                          <p:attrName>ppt_x</p:attrName>
                                        </p:attrNameLst>
                                      </p:cBhvr>
                                      <p:tavLst>
                                        <p:tav tm="0">
                                          <p:val>
                                            <p:strVal val="1+#ppt_w/2"/>
                                          </p:val>
                                        </p:tav>
                                        <p:tav tm="100000">
                                          <p:val>
                                            <p:strVal val="#ppt_x"/>
                                          </p:val>
                                        </p:tav>
                                      </p:tavLst>
                                    </p:anim>
                                    <p:anim calcmode="lin" valueType="num">
                                      <p:cBhvr additive="base">
                                        <p:cTn id="61"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500" fill="hold"/>
                                        <p:tgtEl>
                                          <p:spTgt spid="53"/>
                                        </p:tgtEl>
                                        <p:attrNameLst>
                                          <p:attrName>ppt_x</p:attrName>
                                        </p:attrNameLst>
                                      </p:cBhvr>
                                      <p:tavLst>
                                        <p:tav tm="0">
                                          <p:val>
                                            <p:strVal val="0-#ppt_w/2"/>
                                          </p:val>
                                        </p:tav>
                                        <p:tav tm="100000">
                                          <p:val>
                                            <p:strVal val="#ppt_x"/>
                                          </p:val>
                                        </p:tav>
                                      </p:tavLst>
                                    </p:anim>
                                    <p:anim calcmode="lin" valueType="num">
                                      <p:cBhvr additive="base">
                                        <p:cTn id="67"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2" fill="hold" grpId="0" nodeType="clickEffect">
                                  <p:stCondLst>
                                    <p:cond delay="0"/>
                                  </p:stCondLst>
                                  <p:childTnLst>
                                    <p:set>
                                      <p:cBhvr>
                                        <p:cTn id="71" dur="1" fill="hold">
                                          <p:stCondLst>
                                            <p:cond delay="0"/>
                                          </p:stCondLst>
                                        </p:cTn>
                                        <p:tgtEl>
                                          <p:spTgt spid="55"/>
                                        </p:tgtEl>
                                        <p:attrNameLst>
                                          <p:attrName>style.visibility</p:attrName>
                                        </p:attrNameLst>
                                      </p:cBhvr>
                                      <p:to>
                                        <p:strVal val="visible"/>
                                      </p:to>
                                    </p:set>
                                    <p:anim calcmode="lin" valueType="num">
                                      <p:cBhvr additive="base">
                                        <p:cTn id="72" dur="500" fill="hold"/>
                                        <p:tgtEl>
                                          <p:spTgt spid="55"/>
                                        </p:tgtEl>
                                        <p:attrNameLst>
                                          <p:attrName>ppt_x</p:attrName>
                                        </p:attrNameLst>
                                      </p:cBhvr>
                                      <p:tavLst>
                                        <p:tav tm="0">
                                          <p:val>
                                            <p:strVal val="1+#ppt_w/2"/>
                                          </p:val>
                                        </p:tav>
                                        <p:tav tm="100000">
                                          <p:val>
                                            <p:strVal val="#ppt_x"/>
                                          </p:val>
                                        </p:tav>
                                      </p:tavLst>
                                    </p:anim>
                                    <p:anim calcmode="lin" valueType="num">
                                      <p:cBhvr additive="base">
                                        <p:cTn id="73"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2" fill="hold" grpId="0" nodeType="clickEffect">
                                  <p:stCondLst>
                                    <p:cond delay="0"/>
                                  </p:stCondLst>
                                  <p:childTnLst>
                                    <p:set>
                                      <p:cBhvr>
                                        <p:cTn id="77" dur="1" fill="hold">
                                          <p:stCondLst>
                                            <p:cond delay="0"/>
                                          </p:stCondLst>
                                        </p:cTn>
                                        <p:tgtEl>
                                          <p:spTgt spid="3"/>
                                        </p:tgtEl>
                                        <p:attrNameLst>
                                          <p:attrName>style.visibility</p:attrName>
                                        </p:attrNameLst>
                                      </p:cBhvr>
                                      <p:to>
                                        <p:strVal val="visible"/>
                                      </p:to>
                                    </p:set>
                                    <p:anim calcmode="lin" valueType="num">
                                      <p:cBhvr additive="base">
                                        <p:cTn id="78" dur="500" fill="hold"/>
                                        <p:tgtEl>
                                          <p:spTgt spid="3"/>
                                        </p:tgtEl>
                                        <p:attrNameLst>
                                          <p:attrName>ppt_x</p:attrName>
                                        </p:attrNameLst>
                                      </p:cBhvr>
                                      <p:tavLst>
                                        <p:tav tm="0">
                                          <p:val>
                                            <p:strVal val="1+#ppt_w/2"/>
                                          </p:val>
                                        </p:tav>
                                        <p:tav tm="100000">
                                          <p:val>
                                            <p:strVal val="#ppt_x"/>
                                          </p:val>
                                        </p:tav>
                                      </p:tavLst>
                                    </p:anim>
                                    <p:anim calcmode="lin" valueType="num">
                                      <p:cBhvr additive="base">
                                        <p:cTn id="7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dissolve">
                                      <p:cBhvr>
                                        <p:cTn id="84" dur="500"/>
                                        <p:tgtEl>
                                          <p:spTgt spid="56"/>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57"/>
                                        </p:tgtEl>
                                        <p:attrNameLst>
                                          <p:attrName>style.visibility</p:attrName>
                                        </p:attrNameLst>
                                      </p:cBhvr>
                                      <p:to>
                                        <p:strVal val="visible"/>
                                      </p:to>
                                    </p:set>
                                    <p:animEffect transition="in" filter="wipe(left)">
                                      <p:cBhvr>
                                        <p:cTn id="89" dur="500"/>
                                        <p:tgtEl>
                                          <p:spTgt spid="57"/>
                                        </p:tgtEl>
                                      </p:cBhvr>
                                    </p:animEffect>
                                  </p:childTnLst>
                                  <p:subTnLst>
                                    <p:audio>
                                      <p:cMediaNode>
                                        <p:cTn display="0" masterRel="sameClick">
                                          <p:stCondLst>
                                            <p:cond evt="begin" delay="0">
                                              <p:tn val="87"/>
                                            </p:cond>
                                          </p:stCondLst>
                                          <p:endCondLst>
                                            <p:cond evt="onStopAudio" delay="0">
                                              <p:tgtEl>
                                                <p:sldTgt/>
                                              </p:tgtEl>
                                            </p:cond>
                                          </p:endCondLst>
                                        </p:cTn>
                                        <p:tgtEl>
                                          <p:sndTgt r:embed="rId2" name="LASER.WAV"/>
                                        </p:tgtEl>
                                      </p:cMediaNode>
                                    </p:audio>
                                  </p:sub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59"/>
                                        </p:tgtEl>
                                        <p:attrNameLst>
                                          <p:attrName>style.visibility</p:attrName>
                                        </p:attrNameLst>
                                      </p:cBhvr>
                                      <p:to>
                                        <p:strVal val="visible"/>
                                      </p:to>
                                    </p:set>
                                    <p:animEffect transition="in" filter="wipe(left)">
                                      <p:cBhvr>
                                        <p:cTn id="94" dur="500"/>
                                        <p:tgtEl>
                                          <p:spTgt spid="59"/>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1" grpId="0"/>
      <p:bldP spid="43" grpId="0"/>
      <p:bldP spid="45" grpId="0"/>
      <p:bldP spid="47" grpId="0"/>
      <p:bldP spid="49" grpId="0"/>
      <p:bldP spid="50" grpId="0" animBg="1"/>
      <p:bldP spid="51" grpId="0" animBg="1"/>
      <p:bldP spid="52" grpId="0" animBg="1"/>
      <p:bldP spid="53" grpId="0" animBg="1"/>
      <p:bldP spid="54" grpId="0"/>
      <p:bldP spid="55" grpId="0" animBg="1"/>
      <p:bldP spid="57" grpId="0" animBg="1"/>
      <p:bldP spid="59" grpId="0"/>
      <p:bldP spid="60" grpId="0"/>
      <p:bldP spid="2" grpId="0"/>
      <p:bldP spid="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p:nvPr/>
        </p:nvGrpSpPr>
        <p:grpSpPr>
          <a:xfrm>
            <a:off x="2085678" y="1766400"/>
            <a:ext cx="5150617" cy="2541146"/>
            <a:chOff x="672" y="981"/>
            <a:chExt cx="3984" cy="2036"/>
          </a:xfrm>
        </p:grpSpPr>
        <p:grpSp>
          <p:nvGrpSpPr>
            <p:cNvPr id="61493" name="Group 22"/>
            <p:cNvGrpSpPr/>
            <p:nvPr/>
          </p:nvGrpSpPr>
          <p:grpSpPr>
            <a:xfrm>
              <a:off x="672" y="981"/>
              <a:ext cx="3984" cy="2036"/>
              <a:chOff x="672" y="981"/>
              <a:chExt cx="3984" cy="2036"/>
            </a:xfrm>
          </p:grpSpPr>
          <p:sp>
            <p:nvSpPr>
              <p:cNvPr id="91159" name="Freeform 23"/>
              <p:cNvSpPr/>
              <p:nvPr/>
            </p:nvSpPr>
            <p:spPr bwMode="auto">
              <a:xfrm>
                <a:off x="1248" y="2256"/>
                <a:ext cx="2784" cy="168"/>
              </a:xfrm>
              <a:custGeom>
                <a:avLst/>
                <a:gdLst/>
                <a:ahLst/>
                <a:cxnLst>
                  <a:cxn ang="0">
                    <a:pos x="0" y="64"/>
                  </a:cxn>
                  <a:cxn ang="0">
                    <a:pos x="240" y="64"/>
                  </a:cxn>
                  <a:cxn ang="0">
                    <a:pos x="624" y="16"/>
                  </a:cxn>
                  <a:cxn ang="0">
                    <a:pos x="864" y="16"/>
                  </a:cxn>
                  <a:cxn ang="0">
                    <a:pos x="1248" y="112"/>
                  </a:cxn>
                  <a:cxn ang="0">
                    <a:pos x="1536" y="160"/>
                  </a:cxn>
                  <a:cxn ang="0">
                    <a:pos x="1728" y="64"/>
                  </a:cxn>
                  <a:cxn ang="0">
                    <a:pos x="1968" y="16"/>
                  </a:cxn>
                  <a:cxn ang="0">
                    <a:pos x="2256" y="64"/>
                  </a:cxn>
                  <a:cxn ang="0">
                    <a:pos x="2784" y="64"/>
                  </a:cxn>
                </a:cxnLst>
                <a:rect l="0" t="0" r="r" b="b"/>
                <a:pathLst>
                  <a:path w="2784" h="168">
                    <a:moveTo>
                      <a:pt x="0" y="64"/>
                    </a:moveTo>
                    <a:cubicBezTo>
                      <a:pt x="68" y="68"/>
                      <a:pt x="136" y="72"/>
                      <a:pt x="240" y="64"/>
                    </a:cubicBezTo>
                    <a:cubicBezTo>
                      <a:pt x="344" y="56"/>
                      <a:pt x="520" y="24"/>
                      <a:pt x="624" y="16"/>
                    </a:cubicBezTo>
                    <a:cubicBezTo>
                      <a:pt x="728" y="8"/>
                      <a:pt x="760" y="0"/>
                      <a:pt x="864" y="16"/>
                    </a:cubicBezTo>
                    <a:cubicBezTo>
                      <a:pt x="968" y="32"/>
                      <a:pt x="1136" y="88"/>
                      <a:pt x="1248" y="112"/>
                    </a:cubicBezTo>
                    <a:cubicBezTo>
                      <a:pt x="1360" y="136"/>
                      <a:pt x="1456" y="168"/>
                      <a:pt x="1536" y="160"/>
                    </a:cubicBezTo>
                    <a:cubicBezTo>
                      <a:pt x="1616" y="152"/>
                      <a:pt x="1656" y="88"/>
                      <a:pt x="1728" y="64"/>
                    </a:cubicBezTo>
                    <a:cubicBezTo>
                      <a:pt x="1800" y="40"/>
                      <a:pt x="1880" y="16"/>
                      <a:pt x="1968" y="16"/>
                    </a:cubicBezTo>
                    <a:cubicBezTo>
                      <a:pt x="2056" y="16"/>
                      <a:pt x="2120" y="56"/>
                      <a:pt x="2256" y="64"/>
                    </a:cubicBezTo>
                    <a:cubicBezTo>
                      <a:pt x="2392" y="72"/>
                      <a:pt x="2588" y="68"/>
                      <a:pt x="2784" y="64"/>
                    </a:cubicBezTo>
                  </a:path>
                </a:pathLst>
              </a:custGeom>
              <a:noFill/>
              <a:ln w="25400">
                <a:solidFill>
                  <a:schemeClr val="tx1"/>
                </a:solidFill>
                <a:round/>
              </a:ln>
              <a:effectLst/>
            </p:spPr>
            <p:txBody>
              <a:bodyPr/>
              <a:lstStyle/>
              <a:p>
                <a:pPr defTabSz="685800">
                  <a:defRPr/>
                </a:pPr>
                <a:endParaRPr kumimoji="1" lang="zh-CN" altLang="en-US" sz="2400">
                  <a:effectLst>
                    <a:outerShdw blurRad="38100" dist="38100" dir="2700000" algn="tl">
                      <a:srgbClr val="000000">
                        <a:alpha val="43137"/>
                      </a:srgbClr>
                    </a:outerShdw>
                  </a:effectLst>
                </a:endParaRPr>
              </a:p>
            </p:txBody>
          </p:sp>
          <p:sp>
            <p:nvSpPr>
              <p:cNvPr id="91160" name="AutoShape 24"/>
              <p:cNvSpPr>
                <a:spLocks noChangeArrowheads="1"/>
              </p:cNvSpPr>
              <p:nvPr/>
            </p:nvSpPr>
            <p:spPr bwMode="auto">
              <a:xfrm>
                <a:off x="1056" y="2208"/>
                <a:ext cx="192" cy="192"/>
              </a:xfrm>
              <a:prstGeom prst="sun">
                <a:avLst>
                  <a:gd name="adj" fmla="val 25000"/>
                </a:avLst>
              </a:prstGeom>
              <a:solidFill>
                <a:srgbClr val="FF6600"/>
              </a:solidFill>
              <a:ln w="9525">
                <a:noFill/>
                <a:miter lim="800000"/>
              </a:ln>
              <a:effectLst/>
            </p:spPr>
            <p:txBody>
              <a:bodyPr wrap="none" anchor="ctr"/>
              <a:lstStyle/>
              <a:p>
                <a:pPr defTabSz="685800">
                  <a:defRPr/>
                </a:pPr>
                <a:endParaRPr kumimoji="1" lang="zh-CN" altLang="en-US" sz="2400">
                  <a:effectLst>
                    <a:outerShdw blurRad="38100" dist="38100" dir="2700000" algn="tl">
                      <a:srgbClr val="000000">
                        <a:alpha val="43137"/>
                      </a:srgbClr>
                    </a:outerShdw>
                  </a:effectLst>
                </a:endParaRPr>
              </a:p>
            </p:txBody>
          </p:sp>
          <p:grpSp>
            <p:nvGrpSpPr>
              <p:cNvPr id="61497" name="Group 25"/>
              <p:cNvGrpSpPr/>
              <p:nvPr/>
            </p:nvGrpSpPr>
            <p:grpSpPr>
              <a:xfrm>
                <a:off x="672" y="981"/>
                <a:ext cx="3984" cy="2036"/>
                <a:chOff x="672" y="981"/>
                <a:chExt cx="3984" cy="2036"/>
              </a:xfrm>
            </p:grpSpPr>
            <p:grpSp>
              <p:nvGrpSpPr>
                <p:cNvPr id="61498" name="Group 26"/>
                <p:cNvGrpSpPr/>
                <p:nvPr/>
              </p:nvGrpSpPr>
              <p:grpSpPr>
                <a:xfrm>
                  <a:off x="1248" y="1392"/>
                  <a:ext cx="3408" cy="1392"/>
                  <a:chOff x="1872" y="2832"/>
                  <a:chExt cx="3408" cy="1392"/>
                </a:xfrm>
              </p:grpSpPr>
              <p:sp>
                <p:nvSpPr>
                  <p:cNvPr id="91163" name="Line 27"/>
                  <p:cNvSpPr>
                    <a:spLocks noChangeShapeType="1"/>
                  </p:cNvSpPr>
                  <p:nvPr/>
                </p:nvSpPr>
                <p:spPr bwMode="auto">
                  <a:xfrm>
                    <a:off x="1872" y="4224"/>
                    <a:ext cx="3408" cy="0"/>
                  </a:xfrm>
                  <a:prstGeom prst="line">
                    <a:avLst/>
                  </a:prstGeom>
                  <a:noFill/>
                  <a:ln w="12700">
                    <a:solidFill>
                      <a:schemeClr val="tx1"/>
                    </a:solidFill>
                    <a:round/>
                    <a:tailEnd type="triangle" w="sm" len="lg"/>
                  </a:ln>
                  <a:effectLst/>
                </p:spPr>
                <p:txBody>
                  <a:bodyPr/>
                  <a:lstStyle/>
                  <a:p>
                    <a:pPr defTabSz="685800">
                      <a:defRPr/>
                    </a:pPr>
                    <a:endParaRPr kumimoji="1" lang="zh-CN" altLang="en-US" sz="2400">
                      <a:effectLst>
                        <a:outerShdw blurRad="38100" dist="38100" dir="2700000" algn="tl">
                          <a:srgbClr val="000000">
                            <a:alpha val="43137"/>
                          </a:srgbClr>
                        </a:outerShdw>
                      </a:effectLst>
                    </a:endParaRPr>
                  </a:p>
                </p:txBody>
              </p:sp>
              <p:sp>
                <p:nvSpPr>
                  <p:cNvPr id="91164" name="Line 28"/>
                  <p:cNvSpPr>
                    <a:spLocks noChangeShapeType="1"/>
                  </p:cNvSpPr>
                  <p:nvPr/>
                </p:nvSpPr>
                <p:spPr bwMode="auto">
                  <a:xfrm flipV="1">
                    <a:off x="1872" y="2832"/>
                    <a:ext cx="0" cy="1392"/>
                  </a:xfrm>
                  <a:prstGeom prst="line">
                    <a:avLst/>
                  </a:prstGeom>
                  <a:noFill/>
                  <a:ln w="12700">
                    <a:solidFill>
                      <a:schemeClr val="tx1"/>
                    </a:solidFill>
                    <a:round/>
                    <a:tailEnd type="triangle" w="sm" len="lg"/>
                  </a:ln>
                  <a:effectLst/>
                </p:spPr>
                <p:txBody>
                  <a:bodyPr/>
                  <a:lstStyle/>
                  <a:p>
                    <a:pPr defTabSz="685800">
                      <a:defRPr/>
                    </a:pPr>
                    <a:endParaRPr kumimoji="1" lang="zh-CN" altLang="en-US" sz="2400">
                      <a:effectLst>
                        <a:outerShdw blurRad="38100" dist="38100" dir="2700000" algn="tl">
                          <a:srgbClr val="000000">
                            <a:alpha val="43137"/>
                          </a:srgbClr>
                        </a:outerShdw>
                      </a:effectLst>
                    </a:endParaRPr>
                  </a:p>
                </p:txBody>
              </p:sp>
            </p:grpSp>
            <p:grpSp>
              <p:nvGrpSpPr>
                <p:cNvPr id="61499" name="Group 29"/>
                <p:cNvGrpSpPr/>
                <p:nvPr/>
              </p:nvGrpSpPr>
              <p:grpSpPr>
                <a:xfrm flipH="1">
                  <a:off x="672" y="1968"/>
                  <a:ext cx="554" cy="480"/>
                  <a:chOff x="220" y="1356"/>
                  <a:chExt cx="1130" cy="1108"/>
                </a:xfrm>
              </p:grpSpPr>
              <p:sp>
                <p:nvSpPr>
                  <p:cNvPr id="91166" name="Freeform 30"/>
                  <p:cNvSpPr/>
                  <p:nvPr/>
                </p:nvSpPr>
                <p:spPr bwMode="auto">
                  <a:xfrm>
                    <a:off x="736" y="1709"/>
                    <a:ext cx="126" cy="231"/>
                  </a:xfrm>
                  <a:custGeom>
                    <a:avLst/>
                    <a:gdLst/>
                    <a:ahLst/>
                    <a:cxnLst>
                      <a:cxn ang="0">
                        <a:pos x="252" y="456"/>
                      </a:cxn>
                      <a:cxn ang="0">
                        <a:pos x="237" y="409"/>
                      </a:cxn>
                      <a:cxn ang="0">
                        <a:pos x="222" y="355"/>
                      </a:cxn>
                      <a:cxn ang="0">
                        <a:pos x="206" y="297"/>
                      </a:cxn>
                      <a:cxn ang="0">
                        <a:pos x="190" y="237"/>
                      </a:cxn>
                      <a:cxn ang="0">
                        <a:pos x="172" y="179"/>
                      </a:cxn>
                      <a:cxn ang="0">
                        <a:pos x="151" y="123"/>
                      </a:cxn>
                      <a:cxn ang="0">
                        <a:pos x="129" y="74"/>
                      </a:cxn>
                      <a:cxn ang="0">
                        <a:pos x="104" y="31"/>
                      </a:cxn>
                      <a:cxn ang="0">
                        <a:pos x="100" y="24"/>
                      </a:cxn>
                      <a:cxn ang="0">
                        <a:pos x="96" y="19"/>
                      </a:cxn>
                      <a:cxn ang="0">
                        <a:pos x="91" y="14"/>
                      </a:cxn>
                      <a:cxn ang="0">
                        <a:pos x="86" y="9"/>
                      </a:cxn>
                      <a:cxn ang="0">
                        <a:pos x="82" y="7"/>
                      </a:cxn>
                      <a:cxn ang="0">
                        <a:pos x="77" y="7"/>
                      </a:cxn>
                      <a:cxn ang="0">
                        <a:pos x="73" y="8"/>
                      </a:cxn>
                      <a:cxn ang="0">
                        <a:pos x="69" y="12"/>
                      </a:cxn>
                      <a:cxn ang="0">
                        <a:pos x="59" y="4"/>
                      </a:cxn>
                      <a:cxn ang="0">
                        <a:pos x="47" y="0"/>
                      </a:cxn>
                      <a:cxn ang="0">
                        <a:pos x="34" y="1"/>
                      </a:cxn>
                      <a:cxn ang="0">
                        <a:pos x="23" y="6"/>
                      </a:cxn>
                      <a:cxn ang="0">
                        <a:pos x="13" y="13"/>
                      </a:cxn>
                      <a:cxn ang="0">
                        <a:pos x="5" y="24"/>
                      </a:cxn>
                      <a:cxn ang="0">
                        <a:pos x="0" y="37"/>
                      </a:cxn>
                      <a:cxn ang="0">
                        <a:pos x="0" y="53"/>
                      </a:cxn>
                      <a:cxn ang="0">
                        <a:pos x="2" y="59"/>
                      </a:cxn>
                      <a:cxn ang="0">
                        <a:pos x="9" y="74"/>
                      </a:cxn>
                      <a:cxn ang="0">
                        <a:pos x="21" y="97"/>
                      </a:cxn>
                      <a:cxn ang="0">
                        <a:pos x="34" y="127"/>
                      </a:cxn>
                      <a:cxn ang="0">
                        <a:pos x="52" y="161"/>
                      </a:cxn>
                      <a:cxn ang="0">
                        <a:pos x="71" y="201"/>
                      </a:cxn>
                      <a:cxn ang="0">
                        <a:pos x="92" y="241"/>
                      </a:cxn>
                      <a:cxn ang="0">
                        <a:pos x="114" y="282"/>
                      </a:cxn>
                      <a:cxn ang="0">
                        <a:pos x="137" y="324"/>
                      </a:cxn>
                      <a:cxn ang="0">
                        <a:pos x="159" y="362"/>
                      </a:cxn>
                      <a:cxn ang="0">
                        <a:pos x="180" y="396"/>
                      </a:cxn>
                      <a:cxn ang="0">
                        <a:pos x="199" y="425"/>
                      </a:cxn>
                      <a:cxn ang="0">
                        <a:pos x="218" y="447"/>
                      </a:cxn>
                      <a:cxn ang="0">
                        <a:pos x="233" y="461"/>
                      </a:cxn>
                      <a:cxn ang="0">
                        <a:pos x="244" y="464"/>
                      </a:cxn>
                      <a:cxn ang="0">
                        <a:pos x="252" y="456"/>
                      </a:cxn>
                    </a:cxnLst>
                    <a:rect l="0" t="0" r="r" b="b"/>
                    <a:pathLst>
                      <a:path w="252" h="464">
                        <a:moveTo>
                          <a:pt x="252" y="456"/>
                        </a:moveTo>
                        <a:lnTo>
                          <a:pt x="237" y="409"/>
                        </a:lnTo>
                        <a:lnTo>
                          <a:pt x="222" y="355"/>
                        </a:lnTo>
                        <a:lnTo>
                          <a:pt x="206" y="297"/>
                        </a:lnTo>
                        <a:lnTo>
                          <a:pt x="190" y="237"/>
                        </a:lnTo>
                        <a:lnTo>
                          <a:pt x="172" y="179"/>
                        </a:lnTo>
                        <a:lnTo>
                          <a:pt x="151" y="123"/>
                        </a:lnTo>
                        <a:lnTo>
                          <a:pt x="129" y="74"/>
                        </a:lnTo>
                        <a:lnTo>
                          <a:pt x="104" y="31"/>
                        </a:lnTo>
                        <a:lnTo>
                          <a:pt x="100" y="24"/>
                        </a:lnTo>
                        <a:lnTo>
                          <a:pt x="96" y="19"/>
                        </a:lnTo>
                        <a:lnTo>
                          <a:pt x="91" y="14"/>
                        </a:lnTo>
                        <a:lnTo>
                          <a:pt x="86" y="9"/>
                        </a:lnTo>
                        <a:lnTo>
                          <a:pt x="82" y="7"/>
                        </a:lnTo>
                        <a:lnTo>
                          <a:pt x="77" y="7"/>
                        </a:lnTo>
                        <a:lnTo>
                          <a:pt x="73" y="8"/>
                        </a:lnTo>
                        <a:lnTo>
                          <a:pt x="69" y="12"/>
                        </a:lnTo>
                        <a:lnTo>
                          <a:pt x="59" y="4"/>
                        </a:lnTo>
                        <a:lnTo>
                          <a:pt x="47" y="0"/>
                        </a:lnTo>
                        <a:lnTo>
                          <a:pt x="34" y="1"/>
                        </a:lnTo>
                        <a:lnTo>
                          <a:pt x="23" y="6"/>
                        </a:lnTo>
                        <a:lnTo>
                          <a:pt x="13" y="13"/>
                        </a:lnTo>
                        <a:lnTo>
                          <a:pt x="5" y="24"/>
                        </a:lnTo>
                        <a:lnTo>
                          <a:pt x="0" y="37"/>
                        </a:lnTo>
                        <a:lnTo>
                          <a:pt x="0" y="53"/>
                        </a:lnTo>
                        <a:lnTo>
                          <a:pt x="2" y="59"/>
                        </a:lnTo>
                        <a:lnTo>
                          <a:pt x="9" y="74"/>
                        </a:lnTo>
                        <a:lnTo>
                          <a:pt x="21" y="97"/>
                        </a:lnTo>
                        <a:lnTo>
                          <a:pt x="34" y="127"/>
                        </a:lnTo>
                        <a:lnTo>
                          <a:pt x="52" y="161"/>
                        </a:lnTo>
                        <a:lnTo>
                          <a:pt x="71" y="201"/>
                        </a:lnTo>
                        <a:lnTo>
                          <a:pt x="92" y="241"/>
                        </a:lnTo>
                        <a:lnTo>
                          <a:pt x="114" y="282"/>
                        </a:lnTo>
                        <a:lnTo>
                          <a:pt x="137" y="324"/>
                        </a:lnTo>
                        <a:lnTo>
                          <a:pt x="159" y="362"/>
                        </a:lnTo>
                        <a:lnTo>
                          <a:pt x="180" y="396"/>
                        </a:lnTo>
                        <a:lnTo>
                          <a:pt x="199" y="425"/>
                        </a:lnTo>
                        <a:lnTo>
                          <a:pt x="218" y="447"/>
                        </a:lnTo>
                        <a:lnTo>
                          <a:pt x="233" y="461"/>
                        </a:lnTo>
                        <a:lnTo>
                          <a:pt x="244" y="464"/>
                        </a:lnTo>
                        <a:lnTo>
                          <a:pt x="252" y="456"/>
                        </a:lnTo>
                        <a:close/>
                      </a:path>
                    </a:pathLst>
                  </a:custGeom>
                  <a:solidFill>
                    <a:srgbClr val="000000"/>
                  </a:solidFill>
                  <a:ln w="9525">
                    <a:noFill/>
                    <a:round/>
                  </a:ln>
                </p:spPr>
                <p:txBody>
                  <a:bodyPr/>
                  <a:lstStyle/>
                  <a:p>
                    <a:pPr defTabSz="685800">
                      <a:defRPr/>
                    </a:pPr>
                    <a:endParaRPr kumimoji="1" lang="zh-CN" altLang="en-US" sz="2400">
                      <a:effectLst>
                        <a:outerShdw blurRad="38100" dist="38100" dir="2700000" algn="tl">
                          <a:srgbClr val="000000">
                            <a:alpha val="43137"/>
                          </a:srgbClr>
                        </a:outerShdw>
                      </a:effectLst>
                    </a:endParaRPr>
                  </a:p>
                </p:txBody>
              </p:sp>
              <p:sp>
                <p:nvSpPr>
                  <p:cNvPr id="91167" name="Freeform 31"/>
                  <p:cNvSpPr/>
                  <p:nvPr/>
                </p:nvSpPr>
                <p:spPr bwMode="auto">
                  <a:xfrm>
                    <a:off x="220" y="1709"/>
                    <a:ext cx="651" cy="755"/>
                  </a:xfrm>
                  <a:custGeom>
                    <a:avLst/>
                    <a:gdLst/>
                    <a:ahLst/>
                    <a:cxnLst>
                      <a:cxn ang="0">
                        <a:pos x="1010" y="51"/>
                      </a:cxn>
                      <a:cxn ang="0">
                        <a:pos x="937" y="28"/>
                      </a:cxn>
                      <a:cxn ang="0">
                        <a:pos x="840" y="12"/>
                      </a:cxn>
                      <a:cxn ang="0">
                        <a:pos x="729" y="4"/>
                      </a:cxn>
                      <a:cxn ang="0">
                        <a:pos x="608" y="0"/>
                      </a:cxn>
                      <a:cxn ang="0">
                        <a:pos x="484" y="2"/>
                      </a:cxn>
                      <a:cxn ang="0">
                        <a:pos x="373" y="2"/>
                      </a:cxn>
                      <a:cxn ang="0">
                        <a:pos x="275" y="4"/>
                      </a:cxn>
                      <a:cxn ang="0">
                        <a:pos x="189" y="10"/>
                      </a:cxn>
                      <a:cxn ang="0">
                        <a:pos x="114" y="27"/>
                      </a:cxn>
                      <a:cxn ang="0">
                        <a:pos x="51" y="56"/>
                      </a:cxn>
                      <a:cxn ang="0">
                        <a:pos x="0" y="116"/>
                      </a:cxn>
                      <a:cxn ang="0">
                        <a:pos x="49" y="169"/>
                      </a:cxn>
                      <a:cxn ang="0">
                        <a:pos x="127" y="229"/>
                      </a:cxn>
                      <a:cxn ang="0">
                        <a:pos x="203" y="287"/>
                      </a:cxn>
                      <a:cxn ang="0">
                        <a:pos x="305" y="356"/>
                      </a:cxn>
                      <a:cxn ang="0">
                        <a:pos x="421" y="423"/>
                      </a:cxn>
                      <a:cxn ang="0">
                        <a:pos x="541" y="475"/>
                      </a:cxn>
                      <a:cxn ang="0">
                        <a:pos x="653" y="498"/>
                      </a:cxn>
                      <a:cxn ang="0">
                        <a:pos x="708" y="507"/>
                      </a:cxn>
                      <a:cxn ang="0">
                        <a:pos x="776" y="492"/>
                      </a:cxn>
                      <a:cxn ang="0">
                        <a:pos x="803" y="503"/>
                      </a:cxn>
                      <a:cxn ang="0">
                        <a:pos x="784" y="627"/>
                      </a:cxn>
                      <a:cxn ang="0">
                        <a:pos x="794" y="663"/>
                      </a:cxn>
                      <a:cxn ang="0">
                        <a:pos x="818" y="681"/>
                      </a:cxn>
                      <a:cxn ang="0">
                        <a:pos x="845" y="696"/>
                      </a:cxn>
                      <a:cxn ang="0">
                        <a:pos x="889" y="705"/>
                      </a:cxn>
                      <a:cxn ang="0">
                        <a:pos x="927" y="729"/>
                      </a:cxn>
                      <a:cxn ang="0">
                        <a:pos x="945" y="748"/>
                      </a:cxn>
                      <a:cxn ang="0">
                        <a:pos x="964" y="775"/>
                      </a:cxn>
                      <a:cxn ang="0">
                        <a:pos x="966" y="836"/>
                      </a:cxn>
                      <a:cxn ang="0">
                        <a:pos x="944" y="1252"/>
                      </a:cxn>
                      <a:cxn ang="0">
                        <a:pos x="943" y="1426"/>
                      </a:cxn>
                      <a:cxn ang="0">
                        <a:pos x="928" y="1488"/>
                      </a:cxn>
                      <a:cxn ang="0">
                        <a:pos x="951" y="1498"/>
                      </a:cxn>
                      <a:cxn ang="0">
                        <a:pos x="980" y="1372"/>
                      </a:cxn>
                      <a:cxn ang="0">
                        <a:pos x="976" y="1215"/>
                      </a:cxn>
                      <a:cxn ang="0">
                        <a:pos x="987" y="1093"/>
                      </a:cxn>
                      <a:cxn ang="0">
                        <a:pos x="996" y="1050"/>
                      </a:cxn>
                      <a:cxn ang="0">
                        <a:pos x="1013" y="1026"/>
                      </a:cxn>
                      <a:cxn ang="0">
                        <a:pos x="1039" y="1024"/>
                      </a:cxn>
                      <a:cxn ang="0">
                        <a:pos x="1056" y="1033"/>
                      </a:cxn>
                      <a:cxn ang="0">
                        <a:pos x="1074" y="1040"/>
                      </a:cxn>
                      <a:cxn ang="0">
                        <a:pos x="1093" y="1033"/>
                      </a:cxn>
                      <a:cxn ang="0">
                        <a:pos x="1108" y="1023"/>
                      </a:cxn>
                      <a:cxn ang="0">
                        <a:pos x="1125" y="1022"/>
                      </a:cxn>
                      <a:cxn ang="0">
                        <a:pos x="1151" y="1046"/>
                      </a:cxn>
                      <a:cxn ang="0">
                        <a:pos x="1181" y="1068"/>
                      </a:cxn>
                      <a:cxn ang="0">
                        <a:pos x="1211" y="1047"/>
                      </a:cxn>
                      <a:cxn ang="0">
                        <a:pos x="1207" y="980"/>
                      </a:cxn>
                      <a:cxn ang="0">
                        <a:pos x="1200" y="920"/>
                      </a:cxn>
                      <a:cxn ang="0">
                        <a:pos x="1228" y="867"/>
                      </a:cxn>
                      <a:cxn ang="0">
                        <a:pos x="1267" y="837"/>
                      </a:cxn>
                      <a:cxn ang="0">
                        <a:pos x="1295" y="773"/>
                      </a:cxn>
                      <a:cxn ang="0">
                        <a:pos x="1301" y="652"/>
                      </a:cxn>
                      <a:cxn ang="0">
                        <a:pos x="1272" y="514"/>
                      </a:cxn>
                      <a:cxn ang="0">
                        <a:pos x="1231" y="427"/>
                      </a:cxn>
                      <a:cxn ang="0">
                        <a:pos x="1189" y="354"/>
                      </a:cxn>
                      <a:cxn ang="0">
                        <a:pos x="1146" y="275"/>
                      </a:cxn>
                      <a:cxn ang="0">
                        <a:pos x="1102" y="195"/>
                      </a:cxn>
                      <a:cxn ang="0">
                        <a:pos x="1064" y="119"/>
                      </a:cxn>
                    </a:cxnLst>
                    <a:rect l="0" t="0" r="r" b="b"/>
                    <a:pathLst>
                      <a:path w="1302" h="1511">
                        <a:moveTo>
                          <a:pt x="1043" y="71"/>
                        </a:moveTo>
                        <a:lnTo>
                          <a:pt x="1028" y="61"/>
                        </a:lnTo>
                        <a:lnTo>
                          <a:pt x="1010" y="51"/>
                        </a:lnTo>
                        <a:lnTo>
                          <a:pt x="989" y="42"/>
                        </a:lnTo>
                        <a:lnTo>
                          <a:pt x="964" y="35"/>
                        </a:lnTo>
                        <a:lnTo>
                          <a:pt x="937" y="28"/>
                        </a:lnTo>
                        <a:lnTo>
                          <a:pt x="907" y="21"/>
                        </a:lnTo>
                        <a:lnTo>
                          <a:pt x="875" y="16"/>
                        </a:lnTo>
                        <a:lnTo>
                          <a:pt x="840" y="12"/>
                        </a:lnTo>
                        <a:lnTo>
                          <a:pt x="805" y="8"/>
                        </a:lnTo>
                        <a:lnTo>
                          <a:pt x="767" y="6"/>
                        </a:lnTo>
                        <a:lnTo>
                          <a:pt x="729" y="4"/>
                        </a:lnTo>
                        <a:lnTo>
                          <a:pt x="688" y="1"/>
                        </a:lnTo>
                        <a:lnTo>
                          <a:pt x="648" y="1"/>
                        </a:lnTo>
                        <a:lnTo>
                          <a:pt x="608" y="0"/>
                        </a:lnTo>
                        <a:lnTo>
                          <a:pt x="566" y="0"/>
                        </a:lnTo>
                        <a:lnTo>
                          <a:pt x="525" y="1"/>
                        </a:lnTo>
                        <a:lnTo>
                          <a:pt x="484" y="2"/>
                        </a:lnTo>
                        <a:lnTo>
                          <a:pt x="446" y="2"/>
                        </a:lnTo>
                        <a:lnTo>
                          <a:pt x="408" y="2"/>
                        </a:lnTo>
                        <a:lnTo>
                          <a:pt x="373" y="2"/>
                        </a:lnTo>
                        <a:lnTo>
                          <a:pt x="339" y="2"/>
                        </a:lnTo>
                        <a:lnTo>
                          <a:pt x="306" y="2"/>
                        </a:lnTo>
                        <a:lnTo>
                          <a:pt x="275" y="4"/>
                        </a:lnTo>
                        <a:lnTo>
                          <a:pt x="245" y="5"/>
                        </a:lnTo>
                        <a:lnTo>
                          <a:pt x="217" y="7"/>
                        </a:lnTo>
                        <a:lnTo>
                          <a:pt x="189" y="10"/>
                        </a:lnTo>
                        <a:lnTo>
                          <a:pt x="163" y="15"/>
                        </a:lnTo>
                        <a:lnTo>
                          <a:pt x="139" y="20"/>
                        </a:lnTo>
                        <a:lnTo>
                          <a:pt x="114" y="27"/>
                        </a:lnTo>
                        <a:lnTo>
                          <a:pt x="92" y="35"/>
                        </a:lnTo>
                        <a:lnTo>
                          <a:pt x="72" y="45"/>
                        </a:lnTo>
                        <a:lnTo>
                          <a:pt x="51" y="56"/>
                        </a:lnTo>
                        <a:lnTo>
                          <a:pt x="20" y="80"/>
                        </a:lnTo>
                        <a:lnTo>
                          <a:pt x="4" y="99"/>
                        </a:lnTo>
                        <a:lnTo>
                          <a:pt x="0" y="116"/>
                        </a:lnTo>
                        <a:lnTo>
                          <a:pt x="8" y="134"/>
                        </a:lnTo>
                        <a:lnTo>
                          <a:pt x="26" y="151"/>
                        </a:lnTo>
                        <a:lnTo>
                          <a:pt x="49" y="169"/>
                        </a:lnTo>
                        <a:lnTo>
                          <a:pt x="78" y="190"/>
                        </a:lnTo>
                        <a:lnTo>
                          <a:pt x="109" y="214"/>
                        </a:lnTo>
                        <a:lnTo>
                          <a:pt x="127" y="229"/>
                        </a:lnTo>
                        <a:lnTo>
                          <a:pt x="149" y="247"/>
                        </a:lnTo>
                        <a:lnTo>
                          <a:pt x="174" y="266"/>
                        </a:lnTo>
                        <a:lnTo>
                          <a:pt x="203" y="287"/>
                        </a:lnTo>
                        <a:lnTo>
                          <a:pt x="235" y="310"/>
                        </a:lnTo>
                        <a:lnTo>
                          <a:pt x="269" y="333"/>
                        </a:lnTo>
                        <a:lnTo>
                          <a:pt x="305" y="356"/>
                        </a:lnTo>
                        <a:lnTo>
                          <a:pt x="343" y="379"/>
                        </a:lnTo>
                        <a:lnTo>
                          <a:pt x="382" y="402"/>
                        </a:lnTo>
                        <a:lnTo>
                          <a:pt x="421" y="423"/>
                        </a:lnTo>
                        <a:lnTo>
                          <a:pt x="461" y="442"/>
                        </a:lnTo>
                        <a:lnTo>
                          <a:pt x="500" y="460"/>
                        </a:lnTo>
                        <a:lnTo>
                          <a:pt x="541" y="475"/>
                        </a:lnTo>
                        <a:lnTo>
                          <a:pt x="579" y="486"/>
                        </a:lnTo>
                        <a:lnTo>
                          <a:pt x="617" y="494"/>
                        </a:lnTo>
                        <a:lnTo>
                          <a:pt x="653" y="498"/>
                        </a:lnTo>
                        <a:lnTo>
                          <a:pt x="667" y="500"/>
                        </a:lnTo>
                        <a:lnTo>
                          <a:pt x="686" y="503"/>
                        </a:lnTo>
                        <a:lnTo>
                          <a:pt x="708" y="507"/>
                        </a:lnTo>
                        <a:lnTo>
                          <a:pt x="731" y="507"/>
                        </a:lnTo>
                        <a:lnTo>
                          <a:pt x="754" y="503"/>
                        </a:lnTo>
                        <a:lnTo>
                          <a:pt x="776" y="492"/>
                        </a:lnTo>
                        <a:lnTo>
                          <a:pt x="795" y="473"/>
                        </a:lnTo>
                        <a:lnTo>
                          <a:pt x="810" y="443"/>
                        </a:lnTo>
                        <a:lnTo>
                          <a:pt x="803" y="503"/>
                        </a:lnTo>
                        <a:lnTo>
                          <a:pt x="794" y="551"/>
                        </a:lnTo>
                        <a:lnTo>
                          <a:pt x="787" y="590"/>
                        </a:lnTo>
                        <a:lnTo>
                          <a:pt x="784" y="627"/>
                        </a:lnTo>
                        <a:lnTo>
                          <a:pt x="785" y="643"/>
                        </a:lnTo>
                        <a:lnTo>
                          <a:pt x="788" y="654"/>
                        </a:lnTo>
                        <a:lnTo>
                          <a:pt x="794" y="663"/>
                        </a:lnTo>
                        <a:lnTo>
                          <a:pt x="801" y="669"/>
                        </a:lnTo>
                        <a:lnTo>
                          <a:pt x="809" y="675"/>
                        </a:lnTo>
                        <a:lnTo>
                          <a:pt x="818" y="681"/>
                        </a:lnTo>
                        <a:lnTo>
                          <a:pt x="827" y="688"/>
                        </a:lnTo>
                        <a:lnTo>
                          <a:pt x="835" y="696"/>
                        </a:lnTo>
                        <a:lnTo>
                          <a:pt x="845" y="696"/>
                        </a:lnTo>
                        <a:lnTo>
                          <a:pt x="858" y="698"/>
                        </a:lnTo>
                        <a:lnTo>
                          <a:pt x="873" y="700"/>
                        </a:lnTo>
                        <a:lnTo>
                          <a:pt x="889" y="705"/>
                        </a:lnTo>
                        <a:lnTo>
                          <a:pt x="904" y="712"/>
                        </a:lnTo>
                        <a:lnTo>
                          <a:pt x="916" y="720"/>
                        </a:lnTo>
                        <a:lnTo>
                          <a:pt x="927" y="729"/>
                        </a:lnTo>
                        <a:lnTo>
                          <a:pt x="933" y="741"/>
                        </a:lnTo>
                        <a:lnTo>
                          <a:pt x="938" y="744"/>
                        </a:lnTo>
                        <a:lnTo>
                          <a:pt x="945" y="748"/>
                        </a:lnTo>
                        <a:lnTo>
                          <a:pt x="952" y="754"/>
                        </a:lnTo>
                        <a:lnTo>
                          <a:pt x="958" y="762"/>
                        </a:lnTo>
                        <a:lnTo>
                          <a:pt x="964" y="775"/>
                        </a:lnTo>
                        <a:lnTo>
                          <a:pt x="967" y="790"/>
                        </a:lnTo>
                        <a:lnTo>
                          <a:pt x="968" y="811"/>
                        </a:lnTo>
                        <a:lnTo>
                          <a:pt x="966" y="836"/>
                        </a:lnTo>
                        <a:lnTo>
                          <a:pt x="958" y="939"/>
                        </a:lnTo>
                        <a:lnTo>
                          <a:pt x="950" y="1096"/>
                        </a:lnTo>
                        <a:lnTo>
                          <a:pt x="944" y="1252"/>
                        </a:lnTo>
                        <a:lnTo>
                          <a:pt x="945" y="1346"/>
                        </a:lnTo>
                        <a:lnTo>
                          <a:pt x="946" y="1389"/>
                        </a:lnTo>
                        <a:lnTo>
                          <a:pt x="943" y="1426"/>
                        </a:lnTo>
                        <a:lnTo>
                          <a:pt x="937" y="1455"/>
                        </a:lnTo>
                        <a:lnTo>
                          <a:pt x="931" y="1473"/>
                        </a:lnTo>
                        <a:lnTo>
                          <a:pt x="928" y="1488"/>
                        </a:lnTo>
                        <a:lnTo>
                          <a:pt x="928" y="1504"/>
                        </a:lnTo>
                        <a:lnTo>
                          <a:pt x="935" y="1511"/>
                        </a:lnTo>
                        <a:lnTo>
                          <a:pt x="951" y="1498"/>
                        </a:lnTo>
                        <a:lnTo>
                          <a:pt x="967" y="1465"/>
                        </a:lnTo>
                        <a:lnTo>
                          <a:pt x="976" y="1420"/>
                        </a:lnTo>
                        <a:lnTo>
                          <a:pt x="980" y="1372"/>
                        </a:lnTo>
                        <a:lnTo>
                          <a:pt x="977" y="1327"/>
                        </a:lnTo>
                        <a:lnTo>
                          <a:pt x="975" y="1276"/>
                        </a:lnTo>
                        <a:lnTo>
                          <a:pt x="976" y="1215"/>
                        </a:lnTo>
                        <a:lnTo>
                          <a:pt x="980" y="1156"/>
                        </a:lnTo>
                        <a:lnTo>
                          <a:pt x="984" y="1110"/>
                        </a:lnTo>
                        <a:lnTo>
                          <a:pt x="987" y="1093"/>
                        </a:lnTo>
                        <a:lnTo>
                          <a:pt x="989" y="1077"/>
                        </a:lnTo>
                        <a:lnTo>
                          <a:pt x="992" y="1063"/>
                        </a:lnTo>
                        <a:lnTo>
                          <a:pt x="996" y="1050"/>
                        </a:lnTo>
                        <a:lnTo>
                          <a:pt x="1000" y="1040"/>
                        </a:lnTo>
                        <a:lnTo>
                          <a:pt x="1005" y="1032"/>
                        </a:lnTo>
                        <a:lnTo>
                          <a:pt x="1013" y="1026"/>
                        </a:lnTo>
                        <a:lnTo>
                          <a:pt x="1021" y="1023"/>
                        </a:lnTo>
                        <a:lnTo>
                          <a:pt x="1030" y="1022"/>
                        </a:lnTo>
                        <a:lnTo>
                          <a:pt x="1039" y="1024"/>
                        </a:lnTo>
                        <a:lnTo>
                          <a:pt x="1044" y="1026"/>
                        </a:lnTo>
                        <a:lnTo>
                          <a:pt x="1051" y="1030"/>
                        </a:lnTo>
                        <a:lnTo>
                          <a:pt x="1056" y="1033"/>
                        </a:lnTo>
                        <a:lnTo>
                          <a:pt x="1062" y="1037"/>
                        </a:lnTo>
                        <a:lnTo>
                          <a:pt x="1067" y="1039"/>
                        </a:lnTo>
                        <a:lnTo>
                          <a:pt x="1074" y="1040"/>
                        </a:lnTo>
                        <a:lnTo>
                          <a:pt x="1081" y="1039"/>
                        </a:lnTo>
                        <a:lnTo>
                          <a:pt x="1087" y="1037"/>
                        </a:lnTo>
                        <a:lnTo>
                          <a:pt x="1093" y="1033"/>
                        </a:lnTo>
                        <a:lnTo>
                          <a:pt x="1097" y="1030"/>
                        </a:lnTo>
                        <a:lnTo>
                          <a:pt x="1102" y="1026"/>
                        </a:lnTo>
                        <a:lnTo>
                          <a:pt x="1108" y="1023"/>
                        </a:lnTo>
                        <a:lnTo>
                          <a:pt x="1112" y="1020"/>
                        </a:lnTo>
                        <a:lnTo>
                          <a:pt x="1118" y="1019"/>
                        </a:lnTo>
                        <a:lnTo>
                          <a:pt x="1125" y="1022"/>
                        </a:lnTo>
                        <a:lnTo>
                          <a:pt x="1133" y="1027"/>
                        </a:lnTo>
                        <a:lnTo>
                          <a:pt x="1141" y="1037"/>
                        </a:lnTo>
                        <a:lnTo>
                          <a:pt x="1151" y="1046"/>
                        </a:lnTo>
                        <a:lnTo>
                          <a:pt x="1162" y="1055"/>
                        </a:lnTo>
                        <a:lnTo>
                          <a:pt x="1172" y="1063"/>
                        </a:lnTo>
                        <a:lnTo>
                          <a:pt x="1181" y="1068"/>
                        </a:lnTo>
                        <a:lnTo>
                          <a:pt x="1191" y="1069"/>
                        </a:lnTo>
                        <a:lnTo>
                          <a:pt x="1204" y="1061"/>
                        </a:lnTo>
                        <a:lnTo>
                          <a:pt x="1211" y="1047"/>
                        </a:lnTo>
                        <a:lnTo>
                          <a:pt x="1214" y="1027"/>
                        </a:lnTo>
                        <a:lnTo>
                          <a:pt x="1211" y="1004"/>
                        </a:lnTo>
                        <a:lnTo>
                          <a:pt x="1207" y="980"/>
                        </a:lnTo>
                        <a:lnTo>
                          <a:pt x="1203" y="957"/>
                        </a:lnTo>
                        <a:lnTo>
                          <a:pt x="1200" y="936"/>
                        </a:lnTo>
                        <a:lnTo>
                          <a:pt x="1200" y="920"/>
                        </a:lnTo>
                        <a:lnTo>
                          <a:pt x="1207" y="896"/>
                        </a:lnTo>
                        <a:lnTo>
                          <a:pt x="1216" y="880"/>
                        </a:lnTo>
                        <a:lnTo>
                          <a:pt x="1228" y="867"/>
                        </a:lnTo>
                        <a:lnTo>
                          <a:pt x="1240" y="858"/>
                        </a:lnTo>
                        <a:lnTo>
                          <a:pt x="1254" y="849"/>
                        </a:lnTo>
                        <a:lnTo>
                          <a:pt x="1267" y="837"/>
                        </a:lnTo>
                        <a:lnTo>
                          <a:pt x="1278" y="822"/>
                        </a:lnTo>
                        <a:lnTo>
                          <a:pt x="1289" y="802"/>
                        </a:lnTo>
                        <a:lnTo>
                          <a:pt x="1295" y="773"/>
                        </a:lnTo>
                        <a:lnTo>
                          <a:pt x="1301" y="737"/>
                        </a:lnTo>
                        <a:lnTo>
                          <a:pt x="1302" y="696"/>
                        </a:lnTo>
                        <a:lnTo>
                          <a:pt x="1301" y="652"/>
                        </a:lnTo>
                        <a:lnTo>
                          <a:pt x="1295" y="606"/>
                        </a:lnTo>
                        <a:lnTo>
                          <a:pt x="1286" y="560"/>
                        </a:lnTo>
                        <a:lnTo>
                          <a:pt x="1272" y="514"/>
                        </a:lnTo>
                        <a:lnTo>
                          <a:pt x="1254" y="471"/>
                        </a:lnTo>
                        <a:lnTo>
                          <a:pt x="1242" y="450"/>
                        </a:lnTo>
                        <a:lnTo>
                          <a:pt x="1231" y="427"/>
                        </a:lnTo>
                        <a:lnTo>
                          <a:pt x="1218" y="404"/>
                        </a:lnTo>
                        <a:lnTo>
                          <a:pt x="1204" y="379"/>
                        </a:lnTo>
                        <a:lnTo>
                          <a:pt x="1189" y="354"/>
                        </a:lnTo>
                        <a:lnTo>
                          <a:pt x="1176" y="328"/>
                        </a:lnTo>
                        <a:lnTo>
                          <a:pt x="1161" y="302"/>
                        </a:lnTo>
                        <a:lnTo>
                          <a:pt x="1146" y="275"/>
                        </a:lnTo>
                        <a:lnTo>
                          <a:pt x="1131" y="249"/>
                        </a:lnTo>
                        <a:lnTo>
                          <a:pt x="1116" y="221"/>
                        </a:lnTo>
                        <a:lnTo>
                          <a:pt x="1102" y="195"/>
                        </a:lnTo>
                        <a:lnTo>
                          <a:pt x="1088" y="169"/>
                        </a:lnTo>
                        <a:lnTo>
                          <a:pt x="1075" y="144"/>
                        </a:lnTo>
                        <a:lnTo>
                          <a:pt x="1064" y="119"/>
                        </a:lnTo>
                        <a:lnTo>
                          <a:pt x="1052" y="94"/>
                        </a:lnTo>
                        <a:lnTo>
                          <a:pt x="1043" y="71"/>
                        </a:lnTo>
                        <a:close/>
                      </a:path>
                    </a:pathLst>
                  </a:custGeom>
                  <a:solidFill>
                    <a:srgbClr val="000000"/>
                  </a:solidFill>
                  <a:ln w="9525">
                    <a:noFill/>
                    <a:round/>
                  </a:ln>
                </p:spPr>
                <p:txBody>
                  <a:bodyPr/>
                  <a:lstStyle/>
                  <a:p>
                    <a:pPr defTabSz="685800">
                      <a:defRPr/>
                    </a:pPr>
                    <a:endParaRPr kumimoji="1" lang="zh-CN" altLang="en-US" sz="2400">
                      <a:effectLst>
                        <a:outerShdw blurRad="38100" dist="38100" dir="2700000" algn="tl">
                          <a:srgbClr val="000000">
                            <a:alpha val="43137"/>
                          </a:srgbClr>
                        </a:outerShdw>
                      </a:effectLst>
                    </a:endParaRPr>
                  </a:p>
                </p:txBody>
              </p:sp>
              <p:sp>
                <p:nvSpPr>
                  <p:cNvPr id="91168" name="Freeform 32"/>
                  <p:cNvSpPr/>
                  <p:nvPr/>
                </p:nvSpPr>
                <p:spPr bwMode="auto">
                  <a:xfrm>
                    <a:off x="787" y="1356"/>
                    <a:ext cx="563" cy="826"/>
                  </a:xfrm>
                  <a:custGeom>
                    <a:avLst/>
                    <a:gdLst/>
                    <a:ahLst/>
                    <a:cxnLst>
                      <a:cxn ang="0">
                        <a:pos x="17" y="678"/>
                      </a:cxn>
                      <a:cxn ang="0">
                        <a:pos x="78" y="577"/>
                      </a:cxn>
                      <a:cxn ang="0">
                        <a:pos x="171" y="461"/>
                      </a:cxn>
                      <a:cxn ang="0">
                        <a:pos x="282" y="341"/>
                      </a:cxn>
                      <a:cxn ang="0">
                        <a:pos x="391" y="229"/>
                      </a:cxn>
                      <a:cxn ang="0">
                        <a:pos x="485" y="134"/>
                      </a:cxn>
                      <a:cxn ang="0">
                        <a:pos x="570" y="60"/>
                      </a:cxn>
                      <a:cxn ang="0">
                        <a:pos x="655" y="14"/>
                      </a:cxn>
                      <a:cxn ang="0">
                        <a:pos x="757" y="13"/>
                      </a:cxn>
                      <a:cxn ang="0">
                        <a:pos x="756" y="119"/>
                      </a:cxn>
                      <a:cxn ang="0">
                        <a:pos x="728" y="356"/>
                      </a:cxn>
                      <a:cxn ang="0">
                        <a:pos x="625" y="685"/>
                      </a:cxn>
                      <a:cxn ang="0">
                        <a:pos x="550" y="794"/>
                      </a:cxn>
                      <a:cxn ang="0">
                        <a:pos x="466" y="833"/>
                      </a:cxn>
                      <a:cxn ang="0">
                        <a:pos x="503" y="874"/>
                      </a:cxn>
                      <a:cxn ang="0">
                        <a:pos x="571" y="919"/>
                      </a:cxn>
                      <a:cxn ang="0">
                        <a:pos x="605" y="963"/>
                      </a:cxn>
                      <a:cxn ang="0">
                        <a:pos x="600" y="1003"/>
                      </a:cxn>
                      <a:cxn ang="0">
                        <a:pos x="577" y="1047"/>
                      </a:cxn>
                      <a:cxn ang="0">
                        <a:pos x="560" y="1106"/>
                      </a:cxn>
                      <a:cxn ang="0">
                        <a:pos x="561" y="1140"/>
                      </a:cxn>
                      <a:cxn ang="0">
                        <a:pos x="591" y="1191"/>
                      </a:cxn>
                      <a:cxn ang="0">
                        <a:pos x="664" y="1251"/>
                      </a:cxn>
                      <a:cxn ang="0">
                        <a:pos x="779" y="1349"/>
                      </a:cxn>
                      <a:cxn ang="0">
                        <a:pos x="901" y="1455"/>
                      </a:cxn>
                      <a:cxn ang="0">
                        <a:pos x="984" y="1534"/>
                      </a:cxn>
                      <a:cxn ang="0">
                        <a:pos x="1039" y="1587"/>
                      </a:cxn>
                      <a:cxn ang="0">
                        <a:pos x="1089" y="1618"/>
                      </a:cxn>
                      <a:cxn ang="0">
                        <a:pos x="1116" y="1635"/>
                      </a:cxn>
                      <a:cxn ang="0">
                        <a:pos x="1114" y="1654"/>
                      </a:cxn>
                      <a:cxn ang="0">
                        <a:pos x="1046" y="1632"/>
                      </a:cxn>
                      <a:cxn ang="0">
                        <a:pos x="972" y="1570"/>
                      </a:cxn>
                      <a:cxn ang="0">
                        <a:pos x="901" y="1497"/>
                      </a:cxn>
                      <a:cxn ang="0">
                        <a:pos x="813" y="1422"/>
                      </a:cxn>
                      <a:cxn ang="0">
                        <a:pos x="757" y="1382"/>
                      </a:cxn>
                      <a:cxn ang="0">
                        <a:pos x="715" y="1372"/>
                      </a:cxn>
                      <a:cxn ang="0">
                        <a:pos x="690" y="1416"/>
                      </a:cxn>
                      <a:cxn ang="0">
                        <a:pos x="666" y="1435"/>
                      </a:cxn>
                      <a:cxn ang="0">
                        <a:pos x="643" y="1441"/>
                      </a:cxn>
                      <a:cxn ang="0">
                        <a:pos x="632" y="1512"/>
                      </a:cxn>
                      <a:cxn ang="0">
                        <a:pos x="578" y="1518"/>
                      </a:cxn>
                      <a:cxn ang="0">
                        <a:pos x="522" y="1445"/>
                      </a:cxn>
                      <a:cxn ang="0">
                        <a:pos x="452" y="1418"/>
                      </a:cxn>
                      <a:cxn ang="0">
                        <a:pos x="386" y="1425"/>
                      </a:cxn>
                      <a:cxn ang="0">
                        <a:pos x="322" y="1392"/>
                      </a:cxn>
                      <a:cxn ang="0">
                        <a:pos x="261" y="1338"/>
                      </a:cxn>
                      <a:cxn ang="0">
                        <a:pos x="202" y="1268"/>
                      </a:cxn>
                      <a:cxn ang="0">
                        <a:pos x="156" y="1185"/>
                      </a:cxn>
                      <a:cxn ang="0">
                        <a:pos x="102" y="1004"/>
                      </a:cxn>
                      <a:cxn ang="0">
                        <a:pos x="25" y="781"/>
                      </a:cxn>
                    </a:cxnLst>
                    <a:rect l="0" t="0" r="r" b="b"/>
                    <a:pathLst>
                      <a:path w="1123" h="1654">
                        <a:moveTo>
                          <a:pt x="0" y="738"/>
                        </a:moveTo>
                        <a:lnTo>
                          <a:pt x="2" y="720"/>
                        </a:lnTo>
                        <a:lnTo>
                          <a:pt x="8" y="700"/>
                        </a:lnTo>
                        <a:lnTo>
                          <a:pt x="17" y="678"/>
                        </a:lnTo>
                        <a:lnTo>
                          <a:pt x="28" y="654"/>
                        </a:lnTo>
                        <a:lnTo>
                          <a:pt x="42" y="630"/>
                        </a:lnTo>
                        <a:lnTo>
                          <a:pt x="58" y="604"/>
                        </a:lnTo>
                        <a:lnTo>
                          <a:pt x="78" y="577"/>
                        </a:lnTo>
                        <a:lnTo>
                          <a:pt x="99" y="548"/>
                        </a:lnTo>
                        <a:lnTo>
                          <a:pt x="122" y="519"/>
                        </a:lnTo>
                        <a:lnTo>
                          <a:pt x="145" y="491"/>
                        </a:lnTo>
                        <a:lnTo>
                          <a:pt x="171" y="461"/>
                        </a:lnTo>
                        <a:lnTo>
                          <a:pt x="198" y="431"/>
                        </a:lnTo>
                        <a:lnTo>
                          <a:pt x="225" y="401"/>
                        </a:lnTo>
                        <a:lnTo>
                          <a:pt x="253" y="371"/>
                        </a:lnTo>
                        <a:lnTo>
                          <a:pt x="282" y="341"/>
                        </a:lnTo>
                        <a:lnTo>
                          <a:pt x="311" y="312"/>
                        </a:lnTo>
                        <a:lnTo>
                          <a:pt x="340" y="283"/>
                        </a:lnTo>
                        <a:lnTo>
                          <a:pt x="366" y="256"/>
                        </a:lnTo>
                        <a:lnTo>
                          <a:pt x="391" y="229"/>
                        </a:lnTo>
                        <a:lnTo>
                          <a:pt x="416" y="203"/>
                        </a:lnTo>
                        <a:lnTo>
                          <a:pt x="440" y="179"/>
                        </a:lnTo>
                        <a:lnTo>
                          <a:pt x="463" y="156"/>
                        </a:lnTo>
                        <a:lnTo>
                          <a:pt x="485" y="134"/>
                        </a:lnTo>
                        <a:lnTo>
                          <a:pt x="507" y="113"/>
                        </a:lnTo>
                        <a:lnTo>
                          <a:pt x="529" y="93"/>
                        </a:lnTo>
                        <a:lnTo>
                          <a:pt x="549" y="76"/>
                        </a:lnTo>
                        <a:lnTo>
                          <a:pt x="570" y="60"/>
                        </a:lnTo>
                        <a:lnTo>
                          <a:pt x="591" y="45"/>
                        </a:lnTo>
                        <a:lnTo>
                          <a:pt x="613" y="33"/>
                        </a:lnTo>
                        <a:lnTo>
                          <a:pt x="633" y="22"/>
                        </a:lnTo>
                        <a:lnTo>
                          <a:pt x="655" y="14"/>
                        </a:lnTo>
                        <a:lnTo>
                          <a:pt x="678" y="7"/>
                        </a:lnTo>
                        <a:lnTo>
                          <a:pt x="716" y="0"/>
                        </a:lnTo>
                        <a:lnTo>
                          <a:pt x="742" y="2"/>
                        </a:lnTo>
                        <a:lnTo>
                          <a:pt x="757" y="13"/>
                        </a:lnTo>
                        <a:lnTo>
                          <a:pt x="764" y="30"/>
                        </a:lnTo>
                        <a:lnTo>
                          <a:pt x="764" y="54"/>
                        </a:lnTo>
                        <a:lnTo>
                          <a:pt x="760" y="83"/>
                        </a:lnTo>
                        <a:lnTo>
                          <a:pt x="756" y="119"/>
                        </a:lnTo>
                        <a:lnTo>
                          <a:pt x="752" y="158"/>
                        </a:lnTo>
                        <a:lnTo>
                          <a:pt x="747" y="210"/>
                        </a:lnTo>
                        <a:lnTo>
                          <a:pt x="739" y="276"/>
                        </a:lnTo>
                        <a:lnTo>
                          <a:pt x="728" y="356"/>
                        </a:lnTo>
                        <a:lnTo>
                          <a:pt x="711" y="441"/>
                        </a:lnTo>
                        <a:lnTo>
                          <a:pt x="689" y="528"/>
                        </a:lnTo>
                        <a:lnTo>
                          <a:pt x="660" y="612"/>
                        </a:lnTo>
                        <a:lnTo>
                          <a:pt x="625" y="685"/>
                        </a:lnTo>
                        <a:lnTo>
                          <a:pt x="583" y="746"/>
                        </a:lnTo>
                        <a:lnTo>
                          <a:pt x="575" y="759"/>
                        </a:lnTo>
                        <a:lnTo>
                          <a:pt x="564" y="775"/>
                        </a:lnTo>
                        <a:lnTo>
                          <a:pt x="550" y="794"/>
                        </a:lnTo>
                        <a:lnTo>
                          <a:pt x="535" y="810"/>
                        </a:lnTo>
                        <a:lnTo>
                          <a:pt x="516" y="824"/>
                        </a:lnTo>
                        <a:lnTo>
                          <a:pt x="493" y="833"/>
                        </a:lnTo>
                        <a:lnTo>
                          <a:pt x="466" y="833"/>
                        </a:lnTo>
                        <a:lnTo>
                          <a:pt x="434" y="824"/>
                        </a:lnTo>
                        <a:lnTo>
                          <a:pt x="459" y="843"/>
                        </a:lnTo>
                        <a:lnTo>
                          <a:pt x="482" y="859"/>
                        </a:lnTo>
                        <a:lnTo>
                          <a:pt x="503" y="874"/>
                        </a:lnTo>
                        <a:lnTo>
                          <a:pt x="523" y="886"/>
                        </a:lnTo>
                        <a:lnTo>
                          <a:pt x="540" y="897"/>
                        </a:lnTo>
                        <a:lnTo>
                          <a:pt x="556" y="909"/>
                        </a:lnTo>
                        <a:lnTo>
                          <a:pt x="571" y="919"/>
                        </a:lnTo>
                        <a:lnTo>
                          <a:pt x="585" y="931"/>
                        </a:lnTo>
                        <a:lnTo>
                          <a:pt x="597" y="942"/>
                        </a:lnTo>
                        <a:lnTo>
                          <a:pt x="602" y="953"/>
                        </a:lnTo>
                        <a:lnTo>
                          <a:pt x="605" y="963"/>
                        </a:lnTo>
                        <a:lnTo>
                          <a:pt x="605" y="973"/>
                        </a:lnTo>
                        <a:lnTo>
                          <a:pt x="603" y="982"/>
                        </a:lnTo>
                        <a:lnTo>
                          <a:pt x="601" y="993"/>
                        </a:lnTo>
                        <a:lnTo>
                          <a:pt x="600" y="1003"/>
                        </a:lnTo>
                        <a:lnTo>
                          <a:pt x="600" y="1015"/>
                        </a:lnTo>
                        <a:lnTo>
                          <a:pt x="593" y="1023"/>
                        </a:lnTo>
                        <a:lnTo>
                          <a:pt x="585" y="1033"/>
                        </a:lnTo>
                        <a:lnTo>
                          <a:pt x="577" y="1047"/>
                        </a:lnTo>
                        <a:lnTo>
                          <a:pt x="569" y="1061"/>
                        </a:lnTo>
                        <a:lnTo>
                          <a:pt x="563" y="1077"/>
                        </a:lnTo>
                        <a:lnTo>
                          <a:pt x="560" y="1092"/>
                        </a:lnTo>
                        <a:lnTo>
                          <a:pt x="560" y="1106"/>
                        </a:lnTo>
                        <a:lnTo>
                          <a:pt x="564" y="1117"/>
                        </a:lnTo>
                        <a:lnTo>
                          <a:pt x="562" y="1123"/>
                        </a:lnTo>
                        <a:lnTo>
                          <a:pt x="561" y="1131"/>
                        </a:lnTo>
                        <a:lnTo>
                          <a:pt x="561" y="1140"/>
                        </a:lnTo>
                        <a:lnTo>
                          <a:pt x="563" y="1151"/>
                        </a:lnTo>
                        <a:lnTo>
                          <a:pt x="568" y="1162"/>
                        </a:lnTo>
                        <a:lnTo>
                          <a:pt x="577" y="1176"/>
                        </a:lnTo>
                        <a:lnTo>
                          <a:pt x="591" y="1191"/>
                        </a:lnTo>
                        <a:lnTo>
                          <a:pt x="610" y="1207"/>
                        </a:lnTo>
                        <a:lnTo>
                          <a:pt x="624" y="1217"/>
                        </a:lnTo>
                        <a:lnTo>
                          <a:pt x="643" y="1232"/>
                        </a:lnTo>
                        <a:lnTo>
                          <a:pt x="664" y="1251"/>
                        </a:lnTo>
                        <a:lnTo>
                          <a:pt x="690" y="1273"/>
                        </a:lnTo>
                        <a:lnTo>
                          <a:pt x="719" y="1297"/>
                        </a:lnTo>
                        <a:lnTo>
                          <a:pt x="749" y="1322"/>
                        </a:lnTo>
                        <a:lnTo>
                          <a:pt x="779" y="1349"/>
                        </a:lnTo>
                        <a:lnTo>
                          <a:pt x="811" y="1375"/>
                        </a:lnTo>
                        <a:lnTo>
                          <a:pt x="842" y="1403"/>
                        </a:lnTo>
                        <a:lnTo>
                          <a:pt x="872" y="1429"/>
                        </a:lnTo>
                        <a:lnTo>
                          <a:pt x="901" y="1455"/>
                        </a:lnTo>
                        <a:lnTo>
                          <a:pt x="926" y="1479"/>
                        </a:lnTo>
                        <a:lnTo>
                          <a:pt x="949" y="1501"/>
                        </a:lnTo>
                        <a:lnTo>
                          <a:pt x="969" y="1519"/>
                        </a:lnTo>
                        <a:lnTo>
                          <a:pt x="984" y="1534"/>
                        </a:lnTo>
                        <a:lnTo>
                          <a:pt x="994" y="1545"/>
                        </a:lnTo>
                        <a:lnTo>
                          <a:pt x="1009" y="1561"/>
                        </a:lnTo>
                        <a:lnTo>
                          <a:pt x="1024" y="1574"/>
                        </a:lnTo>
                        <a:lnTo>
                          <a:pt x="1039" y="1587"/>
                        </a:lnTo>
                        <a:lnTo>
                          <a:pt x="1054" y="1597"/>
                        </a:lnTo>
                        <a:lnTo>
                          <a:pt x="1067" y="1607"/>
                        </a:lnTo>
                        <a:lnTo>
                          <a:pt x="1079" y="1614"/>
                        </a:lnTo>
                        <a:lnTo>
                          <a:pt x="1089" y="1618"/>
                        </a:lnTo>
                        <a:lnTo>
                          <a:pt x="1095" y="1622"/>
                        </a:lnTo>
                        <a:lnTo>
                          <a:pt x="1102" y="1625"/>
                        </a:lnTo>
                        <a:lnTo>
                          <a:pt x="1109" y="1630"/>
                        </a:lnTo>
                        <a:lnTo>
                          <a:pt x="1116" y="1635"/>
                        </a:lnTo>
                        <a:lnTo>
                          <a:pt x="1121" y="1641"/>
                        </a:lnTo>
                        <a:lnTo>
                          <a:pt x="1123" y="1646"/>
                        </a:lnTo>
                        <a:lnTo>
                          <a:pt x="1121" y="1650"/>
                        </a:lnTo>
                        <a:lnTo>
                          <a:pt x="1114" y="1654"/>
                        </a:lnTo>
                        <a:lnTo>
                          <a:pt x="1100" y="1654"/>
                        </a:lnTo>
                        <a:lnTo>
                          <a:pt x="1083" y="1650"/>
                        </a:lnTo>
                        <a:lnTo>
                          <a:pt x="1064" y="1642"/>
                        </a:lnTo>
                        <a:lnTo>
                          <a:pt x="1046" y="1632"/>
                        </a:lnTo>
                        <a:lnTo>
                          <a:pt x="1026" y="1618"/>
                        </a:lnTo>
                        <a:lnTo>
                          <a:pt x="1007" y="1603"/>
                        </a:lnTo>
                        <a:lnTo>
                          <a:pt x="989" y="1587"/>
                        </a:lnTo>
                        <a:lnTo>
                          <a:pt x="972" y="1570"/>
                        </a:lnTo>
                        <a:lnTo>
                          <a:pt x="957" y="1554"/>
                        </a:lnTo>
                        <a:lnTo>
                          <a:pt x="941" y="1536"/>
                        </a:lnTo>
                        <a:lnTo>
                          <a:pt x="923" y="1518"/>
                        </a:lnTo>
                        <a:lnTo>
                          <a:pt x="901" y="1497"/>
                        </a:lnTo>
                        <a:lnTo>
                          <a:pt x="878" y="1477"/>
                        </a:lnTo>
                        <a:lnTo>
                          <a:pt x="855" y="1457"/>
                        </a:lnTo>
                        <a:lnTo>
                          <a:pt x="833" y="1439"/>
                        </a:lnTo>
                        <a:lnTo>
                          <a:pt x="813" y="1422"/>
                        </a:lnTo>
                        <a:lnTo>
                          <a:pt x="797" y="1410"/>
                        </a:lnTo>
                        <a:lnTo>
                          <a:pt x="783" y="1399"/>
                        </a:lnTo>
                        <a:lnTo>
                          <a:pt x="769" y="1390"/>
                        </a:lnTo>
                        <a:lnTo>
                          <a:pt x="757" y="1382"/>
                        </a:lnTo>
                        <a:lnTo>
                          <a:pt x="745" y="1376"/>
                        </a:lnTo>
                        <a:lnTo>
                          <a:pt x="735" y="1373"/>
                        </a:lnTo>
                        <a:lnTo>
                          <a:pt x="724" y="1371"/>
                        </a:lnTo>
                        <a:lnTo>
                          <a:pt x="715" y="1372"/>
                        </a:lnTo>
                        <a:lnTo>
                          <a:pt x="707" y="1376"/>
                        </a:lnTo>
                        <a:lnTo>
                          <a:pt x="697" y="1389"/>
                        </a:lnTo>
                        <a:lnTo>
                          <a:pt x="692" y="1403"/>
                        </a:lnTo>
                        <a:lnTo>
                          <a:pt x="690" y="1416"/>
                        </a:lnTo>
                        <a:lnTo>
                          <a:pt x="683" y="1426"/>
                        </a:lnTo>
                        <a:lnTo>
                          <a:pt x="678" y="1430"/>
                        </a:lnTo>
                        <a:lnTo>
                          <a:pt x="673" y="1433"/>
                        </a:lnTo>
                        <a:lnTo>
                          <a:pt x="666" y="1435"/>
                        </a:lnTo>
                        <a:lnTo>
                          <a:pt x="660" y="1436"/>
                        </a:lnTo>
                        <a:lnTo>
                          <a:pt x="653" y="1437"/>
                        </a:lnTo>
                        <a:lnTo>
                          <a:pt x="647" y="1439"/>
                        </a:lnTo>
                        <a:lnTo>
                          <a:pt x="643" y="1441"/>
                        </a:lnTo>
                        <a:lnTo>
                          <a:pt x="638" y="1444"/>
                        </a:lnTo>
                        <a:lnTo>
                          <a:pt x="635" y="1460"/>
                        </a:lnTo>
                        <a:lnTo>
                          <a:pt x="635" y="1486"/>
                        </a:lnTo>
                        <a:lnTo>
                          <a:pt x="632" y="1512"/>
                        </a:lnTo>
                        <a:lnTo>
                          <a:pt x="624" y="1531"/>
                        </a:lnTo>
                        <a:lnTo>
                          <a:pt x="609" y="1535"/>
                        </a:lnTo>
                        <a:lnTo>
                          <a:pt x="593" y="1531"/>
                        </a:lnTo>
                        <a:lnTo>
                          <a:pt x="578" y="1518"/>
                        </a:lnTo>
                        <a:lnTo>
                          <a:pt x="563" y="1501"/>
                        </a:lnTo>
                        <a:lnTo>
                          <a:pt x="549" y="1481"/>
                        </a:lnTo>
                        <a:lnTo>
                          <a:pt x="535" y="1462"/>
                        </a:lnTo>
                        <a:lnTo>
                          <a:pt x="522" y="1445"/>
                        </a:lnTo>
                        <a:lnTo>
                          <a:pt x="510" y="1434"/>
                        </a:lnTo>
                        <a:lnTo>
                          <a:pt x="488" y="1422"/>
                        </a:lnTo>
                        <a:lnTo>
                          <a:pt x="470" y="1418"/>
                        </a:lnTo>
                        <a:lnTo>
                          <a:pt x="452" y="1418"/>
                        </a:lnTo>
                        <a:lnTo>
                          <a:pt x="437" y="1420"/>
                        </a:lnTo>
                        <a:lnTo>
                          <a:pt x="421" y="1424"/>
                        </a:lnTo>
                        <a:lnTo>
                          <a:pt x="404" y="1426"/>
                        </a:lnTo>
                        <a:lnTo>
                          <a:pt x="386" y="1425"/>
                        </a:lnTo>
                        <a:lnTo>
                          <a:pt x="363" y="1417"/>
                        </a:lnTo>
                        <a:lnTo>
                          <a:pt x="350" y="1410"/>
                        </a:lnTo>
                        <a:lnTo>
                          <a:pt x="336" y="1402"/>
                        </a:lnTo>
                        <a:lnTo>
                          <a:pt x="322" y="1392"/>
                        </a:lnTo>
                        <a:lnTo>
                          <a:pt x="307" y="1381"/>
                        </a:lnTo>
                        <a:lnTo>
                          <a:pt x="292" y="1368"/>
                        </a:lnTo>
                        <a:lnTo>
                          <a:pt x="276" y="1354"/>
                        </a:lnTo>
                        <a:lnTo>
                          <a:pt x="261" y="1338"/>
                        </a:lnTo>
                        <a:lnTo>
                          <a:pt x="246" y="1322"/>
                        </a:lnTo>
                        <a:lnTo>
                          <a:pt x="231" y="1305"/>
                        </a:lnTo>
                        <a:lnTo>
                          <a:pt x="216" y="1287"/>
                        </a:lnTo>
                        <a:lnTo>
                          <a:pt x="202" y="1268"/>
                        </a:lnTo>
                        <a:lnTo>
                          <a:pt x="190" y="1247"/>
                        </a:lnTo>
                        <a:lnTo>
                          <a:pt x="177" y="1228"/>
                        </a:lnTo>
                        <a:lnTo>
                          <a:pt x="167" y="1206"/>
                        </a:lnTo>
                        <a:lnTo>
                          <a:pt x="156" y="1185"/>
                        </a:lnTo>
                        <a:lnTo>
                          <a:pt x="148" y="1163"/>
                        </a:lnTo>
                        <a:lnTo>
                          <a:pt x="133" y="1116"/>
                        </a:lnTo>
                        <a:lnTo>
                          <a:pt x="118" y="1062"/>
                        </a:lnTo>
                        <a:lnTo>
                          <a:pt x="102" y="1004"/>
                        </a:lnTo>
                        <a:lnTo>
                          <a:pt x="86" y="944"/>
                        </a:lnTo>
                        <a:lnTo>
                          <a:pt x="68" y="886"/>
                        </a:lnTo>
                        <a:lnTo>
                          <a:pt x="47" y="830"/>
                        </a:lnTo>
                        <a:lnTo>
                          <a:pt x="25" y="781"/>
                        </a:lnTo>
                        <a:lnTo>
                          <a:pt x="0" y="738"/>
                        </a:lnTo>
                        <a:close/>
                      </a:path>
                    </a:pathLst>
                  </a:custGeom>
                  <a:solidFill>
                    <a:srgbClr val="000000"/>
                  </a:solidFill>
                  <a:ln w="9525">
                    <a:noFill/>
                    <a:round/>
                  </a:ln>
                </p:spPr>
                <p:txBody>
                  <a:bodyPr/>
                  <a:lstStyle/>
                  <a:p>
                    <a:pPr defTabSz="685800">
                      <a:defRPr/>
                    </a:pPr>
                    <a:endParaRPr kumimoji="1" lang="zh-CN" altLang="en-US" sz="2400">
                      <a:effectLst>
                        <a:outerShdw blurRad="38100" dist="38100" dir="2700000" algn="tl">
                          <a:srgbClr val="000000">
                            <a:alpha val="43137"/>
                          </a:srgbClr>
                        </a:outerShdw>
                      </a:effectLst>
                    </a:endParaRPr>
                  </a:p>
                </p:txBody>
              </p:sp>
              <p:sp>
                <p:nvSpPr>
                  <p:cNvPr id="91169" name="Freeform 33"/>
                  <p:cNvSpPr/>
                  <p:nvPr/>
                </p:nvSpPr>
                <p:spPr bwMode="auto">
                  <a:xfrm>
                    <a:off x="763" y="1469"/>
                    <a:ext cx="143" cy="240"/>
                  </a:xfrm>
                  <a:custGeom>
                    <a:avLst/>
                    <a:gdLst/>
                    <a:ahLst/>
                    <a:cxnLst>
                      <a:cxn ang="0">
                        <a:pos x="0" y="485"/>
                      </a:cxn>
                      <a:cxn ang="0">
                        <a:pos x="5" y="468"/>
                      </a:cxn>
                      <a:cxn ang="0">
                        <a:pos x="11" y="446"/>
                      </a:cxn>
                      <a:cxn ang="0">
                        <a:pos x="20" y="421"/>
                      </a:cxn>
                      <a:cxn ang="0">
                        <a:pos x="31" y="391"/>
                      </a:cxn>
                      <a:cxn ang="0">
                        <a:pos x="45" y="359"/>
                      </a:cxn>
                      <a:cxn ang="0">
                        <a:pos x="61" y="324"/>
                      </a:cxn>
                      <a:cxn ang="0">
                        <a:pos x="77" y="288"/>
                      </a:cxn>
                      <a:cxn ang="0">
                        <a:pos x="97" y="251"/>
                      </a:cxn>
                      <a:cxn ang="0">
                        <a:pos x="116" y="214"/>
                      </a:cxn>
                      <a:cxn ang="0">
                        <a:pos x="138" y="178"/>
                      </a:cxn>
                      <a:cxn ang="0">
                        <a:pos x="160" y="144"/>
                      </a:cxn>
                      <a:cxn ang="0">
                        <a:pos x="183" y="111"/>
                      </a:cxn>
                      <a:cxn ang="0">
                        <a:pos x="207" y="81"/>
                      </a:cxn>
                      <a:cxn ang="0">
                        <a:pos x="232" y="56"/>
                      </a:cxn>
                      <a:cxn ang="0">
                        <a:pos x="256" y="35"/>
                      </a:cxn>
                      <a:cxn ang="0">
                        <a:pos x="281" y="20"/>
                      </a:cxn>
                      <a:cxn ang="0">
                        <a:pos x="283" y="13"/>
                      </a:cxn>
                      <a:cxn ang="0">
                        <a:pos x="282" y="8"/>
                      </a:cxn>
                      <a:cxn ang="0">
                        <a:pos x="281" y="3"/>
                      </a:cxn>
                      <a:cxn ang="0">
                        <a:pos x="276" y="1"/>
                      </a:cxn>
                      <a:cxn ang="0">
                        <a:pos x="271" y="0"/>
                      </a:cxn>
                      <a:cxn ang="0">
                        <a:pos x="264" y="1"/>
                      </a:cxn>
                      <a:cxn ang="0">
                        <a:pos x="255" y="5"/>
                      </a:cxn>
                      <a:cxn ang="0">
                        <a:pos x="244" y="12"/>
                      </a:cxn>
                      <a:cxn ang="0">
                        <a:pos x="237" y="19"/>
                      </a:cxn>
                      <a:cxn ang="0">
                        <a:pos x="227" y="31"/>
                      </a:cxn>
                      <a:cxn ang="0">
                        <a:pos x="214" y="48"/>
                      </a:cxn>
                      <a:cxn ang="0">
                        <a:pos x="199" y="68"/>
                      </a:cxn>
                      <a:cxn ang="0">
                        <a:pos x="182" y="93"/>
                      </a:cxn>
                      <a:cxn ang="0">
                        <a:pos x="164" y="119"/>
                      </a:cxn>
                      <a:cxn ang="0">
                        <a:pos x="145" y="150"/>
                      </a:cxn>
                      <a:cxn ang="0">
                        <a:pos x="126" y="183"/>
                      </a:cxn>
                      <a:cxn ang="0">
                        <a:pos x="106" y="218"/>
                      </a:cxn>
                      <a:cxn ang="0">
                        <a:pos x="86" y="254"/>
                      </a:cxn>
                      <a:cxn ang="0">
                        <a:pos x="68" y="292"/>
                      </a:cxn>
                      <a:cxn ang="0">
                        <a:pos x="49" y="331"/>
                      </a:cxn>
                      <a:cxn ang="0">
                        <a:pos x="34" y="369"/>
                      </a:cxn>
                      <a:cxn ang="0">
                        <a:pos x="21" y="408"/>
                      </a:cxn>
                      <a:cxn ang="0">
                        <a:pos x="9" y="446"/>
                      </a:cxn>
                      <a:cxn ang="0">
                        <a:pos x="0" y="485"/>
                      </a:cxn>
                    </a:cxnLst>
                    <a:rect l="0" t="0" r="r" b="b"/>
                    <a:pathLst>
                      <a:path w="283" h="485">
                        <a:moveTo>
                          <a:pt x="0" y="485"/>
                        </a:moveTo>
                        <a:lnTo>
                          <a:pt x="5" y="468"/>
                        </a:lnTo>
                        <a:lnTo>
                          <a:pt x="11" y="446"/>
                        </a:lnTo>
                        <a:lnTo>
                          <a:pt x="20" y="421"/>
                        </a:lnTo>
                        <a:lnTo>
                          <a:pt x="31" y="391"/>
                        </a:lnTo>
                        <a:lnTo>
                          <a:pt x="45" y="359"/>
                        </a:lnTo>
                        <a:lnTo>
                          <a:pt x="61" y="324"/>
                        </a:lnTo>
                        <a:lnTo>
                          <a:pt x="77" y="288"/>
                        </a:lnTo>
                        <a:lnTo>
                          <a:pt x="97" y="251"/>
                        </a:lnTo>
                        <a:lnTo>
                          <a:pt x="116" y="214"/>
                        </a:lnTo>
                        <a:lnTo>
                          <a:pt x="138" y="178"/>
                        </a:lnTo>
                        <a:lnTo>
                          <a:pt x="160" y="144"/>
                        </a:lnTo>
                        <a:lnTo>
                          <a:pt x="183" y="111"/>
                        </a:lnTo>
                        <a:lnTo>
                          <a:pt x="207" y="81"/>
                        </a:lnTo>
                        <a:lnTo>
                          <a:pt x="232" y="56"/>
                        </a:lnTo>
                        <a:lnTo>
                          <a:pt x="256" y="35"/>
                        </a:lnTo>
                        <a:lnTo>
                          <a:pt x="281" y="20"/>
                        </a:lnTo>
                        <a:lnTo>
                          <a:pt x="283" y="13"/>
                        </a:lnTo>
                        <a:lnTo>
                          <a:pt x="282" y="8"/>
                        </a:lnTo>
                        <a:lnTo>
                          <a:pt x="281" y="3"/>
                        </a:lnTo>
                        <a:lnTo>
                          <a:pt x="276" y="1"/>
                        </a:lnTo>
                        <a:lnTo>
                          <a:pt x="271" y="0"/>
                        </a:lnTo>
                        <a:lnTo>
                          <a:pt x="264" y="1"/>
                        </a:lnTo>
                        <a:lnTo>
                          <a:pt x="255" y="5"/>
                        </a:lnTo>
                        <a:lnTo>
                          <a:pt x="244" y="12"/>
                        </a:lnTo>
                        <a:lnTo>
                          <a:pt x="237" y="19"/>
                        </a:lnTo>
                        <a:lnTo>
                          <a:pt x="227" y="31"/>
                        </a:lnTo>
                        <a:lnTo>
                          <a:pt x="214" y="48"/>
                        </a:lnTo>
                        <a:lnTo>
                          <a:pt x="199" y="68"/>
                        </a:lnTo>
                        <a:lnTo>
                          <a:pt x="182" y="93"/>
                        </a:lnTo>
                        <a:lnTo>
                          <a:pt x="164" y="119"/>
                        </a:lnTo>
                        <a:lnTo>
                          <a:pt x="145" y="150"/>
                        </a:lnTo>
                        <a:lnTo>
                          <a:pt x="126" y="183"/>
                        </a:lnTo>
                        <a:lnTo>
                          <a:pt x="106" y="218"/>
                        </a:lnTo>
                        <a:lnTo>
                          <a:pt x="86" y="254"/>
                        </a:lnTo>
                        <a:lnTo>
                          <a:pt x="68" y="292"/>
                        </a:lnTo>
                        <a:lnTo>
                          <a:pt x="49" y="331"/>
                        </a:lnTo>
                        <a:lnTo>
                          <a:pt x="34" y="369"/>
                        </a:lnTo>
                        <a:lnTo>
                          <a:pt x="21" y="408"/>
                        </a:lnTo>
                        <a:lnTo>
                          <a:pt x="9" y="446"/>
                        </a:lnTo>
                        <a:lnTo>
                          <a:pt x="0" y="485"/>
                        </a:lnTo>
                        <a:close/>
                      </a:path>
                    </a:pathLst>
                  </a:custGeom>
                  <a:solidFill>
                    <a:srgbClr val="000000"/>
                  </a:solidFill>
                  <a:ln w="9525">
                    <a:noFill/>
                    <a:round/>
                  </a:ln>
                </p:spPr>
                <p:txBody>
                  <a:bodyPr/>
                  <a:lstStyle/>
                  <a:p>
                    <a:pPr defTabSz="685800">
                      <a:defRPr/>
                    </a:pPr>
                    <a:endParaRPr kumimoji="1" lang="zh-CN" altLang="en-US" sz="2400">
                      <a:effectLst>
                        <a:outerShdw blurRad="38100" dist="38100" dir="2700000" algn="tl">
                          <a:srgbClr val="000000">
                            <a:alpha val="43137"/>
                          </a:srgbClr>
                        </a:outerShdw>
                      </a:effectLst>
                    </a:endParaRPr>
                  </a:p>
                </p:txBody>
              </p:sp>
              <p:sp>
                <p:nvSpPr>
                  <p:cNvPr id="91170" name="Freeform 34"/>
                  <p:cNvSpPr/>
                  <p:nvPr/>
                </p:nvSpPr>
                <p:spPr bwMode="auto">
                  <a:xfrm>
                    <a:off x="738" y="1462"/>
                    <a:ext cx="106" cy="259"/>
                  </a:xfrm>
                  <a:custGeom>
                    <a:avLst/>
                    <a:gdLst/>
                    <a:ahLst/>
                    <a:cxnLst>
                      <a:cxn ang="0">
                        <a:pos x="0" y="517"/>
                      </a:cxn>
                      <a:cxn ang="0">
                        <a:pos x="1" y="501"/>
                      </a:cxn>
                      <a:cxn ang="0">
                        <a:pos x="4" y="478"/>
                      </a:cxn>
                      <a:cxn ang="0">
                        <a:pos x="10" y="452"/>
                      </a:cxn>
                      <a:cxn ang="0">
                        <a:pos x="17" y="421"/>
                      </a:cxn>
                      <a:cxn ang="0">
                        <a:pos x="25" y="387"/>
                      </a:cxn>
                      <a:cxn ang="0">
                        <a:pos x="35" y="350"/>
                      </a:cxn>
                      <a:cxn ang="0">
                        <a:pos x="47" y="312"/>
                      </a:cxn>
                      <a:cxn ang="0">
                        <a:pos x="60" y="273"/>
                      </a:cxn>
                      <a:cxn ang="0">
                        <a:pos x="75" y="234"/>
                      </a:cxn>
                      <a:cxn ang="0">
                        <a:pos x="91" y="195"/>
                      </a:cxn>
                      <a:cxn ang="0">
                        <a:pos x="107" y="158"/>
                      </a:cxn>
                      <a:cxn ang="0">
                        <a:pos x="125" y="122"/>
                      </a:cxn>
                      <a:cxn ang="0">
                        <a:pos x="145" y="91"/>
                      </a:cxn>
                      <a:cxn ang="0">
                        <a:pos x="166" y="62"/>
                      </a:cxn>
                      <a:cxn ang="0">
                        <a:pos x="188" y="38"/>
                      </a:cxn>
                      <a:cxn ang="0">
                        <a:pos x="209" y="20"/>
                      </a:cxn>
                      <a:cxn ang="0">
                        <a:pos x="211" y="13"/>
                      </a:cxn>
                      <a:cxn ang="0">
                        <a:pos x="209" y="7"/>
                      </a:cxn>
                      <a:cxn ang="0">
                        <a:pos x="206" y="4"/>
                      </a:cxn>
                      <a:cxn ang="0">
                        <a:pos x="201" y="0"/>
                      </a:cxn>
                      <a:cxn ang="0">
                        <a:pos x="196" y="0"/>
                      </a:cxn>
                      <a:cxn ang="0">
                        <a:pos x="189" y="3"/>
                      </a:cxn>
                      <a:cxn ang="0">
                        <a:pos x="181" y="8"/>
                      </a:cxn>
                      <a:cxn ang="0">
                        <a:pos x="171" y="16"/>
                      </a:cxn>
                      <a:cxn ang="0">
                        <a:pos x="158" y="37"/>
                      </a:cxn>
                      <a:cxn ang="0">
                        <a:pos x="134" y="79"/>
                      </a:cxn>
                      <a:cxn ang="0">
                        <a:pos x="108" y="134"/>
                      </a:cxn>
                      <a:cxn ang="0">
                        <a:pos x="79" y="202"/>
                      </a:cxn>
                      <a:cxn ang="0">
                        <a:pos x="50" y="278"/>
                      </a:cxn>
                      <a:cxn ang="0">
                        <a:pos x="26" y="358"/>
                      </a:cxn>
                      <a:cxn ang="0">
                        <a:pos x="9" y="439"/>
                      </a:cxn>
                      <a:cxn ang="0">
                        <a:pos x="0" y="517"/>
                      </a:cxn>
                    </a:cxnLst>
                    <a:rect l="0" t="0" r="r" b="b"/>
                    <a:pathLst>
                      <a:path w="211" h="517">
                        <a:moveTo>
                          <a:pt x="0" y="517"/>
                        </a:moveTo>
                        <a:lnTo>
                          <a:pt x="1" y="501"/>
                        </a:lnTo>
                        <a:lnTo>
                          <a:pt x="4" y="478"/>
                        </a:lnTo>
                        <a:lnTo>
                          <a:pt x="10" y="452"/>
                        </a:lnTo>
                        <a:lnTo>
                          <a:pt x="17" y="421"/>
                        </a:lnTo>
                        <a:lnTo>
                          <a:pt x="25" y="387"/>
                        </a:lnTo>
                        <a:lnTo>
                          <a:pt x="35" y="350"/>
                        </a:lnTo>
                        <a:lnTo>
                          <a:pt x="47" y="312"/>
                        </a:lnTo>
                        <a:lnTo>
                          <a:pt x="60" y="273"/>
                        </a:lnTo>
                        <a:lnTo>
                          <a:pt x="75" y="234"/>
                        </a:lnTo>
                        <a:lnTo>
                          <a:pt x="91" y="195"/>
                        </a:lnTo>
                        <a:lnTo>
                          <a:pt x="107" y="158"/>
                        </a:lnTo>
                        <a:lnTo>
                          <a:pt x="125" y="122"/>
                        </a:lnTo>
                        <a:lnTo>
                          <a:pt x="145" y="91"/>
                        </a:lnTo>
                        <a:lnTo>
                          <a:pt x="166" y="62"/>
                        </a:lnTo>
                        <a:lnTo>
                          <a:pt x="188" y="38"/>
                        </a:lnTo>
                        <a:lnTo>
                          <a:pt x="209" y="20"/>
                        </a:lnTo>
                        <a:lnTo>
                          <a:pt x="211" y="13"/>
                        </a:lnTo>
                        <a:lnTo>
                          <a:pt x="209" y="7"/>
                        </a:lnTo>
                        <a:lnTo>
                          <a:pt x="206" y="4"/>
                        </a:lnTo>
                        <a:lnTo>
                          <a:pt x="201" y="0"/>
                        </a:lnTo>
                        <a:lnTo>
                          <a:pt x="196" y="0"/>
                        </a:lnTo>
                        <a:lnTo>
                          <a:pt x="189" y="3"/>
                        </a:lnTo>
                        <a:lnTo>
                          <a:pt x="181" y="8"/>
                        </a:lnTo>
                        <a:lnTo>
                          <a:pt x="171" y="16"/>
                        </a:lnTo>
                        <a:lnTo>
                          <a:pt x="158" y="37"/>
                        </a:lnTo>
                        <a:lnTo>
                          <a:pt x="134" y="79"/>
                        </a:lnTo>
                        <a:lnTo>
                          <a:pt x="108" y="134"/>
                        </a:lnTo>
                        <a:lnTo>
                          <a:pt x="79" y="202"/>
                        </a:lnTo>
                        <a:lnTo>
                          <a:pt x="50" y="278"/>
                        </a:lnTo>
                        <a:lnTo>
                          <a:pt x="26" y="358"/>
                        </a:lnTo>
                        <a:lnTo>
                          <a:pt x="9" y="439"/>
                        </a:lnTo>
                        <a:lnTo>
                          <a:pt x="0" y="517"/>
                        </a:lnTo>
                        <a:close/>
                      </a:path>
                    </a:pathLst>
                  </a:custGeom>
                  <a:solidFill>
                    <a:srgbClr val="000000"/>
                  </a:solidFill>
                  <a:ln w="9525">
                    <a:noFill/>
                    <a:round/>
                  </a:ln>
                </p:spPr>
                <p:txBody>
                  <a:bodyPr/>
                  <a:lstStyle/>
                  <a:p>
                    <a:pPr defTabSz="685800">
                      <a:defRPr/>
                    </a:pPr>
                    <a:endParaRPr kumimoji="1" lang="zh-CN" altLang="en-US" sz="2400">
                      <a:effectLst>
                        <a:outerShdw blurRad="38100" dist="38100" dir="2700000" algn="tl">
                          <a:srgbClr val="000000">
                            <a:alpha val="43137"/>
                          </a:srgbClr>
                        </a:outerShdw>
                      </a:effectLst>
                    </a:endParaRPr>
                  </a:p>
                </p:txBody>
              </p:sp>
              <p:sp>
                <p:nvSpPr>
                  <p:cNvPr id="91171" name="Freeform 35"/>
                  <p:cNvSpPr/>
                  <p:nvPr/>
                </p:nvSpPr>
                <p:spPr bwMode="auto">
                  <a:xfrm>
                    <a:off x="320" y="1735"/>
                    <a:ext cx="177" cy="81"/>
                  </a:xfrm>
                  <a:custGeom>
                    <a:avLst/>
                    <a:gdLst/>
                    <a:ahLst/>
                    <a:cxnLst>
                      <a:cxn ang="0">
                        <a:pos x="23" y="154"/>
                      </a:cxn>
                      <a:cxn ang="0">
                        <a:pos x="31" y="159"/>
                      </a:cxn>
                      <a:cxn ang="0">
                        <a:pos x="44" y="161"/>
                      </a:cxn>
                      <a:cxn ang="0">
                        <a:pos x="58" y="162"/>
                      </a:cxn>
                      <a:cxn ang="0">
                        <a:pos x="75" y="162"/>
                      </a:cxn>
                      <a:cxn ang="0">
                        <a:pos x="91" y="160"/>
                      </a:cxn>
                      <a:cxn ang="0">
                        <a:pos x="108" y="157"/>
                      </a:cxn>
                      <a:cxn ang="0">
                        <a:pos x="124" y="152"/>
                      </a:cxn>
                      <a:cxn ang="0">
                        <a:pos x="139" y="145"/>
                      </a:cxn>
                      <a:cxn ang="0">
                        <a:pos x="147" y="142"/>
                      </a:cxn>
                      <a:cxn ang="0">
                        <a:pos x="157" y="136"/>
                      </a:cxn>
                      <a:cxn ang="0">
                        <a:pos x="169" y="130"/>
                      </a:cxn>
                      <a:cxn ang="0">
                        <a:pos x="182" y="124"/>
                      </a:cxn>
                      <a:cxn ang="0">
                        <a:pos x="197" y="117"/>
                      </a:cxn>
                      <a:cxn ang="0">
                        <a:pos x="212" y="110"/>
                      </a:cxn>
                      <a:cxn ang="0">
                        <a:pos x="228" y="104"/>
                      </a:cxn>
                      <a:cxn ang="0">
                        <a:pos x="244" y="97"/>
                      </a:cxn>
                      <a:cxn ang="0">
                        <a:pos x="260" y="89"/>
                      </a:cxn>
                      <a:cxn ang="0">
                        <a:pos x="277" y="83"/>
                      </a:cxn>
                      <a:cxn ang="0">
                        <a:pos x="290" y="76"/>
                      </a:cxn>
                      <a:cxn ang="0">
                        <a:pos x="304" y="70"/>
                      </a:cxn>
                      <a:cxn ang="0">
                        <a:pos x="316" y="64"/>
                      </a:cxn>
                      <a:cxn ang="0">
                        <a:pos x="326" y="61"/>
                      </a:cxn>
                      <a:cxn ang="0">
                        <a:pos x="334" y="57"/>
                      </a:cxn>
                      <a:cxn ang="0">
                        <a:pos x="339" y="55"/>
                      </a:cxn>
                      <a:cxn ang="0">
                        <a:pos x="351" y="45"/>
                      </a:cxn>
                      <a:cxn ang="0">
                        <a:pos x="353" y="30"/>
                      </a:cxn>
                      <a:cxn ang="0">
                        <a:pos x="344" y="15"/>
                      </a:cxn>
                      <a:cxn ang="0">
                        <a:pos x="333" y="1"/>
                      </a:cxn>
                      <a:cxn ang="0">
                        <a:pos x="327" y="0"/>
                      </a:cxn>
                      <a:cxn ang="0">
                        <a:pos x="320" y="0"/>
                      </a:cxn>
                      <a:cxn ang="0">
                        <a:pos x="310" y="1"/>
                      </a:cxn>
                      <a:cxn ang="0">
                        <a:pos x="300" y="3"/>
                      </a:cxn>
                      <a:cxn ang="0">
                        <a:pos x="288" y="7"/>
                      </a:cxn>
                      <a:cxn ang="0">
                        <a:pos x="275" y="11"/>
                      </a:cxn>
                      <a:cxn ang="0">
                        <a:pos x="262" y="17"/>
                      </a:cxn>
                      <a:cxn ang="0">
                        <a:pos x="249" y="22"/>
                      </a:cxn>
                      <a:cxn ang="0">
                        <a:pos x="243" y="23"/>
                      </a:cxn>
                      <a:cxn ang="0">
                        <a:pos x="234" y="26"/>
                      </a:cxn>
                      <a:cxn ang="0">
                        <a:pos x="221" y="31"/>
                      </a:cxn>
                      <a:cxn ang="0">
                        <a:pos x="206" y="36"/>
                      </a:cxn>
                      <a:cxn ang="0">
                        <a:pos x="189" y="41"/>
                      </a:cxn>
                      <a:cxn ang="0">
                        <a:pos x="171" y="48"/>
                      </a:cxn>
                      <a:cxn ang="0">
                        <a:pos x="151" y="55"/>
                      </a:cxn>
                      <a:cxn ang="0">
                        <a:pos x="130" y="62"/>
                      </a:cxn>
                      <a:cxn ang="0">
                        <a:pos x="111" y="69"/>
                      </a:cxn>
                      <a:cxn ang="0">
                        <a:pos x="90" y="76"/>
                      </a:cxn>
                      <a:cxn ang="0">
                        <a:pos x="71" y="83"/>
                      </a:cxn>
                      <a:cxn ang="0">
                        <a:pos x="55" y="89"/>
                      </a:cxn>
                      <a:cxn ang="0">
                        <a:pos x="40" y="93"/>
                      </a:cxn>
                      <a:cxn ang="0">
                        <a:pos x="28" y="98"/>
                      </a:cxn>
                      <a:cxn ang="0">
                        <a:pos x="18" y="101"/>
                      </a:cxn>
                      <a:cxn ang="0">
                        <a:pos x="14" y="102"/>
                      </a:cxn>
                      <a:cxn ang="0">
                        <a:pos x="3" y="109"/>
                      </a:cxn>
                      <a:cxn ang="0">
                        <a:pos x="0" y="120"/>
                      </a:cxn>
                      <a:cxn ang="0">
                        <a:pos x="7" y="135"/>
                      </a:cxn>
                      <a:cxn ang="0">
                        <a:pos x="23" y="154"/>
                      </a:cxn>
                    </a:cxnLst>
                    <a:rect l="0" t="0" r="r" b="b"/>
                    <a:pathLst>
                      <a:path w="353" h="162">
                        <a:moveTo>
                          <a:pt x="23" y="154"/>
                        </a:moveTo>
                        <a:lnTo>
                          <a:pt x="31" y="159"/>
                        </a:lnTo>
                        <a:lnTo>
                          <a:pt x="44" y="161"/>
                        </a:lnTo>
                        <a:lnTo>
                          <a:pt x="58" y="162"/>
                        </a:lnTo>
                        <a:lnTo>
                          <a:pt x="75" y="162"/>
                        </a:lnTo>
                        <a:lnTo>
                          <a:pt x="91" y="160"/>
                        </a:lnTo>
                        <a:lnTo>
                          <a:pt x="108" y="157"/>
                        </a:lnTo>
                        <a:lnTo>
                          <a:pt x="124" y="152"/>
                        </a:lnTo>
                        <a:lnTo>
                          <a:pt x="139" y="145"/>
                        </a:lnTo>
                        <a:lnTo>
                          <a:pt x="147" y="142"/>
                        </a:lnTo>
                        <a:lnTo>
                          <a:pt x="157" y="136"/>
                        </a:lnTo>
                        <a:lnTo>
                          <a:pt x="169" y="130"/>
                        </a:lnTo>
                        <a:lnTo>
                          <a:pt x="182" y="124"/>
                        </a:lnTo>
                        <a:lnTo>
                          <a:pt x="197" y="117"/>
                        </a:lnTo>
                        <a:lnTo>
                          <a:pt x="212" y="110"/>
                        </a:lnTo>
                        <a:lnTo>
                          <a:pt x="228" y="104"/>
                        </a:lnTo>
                        <a:lnTo>
                          <a:pt x="244" y="97"/>
                        </a:lnTo>
                        <a:lnTo>
                          <a:pt x="260" y="89"/>
                        </a:lnTo>
                        <a:lnTo>
                          <a:pt x="277" y="83"/>
                        </a:lnTo>
                        <a:lnTo>
                          <a:pt x="290" y="76"/>
                        </a:lnTo>
                        <a:lnTo>
                          <a:pt x="304" y="70"/>
                        </a:lnTo>
                        <a:lnTo>
                          <a:pt x="316" y="64"/>
                        </a:lnTo>
                        <a:lnTo>
                          <a:pt x="326" y="61"/>
                        </a:lnTo>
                        <a:lnTo>
                          <a:pt x="334" y="57"/>
                        </a:lnTo>
                        <a:lnTo>
                          <a:pt x="339" y="55"/>
                        </a:lnTo>
                        <a:lnTo>
                          <a:pt x="351" y="45"/>
                        </a:lnTo>
                        <a:lnTo>
                          <a:pt x="353" y="30"/>
                        </a:lnTo>
                        <a:lnTo>
                          <a:pt x="344" y="15"/>
                        </a:lnTo>
                        <a:lnTo>
                          <a:pt x="333" y="1"/>
                        </a:lnTo>
                        <a:lnTo>
                          <a:pt x="327" y="0"/>
                        </a:lnTo>
                        <a:lnTo>
                          <a:pt x="320" y="0"/>
                        </a:lnTo>
                        <a:lnTo>
                          <a:pt x="310" y="1"/>
                        </a:lnTo>
                        <a:lnTo>
                          <a:pt x="300" y="3"/>
                        </a:lnTo>
                        <a:lnTo>
                          <a:pt x="288" y="7"/>
                        </a:lnTo>
                        <a:lnTo>
                          <a:pt x="275" y="11"/>
                        </a:lnTo>
                        <a:lnTo>
                          <a:pt x="262" y="17"/>
                        </a:lnTo>
                        <a:lnTo>
                          <a:pt x="249" y="22"/>
                        </a:lnTo>
                        <a:lnTo>
                          <a:pt x="243" y="23"/>
                        </a:lnTo>
                        <a:lnTo>
                          <a:pt x="234" y="26"/>
                        </a:lnTo>
                        <a:lnTo>
                          <a:pt x="221" y="31"/>
                        </a:lnTo>
                        <a:lnTo>
                          <a:pt x="206" y="36"/>
                        </a:lnTo>
                        <a:lnTo>
                          <a:pt x="189" y="41"/>
                        </a:lnTo>
                        <a:lnTo>
                          <a:pt x="171" y="48"/>
                        </a:lnTo>
                        <a:lnTo>
                          <a:pt x="151" y="55"/>
                        </a:lnTo>
                        <a:lnTo>
                          <a:pt x="130" y="62"/>
                        </a:lnTo>
                        <a:lnTo>
                          <a:pt x="111" y="69"/>
                        </a:lnTo>
                        <a:lnTo>
                          <a:pt x="90" y="76"/>
                        </a:lnTo>
                        <a:lnTo>
                          <a:pt x="71" y="83"/>
                        </a:lnTo>
                        <a:lnTo>
                          <a:pt x="55" y="89"/>
                        </a:lnTo>
                        <a:lnTo>
                          <a:pt x="40" y="93"/>
                        </a:lnTo>
                        <a:lnTo>
                          <a:pt x="28" y="98"/>
                        </a:lnTo>
                        <a:lnTo>
                          <a:pt x="18" y="101"/>
                        </a:lnTo>
                        <a:lnTo>
                          <a:pt x="14" y="102"/>
                        </a:lnTo>
                        <a:lnTo>
                          <a:pt x="3" y="109"/>
                        </a:lnTo>
                        <a:lnTo>
                          <a:pt x="0" y="120"/>
                        </a:lnTo>
                        <a:lnTo>
                          <a:pt x="7" y="135"/>
                        </a:lnTo>
                        <a:lnTo>
                          <a:pt x="23" y="154"/>
                        </a:lnTo>
                        <a:close/>
                      </a:path>
                    </a:pathLst>
                  </a:custGeom>
                  <a:solidFill>
                    <a:srgbClr val="FF4C00"/>
                  </a:solidFill>
                  <a:ln w="9525">
                    <a:noFill/>
                    <a:round/>
                  </a:ln>
                </p:spPr>
                <p:txBody>
                  <a:bodyPr/>
                  <a:lstStyle/>
                  <a:p>
                    <a:pPr defTabSz="685800">
                      <a:defRPr/>
                    </a:pPr>
                    <a:endParaRPr kumimoji="1" lang="zh-CN" altLang="en-US" sz="2400">
                      <a:effectLst>
                        <a:outerShdw blurRad="38100" dist="38100" dir="2700000" algn="tl">
                          <a:srgbClr val="000000">
                            <a:alpha val="43137"/>
                          </a:srgbClr>
                        </a:outerShdw>
                      </a:effectLst>
                    </a:endParaRPr>
                  </a:p>
                </p:txBody>
              </p:sp>
              <p:sp>
                <p:nvSpPr>
                  <p:cNvPr id="91172" name="Freeform 36"/>
                  <p:cNvSpPr/>
                  <p:nvPr/>
                </p:nvSpPr>
                <p:spPr bwMode="auto">
                  <a:xfrm>
                    <a:off x="548" y="1873"/>
                    <a:ext cx="53" cy="62"/>
                  </a:xfrm>
                  <a:custGeom>
                    <a:avLst/>
                    <a:gdLst/>
                    <a:ahLst/>
                    <a:cxnLst>
                      <a:cxn ang="0">
                        <a:pos x="65" y="0"/>
                      </a:cxn>
                      <a:cxn ang="0">
                        <a:pos x="61" y="7"/>
                      </a:cxn>
                      <a:cxn ang="0">
                        <a:pos x="55" y="20"/>
                      </a:cxn>
                      <a:cxn ang="0">
                        <a:pos x="46" y="37"/>
                      </a:cxn>
                      <a:cxn ang="0">
                        <a:pos x="37" y="55"/>
                      </a:cxn>
                      <a:cxn ang="0">
                        <a:pos x="27" y="73"/>
                      </a:cxn>
                      <a:cxn ang="0">
                        <a:pos x="16" y="91"/>
                      </a:cxn>
                      <a:cxn ang="0">
                        <a:pos x="7" y="103"/>
                      </a:cxn>
                      <a:cxn ang="0">
                        <a:pos x="0" y="110"/>
                      </a:cxn>
                      <a:cxn ang="0">
                        <a:pos x="10" y="111"/>
                      </a:cxn>
                      <a:cxn ang="0">
                        <a:pos x="25" y="114"/>
                      </a:cxn>
                      <a:cxn ang="0">
                        <a:pos x="42" y="117"/>
                      </a:cxn>
                      <a:cxn ang="0">
                        <a:pos x="59" y="121"/>
                      </a:cxn>
                      <a:cxn ang="0">
                        <a:pos x="75" y="122"/>
                      </a:cxn>
                      <a:cxn ang="0">
                        <a:pos x="89" y="123"/>
                      </a:cxn>
                      <a:cxn ang="0">
                        <a:pos x="100" y="121"/>
                      </a:cxn>
                      <a:cxn ang="0">
                        <a:pos x="106" y="115"/>
                      </a:cxn>
                      <a:cxn ang="0">
                        <a:pos x="107" y="106"/>
                      </a:cxn>
                      <a:cxn ang="0">
                        <a:pos x="104" y="91"/>
                      </a:cxn>
                      <a:cxn ang="0">
                        <a:pos x="98" y="73"/>
                      </a:cxn>
                      <a:cxn ang="0">
                        <a:pos x="91" y="55"/>
                      </a:cxn>
                      <a:cxn ang="0">
                        <a:pos x="83" y="37"/>
                      </a:cxn>
                      <a:cxn ang="0">
                        <a:pos x="75" y="20"/>
                      </a:cxn>
                      <a:cxn ang="0">
                        <a:pos x="68" y="8"/>
                      </a:cxn>
                      <a:cxn ang="0">
                        <a:pos x="65" y="0"/>
                      </a:cxn>
                    </a:cxnLst>
                    <a:rect l="0" t="0" r="r" b="b"/>
                    <a:pathLst>
                      <a:path w="107" h="123">
                        <a:moveTo>
                          <a:pt x="65" y="0"/>
                        </a:moveTo>
                        <a:lnTo>
                          <a:pt x="61" y="7"/>
                        </a:lnTo>
                        <a:lnTo>
                          <a:pt x="55" y="20"/>
                        </a:lnTo>
                        <a:lnTo>
                          <a:pt x="46" y="37"/>
                        </a:lnTo>
                        <a:lnTo>
                          <a:pt x="37" y="55"/>
                        </a:lnTo>
                        <a:lnTo>
                          <a:pt x="27" y="73"/>
                        </a:lnTo>
                        <a:lnTo>
                          <a:pt x="16" y="91"/>
                        </a:lnTo>
                        <a:lnTo>
                          <a:pt x="7" y="103"/>
                        </a:lnTo>
                        <a:lnTo>
                          <a:pt x="0" y="110"/>
                        </a:lnTo>
                        <a:lnTo>
                          <a:pt x="10" y="111"/>
                        </a:lnTo>
                        <a:lnTo>
                          <a:pt x="25" y="114"/>
                        </a:lnTo>
                        <a:lnTo>
                          <a:pt x="42" y="117"/>
                        </a:lnTo>
                        <a:lnTo>
                          <a:pt x="59" y="121"/>
                        </a:lnTo>
                        <a:lnTo>
                          <a:pt x="75" y="122"/>
                        </a:lnTo>
                        <a:lnTo>
                          <a:pt x="89" y="123"/>
                        </a:lnTo>
                        <a:lnTo>
                          <a:pt x="100" y="121"/>
                        </a:lnTo>
                        <a:lnTo>
                          <a:pt x="106" y="115"/>
                        </a:lnTo>
                        <a:lnTo>
                          <a:pt x="107" y="106"/>
                        </a:lnTo>
                        <a:lnTo>
                          <a:pt x="104" y="91"/>
                        </a:lnTo>
                        <a:lnTo>
                          <a:pt x="98" y="73"/>
                        </a:lnTo>
                        <a:lnTo>
                          <a:pt x="91" y="55"/>
                        </a:lnTo>
                        <a:lnTo>
                          <a:pt x="83" y="37"/>
                        </a:lnTo>
                        <a:lnTo>
                          <a:pt x="75" y="20"/>
                        </a:lnTo>
                        <a:lnTo>
                          <a:pt x="68" y="8"/>
                        </a:lnTo>
                        <a:lnTo>
                          <a:pt x="65" y="0"/>
                        </a:lnTo>
                        <a:close/>
                      </a:path>
                    </a:pathLst>
                  </a:custGeom>
                  <a:solidFill>
                    <a:srgbClr val="FF4C00"/>
                  </a:solidFill>
                  <a:ln w="9525">
                    <a:noFill/>
                    <a:round/>
                  </a:ln>
                </p:spPr>
                <p:txBody>
                  <a:bodyPr/>
                  <a:lstStyle/>
                  <a:p>
                    <a:pPr defTabSz="685800">
                      <a:defRPr/>
                    </a:pPr>
                    <a:endParaRPr kumimoji="1" lang="zh-CN" altLang="en-US" sz="2400">
                      <a:effectLst>
                        <a:outerShdw blurRad="38100" dist="38100" dir="2700000" algn="tl">
                          <a:srgbClr val="000000">
                            <a:alpha val="43137"/>
                          </a:srgbClr>
                        </a:outerShdw>
                      </a:effectLst>
                    </a:endParaRPr>
                  </a:p>
                </p:txBody>
              </p:sp>
              <p:sp>
                <p:nvSpPr>
                  <p:cNvPr id="91173" name="Freeform 37"/>
                  <p:cNvSpPr/>
                  <p:nvPr/>
                </p:nvSpPr>
                <p:spPr bwMode="auto">
                  <a:xfrm>
                    <a:off x="524" y="1728"/>
                    <a:ext cx="161" cy="48"/>
                  </a:xfrm>
                  <a:custGeom>
                    <a:avLst/>
                    <a:gdLst/>
                    <a:ahLst/>
                    <a:cxnLst>
                      <a:cxn ang="0">
                        <a:pos x="0" y="0"/>
                      </a:cxn>
                      <a:cxn ang="0">
                        <a:pos x="8" y="7"/>
                      </a:cxn>
                      <a:cxn ang="0">
                        <a:pos x="18" y="18"/>
                      </a:cxn>
                      <a:cxn ang="0">
                        <a:pos x="31" y="32"/>
                      </a:cxn>
                      <a:cxn ang="0">
                        <a:pos x="45" y="47"/>
                      </a:cxn>
                      <a:cxn ang="0">
                        <a:pos x="56" y="63"/>
                      </a:cxn>
                      <a:cxn ang="0">
                        <a:pos x="68" y="77"/>
                      </a:cxn>
                      <a:cxn ang="0">
                        <a:pos x="75" y="90"/>
                      </a:cxn>
                      <a:cxn ang="0">
                        <a:pos x="77" y="99"/>
                      </a:cxn>
                      <a:cxn ang="0">
                        <a:pos x="92" y="99"/>
                      </a:cxn>
                      <a:cxn ang="0">
                        <a:pos x="108" y="99"/>
                      </a:cxn>
                      <a:cxn ang="0">
                        <a:pos x="124" y="98"/>
                      </a:cxn>
                      <a:cxn ang="0">
                        <a:pos x="140" y="98"/>
                      </a:cxn>
                      <a:cxn ang="0">
                        <a:pos x="155" y="98"/>
                      </a:cxn>
                      <a:cxn ang="0">
                        <a:pos x="169" y="98"/>
                      </a:cxn>
                      <a:cxn ang="0">
                        <a:pos x="182" y="98"/>
                      </a:cxn>
                      <a:cxn ang="0">
                        <a:pos x="192" y="98"/>
                      </a:cxn>
                      <a:cxn ang="0">
                        <a:pos x="206" y="96"/>
                      </a:cxn>
                      <a:cxn ang="0">
                        <a:pos x="225" y="92"/>
                      </a:cxn>
                      <a:cxn ang="0">
                        <a:pos x="246" y="88"/>
                      </a:cxn>
                      <a:cxn ang="0">
                        <a:pos x="268" y="82"/>
                      </a:cxn>
                      <a:cxn ang="0">
                        <a:pos x="289" y="76"/>
                      </a:cxn>
                      <a:cxn ang="0">
                        <a:pos x="306" y="70"/>
                      </a:cxn>
                      <a:cxn ang="0">
                        <a:pos x="318" y="65"/>
                      </a:cxn>
                      <a:cxn ang="0">
                        <a:pos x="323" y="60"/>
                      </a:cxn>
                      <a:cxn ang="0">
                        <a:pos x="321" y="56"/>
                      </a:cxn>
                      <a:cxn ang="0">
                        <a:pos x="318" y="53"/>
                      </a:cxn>
                      <a:cxn ang="0">
                        <a:pos x="312" y="50"/>
                      </a:cxn>
                      <a:cxn ang="0">
                        <a:pos x="303" y="45"/>
                      </a:cxn>
                      <a:cxn ang="0">
                        <a:pos x="293" y="39"/>
                      </a:cxn>
                      <a:cxn ang="0">
                        <a:pos x="280" y="35"/>
                      </a:cxn>
                      <a:cxn ang="0">
                        <a:pos x="264" y="30"/>
                      </a:cxn>
                      <a:cxn ang="0">
                        <a:pos x="245" y="24"/>
                      </a:cxn>
                      <a:cxn ang="0">
                        <a:pos x="225" y="20"/>
                      </a:cxn>
                      <a:cxn ang="0">
                        <a:pos x="200" y="15"/>
                      </a:cxn>
                      <a:cxn ang="0">
                        <a:pos x="175" y="10"/>
                      </a:cxn>
                      <a:cxn ang="0">
                        <a:pos x="145" y="7"/>
                      </a:cxn>
                      <a:cxn ang="0">
                        <a:pos x="114" y="4"/>
                      </a:cxn>
                      <a:cxn ang="0">
                        <a:pos x="78" y="1"/>
                      </a:cxn>
                      <a:cxn ang="0">
                        <a:pos x="40" y="0"/>
                      </a:cxn>
                      <a:cxn ang="0">
                        <a:pos x="0" y="0"/>
                      </a:cxn>
                    </a:cxnLst>
                    <a:rect l="0" t="0" r="r" b="b"/>
                    <a:pathLst>
                      <a:path w="323" h="99">
                        <a:moveTo>
                          <a:pt x="0" y="0"/>
                        </a:moveTo>
                        <a:lnTo>
                          <a:pt x="8" y="7"/>
                        </a:lnTo>
                        <a:lnTo>
                          <a:pt x="18" y="18"/>
                        </a:lnTo>
                        <a:lnTo>
                          <a:pt x="31" y="32"/>
                        </a:lnTo>
                        <a:lnTo>
                          <a:pt x="45" y="47"/>
                        </a:lnTo>
                        <a:lnTo>
                          <a:pt x="56" y="63"/>
                        </a:lnTo>
                        <a:lnTo>
                          <a:pt x="68" y="77"/>
                        </a:lnTo>
                        <a:lnTo>
                          <a:pt x="75" y="90"/>
                        </a:lnTo>
                        <a:lnTo>
                          <a:pt x="77" y="99"/>
                        </a:lnTo>
                        <a:lnTo>
                          <a:pt x="92" y="99"/>
                        </a:lnTo>
                        <a:lnTo>
                          <a:pt x="108" y="99"/>
                        </a:lnTo>
                        <a:lnTo>
                          <a:pt x="124" y="98"/>
                        </a:lnTo>
                        <a:lnTo>
                          <a:pt x="140" y="98"/>
                        </a:lnTo>
                        <a:lnTo>
                          <a:pt x="155" y="98"/>
                        </a:lnTo>
                        <a:lnTo>
                          <a:pt x="169" y="98"/>
                        </a:lnTo>
                        <a:lnTo>
                          <a:pt x="182" y="98"/>
                        </a:lnTo>
                        <a:lnTo>
                          <a:pt x="192" y="98"/>
                        </a:lnTo>
                        <a:lnTo>
                          <a:pt x="206" y="96"/>
                        </a:lnTo>
                        <a:lnTo>
                          <a:pt x="225" y="92"/>
                        </a:lnTo>
                        <a:lnTo>
                          <a:pt x="246" y="88"/>
                        </a:lnTo>
                        <a:lnTo>
                          <a:pt x="268" y="82"/>
                        </a:lnTo>
                        <a:lnTo>
                          <a:pt x="289" y="76"/>
                        </a:lnTo>
                        <a:lnTo>
                          <a:pt x="306" y="70"/>
                        </a:lnTo>
                        <a:lnTo>
                          <a:pt x="318" y="65"/>
                        </a:lnTo>
                        <a:lnTo>
                          <a:pt x="323" y="60"/>
                        </a:lnTo>
                        <a:lnTo>
                          <a:pt x="321" y="56"/>
                        </a:lnTo>
                        <a:lnTo>
                          <a:pt x="318" y="53"/>
                        </a:lnTo>
                        <a:lnTo>
                          <a:pt x="312" y="50"/>
                        </a:lnTo>
                        <a:lnTo>
                          <a:pt x="303" y="45"/>
                        </a:lnTo>
                        <a:lnTo>
                          <a:pt x="293" y="39"/>
                        </a:lnTo>
                        <a:lnTo>
                          <a:pt x="280" y="35"/>
                        </a:lnTo>
                        <a:lnTo>
                          <a:pt x="264" y="30"/>
                        </a:lnTo>
                        <a:lnTo>
                          <a:pt x="245" y="24"/>
                        </a:lnTo>
                        <a:lnTo>
                          <a:pt x="225" y="20"/>
                        </a:lnTo>
                        <a:lnTo>
                          <a:pt x="200" y="15"/>
                        </a:lnTo>
                        <a:lnTo>
                          <a:pt x="175" y="10"/>
                        </a:lnTo>
                        <a:lnTo>
                          <a:pt x="145" y="7"/>
                        </a:lnTo>
                        <a:lnTo>
                          <a:pt x="114" y="4"/>
                        </a:lnTo>
                        <a:lnTo>
                          <a:pt x="78" y="1"/>
                        </a:lnTo>
                        <a:lnTo>
                          <a:pt x="40" y="0"/>
                        </a:lnTo>
                        <a:lnTo>
                          <a:pt x="0" y="0"/>
                        </a:lnTo>
                        <a:close/>
                      </a:path>
                    </a:pathLst>
                  </a:custGeom>
                  <a:solidFill>
                    <a:srgbClr val="FF4C00"/>
                  </a:solidFill>
                  <a:ln w="9525">
                    <a:noFill/>
                    <a:round/>
                  </a:ln>
                </p:spPr>
                <p:txBody>
                  <a:bodyPr/>
                  <a:lstStyle/>
                  <a:p>
                    <a:pPr defTabSz="685800">
                      <a:defRPr/>
                    </a:pPr>
                    <a:endParaRPr kumimoji="1" lang="zh-CN" altLang="en-US" sz="2400">
                      <a:effectLst>
                        <a:outerShdw blurRad="38100" dist="38100" dir="2700000" algn="tl">
                          <a:srgbClr val="000000">
                            <a:alpha val="43137"/>
                          </a:srgbClr>
                        </a:outerShdw>
                      </a:effectLst>
                    </a:endParaRPr>
                  </a:p>
                </p:txBody>
              </p:sp>
              <p:sp>
                <p:nvSpPr>
                  <p:cNvPr id="91174" name="Freeform 38"/>
                  <p:cNvSpPr/>
                  <p:nvPr/>
                </p:nvSpPr>
                <p:spPr bwMode="auto">
                  <a:xfrm>
                    <a:off x="754" y="1912"/>
                    <a:ext cx="39" cy="99"/>
                  </a:xfrm>
                  <a:custGeom>
                    <a:avLst/>
                    <a:gdLst/>
                    <a:ahLst/>
                    <a:cxnLst>
                      <a:cxn ang="0">
                        <a:pos x="45" y="0"/>
                      </a:cxn>
                      <a:cxn ang="0">
                        <a:pos x="44" y="12"/>
                      </a:cxn>
                      <a:cxn ang="0">
                        <a:pos x="41" y="33"/>
                      </a:cxn>
                      <a:cxn ang="0">
                        <a:pos x="35" y="61"/>
                      </a:cxn>
                      <a:cxn ang="0">
                        <a:pos x="27" y="91"/>
                      </a:cxn>
                      <a:cxn ang="0">
                        <a:pos x="19" y="122"/>
                      </a:cxn>
                      <a:cxn ang="0">
                        <a:pos x="11" y="152"/>
                      </a:cxn>
                      <a:cxn ang="0">
                        <a:pos x="5" y="176"/>
                      </a:cxn>
                      <a:cxn ang="0">
                        <a:pos x="0" y="193"/>
                      </a:cxn>
                      <a:cxn ang="0">
                        <a:pos x="4" y="195"/>
                      </a:cxn>
                      <a:cxn ang="0">
                        <a:pos x="11" y="197"/>
                      </a:cxn>
                      <a:cxn ang="0">
                        <a:pos x="18" y="198"/>
                      </a:cxn>
                      <a:cxn ang="0">
                        <a:pos x="27" y="197"/>
                      </a:cxn>
                      <a:cxn ang="0">
                        <a:pos x="35" y="195"/>
                      </a:cxn>
                      <a:cxn ang="0">
                        <a:pos x="42" y="193"/>
                      </a:cxn>
                      <a:cxn ang="0">
                        <a:pos x="48" y="190"/>
                      </a:cxn>
                      <a:cxn ang="0">
                        <a:pos x="50" y="185"/>
                      </a:cxn>
                      <a:cxn ang="0">
                        <a:pos x="56" y="176"/>
                      </a:cxn>
                      <a:cxn ang="0">
                        <a:pos x="65" y="165"/>
                      </a:cxn>
                      <a:cxn ang="0">
                        <a:pos x="75" y="153"/>
                      </a:cxn>
                      <a:cxn ang="0">
                        <a:pos x="80" y="136"/>
                      </a:cxn>
                      <a:cxn ang="0">
                        <a:pos x="80" y="122"/>
                      </a:cxn>
                      <a:cxn ang="0">
                        <a:pos x="78" y="104"/>
                      </a:cxn>
                      <a:cxn ang="0">
                        <a:pos x="75" y="83"/>
                      </a:cxn>
                      <a:cxn ang="0">
                        <a:pos x="72" y="61"/>
                      </a:cxn>
                      <a:cxn ang="0">
                        <a:pos x="66" y="40"/>
                      </a:cxn>
                      <a:cxn ang="0">
                        <a:pos x="60" y="21"/>
                      </a:cxn>
                      <a:cxn ang="0">
                        <a:pos x="53" y="8"/>
                      </a:cxn>
                      <a:cxn ang="0">
                        <a:pos x="45" y="0"/>
                      </a:cxn>
                    </a:cxnLst>
                    <a:rect l="0" t="0" r="r" b="b"/>
                    <a:pathLst>
                      <a:path w="80" h="198">
                        <a:moveTo>
                          <a:pt x="45" y="0"/>
                        </a:moveTo>
                        <a:lnTo>
                          <a:pt x="44" y="12"/>
                        </a:lnTo>
                        <a:lnTo>
                          <a:pt x="41" y="33"/>
                        </a:lnTo>
                        <a:lnTo>
                          <a:pt x="35" y="61"/>
                        </a:lnTo>
                        <a:lnTo>
                          <a:pt x="27" y="91"/>
                        </a:lnTo>
                        <a:lnTo>
                          <a:pt x="19" y="122"/>
                        </a:lnTo>
                        <a:lnTo>
                          <a:pt x="11" y="152"/>
                        </a:lnTo>
                        <a:lnTo>
                          <a:pt x="5" y="176"/>
                        </a:lnTo>
                        <a:lnTo>
                          <a:pt x="0" y="193"/>
                        </a:lnTo>
                        <a:lnTo>
                          <a:pt x="4" y="195"/>
                        </a:lnTo>
                        <a:lnTo>
                          <a:pt x="11" y="197"/>
                        </a:lnTo>
                        <a:lnTo>
                          <a:pt x="18" y="198"/>
                        </a:lnTo>
                        <a:lnTo>
                          <a:pt x="27" y="197"/>
                        </a:lnTo>
                        <a:lnTo>
                          <a:pt x="35" y="195"/>
                        </a:lnTo>
                        <a:lnTo>
                          <a:pt x="42" y="193"/>
                        </a:lnTo>
                        <a:lnTo>
                          <a:pt x="48" y="190"/>
                        </a:lnTo>
                        <a:lnTo>
                          <a:pt x="50" y="185"/>
                        </a:lnTo>
                        <a:lnTo>
                          <a:pt x="56" y="176"/>
                        </a:lnTo>
                        <a:lnTo>
                          <a:pt x="65" y="165"/>
                        </a:lnTo>
                        <a:lnTo>
                          <a:pt x="75" y="153"/>
                        </a:lnTo>
                        <a:lnTo>
                          <a:pt x="80" y="136"/>
                        </a:lnTo>
                        <a:lnTo>
                          <a:pt x="80" y="122"/>
                        </a:lnTo>
                        <a:lnTo>
                          <a:pt x="78" y="104"/>
                        </a:lnTo>
                        <a:lnTo>
                          <a:pt x="75" y="83"/>
                        </a:lnTo>
                        <a:lnTo>
                          <a:pt x="72" y="61"/>
                        </a:lnTo>
                        <a:lnTo>
                          <a:pt x="66" y="40"/>
                        </a:lnTo>
                        <a:lnTo>
                          <a:pt x="60" y="21"/>
                        </a:lnTo>
                        <a:lnTo>
                          <a:pt x="53" y="8"/>
                        </a:lnTo>
                        <a:lnTo>
                          <a:pt x="45" y="0"/>
                        </a:lnTo>
                        <a:close/>
                      </a:path>
                    </a:pathLst>
                  </a:custGeom>
                  <a:solidFill>
                    <a:srgbClr val="FF4C00"/>
                  </a:solidFill>
                  <a:ln w="9525">
                    <a:noFill/>
                    <a:round/>
                  </a:ln>
                </p:spPr>
                <p:txBody>
                  <a:bodyPr/>
                  <a:lstStyle/>
                  <a:p>
                    <a:pPr defTabSz="685800">
                      <a:defRPr/>
                    </a:pPr>
                    <a:endParaRPr kumimoji="1" lang="zh-CN" altLang="en-US" sz="2400">
                      <a:effectLst>
                        <a:outerShdw blurRad="38100" dist="38100" dir="2700000" algn="tl">
                          <a:srgbClr val="000000">
                            <a:alpha val="43137"/>
                          </a:srgbClr>
                        </a:outerShdw>
                      </a:effectLst>
                    </a:endParaRPr>
                  </a:p>
                </p:txBody>
              </p:sp>
              <p:sp>
                <p:nvSpPr>
                  <p:cNvPr id="91175" name="Freeform 39"/>
                  <p:cNvSpPr/>
                  <p:nvPr/>
                </p:nvSpPr>
                <p:spPr bwMode="auto">
                  <a:xfrm>
                    <a:off x="958" y="1451"/>
                    <a:ext cx="163" cy="104"/>
                  </a:xfrm>
                  <a:custGeom>
                    <a:avLst/>
                    <a:gdLst/>
                    <a:ahLst/>
                    <a:cxnLst>
                      <a:cxn ang="0">
                        <a:pos x="325" y="46"/>
                      </a:cxn>
                      <a:cxn ang="0">
                        <a:pos x="322" y="55"/>
                      </a:cxn>
                      <a:cxn ang="0">
                        <a:pos x="316" y="66"/>
                      </a:cxn>
                      <a:cxn ang="0">
                        <a:pos x="306" y="77"/>
                      </a:cxn>
                      <a:cxn ang="0">
                        <a:pos x="295" y="89"/>
                      </a:cxn>
                      <a:cxn ang="0">
                        <a:pos x="282" y="100"/>
                      </a:cxn>
                      <a:cxn ang="0">
                        <a:pos x="267" y="109"/>
                      </a:cxn>
                      <a:cxn ang="0">
                        <a:pos x="252" y="119"/>
                      </a:cxn>
                      <a:cxn ang="0">
                        <a:pos x="237" y="124"/>
                      </a:cxn>
                      <a:cxn ang="0">
                        <a:pos x="229" y="128"/>
                      </a:cxn>
                      <a:cxn ang="0">
                        <a:pos x="219" y="131"/>
                      </a:cxn>
                      <a:cxn ang="0">
                        <a:pos x="206" y="136"/>
                      </a:cxn>
                      <a:cxn ang="0">
                        <a:pos x="193" y="142"/>
                      </a:cxn>
                      <a:cxn ang="0">
                        <a:pos x="178" y="147"/>
                      </a:cxn>
                      <a:cxn ang="0">
                        <a:pos x="162" y="153"/>
                      </a:cxn>
                      <a:cxn ang="0">
                        <a:pos x="146" y="160"/>
                      </a:cxn>
                      <a:cxn ang="0">
                        <a:pos x="130" y="167"/>
                      </a:cxn>
                      <a:cxn ang="0">
                        <a:pos x="114" y="173"/>
                      </a:cxn>
                      <a:cxn ang="0">
                        <a:pos x="98" y="180"/>
                      </a:cxn>
                      <a:cxn ang="0">
                        <a:pos x="83" y="185"/>
                      </a:cxn>
                      <a:cxn ang="0">
                        <a:pos x="70" y="191"/>
                      </a:cxn>
                      <a:cxn ang="0">
                        <a:pos x="57" y="196"/>
                      </a:cxn>
                      <a:cxn ang="0">
                        <a:pos x="47" y="200"/>
                      </a:cxn>
                      <a:cxn ang="0">
                        <a:pos x="40" y="204"/>
                      </a:cxn>
                      <a:cxn ang="0">
                        <a:pos x="34" y="206"/>
                      </a:cxn>
                      <a:cxn ang="0">
                        <a:pos x="25" y="209"/>
                      </a:cxn>
                      <a:cxn ang="0">
                        <a:pos x="17" y="209"/>
                      </a:cxn>
                      <a:cxn ang="0">
                        <a:pos x="11" y="205"/>
                      </a:cxn>
                      <a:cxn ang="0">
                        <a:pos x="7" y="199"/>
                      </a:cxn>
                      <a:cxn ang="0">
                        <a:pos x="3" y="192"/>
                      </a:cxn>
                      <a:cxn ang="0">
                        <a:pos x="1" y="183"/>
                      </a:cxn>
                      <a:cxn ang="0">
                        <a:pos x="0" y="174"/>
                      </a:cxn>
                      <a:cxn ang="0">
                        <a:pos x="0" y="165"/>
                      </a:cxn>
                      <a:cxn ang="0">
                        <a:pos x="2" y="160"/>
                      </a:cxn>
                      <a:cxn ang="0">
                        <a:pos x="8" y="154"/>
                      </a:cxn>
                      <a:cxn ang="0">
                        <a:pos x="15" y="149"/>
                      </a:cxn>
                      <a:cxn ang="0">
                        <a:pos x="25" y="143"/>
                      </a:cxn>
                      <a:cxn ang="0">
                        <a:pos x="36" y="136"/>
                      </a:cxn>
                      <a:cxn ang="0">
                        <a:pos x="48" y="130"/>
                      </a:cxn>
                      <a:cxn ang="0">
                        <a:pos x="61" y="124"/>
                      </a:cxn>
                      <a:cxn ang="0">
                        <a:pos x="74" y="119"/>
                      </a:cxn>
                      <a:cxn ang="0">
                        <a:pos x="78" y="115"/>
                      </a:cxn>
                      <a:cxn ang="0">
                        <a:pos x="86" y="111"/>
                      </a:cxn>
                      <a:cxn ang="0">
                        <a:pos x="98" y="105"/>
                      </a:cxn>
                      <a:cxn ang="0">
                        <a:pos x="113" y="98"/>
                      </a:cxn>
                      <a:cxn ang="0">
                        <a:pos x="128" y="89"/>
                      </a:cxn>
                      <a:cxn ang="0">
                        <a:pos x="146" y="81"/>
                      </a:cxn>
                      <a:cxn ang="0">
                        <a:pos x="165" y="70"/>
                      </a:cxn>
                      <a:cxn ang="0">
                        <a:pos x="184" y="61"/>
                      </a:cxn>
                      <a:cxn ang="0">
                        <a:pos x="203" y="51"/>
                      </a:cxn>
                      <a:cxn ang="0">
                        <a:pos x="221" y="42"/>
                      </a:cxn>
                      <a:cxn ang="0">
                        <a:pos x="240" y="32"/>
                      </a:cxn>
                      <a:cxn ang="0">
                        <a:pos x="256" y="24"/>
                      </a:cxn>
                      <a:cxn ang="0">
                        <a:pos x="269" y="16"/>
                      </a:cxn>
                      <a:cxn ang="0">
                        <a:pos x="281" y="10"/>
                      </a:cxn>
                      <a:cxn ang="0">
                        <a:pos x="289" y="6"/>
                      </a:cxn>
                      <a:cxn ang="0">
                        <a:pos x="294" y="4"/>
                      </a:cxn>
                      <a:cxn ang="0">
                        <a:pos x="305" y="0"/>
                      </a:cxn>
                      <a:cxn ang="0">
                        <a:pos x="316" y="6"/>
                      </a:cxn>
                      <a:cxn ang="0">
                        <a:pos x="321" y="21"/>
                      </a:cxn>
                      <a:cxn ang="0">
                        <a:pos x="325" y="46"/>
                      </a:cxn>
                    </a:cxnLst>
                    <a:rect l="0" t="0" r="r" b="b"/>
                    <a:pathLst>
                      <a:path w="325" h="209">
                        <a:moveTo>
                          <a:pt x="325" y="46"/>
                        </a:moveTo>
                        <a:lnTo>
                          <a:pt x="322" y="55"/>
                        </a:lnTo>
                        <a:lnTo>
                          <a:pt x="316" y="66"/>
                        </a:lnTo>
                        <a:lnTo>
                          <a:pt x="306" y="77"/>
                        </a:lnTo>
                        <a:lnTo>
                          <a:pt x="295" y="89"/>
                        </a:lnTo>
                        <a:lnTo>
                          <a:pt x="282" y="100"/>
                        </a:lnTo>
                        <a:lnTo>
                          <a:pt x="267" y="109"/>
                        </a:lnTo>
                        <a:lnTo>
                          <a:pt x="252" y="119"/>
                        </a:lnTo>
                        <a:lnTo>
                          <a:pt x="237" y="124"/>
                        </a:lnTo>
                        <a:lnTo>
                          <a:pt x="229" y="128"/>
                        </a:lnTo>
                        <a:lnTo>
                          <a:pt x="219" y="131"/>
                        </a:lnTo>
                        <a:lnTo>
                          <a:pt x="206" y="136"/>
                        </a:lnTo>
                        <a:lnTo>
                          <a:pt x="193" y="142"/>
                        </a:lnTo>
                        <a:lnTo>
                          <a:pt x="178" y="147"/>
                        </a:lnTo>
                        <a:lnTo>
                          <a:pt x="162" y="153"/>
                        </a:lnTo>
                        <a:lnTo>
                          <a:pt x="146" y="160"/>
                        </a:lnTo>
                        <a:lnTo>
                          <a:pt x="130" y="167"/>
                        </a:lnTo>
                        <a:lnTo>
                          <a:pt x="114" y="173"/>
                        </a:lnTo>
                        <a:lnTo>
                          <a:pt x="98" y="180"/>
                        </a:lnTo>
                        <a:lnTo>
                          <a:pt x="83" y="185"/>
                        </a:lnTo>
                        <a:lnTo>
                          <a:pt x="70" y="191"/>
                        </a:lnTo>
                        <a:lnTo>
                          <a:pt x="57" y="196"/>
                        </a:lnTo>
                        <a:lnTo>
                          <a:pt x="47" y="200"/>
                        </a:lnTo>
                        <a:lnTo>
                          <a:pt x="40" y="204"/>
                        </a:lnTo>
                        <a:lnTo>
                          <a:pt x="34" y="206"/>
                        </a:lnTo>
                        <a:lnTo>
                          <a:pt x="25" y="209"/>
                        </a:lnTo>
                        <a:lnTo>
                          <a:pt x="17" y="209"/>
                        </a:lnTo>
                        <a:lnTo>
                          <a:pt x="11" y="205"/>
                        </a:lnTo>
                        <a:lnTo>
                          <a:pt x="7" y="199"/>
                        </a:lnTo>
                        <a:lnTo>
                          <a:pt x="3" y="192"/>
                        </a:lnTo>
                        <a:lnTo>
                          <a:pt x="1" y="183"/>
                        </a:lnTo>
                        <a:lnTo>
                          <a:pt x="0" y="174"/>
                        </a:lnTo>
                        <a:lnTo>
                          <a:pt x="0" y="165"/>
                        </a:lnTo>
                        <a:lnTo>
                          <a:pt x="2" y="160"/>
                        </a:lnTo>
                        <a:lnTo>
                          <a:pt x="8" y="154"/>
                        </a:lnTo>
                        <a:lnTo>
                          <a:pt x="15" y="149"/>
                        </a:lnTo>
                        <a:lnTo>
                          <a:pt x="25" y="143"/>
                        </a:lnTo>
                        <a:lnTo>
                          <a:pt x="36" y="136"/>
                        </a:lnTo>
                        <a:lnTo>
                          <a:pt x="48" y="130"/>
                        </a:lnTo>
                        <a:lnTo>
                          <a:pt x="61" y="124"/>
                        </a:lnTo>
                        <a:lnTo>
                          <a:pt x="74" y="119"/>
                        </a:lnTo>
                        <a:lnTo>
                          <a:pt x="78" y="115"/>
                        </a:lnTo>
                        <a:lnTo>
                          <a:pt x="86" y="111"/>
                        </a:lnTo>
                        <a:lnTo>
                          <a:pt x="98" y="105"/>
                        </a:lnTo>
                        <a:lnTo>
                          <a:pt x="113" y="98"/>
                        </a:lnTo>
                        <a:lnTo>
                          <a:pt x="128" y="89"/>
                        </a:lnTo>
                        <a:lnTo>
                          <a:pt x="146" y="81"/>
                        </a:lnTo>
                        <a:lnTo>
                          <a:pt x="165" y="70"/>
                        </a:lnTo>
                        <a:lnTo>
                          <a:pt x="184" y="61"/>
                        </a:lnTo>
                        <a:lnTo>
                          <a:pt x="203" y="51"/>
                        </a:lnTo>
                        <a:lnTo>
                          <a:pt x="221" y="42"/>
                        </a:lnTo>
                        <a:lnTo>
                          <a:pt x="240" y="32"/>
                        </a:lnTo>
                        <a:lnTo>
                          <a:pt x="256" y="24"/>
                        </a:lnTo>
                        <a:lnTo>
                          <a:pt x="269" y="16"/>
                        </a:lnTo>
                        <a:lnTo>
                          <a:pt x="281" y="10"/>
                        </a:lnTo>
                        <a:lnTo>
                          <a:pt x="289" y="6"/>
                        </a:lnTo>
                        <a:lnTo>
                          <a:pt x="294" y="4"/>
                        </a:lnTo>
                        <a:lnTo>
                          <a:pt x="305" y="0"/>
                        </a:lnTo>
                        <a:lnTo>
                          <a:pt x="316" y="6"/>
                        </a:lnTo>
                        <a:lnTo>
                          <a:pt x="321" y="21"/>
                        </a:lnTo>
                        <a:lnTo>
                          <a:pt x="325" y="46"/>
                        </a:lnTo>
                        <a:close/>
                      </a:path>
                    </a:pathLst>
                  </a:custGeom>
                  <a:solidFill>
                    <a:srgbClr val="FF4C00"/>
                  </a:solidFill>
                  <a:ln w="9525">
                    <a:noFill/>
                    <a:round/>
                  </a:ln>
                </p:spPr>
                <p:txBody>
                  <a:bodyPr/>
                  <a:lstStyle/>
                  <a:p>
                    <a:pPr defTabSz="685800">
                      <a:defRPr/>
                    </a:pPr>
                    <a:endParaRPr kumimoji="1" lang="zh-CN" altLang="en-US" sz="2400">
                      <a:effectLst>
                        <a:outerShdw blurRad="38100" dist="38100" dir="2700000" algn="tl">
                          <a:srgbClr val="000000">
                            <a:alpha val="43137"/>
                          </a:srgbClr>
                        </a:outerShdw>
                      </a:effectLst>
                    </a:endParaRPr>
                  </a:p>
                </p:txBody>
              </p:sp>
              <p:sp>
                <p:nvSpPr>
                  <p:cNvPr id="91176" name="Freeform 40"/>
                  <p:cNvSpPr/>
                  <p:nvPr/>
                </p:nvSpPr>
                <p:spPr bwMode="auto">
                  <a:xfrm>
                    <a:off x="995" y="1695"/>
                    <a:ext cx="63" cy="58"/>
                  </a:xfrm>
                  <a:custGeom>
                    <a:avLst/>
                    <a:gdLst/>
                    <a:ahLst/>
                    <a:cxnLst>
                      <a:cxn ang="0">
                        <a:pos x="0" y="0"/>
                      </a:cxn>
                      <a:cxn ang="0">
                        <a:pos x="7" y="2"/>
                      </a:cxn>
                      <a:cxn ang="0">
                        <a:pos x="21" y="7"/>
                      </a:cxn>
                      <a:cxn ang="0">
                        <a:pos x="40" y="13"/>
                      </a:cxn>
                      <a:cxn ang="0">
                        <a:pos x="59" y="18"/>
                      </a:cxn>
                      <a:cxn ang="0">
                        <a:pos x="80" y="24"/>
                      </a:cxn>
                      <a:cxn ang="0">
                        <a:pos x="100" y="29"/>
                      </a:cxn>
                      <a:cxn ang="0">
                        <a:pos x="115" y="31"/>
                      </a:cxn>
                      <a:cxn ang="0">
                        <a:pos x="125" y="31"/>
                      </a:cxn>
                      <a:cxn ang="0">
                        <a:pos x="118" y="39"/>
                      </a:cxn>
                      <a:cxn ang="0">
                        <a:pos x="111" y="52"/>
                      </a:cxn>
                      <a:cxn ang="0">
                        <a:pos x="102" y="66"/>
                      </a:cxn>
                      <a:cxn ang="0">
                        <a:pos x="93" y="79"/>
                      </a:cxn>
                      <a:cxn ang="0">
                        <a:pos x="82" y="92"/>
                      </a:cxn>
                      <a:cxn ang="0">
                        <a:pos x="73" y="104"/>
                      </a:cxn>
                      <a:cxn ang="0">
                        <a:pos x="64" y="109"/>
                      </a:cxn>
                      <a:cxn ang="0">
                        <a:pos x="56" y="110"/>
                      </a:cxn>
                      <a:cxn ang="0">
                        <a:pos x="48" y="105"/>
                      </a:cxn>
                      <a:cxn ang="0">
                        <a:pos x="40" y="92"/>
                      </a:cxn>
                      <a:cxn ang="0">
                        <a:pos x="30" y="76"/>
                      </a:cxn>
                      <a:cxn ang="0">
                        <a:pos x="22" y="57"/>
                      </a:cxn>
                      <a:cxn ang="0">
                        <a:pos x="15" y="39"/>
                      </a:cxn>
                      <a:cxn ang="0">
                        <a:pos x="9" y="22"/>
                      </a:cxn>
                      <a:cxn ang="0">
                        <a:pos x="4" y="8"/>
                      </a:cxn>
                      <a:cxn ang="0">
                        <a:pos x="0" y="0"/>
                      </a:cxn>
                    </a:cxnLst>
                    <a:rect l="0" t="0" r="r" b="b"/>
                    <a:pathLst>
                      <a:path w="125" h="110">
                        <a:moveTo>
                          <a:pt x="0" y="0"/>
                        </a:moveTo>
                        <a:lnTo>
                          <a:pt x="7" y="2"/>
                        </a:lnTo>
                        <a:lnTo>
                          <a:pt x="21" y="7"/>
                        </a:lnTo>
                        <a:lnTo>
                          <a:pt x="40" y="13"/>
                        </a:lnTo>
                        <a:lnTo>
                          <a:pt x="59" y="18"/>
                        </a:lnTo>
                        <a:lnTo>
                          <a:pt x="80" y="24"/>
                        </a:lnTo>
                        <a:lnTo>
                          <a:pt x="100" y="29"/>
                        </a:lnTo>
                        <a:lnTo>
                          <a:pt x="115" y="31"/>
                        </a:lnTo>
                        <a:lnTo>
                          <a:pt x="125" y="31"/>
                        </a:lnTo>
                        <a:lnTo>
                          <a:pt x="118" y="39"/>
                        </a:lnTo>
                        <a:lnTo>
                          <a:pt x="111" y="52"/>
                        </a:lnTo>
                        <a:lnTo>
                          <a:pt x="102" y="66"/>
                        </a:lnTo>
                        <a:lnTo>
                          <a:pt x="93" y="79"/>
                        </a:lnTo>
                        <a:lnTo>
                          <a:pt x="82" y="92"/>
                        </a:lnTo>
                        <a:lnTo>
                          <a:pt x="73" y="104"/>
                        </a:lnTo>
                        <a:lnTo>
                          <a:pt x="64" y="109"/>
                        </a:lnTo>
                        <a:lnTo>
                          <a:pt x="56" y="110"/>
                        </a:lnTo>
                        <a:lnTo>
                          <a:pt x="48" y="105"/>
                        </a:lnTo>
                        <a:lnTo>
                          <a:pt x="40" y="92"/>
                        </a:lnTo>
                        <a:lnTo>
                          <a:pt x="30" y="76"/>
                        </a:lnTo>
                        <a:lnTo>
                          <a:pt x="22" y="57"/>
                        </a:lnTo>
                        <a:lnTo>
                          <a:pt x="15" y="39"/>
                        </a:lnTo>
                        <a:lnTo>
                          <a:pt x="9" y="22"/>
                        </a:lnTo>
                        <a:lnTo>
                          <a:pt x="4" y="8"/>
                        </a:lnTo>
                        <a:lnTo>
                          <a:pt x="0" y="0"/>
                        </a:lnTo>
                        <a:close/>
                      </a:path>
                    </a:pathLst>
                  </a:custGeom>
                  <a:solidFill>
                    <a:srgbClr val="FF4C00"/>
                  </a:solidFill>
                  <a:ln w="9525">
                    <a:noFill/>
                    <a:round/>
                  </a:ln>
                </p:spPr>
                <p:txBody>
                  <a:bodyPr/>
                  <a:lstStyle/>
                  <a:p>
                    <a:pPr defTabSz="685800">
                      <a:defRPr/>
                    </a:pPr>
                    <a:endParaRPr kumimoji="1" lang="zh-CN" altLang="en-US" sz="2400">
                      <a:effectLst>
                        <a:outerShdw blurRad="38100" dist="38100" dir="2700000" algn="tl">
                          <a:srgbClr val="000000">
                            <a:alpha val="43137"/>
                          </a:srgbClr>
                        </a:outerShdw>
                      </a:effectLst>
                    </a:endParaRPr>
                  </a:p>
                </p:txBody>
              </p:sp>
              <p:sp>
                <p:nvSpPr>
                  <p:cNvPr id="91177" name="Freeform 41"/>
                  <p:cNvSpPr/>
                  <p:nvPr/>
                </p:nvSpPr>
                <p:spPr bwMode="auto">
                  <a:xfrm>
                    <a:off x="838" y="1555"/>
                    <a:ext cx="100" cy="139"/>
                  </a:xfrm>
                  <a:custGeom>
                    <a:avLst/>
                    <a:gdLst/>
                    <a:ahLst/>
                    <a:cxnLst>
                      <a:cxn ang="0">
                        <a:pos x="181" y="0"/>
                      </a:cxn>
                      <a:cxn ang="0">
                        <a:pos x="181" y="25"/>
                      </a:cxn>
                      <a:cxn ang="0">
                        <a:pos x="184" y="63"/>
                      </a:cxn>
                      <a:cxn ang="0">
                        <a:pos x="190" y="101"/>
                      </a:cxn>
                      <a:cxn ang="0">
                        <a:pos x="198" y="123"/>
                      </a:cxn>
                      <a:cxn ang="0">
                        <a:pos x="188" y="133"/>
                      </a:cxn>
                      <a:cxn ang="0">
                        <a:pos x="177" y="145"/>
                      </a:cxn>
                      <a:cxn ang="0">
                        <a:pos x="166" y="156"/>
                      </a:cxn>
                      <a:cxn ang="0">
                        <a:pos x="155" y="168"/>
                      </a:cxn>
                      <a:cxn ang="0">
                        <a:pos x="144" y="179"/>
                      </a:cxn>
                      <a:cxn ang="0">
                        <a:pos x="135" y="189"/>
                      </a:cxn>
                      <a:cxn ang="0">
                        <a:pos x="125" y="198"/>
                      </a:cxn>
                      <a:cxn ang="0">
                        <a:pos x="118" y="206"/>
                      </a:cxn>
                      <a:cxn ang="0">
                        <a:pos x="107" y="214"/>
                      </a:cxn>
                      <a:cxn ang="0">
                        <a:pos x="92" y="225"/>
                      </a:cxn>
                      <a:cxn ang="0">
                        <a:pos x="73" y="237"/>
                      </a:cxn>
                      <a:cxn ang="0">
                        <a:pos x="55" y="250"/>
                      </a:cxn>
                      <a:cxn ang="0">
                        <a:pos x="37" y="260"/>
                      </a:cxn>
                      <a:cxn ang="0">
                        <a:pos x="20" y="268"/>
                      </a:cxn>
                      <a:cxn ang="0">
                        <a:pos x="8" y="273"/>
                      </a:cxn>
                      <a:cxn ang="0">
                        <a:pos x="1" y="273"/>
                      </a:cxn>
                      <a:cxn ang="0">
                        <a:pos x="0" y="270"/>
                      </a:cxn>
                      <a:cxn ang="0">
                        <a:pos x="0" y="265"/>
                      </a:cxn>
                      <a:cxn ang="0">
                        <a:pos x="1" y="258"/>
                      </a:cxn>
                      <a:cxn ang="0">
                        <a:pos x="3" y="248"/>
                      </a:cxn>
                      <a:cxn ang="0">
                        <a:pos x="7" y="238"/>
                      </a:cxn>
                      <a:cxn ang="0">
                        <a:pos x="12" y="224"/>
                      </a:cxn>
                      <a:cxn ang="0">
                        <a:pos x="19" y="210"/>
                      </a:cxn>
                      <a:cxn ang="0">
                        <a:pos x="29" y="193"/>
                      </a:cxn>
                      <a:cxn ang="0">
                        <a:pos x="39" y="175"/>
                      </a:cxn>
                      <a:cxn ang="0">
                        <a:pos x="53" y="154"/>
                      </a:cxn>
                      <a:cxn ang="0">
                        <a:pos x="68" y="132"/>
                      </a:cxn>
                      <a:cxn ang="0">
                        <a:pos x="85" y="109"/>
                      </a:cxn>
                      <a:cxn ang="0">
                        <a:pos x="105" y="84"/>
                      </a:cxn>
                      <a:cxn ang="0">
                        <a:pos x="128" y="57"/>
                      </a:cxn>
                      <a:cxn ang="0">
                        <a:pos x="153" y="30"/>
                      </a:cxn>
                      <a:cxn ang="0">
                        <a:pos x="181" y="0"/>
                      </a:cxn>
                    </a:cxnLst>
                    <a:rect l="0" t="0" r="r" b="b"/>
                    <a:pathLst>
                      <a:path w="198" h="273">
                        <a:moveTo>
                          <a:pt x="181" y="0"/>
                        </a:moveTo>
                        <a:lnTo>
                          <a:pt x="181" y="25"/>
                        </a:lnTo>
                        <a:lnTo>
                          <a:pt x="184" y="63"/>
                        </a:lnTo>
                        <a:lnTo>
                          <a:pt x="190" y="101"/>
                        </a:lnTo>
                        <a:lnTo>
                          <a:pt x="198" y="123"/>
                        </a:lnTo>
                        <a:lnTo>
                          <a:pt x="188" y="133"/>
                        </a:lnTo>
                        <a:lnTo>
                          <a:pt x="177" y="145"/>
                        </a:lnTo>
                        <a:lnTo>
                          <a:pt x="166" y="156"/>
                        </a:lnTo>
                        <a:lnTo>
                          <a:pt x="155" y="168"/>
                        </a:lnTo>
                        <a:lnTo>
                          <a:pt x="144" y="179"/>
                        </a:lnTo>
                        <a:lnTo>
                          <a:pt x="135" y="189"/>
                        </a:lnTo>
                        <a:lnTo>
                          <a:pt x="125" y="198"/>
                        </a:lnTo>
                        <a:lnTo>
                          <a:pt x="118" y="206"/>
                        </a:lnTo>
                        <a:lnTo>
                          <a:pt x="107" y="214"/>
                        </a:lnTo>
                        <a:lnTo>
                          <a:pt x="92" y="225"/>
                        </a:lnTo>
                        <a:lnTo>
                          <a:pt x="73" y="237"/>
                        </a:lnTo>
                        <a:lnTo>
                          <a:pt x="55" y="250"/>
                        </a:lnTo>
                        <a:lnTo>
                          <a:pt x="37" y="260"/>
                        </a:lnTo>
                        <a:lnTo>
                          <a:pt x="20" y="268"/>
                        </a:lnTo>
                        <a:lnTo>
                          <a:pt x="8" y="273"/>
                        </a:lnTo>
                        <a:lnTo>
                          <a:pt x="1" y="273"/>
                        </a:lnTo>
                        <a:lnTo>
                          <a:pt x="0" y="270"/>
                        </a:lnTo>
                        <a:lnTo>
                          <a:pt x="0" y="265"/>
                        </a:lnTo>
                        <a:lnTo>
                          <a:pt x="1" y="258"/>
                        </a:lnTo>
                        <a:lnTo>
                          <a:pt x="3" y="248"/>
                        </a:lnTo>
                        <a:lnTo>
                          <a:pt x="7" y="238"/>
                        </a:lnTo>
                        <a:lnTo>
                          <a:pt x="12" y="224"/>
                        </a:lnTo>
                        <a:lnTo>
                          <a:pt x="19" y="210"/>
                        </a:lnTo>
                        <a:lnTo>
                          <a:pt x="29" y="193"/>
                        </a:lnTo>
                        <a:lnTo>
                          <a:pt x="39" y="175"/>
                        </a:lnTo>
                        <a:lnTo>
                          <a:pt x="53" y="154"/>
                        </a:lnTo>
                        <a:lnTo>
                          <a:pt x="68" y="132"/>
                        </a:lnTo>
                        <a:lnTo>
                          <a:pt x="85" y="109"/>
                        </a:lnTo>
                        <a:lnTo>
                          <a:pt x="105" y="84"/>
                        </a:lnTo>
                        <a:lnTo>
                          <a:pt x="128" y="57"/>
                        </a:lnTo>
                        <a:lnTo>
                          <a:pt x="153" y="30"/>
                        </a:lnTo>
                        <a:lnTo>
                          <a:pt x="181" y="0"/>
                        </a:lnTo>
                        <a:close/>
                      </a:path>
                    </a:pathLst>
                  </a:custGeom>
                  <a:solidFill>
                    <a:srgbClr val="FF4C00"/>
                  </a:solidFill>
                  <a:ln w="9525">
                    <a:noFill/>
                    <a:round/>
                  </a:ln>
                </p:spPr>
                <p:txBody>
                  <a:bodyPr/>
                  <a:lstStyle/>
                  <a:p>
                    <a:pPr defTabSz="685800">
                      <a:defRPr/>
                    </a:pPr>
                    <a:endParaRPr kumimoji="1" lang="zh-CN" altLang="en-US" sz="2400">
                      <a:effectLst>
                        <a:outerShdw blurRad="38100" dist="38100" dir="2700000" algn="tl">
                          <a:srgbClr val="000000">
                            <a:alpha val="43137"/>
                          </a:srgbClr>
                        </a:outerShdw>
                      </a:effectLst>
                    </a:endParaRPr>
                  </a:p>
                </p:txBody>
              </p:sp>
              <p:sp>
                <p:nvSpPr>
                  <p:cNvPr id="91178" name="Freeform 42"/>
                  <p:cNvSpPr/>
                  <p:nvPr/>
                </p:nvSpPr>
                <p:spPr bwMode="auto">
                  <a:xfrm>
                    <a:off x="887" y="1864"/>
                    <a:ext cx="86" cy="67"/>
                  </a:xfrm>
                  <a:custGeom>
                    <a:avLst/>
                    <a:gdLst/>
                    <a:ahLst/>
                    <a:cxnLst>
                      <a:cxn ang="0">
                        <a:pos x="0" y="0"/>
                      </a:cxn>
                      <a:cxn ang="0">
                        <a:pos x="9" y="8"/>
                      </a:cxn>
                      <a:cxn ang="0">
                        <a:pos x="27" y="20"/>
                      </a:cxn>
                      <a:cxn ang="0">
                        <a:pos x="52" y="35"/>
                      </a:cxn>
                      <a:cxn ang="0">
                        <a:pos x="79" y="50"/>
                      </a:cxn>
                      <a:cxn ang="0">
                        <a:pos x="107" y="66"/>
                      </a:cxn>
                      <a:cxn ang="0">
                        <a:pos x="133" y="79"/>
                      </a:cxn>
                      <a:cxn ang="0">
                        <a:pos x="155" y="92"/>
                      </a:cxn>
                      <a:cxn ang="0">
                        <a:pos x="170" y="101"/>
                      </a:cxn>
                      <a:cxn ang="0">
                        <a:pos x="169" y="106"/>
                      </a:cxn>
                      <a:cxn ang="0">
                        <a:pos x="167" y="112"/>
                      </a:cxn>
                      <a:cxn ang="0">
                        <a:pos x="161" y="117"/>
                      </a:cxn>
                      <a:cxn ang="0">
                        <a:pos x="155" y="123"/>
                      </a:cxn>
                      <a:cxn ang="0">
                        <a:pos x="148" y="128"/>
                      </a:cxn>
                      <a:cxn ang="0">
                        <a:pos x="143" y="131"/>
                      </a:cxn>
                      <a:cxn ang="0">
                        <a:pos x="136" y="132"/>
                      </a:cxn>
                      <a:cxn ang="0">
                        <a:pos x="131" y="131"/>
                      </a:cxn>
                      <a:cxn ang="0">
                        <a:pos x="127" y="130"/>
                      </a:cxn>
                      <a:cxn ang="0">
                        <a:pos x="121" y="129"/>
                      </a:cxn>
                      <a:cxn ang="0">
                        <a:pos x="114" y="129"/>
                      </a:cxn>
                      <a:cxn ang="0">
                        <a:pos x="107" y="130"/>
                      </a:cxn>
                      <a:cxn ang="0">
                        <a:pos x="99" y="129"/>
                      </a:cxn>
                      <a:cxn ang="0">
                        <a:pos x="91" y="128"/>
                      </a:cxn>
                      <a:cxn ang="0">
                        <a:pos x="83" y="124"/>
                      </a:cxn>
                      <a:cxn ang="0">
                        <a:pos x="75" y="119"/>
                      </a:cxn>
                      <a:cxn ang="0">
                        <a:pos x="65" y="109"/>
                      </a:cxn>
                      <a:cxn ang="0">
                        <a:pos x="53" y="96"/>
                      </a:cxn>
                      <a:cxn ang="0">
                        <a:pos x="40" y="79"/>
                      </a:cxn>
                      <a:cxn ang="0">
                        <a:pos x="26" y="61"/>
                      </a:cxn>
                      <a:cxn ang="0">
                        <a:pos x="15" y="44"/>
                      </a:cxn>
                      <a:cxn ang="0">
                        <a:pos x="6" y="27"/>
                      </a:cxn>
                      <a:cxn ang="0">
                        <a:pos x="0" y="12"/>
                      </a:cxn>
                      <a:cxn ang="0">
                        <a:pos x="0" y="0"/>
                      </a:cxn>
                    </a:cxnLst>
                    <a:rect l="0" t="0" r="r" b="b"/>
                    <a:pathLst>
                      <a:path w="170" h="132">
                        <a:moveTo>
                          <a:pt x="0" y="0"/>
                        </a:moveTo>
                        <a:lnTo>
                          <a:pt x="9" y="8"/>
                        </a:lnTo>
                        <a:lnTo>
                          <a:pt x="27" y="20"/>
                        </a:lnTo>
                        <a:lnTo>
                          <a:pt x="52" y="35"/>
                        </a:lnTo>
                        <a:lnTo>
                          <a:pt x="79" y="50"/>
                        </a:lnTo>
                        <a:lnTo>
                          <a:pt x="107" y="66"/>
                        </a:lnTo>
                        <a:lnTo>
                          <a:pt x="133" y="79"/>
                        </a:lnTo>
                        <a:lnTo>
                          <a:pt x="155" y="92"/>
                        </a:lnTo>
                        <a:lnTo>
                          <a:pt x="170" y="101"/>
                        </a:lnTo>
                        <a:lnTo>
                          <a:pt x="169" y="106"/>
                        </a:lnTo>
                        <a:lnTo>
                          <a:pt x="167" y="112"/>
                        </a:lnTo>
                        <a:lnTo>
                          <a:pt x="161" y="117"/>
                        </a:lnTo>
                        <a:lnTo>
                          <a:pt x="155" y="123"/>
                        </a:lnTo>
                        <a:lnTo>
                          <a:pt x="148" y="128"/>
                        </a:lnTo>
                        <a:lnTo>
                          <a:pt x="143" y="131"/>
                        </a:lnTo>
                        <a:lnTo>
                          <a:pt x="136" y="132"/>
                        </a:lnTo>
                        <a:lnTo>
                          <a:pt x="131" y="131"/>
                        </a:lnTo>
                        <a:lnTo>
                          <a:pt x="127" y="130"/>
                        </a:lnTo>
                        <a:lnTo>
                          <a:pt x="121" y="129"/>
                        </a:lnTo>
                        <a:lnTo>
                          <a:pt x="114" y="129"/>
                        </a:lnTo>
                        <a:lnTo>
                          <a:pt x="107" y="130"/>
                        </a:lnTo>
                        <a:lnTo>
                          <a:pt x="99" y="129"/>
                        </a:lnTo>
                        <a:lnTo>
                          <a:pt x="91" y="128"/>
                        </a:lnTo>
                        <a:lnTo>
                          <a:pt x="83" y="124"/>
                        </a:lnTo>
                        <a:lnTo>
                          <a:pt x="75" y="119"/>
                        </a:lnTo>
                        <a:lnTo>
                          <a:pt x="65" y="109"/>
                        </a:lnTo>
                        <a:lnTo>
                          <a:pt x="53" y="96"/>
                        </a:lnTo>
                        <a:lnTo>
                          <a:pt x="40" y="79"/>
                        </a:lnTo>
                        <a:lnTo>
                          <a:pt x="26" y="61"/>
                        </a:lnTo>
                        <a:lnTo>
                          <a:pt x="15" y="44"/>
                        </a:lnTo>
                        <a:lnTo>
                          <a:pt x="6" y="27"/>
                        </a:lnTo>
                        <a:lnTo>
                          <a:pt x="0" y="12"/>
                        </a:lnTo>
                        <a:lnTo>
                          <a:pt x="0" y="0"/>
                        </a:lnTo>
                        <a:close/>
                      </a:path>
                    </a:pathLst>
                  </a:custGeom>
                  <a:solidFill>
                    <a:srgbClr val="FF4C00"/>
                  </a:solidFill>
                  <a:ln w="9525">
                    <a:noFill/>
                    <a:round/>
                  </a:ln>
                </p:spPr>
                <p:txBody>
                  <a:bodyPr/>
                  <a:lstStyle/>
                  <a:p>
                    <a:pPr defTabSz="685800">
                      <a:defRPr/>
                    </a:pPr>
                    <a:endParaRPr kumimoji="1" lang="zh-CN" altLang="en-US" sz="2400">
                      <a:effectLst>
                        <a:outerShdw blurRad="38100" dist="38100" dir="2700000" algn="tl">
                          <a:srgbClr val="000000">
                            <a:alpha val="43137"/>
                          </a:srgbClr>
                        </a:outerShdw>
                      </a:effectLst>
                    </a:endParaRPr>
                  </a:p>
                </p:txBody>
              </p:sp>
              <p:sp>
                <p:nvSpPr>
                  <p:cNvPr id="91179" name="Freeform 43"/>
                  <p:cNvSpPr/>
                  <p:nvPr/>
                </p:nvSpPr>
                <p:spPr bwMode="auto">
                  <a:xfrm>
                    <a:off x="287" y="1725"/>
                    <a:ext cx="151" cy="39"/>
                  </a:xfrm>
                  <a:custGeom>
                    <a:avLst/>
                    <a:gdLst/>
                    <a:ahLst/>
                    <a:cxnLst>
                      <a:cxn ang="0">
                        <a:pos x="302" y="0"/>
                      </a:cxn>
                      <a:cxn ang="0">
                        <a:pos x="300" y="0"/>
                      </a:cxn>
                      <a:cxn ang="0">
                        <a:pos x="293" y="0"/>
                      </a:cxn>
                      <a:cxn ang="0">
                        <a:pos x="283" y="0"/>
                      </a:cxn>
                      <a:cxn ang="0">
                        <a:pos x="270" y="0"/>
                      </a:cxn>
                      <a:cxn ang="0">
                        <a:pos x="254" y="0"/>
                      </a:cxn>
                      <a:cxn ang="0">
                        <a:pos x="236" y="1"/>
                      </a:cxn>
                      <a:cxn ang="0">
                        <a:pos x="216" y="1"/>
                      </a:cxn>
                      <a:cxn ang="0">
                        <a:pos x="195" y="1"/>
                      </a:cxn>
                      <a:cxn ang="0">
                        <a:pos x="173" y="2"/>
                      </a:cxn>
                      <a:cxn ang="0">
                        <a:pos x="153" y="3"/>
                      </a:cxn>
                      <a:cxn ang="0">
                        <a:pos x="132" y="4"/>
                      </a:cxn>
                      <a:cxn ang="0">
                        <a:pos x="113" y="6"/>
                      </a:cxn>
                      <a:cxn ang="0">
                        <a:pos x="96" y="7"/>
                      </a:cxn>
                      <a:cxn ang="0">
                        <a:pos x="81" y="8"/>
                      </a:cxn>
                      <a:cxn ang="0">
                        <a:pos x="68" y="10"/>
                      </a:cxn>
                      <a:cxn ang="0">
                        <a:pos x="60" y="12"/>
                      </a:cxn>
                      <a:cxn ang="0">
                        <a:pos x="44" y="18"/>
                      </a:cxn>
                      <a:cxn ang="0">
                        <a:pos x="32" y="25"/>
                      </a:cxn>
                      <a:cxn ang="0">
                        <a:pos x="20" y="31"/>
                      </a:cxn>
                      <a:cxn ang="0">
                        <a:pos x="12" y="37"/>
                      </a:cxn>
                      <a:cxn ang="0">
                        <a:pos x="6" y="45"/>
                      </a:cxn>
                      <a:cxn ang="0">
                        <a:pos x="2" y="53"/>
                      </a:cxn>
                      <a:cxn ang="0">
                        <a:pos x="0" y="62"/>
                      </a:cxn>
                      <a:cxn ang="0">
                        <a:pos x="2" y="72"/>
                      </a:cxn>
                      <a:cxn ang="0">
                        <a:pos x="5" y="75"/>
                      </a:cxn>
                      <a:cxn ang="0">
                        <a:pos x="12" y="75"/>
                      </a:cxn>
                      <a:cxn ang="0">
                        <a:pos x="23" y="72"/>
                      </a:cxn>
                      <a:cxn ang="0">
                        <a:pos x="38" y="69"/>
                      </a:cxn>
                      <a:cxn ang="0">
                        <a:pos x="57" y="63"/>
                      </a:cxn>
                      <a:cxn ang="0">
                        <a:pos x="78" y="57"/>
                      </a:cxn>
                      <a:cxn ang="0">
                        <a:pos x="100" y="50"/>
                      </a:cxn>
                      <a:cxn ang="0">
                        <a:pos x="124" y="42"/>
                      </a:cxn>
                      <a:cxn ang="0">
                        <a:pos x="149" y="34"/>
                      </a:cxn>
                      <a:cxn ang="0">
                        <a:pos x="173" y="27"/>
                      </a:cxn>
                      <a:cxn ang="0">
                        <a:pos x="199" y="19"/>
                      </a:cxn>
                      <a:cxn ang="0">
                        <a:pos x="223" y="14"/>
                      </a:cxn>
                      <a:cxn ang="0">
                        <a:pos x="246" y="8"/>
                      </a:cxn>
                      <a:cxn ang="0">
                        <a:pos x="267" y="3"/>
                      </a:cxn>
                      <a:cxn ang="0">
                        <a:pos x="286" y="1"/>
                      </a:cxn>
                      <a:cxn ang="0">
                        <a:pos x="302" y="0"/>
                      </a:cxn>
                    </a:cxnLst>
                    <a:rect l="0" t="0" r="r" b="b"/>
                    <a:pathLst>
                      <a:path w="302" h="75">
                        <a:moveTo>
                          <a:pt x="302" y="0"/>
                        </a:moveTo>
                        <a:lnTo>
                          <a:pt x="300" y="0"/>
                        </a:lnTo>
                        <a:lnTo>
                          <a:pt x="293" y="0"/>
                        </a:lnTo>
                        <a:lnTo>
                          <a:pt x="283" y="0"/>
                        </a:lnTo>
                        <a:lnTo>
                          <a:pt x="270" y="0"/>
                        </a:lnTo>
                        <a:lnTo>
                          <a:pt x="254" y="0"/>
                        </a:lnTo>
                        <a:lnTo>
                          <a:pt x="236" y="1"/>
                        </a:lnTo>
                        <a:lnTo>
                          <a:pt x="216" y="1"/>
                        </a:lnTo>
                        <a:lnTo>
                          <a:pt x="195" y="1"/>
                        </a:lnTo>
                        <a:lnTo>
                          <a:pt x="173" y="2"/>
                        </a:lnTo>
                        <a:lnTo>
                          <a:pt x="153" y="3"/>
                        </a:lnTo>
                        <a:lnTo>
                          <a:pt x="132" y="4"/>
                        </a:lnTo>
                        <a:lnTo>
                          <a:pt x="113" y="6"/>
                        </a:lnTo>
                        <a:lnTo>
                          <a:pt x="96" y="7"/>
                        </a:lnTo>
                        <a:lnTo>
                          <a:pt x="81" y="8"/>
                        </a:lnTo>
                        <a:lnTo>
                          <a:pt x="68" y="10"/>
                        </a:lnTo>
                        <a:lnTo>
                          <a:pt x="60" y="12"/>
                        </a:lnTo>
                        <a:lnTo>
                          <a:pt x="44" y="18"/>
                        </a:lnTo>
                        <a:lnTo>
                          <a:pt x="32" y="25"/>
                        </a:lnTo>
                        <a:lnTo>
                          <a:pt x="20" y="31"/>
                        </a:lnTo>
                        <a:lnTo>
                          <a:pt x="12" y="37"/>
                        </a:lnTo>
                        <a:lnTo>
                          <a:pt x="6" y="45"/>
                        </a:lnTo>
                        <a:lnTo>
                          <a:pt x="2" y="53"/>
                        </a:lnTo>
                        <a:lnTo>
                          <a:pt x="0" y="62"/>
                        </a:lnTo>
                        <a:lnTo>
                          <a:pt x="2" y="72"/>
                        </a:lnTo>
                        <a:lnTo>
                          <a:pt x="5" y="75"/>
                        </a:lnTo>
                        <a:lnTo>
                          <a:pt x="12" y="75"/>
                        </a:lnTo>
                        <a:lnTo>
                          <a:pt x="23" y="72"/>
                        </a:lnTo>
                        <a:lnTo>
                          <a:pt x="38" y="69"/>
                        </a:lnTo>
                        <a:lnTo>
                          <a:pt x="57" y="63"/>
                        </a:lnTo>
                        <a:lnTo>
                          <a:pt x="78" y="57"/>
                        </a:lnTo>
                        <a:lnTo>
                          <a:pt x="100" y="50"/>
                        </a:lnTo>
                        <a:lnTo>
                          <a:pt x="124" y="42"/>
                        </a:lnTo>
                        <a:lnTo>
                          <a:pt x="149" y="34"/>
                        </a:lnTo>
                        <a:lnTo>
                          <a:pt x="173" y="27"/>
                        </a:lnTo>
                        <a:lnTo>
                          <a:pt x="199" y="19"/>
                        </a:lnTo>
                        <a:lnTo>
                          <a:pt x="223" y="14"/>
                        </a:lnTo>
                        <a:lnTo>
                          <a:pt x="246" y="8"/>
                        </a:lnTo>
                        <a:lnTo>
                          <a:pt x="267" y="3"/>
                        </a:lnTo>
                        <a:lnTo>
                          <a:pt x="286" y="1"/>
                        </a:lnTo>
                        <a:lnTo>
                          <a:pt x="302" y="0"/>
                        </a:lnTo>
                        <a:close/>
                      </a:path>
                    </a:pathLst>
                  </a:custGeom>
                  <a:solidFill>
                    <a:srgbClr val="FFE500"/>
                  </a:solidFill>
                  <a:ln w="9525">
                    <a:noFill/>
                    <a:round/>
                  </a:ln>
                </p:spPr>
                <p:txBody>
                  <a:bodyPr/>
                  <a:lstStyle/>
                  <a:p>
                    <a:pPr defTabSz="685800">
                      <a:defRPr/>
                    </a:pPr>
                    <a:endParaRPr kumimoji="1" lang="zh-CN" altLang="en-US" sz="2400">
                      <a:effectLst>
                        <a:outerShdw blurRad="38100" dist="38100" dir="2700000" algn="tl">
                          <a:srgbClr val="000000">
                            <a:alpha val="43137"/>
                          </a:srgbClr>
                        </a:outerShdw>
                      </a:effectLst>
                    </a:endParaRPr>
                  </a:p>
                </p:txBody>
              </p:sp>
              <p:sp>
                <p:nvSpPr>
                  <p:cNvPr id="91180" name="Freeform 44"/>
                  <p:cNvSpPr/>
                  <p:nvPr/>
                </p:nvSpPr>
                <p:spPr bwMode="auto">
                  <a:xfrm>
                    <a:off x="399" y="1792"/>
                    <a:ext cx="143" cy="102"/>
                  </a:xfrm>
                  <a:custGeom>
                    <a:avLst/>
                    <a:gdLst/>
                    <a:ahLst/>
                    <a:cxnLst>
                      <a:cxn ang="0">
                        <a:pos x="279" y="8"/>
                      </a:cxn>
                      <a:cxn ang="0">
                        <a:pos x="275" y="4"/>
                      </a:cxn>
                      <a:cxn ang="0">
                        <a:pos x="271" y="1"/>
                      </a:cxn>
                      <a:cxn ang="0">
                        <a:pos x="265" y="0"/>
                      </a:cxn>
                      <a:cxn ang="0">
                        <a:pos x="259" y="0"/>
                      </a:cxn>
                      <a:cxn ang="0">
                        <a:pos x="252" y="1"/>
                      </a:cxn>
                      <a:cxn ang="0">
                        <a:pos x="244" y="4"/>
                      </a:cxn>
                      <a:cxn ang="0">
                        <a:pos x="234" y="7"/>
                      </a:cxn>
                      <a:cxn ang="0">
                        <a:pos x="224" y="10"/>
                      </a:cxn>
                      <a:cxn ang="0">
                        <a:pos x="217" y="14"/>
                      </a:cxn>
                      <a:cxn ang="0">
                        <a:pos x="206" y="18"/>
                      </a:cxn>
                      <a:cxn ang="0">
                        <a:pos x="195" y="24"/>
                      </a:cxn>
                      <a:cxn ang="0">
                        <a:pos x="181" y="32"/>
                      </a:cxn>
                      <a:cxn ang="0">
                        <a:pos x="166" y="42"/>
                      </a:cxn>
                      <a:cxn ang="0">
                        <a:pos x="150" y="51"/>
                      </a:cxn>
                      <a:cxn ang="0">
                        <a:pos x="134" y="61"/>
                      </a:cxn>
                      <a:cxn ang="0">
                        <a:pos x="116" y="70"/>
                      </a:cxn>
                      <a:cxn ang="0">
                        <a:pos x="99" y="81"/>
                      </a:cxn>
                      <a:cxn ang="0">
                        <a:pos x="83" y="91"/>
                      </a:cxn>
                      <a:cxn ang="0">
                        <a:pos x="68" y="100"/>
                      </a:cxn>
                      <a:cxn ang="0">
                        <a:pos x="53" y="109"/>
                      </a:cxn>
                      <a:cxn ang="0">
                        <a:pos x="40" y="118"/>
                      </a:cxn>
                      <a:cxn ang="0">
                        <a:pos x="30" y="123"/>
                      </a:cxn>
                      <a:cxn ang="0">
                        <a:pos x="22" y="128"/>
                      </a:cxn>
                      <a:cxn ang="0">
                        <a:pos x="16" y="131"/>
                      </a:cxn>
                      <a:cxn ang="0">
                        <a:pos x="5" y="141"/>
                      </a:cxn>
                      <a:cxn ang="0">
                        <a:pos x="0" y="151"/>
                      </a:cxn>
                      <a:cxn ang="0">
                        <a:pos x="1" y="161"/>
                      </a:cxn>
                      <a:cxn ang="0">
                        <a:pos x="7" y="168"/>
                      </a:cxn>
                      <a:cxn ang="0">
                        <a:pos x="10" y="171"/>
                      </a:cxn>
                      <a:cxn ang="0">
                        <a:pos x="15" y="173"/>
                      </a:cxn>
                      <a:cxn ang="0">
                        <a:pos x="20" y="174"/>
                      </a:cxn>
                      <a:cxn ang="0">
                        <a:pos x="24" y="176"/>
                      </a:cxn>
                      <a:cxn ang="0">
                        <a:pos x="29" y="179"/>
                      </a:cxn>
                      <a:cxn ang="0">
                        <a:pos x="35" y="182"/>
                      </a:cxn>
                      <a:cxn ang="0">
                        <a:pos x="41" y="184"/>
                      </a:cxn>
                      <a:cxn ang="0">
                        <a:pos x="47" y="188"/>
                      </a:cxn>
                      <a:cxn ang="0">
                        <a:pos x="54" y="191"/>
                      </a:cxn>
                      <a:cxn ang="0">
                        <a:pos x="62" y="196"/>
                      </a:cxn>
                      <a:cxn ang="0">
                        <a:pos x="70" y="199"/>
                      </a:cxn>
                      <a:cxn ang="0">
                        <a:pos x="79" y="203"/>
                      </a:cxn>
                      <a:cxn ang="0">
                        <a:pos x="89" y="204"/>
                      </a:cxn>
                      <a:cxn ang="0">
                        <a:pos x="99" y="202"/>
                      </a:cxn>
                      <a:cxn ang="0">
                        <a:pos x="109" y="197"/>
                      </a:cxn>
                      <a:cxn ang="0">
                        <a:pos x="120" y="187"/>
                      </a:cxn>
                      <a:cxn ang="0">
                        <a:pos x="134" y="172"/>
                      </a:cxn>
                      <a:cxn ang="0">
                        <a:pos x="153" y="154"/>
                      </a:cxn>
                      <a:cxn ang="0">
                        <a:pos x="175" y="134"/>
                      </a:cxn>
                      <a:cxn ang="0">
                        <a:pos x="198" y="114"/>
                      </a:cxn>
                      <a:cxn ang="0">
                        <a:pos x="220" y="94"/>
                      </a:cxn>
                      <a:cxn ang="0">
                        <a:pos x="240" y="77"/>
                      </a:cxn>
                      <a:cxn ang="0">
                        <a:pos x="255" y="66"/>
                      </a:cxn>
                      <a:cxn ang="0">
                        <a:pos x="264" y="59"/>
                      </a:cxn>
                      <a:cxn ang="0">
                        <a:pos x="273" y="50"/>
                      </a:cxn>
                      <a:cxn ang="0">
                        <a:pos x="281" y="35"/>
                      </a:cxn>
                      <a:cxn ang="0">
                        <a:pos x="283" y="21"/>
                      </a:cxn>
                      <a:cxn ang="0">
                        <a:pos x="279" y="8"/>
                      </a:cxn>
                    </a:cxnLst>
                    <a:rect l="0" t="0" r="r" b="b"/>
                    <a:pathLst>
                      <a:path w="283" h="204">
                        <a:moveTo>
                          <a:pt x="279" y="8"/>
                        </a:moveTo>
                        <a:lnTo>
                          <a:pt x="275" y="4"/>
                        </a:lnTo>
                        <a:lnTo>
                          <a:pt x="271" y="1"/>
                        </a:lnTo>
                        <a:lnTo>
                          <a:pt x="265" y="0"/>
                        </a:lnTo>
                        <a:lnTo>
                          <a:pt x="259" y="0"/>
                        </a:lnTo>
                        <a:lnTo>
                          <a:pt x="252" y="1"/>
                        </a:lnTo>
                        <a:lnTo>
                          <a:pt x="244" y="4"/>
                        </a:lnTo>
                        <a:lnTo>
                          <a:pt x="234" y="7"/>
                        </a:lnTo>
                        <a:lnTo>
                          <a:pt x="224" y="10"/>
                        </a:lnTo>
                        <a:lnTo>
                          <a:pt x="217" y="14"/>
                        </a:lnTo>
                        <a:lnTo>
                          <a:pt x="206" y="18"/>
                        </a:lnTo>
                        <a:lnTo>
                          <a:pt x="195" y="24"/>
                        </a:lnTo>
                        <a:lnTo>
                          <a:pt x="181" y="32"/>
                        </a:lnTo>
                        <a:lnTo>
                          <a:pt x="166" y="42"/>
                        </a:lnTo>
                        <a:lnTo>
                          <a:pt x="150" y="51"/>
                        </a:lnTo>
                        <a:lnTo>
                          <a:pt x="134" y="61"/>
                        </a:lnTo>
                        <a:lnTo>
                          <a:pt x="116" y="70"/>
                        </a:lnTo>
                        <a:lnTo>
                          <a:pt x="99" y="81"/>
                        </a:lnTo>
                        <a:lnTo>
                          <a:pt x="83" y="91"/>
                        </a:lnTo>
                        <a:lnTo>
                          <a:pt x="68" y="100"/>
                        </a:lnTo>
                        <a:lnTo>
                          <a:pt x="53" y="109"/>
                        </a:lnTo>
                        <a:lnTo>
                          <a:pt x="40" y="118"/>
                        </a:lnTo>
                        <a:lnTo>
                          <a:pt x="30" y="123"/>
                        </a:lnTo>
                        <a:lnTo>
                          <a:pt x="22" y="128"/>
                        </a:lnTo>
                        <a:lnTo>
                          <a:pt x="16" y="131"/>
                        </a:lnTo>
                        <a:lnTo>
                          <a:pt x="5" y="141"/>
                        </a:lnTo>
                        <a:lnTo>
                          <a:pt x="0" y="151"/>
                        </a:lnTo>
                        <a:lnTo>
                          <a:pt x="1" y="161"/>
                        </a:lnTo>
                        <a:lnTo>
                          <a:pt x="7" y="168"/>
                        </a:lnTo>
                        <a:lnTo>
                          <a:pt x="10" y="171"/>
                        </a:lnTo>
                        <a:lnTo>
                          <a:pt x="15" y="173"/>
                        </a:lnTo>
                        <a:lnTo>
                          <a:pt x="20" y="174"/>
                        </a:lnTo>
                        <a:lnTo>
                          <a:pt x="24" y="176"/>
                        </a:lnTo>
                        <a:lnTo>
                          <a:pt x="29" y="179"/>
                        </a:lnTo>
                        <a:lnTo>
                          <a:pt x="35" y="182"/>
                        </a:lnTo>
                        <a:lnTo>
                          <a:pt x="41" y="184"/>
                        </a:lnTo>
                        <a:lnTo>
                          <a:pt x="47" y="188"/>
                        </a:lnTo>
                        <a:lnTo>
                          <a:pt x="54" y="191"/>
                        </a:lnTo>
                        <a:lnTo>
                          <a:pt x="62" y="196"/>
                        </a:lnTo>
                        <a:lnTo>
                          <a:pt x="70" y="199"/>
                        </a:lnTo>
                        <a:lnTo>
                          <a:pt x="79" y="203"/>
                        </a:lnTo>
                        <a:lnTo>
                          <a:pt x="89" y="204"/>
                        </a:lnTo>
                        <a:lnTo>
                          <a:pt x="99" y="202"/>
                        </a:lnTo>
                        <a:lnTo>
                          <a:pt x="109" y="197"/>
                        </a:lnTo>
                        <a:lnTo>
                          <a:pt x="120" y="187"/>
                        </a:lnTo>
                        <a:lnTo>
                          <a:pt x="134" y="172"/>
                        </a:lnTo>
                        <a:lnTo>
                          <a:pt x="153" y="154"/>
                        </a:lnTo>
                        <a:lnTo>
                          <a:pt x="175" y="134"/>
                        </a:lnTo>
                        <a:lnTo>
                          <a:pt x="198" y="114"/>
                        </a:lnTo>
                        <a:lnTo>
                          <a:pt x="220" y="94"/>
                        </a:lnTo>
                        <a:lnTo>
                          <a:pt x="240" y="77"/>
                        </a:lnTo>
                        <a:lnTo>
                          <a:pt x="255" y="66"/>
                        </a:lnTo>
                        <a:lnTo>
                          <a:pt x="264" y="59"/>
                        </a:lnTo>
                        <a:lnTo>
                          <a:pt x="273" y="50"/>
                        </a:lnTo>
                        <a:lnTo>
                          <a:pt x="281" y="35"/>
                        </a:lnTo>
                        <a:lnTo>
                          <a:pt x="283" y="21"/>
                        </a:lnTo>
                        <a:lnTo>
                          <a:pt x="279" y="8"/>
                        </a:lnTo>
                        <a:close/>
                      </a:path>
                    </a:pathLst>
                  </a:custGeom>
                  <a:solidFill>
                    <a:srgbClr val="FFE500"/>
                  </a:solidFill>
                  <a:ln w="9525">
                    <a:noFill/>
                    <a:round/>
                  </a:ln>
                </p:spPr>
                <p:txBody>
                  <a:bodyPr/>
                  <a:lstStyle/>
                  <a:p>
                    <a:pPr defTabSz="685800">
                      <a:defRPr/>
                    </a:pPr>
                    <a:endParaRPr kumimoji="1" lang="zh-CN" altLang="en-US" sz="2400">
                      <a:effectLst>
                        <a:outerShdw blurRad="38100" dist="38100" dir="2700000" algn="tl">
                          <a:srgbClr val="000000">
                            <a:alpha val="43137"/>
                          </a:srgbClr>
                        </a:outerShdw>
                      </a:effectLst>
                    </a:endParaRPr>
                  </a:p>
                </p:txBody>
              </p:sp>
              <p:sp>
                <p:nvSpPr>
                  <p:cNvPr id="91181" name="Freeform 45"/>
                  <p:cNvSpPr/>
                  <p:nvPr/>
                </p:nvSpPr>
                <p:spPr bwMode="auto">
                  <a:xfrm>
                    <a:off x="677" y="1838"/>
                    <a:ext cx="69" cy="152"/>
                  </a:xfrm>
                  <a:custGeom>
                    <a:avLst/>
                    <a:gdLst/>
                    <a:ahLst/>
                    <a:cxnLst>
                      <a:cxn ang="0">
                        <a:pos x="43" y="247"/>
                      </a:cxn>
                      <a:cxn ang="0">
                        <a:pos x="42" y="257"/>
                      </a:cxn>
                      <a:cxn ang="0">
                        <a:pos x="44" y="267"/>
                      </a:cxn>
                      <a:cxn ang="0">
                        <a:pos x="50" y="275"/>
                      </a:cxn>
                      <a:cxn ang="0">
                        <a:pos x="58" y="283"/>
                      </a:cxn>
                      <a:cxn ang="0">
                        <a:pos x="66" y="291"/>
                      </a:cxn>
                      <a:cxn ang="0">
                        <a:pos x="75" y="297"/>
                      </a:cxn>
                      <a:cxn ang="0">
                        <a:pos x="82" y="301"/>
                      </a:cxn>
                      <a:cxn ang="0">
                        <a:pos x="88" y="304"/>
                      </a:cxn>
                      <a:cxn ang="0">
                        <a:pos x="94" y="273"/>
                      </a:cxn>
                      <a:cxn ang="0">
                        <a:pos x="100" y="241"/>
                      </a:cxn>
                      <a:cxn ang="0">
                        <a:pos x="107" y="211"/>
                      </a:cxn>
                      <a:cxn ang="0">
                        <a:pos x="114" y="181"/>
                      </a:cxn>
                      <a:cxn ang="0">
                        <a:pos x="121" y="156"/>
                      </a:cxn>
                      <a:cxn ang="0">
                        <a:pos x="127" y="132"/>
                      </a:cxn>
                      <a:cxn ang="0">
                        <a:pos x="132" y="114"/>
                      </a:cxn>
                      <a:cxn ang="0">
                        <a:pos x="134" y="100"/>
                      </a:cxn>
                      <a:cxn ang="0">
                        <a:pos x="137" y="77"/>
                      </a:cxn>
                      <a:cxn ang="0">
                        <a:pos x="140" y="53"/>
                      </a:cxn>
                      <a:cxn ang="0">
                        <a:pos x="140" y="30"/>
                      </a:cxn>
                      <a:cxn ang="0">
                        <a:pos x="134" y="13"/>
                      </a:cxn>
                      <a:cxn ang="0">
                        <a:pos x="129" y="7"/>
                      </a:cxn>
                      <a:cxn ang="0">
                        <a:pos x="126" y="2"/>
                      </a:cxn>
                      <a:cxn ang="0">
                        <a:pos x="121" y="0"/>
                      </a:cxn>
                      <a:cxn ang="0">
                        <a:pos x="118" y="0"/>
                      </a:cxn>
                      <a:cxn ang="0">
                        <a:pos x="113" y="2"/>
                      </a:cxn>
                      <a:cxn ang="0">
                        <a:pos x="109" y="7"/>
                      </a:cxn>
                      <a:cxn ang="0">
                        <a:pos x="103" y="15"/>
                      </a:cxn>
                      <a:cxn ang="0">
                        <a:pos x="96" y="25"/>
                      </a:cxn>
                      <a:cxn ang="0">
                        <a:pos x="88" y="40"/>
                      </a:cxn>
                      <a:cxn ang="0">
                        <a:pos x="77" y="59"/>
                      </a:cxn>
                      <a:cxn ang="0">
                        <a:pos x="65" y="81"/>
                      </a:cxn>
                      <a:cxn ang="0">
                        <a:pos x="52" y="104"/>
                      </a:cxn>
                      <a:cxn ang="0">
                        <a:pos x="38" y="126"/>
                      </a:cxn>
                      <a:cxn ang="0">
                        <a:pos x="27" y="145"/>
                      </a:cxn>
                      <a:cxn ang="0">
                        <a:pos x="18" y="161"/>
                      </a:cxn>
                      <a:cxn ang="0">
                        <a:pos x="11" y="173"/>
                      </a:cxn>
                      <a:cxn ang="0">
                        <a:pos x="3" y="190"/>
                      </a:cxn>
                      <a:cxn ang="0">
                        <a:pos x="0" y="206"/>
                      </a:cxn>
                      <a:cxn ang="0">
                        <a:pos x="3" y="221"/>
                      </a:cxn>
                      <a:cxn ang="0">
                        <a:pos x="8" y="233"/>
                      </a:cxn>
                      <a:cxn ang="0">
                        <a:pos x="15" y="242"/>
                      </a:cxn>
                      <a:cxn ang="0">
                        <a:pos x="24" y="248"/>
                      </a:cxn>
                      <a:cxn ang="0">
                        <a:pos x="34" y="249"/>
                      </a:cxn>
                      <a:cxn ang="0">
                        <a:pos x="43" y="247"/>
                      </a:cxn>
                    </a:cxnLst>
                    <a:rect l="0" t="0" r="r" b="b"/>
                    <a:pathLst>
                      <a:path w="140" h="304">
                        <a:moveTo>
                          <a:pt x="43" y="247"/>
                        </a:moveTo>
                        <a:lnTo>
                          <a:pt x="42" y="257"/>
                        </a:lnTo>
                        <a:lnTo>
                          <a:pt x="44" y="267"/>
                        </a:lnTo>
                        <a:lnTo>
                          <a:pt x="50" y="275"/>
                        </a:lnTo>
                        <a:lnTo>
                          <a:pt x="58" y="283"/>
                        </a:lnTo>
                        <a:lnTo>
                          <a:pt x="66" y="291"/>
                        </a:lnTo>
                        <a:lnTo>
                          <a:pt x="75" y="297"/>
                        </a:lnTo>
                        <a:lnTo>
                          <a:pt x="82" y="301"/>
                        </a:lnTo>
                        <a:lnTo>
                          <a:pt x="88" y="304"/>
                        </a:lnTo>
                        <a:lnTo>
                          <a:pt x="94" y="273"/>
                        </a:lnTo>
                        <a:lnTo>
                          <a:pt x="100" y="241"/>
                        </a:lnTo>
                        <a:lnTo>
                          <a:pt x="107" y="211"/>
                        </a:lnTo>
                        <a:lnTo>
                          <a:pt x="114" y="181"/>
                        </a:lnTo>
                        <a:lnTo>
                          <a:pt x="121" y="156"/>
                        </a:lnTo>
                        <a:lnTo>
                          <a:pt x="127" y="132"/>
                        </a:lnTo>
                        <a:lnTo>
                          <a:pt x="132" y="114"/>
                        </a:lnTo>
                        <a:lnTo>
                          <a:pt x="134" y="100"/>
                        </a:lnTo>
                        <a:lnTo>
                          <a:pt x="137" y="77"/>
                        </a:lnTo>
                        <a:lnTo>
                          <a:pt x="140" y="53"/>
                        </a:lnTo>
                        <a:lnTo>
                          <a:pt x="140" y="30"/>
                        </a:lnTo>
                        <a:lnTo>
                          <a:pt x="134" y="13"/>
                        </a:lnTo>
                        <a:lnTo>
                          <a:pt x="129" y="7"/>
                        </a:lnTo>
                        <a:lnTo>
                          <a:pt x="126" y="2"/>
                        </a:lnTo>
                        <a:lnTo>
                          <a:pt x="121" y="0"/>
                        </a:lnTo>
                        <a:lnTo>
                          <a:pt x="118" y="0"/>
                        </a:lnTo>
                        <a:lnTo>
                          <a:pt x="113" y="2"/>
                        </a:lnTo>
                        <a:lnTo>
                          <a:pt x="109" y="7"/>
                        </a:lnTo>
                        <a:lnTo>
                          <a:pt x="103" y="15"/>
                        </a:lnTo>
                        <a:lnTo>
                          <a:pt x="96" y="25"/>
                        </a:lnTo>
                        <a:lnTo>
                          <a:pt x="88" y="40"/>
                        </a:lnTo>
                        <a:lnTo>
                          <a:pt x="77" y="59"/>
                        </a:lnTo>
                        <a:lnTo>
                          <a:pt x="65" y="81"/>
                        </a:lnTo>
                        <a:lnTo>
                          <a:pt x="52" y="104"/>
                        </a:lnTo>
                        <a:lnTo>
                          <a:pt x="38" y="126"/>
                        </a:lnTo>
                        <a:lnTo>
                          <a:pt x="27" y="145"/>
                        </a:lnTo>
                        <a:lnTo>
                          <a:pt x="18" y="161"/>
                        </a:lnTo>
                        <a:lnTo>
                          <a:pt x="11" y="173"/>
                        </a:lnTo>
                        <a:lnTo>
                          <a:pt x="3" y="190"/>
                        </a:lnTo>
                        <a:lnTo>
                          <a:pt x="0" y="206"/>
                        </a:lnTo>
                        <a:lnTo>
                          <a:pt x="3" y="221"/>
                        </a:lnTo>
                        <a:lnTo>
                          <a:pt x="8" y="233"/>
                        </a:lnTo>
                        <a:lnTo>
                          <a:pt x="15" y="242"/>
                        </a:lnTo>
                        <a:lnTo>
                          <a:pt x="24" y="248"/>
                        </a:lnTo>
                        <a:lnTo>
                          <a:pt x="34" y="249"/>
                        </a:lnTo>
                        <a:lnTo>
                          <a:pt x="43" y="247"/>
                        </a:lnTo>
                        <a:close/>
                      </a:path>
                    </a:pathLst>
                  </a:custGeom>
                  <a:solidFill>
                    <a:srgbClr val="FFE500"/>
                  </a:solidFill>
                  <a:ln w="9525">
                    <a:noFill/>
                    <a:round/>
                  </a:ln>
                </p:spPr>
                <p:txBody>
                  <a:bodyPr/>
                  <a:lstStyle/>
                  <a:p>
                    <a:pPr defTabSz="685800">
                      <a:defRPr/>
                    </a:pPr>
                    <a:endParaRPr kumimoji="1" lang="zh-CN" altLang="en-US" sz="2400">
                      <a:effectLst>
                        <a:outerShdw blurRad="38100" dist="38100" dir="2700000" algn="tl">
                          <a:srgbClr val="000000">
                            <a:alpha val="43137"/>
                          </a:srgbClr>
                        </a:outerShdw>
                      </a:effectLst>
                    </a:endParaRPr>
                  </a:p>
                </p:txBody>
              </p:sp>
              <p:sp>
                <p:nvSpPr>
                  <p:cNvPr id="91182" name="Freeform 46"/>
                  <p:cNvSpPr/>
                  <p:nvPr/>
                </p:nvSpPr>
                <p:spPr bwMode="auto">
                  <a:xfrm>
                    <a:off x="781" y="1852"/>
                    <a:ext cx="73" cy="182"/>
                  </a:xfrm>
                  <a:custGeom>
                    <a:avLst/>
                    <a:gdLst/>
                    <a:ahLst/>
                    <a:cxnLst>
                      <a:cxn ang="0">
                        <a:pos x="0" y="0"/>
                      </a:cxn>
                      <a:cxn ang="0">
                        <a:pos x="3" y="29"/>
                      </a:cxn>
                      <a:cxn ang="0">
                        <a:pos x="17" y="64"/>
                      </a:cxn>
                      <a:cxn ang="0">
                        <a:pos x="39" y="107"/>
                      </a:cxn>
                      <a:cxn ang="0">
                        <a:pos x="64" y="153"/>
                      </a:cxn>
                      <a:cxn ang="0">
                        <a:pos x="91" y="204"/>
                      </a:cxn>
                      <a:cxn ang="0">
                        <a:pos x="114" y="257"/>
                      </a:cxn>
                      <a:cxn ang="0">
                        <a:pos x="130" y="312"/>
                      </a:cxn>
                      <a:cxn ang="0">
                        <a:pos x="137" y="366"/>
                      </a:cxn>
                      <a:cxn ang="0">
                        <a:pos x="144" y="343"/>
                      </a:cxn>
                      <a:cxn ang="0">
                        <a:pos x="145" y="318"/>
                      </a:cxn>
                      <a:cxn ang="0">
                        <a:pos x="143" y="291"/>
                      </a:cxn>
                      <a:cxn ang="0">
                        <a:pos x="137" y="264"/>
                      </a:cxn>
                      <a:cxn ang="0">
                        <a:pos x="128" y="236"/>
                      </a:cxn>
                      <a:cxn ang="0">
                        <a:pos x="116" y="207"/>
                      </a:cxn>
                      <a:cxn ang="0">
                        <a:pos x="104" y="178"/>
                      </a:cxn>
                      <a:cxn ang="0">
                        <a:pos x="89" y="151"/>
                      </a:cxn>
                      <a:cxn ang="0">
                        <a:pos x="74" y="124"/>
                      </a:cxn>
                      <a:cxn ang="0">
                        <a:pos x="59" y="98"/>
                      </a:cxn>
                      <a:cxn ang="0">
                        <a:pos x="44" y="75"/>
                      </a:cxn>
                      <a:cxn ang="0">
                        <a:pos x="30" y="53"/>
                      </a:cxn>
                      <a:cxn ang="0">
                        <a:pos x="18" y="34"/>
                      </a:cxn>
                      <a:cxn ang="0">
                        <a:pos x="9" y="19"/>
                      </a:cxn>
                      <a:cxn ang="0">
                        <a:pos x="2" y="8"/>
                      </a:cxn>
                      <a:cxn ang="0">
                        <a:pos x="0" y="0"/>
                      </a:cxn>
                    </a:cxnLst>
                    <a:rect l="0" t="0" r="r" b="b"/>
                    <a:pathLst>
                      <a:path w="145" h="366">
                        <a:moveTo>
                          <a:pt x="0" y="0"/>
                        </a:moveTo>
                        <a:lnTo>
                          <a:pt x="3" y="29"/>
                        </a:lnTo>
                        <a:lnTo>
                          <a:pt x="17" y="64"/>
                        </a:lnTo>
                        <a:lnTo>
                          <a:pt x="39" y="107"/>
                        </a:lnTo>
                        <a:lnTo>
                          <a:pt x="64" y="153"/>
                        </a:lnTo>
                        <a:lnTo>
                          <a:pt x="91" y="204"/>
                        </a:lnTo>
                        <a:lnTo>
                          <a:pt x="114" y="257"/>
                        </a:lnTo>
                        <a:lnTo>
                          <a:pt x="130" y="312"/>
                        </a:lnTo>
                        <a:lnTo>
                          <a:pt x="137" y="366"/>
                        </a:lnTo>
                        <a:lnTo>
                          <a:pt x="144" y="343"/>
                        </a:lnTo>
                        <a:lnTo>
                          <a:pt x="145" y="318"/>
                        </a:lnTo>
                        <a:lnTo>
                          <a:pt x="143" y="291"/>
                        </a:lnTo>
                        <a:lnTo>
                          <a:pt x="137" y="264"/>
                        </a:lnTo>
                        <a:lnTo>
                          <a:pt x="128" y="236"/>
                        </a:lnTo>
                        <a:lnTo>
                          <a:pt x="116" y="207"/>
                        </a:lnTo>
                        <a:lnTo>
                          <a:pt x="104" y="178"/>
                        </a:lnTo>
                        <a:lnTo>
                          <a:pt x="89" y="151"/>
                        </a:lnTo>
                        <a:lnTo>
                          <a:pt x="74" y="124"/>
                        </a:lnTo>
                        <a:lnTo>
                          <a:pt x="59" y="98"/>
                        </a:lnTo>
                        <a:lnTo>
                          <a:pt x="44" y="75"/>
                        </a:lnTo>
                        <a:lnTo>
                          <a:pt x="30" y="53"/>
                        </a:lnTo>
                        <a:lnTo>
                          <a:pt x="18" y="34"/>
                        </a:lnTo>
                        <a:lnTo>
                          <a:pt x="9" y="19"/>
                        </a:lnTo>
                        <a:lnTo>
                          <a:pt x="2" y="8"/>
                        </a:lnTo>
                        <a:lnTo>
                          <a:pt x="0" y="0"/>
                        </a:lnTo>
                        <a:close/>
                      </a:path>
                    </a:pathLst>
                  </a:custGeom>
                  <a:solidFill>
                    <a:srgbClr val="FFE500"/>
                  </a:solidFill>
                  <a:ln w="9525">
                    <a:noFill/>
                    <a:round/>
                  </a:ln>
                </p:spPr>
                <p:txBody>
                  <a:bodyPr/>
                  <a:lstStyle/>
                  <a:p>
                    <a:pPr defTabSz="685800">
                      <a:defRPr/>
                    </a:pPr>
                    <a:endParaRPr kumimoji="1" lang="zh-CN" altLang="en-US" sz="2400">
                      <a:effectLst>
                        <a:outerShdw blurRad="38100" dist="38100" dir="2700000" algn="tl">
                          <a:srgbClr val="000000">
                            <a:alpha val="43137"/>
                          </a:srgbClr>
                        </a:outerShdw>
                      </a:effectLst>
                    </a:endParaRPr>
                  </a:p>
                </p:txBody>
              </p:sp>
              <p:sp>
                <p:nvSpPr>
                  <p:cNvPr id="91183" name="Freeform 47"/>
                  <p:cNvSpPr/>
                  <p:nvPr/>
                </p:nvSpPr>
                <p:spPr bwMode="auto">
                  <a:xfrm>
                    <a:off x="987" y="1400"/>
                    <a:ext cx="129" cy="92"/>
                  </a:xfrm>
                  <a:custGeom>
                    <a:avLst/>
                    <a:gdLst/>
                    <a:ahLst/>
                    <a:cxnLst>
                      <a:cxn ang="0">
                        <a:pos x="0" y="183"/>
                      </a:cxn>
                      <a:cxn ang="0">
                        <a:pos x="7" y="177"/>
                      </a:cxn>
                      <a:cxn ang="0">
                        <a:pos x="23" y="160"/>
                      </a:cxn>
                      <a:cxn ang="0">
                        <a:pos x="47" y="136"/>
                      </a:cxn>
                      <a:cxn ang="0">
                        <a:pos x="76" y="107"/>
                      </a:cxn>
                      <a:cxn ang="0">
                        <a:pos x="106" y="77"/>
                      </a:cxn>
                      <a:cxn ang="0">
                        <a:pos x="135" y="51"/>
                      </a:cxn>
                      <a:cxn ang="0">
                        <a:pos x="160" y="30"/>
                      </a:cxn>
                      <a:cxn ang="0">
                        <a:pos x="177" y="17"/>
                      </a:cxn>
                      <a:cxn ang="0">
                        <a:pos x="192" y="10"/>
                      </a:cxn>
                      <a:cxn ang="0">
                        <a:pos x="206" y="6"/>
                      </a:cxn>
                      <a:cxn ang="0">
                        <a:pos x="218" y="1"/>
                      </a:cxn>
                      <a:cxn ang="0">
                        <a:pos x="228" y="0"/>
                      </a:cxn>
                      <a:cxn ang="0">
                        <a:pos x="237" y="0"/>
                      </a:cxn>
                      <a:cxn ang="0">
                        <a:pos x="245" y="2"/>
                      </a:cxn>
                      <a:cxn ang="0">
                        <a:pos x="253" y="8"/>
                      </a:cxn>
                      <a:cxn ang="0">
                        <a:pos x="260" y="16"/>
                      </a:cxn>
                      <a:cxn ang="0">
                        <a:pos x="260" y="19"/>
                      </a:cxn>
                      <a:cxn ang="0">
                        <a:pos x="255" y="25"/>
                      </a:cxn>
                      <a:cxn ang="0">
                        <a:pos x="245" y="32"/>
                      </a:cxn>
                      <a:cxn ang="0">
                        <a:pos x="233" y="40"/>
                      </a:cxn>
                      <a:cxn ang="0">
                        <a:pos x="215" y="51"/>
                      </a:cxn>
                      <a:cxn ang="0">
                        <a:pos x="197" y="61"/>
                      </a:cxn>
                      <a:cxn ang="0">
                        <a:pos x="176" y="72"/>
                      </a:cxn>
                      <a:cxn ang="0">
                        <a:pos x="154" y="84"/>
                      </a:cxn>
                      <a:cxn ang="0">
                        <a:pos x="132" y="97"/>
                      </a:cxn>
                      <a:cxn ang="0">
                        <a:pos x="109" y="109"/>
                      </a:cxn>
                      <a:cxn ang="0">
                        <a:pos x="86" y="122"/>
                      </a:cxn>
                      <a:cxn ang="0">
                        <a:pos x="66" y="135"/>
                      </a:cxn>
                      <a:cxn ang="0">
                        <a:pos x="45" y="148"/>
                      </a:cxn>
                      <a:cxn ang="0">
                        <a:pos x="28" y="160"/>
                      </a:cxn>
                      <a:cxn ang="0">
                        <a:pos x="11" y="171"/>
                      </a:cxn>
                      <a:cxn ang="0">
                        <a:pos x="0" y="183"/>
                      </a:cxn>
                    </a:cxnLst>
                    <a:rect l="0" t="0" r="r" b="b"/>
                    <a:pathLst>
                      <a:path w="260" h="183">
                        <a:moveTo>
                          <a:pt x="0" y="183"/>
                        </a:moveTo>
                        <a:lnTo>
                          <a:pt x="7" y="177"/>
                        </a:lnTo>
                        <a:lnTo>
                          <a:pt x="23" y="160"/>
                        </a:lnTo>
                        <a:lnTo>
                          <a:pt x="47" y="136"/>
                        </a:lnTo>
                        <a:lnTo>
                          <a:pt x="76" y="107"/>
                        </a:lnTo>
                        <a:lnTo>
                          <a:pt x="106" y="77"/>
                        </a:lnTo>
                        <a:lnTo>
                          <a:pt x="135" y="51"/>
                        </a:lnTo>
                        <a:lnTo>
                          <a:pt x="160" y="30"/>
                        </a:lnTo>
                        <a:lnTo>
                          <a:pt x="177" y="17"/>
                        </a:lnTo>
                        <a:lnTo>
                          <a:pt x="192" y="10"/>
                        </a:lnTo>
                        <a:lnTo>
                          <a:pt x="206" y="6"/>
                        </a:lnTo>
                        <a:lnTo>
                          <a:pt x="218" y="1"/>
                        </a:lnTo>
                        <a:lnTo>
                          <a:pt x="228" y="0"/>
                        </a:lnTo>
                        <a:lnTo>
                          <a:pt x="237" y="0"/>
                        </a:lnTo>
                        <a:lnTo>
                          <a:pt x="245" y="2"/>
                        </a:lnTo>
                        <a:lnTo>
                          <a:pt x="253" y="8"/>
                        </a:lnTo>
                        <a:lnTo>
                          <a:pt x="260" y="16"/>
                        </a:lnTo>
                        <a:lnTo>
                          <a:pt x="260" y="19"/>
                        </a:lnTo>
                        <a:lnTo>
                          <a:pt x="255" y="25"/>
                        </a:lnTo>
                        <a:lnTo>
                          <a:pt x="245" y="32"/>
                        </a:lnTo>
                        <a:lnTo>
                          <a:pt x="233" y="40"/>
                        </a:lnTo>
                        <a:lnTo>
                          <a:pt x="215" y="51"/>
                        </a:lnTo>
                        <a:lnTo>
                          <a:pt x="197" y="61"/>
                        </a:lnTo>
                        <a:lnTo>
                          <a:pt x="176" y="72"/>
                        </a:lnTo>
                        <a:lnTo>
                          <a:pt x="154" y="84"/>
                        </a:lnTo>
                        <a:lnTo>
                          <a:pt x="132" y="97"/>
                        </a:lnTo>
                        <a:lnTo>
                          <a:pt x="109" y="109"/>
                        </a:lnTo>
                        <a:lnTo>
                          <a:pt x="86" y="122"/>
                        </a:lnTo>
                        <a:lnTo>
                          <a:pt x="66" y="135"/>
                        </a:lnTo>
                        <a:lnTo>
                          <a:pt x="45" y="148"/>
                        </a:lnTo>
                        <a:lnTo>
                          <a:pt x="28" y="160"/>
                        </a:lnTo>
                        <a:lnTo>
                          <a:pt x="11" y="171"/>
                        </a:lnTo>
                        <a:lnTo>
                          <a:pt x="0" y="183"/>
                        </a:lnTo>
                        <a:close/>
                      </a:path>
                    </a:pathLst>
                  </a:custGeom>
                  <a:solidFill>
                    <a:srgbClr val="FFE500"/>
                  </a:solidFill>
                  <a:ln w="9525">
                    <a:noFill/>
                    <a:round/>
                  </a:ln>
                </p:spPr>
                <p:txBody>
                  <a:bodyPr/>
                  <a:lstStyle/>
                  <a:p>
                    <a:pPr defTabSz="685800">
                      <a:defRPr/>
                    </a:pPr>
                    <a:endParaRPr kumimoji="1" lang="zh-CN" altLang="en-US" sz="2400">
                      <a:effectLst>
                        <a:outerShdw blurRad="38100" dist="38100" dir="2700000" algn="tl">
                          <a:srgbClr val="000000">
                            <a:alpha val="43137"/>
                          </a:srgbClr>
                        </a:outerShdw>
                      </a:effectLst>
                    </a:endParaRPr>
                  </a:p>
                </p:txBody>
              </p:sp>
              <p:sp>
                <p:nvSpPr>
                  <p:cNvPr id="91184" name="Freeform 48"/>
                  <p:cNvSpPr/>
                  <p:nvPr/>
                </p:nvSpPr>
                <p:spPr bwMode="auto">
                  <a:xfrm>
                    <a:off x="967" y="1559"/>
                    <a:ext cx="153" cy="67"/>
                  </a:xfrm>
                  <a:custGeom>
                    <a:avLst/>
                    <a:gdLst/>
                    <a:ahLst/>
                    <a:cxnLst>
                      <a:cxn ang="0">
                        <a:pos x="0" y="101"/>
                      </a:cxn>
                      <a:cxn ang="0">
                        <a:pos x="3" y="92"/>
                      </a:cxn>
                      <a:cxn ang="0">
                        <a:pos x="14" y="83"/>
                      </a:cxn>
                      <a:cxn ang="0">
                        <a:pos x="31" y="75"/>
                      </a:cxn>
                      <a:cxn ang="0">
                        <a:pos x="48" y="65"/>
                      </a:cxn>
                      <a:cxn ang="0">
                        <a:pos x="71" y="58"/>
                      </a:cxn>
                      <a:cxn ang="0">
                        <a:pos x="102" y="48"/>
                      </a:cxn>
                      <a:cxn ang="0">
                        <a:pos x="139" y="39"/>
                      </a:cxn>
                      <a:cxn ang="0">
                        <a:pos x="177" y="29"/>
                      </a:cxn>
                      <a:cxn ang="0">
                        <a:pos x="213" y="18"/>
                      </a:cxn>
                      <a:cxn ang="0">
                        <a:pos x="244" y="10"/>
                      </a:cxn>
                      <a:cxn ang="0">
                        <a:pos x="265" y="4"/>
                      </a:cxn>
                      <a:cxn ang="0">
                        <a:pos x="279" y="0"/>
                      </a:cxn>
                      <a:cxn ang="0">
                        <a:pos x="293" y="1"/>
                      </a:cxn>
                      <a:cxn ang="0">
                        <a:pos x="301" y="8"/>
                      </a:cxn>
                      <a:cxn ang="0">
                        <a:pos x="304" y="16"/>
                      </a:cxn>
                      <a:cxn ang="0">
                        <a:pos x="302" y="30"/>
                      </a:cxn>
                      <a:cxn ang="0">
                        <a:pos x="295" y="50"/>
                      </a:cxn>
                      <a:cxn ang="0">
                        <a:pos x="288" y="71"/>
                      </a:cxn>
                      <a:cxn ang="0">
                        <a:pos x="283" y="88"/>
                      </a:cxn>
                      <a:cxn ang="0">
                        <a:pos x="273" y="105"/>
                      </a:cxn>
                      <a:cxn ang="0">
                        <a:pos x="254" y="115"/>
                      </a:cxn>
                      <a:cxn ang="0">
                        <a:pos x="230" y="116"/>
                      </a:cxn>
                      <a:cxn ang="0">
                        <a:pos x="207" y="116"/>
                      </a:cxn>
                      <a:cxn ang="0">
                        <a:pos x="178" y="118"/>
                      </a:cxn>
                      <a:cxn ang="0">
                        <a:pos x="148" y="120"/>
                      </a:cxn>
                      <a:cxn ang="0">
                        <a:pos x="117" y="123"/>
                      </a:cxn>
                      <a:cxn ang="0">
                        <a:pos x="90" y="125"/>
                      </a:cxn>
                      <a:cxn ang="0">
                        <a:pos x="67" y="129"/>
                      </a:cxn>
                      <a:cxn ang="0">
                        <a:pos x="52" y="130"/>
                      </a:cxn>
                      <a:cxn ang="0">
                        <a:pos x="41" y="132"/>
                      </a:cxn>
                      <a:cxn ang="0">
                        <a:pos x="26" y="130"/>
                      </a:cxn>
                      <a:cxn ang="0">
                        <a:pos x="11" y="123"/>
                      </a:cxn>
                      <a:cxn ang="0">
                        <a:pos x="2" y="113"/>
                      </a:cxn>
                    </a:cxnLst>
                    <a:rect l="0" t="0" r="r" b="b"/>
                    <a:pathLst>
                      <a:path w="304" h="132">
                        <a:moveTo>
                          <a:pt x="1" y="107"/>
                        </a:moveTo>
                        <a:lnTo>
                          <a:pt x="0" y="101"/>
                        </a:lnTo>
                        <a:lnTo>
                          <a:pt x="1" y="96"/>
                        </a:lnTo>
                        <a:lnTo>
                          <a:pt x="3" y="92"/>
                        </a:lnTo>
                        <a:lnTo>
                          <a:pt x="8" y="87"/>
                        </a:lnTo>
                        <a:lnTo>
                          <a:pt x="14" y="83"/>
                        </a:lnTo>
                        <a:lnTo>
                          <a:pt x="22" y="79"/>
                        </a:lnTo>
                        <a:lnTo>
                          <a:pt x="31" y="75"/>
                        </a:lnTo>
                        <a:lnTo>
                          <a:pt x="41" y="69"/>
                        </a:lnTo>
                        <a:lnTo>
                          <a:pt x="48" y="65"/>
                        </a:lnTo>
                        <a:lnTo>
                          <a:pt x="59" y="62"/>
                        </a:lnTo>
                        <a:lnTo>
                          <a:pt x="71" y="58"/>
                        </a:lnTo>
                        <a:lnTo>
                          <a:pt x="86" y="54"/>
                        </a:lnTo>
                        <a:lnTo>
                          <a:pt x="102" y="48"/>
                        </a:lnTo>
                        <a:lnTo>
                          <a:pt x="121" y="44"/>
                        </a:lnTo>
                        <a:lnTo>
                          <a:pt x="139" y="39"/>
                        </a:lnTo>
                        <a:lnTo>
                          <a:pt x="159" y="33"/>
                        </a:lnTo>
                        <a:lnTo>
                          <a:pt x="177" y="29"/>
                        </a:lnTo>
                        <a:lnTo>
                          <a:pt x="196" y="23"/>
                        </a:lnTo>
                        <a:lnTo>
                          <a:pt x="213" y="18"/>
                        </a:lnTo>
                        <a:lnTo>
                          <a:pt x="229" y="15"/>
                        </a:lnTo>
                        <a:lnTo>
                          <a:pt x="244" y="10"/>
                        </a:lnTo>
                        <a:lnTo>
                          <a:pt x="256" y="7"/>
                        </a:lnTo>
                        <a:lnTo>
                          <a:pt x="265" y="4"/>
                        </a:lnTo>
                        <a:lnTo>
                          <a:pt x="271" y="2"/>
                        </a:lnTo>
                        <a:lnTo>
                          <a:pt x="279" y="0"/>
                        </a:lnTo>
                        <a:lnTo>
                          <a:pt x="286" y="0"/>
                        </a:lnTo>
                        <a:lnTo>
                          <a:pt x="293" y="1"/>
                        </a:lnTo>
                        <a:lnTo>
                          <a:pt x="297" y="4"/>
                        </a:lnTo>
                        <a:lnTo>
                          <a:pt x="301" y="8"/>
                        </a:lnTo>
                        <a:lnTo>
                          <a:pt x="304" y="12"/>
                        </a:lnTo>
                        <a:lnTo>
                          <a:pt x="304" y="16"/>
                        </a:lnTo>
                        <a:lnTo>
                          <a:pt x="304" y="20"/>
                        </a:lnTo>
                        <a:lnTo>
                          <a:pt x="302" y="30"/>
                        </a:lnTo>
                        <a:lnTo>
                          <a:pt x="298" y="39"/>
                        </a:lnTo>
                        <a:lnTo>
                          <a:pt x="295" y="50"/>
                        </a:lnTo>
                        <a:lnTo>
                          <a:pt x="290" y="63"/>
                        </a:lnTo>
                        <a:lnTo>
                          <a:pt x="288" y="71"/>
                        </a:lnTo>
                        <a:lnTo>
                          <a:pt x="286" y="79"/>
                        </a:lnTo>
                        <a:lnTo>
                          <a:pt x="283" y="88"/>
                        </a:lnTo>
                        <a:lnTo>
                          <a:pt x="279" y="96"/>
                        </a:lnTo>
                        <a:lnTo>
                          <a:pt x="273" y="105"/>
                        </a:lnTo>
                        <a:lnTo>
                          <a:pt x="265" y="110"/>
                        </a:lnTo>
                        <a:lnTo>
                          <a:pt x="254" y="115"/>
                        </a:lnTo>
                        <a:lnTo>
                          <a:pt x="240" y="116"/>
                        </a:lnTo>
                        <a:lnTo>
                          <a:pt x="230" y="116"/>
                        </a:lnTo>
                        <a:lnTo>
                          <a:pt x="220" y="116"/>
                        </a:lnTo>
                        <a:lnTo>
                          <a:pt x="207" y="116"/>
                        </a:lnTo>
                        <a:lnTo>
                          <a:pt x="193" y="117"/>
                        </a:lnTo>
                        <a:lnTo>
                          <a:pt x="178" y="118"/>
                        </a:lnTo>
                        <a:lnTo>
                          <a:pt x="163" y="118"/>
                        </a:lnTo>
                        <a:lnTo>
                          <a:pt x="148" y="120"/>
                        </a:lnTo>
                        <a:lnTo>
                          <a:pt x="133" y="122"/>
                        </a:lnTo>
                        <a:lnTo>
                          <a:pt x="117" y="123"/>
                        </a:lnTo>
                        <a:lnTo>
                          <a:pt x="104" y="124"/>
                        </a:lnTo>
                        <a:lnTo>
                          <a:pt x="90" y="125"/>
                        </a:lnTo>
                        <a:lnTo>
                          <a:pt x="77" y="126"/>
                        </a:lnTo>
                        <a:lnTo>
                          <a:pt x="67" y="129"/>
                        </a:lnTo>
                        <a:lnTo>
                          <a:pt x="57" y="129"/>
                        </a:lnTo>
                        <a:lnTo>
                          <a:pt x="52" y="130"/>
                        </a:lnTo>
                        <a:lnTo>
                          <a:pt x="47" y="131"/>
                        </a:lnTo>
                        <a:lnTo>
                          <a:pt x="41" y="132"/>
                        </a:lnTo>
                        <a:lnTo>
                          <a:pt x="34" y="131"/>
                        </a:lnTo>
                        <a:lnTo>
                          <a:pt x="26" y="130"/>
                        </a:lnTo>
                        <a:lnTo>
                          <a:pt x="19" y="126"/>
                        </a:lnTo>
                        <a:lnTo>
                          <a:pt x="11" y="123"/>
                        </a:lnTo>
                        <a:lnTo>
                          <a:pt x="7" y="118"/>
                        </a:lnTo>
                        <a:lnTo>
                          <a:pt x="2" y="113"/>
                        </a:lnTo>
                        <a:lnTo>
                          <a:pt x="1" y="107"/>
                        </a:lnTo>
                        <a:close/>
                      </a:path>
                    </a:pathLst>
                  </a:custGeom>
                  <a:solidFill>
                    <a:srgbClr val="FFE500"/>
                  </a:solidFill>
                  <a:ln w="9525">
                    <a:noFill/>
                    <a:round/>
                  </a:ln>
                </p:spPr>
                <p:txBody>
                  <a:bodyPr/>
                  <a:lstStyle/>
                  <a:p>
                    <a:pPr defTabSz="685800">
                      <a:defRPr/>
                    </a:pPr>
                    <a:endParaRPr kumimoji="1" lang="zh-CN" altLang="en-US" sz="2400">
                      <a:effectLst>
                        <a:outerShdw blurRad="38100" dist="38100" dir="2700000" algn="tl">
                          <a:srgbClr val="000000">
                            <a:alpha val="43137"/>
                          </a:srgbClr>
                        </a:outerShdw>
                      </a:effectLst>
                    </a:endParaRPr>
                  </a:p>
                </p:txBody>
              </p:sp>
              <p:sp>
                <p:nvSpPr>
                  <p:cNvPr id="91185" name="Freeform 49"/>
                  <p:cNvSpPr/>
                  <p:nvPr/>
                </p:nvSpPr>
                <p:spPr bwMode="auto">
                  <a:xfrm>
                    <a:off x="860" y="1783"/>
                    <a:ext cx="124" cy="95"/>
                  </a:xfrm>
                  <a:custGeom>
                    <a:avLst/>
                    <a:gdLst/>
                    <a:ahLst/>
                    <a:cxnLst>
                      <a:cxn ang="0">
                        <a:pos x="233" y="119"/>
                      </a:cxn>
                      <a:cxn ang="0">
                        <a:pos x="247" y="134"/>
                      </a:cxn>
                      <a:cxn ang="0">
                        <a:pos x="251" y="156"/>
                      </a:cxn>
                      <a:cxn ang="0">
                        <a:pos x="247" y="177"/>
                      </a:cxn>
                      <a:cxn ang="0">
                        <a:pos x="244" y="192"/>
                      </a:cxn>
                      <a:cxn ang="0">
                        <a:pos x="217" y="174"/>
                      </a:cxn>
                      <a:cxn ang="0">
                        <a:pos x="190" y="157"/>
                      </a:cxn>
                      <a:cxn ang="0">
                        <a:pos x="163" y="141"/>
                      </a:cxn>
                      <a:cxn ang="0">
                        <a:pos x="138" y="126"/>
                      </a:cxn>
                      <a:cxn ang="0">
                        <a:pos x="114" y="112"/>
                      </a:cxn>
                      <a:cxn ang="0">
                        <a:pos x="93" y="101"/>
                      </a:cxn>
                      <a:cxn ang="0">
                        <a:pos x="77" y="90"/>
                      </a:cxn>
                      <a:cxn ang="0">
                        <a:pos x="65" y="83"/>
                      </a:cxn>
                      <a:cxn ang="0">
                        <a:pos x="56" y="78"/>
                      </a:cxn>
                      <a:cxn ang="0">
                        <a:pos x="46" y="71"/>
                      </a:cxn>
                      <a:cxn ang="0">
                        <a:pos x="35" y="63"/>
                      </a:cxn>
                      <a:cxn ang="0">
                        <a:pos x="26" y="56"/>
                      </a:cxn>
                      <a:cxn ang="0">
                        <a:pos x="18" y="48"/>
                      </a:cxn>
                      <a:cxn ang="0">
                        <a:pos x="10" y="40"/>
                      </a:cxn>
                      <a:cxn ang="0">
                        <a:pos x="5" y="32"/>
                      </a:cxn>
                      <a:cxn ang="0">
                        <a:pos x="2" y="24"/>
                      </a:cxn>
                      <a:cxn ang="0">
                        <a:pos x="1" y="17"/>
                      </a:cxn>
                      <a:cxn ang="0">
                        <a:pos x="0" y="11"/>
                      </a:cxn>
                      <a:cxn ang="0">
                        <a:pos x="1" y="6"/>
                      </a:cxn>
                      <a:cxn ang="0">
                        <a:pos x="4" y="3"/>
                      </a:cxn>
                      <a:cxn ang="0">
                        <a:pos x="9" y="0"/>
                      </a:cxn>
                      <a:cxn ang="0">
                        <a:pos x="16" y="0"/>
                      </a:cxn>
                      <a:cxn ang="0">
                        <a:pos x="25" y="2"/>
                      </a:cxn>
                      <a:cxn ang="0">
                        <a:pos x="36" y="5"/>
                      </a:cxn>
                      <a:cxn ang="0">
                        <a:pos x="53" y="10"/>
                      </a:cxn>
                      <a:cxn ang="0">
                        <a:pos x="73" y="14"/>
                      </a:cxn>
                      <a:cxn ang="0">
                        <a:pos x="97" y="20"/>
                      </a:cxn>
                      <a:cxn ang="0">
                        <a:pos x="124" y="27"/>
                      </a:cxn>
                      <a:cxn ang="0">
                        <a:pos x="149" y="33"/>
                      </a:cxn>
                      <a:cxn ang="0">
                        <a:pos x="171" y="38"/>
                      </a:cxn>
                      <a:cxn ang="0">
                        <a:pos x="190" y="42"/>
                      </a:cxn>
                      <a:cxn ang="0">
                        <a:pos x="202" y="45"/>
                      </a:cxn>
                      <a:cxn ang="0">
                        <a:pos x="221" y="52"/>
                      </a:cxn>
                      <a:cxn ang="0">
                        <a:pos x="233" y="62"/>
                      </a:cxn>
                      <a:cxn ang="0">
                        <a:pos x="243" y="73"/>
                      </a:cxn>
                      <a:cxn ang="0">
                        <a:pos x="247" y="85"/>
                      </a:cxn>
                      <a:cxn ang="0">
                        <a:pos x="248" y="96"/>
                      </a:cxn>
                      <a:cxn ang="0">
                        <a:pos x="246" y="106"/>
                      </a:cxn>
                      <a:cxn ang="0">
                        <a:pos x="241" y="114"/>
                      </a:cxn>
                      <a:cxn ang="0">
                        <a:pos x="233" y="119"/>
                      </a:cxn>
                    </a:cxnLst>
                    <a:rect l="0" t="0" r="r" b="b"/>
                    <a:pathLst>
                      <a:path w="251" h="192">
                        <a:moveTo>
                          <a:pt x="233" y="119"/>
                        </a:moveTo>
                        <a:lnTo>
                          <a:pt x="247" y="134"/>
                        </a:lnTo>
                        <a:lnTo>
                          <a:pt x="251" y="156"/>
                        </a:lnTo>
                        <a:lnTo>
                          <a:pt x="247" y="177"/>
                        </a:lnTo>
                        <a:lnTo>
                          <a:pt x="244" y="192"/>
                        </a:lnTo>
                        <a:lnTo>
                          <a:pt x="217" y="174"/>
                        </a:lnTo>
                        <a:lnTo>
                          <a:pt x="190" y="157"/>
                        </a:lnTo>
                        <a:lnTo>
                          <a:pt x="163" y="141"/>
                        </a:lnTo>
                        <a:lnTo>
                          <a:pt x="138" y="126"/>
                        </a:lnTo>
                        <a:lnTo>
                          <a:pt x="114" y="112"/>
                        </a:lnTo>
                        <a:lnTo>
                          <a:pt x="93" y="101"/>
                        </a:lnTo>
                        <a:lnTo>
                          <a:pt x="77" y="90"/>
                        </a:lnTo>
                        <a:lnTo>
                          <a:pt x="65" y="83"/>
                        </a:lnTo>
                        <a:lnTo>
                          <a:pt x="56" y="78"/>
                        </a:lnTo>
                        <a:lnTo>
                          <a:pt x="46" y="71"/>
                        </a:lnTo>
                        <a:lnTo>
                          <a:pt x="35" y="63"/>
                        </a:lnTo>
                        <a:lnTo>
                          <a:pt x="26" y="56"/>
                        </a:lnTo>
                        <a:lnTo>
                          <a:pt x="18" y="48"/>
                        </a:lnTo>
                        <a:lnTo>
                          <a:pt x="10" y="40"/>
                        </a:lnTo>
                        <a:lnTo>
                          <a:pt x="5" y="32"/>
                        </a:lnTo>
                        <a:lnTo>
                          <a:pt x="2" y="24"/>
                        </a:lnTo>
                        <a:lnTo>
                          <a:pt x="1" y="17"/>
                        </a:lnTo>
                        <a:lnTo>
                          <a:pt x="0" y="11"/>
                        </a:lnTo>
                        <a:lnTo>
                          <a:pt x="1" y="6"/>
                        </a:lnTo>
                        <a:lnTo>
                          <a:pt x="4" y="3"/>
                        </a:lnTo>
                        <a:lnTo>
                          <a:pt x="9" y="0"/>
                        </a:lnTo>
                        <a:lnTo>
                          <a:pt x="16" y="0"/>
                        </a:lnTo>
                        <a:lnTo>
                          <a:pt x="25" y="2"/>
                        </a:lnTo>
                        <a:lnTo>
                          <a:pt x="36" y="5"/>
                        </a:lnTo>
                        <a:lnTo>
                          <a:pt x="53" y="10"/>
                        </a:lnTo>
                        <a:lnTo>
                          <a:pt x="73" y="14"/>
                        </a:lnTo>
                        <a:lnTo>
                          <a:pt x="97" y="20"/>
                        </a:lnTo>
                        <a:lnTo>
                          <a:pt x="124" y="27"/>
                        </a:lnTo>
                        <a:lnTo>
                          <a:pt x="149" y="33"/>
                        </a:lnTo>
                        <a:lnTo>
                          <a:pt x="171" y="38"/>
                        </a:lnTo>
                        <a:lnTo>
                          <a:pt x="190" y="42"/>
                        </a:lnTo>
                        <a:lnTo>
                          <a:pt x="202" y="45"/>
                        </a:lnTo>
                        <a:lnTo>
                          <a:pt x="221" y="52"/>
                        </a:lnTo>
                        <a:lnTo>
                          <a:pt x="233" y="62"/>
                        </a:lnTo>
                        <a:lnTo>
                          <a:pt x="243" y="73"/>
                        </a:lnTo>
                        <a:lnTo>
                          <a:pt x="247" y="85"/>
                        </a:lnTo>
                        <a:lnTo>
                          <a:pt x="248" y="96"/>
                        </a:lnTo>
                        <a:lnTo>
                          <a:pt x="246" y="106"/>
                        </a:lnTo>
                        <a:lnTo>
                          <a:pt x="241" y="114"/>
                        </a:lnTo>
                        <a:lnTo>
                          <a:pt x="233" y="119"/>
                        </a:lnTo>
                        <a:close/>
                      </a:path>
                    </a:pathLst>
                  </a:custGeom>
                  <a:solidFill>
                    <a:srgbClr val="FFE500"/>
                  </a:solidFill>
                  <a:ln w="9525">
                    <a:noFill/>
                    <a:round/>
                  </a:ln>
                </p:spPr>
                <p:txBody>
                  <a:bodyPr/>
                  <a:lstStyle/>
                  <a:p>
                    <a:pPr defTabSz="685800">
                      <a:defRPr/>
                    </a:pPr>
                    <a:endParaRPr kumimoji="1" lang="zh-CN" altLang="en-US" sz="2400">
                      <a:effectLst>
                        <a:outerShdw blurRad="38100" dist="38100" dir="2700000" algn="tl">
                          <a:srgbClr val="000000">
                            <a:alpha val="43137"/>
                          </a:srgbClr>
                        </a:outerShdw>
                      </a:effectLst>
                    </a:endParaRPr>
                  </a:p>
                </p:txBody>
              </p:sp>
              <p:sp>
                <p:nvSpPr>
                  <p:cNvPr id="91186" name="Freeform 50"/>
                  <p:cNvSpPr/>
                  <p:nvPr/>
                </p:nvSpPr>
                <p:spPr bwMode="auto">
                  <a:xfrm>
                    <a:off x="840" y="1827"/>
                    <a:ext cx="86" cy="175"/>
                  </a:xfrm>
                  <a:custGeom>
                    <a:avLst/>
                    <a:gdLst/>
                    <a:ahLst/>
                    <a:cxnLst>
                      <a:cxn ang="0">
                        <a:pos x="0" y="0"/>
                      </a:cxn>
                      <a:cxn ang="0">
                        <a:pos x="19" y="23"/>
                      </a:cxn>
                      <a:cxn ang="0">
                        <a:pos x="35" y="58"/>
                      </a:cxn>
                      <a:cxn ang="0">
                        <a:pos x="51" y="103"/>
                      </a:cxn>
                      <a:cxn ang="0">
                        <a:pos x="67" y="153"/>
                      </a:cxn>
                      <a:cxn ang="0">
                        <a:pos x="86" y="207"/>
                      </a:cxn>
                      <a:cxn ang="0">
                        <a:pos x="109" y="260"/>
                      </a:cxn>
                      <a:cxn ang="0">
                        <a:pos x="136" y="310"/>
                      </a:cxn>
                      <a:cxn ang="0">
                        <a:pos x="171" y="353"/>
                      </a:cxn>
                      <a:cxn ang="0">
                        <a:pos x="131" y="325"/>
                      </a:cxn>
                      <a:cxn ang="0">
                        <a:pos x="97" y="281"/>
                      </a:cxn>
                      <a:cxn ang="0">
                        <a:pos x="70" y="227"/>
                      </a:cxn>
                      <a:cxn ang="0">
                        <a:pos x="48" y="168"/>
                      </a:cxn>
                      <a:cxn ang="0">
                        <a:pos x="30" y="111"/>
                      </a:cxn>
                      <a:cxn ang="0">
                        <a:pos x="18" y="59"/>
                      </a:cxn>
                      <a:cxn ang="0">
                        <a:pos x="7" y="21"/>
                      </a:cxn>
                      <a:cxn ang="0">
                        <a:pos x="0" y="0"/>
                      </a:cxn>
                    </a:cxnLst>
                    <a:rect l="0" t="0" r="r" b="b"/>
                    <a:pathLst>
                      <a:path w="171" h="353">
                        <a:moveTo>
                          <a:pt x="0" y="0"/>
                        </a:moveTo>
                        <a:lnTo>
                          <a:pt x="19" y="23"/>
                        </a:lnTo>
                        <a:lnTo>
                          <a:pt x="35" y="58"/>
                        </a:lnTo>
                        <a:lnTo>
                          <a:pt x="51" y="103"/>
                        </a:lnTo>
                        <a:lnTo>
                          <a:pt x="67" y="153"/>
                        </a:lnTo>
                        <a:lnTo>
                          <a:pt x="86" y="207"/>
                        </a:lnTo>
                        <a:lnTo>
                          <a:pt x="109" y="260"/>
                        </a:lnTo>
                        <a:lnTo>
                          <a:pt x="136" y="310"/>
                        </a:lnTo>
                        <a:lnTo>
                          <a:pt x="171" y="353"/>
                        </a:lnTo>
                        <a:lnTo>
                          <a:pt x="131" y="325"/>
                        </a:lnTo>
                        <a:lnTo>
                          <a:pt x="97" y="281"/>
                        </a:lnTo>
                        <a:lnTo>
                          <a:pt x="70" y="227"/>
                        </a:lnTo>
                        <a:lnTo>
                          <a:pt x="48" y="168"/>
                        </a:lnTo>
                        <a:lnTo>
                          <a:pt x="30" y="111"/>
                        </a:lnTo>
                        <a:lnTo>
                          <a:pt x="18" y="59"/>
                        </a:lnTo>
                        <a:lnTo>
                          <a:pt x="7" y="21"/>
                        </a:lnTo>
                        <a:lnTo>
                          <a:pt x="0" y="0"/>
                        </a:lnTo>
                        <a:close/>
                      </a:path>
                    </a:pathLst>
                  </a:custGeom>
                  <a:solidFill>
                    <a:srgbClr val="FFE500"/>
                  </a:solidFill>
                  <a:ln w="9525">
                    <a:noFill/>
                    <a:round/>
                  </a:ln>
                </p:spPr>
                <p:txBody>
                  <a:bodyPr/>
                  <a:lstStyle/>
                  <a:p>
                    <a:pPr defTabSz="685800">
                      <a:defRPr/>
                    </a:pPr>
                    <a:endParaRPr kumimoji="1" lang="zh-CN" altLang="en-US" sz="2400">
                      <a:effectLst>
                        <a:outerShdw blurRad="38100" dist="38100" dir="2700000" algn="tl">
                          <a:srgbClr val="000000">
                            <a:alpha val="43137"/>
                          </a:srgbClr>
                        </a:outerShdw>
                      </a:effectLst>
                    </a:endParaRPr>
                  </a:p>
                </p:txBody>
              </p:sp>
              <p:sp>
                <p:nvSpPr>
                  <p:cNvPr id="91187" name="Freeform 51"/>
                  <p:cNvSpPr/>
                  <p:nvPr/>
                </p:nvSpPr>
                <p:spPr bwMode="auto">
                  <a:xfrm>
                    <a:off x="624" y="1827"/>
                    <a:ext cx="67" cy="90"/>
                  </a:xfrm>
                  <a:custGeom>
                    <a:avLst/>
                    <a:gdLst/>
                    <a:ahLst/>
                    <a:cxnLst>
                      <a:cxn ang="0">
                        <a:pos x="136" y="0"/>
                      </a:cxn>
                      <a:cxn ang="0">
                        <a:pos x="128" y="8"/>
                      </a:cxn>
                      <a:cxn ang="0">
                        <a:pos x="118" y="19"/>
                      </a:cxn>
                      <a:cxn ang="0">
                        <a:pos x="106" y="30"/>
                      </a:cxn>
                      <a:cxn ang="0">
                        <a:pos x="95" y="42"/>
                      </a:cxn>
                      <a:cxn ang="0">
                        <a:pos x="83" y="54"/>
                      </a:cxn>
                      <a:cxn ang="0">
                        <a:pos x="75" y="66"/>
                      </a:cxn>
                      <a:cxn ang="0">
                        <a:pos x="68" y="74"/>
                      </a:cxn>
                      <a:cxn ang="0">
                        <a:pos x="65" y="81"/>
                      </a:cxn>
                      <a:cxn ang="0">
                        <a:pos x="58" y="86"/>
                      </a:cxn>
                      <a:cxn ang="0">
                        <a:pos x="51" y="94"/>
                      </a:cxn>
                      <a:cxn ang="0">
                        <a:pos x="43" y="103"/>
                      </a:cxn>
                      <a:cxn ang="0">
                        <a:pos x="35" y="112"/>
                      </a:cxn>
                      <a:cxn ang="0">
                        <a:pos x="27" y="122"/>
                      </a:cxn>
                      <a:cxn ang="0">
                        <a:pos x="20" y="132"/>
                      </a:cxn>
                      <a:cxn ang="0">
                        <a:pos x="14" y="139"/>
                      </a:cxn>
                      <a:cxn ang="0">
                        <a:pos x="9" y="143"/>
                      </a:cxn>
                      <a:cxn ang="0">
                        <a:pos x="4" y="150"/>
                      </a:cxn>
                      <a:cxn ang="0">
                        <a:pos x="0" y="159"/>
                      </a:cxn>
                      <a:cxn ang="0">
                        <a:pos x="0" y="167"/>
                      </a:cxn>
                      <a:cxn ang="0">
                        <a:pos x="4" y="175"/>
                      </a:cxn>
                      <a:cxn ang="0">
                        <a:pos x="8" y="180"/>
                      </a:cxn>
                      <a:cxn ang="0">
                        <a:pos x="14" y="182"/>
                      </a:cxn>
                      <a:cxn ang="0">
                        <a:pos x="21" y="179"/>
                      </a:cxn>
                      <a:cxn ang="0">
                        <a:pos x="29" y="168"/>
                      </a:cxn>
                      <a:cxn ang="0">
                        <a:pos x="36" y="156"/>
                      </a:cxn>
                      <a:cxn ang="0">
                        <a:pos x="43" y="145"/>
                      </a:cxn>
                      <a:cxn ang="0">
                        <a:pos x="49" y="135"/>
                      </a:cxn>
                      <a:cxn ang="0">
                        <a:pos x="53" y="127"/>
                      </a:cxn>
                      <a:cxn ang="0">
                        <a:pos x="58" y="119"/>
                      </a:cxn>
                      <a:cxn ang="0">
                        <a:pos x="61" y="112"/>
                      </a:cxn>
                      <a:cxn ang="0">
                        <a:pos x="66" y="105"/>
                      </a:cxn>
                      <a:cxn ang="0">
                        <a:pos x="69" y="99"/>
                      </a:cxn>
                      <a:cxn ang="0">
                        <a:pos x="75" y="91"/>
                      </a:cxn>
                      <a:cxn ang="0">
                        <a:pos x="82" y="80"/>
                      </a:cxn>
                      <a:cxn ang="0">
                        <a:pos x="91" y="67"/>
                      </a:cxn>
                      <a:cxn ang="0">
                        <a:pos x="102" y="51"/>
                      </a:cxn>
                      <a:cxn ang="0">
                        <a:pos x="112" y="36"/>
                      </a:cxn>
                      <a:cxn ang="0">
                        <a:pos x="122" y="22"/>
                      </a:cxn>
                      <a:cxn ang="0">
                        <a:pos x="130" y="10"/>
                      </a:cxn>
                      <a:cxn ang="0">
                        <a:pos x="136" y="0"/>
                      </a:cxn>
                    </a:cxnLst>
                    <a:rect l="0" t="0" r="r" b="b"/>
                    <a:pathLst>
                      <a:path w="136" h="182">
                        <a:moveTo>
                          <a:pt x="136" y="0"/>
                        </a:moveTo>
                        <a:lnTo>
                          <a:pt x="128" y="8"/>
                        </a:lnTo>
                        <a:lnTo>
                          <a:pt x="118" y="19"/>
                        </a:lnTo>
                        <a:lnTo>
                          <a:pt x="106" y="30"/>
                        </a:lnTo>
                        <a:lnTo>
                          <a:pt x="95" y="42"/>
                        </a:lnTo>
                        <a:lnTo>
                          <a:pt x="83" y="54"/>
                        </a:lnTo>
                        <a:lnTo>
                          <a:pt x="75" y="66"/>
                        </a:lnTo>
                        <a:lnTo>
                          <a:pt x="68" y="74"/>
                        </a:lnTo>
                        <a:lnTo>
                          <a:pt x="65" y="81"/>
                        </a:lnTo>
                        <a:lnTo>
                          <a:pt x="58" y="86"/>
                        </a:lnTo>
                        <a:lnTo>
                          <a:pt x="51" y="94"/>
                        </a:lnTo>
                        <a:lnTo>
                          <a:pt x="43" y="103"/>
                        </a:lnTo>
                        <a:lnTo>
                          <a:pt x="35" y="112"/>
                        </a:lnTo>
                        <a:lnTo>
                          <a:pt x="27" y="122"/>
                        </a:lnTo>
                        <a:lnTo>
                          <a:pt x="20" y="132"/>
                        </a:lnTo>
                        <a:lnTo>
                          <a:pt x="14" y="139"/>
                        </a:lnTo>
                        <a:lnTo>
                          <a:pt x="9" y="143"/>
                        </a:lnTo>
                        <a:lnTo>
                          <a:pt x="4" y="150"/>
                        </a:lnTo>
                        <a:lnTo>
                          <a:pt x="0" y="159"/>
                        </a:lnTo>
                        <a:lnTo>
                          <a:pt x="0" y="167"/>
                        </a:lnTo>
                        <a:lnTo>
                          <a:pt x="4" y="175"/>
                        </a:lnTo>
                        <a:lnTo>
                          <a:pt x="8" y="180"/>
                        </a:lnTo>
                        <a:lnTo>
                          <a:pt x="14" y="182"/>
                        </a:lnTo>
                        <a:lnTo>
                          <a:pt x="21" y="179"/>
                        </a:lnTo>
                        <a:lnTo>
                          <a:pt x="29" y="168"/>
                        </a:lnTo>
                        <a:lnTo>
                          <a:pt x="36" y="156"/>
                        </a:lnTo>
                        <a:lnTo>
                          <a:pt x="43" y="145"/>
                        </a:lnTo>
                        <a:lnTo>
                          <a:pt x="49" y="135"/>
                        </a:lnTo>
                        <a:lnTo>
                          <a:pt x="53" y="127"/>
                        </a:lnTo>
                        <a:lnTo>
                          <a:pt x="58" y="119"/>
                        </a:lnTo>
                        <a:lnTo>
                          <a:pt x="61" y="112"/>
                        </a:lnTo>
                        <a:lnTo>
                          <a:pt x="66" y="105"/>
                        </a:lnTo>
                        <a:lnTo>
                          <a:pt x="69" y="99"/>
                        </a:lnTo>
                        <a:lnTo>
                          <a:pt x="75" y="91"/>
                        </a:lnTo>
                        <a:lnTo>
                          <a:pt x="82" y="80"/>
                        </a:lnTo>
                        <a:lnTo>
                          <a:pt x="91" y="67"/>
                        </a:lnTo>
                        <a:lnTo>
                          <a:pt x="102" y="51"/>
                        </a:lnTo>
                        <a:lnTo>
                          <a:pt x="112" y="36"/>
                        </a:lnTo>
                        <a:lnTo>
                          <a:pt x="122" y="22"/>
                        </a:lnTo>
                        <a:lnTo>
                          <a:pt x="130" y="10"/>
                        </a:lnTo>
                        <a:lnTo>
                          <a:pt x="136" y="0"/>
                        </a:lnTo>
                        <a:close/>
                      </a:path>
                    </a:pathLst>
                  </a:custGeom>
                  <a:solidFill>
                    <a:srgbClr val="FFFFFF"/>
                  </a:solidFill>
                  <a:ln w="9525">
                    <a:noFill/>
                    <a:round/>
                  </a:ln>
                </p:spPr>
                <p:txBody>
                  <a:bodyPr/>
                  <a:lstStyle/>
                  <a:p>
                    <a:pPr defTabSz="685800">
                      <a:defRPr/>
                    </a:pPr>
                    <a:endParaRPr kumimoji="1" lang="zh-CN" altLang="en-US" sz="2400">
                      <a:effectLst>
                        <a:outerShdw blurRad="38100" dist="38100" dir="2700000" algn="tl">
                          <a:srgbClr val="000000">
                            <a:alpha val="43137"/>
                          </a:srgbClr>
                        </a:outerShdw>
                      </a:effectLst>
                    </a:endParaRPr>
                  </a:p>
                </p:txBody>
              </p:sp>
              <p:sp>
                <p:nvSpPr>
                  <p:cNvPr id="91188" name="Freeform 52"/>
                  <p:cNvSpPr/>
                  <p:nvPr/>
                </p:nvSpPr>
                <p:spPr bwMode="auto">
                  <a:xfrm>
                    <a:off x="628" y="1968"/>
                    <a:ext cx="27" cy="55"/>
                  </a:xfrm>
                  <a:custGeom>
                    <a:avLst/>
                    <a:gdLst/>
                    <a:ahLst/>
                    <a:cxnLst>
                      <a:cxn ang="0">
                        <a:pos x="45" y="6"/>
                      </a:cxn>
                      <a:cxn ang="0">
                        <a:pos x="37" y="1"/>
                      </a:cxn>
                      <a:cxn ang="0">
                        <a:pos x="30" y="0"/>
                      </a:cxn>
                      <a:cxn ang="0">
                        <a:pos x="25" y="3"/>
                      </a:cxn>
                      <a:cxn ang="0">
                        <a:pos x="21" y="7"/>
                      </a:cxn>
                      <a:cxn ang="0">
                        <a:pos x="17" y="14"/>
                      </a:cxn>
                      <a:cxn ang="0">
                        <a:pos x="15" y="21"/>
                      </a:cxn>
                      <a:cxn ang="0">
                        <a:pos x="12" y="30"/>
                      </a:cxn>
                      <a:cxn ang="0">
                        <a:pos x="8" y="38"/>
                      </a:cxn>
                      <a:cxn ang="0">
                        <a:pos x="2" y="58"/>
                      </a:cxn>
                      <a:cxn ang="0">
                        <a:pos x="0" y="79"/>
                      </a:cxn>
                      <a:cxn ang="0">
                        <a:pos x="1" y="96"/>
                      </a:cxn>
                      <a:cxn ang="0">
                        <a:pos x="7" y="105"/>
                      </a:cxn>
                      <a:cxn ang="0">
                        <a:pos x="16" y="109"/>
                      </a:cxn>
                      <a:cxn ang="0">
                        <a:pos x="23" y="109"/>
                      </a:cxn>
                      <a:cxn ang="0">
                        <a:pos x="29" y="107"/>
                      </a:cxn>
                      <a:cxn ang="0">
                        <a:pos x="35" y="103"/>
                      </a:cxn>
                      <a:cxn ang="0">
                        <a:pos x="38" y="97"/>
                      </a:cxn>
                      <a:cxn ang="0">
                        <a:pos x="41" y="90"/>
                      </a:cxn>
                      <a:cxn ang="0">
                        <a:pos x="45" y="81"/>
                      </a:cxn>
                      <a:cxn ang="0">
                        <a:pos x="47" y="71"/>
                      </a:cxn>
                      <a:cxn ang="0">
                        <a:pos x="52" y="51"/>
                      </a:cxn>
                      <a:cxn ang="0">
                        <a:pos x="55" y="33"/>
                      </a:cxn>
                      <a:cxn ang="0">
                        <a:pos x="54" y="18"/>
                      </a:cxn>
                      <a:cxn ang="0">
                        <a:pos x="45" y="6"/>
                      </a:cxn>
                    </a:cxnLst>
                    <a:rect l="0" t="0" r="r" b="b"/>
                    <a:pathLst>
                      <a:path w="55" h="109">
                        <a:moveTo>
                          <a:pt x="45" y="6"/>
                        </a:moveTo>
                        <a:lnTo>
                          <a:pt x="37" y="1"/>
                        </a:lnTo>
                        <a:lnTo>
                          <a:pt x="30" y="0"/>
                        </a:lnTo>
                        <a:lnTo>
                          <a:pt x="25" y="3"/>
                        </a:lnTo>
                        <a:lnTo>
                          <a:pt x="21" y="7"/>
                        </a:lnTo>
                        <a:lnTo>
                          <a:pt x="17" y="14"/>
                        </a:lnTo>
                        <a:lnTo>
                          <a:pt x="15" y="21"/>
                        </a:lnTo>
                        <a:lnTo>
                          <a:pt x="12" y="30"/>
                        </a:lnTo>
                        <a:lnTo>
                          <a:pt x="8" y="38"/>
                        </a:lnTo>
                        <a:lnTo>
                          <a:pt x="2" y="58"/>
                        </a:lnTo>
                        <a:lnTo>
                          <a:pt x="0" y="79"/>
                        </a:lnTo>
                        <a:lnTo>
                          <a:pt x="1" y="96"/>
                        </a:lnTo>
                        <a:lnTo>
                          <a:pt x="7" y="105"/>
                        </a:lnTo>
                        <a:lnTo>
                          <a:pt x="16" y="109"/>
                        </a:lnTo>
                        <a:lnTo>
                          <a:pt x="23" y="109"/>
                        </a:lnTo>
                        <a:lnTo>
                          <a:pt x="29" y="107"/>
                        </a:lnTo>
                        <a:lnTo>
                          <a:pt x="35" y="103"/>
                        </a:lnTo>
                        <a:lnTo>
                          <a:pt x="38" y="97"/>
                        </a:lnTo>
                        <a:lnTo>
                          <a:pt x="41" y="90"/>
                        </a:lnTo>
                        <a:lnTo>
                          <a:pt x="45" y="81"/>
                        </a:lnTo>
                        <a:lnTo>
                          <a:pt x="47" y="71"/>
                        </a:lnTo>
                        <a:lnTo>
                          <a:pt x="52" y="51"/>
                        </a:lnTo>
                        <a:lnTo>
                          <a:pt x="55" y="33"/>
                        </a:lnTo>
                        <a:lnTo>
                          <a:pt x="54" y="18"/>
                        </a:lnTo>
                        <a:lnTo>
                          <a:pt x="45" y="6"/>
                        </a:lnTo>
                        <a:close/>
                      </a:path>
                    </a:pathLst>
                  </a:custGeom>
                  <a:solidFill>
                    <a:srgbClr val="FFFFFF"/>
                  </a:solidFill>
                  <a:ln w="9525">
                    <a:noFill/>
                    <a:round/>
                  </a:ln>
                </p:spPr>
                <p:txBody>
                  <a:bodyPr/>
                  <a:lstStyle/>
                  <a:p>
                    <a:pPr defTabSz="685800">
                      <a:defRPr/>
                    </a:pPr>
                    <a:endParaRPr kumimoji="1" lang="zh-CN" altLang="en-US" sz="2400">
                      <a:effectLst>
                        <a:outerShdw blurRad="38100" dist="38100" dir="2700000" algn="tl">
                          <a:srgbClr val="000000">
                            <a:alpha val="43137"/>
                          </a:srgbClr>
                        </a:outerShdw>
                      </a:effectLst>
                    </a:endParaRPr>
                  </a:p>
                </p:txBody>
              </p:sp>
              <p:sp>
                <p:nvSpPr>
                  <p:cNvPr id="91189" name="Freeform 53"/>
                  <p:cNvSpPr/>
                  <p:nvPr/>
                </p:nvSpPr>
                <p:spPr bwMode="auto">
                  <a:xfrm>
                    <a:off x="652" y="1988"/>
                    <a:ext cx="39" cy="46"/>
                  </a:xfrm>
                  <a:custGeom>
                    <a:avLst/>
                    <a:gdLst/>
                    <a:ahLst/>
                    <a:cxnLst>
                      <a:cxn ang="0">
                        <a:pos x="9" y="27"/>
                      </a:cxn>
                      <a:cxn ang="0">
                        <a:pos x="7" y="34"/>
                      </a:cxn>
                      <a:cxn ang="0">
                        <a:pos x="5" y="42"/>
                      </a:cxn>
                      <a:cxn ang="0">
                        <a:pos x="1" y="51"/>
                      </a:cxn>
                      <a:cxn ang="0">
                        <a:pos x="0" y="61"/>
                      </a:cxn>
                      <a:cxn ang="0">
                        <a:pos x="0" y="69"/>
                      </a:cxn>
                      <a:cxn ang="0">
                        <a:pos x="3" y="77"/>
                      </a:cxn>
                      <a:cxn ang="0">
                        <a:pos x="12" y="84"/>
                      </a:cxn>
                      <a:cxn ang="0">
                        <a:pos x="24" y="89"/>
                      </a:cxn>
                      <a:cxn ang="0">
                        <a:pos x="38" y="93"/>
                      </a:cxn>
                      <a:cxn ang="0">
                        <a:pos x="50" y="94"/>
                      </a:cxn>
                      <a:cxn ang="0">
                        <a:pos x="59" y="94"/>
                      </a:cxn>
                      <a:cxn ang="0">
                        <a:pos x="66" y="92"/>
                      </a:cxn>
                      <a:cxn ang="0">
                        <a:pos x="70" y="88"/>
                      </a:cxn>
                      <a:cxn ang="0">
                        <a:pos x="74" y="84"/>
                      </a:cxn>
                      <a:cxn ang="0">
                        <a:pos x="76" y="79"/>
                      </a:cxn>
                      <a:cxn ang="0">
                        <a:pos x="77" y="73"/>
                      </a:cxn>
                      <a:cxn ang="0">
                        <a:pos x="76" y="58"/>
                      </a:cxn>
                      <a:cxn ang="0">
                        <a:pos x="73" y="41"/>
                      </a:cxn>
                      <a:cxn ang="0">
                        <a:pos x="63" y="25"/>
                      </a:cxn>
                      <a:cxn ang="0">
                        <a:pos x="51" y="12"/>
                      </a:cxn>
                      <a:cxn ang="0">
                        <a:pos x="44" y="8"/>
                      </a:cxn>
                      <a:cxn ang="0">
                        <a:pos x="37" y="4"/>
                      </a:cxn>
                      <a:cxn ang="0">
                        <a:pos x="30" y="1"/>
                      </a:cxn>
                      <a:cxn ang="0">
                        <a:pos x="25" y="0"/>
                      </a:cxn>
                      <a:cxn ang="0">
                        <a:pos x="20" y="1"/>
                      </a:cxn>
                      <a:cxn ang="0">
                        <a:pos x="16" y="5"/>
                      </a:cxn>
                      <a:cxn ang="0">
                        <a:pos x="13" y="15"/>
                      </a:cxn>
                      <a:cxn ang="0">
                        <a:pos x="9" y="27"/>
                      </a:cxn>
                    </a:cxnLst>
                    <a:rect l="0" t="0" r="r" b="b"/>
                    <a:pathLst>
                      <a:path w="77" h="94">
                        <a:moveTo>
                          <a:pt x="9" y="27"/>
                        </a:moveTo>
                        <a:lnTo>
                          <a:pt x="7" y="34"/>
                        </a:lnTo>
                        <a:lnTo>
                          <a:pt x="5" y="42"/>
                        </a:lnTo>
                        <a:lnTo>
                          <a:pt x="1" y="51"/>
                        </a:lnTo>
                        <a:lnTo>
                          <a:pt x="0" y="61"/>
                        </a:lnTo>
                        <a:lnTo>
                          <a:pt x="0" y="69"/>
                        </a:lnTo>
                        <a:lnTo>
                          <a:pt x="3" y="77"/>
                        </a:lnTo>
                        <a:lnTo>
                          <a:pt x="12" y="84"/>
                        </a:lnTo>
                        <a:lnTo>
                          <a:pt x="24" y="89"/>
                        </a:lnTo>
                        <a:lnTo>
                          <a:pt x="38" y="93"/>
                        </a:lnTo>
                        <a:lnTo>
                          <a:pt x="50" y="94"/>
                        </a:lnTo>
                        <a:lnTo>
                          <a:pt x="59" y="94"/>
                        </a:lnTo>
                        <a:lnTo>
                          <a:pt x="66" y="92"/>
                        </a:lnTo>
                        <a:lnTo>
                          <a:pt x="70" y="88"/>
                        </a:lnTo>
                        <a:lnTo>
                          <a:pt x="74" y="84"/>
                        </a:lnTo>
                        <a:lnTo>
                          <a:pt x="76" y="79"/>
                        </a:lnTo>
                        <a:lnTo>
                          <a:pt x="77" y="73"/>
                        </a:lnTo>
                        <a:lnTo>
                          <a:pt x="76" y="58"/>
                        </a:lnTo>
                        <a:lnTo>
                          <a:pt x="73" y="41"/>
                        </a:lnTo>
                        <a:lnTo>
                          <a:pt x="63" y="25"/>
                        </a:lnTo>
                        <a:lnTo>
                          <a:pt x="51" y="12"/>
                        </a:lnTo>
                        <a:lnTo>
                          <a:pt x="44" y="8"/>
                        </a:lnTo>
                        <a:lnTo>
                          <a:pt x="37" y="4"/>
                        </a:lnTo>
                        <a:lnTo>
                          <a:pt x="30" y="1"/>
                        </a:lnTo>
                        <a:lnTo>
                          <a:pt x="25" y="0"/>
                        </a:lnTo>
                        <a:lnTo>
                          <a:pt x="20" y="1"/>
                        </a:lnTo>
                        <a:lnTo>
                          <a:pt x="16" y="5"/>
                        </a:lnTo>
                        <a:lnTo>
                          <a:pt x="13" y="15"/>
                        </a:lnTo>
                        <a:lnTo>
                          <a:pt x="9" y="27"/>
                        </a:lnTo>
                        <a:close/>
                      </a:path>
                    </a:pathLst>
                  </a:custGeom>
                  <a:solidFill>
                    <a:srgbClr val="FFFFFF"/>
                  </a:solidFill>
                  <a:ln w="9525">
                    <a:noFill/>
                    <a:round/>
                  </a:ln>
                </p:spPr>
                <p:txBody>
                  <a:bodyPr/>
                  <a:lstStyle/>
                  <a:p>
                    <a:pPr defTabSz="685800">
                      <a:defRPr/>
                    </a:pPr>
                    <a:endParaRPr kumimoji="1" lang="zh-CN" altLang="en-US" sz="2400">
                      <a:effectLst>
                        <a:outerShdw blurRad="38100" dist="38100" dir="2700000" algn="tl">
                          <a:srgbClr val="000000">
                            <a:alpha val="43137"/>
                          </a:srgbClr>
                        </a:outerShdw>
                      </a:effectLst>
                    </a:endParaRPr>
                  </a:p>
                </p:txBody>
              </p:sp>
              <p:sp>
                <p:nvSpPr>
                  <p:cNvPr id="91190" name="Freeform 54"/>
                  <p:cNvSpPr/>
                  <p:nvPr/>
                </p:nvSpPr>
                <p:spPr bwMode="auto">
                  <a:xfrm>
                    <a:off x="693" y="2023"/>
                    <a:ext cx="29" cy="21"/>
                  </a:xfrm>
                  <a:custGeom>
                    <a:avLst/>
                    <a:gdLst/>
                    <a:ahLst/>
                    <a:cxnLst>
                      <a:cxn ang="0">
                        <a:pos x="10" y="0"/>
                      </a:cxn>
                      <a:cxn ang="0">
                        <a:pos x="10" y="7"/>
                      </a:cxn>
                      <a:cxn ang="0">
                        <a:pos x="8" y="15"/>
                      </a:cxn>
                      <a:cxn ang="0">
                        <a:pos x="4" y="22"/>
                      </a:cxn>
                      <a:cxn ang="0">
                        <a:pos x="0" y="30"/>
                      </a:cxn>
                      <a:cxn ang="0">
                        <a:pos x="7" y="31"/>
                      </a:cxn>
                      <a:cxn ang="0">
                        <a:pos x="15" y="33"/>
                      </a:cxn>
                      <a:cxn ang="0">
                        <a:pos x="23" y="35"/>
                      </a:cxn>
                      <a:cxn ang="0">
                        <a:pos x="32" y="37"/>
                      </a:cxn>
                      <a:cxn ang="0">
                        <a:pos x="39" y="38"/>
                      </a:cxn>
                      <a:cxn ang="0">
                        <a:pos x="46" y="38"/>
                      </a:cxn>
                      <a:cxn ang="0">
                        <a:pos x="50" y="37"/>
                      </a:cxn>
                      <a:cxn ang="0">
                        <a:pos x="53" y="33"/>
                      </a:cxn>
                      <a:cxn ang="0">
                        <a:pos x="53" y="29"/>
                      </a:cxn>
                      <a:cxn ang="0">
                        <a:pos x="49" y="25"/>
                      </a:cxn>
                      <a:cxn ang="0">
                        <a:pos x="45" y="21"/>
                      </a:cxn>
                      <a:cxn ang="0">
                        <a:pos x="38" y="16"/>
                      </a:cxn>
                      <a:cxn ang="0">
                        <a:pos x="31" y="13"/>
                      </a:cxn>
                      <a:cxn ang="0">
                        <a:pos x="23" y="8"/>
                      </a:cxn>
                      <a:cxn ang="0">
                        <a:pos x="16" y="5"/>
                      </a:cxn>
                      <a:cxn ang="0">
                        <a:pos x="10" y="0"/>
                      </a:cxn>
                    </a:cxnLst>
                    <a:rect l="0" t="0" r="r" b="b"/>
                    <a:pathLst>
                      <a:path w="53" h="38">
                        <a:moveTo>
                          <a:pt x="10" y="0"/>
                        </a:moveTo>
                        <a:lnTo>
                          <a:pt x="10" y="7"/>
                        </a:lnTo>
                        <a:lnTo>
                          <a:pt x="8" y="15"/>
                        </a:lnTo>
                        <a:lnTo>
                          <a:pt x="4" y="22"/>
                        </a:lnTo>
                        <a:lnTo>
                          <a:pt x="0" y="30"/>
                        </a:lnTo>
                        <a:lnTo>
                          <a:pt x="7" y="31"/>
                        </a:lnTo>
                        <a:lnTo>
                          <a:pt x="15" y="33"/>
                        </a:lnTo>
                        <a:lnTo>
                          <a:pt x="23" y="35"/>
                        </a:lnTo>
                        <a:lnTo>
                          <a:pt x="32" y="37"/>
                        </a:lnTo>
                        <a:lnTo>
                          <a:pt x="39" y="38"/>
                        </a:lnTo>
                        <a:lnTo>
                          <a:pt x="46" y="38"/>
                        </a:lnTo>
                        <a:lnTo>
                          <a:pt x="50" y="37"/>
                        </a:lnTo>
                        <a:lnTo>
                          <a:pt x="53" y="33"/>
                        </a:lnTo>
                        <a:lnTo>
                          <a:pt x="53" y="29"/>
                        </a:lnTo>
                        <a:lnTo>
                          <a:pt x="49" y="25"/>
                        </a:lnTo>
                        <a:lnTo>
                          <a:pt x="45" y="21"/>
                        </a:lnTo>
                        <a:lnTo>
                          <a:pt x="38" y="16"/>
                        </a:lnTo>
                        <a:lnTo>
                          <a:pt x="31" y="13"/>
                        </a:lnTo>
                        <a:lnTo>
                          <a:pt x="23" y="8"/>
                        </a:lnTo>
                        <a:lnTo>
                          <a:pt x="16" y="5"/>
                        </a:lnTo>
                        <a:lnTo>
                          <a:pt x="10" y="0"/>
                        </a:lnTo>
                        <a:close/>
                      </a:path>
                    </a:pathLst>
                  </a:custGeom>
                  <a:solidFill>
                    <a:srgbClr val="FFFFFF"/>
                  </a:solidFill>
                  <a:ln w="9525">
                    <a:noFill/>
                    <a:round/>
                  </a:ln>
                </p:spPr>
                <p:txBody>
                  <a:bodyPr/>
                  <a:lstStyle/>
                  <a:p>
                    <a:pPr defTabSz="685800">
                      <a:defRPr/>
                    </a:pPr>
                    <a:endParaRPr kumimoji="1" lang="zh-CN" altLang="en-US" sz="2400">
                      <a:effectLst>
                        <a:outerShdw blurRad="38100" dist="38100" dir="2700000" algn="tl">
                          <a:srgbClr val="000000">
                            <a:alpha val="43137"/>
                          </a:srgbClr>
                        </a:outerShdw>
                      </a:effectLst>
                    </a:endParaRPr>
                  </a:p>
                </p:txBody>
              </p:sp>
              <p:sp>
                <p:nvSpPr>
                  <p:cNvPr id="91191" name="Freeform 55"/>
                  <p:cNvSpPr/>
                  <p:nvPr/>
                </p:nvSpPr>
                <p:spPr bwMode="auto">
                  <a:xfrm>
                    <a:off x="885" y="1744"/>
                    <a:ext cx="108" cy="21"/>
                  </a:xfrm>
                  <a:custGeom>
                    <a:avLst/>
                    <a:gdLst/>
                    <a:ahLst/>
                    <a:cxnLst>
                      <a:cxn ang="0">
                        <a:pos x="0" y="2"/>
                      </a:cxn>
                      <a:cxn ang="0">
                        <a:pos x="12" y="0"/>
                      </a:cxn>
                      <a:cxn ang="0">
                        <a:pos x="27" y="0"/>
                      </a:cxn>
                      <a:cxn ang="0">
                        <a:pos x="43" y="0"/>
                      </a:cxn>
                      <a:cxn ang="0">
                        <a:pos x="59" y="0"/>
                      </a:cxn>
                      <a:cxn ang="0">
                        <a:pos x="75" y="2"/>
                      </a:cxn>
                      <a:cxn ang="0">
                        <a:pos x="89" y="3"/>
                      </a:cxn>
                      <a:cxn ang="0">
                        <a:pos x="100" y="4"/>
                      </a:cxn>
                      <a:cxn ang="0">
                        <a:pos x="107" y="6"/>
                      </a:cxn>
                      <a:cxn ang="0">
                        <a:pos x="115" y="4"/>
                      </a:cxn>
                      <a:cxn ang="0">
                        <a:pos x="126" y="4"/>
                      </a:cxn>
                      <a:cxn ang="0">
                        <a:pos x="138" y="5"/>
                      </a:cxn>
                      <a:cxn ang="0">
                        <a:pos x="151" y="5"/>
                      </a:cxn>
                      <a:cxn ang="0">
                        <a:pos x="164" y="7"/>
                      </a:cxn>
                      <a:cxn ang="0">
                        <a:pos x="175" y="9"/>
                      </a:cxn>
                      <a:cxn ang="0">
                        <a:pos x="184" y="9"/>
                      </a:cxn>
                      <a:cxn ang="0">
                        <a:pos x="190" y="9"/>
                      </a:cxn>
                      <a:cxn ang="0">
                        <a:pos x="199" y="9"/>
                      </a:cxn>
                      <a:cxn ang="0">
                        <a:pos x="207" y="13"/>
                      </a:cxn>
                      <a:cxn ang="0">
                        <a:pos x="214" y="19"/>
                      </a:cxn>
                      <a:cxn ang="0">
                        <a:pos x="218" y="26"/>
                      </a:cxn>
                      <a:cxn ang="0">
                        <a:pos x="219" y="34"/>
                      </a:cxn>
                      <a:cxn ang="0">
                        <a:pos x="216" y="38"/>
                      </a:cxn>
                      <a:cxn ang="0">
                        <a:pos x="207" y="42"/>
                      </a:cxn>
                      <a:cxn ang="0">
                        <a:pos x="195" y="41"/>
                      </a:cxn>
                      <a:cxn ang="0">
                        <a:pos x="181" y="37"/>
                      </a:cxn>
                      <a:cxn ang="0">
                        <a:pos x="168" y="34"/>
                      </a:cxn>
                      <a:cxn ang="0">
                        <a:pos x="158" y="32"/>
                      </a:cxn>
                      <a:cxn ang="0">
                        <a:pos x="148" y="28"/>
                      </a:cxn>
                      <a:cxn ang="0">
                        <a:pos x="139" y="27"/>
                      </a:cxn>
                      <a:cxn ang="0">
                        <a:pos x="131" y="25"/>
                      </a:cxn>
                      <a:cxn ang="0">
                        <a:pos x="125" y="23"/>
                      </a:cxn>
                      <a:cxn ang="0">
                        <a:pos x="118" y="22"/>
                      </a:cxn>
                      <a:cxn ang="0">
                        <a:pos x="108" y="21"/>
                      </a:cxn>
                      <a:cxn ang="0">
                        <a:pos x="95" y="18"/>
                      </a:cxn>
                      <a:cxn ang="0">
                        <a:pos x="78" y="15"/>
                      </a:cxn>
                      <a:cxn ang="0">
                        <a:pos x="60" y="12"/>
                      </a:cxn>
                      <a:cxn ang="0">
                        <a:pos x="42" y="10"/>
                      </a:cxn>
                      <a:cxn ang="0">
                        <a:pos x="25" y="6"/>
                      </a:cxn>
                      <a:cxn ang="0">
                        <a:pos x="10" y="4"/>
                      </a:cxn>
                      <a:cxn ang="0">
                        <a:pos x="0" y="2"/>
                      </a:cxn>
                    </a:cxnLst>
                    <a:rect l="0" t="0" r="r" b="b"/>
                    <a:pathLst>
                      <a:path w="219" h="42">
                        <a:moveTo>
                          <a:pt x="0" y="2"/>
                        </a:moveTo>
                        <a:lnTo>
                          <a:pt x="12" y="0"/>
                        </a:lnTo>
                        <a:lnTo>
                          <a:pt x="27" y="0"/>
                        </a:lnTo>
                        <a:lnTo>
                          <a:pt x="43" y="0"/>
                        </a:lnTo>
                        <a:lnTo>
                          <a:pt x="59" y="0"/>
                        </a:lnTo>
                        <a:lnTo>
                          <a:pt x="75" y="2"/>
                        </a:lnTo>
                        <a:lnTo>
                          <a:pt x="89" y="3"/>
                        </a:lnTo>
                        <a:lnTo>
                          <a:pt x="100" y="4"/>
                        </a:lnTo>
                        <a:lnTo>
                          <a:pt x="107" y="6"/>
                        </a:lnTo>
                        <a:lnTo>
                          <a:pt x="115" y="4"/>
                        </a:lnTo>
                        <a:lnTo>
                          <a:pt x="126" y="4"/>
                        </a:lnTo>
                        <a:lnTo>
                          <a:pt x="138" y="5"/>
                        </a:lnTo>
                        <a:lnTo>
                          <a:pt x="151" y="5"/>
                        </a:lnTo>
                        <a:lnTo>
                          <a:pt x="164" y="7"/>
                        </a:lnTo>
                        <a:lnTo>
                          <a:pt x="175" y="9"/>
                        </a:lnTo>
                        <a:lnTo>
                          <a:pt x="184" y="9"/>
                        </a:lnTo>
                        <a:lnTo>
                          <a:pt x="190" y="9"/>
                        </a:lnTo>
                        <a:lnTo>
                          <a:pt x="199" y="9"/>
                        </a:lnTo>
                        <a:lnTo>
                          <a:pt x="207" y="13"/>
                        </a:lnTo>
                        <a:lnTo>
                          <a:pt x="214" y="19"/>
                        </a:lnTo>
                        <a:lnTo>
                          <a:pt x="218" y="26"/>
                        </a:lnTo>
                        <a:lnTo>
                          <a:pt x="219" y="34"/>
                        </a:lnTo>
                        <a:lnTo>
                          <a:pt x="216" y="38"/>
                        </a:lnTo>
                        <a:lnTo>
                          <a:pt x="207" y="42"/>
                        </a:lnTo>
                        <a:lnTo>
                          <a:pt x="195" y="41"/>
                        </a:lnTo>
                        <a:lnTo>
                          <a:pt x="181" y="37"/>
                        </a:lnTo>
                        <a:lnTo>
                          <a:pt x="168" y="34"/>
                        </a:lnTo>
                        <a:lnTo>
                          <a:pt x="158" y="32"/>
                        </a:lnTo>
                        <a:lnTo>
                          <a:pt x="148" y="28"/>
                        </a:lnTo>
                        <a:lnTo>
                          <a:pt x="139" y="27"/>
                        </a:lnTo>
                        <a:lnTo>
                          <a:pt x="131" y="25"/>
                        </a:lnTo>
                        <a:lnTo>
                          <a:pt x="125" y="23"/>
                        </a:lnTo>
                        <a:lnTo>
                          <a:pt x="118" y="22"/>
                        </a:lnTo>
                        <a:lnTo>
                          <a:pt x="108" y="21"/>
                        </a:lnTo>
                        <a:lnTo>
                          <a:pt x="95" y="18"/>
                        </a:lnTo>
                        <a:lnTo>
                          <a:pt x="78" y="15"/>
                        </a:lnTo>
                        <a:lnTo>
                          <a:pt x="60" y="12"/>
                        </a:lnTo>
                        <a:lnTo>
                          <a:pt x="42" y="10"/>
                        </a:lnTo>
                        <a:lnTo>
                          <a:pt x="25" y="6"/>
                        </a:lnTo>
                        <a:lnTo>
                          <a:pt x="10" y="4"/>
                        </a:lnTo>
                        <a:lnTo>
                          <a:pt x="0" y="2"/>
                        </a:lnTo>
                        <a:close/>
                      </a:path>
                    </a:pathLst>
                  </a:custGeom>
                  <a:solidFill>
                    <a:srgbClr val="FFFFFF"/>
                  </a:solidFill>
                  <a:ln w="9525">
                    <a:noFill/>
                    <a:round/>
                  </a:ln>
                </p:spPr>
                <p:txBody>
                  <a:bodyPr/>
                  <a:lstStyle/>
                  <a:p>
                    <a:pPr defTabSz="685800">
                      <a:defRPr/>
                    </a:pPr>
                    <a:endParaRPr kumimoji="1" lang="zh-CN" altLang="en-US" sz="2400">
                      <a:effectLst>
                        <a:outerShdw blurRad="38100" dist="38100" dir="2700000" algn="tl">
                          <a:srgbClr val="000000">
                            <a:alpha val="43137"/>
                          </a:srgbClr>
                        </a:outerShdw>
                      </a:effectLst>
                    </a:endParaRPr>
                  </a:p>
                </p:txBody>
              </p:sp>
              <p:sp>
                <p:nvSpPr>
                  <p:cNvPr id="91192" name="Freeform 56"/>
                  <p:cNvSpPr/>
                  <p:nvPr/>
                </p:nvSpPr>
                <p:spPr bwMode="auto">
                  <a:xfrm>
                    <a:off x="1018" y="1806"/>
                    <a:ext cx="49" cy="37"/>
                  </a:xfrm>
                  <a:custGeom>
                    <a:avLst/>
                    <a:gdLst/>
                    <a:ahLst/>
                    <a:cxnLst>
                      <a:cxn ang="0">
                        <a:pos x="0" y="17"/>
                      </a:cxn>
                      <a:cxn ang="0">
                        <a:pos x="3" y="7"/>
                      </a:cxn>
                      <a:cxn ang="0">
                        <a:pos x="6" y="3"/>
                      </a:cxn>
                      <a:cxn ang="0">
                        <a:pos x="12" y="0"/>
                      </a:cxn>
                      <a:cxn ang="0">
                        <a:pos x="18" y="0"/>
                      </a:cxn>
                      <a:cxn ang="0">
                        <a:pos x="24" y="3"/>
                      </a:cxn>
                      <a:cxn ang="0">
                        <a:pos x="32" y="6"/>
                      </a:cxn>
                      <a:cxn ang="0">
                        <a:pos x="41" y="10"/>
                      </a:cxn>
                      <a:cxn ang="0">
                        <a:pos x="49" y="13"/>
                      </a:cxn>
                      <a:cxn ang="0">
                        <a:pos x="58" y="17"/>
                      </a:cxn>
                      <a:cxn ang="0">
                        <a:pos x="67" y="22"/>
                      </a:cxn>
                      <a:cxn ang="0">
                        <a:pos x="76" y="28"/>
                      </a:cxn>
                      <a:cxn ang="0">
                        <a:pos x="84" y="35"/>
                      </a:cxn>
                      <a:cxn ang="0">
                        <a:pos x="90" y="42"/>
                      </a:cxn>
                      <a:cxn ang="0">
                        <a:pos x="96" y="49"/>
                      </a:cxn>
                      <a:cxn ang="0">
                        <a:pos x="98" y="55"/>
                      </a:cxn>
                      <a:cxn ang="0">
                        <a:pos x="98" y="59"/>
                      </a:cxn>
                      <a:cxn ang="0">
                        <a:pos x="95" y="67"/>
                      </a:cxn>
                      <a:cxn ang="0">
                        <a:pos x="90" y="73"/>
                      </a:cxn>
                      <a:cxn ang="0">
                        <a:pos x="84" y="75"/>
                      </a:cxn>
                      <a:cxn ang="0">
                        <a:pos x="79" y="76"/>
                      </a:cxn>
                      <a:cxn ang="0">
                        <a:pos x="71" y="75"/>
                      </a:cxn>
                      <a:cxn ang="0">
                        <a:pos x="62" y="72"/>
                      </a:cxn>
                      <a:cxn ang="0">
                        <a:pos x="54" y="68"/>
                      </a:cxn>
                      <a:cxn ang="0">
                        <a:pos x="45" y="63"/>
                      </a:cxn>
                      <a:cxn ang="0">
                        <a:pos x="36" y="58"/>
                      </a:cxn>
                      <a:cxn ang="0">
                        <a:pos x="27" y="52"/>
                      </a:cxn>
                      <a:cxn ang="0">
                        <a:pos x="19" y="48"/>
                      </a:cxn>
                      <a:cxn ang="0">
                        <a:pos x="12" y="43"/>
                      </a:cxn>
                      <a:cxn ang="0">
                        <a:pos x="6" y="37"/>
                      </a:cxn>
                      <a:cxn ang="0">
                        <a:pos x="1" y="31"/>
                      </a:cxn>
                      <a:cxn ang="0">
                        <a:pos x="0" y="25"/>
                      </a:cxn>
                      <a:cxn ang="0">
                        <a:pos x="0" y="17"/>
                      </a:cxn>
                    </a:cxnLst>
                    <a:rect l="0" t="0" r="r" b="b"/>
                    <a:pathLst>
                      <a:path w="98" h="76">
                        <a:moveTo>
                          <a:pt x="0" y="17"/>
                        </a:moveTo>
                        <a:lnTo>
                          <a:pt x="3" y="7"/>
                        </a:lnTo>
                        <a:lnTo>
                          <a:pt x="6" y="3"/>
                        </a:lnTo>
                        <a:lnTo>
                          <a:pt x="12" y="0"/>
                        </a:lnTo>
                        <a:lnTo>
                          <a:pt x="18" y="0"/>
                        </a:lnTo>
                        <a:lnTo>
                          <a:pt x="24" y="3"/>
                        </a:lnTo>
                        <a:lnTo>
                          <a:pt x="32" y="6"/>
                        </a:lnTo>
                        <a:lnTo>
                          <a:pt x="41" y="10"/>
                        </a:lnTo>
                        <a:lnTo>
                          <a:pt x="49" y="13"/>
                        </a:lnTo>
                        <a:lnTo>
                          <a:pt x="58" y="17"/>
                        </a:lnTo>
                        <a:lnTo>
                          <a:pt x="67" y="22"/>
                        </a:lnTo>
                        <a:lnTo>
                          <a:pt x="76" y="28"/>
                        </a:lnTo>
                        <a:lnTo>
                          <a:pt x="84" y="35"/>
                        </a:lnTo>
                        <a:lnTo>
                          <a:pt x="90" y="42"/>
                        </a:lnTo>
                        <a:lnTo>
                          <a:pt x="96" y="49"/>
                        </a:lnTo>
                        <a:lnTo>
                          <a:pt x="98" y="55"/>
                        </a:lnTo>
                        <a:lnTo>
                          <a:pt x="98" y="59"/>
                        </a:lnTo>
                        <a:lnTo>
                          <a:pt x="95" y="67"/>
                        </a:lnTo>
                        <a:lnTo>
                          <a:pt x="90" y="73"/>
                        </a:lnTo>
                        <a:lnTo>
                          <a:pt x="84" y="75"/>
                        </a:lnTo>
                        <a:lnTo>
                          <a:pt x="79" y="76"/>
                        </a:lnTo>
                        <a:lnTo>
                          <a:pt x="71" y="75"/>
                        </a:lnTo>
                        <a:lnTo>
                          <a:pt x="62" y="72"/>
                        </a:lnTo>
                        <a:lnTo>
                          <a:pt x="54" y="68"/>
                        </a:lnTo>
                        <a:lnTo>
                          <a:pt x="45" y="63"/>
                        </a:lnTo>
                        <a:lnTo>
                          <a:pt x="36" y="58"/>
                        </a:lnTo>
                        <a:lnTo>
                          <a:pt x="27" y="52"/>
                        </a:lnTo>
                        <a:lnTo>
                          <a:pt x="19" y="48"/>
                        </a:lnTo>
                        <a:lnTo>
                          <a:pt x="12" y="43"/>
                        </a:lnTo>
                        <a:lnTo>
                          <a:pt x="6" y="37"/>
                        </a:lnTo>
                        <a:lnTo>
                          <a:pt x="1" y="31"/>
                        </a:lnTo>
                        <a:lnTo>
                          <a:pt x="0" y="25"/>
                        </a:lnTo>
                        <a:lnTo>
                          <a:pt x="0" y="17"/>
                        </a:lnTo>
                        <a:close/>
                      </a:path>
                    </a:pathLst>
                  </a:custGeom>
                  <a:solidFill>
                    <a:srgbClr val="FFFFFF"/>
                  </a:solidFill>
                  <a:ln w="9525">
                    <a:noFill/>
                    <a:round/>
                  </a:ln>
                </p:spPr>
                <p:txBody>
                  <a:bodyPr/>
                  <a:lstStyle/>
                  <a:p>
                    <a:pPr defTabSz="685800">
                      <a:defRPr/>
                    </a:pPr>
                    <a:endParaRPr kumimoji="1" lang="zh-CN" altLang="en-US" sz="2400">
                      <a:effectLst>
                        <a:outerShdw blurRad="38100" dist="38100" dir="2700000" algn="tl">
                          <a:srgbClr val="000000">
                            <a:alpha val="43137"/>
                          </a:srgbClr>
                        </a:outerShdw>
                      </a:effectLst>
                    </a:endParaRPr>
                  </a:p>
                </p:txBody>
              </p:sp>
              <p:sp>
                <p:nvSpPr>
                  <p:cNvPr id="91193" name="Freeform 57"/>
                  <p:cNvSpPr/>
                  <p:nvPr/>
                </p:nvSpPr>
                <p:spPr bwMode="auto">
                  <a:xfrm>
                    <a:off x="1013" y="1836"/>
                    <a:ext cx="41" cy="48"/>
                  </a:xfrm>
                  <a:custGeom>
                    <a:avLst/>
                    <a:gdLst/>
                    <a:ahLst/>
                    <a:cxnLst>
                      <a:cxn ang="0">
                        <a:pos x="41" y="9"/>
                      </a:cxn>
                      <a:cxn ang="0">
                        <a:pos x="46" y="12"/>
                      </a:cxn>
                      <a:cxn ang="0">
                        <a:pos x="54" y="16"/>
                      </a:cxn>
                      <a:cxn ang="0">
                        <a:pos x="64" y="20"/>
                      </a:cxn>
                      <a:cxn ang="0">
                        <a:pos x="71" y="25"/>
                      </a:cxn>
                      <a:cxn ang="0">
                        <a:pos x="78" y="32"/>
                      </a:cxn>
                      <a:cxn ang="0">
                        <a:pos x="81" y="40"/>
                      </a:cxn>
                      <a:cxn ang="0">
                        <a:pos x="80" y="50"/>
                      </a:cxn>
                      <a:cxn ang="0">
                        <a:pos x="75" y="63"/>
                      </a:cxn>
                      <a:cxn ang="0">
                        <a:pos x="67" y="76"/>
                      </a:cxn>
                      <a:cxn ang="0">
                        <a:pos x="60" y="85"/>
                      </a:cxn>
                      <a:cxn ang="0">
                        <a:pos x="54" y="91"/>
                      </a:cxn>
                      <a:cxn ang="0">
                        <a:pos x="48" y="95"/>
                      </a:cxn>
                      <a:cxn ang="0">
                        <a:pos x="42" y="96"/>
                      </a:cxn>
                      <a:cxn ang="0">
                        <a:pos x="36" y="96"/>
                      </a:cxn>
                      <a:cxn ang="0">
                        <a:pos x="31" y="94"/>
                      </a:cxn>
                      <a:cxn ang="0">
                        <a:pos x="26" y="91"/>
                      </a:cxn>
                      <a:cxn ang="0">
                        <a:pos x="15" y="80"/>
                      </a:cxn>
                      <a:cxn ang="0">
                        <a:pos x="6" y="65"/>
                      </a:cxn>
                      <a:cxn ang="0">
                        <a:pos x="0" y="47"/>
                      </a:cxn>
                      <a:cxn ang="0">
                        <a:pos x="0" y="30"/>
                      </a:cxn>
                      <a:cxn ang="0">
                        <a:pos x="3" y="21"/>
                      </a:cxn>
                      <a:cxn ang="0">
                        <a:pos x="4" y="13"/>
                      </a:cxn>
                      <a:cxn ang="0">
                        <a:pos x="6" y="6"/>
                      </a:cxn>
                      <a:cxn ang="0">
                        <a:pos x="10" y="2"/>
                      </a:cxn>
                      <a:cxn ang="0">
                        <a:pos x="14" y="0"/>
                      </a:cxn>
                      <a:cxn ang="0">
                        <a:pos x="20" y="0"/>
                      </a:cxn>
                      <a:cxn ang="0">
                        <a:pos x="29" y="2"/>
                      </a:cxn>
                      <a:cxn ang="0">
                        <a:pos x="41" y="9"/>
                      </a:cxn>
                    </a:cxnLst>
                    <a:rect l="0" t="0" r="r" b="b"/>
                    <a:pathLst>
                      <a:path w="81" h="96">
                        <a:moveTo>
                          <a:pt x="41" y="9"/>
                        </a:moveTo>
                        <a:lnTo>
                          <a:pt x="46" y="12"/>
                        </a:lnTo>
                        <a:lnTo>
                          <a:pt x="54" y="16"/>
                        </a:lnTo>
                        <a:lnTo>
                          <a:pt x="64" y="20"/>
                        </a:lnTo>
                        <a:lnTo>
                          <a:pt x="71" y="25"/>
                        </a:lnTo>
                        <a:lnTo>
                          <a:pt x="78" y="32"/>
                        </a:lnTo>
                        <a:lnTo>
                          <a:pt x="81" y="40"/>
                        </a:lnTo>
                        <a:lnTo>
                          <a:pt x="80" y="50"/>
                        </a:lnTo>
                        <a:lnTo>
                          <a:pt x="75" y="63"/>
                        </a:lnTo>
                        <a:lnTo>
                          <a:pt x="67" y="76"/>
                        </a:lnTo>
                        <a:lnTo>
                          <a:pt x="60" y="85"/>
                        </a:lnTo>
                        <a:lnTo>
                          <a:pt x="54" y="91"/>
                        </a:lnTo>
                        <a:lnTo>
                          <a:pt x="48" y="95"/>
                        </a:lnTo>
                        <a:lnTo>
                          <a:pt x="42" y="96"/>
                        </a:lnTo>
                        <a:lnTo>
                          <a:pt x="36" y="96"/>
                        </a:lnTo>
                        <a:lnTo>
                          <a:pt x="31" y="94"/>
                        </a:lnTo>
                        <a:lnTo>
                          <a:pt x="26" y="91"/>
                        </a:lnTo>
                        <a:lnTo>
                          <a:pt x="15" y="80"/>
                        </a:lnTo>
                        <a:lnTo>
                          <a:pt x="6" y="65"/>
                        </a:lnTo>
                        <a:lnTo>
                          <a:pt x="0" y="47"/>
                        </a:lnTo>
                        <a:lnTo>
                          <a:pt x="0" y="30"/>
                        </a:lnTo>
                        <a:lnTo>
                          <a:pt x="3" y="21"/>
                        </a:lnTo>
                        <a:lnTo>
                          <a:pt x="4" y="13"/>
                        </a:lnTo>
                        <a:lnTo>
                          <a:pt x="6" y="6"/>
                        </a:lnTo>
                        <a:lnTo>
                          <a:pt x="10" y="2"/>
                        </a:lnTo>
                        <a:lnTo>
                          <a:pt x="14" y="0"/>
                        </a:lnTo>
                        <a:lnTo>
                          <a:pt x="20" y="0"/>
                        </a:lnTo>
                        <a:lnTo>
                          <a:pt x="29" y="2"/>
                        </a:lnTo>
                        <a:lnTo>
                          <a:pt x="41" y="9"/>
                        </a:lnTo>
                        <a:close/>
                      </a:path>
                    </a:pathLst>
                  </a:custGeom>
                  <a:solidFill>
                    <a:srgbClr val="FFFFFF"/>
                  </a:solidFill>
                  <a:ln w="9525">
                    <a:noFill/>
                    <a:round/>
                  </a:ln>
                </p:spPr>
                <p:txBody>
                  <a:bodyPr/>
                  <a:lstStyle/>
                  <a:p>
                    <a:pPr defTabSz="685800">
                      <a:defRPr/>
                    </a:pPr>
                    <a:endParaRPr kumimoji="1" lang="zh-CN" altLang="en-US" sz="2400">
                      <a:effectLst>
                        <a:outerShdw blurRad="38100" dist="38100" dir="2700000" algn="tl">
                          <a:srgbClr val="000000">
                            <a:alpha val="43137"/>
                          </a:srgbClr>
                        </a:outerShdw>
                      </a:effectLst>
                    </a:endParaRPr>
                  </a:p>
                </p:txBody>
              </p:sp>
              <p:sp>
                <p:nvSpPr>
                  <p:cNvPr id="91194" name="Freeform 58"/>
                  <p:cNvSpPr/>
                  <p:nvPr/>
                </p:nvSpPr>
                <p:spPr bwMode="auto">
                  <a:xfrm>
                    <a:off x="1018" y="1887"/>
                    <a:ext cx="18" cy="25"/>
                  </a:xfrm>
                  <a:custGeom>
                    <a:avLst/>
                    <a:gdLst/>
                    <a:ahLst/>
                    <a:cxnLst>
                      <a:cxn ang="0">
                        <a:pos x="8" y="0"/>
                      </a:cxn>
                      <a:cxn ang="0">
                        <a:pos x="14" y="4"/>
                      </a:cxn>
                      <a:cxn ang="0">
                        <a:pos x="21" y="8"/>
                      </a:cxn>
                      <a:cxn ang="0">
                        <a:pos x="29" y="11"/>
                      </a:cxn>
                      <a:cxn ang="0">
                        <a:pos x="37" y="12"/>
                      </a:cxn>
                      <a:cxn ang="0">
                        <a:pos x="29" y="26"/>
                      </a:cxn>
                      <a:cxn ang="0">
                        <a:pos x="21" y="40"/>
                      </a:cxn>
                      <a:cxn ang="0">
                        <a:pos x="12" y="50"/>
                      </a:cxn>
                      <a:cxn ang="0">
                        <a:pos x="4" y="53"/>
                      </a:cxn>
                      <a:cxn ang="0">
                        <a:pos x="0" y="45"/>
                      </a:cxn>
                      <a:cxn ang="0">
                        <a:pos x="2" y="31"/>
                      </a:cxn>
                      <a:cxn ang="0">
                        <a:pos x="6" y="15"/>
                      </a:cxn>
                      <a:cxn ang="0">
                        <a:pos x="8" y="0"/>
                      </a:cxn>
                    </a:cxnLst>
                    <a:rect l="0" t="0" r="r" b="b"/>
                    <a:pathLst>
                      <a:path w="37" h="53">
                        <a:moveTo>
                          <a:pt x="8" y="0"/>
                        </a:moveTo>
                        <a:lnTo>
                          <a:pt x="14" y="4"/>
                        </a:lnTo>
                        <a:lnTo>
                          <a:pt x="21" y="8"/>
                        </a:lnTo>
                        <a:lnTo>
                          <a:pt x="29" y="11"/>
                        </a:lnTo>
                        <a:lnTo>
                          <a:pt x="37" y="12"/>
                        </a:lnTo>
                        <a:lnTo>
                          <a:pt x="29" y="26"/>
                        </a:lnTo>
                        <a:lnTo>
                          <a:pt x="21" y="40"/>
                        </a:lnTo>
                        <a:lnTo>
                          <a:pt x="12" y="50"/>
                        </a:lnTo>
                        <a:lnTo>
                          <a:pt x="4" y="53"/>
                        </a:lnTo>
                        <a:lnTo>
                          <a:pt x="0" y="45"/>
                        </a:lnTo>
                        <a:lnTo>
                          <a:pt x="2" y="31"/>
                        </a:lnTo>
                        <a:lnTo>
                          <a:pt x="6" y="15"/>
                        </a:lnTo>
                        <a:lnTo>
                          <a:pt x="8" y="0"/>
                        </a:lnTo>
                        <a:close/>
                      </a:path>
                    </a:pathLst>
                  </a:custGeom>
                  <a:solidFill>
                    <a:srgbClr val="FFFFFF"/>
                  </a:solidFill>
                  <a:ln w="9525">
                    <a:noFill/>
                    <a:round/>
                  </a:ln>
                </p:spPr>
                <p:txBody>
                  <a:bodyPr/>
                  <a:lstStyle/>
                  <a:p>
                    <a:pPr defTabSz="685800">
                      <a:defRPr/>
                    </a:pPr>
                    <a:endParaRPr kumimoji="1" lang="zh-CN" altLang="en-US" sz="2400">
                      <a:effectLst>
                        <a:outerShdw blurRad="38100" dist="38100" dir="2700000" algn="tl">
                          <a:srgbClr val="000000">
                            <a:alpha val="43137"/>
                          </a:srgbClr>
                        </a:outerShdw>
                      </a:effectLst>
                    </a:endParaRPr>
                  </a:p>
                </p:txBody>
              </p:sp>
            </p:grpSp>
            <p:sp>
              <p:nvSpPr>
                <p:cNvPr id="61500" name="Text Box 59"/>
                <p:cNvSpPr txBox="1"/>
                <p:nvPr/>
              </p:nvSpPr>
              <p:spPr>
                <a:xfrm>
                  <a:off x="1104" y="2784"/>
                  <a:ext cx="336" cy="23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algn="ctr" eaLnBrk="1" hangingPunct="1">
                    <a:spcBef>
                      <a:spcPct val="50000"/>
                    </a:spcBef>
                    <a:buClrTx/>
                    <a:buSzTx/>
                    <a:buNone/>
                  </a:pPr>
                  <a:r>
                    <a:rPr lang="en-US" altLang="zh-CN" sz="1200" b="1" dirty="0">
                      <a:solidFill>
                        <a:srgbClr val="CC0000"/>
                      </a:solidFill>
                      <a:ea typeface="楷体_GB2312" pitchFamily="49" charset="-122"/>
                    </a:rPr>
                    <a:t>NY</a:t>
                  </a:r>
                </a:p>
              </p:txBody>
            </p:sp>
            <p:sp>
              <p:nvSpPr>
                <p:cNvPr id="61501" name="Text Box 60"/>
                <p:cNvSpPr txBox="1"/>
                <p:nvPr/>
              </p:nvSpPr>
              <p:spPr>
                <a:xfrm>
                  <a:off x="3888" y="2784"/>
                  <a:ext cx="336" cy="23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algn="ctr" eaLnBrk="1" hangingPunct="1">
                    <a:spcBef>
                      <a:spcPct val="50000"/>
                    </a:spcBef>
                    <a:buClrTx/>
                    <a:buSzTx/>
                    <a:buNone/>
                  </a:pPr>
                  <a:r>
                    <a:rPr lang="en-US" altLang="zh-CN" sz="1200" b="1" dirty="0">
                      <a:solidFill>
                        <a:srgbClr val="FF3300"/>
                      </a:solidFill>
                      <a:ea typeface="楷体_GB2312" pitchFamily="49" charset="-122"/>
                    </a:rPr>
                    <a:t>BJ</a:t>
                  </a:r>
                </a:p>
              </p:txBody>
            </p:sp>
            <p:sp>
              <p:nvSpPr>
                <p:cNvPr id="91197" name="Freeform 61"/>
                <p:cNvSpPr/>
                <p:nvPr/>
              </p:nvSpPr>
              <p:spPr bwMode="auto">
                <a:xfrm>
                  <a:off x="1248" y="1584"/>
                  <a:ext cx="2784" cy="1120"/>
                </a:xfrm>
                <a:custGeom>
                  <a:avLst/>
                  <a:gdLst/>
                  <a:ahLst/>
                  <a:cxnLst>
                    <a:cxn ang="0">
                      <a:pos x="0" y="720"/>
                    </a:cxn>
                    <a:cxn ang="0">
                      <a:pos x="240" y="720"/>
                    </a:cxn>
                    <a:cxn ang="0">
                      <a:pos x="480" y="672"/>
                    </a:cxn>
                    <a:cxn ang="0">
                      <a:pos x="720" y="624"/>
                    </a:cxn>
                    <a:cxn ang="0">
                      <a:pos x="912" y="576"/>
                    </a:cxn>
                    <a:cxn ang="0">
                      <a:pos x="1152" y="624"/>
                    </a:cxn>
                    <a:cxn ang="0">
                      <a:pos x="1488" y="864"/>
                    </a:cxn>
                    <a:cxn ang="0">
                      <a:pos x="1824" y="1104"/>
                    </a:cxn>
                    <a:cxn ang="0">
                      <a:pos x="2016" y="960"/>
                    </a:cxn>
                    <a:cxn ang="0">
                      <a:pos x="2160" y="624"/>
                    </a:cxn>
                    <a:cxn ang="0">
                      <a:pos x="2352" y="816"/>
                    </a:cxn>
                    <a:cxn ang="0">
                      <a:pos x="2496" y="864"/>
                    </a:cxn>
                    <a:cxn ang="0">
                      <a:pos x="2640" y="288"/>
                    </a:cxn>
                    <a:cxn ang="0">
                      <a:pos x="2784" y="0"/>
                    </a:cxn>
                  </a:cxnLst>
                  <a:rect l="0" t="0" r="r" b="b"/>
                  <a:pathLst>
                    <a:path w="2784" h="1120">
                      <a:moveTo>
                        <a:pt x="0" y="720"/>
                      </a:moveTo>
                      <a:cubicBezTo>
                        <a:pt x="80" y="724"/>
                        <a:pt x="160" y="728"/>
                        <a:pt x="240" y="720"/>
                      </a:cubicBezTo>
                      <a:cubicBezTo>
                        <a:pt x="320" y="712"/>
                        <a:pt x="400" y="688"/>
                        <a:pt x="480" y="672"/>
                      </a:cubicBezTo>
                      <a:cubicBezTo>
                        <a:pt x="560" y="656"/>
                        <a:pt x="648" y="640"/>
                        <a:pt x="720" y="624"/>
                      </a:cubicBezTo>
                      <a:cubicBezTo>
                        <a:pt x="792" y="608"/>
                        <a:pt x="840" y="576"/>
                        <a:pt x="912" y="576"/>
                      </a:cubicBezTo>
                      <a:cubicBezTo>
                        <a:pt x="984" y="576"/>
                        <a:pt x="1056" y="576"/>
                        <a:pt x="1152" y="624"/>
                      </a:cubicBezTo>
                      <a:cubicBezTo>
                        <a:pt x="1248" y="672"/>
                        <a:pt x="1376" y="784"/>
                        <a:pt x="1488" y="864"/>
                      </a:cubicBezTo>
                      <a:cubicBezTo>
                        <a:pt x="1600" y="944"/>
                        <a:pt x="1736" y="1088"/>
                        <a:pt x="1824" y="1104"/>
                      </a:cubicBezTo>
                      <a:cubicBezTo>
                        <a:pt x="1912" y="1120"/>
                        <a:pt x="1960" y="1040"/>
                        <a:pt x="2016" y="960"/>
                      </a:cubicBezTo>
                      <a:cubicBezTo>
                        <a:pt x="2072" y="880"/>
                        <a:pt x="2104" y="648"/>
                        <a:pt x="2160" y="624"/>
                      </a:cubicBezTo>
                      <a:cubicBezTo>
                        <a:pt x="2216" y="600"/>
                        <a:pt x="2296" y="776"/>
                        <a:pt x="2352" y="816"/>
                      </a:cubicBezTo>
                      <a:cubicBezTo>
                        <a:pt x="2408" y="856"/>
                        <a:pt x="2448" y="952"/>
                        <a:pt x="2496" y="864"/>
                      </a:cubicBezTo>
                      <a:cubicBezTo>
                        <a:pt x="2544" y="776"/>
                        <a:pt x="2592" y="432"/>
                        <a:pt x="2640" y="288"/>
                      </a:cubicBezTo>
                      <a:cubicBezTo>
                        <a:pt x="2688" y="144"/>
                        <a:pt x="2736" y="72"/>
                        <a:pt x="2784" y="0"/>
                      </a:cubicBezTo>
                    </a:path>
                  </a:pathLst>
                </a:custGeom>
                <a:noFill/>
                <a:ln w="22225">
                  <a:solidFill>
                    <a:srgbClr val="FF0000"/>
                  </a:solidFill>
                  <a:round/>
                </a:ln>
                <a:effectLst/>
              </p:spPr>
              <p:txBody>
                <a:bodyPr/>
                <a:lstStyle/>
                <a:p>
                  <a:pPr defTabSz="685800">
                    <a:defRPr/>
                  </a:pPr>
                  <a:endParaRPr kumimoji="1" lang="zh-CN" altLang="en-US" sz="2400">
                    <a:effectLst>
                      <a:outerShdw blurRad="38100" dist="38100" dir="2700000" algn="tl">
                        <a:srgbClr val="000000">
                          <a:alpha val="43137"/>
                        </a:srgbClr>
                      </a:outerShdw>
                    </a:effectLst>
                  </a:endParaRPr>
                </a:p>
              </p:txBody>
            </p:sp>
            <p:sp>
              <p:nvSpPr>
                <p:cNvPr id="91198" name="AutoShape 62"/>
                <p:cNvSpPr>
                  <a:spLocks noChangeArrowheads="1"/>
                </p:cNvSpPr>
                <p:nvPr/>
              </p:nvSpPr>
              <p:spPr bwMode="auto">
                <a:xfrm>
                  <a:off x="4032" y="2208"/>
                  <a:ext cx="192" cy="192"/>
                </a:xfrm>
                <a:prstGeom prst="sun">
                  <a:avLst>
                    <a:gd name="adj" fmla="val 25000"/>
                  </a:avLst>
                </a:prstGeom>
                <a:solidFill>
                  <a:srgbClr val="FF6600"/>
                </a:solidFill>
                <a:ln w="9525">
                  <a:noFill/>
                  <a:miter lim="800000"/>
                </a:ln>
                <a:effectLst/>
              </p:spPr>
              <p:txBody>
                <a:bodyPr wrap="none" anchor="ctr"/>
                <a:lstStyle/>
                <a:p>
                  <a:pPr defTabSz="685800">
                    <a:defRPr/>
                  </a:pPr>
                  <a:endParaRPr kumimoji="1" lang="zh-CN" altLang="en-US" sz="2400">
                    <a:effectLst>
                      <a:outerShdw blurRad="38100" dist="38100" dir="2700000" algn="tl">
                        <a:srgbClr val="000000">
                          <a:alpha val="43137"/>
                        </a:srgbClr>
                      </a:outerShdw>
                    </a:effectLst>
                  </a:endParaRPr>
                </a:p>
              </p:txBody>
            </p:sp>
            <p:sp>
              <p:nvSpPr>
                <p:cNvPr id="91199" name="AutoShape 63"/>
                <p:cNvSpPr>
                  <a:spLocks noChangeArrowheads="1"/>
                </p:cNvSpPr>
                <p:nvPr/>
              </p:nvSpPr>
              <p:spPr bwMode="auto">
                <a:xfrm>
                  <a:off x="3243" y="981"/>
                  <a:ext cx="768" cy="576"/>
                </a:xfrm>
                <a:prstGeom prst="lightningBolt">
                  <a:avLst/>
                </a:prstGeom>
                <a:gradFill rotWithShape="1">
                  <a:gsLst>
                    <a:gs pos="0">
                      <a:schemeClr val="bg2">
                        <a:gamma/>
                        <a:tint val="0"/>
                        <a:invGamma/>
                      </a:schemeClr>
                    </a:gs>
                    <a:gs pos="100000">
                      <a:schemeClr val="bg2"/>
                    </a:gs>
                  </a:gsLst>
                  <a:lin ang="18900000" scaled="1"/>
                </a:gradFill>
                <a:ln w="9525">
                  <a:noFill/>
                  <a:miter lim="800000"/>
                </a:ln>
                <a:effectLst/>
              </p:spPr>
              <p:txBody>
                <a:bodyPr wrap="none" anchor="ctr"/>
                <a:lstStyle/>
                <a:p>
                  <a:pPr algn="ctr" defTabSz="685800">
                    <a:defRPr/>
                  </a:pPr>
                  <a:endParaRPr lang="zh-CN" altLang="en-US" sz="2400">
                    <a:solidFill>
                      <a:schemeClr val="bg2"/>
                    </a:solidFill>
                    <a:latin typeface="Times New Roman" panose="02020603050405020304" pitchFamily="18" charset="0"/>
                    <a:ea typeface="宋体" panose="02010600030101010101" pitchFamily="2" charset="-122"/>
                  </a:endParaRPr>
                </a:p>
              </p:txBody>
            </p:sp>
          </p:grpSp>
        </p:grpSp>
        <p:sp>
          <p:nvSpPr>
            <p:cNvPr id="91200" name="AutoShape 64"/>
            <p:cNvSpPr>
              <a:spLocks noChangeArrowheads="1"/>
            </p:cNvSpPr>
            <p:nvPr/>
          </p:nvSpPr>
          <p:spPr bwMode="auto">
            <a:xfrm>
              <a:off x="3264" y="1008"/>
              <a:ext cx="768" cy="576"/>
            </a:xfrm>
            <a:prstGeom prst="lightningBolt">
              <a:avLst/>
            </a:prstGeom>
            <a:gradFill rotWithShape="0">
              <a:gsLst>
                <a:gs pos="0">
                  <a:schemeClr val="tx1"/>
                </a:gs>
                <a:gs pos="100000">
                  <a:schemeClr val="tx1">
                    <a:gamma/>
                    <a:tint val="0"/>
                    <a:invGamma/>
                  </a:schemeClr>
                </a:gs>
              </a:gsLst>
              <a:lin ang="2700000" scaled="1"/>
            </a:gradFill>
            <a:ln w="9525">
              <a:noFill/>
              <a:miter lim="800000"/>
            </a:ln>
            <a:effectLst/>
          </p:spPr>
          <p:txBody>
            <a:bodyPr wrap="none" anchor="ctr"/>
            <a:lstStyle/>
            <a:p>
              <a:pPr defTabSz="685800">
                <a:defRPr/>
              </a:pPr>
              <a:endParaRPr kumimoji="1" lang="zh-CN" altLang="en-US" sz="2400">
                <a:effectLst>
                  <a:outerShdw blurRad="38100" dist="38100" dir="2700000" algn="tl">
                    <a:srgbClr val="000000">
                      <a:alpha val="43137"/>
                    </a:srgbClr>
                  </a:outerShdw>
                </a:effectLst>
              </a:endParaRPr>
            </a:p>
          </p:txBody>
        </p:sp>
      </p:grpSp>
      <p:sp>
        <p:nvSpPr>
          <p:cNvPr id="91201" name="Rectangle 65"/>
          <p:cNvSpPr/>
          <p:nvPr/>
        </p:nvSpPr>
        <p:spPr>
          <a:xfrm>
            <a:off x="1000880" y="585729"/>
            <a:ext cx="7258157" cy="113944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428625" indent="-428625" eaLnBrk="1" hangingPunct="1">
              <a:lnSpc>
                <a:spcPct val="140000"/>
              </a:lnSpc>
              <a:buClrTx/>
              <a:buSzTx/>
              <a:buNone/>
            </a:pPr>
            <a:r>
              <a:rPr lang="zh-CN" altLang="en-US" sz="2400" b="1" dirty="0">
                <a:solidFill>
                  <a:srgbClr val="FF9933"/>
                </a:solidFill>
                <a:latin typeface="微软雅黑" panose="020B0503020204020204" pitchFamily="34" charset="-122"/>
                <a:ea typeface="微软雅黑" panose="020B0503020204020204" pitchFamily="34" charset="-122"/>
              </a:rPr>
              <a:t>蝴蝶效应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纽约的一只蝴蝶翅膀一拍，风和日丽的北京就刮起台风来了？！</a:t>
            </a:r>
          </a:p>
        </p:txBody>
      </p:sp>
      <p:sp>
        <p:nvSpPr>
          <p:cNvPr id="3" name="Rectangle 23">
            <a:extLst>
              <a:ext uri="{FF2B5EF4-FFF2-40B4-BE49-F238E27FC236}">
                <a16:creationId xmlns:a16="http://schemas.microsoft.com/office/drawing/2014/main" id="{58A6E24D-7437-3F3C-8DFF-7CFD1313BD60}"/>
              </a:ext>
            </a:extLst>
          </p:cNvPr>
          <p:cNvSpPr/>
          <p:nvPr/>
        </p:nvSpPr>
        <p:spPr>
          <a:xfrm>
            <a:off x="1132395" y="4726910"/>
            <a:ext cx="7128792" cy="1102738"/>
          </a:xfrm>
          <a:prstGeom prst="rect">
            <a:avLst/>
          </a:prstGeom>
          <a:noFill/>
          <a:ln w="9525">
            <a:noFill/>
          </a:ln>
        </p:spPr>
        <p:txBody>
          <a:bodyPr wrap="square"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lnSpc>
                <a:spcPct val="145000"/>
              </a:lnSpc>
              <a:spcBef>
                <a:spcPct val="0"/>
              </a:spcBef>
              <a:buClrTx/>
              <a:buSzTx/>
              <a:buNone/>
            </a:pPr>
            <a:r>
              <a:rPr lang="zh-CN" altLang="en-US" sz="2400" dirty="0">
                <a:solidFill>
                  <a:srgbClr val="FF0000"/>
                </a:solidFill>
                <a:latin typeface="微软雅黑" panose="020B0503020204020204" pitchFamily="34" charset="-122"/>
                <a:ea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rPr>
              <a:t>注：</a:t>
            </a:r>
            <a:r>
              <a:rPr lang="zh-CN" altLang="en-US" sz="2400" b="1" dirty="0">
                <a:latin typeface="微软雅黑" panose="020B0503020204020204" pitchFamily="34" charset="-122"/>
                <a:ea typeface="微软雅黑" panose="020B0503020204020204" pitchFamily="34" charset="-122"/>
              </a:rPr>
              <a:t>数值计算中几乎每一步都会产生舍入误差，算 </a:t>
            </a:r>
            <a:endParaRPr lang="en-US" altLang="zh-CN" sz="2400" b="1" dirty="0">
              <a:latin typeface="微软雅黑" panose="020B0503020204020204" pitchFamily="34" charset="-122"/>
              <a:ea typeface="微软雅黑" panose="020B0503020204020204" pitchFamily="34" charset="-122"/>
            </a:endParaRPr>
          </a:p>
          <a:p>
            <a:pPr marL="0" indent="0" eaLnBrk="1" hangingPunct="1">
              <a:lnSpc>
                <a:spcPct val="145000"/>
              </a:lnSpc>
              <a:spcBef>
                <a:spcPct val="0"/>
              </a:spcBef>
              <a:buClrTx/>
              <a:buSzTx/>
              <a:buNone/>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法的数值稳定性是衡量一个算法好坏的重要指标。</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201"/>
                                        </p:tgtEl>
                                        <p:attrNameLst>
                                          <p:attrName>style.visibility</p:attrName>
                                        </p:attrNameLst>
                                      </p:cBhvr>
                                      <p:to>
                                        <p:strVal val="visible"/>
                                      </p:to>
                                    </p:set>
                                    <p:animEffect transition="in" filter="wipe(left)">
                                      <p:cBhvr>
                                        <p:cTn id="7" dur="500"/>
                                        <p:tgtEl>
                                          <p:spTgt spid="91201"/>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01" grpId="0"/>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2" name="AutoShape 42"/>
          <p:cNvSpPr>
            <a:spLocks noChangeArrowheads="1"/>
          </p:cNvSpPr>
          <p:nvPr/>
        </p:nvSpPr>
        <p:spPr bwMode="auto">
          <a:xfrm>
            <a:off x="5481094" y="5472047"/>
            <a:ext cx="3838434" cy="971550"/>
          </a:xfrm>
          <a:prstGeom prst="cloudCallout">
            <a:avLst>
              <a:gd name="adj1" fmla="val -40642"/>
              <a:gd name="adj2" fmla="val 9391"/>
            </a:avLst>
          </a:prstGeom>
          <a:gradFill rotWithShape="1">
            <a:gsLst>
              <a:gs pos="0">
                <a:schemeClr val="accent1"/>
              </a:gs>
              <a:gs pos="100000">
                <a:srgbClr val="FFFFFF"/>
              </a:gs>
            </a:gsLst>
            <a:lin ang="5400000" scaled="1"/>
          </a:gradFill>
          <a:ln w="9525">
            <a:solidFill>
              <a:schemeClr val="tx1"/>
            </a:solidFill>
            <a:round/>
          </a:ln>
          <a:effectLst/>
        </p:spPr>
        <p:txBody>
          <a:bodyPr/>
          <a:lstStyle/>
          <a:p>
            <a:pPr algn="ctr" defTabSz="685800">
              <a:defRPr/>
            </a:pPr>
            <a:r>
              <a:rPr kumimoji="1" lang="zh-CN" altLang="en-US" sz="2400" dirty="0">
                <a:solidFill>
                  <a:srgbClr val="0070C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要怎么做才能解决这个问题呢</a:t>
            </a:r>
            <a:r>
              <a:rPr kumimoji="1" lang="en-US" altLang="zh-CN" sz="2400" dirty="0">
                <a:solidFill>
                  <a:srgbClr val="0070C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a:t>
            </a:r>
          </a:p>
        </p:txBody>
      </p:sp>
      <p:sp>
        <p:nvSpPr>
          <p:cNvPr id="6" name="Rectangle 6">
            <a:extLst>
              <a:ext uri="{FF2B5EF4-FFF2-40B4-BE49-F238E27FC236}">
                <a16:creationId xmlns:a16="http://schemas.microsoft.com/office/drawing/2014/main" id="{FB595498-A787-F8F1-83E3-19526D1F9A37}"/>
              </a:ext>
            </a:extLst>
          </p:cNvPr>
          <p:cNvSpPr/>
          <p:nvPr/>
        </p:nvSpPr>
        <p:spPr>
          <a:xfrm>
            <a:off x="3460769" y="72045"/>
            <a:ext cx="2646878" cy="5847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b="1" dirty="0">
                <a:solidFill>
                  <a:srgbClr val="FF0000"/>
                </a:solidFill>
                <a:latin typeface="微软雅黑" panose="020B0503020204020204" pitchFamily="34" charset="-122"/>
                <a:ea typeface="微软雅黑" panose="020B0503020204020204" pitchFamily="34" charset="-122"/>
              </a:rPr>
              <a:t>误差传播分析</a:t>
            </a:r>
            <a:endParaRPr lang="zh-CN" altLang="en-US" b="1" dirty="0">
              <a:latin typeface="微软雅黑" panose="020B0503020204020204" pitchFamily="34" charset="-122"/>
              <a:ea typeface="微软雅黑" panose="020B0503020204020204" pitchFamily="34" charset="-122"/>
            </a:endParaRPr>
          </a:p>
        </p:txBody>
      </p:sp>
      <p:grpSp>
        <p:nvGrpSpPr>
          <p:cNvPr id="12" name="组合 11">
            <a:extLst>
              <a:ext uri="{FF2B5EF4-FFF2-40B4-BE49-F238E27FC236}">
                <a16:creationId xmlns:a16="http://schemas.microsoft.com/office/drawing/2014/main" id="{FFD699C6-8B7B-3260-1AAB-9E131182A422}"/>
              </a:ext>
            </a:extLst>
          </p:cNvPr>
          <p:cNvGrpSpPr/>
          <p:nvPr/>
        </p:nvGrpSpPr>
        <p:grpSpPr>
          <a:xfrm>
            <a:off x="550478" y="603524"/>
            <a:ext cx="8220295" cy="1070373"/>
            <a:chOff x="2346851" y="985445"/>
            <a:chExt cx="8758864" cy="1427165"/>
          </a:xfrm>
        </p:grpSpPr>
        <p:grpSp>
          <p:nvGrpSpPr>
            <p:cNvPr id="7" name="Group 40">
              <a:extLst>
                <a:ext uri="{FF2B5EF4-FFF2-40B4-BE49-F238E27FC236}">
                  <a16:creationId xmlns:a16="http://schemas.microsoft.com/office/drawing/2014/main" id="{82E605E1-408F-805D-CC79-EDC6291297F9}"/>
                </a:ext>
              </a:extLst>
            </p:cNvPr>
            <p:cNvGrpSpPr/>
            <p:nvPr/>
          </p:nvGrpSpPr>
          <p:grpSpPr>
            <a:xfrm>
              <a:off x="2346851" y="985445"/>
              <a:ext cx="8758864" cy="1427165"/>
              <a:chOff x="521" y="1598"/>
              <a:chExt cx="4729" cy="899"/>
            </a:xfrm>
          </p:grpSpPr>
          <p:sp>
            <p:nvSpPr>
              <p:cNvPr id="8" name="Rectangle 21">
                <a:extLst>
                  <a:ext uri="{FF2B5EF4-FFF2-40B4-BE49-F238E27FC236}">
                    <a16:creationId xmlns:a16="http://schemas.microsoft.com/office/drawing/2014/main" id="{B05419D3-6876-2F6D-76B3-A76E11A5BB63}"/>
                  </a:ext>
                </a:extLst>
              </p:cNvPr>
              <p:cNvSpPr/>
              <p:nvPr/>
            </p:nvSpPr>
            <p:spPr>
              <a:xfrm>
                <a:off x="521" y="1598"/>
                <a:ext cx="4729" cy="899"/>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lnSpc>
                    <a:spcPct val="140000"/>
                  </a:lnSpc>
                  <a:spcBef>
                    <a:spcPct val="0"/>
                  </a:spcBef>
                  <a:buClrTx/>
                  <a:buSzTx/>
                  <a:buNone/>
                </a:pPr>
                <a:r>
                  <a:rPr lang="zh-CN" altLang="en-US" sz="2400" b="1" dirty="0">
                    <a:latin typeface="微软雅黑" panose="020B0503020204020204" pitchFamily="34" charset="-122"/>
                    <a:ea typeface="微软雅黑" panose="020B0503020204020204" pitchFamily="34" charset="-122"/>
                  </a:rPr>
                  <a:t>在本题中，初始数据为     ，显然     是有误差的，设为     ，即</a:t>
                </a:r>
                <a:endParaRPr lang="zh-CN" altLang="en-US" sz="2400" b="1" i="1" dirty="0">
                  <a:latin typeface="微软雅黑" panose="020B0503020204020204" pitchFamily="34" charset="-122"/>
                  <a:ea typeface="微软雅黑" panose="020B0503020204020204" pitchFamily="34" charset="-122"/>
                </a:endParaRPr>
              </a:p>
            </p:txBody>
          </p:sp>
          <p:graphicFrame>
            <p:nvGraphicFramePr>
              <p:cNvPr id="9" name="Object 37">
                <a:extLst>
                  <a:ext uri="{FF2B5EF4-FFF2-40B4-BE49-F238E27FC236}">
                    <a16:creationId xmlns:a16="http://schemas.microsoft.com/office/drawing/2014/main" id="{EDE06881-12BC-6A31-AD42-B888F169675D}"/>
                  </a:ext>
                </a:extLst>
              </p:cNvPr>
              <p:cNvGraphicFramePr>
                <a:graphicFrameLocks noChangeAspect="1"/>
              </p:cNvGraphicFramePr>
              <p:nvPr>
                <p:extLst>
                  <p:ext uri="{D42A27DB-BD31-4B8C-83A1-F6EECF244321}">
                    <p14:modId xmlns:p14="http://schemas.microsoft.com/office/powerpoint/2010/main" val="367020845"/>
                  </p:ext>
                </p:extLst>
              </p:nvPr>
            </p:nvGraphicFramePr>
            <p:xfrm>
              <a:off x="2392" y="1765"/>
              <a:ext cx="266" cy="342"/>
            </p:xfrm>
            <a:graphic>
              <a:graphicData uri="http://schemas.openxmlformats.org/presentationml/2006/ole">
                <mc:AlternateContent xmlns:mc="http://schemas.openxmlformats.org/markup-compatibility/2006">
                  <mc:Choice xmlns:v="urn:schemas-microsoft-com:vml" Requires="v">
                    <p:oleObj name="Equation" r:id="rId3" imgW="164880" imgH="241200" progId="Equation.DSMT4">
                      <p:embed/>
                    </p:oleObj>
                  </mc:Choice>
                  <mc:Fallback>
                    <p:oleObj name="Equation" r:id="rId3" imgW="164880" imgH="241200" progId="Equation.DSMT4">
                      <p:embed/>
                      <p:pic>
                        <p:nvPicPr>
                          <p:cNvPr id="9" name="Object 37">
                            <a:extLst>
                              <a:ext uri="{FF2B5EF4-FFF2-40B4-BE49-F238E27FC236}">
                                <a16:creationId xmlns:a16="http://schemas.microsoft.com/office/drawing/2014/main" id="{EDE06881-12BC-6A31-AD42-B888F169675D}"/>
                              </a:ext>
                            </a:extLst>
                          </p:cNvPr>
                          <p:cNvPicPr/>
                          <p:nvPr/>
                        </p:nvPicPr>
                        <p:blipFill>
                          <a:blip r:embed="rId4"/>
                          <a:stretch>
                            <a:fillRect/>
                          </a:stretch>
                        </p:blipFill>
                        <p:spPr>
                          <a:xfrm>
                            <a:off x="2392" y="1765"/>
                            <a:ext cx="266" cy="342"/>
                          </a:xfrm>
                          <a:prstGeom prst="rect">
                            <a:avLst/>
                          </a:prstGeom>
                          <a:noFill/>
                          <a:ln w="38100">
                            <a:noFill/>
                            <a:miter/>
                          </a:ln>
                        </p:spPr>
                      </p:pic>
                    </p:oleObj>
                  </mc:Fallback>
                </mc:AlternateContent>
              </a:graphicData>
            </a:graphic>
          </p:graphicFrame>
        </p:grpSp>
        <p:graphicFrame>
          <p:nvGraphicFramePr>
            <p:cNvPr id="10" name="Object 37">
              <a:extLst>
                <a:ext uri="{FF2B5EF4-FFF2-40B4-BE49-F238E27FC236}">
                  <a16:creationId xmlns:a16="http://schemas.microsoft.com/office/drawing/2014/main" id="{71ADAC0D-3F82-9A58-1626-5DFFF68D2600}"/>
                </a:ext>
              </a:extLst>
            </p:cNvPr>
            <p:cNvGraphicFramePr>
              <a:graphicFrameLocks noChangeAspect="1"/>
            </p:cNvGraphicFramePr>
            <p:nvPr>
              <p:extLst>
                <p:ext uri="{D42A27DB-BD31-4B8C-83A1-F6EECF244321}">
                  <p14:modId xmlns:p14="http://schemas.microsoft.com/office/powerpoint/2010/main" val="4077775100"/>
                </p:ext>
              </p:extLst>
            </p:nvPr>
          </p:nvGraphicFramePr>
          <p:xfrm>
            <a:off x="7332434" y="1198433"/>
            <a:ext cx="423863" cy="542926"/>
          </p:xfrm>
          <a:graphic>
            <a:graphicData uri="http://schemas.openxmlformats.org/presentationml/2006/ole">
              <mc:AlternateContent xmlns:mc="http://schemas.openxmlformats.org/markup-compatibility/2006">
                <mc:Choice xmlns:v="urn:schemas-microsoft-com:vml" Requires="v">
                  <p:oleObj name="Equation" r:id="rId5" imgW="164880" imgH="241200" progId="Equation.DSMT4">
                    <p:embed/>
                  </p:oleObj>
                </mc:Choice>
                <mc:Fallback>
                  <p:oleObj name="Equation" r:id="rId5" imgW="164880" imgH="241200" progId="Equation.DSMT4">
                    <p:embed/>
                    <p:pic>
                      <p:nvPicPr>
                        <p:cNvPr id="10" name="Object 37">
                          <a:extLst>
                            <a:ext uri="{FF2B5EF4-FFF2-40B4-BE49-F238E27FC236}">
                              <a16:creationId xmlns:a16="http://schemas.microsoft.com/office/drawing/2014/main" id="{71ADAC0D-3F82-9A58-1626-5DFFF68D2600}"/>
                            </a:ext>
                          </a:extLst>
                        </p:cNvPr>
                        <p:cNvPicPr/>
                        <p:nvPr/>
                      </p:nvPicPr>
                      <p:blipFill>
                        <a:blip r:embed="rId6"/>
                        <a:stretch>
                          <a:fillRect/>
                        </a:stretch>
                      </p:blipFill>
                      <p:spPr>
                        <a:xfrm>
                          <a:off x="7332434" y="1198433"/>
                          <a:ext cx="423863" cy="542926"/>
                        </a:xfrm>
                        <a:prstGeom prst="rect">
                          <a:avLst/>
                        </a:prstGeom>
                        <a:noFill/>
                        <a:ln w="38100">
                          <a:noFill/>
                          <a:miter/>
                        </a:ln>
                      </p:spPr>
                    </p:pic>
                  </p:oleObj>
                </mc:Fallback>
              </mc:AlternateContent>
            </a:graphicData>
          </a:graphic>
        </p:graphicFrame>
        <p:graphicFrame>
          <p:nvGraphicFramePr>
            <p:cNvPr id="11" name="Object 37">
              <a:extLst>
                <a:ext uri="{FF2B5EF4-FFF2-40B4-BE49-F238E27FC236}">
                  <a16:creationId xmlns:a16="http://schemas.microsoft.com/office/drawing/2014/main" id="{EE801BFB-40EC-CF8E-C602-DF77E66A675F}"/>
                </a:ext>
              </a:extLst>
            </p:cNvPr>
            <p:cNvGraphicFramePr>
              <a:graphicFrameLocks noChangeAspect="1"/>
            </p:cNvGraphicFramePr>
            <p:nvPr>
              <p:extLst>
                <p:ext uri="{D42A27DB-BD31-4B8C-83A1-F6EECF244321}">
                  <p14:modId xmlns:p14="http://schemas.microsoft.com/office/powerpoint/2010/main" val="1548192930"/>
                </p:ext>
              </p:extLst>
            </p:nvPr>
          </p:nvGraphicFramePr>
          <p:xfrm>
            <a:off x="10304555" y="1183881"/>
            <a:ext cx="423863" cy="557478"/>
          </p:xfrm>
          <a:graphic>
            <a:graphicData uri="http://schemas.openxmlformats.org/presentationml/2006/ole">
              <mc:AlternateContent xmlns:mc="http://schemas.openxmlformats.org/markup-compatibility/2006">
                <mc:Choice xmlns:v="urn:schemas-microsoft-com:vml" Requires="v">
                  <p:oleObj name="Equation" r:id="rId7" imgW="152280" imgH="228600" progId="Equation.DSMT4">
                    <p:embed/>
                  </p:oleObj>
                </mc:Choice>
                <mc:Fallback>
                  <p:oleObj name="Equation" r:id="rId7" imgW="152280" imgH="228600" progId="Equation.DSMT4">
                    <p:embed/>
                    <p:pic>
                      <p:nvPicPr>
                        <p:cNvPr id="11" name="Object 37">
                          <a:extLst>
                            <a:ext uri="{FF2B5EF4-FFF2-40B4-BE49-F238E27FC236}">
                              <a16:creationId xmlns:a16="http://schemas.microsoft.com/office/drawing/2014/main" id="{EE801BFB-40EC-CF8E-C602-DF77E66A675F}"/>
                            </a:ext>
                          </a:extLst>
                        </p:cNvPr>
                        <p:cNvPicPr/>
                        <p:nvPr/>
                      </p:nvPicPr>
                      <p:blipFill>
                        <a:blip r:embed="rId8"/>
                        <a:stretch>
                          <a:fillRect/>
                        </a:stretch>
                      </p:blipFill>
                      <p:spPr>
                        <a:xfrm>
                          <a:off x="10304555" y="1183881"/>
                          <a:ext cx="423863" cy="557478"/>
                        </a:xfrm>
                        <a:prstGeom prst="rect">
                          <a:avLst/>
                        </a:prstGeom>
                        <a:noFill/>
                        <a:ln w="38100">
                          <a:noFill/>
                          <a:miter/>
                        </a:ln>
                      </p:spPr>
                    </p:pic>
                  </p:oleObj>
                </mc:Fallback>
              </mc:AlternateContent>
            </a:graphicData>
          </a:graphic>
        </p:graphicFrame>
      </p:grpSp>
      <p:graphicFrame>
        <p:nvGraphicFramePr>
          <p:cNvPr id="13" name="Object 37">
            <a:extLst>
              <a:ext uri="{FF2B5EF4-FFF2-40B4-BE49-F238E27FC236}">
                <a16:creationId xmlns:a16="http://schemas.microsoft.com/office/drawing/2014/main" id="{D060D4D4-60FA-CD5D-CA58-C71721490701}"/>
              </a:ext>
            </a:extLst>
          </p:cNvPr>
          <p:cNvGraphicFramePr>
            <a:graphicFrameLocks noChangeAspect="1"/>
          </p:cNvGraphicFramePr>
          <p:nvPr>
            <p:extLst>
              <p:ext uri="{D42A27DB-BD31-4B8C-83A1-F6EECF244321}">
                <p14:modId xmlns:p14="http://schemas.microsoft.com/office/powerpoint/2010/main" val="3940756353"/>
              </p:ext>
            </p:extLst>
          </p:nvPr>
        </p:nvGraphicFramePr>
        <p:xfrm>
          <a:off x="3175686" y="1205752"/>
          <a:ext cx="1400941" cy="471947"/>
        </p:xfrm>
        <a:graphic>
          <a:graphicData uri="http://schemas.openxmlformats.org/presentationml/2006/ole">
            <mc:AlternateContent xmlns:mc="http://schemas.openxmlformats.org/markup-compatibility/2006">
              <mc:Choice xmlns:v="urn:schemas-microsoft-com:vml" Requires="v">
                <p:oleObj name="Equation" r:id="rId9" imgW="698400" imgH="241200" progId="Equation.DSMT4">
                  <p:embed/>
                </p:oleObj>
              </mc:Choice>
              <mc:Fallback>
                <p:oleObj name="Equation" r:id="rId9" imgW="698400" imgH="241200" progId="Equation.DSMT4">
                  <p:embed/>
                  <p:pic>
                    <p:nvPicPr>
                      <p:cNvPr id="13" name="Object 37">
                        <a:extLst>
                          <a:ext uri="{FF2B5EF4-FFF2-40B4-BE49-F238E27FC236}">
                            <a16:creationId xmlns:a16="http://schemas.microsoft.com/office/drawing/2014/main" id="{D060D4D4-60FA-CD5D-CA58-C71721490701}"/>
                          </a:ext>
                        </a:extLst>
                      </p:cNvPr>
                      <p:cNvPicPr/>
                      <p:nvPr/>
                    </p:nvPicPr>
                    <p:blipFill>
                      <a:blip r:embed="rId10"/>
                      <a:stretch>
                        <a:fillRect/>
                      </a:stretch>
                    </p:blipFill>
                    <p:spPr>
                      <a:xfrm>
                        <a:off x="3175686" y="1205752"/>
                        <a:ext cx="1400941" cy="471947"/>
                      </a:xfrm>
                      <a:prstGeom prst="rect">
                        <a:avLst/>
                      </a:prstGeom>
                      <a:noFill/>
                      <a:ln w="38100">
                        <a:noFill/>
                        <a:miter/>
                      </a:ln>
                    </p:spPr>
                  </p:pic>
                </p:oleObj>
              </mc:Fallback>
            </mc:AlternateContent>
          </a:graphicData>
        </a:graphic>
      </p:graphicFrame>
      <p:grpSp>
        <p:nvGrpSpPr>
          <p:cNvPr id="18" name="组合 17">
            <a:extLst>
              <a:ext uri="{FF2B5EF4-FFF2-40B4-BE49-F238E27FC236}">
                <a16:creationId xmlns:a16="http://schemas.microsoft.com/office/drawing/2014/main" id="{EABED2F2-00A0-131E-53A3-B0F874BEE8EB}"/>
              </a:ext>
            </a:extLst>
          </p:cNvPr>
          <p:cNvGrpSpPr/>
          <p:nvPr/>
        </p:nvGrpSpPr>
        <p:grpSpPr>
          <a:xfrm>
            <a:off x="560013" y="2173643"/>
            <a:ext cx="7063314" cy="1070421"/>
            <a:chOff x="2504079" y="3101686"/>
            <a:chExt cx="5751683" cy="1427227"/>
          </a:xfrm>
        </p:grpSpPr>
        <p:sp>
          <p:nvSpPr>
            <p:cNvPr id="62472" name="Rectangle 21"/>
            <p:cNvSpPr/>
            <p:nvPr/>
          </p:nvSpPr>
          <p:spPr>
            <a:xfrm>
              <a:off x="2504079" y="3101686"/>
              <a:ext cx="5751683" cy="142722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lnSpc>
                  <a:spcPct val="140000"/>
                </a:lnSpc>
                <a:spcBef>
                  <a:spcPct val="0"/>
                </a:spcBef>
                <a:buClrTx/>
                <a:buSzTx/>
                <a:buNone/>
              </a:pPr>
              <a:r>
                <a:rPr lang="zh-CN" altLang="en-US" sz="2400" b="1" dirty="0">
                  <a:latin typeface="微软雅黑" panose="020B0503020204020204" pitchFamily="34" charset="-122"/>
                  <a:ea typeface="微软雅黑" panose="020B0503020204020204" pitchFamily="34" charset="-122"/>
                </a:rPr>
                <a:t>则利用递推公式（</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）计算     时的误差为</a:t>
              </a:r>
              <a:endParaRPr lang="zh-CN" altLang="en-US" sz="2400" b="1" i="1" dirty="0">
                <a:latin typeface="微软雅黑" panose="020B0503020204020204" pitchFamily="34" charset="-122"/>
                <a:ea typeface="微软雅黑" panose="020B0503020204020204" pitchFamily="34" charset="-122"/>
              </a:endParaRPr>
            </a:p>
          </p:txBody>
        </p:sp>
        <p:graphicFrame>
          <p:nvGraphicFramePr>
            <p:cNvPr id="14" name="Object 22">
              <a:extLst>
                <a:ext uri="{FF2B5EF4-FFF2-40B4-BE49-F238E27FC236}">
                  <a16:creationId xmlns:a16="http://schemas.microsoft.com/office/drawing/2014/main" id="{9A8002BE-98B2-3708-18F9-1CFA672EFCFD}"/>
                </a:ext>
              </a:extLst>
            </p:cNvPr>
            <p:cNvGraphicFramePr>
              <a:graphicFrameLocks noChangeAspect="1"/>
            </p:cNvGraphicFramePr>
            <p:nvPr>
              <p:extLst>
                <p:ext uri="{D42A27DB-BD31-4B8C-83A1-F6EECF244321}">
                  <p14:modId xmlns:p14="http://schemas.microsoft.com/office/powerpoint/2010/main" val="225780038"/>
                </p:ext>
              </p:extLst>
            </p:nvPr>
          </p:nvGraphicFramePr>
          <p:xfrm>
            <a:off x="5526817" y="3259030"/>
            <a:ext cx="311150" cy="547641"/>
          </p:xfrm>
          <a:graphic>
            <a:graphicData uri="http://schemas.openxmlformats.org/presentationml/2006/ole">
              <mc:AlternateContent xmlns:mc="http://schemas.openxmlformats.org/markup-compatibility/2006">
                <mc:Choice xmlns:v="urn:schemas-microsoft-com:vml" Requires="v">
                  <p:oleObj name="Equation" r:id="rId11" imgW="164880" imgH="228600" progId="Equation.DSMT4">
                    <p:embed/>
                  </p:oleObj>
                </mc:Choice>
                <mc:Fallback>
                  <p:oleObj name="Equation" r:id="rId11" imgW="164880" imgH="228600" progId="Equation.DSMT4">
                    <p:embed/>
                    <p:pic>
                      <p:nvPicPr>
                        <p:cNvPr id="14" name="Object 22">
                          <a:extLst>
                            <a:ext uri="{FF2B5EF4-FFF2-40B4-BE49-F238E27FC236}">
                              <a16:creationId xmlns:a16="http://schemas.microsoft.com/office/drawing/2014/main" id="{9A8002BE-98B2-3708-18F9-1CFA672EFCFD}"/>
                            </a:ext>
                          </a:extLst>
                        </p:cNvPr>
                        <p:cNvPicPr/>
                        <p:nvPr/>
                      </p:nvPicPr>
                      <p:blipFill>
                        <a:blip r:embed="rId12"/>
                        <a:stretch>
                          <a:fillRect/>
                        </a:stretch>
                      </p:blipFill>
                      <p:spPr>
                        <a:xfrm>
                          <a:off x="5526817" y="3259030"/>
                          <a:ext cx="311150" cy="547641"/>
                        </a:xfrm>
                        <a:prstGeom prst="rect">
                          <a:avLst/>
                        </a:prstGeom>
                        <a:noFill/>
                        <a:ln w="38100">
                          <a:noFill/>
                          <a:miter/>
                        </a:ln>
                      </p:spPr>
                    </p:pic>
                  </p:oleObj>
                </mc:Fallback>
              </mc:AlternateContent>
            </a:graphicData>
          </a:graphic>
        </p:graphicFrame>
      </p:grpSp>
      <p:graphicFrame>
        <p:nvGraphicFramePr>
          <p:cNvPr id="15" name="Object 37">
            <a:extLst>
              <a:ext uri="{FF2B5EF4-FFF2-40B4-BE49-F238E27FC236}">
                <a16:creationId xmlns:a16="http://schemas.microsoft.com/office/drawing/2014/main" id="{9A7ECFAC-CD7D-8365-97AC-7DB4A3285C0A}"/>
              </a:ext>
            </a:extLst>
          </p:cNvPr>
          <p:cNvGraphicFramePr>
            <a:graphicFrameLocks noChangeAspect="1"/>
          </p:cNvGraphicFramePr>
          <p:nvPr>
            <p:extLst>
              <p:ext uri="{D42A27DB-BD31-4B8C-83A1-F6EECF244321}">
                <p14:modId xmlns:p14="http://schemas.microsoft.com/office/powerpoint/2010/main" val="438383256"/>
              </p:ext>
            </p:extLst>
          </p:nvPr>
        </p:nvGraphicFramePr>
        <p:xfrm>
          <a:off x="1142693" y="2763857"/>
          <a:ext cx="4173598" cy="747510"/>
        </p:xfrm>
        <a:graphic>
          <a:graphicData uri="http://schemas.openxmlformats.org/presentationml/2006/ole">
            <mc:AlternateContent xmlns:mc="http://schemas.openxmlformats.org/markup-compatibility/2006">
              <mc:Choice xmlns:v="urn:schemas-microsoft-com:vml" Requires="v">
                <p:oleObj name="Equation" r:id="rId13" imgW="2489040" imgH="457200" progId="Equation.DSMT4">
                  <p:embed/>
                </p:oleObj>
              </mc:Choice>
              <mc:Fallback>
                <p:oleObj name="Equation" r:id="rId13" imgW="2489040" imgH="457200" progId="Equation.DSMT4">
                  <p:embed/>
                  <p:pic>
                    <p:nvPicPr>
                      <p:cNvPr id="15" name="Object 37">
                        <a:extLst>
                          <a:ext uri="{FF2B5EF4-FFF2-40B4-BE49-F238E27FC236}">
                            <a16:creationId xmlns:a16="http://schemas.microsoft.com/office/drawing/2014/main" id="{9A7ECFAC-CD7D-8365-97AC-7DB4A3285C0A}"/>
                          </a:ext>
                        </a:extLst>
                      </p:cNvPr>
                      <p:cNvPicPr/>
                      <p:nvPr/>
                    </p:nvPicPr>
                    <p:blipFill>
                      <a:blip r:embed="rId14"/>
                      <a:stretch>
                        <a:fillRect/>
                      </a:stretch>
                    </p:blipFill>
                    <p:spPr>
                      <a:xfrm>
                        <a:off x="1142693" y="2763857"/>
                        <a:ext cx="4173598" cy="747510"/>
                      </a:xfrm>
                      <a:prstGeom prst="rect">
                        <a:avLst/>
                      </a:prstGeom>
                      <a:noFill/>
                      <a:ln w="38100">
                        <a:noFill/>
                        <a:miter/>
                      </a:ln>
                    </p:spPr>
                  </p:pic>
                </p:oleObj>
              </mc:Fallback>
            </mc:AlternateContent>
          </a:graphicData>
        </a:graphic>
      </p:graphicFrame>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87E597CB-6C18-13FE-24A5-7F31B47ED300}"/>
                  </a:ext>
                </a:extLst>
              </p:cNvPr>
              <p:cNvSpPr txBox="1"/>
              <p:nvPr/>
            </p:nvSpPr>
            <p:spPr>
              <a:xfrm>
                <a:off x="4926590" y="2924431"/>
                <a:ext cx="4206051"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a:latin typeface="Cambria Math" panose="02040503050406030204" pitchFamily="18" charset="0"/>
                        </a:rPr>
                        <m:t>=</m:t>
                      </m:r>
                      <m:d>
                        <m:dPr>
                          <m:begChr m:val="|"/>
                          <m:endChr m:val="|"/>
                          <m:ctrlPr>
                            <a:rPr lang="en-US" altLang="zh-CN" sz="2000" b="0" i="1">
                              <a:latin typeface="Cambria Math" panose="02040503050406030204" pitchFamily="18" charset="0"/>
                            </a:rPr>
                          </m:ctrlPr>
                        </m:dPr>
                        <m:e>
                          <m:r>
                            <a:rPr lang="zh-CN" altLang="en-US" sz="2000">
                              <a:latin typeface="Cambria Math" panose="02040503050406030204" pitchFamily="18" charset="0"/>
                            </a:rPr>
                            <m:t>−5</m:t>
                          </m:r>
                          <m:d>
                            <m:dPr>
                              <m:ctrlPr>
                                <a:rPr lang="zh-CN" altLang="en-US" sz="2000" i="1">
                                  <a:latin typeface="Cambria Math" panose="02040503050406030204" pitchFamily="18" charset="0"/>
                                </a:rPr>
                              </m:ctrlPr>
                            </m:dPr>
                            <m:e>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𝐼</m:t>
                                  </m:r>
                                </m:e>
                                <m:sub>
                                  <m:r>
                                    <a:rPr lang="zh-CN" altLang="en-US" sz="2000" i="1">
                                      <a:latin typeface="Cambria Math" panose="02040503050406030204" pitchFamily="18" charset="0"/>
                                    </a:rPr>
                                    <m:t>𝑛</m:t>
                                  </m:r>
                                  <m:r>
                                    <a:rPr lang="zh-CN" altLang="en-US" sz="2000">
                                      <a:latin typeface="Cambria Math" panose="02040503050406030204" pitchFamily="18" charset="0"/>
                                    </a:rPr>
                                    <m:t>−1</m:t>
                                  </m:r>
                                </m:sub>
                              </m:sSub>
                              <m:r>
                                <a:rPr lang="zh-CN" altLang="en-US" sz="2000">
                                  <a:latin typeface="Cambria Math" panose="02040503050406030204" pitchFamily="18" charset="0"/>
                                </a:rPr>
                                <m:t>−</m:t>
                              </m:r>
                              <m:sSubSup>
                                <m:sSubSupPr>
                                  <m:ctrlPr>
                                    <a:rPr lang="zh-CN" altLang="en-US" sz="2000" i="1">
                                      <a:solidFill>
                                        <a:srgbClr val="836967"/>
                                      </a:solidFill>
                                      <a:latin typeface="Cambria Math" panose="02040503050406030204" pitchFamily="18" charset="0"/>
                                    </a:rPr>
                                  </m:ctrlPr>
                                </m:sSubSupPr>
                                <m:e>
                                  <m:r>
                                    <a:rPr lang="zh-CN" altLang="en-US" sz="2000" i="1">
                                      <a:latin typeface="Cambria Math" panose="02040503050406030204" pitchFamily="18" charset="0"/>
                                    </a:rPr>
                                    <m:t>𝐼</m:t>
                                  </m:r>
                                </m:e>
                                <m:sub>
                                  <m:r>
                                    <a:rPr lang="zh-CN" altLang="en-US" sz="2000" i="1">
                                      <a:latin typeface="Cambria Math" panose="02040503050406030204" pitchFamily="18" charset="0"/>
                                    </a:rPr>
                                    <m:t>𝑛</m:t>
                                  </m:r>
                                  <m:r>
                                    <a:rPr lang="zh-CN" altLang="en-US" sz="2000">
                                      <a:latin typeface="Cambria Math" panose="02040503050406030204" pitchFamily="18" charset="0"/>
                                    </a:rPr>
                                    <m:t>−1</m:t>
                                  </m:r>
                                </m:sub>
                                <m:sup>
                                  <m:r>
                                    <a:rPr lang="zh-CN" altLang="en-US" sz="2000">
                                      <a:latin typeface="Cambria Math" panose="02040503050406030204" pitchFamily="18" charset="0"/>
                                    </a:rPr>
                                    <m:t>∗</m:t>
                                  </m:r>
                                </m:sup>
                              </m:sSubSup>
                            </m:e>
                          </m:d>
                        </m:e>
                      </m:d>
                      <m:r>
                        <a:rPr lang="zh-CN" altLang="en-US" sz="2000">
                          <a:latin typeface="Cambria Math" panose="02040503050406030204" pitchFamily="18" charset="0"/>
                        </a:rPr>
                        <m:t>=5</m:t>
                      </m:r>
                      <m:d>
                        <m:dPr>
                          <m:begChr m:val="|"/>
                          <m:endChr m:val="|"/>
                          <m:ctrlPr>
                            <a:rPr lang="en-US" altLang="zh-CN" sz="2000" i="1">
                              <a:latin typeface="Cambria Math" panose="02040503050406030204" pitchFamily="18" charset="0"/>
                            </a:rPr>
                          </m:ctrlPr>
                        </m:dPr>
                        <m:e>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𝑒</m:t>
                              </m:r>
                            </m:e>
                            <m:sub>
                              <m:r>
                                <a:rPr lang="zh-CN" altLang="en-US" sz="2000" i="1">
                                  <a:latin typeface="Cambria Math" panose="02040503050406030204" pitchFamily="18" charset="0"/>
                                </a:rPr>
                                <m:t>𝑛</m:t>
                              </m:r>
                              <m:r>
                                <a:rPr lang="zh-CN" altLang="en-US" sz="2000">
                                  <a:latin typeface="Cambria Math" panose="02040503050406030204" pitchFamily="18" charset="0"/>
                                </a:rPr>
                                <m:t>−1</m:t>
                              </m:r>
                            </m:sub>
                          </m:sSub>
                        </m:e>
                      </m:d>
                    </m:oMath>
                  </m:oMathPara>
                </a14:m>
                <a:endParaRPr lang="zh-CN" altLang="en-US" sz="2000" dirty="0"/>
              </a:p>
            </p:txBody>
          </p:sp>
        </mc:Choice>
        <mc:Fallback xmlns="">
          <p:sp>
            <p:nvSpPr>
              <p:cNvPr id="17" name="文本框 16">
                <a:extLst>
                  <a:ext uri="{FF2B5EF4-FFF2-40B4-BE49-F238E27FC236}">
                    <a16:creationId xmlns:a16="http://schemas.microsoft.com/office/drawing/2014/main" id="{87E597CB-6C18-13FE-24A5-7F31B47ED300}"/>
                  </a:ext>
                </a:extLst>
              </p:cNvPr>
              <p:cNvSpPr txBox="1">
                <a:spLocks noRot="1" noChangeAspect="1" noMove="1" noResize="1" noEditPoints="1" noAdjustHandles="1" noChangeArrowheads="1" noChangeShapeType="1" noTextEdit="1"/>
              </p:cNvSpPr>
              <p:nvPr/>
            </p:nvSpPr>
            <p:spPr>
              <a:xfrm>
                <a:off x="4926590" y="2924431"/>
                <a:ext cx="4206051" cy="400110"/>
              </a:xfrm>
              <a:prstGeom prst="rect">
                <a:avLst/>
              </a:prstGeom>
              <a:blipFill>
                <a:blip r:embed="rId15"/>
                <a:stretch>
                  <a:fillRect b="-4615"/>
                </a:stretch>
              </a:blipFill>
            </p:spPr>
            <p:txBody>
              <a:bodyPr/>
              <a:lstStyle/>
              <a:p>
                <a:r>
                  <a:rPr lang="zh-CN" altLang="en-US">
                    <a:noFill/>
                  </a:rPr>
                  <a:t> </a:t>
                </a:r>
              </a:p>
            </p:txBody>
          </p:sp>
        </mc:Fallback>
      </mc:AlternateContent>
      <p:grpSp>
        <p:nvGrpSpPr>
          <p:cNvPr id="23" name="组合 22">
            <a:extLst>
              <a:ext uri="{FF2B5EF4-FFF2-40B4-BE49-F238E27FC236}">
                <a16:creationId xmlns:a16="http://schemas.microsoft.com/office/drawing/2014/main" id="{315D46C0-9972-D8EF-8DFB-73384F5A3101}"/>
              </a:ext>
            </a:extLst>
          </p:cNvPr>
          <p:cNvGrpSpPr/>
          <p:nvPr/>
        </p:nvGrpSpPr>
        <p:grpSpPr>
          <a:xfrm>
            <a:off x="592805" y="1646874"/>
            <a:ext cx="3988594" cy="553357"/>
            <a:chOff x="2396969" y="2334333"/>
            <a:chExt cx="3251991" cy="737809"/>
          </a:xfrm>
        </p:grpSpPr>
        <p:grpSp>
          <p:nvGrpSpPr>
            <p:cNvPr id="19" name="组合 18">
              <a:extLst>
                <a:ext uri="{FF2B5EF4-FFF2-40B4-BE49-F238E27FC236}">
                  <a16:creationId xmlns:a16="http://schemas.microsoft.com/office/drawing/2014/main" id="{4AD765F7-BB62-CA25-F840-D38BE5287373}"/>
                </a:ext>
              </a:extLst>
            </p:cNvPr>
            <p:cNvGrpSpPr/>
            <p:nvPr/>
          </p:nvGrpSpPr>
          <p:grpSpPr>
            <a:xfrm>
              <a:off x="2396969" y="2334333"/>
              <a:ext cx="3251991" cy="737809"/>
              <a:chOff x="2466780" y="3058167"/>
              <a:chExt cx="3251991" cy="737809"/>
            </a:xfrm>
          </p:grpSpPr>
          <p:sp>
            <p:nvSpPr>
              <p:cNvPr id="20" name="Rectangle 21">
                <a:extLst>
                  <a:ext uri="{FF2B5EF4-FFF2-40B4-BE49-F238E27FC236}">
                    <a16:creationId xmlns:a16="http://schemas.microsoft.com/office/drawing/2014/main" id="{AD5005AD-D7B2-5678-753F-0DD080866736}"/>
                  </a:ext>
                </a:extLst>
              </p:cNvPr>
              <p:cNvSpPr/>
              <p:nvPr/>
            </p:nvSpPr>
            <p:spPr>
              <a:xfrm>
                <a:off x="2466780" y="3058167"/>
                <a:ext cx="3251991" cy="73780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lnSpc>
                    <a:spcPct val="140000"/>
                  </a:lnSpc>
                  <a:spcBef>
                    <a:spcPct val="0"/>
                  </a:spcBef>
                  <a:buClrTx/>
                  <a:buSzTx/>
                  <a:buNone/>
                </a:pPr>
                <a:r>
                  <a:rPr lang="zh-CN" altLang="en-US" sz="2400" b="1" dirty="0">
                    <a:latin typeface="微软雅黑" panose="020B0503020204020204" pitchFamily="34" charset="-122"/>
                    <a:ea typeface="微软雅黑" panose="020B0503020204020204" pitchFamily="34" charset="-122"/>
                  </a:rPr>
                  <a:t>若记      的误差为      ，</a:t>
                </a:r>
                <a:endParaRPr lang="zh-CN" altLang="en-US" sz="2400" b="1" i="1" dirty="0">
                  <a:latin typeface="微软雅黑" panose="020B0503020204020204" pitchFamily="34" charset="-122"/>
                  <a:ea typeface="微软雅黑" panose="020B0503020204020204" pitchFamily="34" charset="-122"/>
                </a:endParaRPr>
              </a:p>
            </p:txBody>
          </p:sp>
          <p:graphicFrame>
            <p:nvGraphicFramePr>
              <p:cNvPr id="21" name="Object 22">
                <a:extLst>
                  <a:ext uri="{FF2B5EF4-FFF2-40B4-BE49-F238E27FC236}">
                    <a16:creationId xmlns:a16="http://schemas.microsoft.com/office/drawing/2014/main" id="{AE905D63-608B-0B88-291D-B989FC226CB8}"/>
                  </a:ext>
                </a:extLst>
              </p:cNvPr>
              <p:cNvGraphicFramePr>
                <a:graphicFrameLocks noChangeAspect="1"/>
              </p:cNvGraphicFramePr>
              <p:nvPr>
                <p:extLst>
                  <p:ext uri="{D42A27DB-BD31-4B8C-83A1-F6EECF244321}">
                    <p14:modId xmlns:p14="http://schemas.microsoft.com/office/powerpoint/2010/main" val="3181693214"/>
                  </p:ext>
                </p:extLst>
              </p:nvPr>
            </p:nvGraphicFramePr>
            <p:xfrm>
              <a:off x="3028668" y="3211078"/>
              <a:ext cx="454025" cy="565171"/>
            </p:xfrm>
            <a:graphic>
              <a:graphicData uri="http://schemas.openxmlformats.org/presentationml/2006/ole">
                <mc:AlternateContent xmlns:mc="http://schemas.openxmlformats.org/markup-compatibility/2006">
                  <mc:Choice xmlns:v="urn:schemas-microsoft-com:vml" Requires="v">
                    <p:oleObj name="Equation" r:id="rId16" imgW="241200" imgH="241200" progId="Equation.DSMT4">
                      <p:embed/>
                    </p:oleObj>
                  </mc:Choice>
                  <mc:Fallback>
                    <p:oleObj name="Equation" r:id="rId16" imgW="241200" imgH="241200" progId="Equation.DSMT4">
                      <p:embed/>
                      <p:pic>
                        <p:nvPicPr>
                          <p:cNvPr id="21" name="Object 22">
                            <a:extLst>
                              <a:ext uri="{FF2B5EF4-FFF2-40B4-BE49-F238E27FC236}">
                                <a16:creationId xmlns:a16="http://schemas.microsoft.com/office/drawing/2014/main" id="{AE905D63-608B-0B88-291D-B989FC226CB8}"/>
                              </a:ext>
                            </a:extLst>
                          </p:cNvPr>
                          <p:cNvPicPr/>
                          <p:nvPr/>
                        </p:nvPicPr>
                        <p:blipFill>
                          <a:blip r:embed="rId17"/>
                          <a:stretch>
                            <a:fillRect/>
                          </a:stretch>
                        </p:blipFill>
                        <p:spPr>
                          <a:xfrm>
                            <a:off x="3028668" y="3211078"/>
                            <a:ext cx="454025" cy="565171"/>
                          </a:xfrm>
                          <a:prstGeom prst="rect">
                            <a:avLst/>
                          </a:prstGeom>
                          <a:noFill/>
                          <a:ln w="38100">
                            <a:noFill/>
                            <a:miter/>
                          </a:ln>
                        </p:spPr>
                      </p:pic>
                    </p:oleObj>
                  </mc:Fallback>
                </mc:AlternateContent>
              </a:graphicData>
            </a:graphic>
          </p:graphicFrame>
        </p:grpSp>
        <p:graphicFrame>
          <p:nvGraphicFramePr>
            <p:cNvPr id="22" name="Object 37">
              <a:extLst>
                <a:ext uri="{FF2B5EF4-FFF2-40B4-BE49-F238E27FC236}">
                  <a16:creationId xmlns:a16="http://schemas.microsoft.com/office/drawing/2014/main" id="{4C9F8B3E-55E9-BBD2-0FED-AF147D73DDAC}"/>
                </a:ext>
              </a:extLst>
            </p:cNvPr>
            <p:cNvGraphicFramePr>
              <a:graphicFrameLocks noChangeAspect="1"/>
            </p:cNvGraphicFramePr>
            <p:nvPr>
              <p:extLst>
                <p:ext uri="{D42A27DB-BD31-4B8C-83A1-F6EECF244321}">
                  <p14:modId xmlns:p14="http://schemas.microsoft.com/office/powerpoint/2010/main" val="1776798891"/>
                </p:ext>
              </p:extLst>
            </p:nvPr>
          </p:nvGraphicFramePr>
          <p:xfrm>
            <a:off x="4440568" y="2415538"/>
            <a:ext cx="384871" cy="616353"/>
          </p:xfrm>
          <a:graphic>
            <a:graphicData uri="http://schemas.openxmlformats.org/presentationml/2006/ole">
              <mc:AlternateContent xmlns:mc="http://schemas.openxmlformats.org/markup-compatibility/2006">
                <mc:Choice xmlns:v="urn:schemas-microsoft-com:vml" Requires="v">
                  <p:oleObj name="Equation" r:id="rId18" imgW="241200" imgH="228600" progId="Equation.DSMT4">
                    <p:embed/>
                  </p:oleObj>
                </mc:Choice>
                <mc:Fallback>
                  <p:oleObj name="Equation" r:id="rId18" imgW="241200" imgH="228600" progId="Equation.DSMT4">
                    <p:embed/>
                    <p:pic>
                      <p:nvPicPr>
                        <p:cNvPr id="22" name="Object 37">
                          <a:extLst>
                            <a:ext uri="{FF2B5EF4-FFF2-40B4-BE49-F238E27FC236}">
                              <a16:creationId xmlns:a16="http://schemas.microsoft.com/office/drawing/2014/main" id="{4C9F8B3E-55E9-BBD2-0FED-AF147D73DDAC}"/>
                            </a:ext>
                          </a:extLst>
                        </p:cNvPr>
                        <p:cNvPicPr/>
                        <p:nvPr/>
                      </p:nvPicPr>
                      <p:blipFill>
                        <a:blip r:embed="rId19"/>
                        <a:stretch>
                          <a:fillRect/>
                        </a:stretch>
                      </p:blipFill>
                      <p:spPr>
                        <a:xfrm>
                          <a:off x="4440568" y="2415538"/>
                          <a:ext cx="384871" cy="616353"/>
                        </a:xfrm>
                        <a:prstGeom prst="rect">
                          <a:avLst/>
                        </a:prstGeom>
                        <a:noFill/>
                        <a:ln w="38100">
                          <a:noFill/>
                          <a:miter/>
                        </a:ln>
                      </p:spPr>
                    </p:pic>
                  </p:oleObj>
                </mc:Fallback>
              </mc:AlternateContent>
            </a:graphicData>
          </a:graphic>
        </p:graphicFrame>
      </p:gr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FA5573A4-6CB1-61B0-B99B-2BADC46E4600}"/>
                  </a:ext>
                </a:extLst>
              </p:cNvPr>
              <p:cNvSpPr txBox="1"/>
              <p:nvPr/>
            </p:nvSpPr>
            <p:spPr>
              <a:xfrm>
                <a:off x="2081994" y="3540978"/>
                <a:ext cx="195198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400" i="1">
                              <a:latin typeface="Cambria Math" panose="02040503050406030204" pitchFamily="18" charset="0"/>
                            </a:rPr>
                          </m:ctrlPr>
                        </m:dPr>
                        <m:e>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𝑒</m:t>
                              </m:r>
                            </m:e>
                            <m:sub>
                              <m:r>
                                <a:rPr lang="zh-CN" altLang="en-US" sz="2400" i="1">
                                  <a:latin typeface="Cambria Math" panose="02040503050406030204" pitchFamily="18" charset="0"/>
                                </a:rPr>
                                <m:t>𝑛</m:t>
                              </m:r>
                            </m:sub>
                          </m:sSub>
                        </m:e>
                      </m:d>
                      <m:r>
                        <a:rPr lang="zh-CN" altLang="en-US" sz="2400">
                          <a:latin typeface="Cambria Math" panose="02040503050406030204" pitchFamily="18" charset="0"/>
                        </a:rPr>
                        <m:t>=</m:t>
                      </m:r>
                      <m:sSup>
                        <m:sSupPr>
                          <m:ctrlPr>
                            <a:rPr lang="zh-CN" altLang="en-US" sz="2400" i="1">
                              <a:solidFill>
                                <a:srgbClr val="836967"/>
                              </a:solidFill>
                              <a:latin typeface="Cambria Math" panose="02040503050406030204" pitchFamily="18" charset="0"/>
                            </a:rPr>
                          </m:ctrlPr>
                        </m:sSupPr>
                        <m:e>
                          <m:r>
                            <a:rPr lang="zh-CN" altLang="en-US" sz="2400">
                              <a:latin typeface="Cambria Math" panose="02040503050406030204" pitchFamily="18" charset="0"/>
                            </a:rPr>
                            <m:t>5</m:t>
                          </m:r>
                        </m:e>
                        <m:sup>
                          <m:r>
                            <a:rPr lang="zh-CN" altLang="en-US" sz="2400" i="1">
                              <a:latin typeface="Cambria Math" panose="02040503050406030204" pitchFamily="18" charset="0"/>
                            </a:rPr>
                            <m:t>𝑛</m:t>
                          </m:r>
                        </m:sup>
                      </m:sSup>
                      <m:d>
                        <m:dPr>
                          <m:begChr m:val="|"/>
                          <m:endChr m:val="|"/>
                          <m:ctrlPr>
                            <a:rPr lang="en-US" altLang="zh-CN" sz="2400" i="1">
                              <a:latin typeface="Cambria Math" panose="02040503050406030204" pitchFamily="18" charset="0"/>
                            </a:rPr>
                          </m:ctrlPr>
                        </m:dPr>
                        <m:e>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𝑒</m:t>
                              </m:r>
                            </m:e>
                            <m:sub>
                              <m:r>
                                <a:rPr lang="zh-CN" altLang="en-US" sz="2400">
                                  <a:latin typeface="Cambria Math" panose="02040503050406030204" pitchFamily="18" charset="0"/>
                                </a:rPr>
                                <m:t>0</m:t>
                              </m:r>
                            </m:sub>
                          </m:sSub>
                        </m:e>
                      </m:d>
                    </m:oMath>
                  </m:oMathPara>
                </a14:m>
                <a:endParaRPr lang="zh-CN" altLang="en-US" sz="2400" dirty="0"/>
              </a:p>
            </p:txBody>
          </p:sp>
        </mc:Choice>
        <mc:Fallback xmlns="">
          <p:sp>
            <p:nvSpPr>
              <p:cNvPr id="25" name="文本框 24">
                <a:extLst>
                  <a:ext uri="{FF2B5EF4-FFF2-40B4-BE49-F238E27FC236}">
                    <a16:creationId xmlns:a16="http://schemas.microsoft.com/office/drawing/2014/main" id="{FA5573A4-6CB1-61B0-B99B-2BADC46E4600}"/>
                  </a:ext>
                </a:extLst>
              </p:cNvPr>
              <p:cNvSpPr txBox="1">
                <a:spLocks noRot="1" noChangeAspect="1" noMove="1" noResize="1" noEditPoints="1" noAdjustHandles="1" noChangeArrowheads="1" noChangeShapeType="1" noTextEdit="1"/>
              </p:cNvSpPr>
              <p:nvPr/>
            </p:nvSpPr>
            <p:spPr>
              <a:xfrm>
                <a:off x="2081994" y="3540978"/>
                <a:ext cx="1951984" cy="461665"/>
              </a:xfrm>
              <a:prstGeom prst="rect">
                <a:avLst/>
              </a:prstGeom>
              <a:blipFill>
                <a:blip r:embed="rId20"/>
                <a:stretch>
                  <a:fillRect b="-2632"/>
                </a:stretch>
              </a:blipFill>
            </p:spPr>
            <p:txBody>
              <a:bodyPr/>
              <a:lstStyle/>
              <a:p>
                <a:r>
                  <a:rPr lang="zh-CN" altLang="en-US">
                    <a:noFill/>
                  </a:rPr>
                  <a:t> </a:t>
                </a:r>
              </a:p>
            </p:txBody>
          </p:sp>
        </mc:Fallback>
      </mc:AlternateContent>
      <p:grpSp>
        <p:nvGrpSpPr>
          <p:cNvPr id="32" name="组合 31">
            <a:extLst>
              <a:ext uri="{FF2B5EF4-FFF2-40B4-BE49-F238E27FC236}">
                <a16:creationId xmlns:a16="http://schemas.microsoft.com/office/drawing/2014/main" id="{87D481AE-0466-D8C4-4E97-CB850A1D4CA4}"/>
              </a:ext>
            </a:extLst>
          </p:cNvPr>
          <p:cNvGrpSpPr/>
          <p:nvPr/>
        </p:nvGrpSpPr>
        <p:grpSpPr>
          <a:xfrm>
            <a:off x="419329" y="3948958"/>
            <a:ext cx="8469684" cy="1689052"/>
            <a:chOff x="2350921" y="4620574"/>
            <a:chExt cx="9567107" cy="2252069"/>
          </a:xfrm>
        </p:grpSpPr>
        <mc:AlternateContent xmlns:mc="http://schemas.openxmlformats.org/markup-compatibility/2006" xmlns:a14="http://schemas.microsoft.com/office/drawing/2010/main">
          <mc:Choice Requires="a14">
            <p:sp>
              <p:nvSpPr>
                <p:cNvPr id="26" name="Text Box 20">
                  <a:extLst>
                    <a:ext uri="{FF2B5EF4-FFF2-40B4-BE49-F238E27FC236}">
                      <a16:creationId xmlns:a16="http://schemas.microsoft.com/office/drawing/2014/main" id="{CE4D3229-D60A-2000-2280-D0143FFC8302}"/>
                    </a:ext>
                  </a:extLst>
                </p:cNvPr>
                <p:cNvSpPr txBox="1"/>
                <p:nvPr/>
              </p:nvSpPr>
              <p:spPr>
                <a:xfrm>
                  <a:off x="2350921" y="4620574"/>
                  <a:ext cx="9567107" cy="225206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lnSpc>
                      <a:spcPct val="150000"/>
                    </a:lnSpc>
                    <a:spcBef>
                      <a:spcPct val="0"/>
                    </a:spcBef>
                    <a:buClrTx/>
                    <a:buSzTx/>
                    <a:buNone/>
                  </a:pPr>
                  <a:r>
                    <a:rPr lang="zh-CN" altLang="en-US" sz="2400" b="1" dirty="0">
                      <a:latin typeface="微软雅黑" panose="020B0503020204020204" pitchFamily="34" charset="-122"/>
                      <a:ea typeface="微软雅黑" panose="020B0503020204020204" pitchFamily="34" charset="-122"/>
                    </a:rPr>
                    <a:t>由此可以看出，    的误差放大了</a:t>
                  </a:r>
                  <a:r>
                    <a:rPr lang="en-US" altLang="zh-CN" sz="2400" b="1" dirty="0">
                      <a:solidFill>
                        <a:srgbClr val="FF0000"/>
                      </a:solidFill>
                      <a:latin typeface="微软雅黑" panose="020B0503020204020204" pitchFamily="34" charset="-122"/>
                      <a:ea typeface="微软雅黑" panose="020B0503020204020204" pitchFamily="34" charset="-122"/>
                    </a:rPr>
                    <a:t>5</a:t>
                  </a:r>
                  <a:r>
                    <a:rPr lang="zh-CN" altLang="en-US" sz="2400" b="1" dirty="0">
                      <a:solidFill>
                        <a:srgbClr val="FF0000"/>
                      </a:solidFill>
                      <a:latin typeface="微软雅黑" panose="020B0503020204020204" pitchFamily="34" charset="-122"/>
                      <a:ea typeface="微软雅黑" panose="020B0503020204020204" pitchFamily="34" charset="-122"/>
                    </a:rPr>
                    <a:t>倍</a:t>
                  </a:r>
                  <a:r>
                    <a:rPr lang="zh-CN" altLang="en-US" sz="2400" b="1" dirty="0">
                      <a:latin typeface="微软雅黑" panose="020B0503020204020204" pitchFamily="34" charset="-122"/>
                      <a:ea typeface="微软雅黑" panose="020B0503020204020204" pitchFamily="34" charset="-122"/>
                    </a:rPr>
                    <a:t>传给    ，而初始数据的误差对第</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步的影响则是扩大了</a:t>
                  </a:r>
                  <a14:m>
                    <m:oMath xmlns:m="http://schemas.openxmlformats.org/officeDocument/2006/math">
                      <m:sSup>
                        <m:sSupPr>
                          <m:ctrlPr>
                            <a:rPr lang="zh-CN" altLang="en-US" sz="2400" b="1" i="1">
                              <a:solidFill>
                                <a:srgbClr val="FF0000"/>
                              </a:solidFill>
                              <a:latin typeface="Cambria Math" panose="02040503050406030204" pitchFamily="18" charset="0"/>
                            </a:rPr>
                          </m:ctrlPr>
                        </m:sSupPr>
                        <m:e>
                          <m:r>
                            <a:rPr lang="en-US" altLang="zh-CN" sz="2400" b="1">
                              <a:solidFill>
                                <a:srgbClr val="FF0000"/>
                              </a:solidFill>
                              <a:latin typeface="Cambria Math" panose="02040503050406030204" pitchFamily="18" charset="0"/>
                            </a:rPr>
                            <m:t> </m:t>
                          </m:r>
                          <m:r>
                            <a:rPr lang="zh-CN" altLang="en-US" sz="2400" b="1" i="1">
                              <a:solidFill>
                                <a:srgbClr val="FF0000"/>
                              </a:solidFill>
                              <a:latin typeface="Cambria Math" panose="02040503050406030204" pitchFamily="18" charset="0"/>
                            </a:rPr>
                            <m:t>𝟓</m:t>
                          </m:r>
                        </m:e>
                        <m:sup>
                          <m:r>
                            <a:rPr lang="zh-CN" altLang="en-US" sz="2400" b="1" i="1">
                              <a:solidFill>
                                <a:srgbClr val="FF0000"/>
                              </a:solidFill>
                              <a:latin typeface="Cambria Math" panose="02040503050406030204" pitchFamily="18" charset="0"/>
                            </a:rPr>
                            <m:t>𝒏</m:t>
                          </m:r>
                        </m:sup>
                      </m:sSup>
                    </m:oMath>
                  </a14:m>
                  <a:r>
                    <a:rPr lang="zh-CN" altLang="en-US" sz="2400" b="1" dirty="0">
                      <a:solidFill>
                        <a:srgbClr val="FF0000"/>
                      </a:solidFill>
                      <a:latin typeface="微软雅黑" panose="020B0503020204020204" pitchFamily="34" charset="-122"/>
                      <a:ea typeface="微软雅黑" panose="020B0503020204020204" pitchFamily="34" charset="-122"/>
                    </a:rPr>
                    <a:t> 倍</a:t>
                  </a:r>
                  <a:r>
                    <a:rPr lang="zh-CN" altLang="en-US" sz="2400" b="1" dirty="0">
                      <a:latin typeface="微软雅黑" panose="020B0503020204020204" pitchFamily="34" charset="-122"/>
                      <a:ea typeface="微软雅黑" panose="020B0503020204020204" pitchFamily="34" charset="-122"/>
                    </a:rPr>
                    <a:t>。当</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较大时，计算结果将严重失真，因而该算法是</a:t>
                  </a:r>
                  <a:r>
                    <a:rPr lang="zh-CN" altLang="en-US" sz="2400" b="1" dirty="0">
                      <a:solidFill>
                        <a:srgbClr val="FF0000"/>
                      </a:solidFill>
                      <a:latin typeface="微软雅黑" panose="020B0503020204020204" pitchFamily="34" charset="-122"/>
                      <a:ea typeface="微软雅黑" panose="020B0503020204020204" pitchFamily="34" charset="-122"/>
                    </a:rPr>
                    <a:t>数值不稳定的。       </a:t>
                  </a:r>
                </a:p>
              </p:txBody>
            </p:sp>
          </mc:Choice>
          <mc:Fallback xmlns="">
            <p:sp>
              <p:nvSpPr>
                <p:cNvPr id="26" name="Text Box 20">
                  <a:extLst>
                    <a:ext uri="{FF2B5EF4-FFF2-40B4-BE49-F238E27FC236}">
                      <a16:creationId xmlns:a16="http://schemas.microsoft.com/office/drawing/2014/main" id="{CE4D3229-D60A-2000-2280-D0143FFC8302}"/>
                    </a:ext>
                  </a:extLst>
                </p:cNvPr>
                <p:cNvSpPr txBox="1">
                  <a:spLocks noRot="1" noChangeAspect="1" noMove="1" noResize="1" noEditPoints="1" noAdjustHandles="1" noChangeArrowheads="1" noChangeShapeType="1" noTextEdit="1"/>
                </p:cNvSpPr>
                <p:nvPr/>
              </p:nvSpPr>
              <p:spPr>
                <a:xfrm>
                  <a:off x="2350921" y="4620574"/>
                  <a:ext cx="9567107" cy="2252069"/>
                </a:xfrm>
                <a:prstGeom prst="rect">
                  <a:avLst/>
                </a:prstGeom>
                <a:blipFill>
                  <a:blip r:embed="rId21"/>
                  <a:stretch>
                    <a:fillRect l="-1152" r="-360" b="-7581"/>
                  </a:stretch>
                </a:blipFill>
                <a:ln w="9525">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8" name="Object 22">
                  <a:extLst>
                    <a:ext uri="{FF2B5EF4-FFF2-40B4-BE49-F238E27FC236}">
                      <a16:creationId xmlns:a16="http://schemas.microsoft.com/office/drawing/2014/main" id="{E2DB30C3-A7E0-63AD-29E1-FE31C1A94C72}"/>
                    </a:ext>
                  </a:extLst>
                </p:cNvPr>
                <p:cNvGraphicFramePr>
                  <a:graphicFrameLocks noChangeAspect="1"/>
                </p:cNvGraphicFramePr>
                <p:nvPr>
                  <p:extLst>
                    <p:ext uri="{D42A27DB-BD31-4B8C-83A1-F6EECF244321}">
                      <p14:modId xmlns:p14="http://schemas.microsoft.com/office/powerpoint/2010/main" val="1366867485"/>
                    </p:ext>
                  </p:extLst>
                </p:nvPr>
              </p:nvGraphicFramePr>
              <p:xfrm>
                <a:off x="4704113" y="4751806"/>
                <a:ext cx="526005" cy="615552"/>
              </p:xfrm>
              <a:graphic>
                <a:graphicData uri="http://schemas.openxmlformats.org/presentationml/2006/ole">
                  <mc:AlternateContent>
                    <mc:Choice xmlns:v="urn:schemas-microsoft-com:vml" Requires="v">
                      <p:oleObj name="Equation" r:id="rId22" imgW="241200" imgH="241200" progId="Equation.DSMT4">
                        <p:embed/>
                      </p:oleObj>
                    </mc:Choice>
                    <mc:Fallback>
                      <p:oleObj name="Equation" r:id="rId22" imgW="241200" imgH="241200" progId="Equation.DSMT4">
                        <p:embed/>
                        <p:pic>
                          <p:nvPicPr>
                            <p:cNvPr id="28" name="Object 22">
                              <a:extLst>
                                <a:ext uri="{FF2B5EF4-FFF2-40B4-BE49-F238E27FC236}">
                                  <a16:creationId xmlns:a16="http://schemas.microsoft.com/office/drawing/2014/main" id="{E2DB30C3-A7E0-63AD-29E1-FE31C1A94C72}"/>
                                </a:ext>
                              </a:extLst>
                            </p:cNvPr>
                            <p:cNvPicPr/>
                            <p:nvPr/>
                          </p:nvPicPr>
                          <p:blipFill>
                            <a:blip r:embed="rId17"/>
                            <a:stretch>
                              <a:fillRect/>
                            </a:stretch>
                          </p:blipFill>
                          <p:spPr>
                            <a:xfrm>
                              <a:off x="4704113" y="4751806"/>
                              <a:ext cx="526005" cy="615552"/>
                            </a:xfrm>
                            <a:prstGeom prst="rect">
                              <a:avLst/>
                            </a:prstGeom>
                            <a:noFill/>
                            <a:ln w="38100">
                              <a:noFill/>
                              <a:miter/>
                            </a:ln>
                          </p:spPr>
                        </p:pic>
                      </p:oleObj>
                    </mc:Fallback>
                  </mc:AlternateContent>
                </a:graphicData>
              </a:graphic>
            </p:graphicFrame>
          </mc:Choice>
          <mc:Fallback xmlns="">
            <p:graphicFrame>
              <p:nvGraphicFramePr>
                <p:cNvPr id="28" name="Object 22">
                  <a:extLst>
                    <a:ext uri="{FF2B5EF4-FFF2-40B4-BE49-F238E27FC236}">
                      <a16:creationId xmlns:a16="http://schemas.microsoft.com/office/drawing/2014/main" id="{E2DB30C3-A7E0-63AD-29E1-FE31C1A94C72}"/>
                    </a:ext>
                  </a:extLst>
                </p:cNvPr>
                <p:cNvGraphicFramePr>
                  <a:graphicFrameLocks noChangeAspect="1"/>
                </p:cNvGraphicFramePr>
                <p:nvPr>
                  <p:extLst>
                    <p:ext uri="{D42A27DB-BD31-4B8C-83A1-F6EECF244321}">
                      <p14:modId xmlns:p14="http://schemas.microsoft.com/office/powerpoint/2010/main" val="1366867485"/>
                    </p:ext>
                  </p:extLst>
                </p:nvPr>
              </p:nvGraphicFramePr>
              <p:xfrm>
                <a:off x="4704113" y="4751806"/>
                <a:ext cx="526005" cy="615552"/>
              </p:xfrm>
              <a:graphic>
                <a:graphicData uri="http://schemas.openxmlformats.org/presentationml/2006/ole">
                  <mc:AlternateContent>
                    <mc:Choice xmlns:v="urn:schemas-microsoft-com:vml" Requires="v">
                      <p:oleObj name="Equation" r:id="rId23" imgW="241200" imgH="241200" progId="Equation.DSMT4">
                        <p:embed/>
                      </p:oleObj>
                    </mc:Choice>
                    <mc:Fallback>
                      <p:oleObj name="Equation" r:id="rId23" imgW="241200" imgH="241200" progId="Equation.DSMT4">
                        <p:embed/>
                        <p:pic>
                          <p:nvPicPr>
                            <p:cNvPr id="28" name="Object 22">
                              <a:extLst>
                                <a:ext uri="{FF2B5EF4-FFF2-40B4-BE49-F238E27FC236}">
                                  <a16:creationId xmlns:a16="http://schemas.microsoft.com/office/drawing/2014/main" id="{E2DB30C3-A7E0-63AD-29E1-FE31C1A94C72}"/>
                                </a:ext>
                              </a:extLst>
                            </p:cNvPr>
                            <p:cNvPicPr/>
                            <p:nvPr/>
                          </p:nvPicPr>
                          <p:blipFill>
                            <a:blip r:embed="rId24"/>
                            <a:stretch>
                              <a:fillRect/>
                            </a:stretch>
                          </p:blipFill>
                          <p:spPr>
                            <a:xfrm>
                              <a:off x="4704113" y="4751806"/>
                              <a:ext cx="526005" cy="615552"/>
                            </a:xfrm>
                            <a:prstGeom prst="rect">
                              <a:avLst/>
                            </a:prstGeom>
                            <a:noFill/>
                            <a:ln w="38100">
                              <a:noFill/>
                              <a:miter/>
                            </a:ln>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30" name="Object 22">
                  <a:extLst>
                    <a:ext uri="{FF2B5EF4-FFF2-40B4-BE49-F238E27FC236}">
                      <a16:creationId xmlns:a16="http://schemas.microsoft.com/office/drawing/2014/main" id="{86555BA1-BEED-A001-63D7-658C4AA4FC6E}"/>
                    </a:ext>
                  </a:extLst>
                </p:cNvPr>
                <p:cNvGraphicFramePr>
                  <a:graphicFrameLocks noChangeAspect="1"/>
                </p:cNvGraphicFramePr>
                <p:nvPr>
                  <p:extLst>
                    <p:ext uri="{D42A27DB-BD31-4B8C-83A1-F6EECF244321}">
                      <p14:modId xmlns:p14="http://schemas.microsoft.com/office/powerpoint/2010/main" val="2264737329"/>
                    </p:ext>
                  </p:extLst>
                </p:nvPr>
              </p:nvGraphicFramePr>
              <p:xfrm>
                <a:off x="8650492" y="4770562"/>
                <a:ext cx="360479" cy="615552"/>
              </p:xfrm>
              <a:graphic>
                <a:graphicData uri="http://schemas.openxmlformats.org/presentationml/2006/ole">
                  <mc:AlternateContent>
                    <mc:Choice xmlns:v="urn:schemas-microsoft-com:vml" Requires="v">
                      <p:oleObj name="Equation" r:id="rId25" imgW="164880" imgH="241200" progId="Equation.DSMT4">
                        <p:embed/>
                      </p:oleObj>
                    </mc:Choice>
                    <mc:Fallback>
                      <p:oleObj name="Equation" r:id="rId25" imgW="164880" imgH="241200" progId="Equation.DSMT4">
                        <p:embed/>
                        <p:pic>
                          <p:nvPicPr>
                            <p:cNvPr id="30" name="Object 22">
                              <a:extLst>
                                <a:ext uri="{FF2B5EF4-FFF2-40B4-BE49-F238E27FC236}">
                                  <a16:creationId xmlns:a16="http://schemas.microsoft.com/office/drawing/2014/main" id="{86555BA1-BEED-A001-63D7-658C4AA4FC6E}"/>
                                </a:ext>
                              </a:extLst>
                            </p:cNvPr>
                            <p:cNvPicPr/>
                            <p:nvPr/>
                          </p:nvPicPr>
                          <p:blipFill>
                            <a:blip r:embed="rId26"/>
                            <a:stretch>
                              <a:fillRect/>
                            </a:stretch>
                          </p:blipFill>
                          <p:spPr>
                            <a:xfrm>
                              <a:off x="8650492" y="4770562"/>
                              <a:ext cx="360479" cy="615552"/>
                            </a:xfrm>
                            <a:prstGeom prst="rect">
                              <a:avLst/>
                            </a:prstGeom>
                            <a:noFill/>
                            <a:ln w="38100">
                              <a:noFill/>
                              <a:miter/>
                            </a:ln>
                          </p:spPr>
                        </p:pic>
                      </p:oleObj>
                    </mc:Fallback>
                  </mc:AlternateContent>
                </a:graphicData>
              </a:graphic>
            </p:graphicFrame>
          </mc:Choice>
          <mc:Fallback xmlns="">
            <p:graphicFrame>
              <p:nvGraphicFramePr>
                <p:cNvPr id="30" name="Object 22">
                  <a:extLst>
                    <a:ext uri="{FF2B5EF4-FFF2-40B4-BE49-F238E27FC236}">
                      <a16:creationId xmlns:a16="http://schemas.microsoft.com/office/drawing/2014/main" id="{86555BA1-BEED-A001-63D7-658C4AA4FC6E}"/>
                    </a:ext>
                  </a:extLst>
                </p:cNvPr>
                <p:cNvGraphicFramePr>
                  <a:graphicFrameLocks noChangeAspect="1"/>
                </p:cNvGraphicFramePr>
                <p:nvPr>
                  <p:extLst>
                    <p:ext uri="{D42A27DB-BD31-4B8C-83A1-F6EECF244321}">
                      <p14:modId xmlns:p14="http://schemas.microsoft.com/office/powerpoint/2010/main" val="2264737329"/>
                    </p:ext>
                  </p:extLst>
                </p:nvPr>
              </p:nvGraphicFramePr>
              <p:xfrm>
                <a:off x="8650492" y="4770562"/>
                <a:ext cx="360479" cy="615552"/>
              </p:xfrm>
              <a:graphic>
                <a:graphicData uri="http://schemas.openxmlformats.org/presentationml/2006/ole">
                  <mc:AlternateContent>
                    <mc:Choice xmlns:v="urn:schemas-microsoft-com:vml" Requires="v">
                      <p:oleObj name="Equation" r:id="rId27" imgW="164880" imgH="241200" progId="Equation.DSMT4">
                        <p:embed/>
                      </p:oleObj>
                    </mc:Choice>
                    <mc:Fallback>
                      <p:oleObj name="Equation" r:id="rId27" imgW="164880" imgH="241200" progId="Equation.DSMT4">
                        <p:embed/>
                        <p:pic>
                          <p:nvPicPr>
                            <p:cNvPr id="30" name="Object 22">
                              <a:extLst>
                                <a:ext uri="{FF2B5EF4-FFF2-40B4-BE49-F238E27FC236}">
                                  <a16:creationId xmlns:a16="http://schemas.microsoft.com/office/drawing/2014/main" id="{86555BA1-BEED-A001-63D7-658C4AA4FC6E}"/>
                                </a:ext>
                              </a:extLst>
                            </p:cNvPr>
                            <p:cNvPicPr/>
                            <p:nvPr/>
                          </p:nvPicPr>
                          <p:blipFill>
                            <a:blip r:embed="rId28"/>
                            <a:stretch>
                              <a:fillRect/>
                            </a:stretch>
                          </p:blipFill>
                          <p:spPr>
                            <a:xfrm>
                              <a:off x="8650492" y="4770562"/>
                              <a:ext cx="360479" cy="615552"/>
                            </a:xfrm>
                            <a:prstGeom prst="rect">
                              <a:avLst/>
                            </a:prstGeom>
                            <a:noFill/>
                            <a:ln w="38100">
                              <a:noFill/>
                              <a:miter/>
                            </a:ln>
                          </p:spPr>
                        </p:pic>
                      </p:oleObj>
                    </mc:Fallback>
                  </mc:AlternateContent>
                </a:graphicData>
              </a:graphic>
            </p:graphicFrame>
          </mc:Fallback>
        </mc:AlternateContent>
      </p:grpSp>
      <p:sp>
        <p:nvSpPr>
          <p:cNvPr id="31" name="Text Box 20">
            <a:extLst>
              <a:ext uri="{FF2B5EF4-FFF2-40B4-BE49-F238E27FC236}">
                <a16:creationId xmlns:a16="http://schemas.microsoft.com/office/drawing/2014/main" id="{E952EDB3-E0C7-B453-040D-E8599ED8B7B8}"/>
              </a:ext>
            </a:extLst>
          </p:cNvPr>
          <p:cNvSpPr txBox="1"/>
          <p:nvPr/>
        </p:nvSpPr>
        <p:spPr>
          <a:xfrm>
            <a:off x="550478" y="3527800"/>
            <a:ext cx="1126825"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latin typeface="微软雅黑" panose="020B0503020204020204" pitchFamily="34" charset="-122"/>
                <a:ea typeface="微软雅黑" panose="020B0503020204020204" pitchFamily="34" charset="-122"/>
              </a:rPr>
              <a:t>从而</a:t>
            </a:r>
          </a:p>
        </p:txBody>
      </p:sp>
      <p:pic>
        <p:nvPicPr>
          <p:cNvPr id="33" name="Picture 41" descr="j0288870">
            <a:extLst>
              <a:ext uri="{FF2B5EF4-FFF2-40B4-BE49-F238E27FC236}">
                <a16:creationId xmlns:a16="http://schemas.microsoft.com/office/drawing/2014/main" id="{47867B9D-C5E4-B300-B474-DA73408B5350}"/>
              </a:ext>
            </a:extLst>
          </p:cNvPr>
          <p:cNvPicPr>
            <a:picLocks noChangeAspect="1"/>
          </p:cNvPicPr>
          <p:nvPr/>
        </p:nvPicPr>
        <p:blipFill>
          <a:blip r:embed="rId29"/>
          <a:stretch>
            <a:fillRect/>
          </a:stretch>
        </p:blipFill>
        <p:spPr>
          <a:xfrm>
            <a:off x="4149184" y="5558765"/>
            <a:ext cx="864429" cy="1240073"/>
          </a:xfrm>
          <a:prstGeom prst="rect">
            <a:avLst/>
          </a:prstGeom>
          <a:noFill/>
          <a:ln w="9525">
            <a:noFill/>
          </a:ln>
        </p:spPr>
      </p:pic>
    </p:spTree>
  </p:cSld>
  <p:clrMapOvr>
    <a:masterClrMapping/>
  </p:clrMapOvr>
  <p:transition>
    <p:cover dir="d"/>
    <p:sndAc>
      <p:stSnd>
        <p:snd r:embed="rId2" name="WHOO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checkerboard(across)">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9" presetClass="entr" presetSubtype="0" decel="100000" fill="hold" grpId="0" nodeType="clickEffect">
                                  <p:stCondLst>
                                    <p:cond delay="0"/>
                                  </p:stCondLst>
                                  <p:childTnLst>
                                    <p:set>
                                      <p:cBhvr>
                                        <p:cTn id="54" dur="1" fill="hold">
                                          <p:stCondLst>
                                            <p:cond delay="0"/>
                                          </p:stCondLst>
                                        </p:cTn>
                                        <p:tgtEl>
                                          <p:spTgt spid="41002"/>
                                        </p:tgtEl>
                                        <p:attrNameLst>
                                          <p:attrName>style.visibility</p:attrName>
                                        </p:attrNameLst>
                                      </p:cBhvr>
                                      <p:to>
                                        <p:strVal val="visible"/>
                                      </p:to>
                                    </p:set>
                                    <p:anim calcmode="lin" valueType="num">
                                      <p:cBhvr>
                                        <p:cTn id="55" dur="500" fill="hold"/>
                                        <p:tgtEl>
                                          <p:spTgt spid="41002"/>
                                        </p:tgtEl>
                                        <p:attrNameLst>
                                          <p:attrName>ppt_w</p:attrName>
                                        </p:attrNameLst>
                                      </p:cBhvr>
                                      <p:tavLst>
                                        <p:tav tm="0">
                                          <p:val>
                                            <p:fltVal val="0"/>
                                          </p:val>
                                        </p:tav>
                                        <p:tav tm="100000">
                                          <p:val>
                                            <p:strVal val="#ppt_w"/>
                                          </p:val>
                                        </p:tav>
                                      </p:tavLst>
                                    </p:anim>
                                    <p:anim calcmode="lin" valueType="num">
                                      <p:cBhvr>
                                        <p:cTn id="56" dur="500" fill="hold"/>
                                        <p:tgtEl>
                                          <p:spTgt spid="41002"/>
                                        </p:tgtEl>
                                        <p:attrNameLst>
                                          <p:attrName>ppt_h</p:attrName>
                                        </p:attrNameLst>
                                      </p:cBhvr>
                                      <p:tavLst>
                                        <p:tav tm="0">
                                          <p:val>
                                            <p:fltVal val="0"/>
                                          </p:val>
                                        </p:tav>
                                        <p:tav tm="100000">
                                          <p:val>
                                            <p:strVal val="#ppt_h"/>
                                          </p:val>
                                        </p:tav>
                                      </p:tavLst>
                                    </p:anim>
                                    <p:anim calcmode="lin" valueType="num">
                                      <p:cBhvr>
                                        <p:cTn id="57" dur="500" fill="hold"/>
                                        <p:tgtEl>
                                          <p:spTgt spid="41002"/>
                                        </p:tgtEl>
                                        <p:attrNameLst>
                                          <p:attrName>style.rotation</p:attrName>
                                        </p:attrNameLst>
                                      </p:cBhvr>
                                      <p:tavLst>
                                        <p:tav tm="0">
                                          <p:val>
                                            <p:fltVal val="360"/>
                                          </p:val>
                                        </p:tav>
                                        <p:tav tm="100000">
                                          <p:val>
                                            <p:fltVal val="0"/>
                                          </p:val>
                                        </p:tav>
                                      </p:tavLst>
                                    </p:anim>
                                    <p:animEffect transition="in" filter="fade">
                                      <p:cBhvr>
                                        <p:cTn id="58" dur="500"/>
                                        <p:tgtEl>
                                          <p:spTgt spid="41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2" grpId="0" animBg="1"/>
      <p:bldP spid="6" grpId="0"/>
      <p:bldP spid="17" grpId="0"/>
      <p:bldP spid="25" grpId="0"/>
      <p:bldP spid="3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ext Box 4"/>
          <p:cNvSpPr txBox="1"/>
          <p:nvPr/>
        </p:nvSpPr>
        <p:spPr>
          <a:xfrm>
            <a:off x="1512822" y="4671673"/>
            <a:ext cx="6624588"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latin typeface="微软雅黑" panose="020B0503020204020204" pitchFamily="34" charset="-122"/>
                <a:ea typeface="微软雅黑" panose="020B0503020204020204" pitchFamily="34" charset="-122"/>
              </a:rPr>
              <a:t>可求得</a:t>
            </a:r>
            <a:r>
              <a:rPr lang="en-US" altLang="zh-CN" sz="2400" b="1" dirty="0">
                <a:latin typeface="微软雅黑" panose="020B0503020204020204" pitchFamily="34" charset="-122"/>
                <a:ea typeface="微软雅黑" panose="020B0503020204020204" pitchFamily="34" charset="-122"/>
              </a:rPr>
              <a:t>I</a:t>
            </a:r>
            <a:r>
              <a:rPr lang="en-US" altLang="zh-CN" sz="2400" b="1" baseline="-30000" dirty="0">
                <a:latin typeface="微软雅黑" panose="020B0503020204020204" pitchFamily="34" charset="-122"/>
                <a:ea typeface="微软雅黑" panose="020B0503020204020204" pitchFamily="34" charset="-122"/>
              </a:rPr>
              <a:t>9 </a:t>
            </a:r>
            <a:r>
              <a:rPr lang="en-US" altLang="zh-CN" sz="2400"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b="1" dirty="0">
                <a:latin typeface="微软雅黑" panose="020B0503020204020204" pitchFamily="34" charset="-122"/>
                <a:ea typeface="微软雅黑" panose="020B0503020204020204" pitchFamily="34" charset="-122"/>
              </a:rPr>
              <a:t> 0.017</a:t>
            </a:r>
            <a:r>
              <a:rPr lang="zh-CN" altLang="en-US" sz="2400" b="1" dirty="0">
                <a:latin typeface="微软雅黑" panose="020B0503020204020204" pitchFamily="34" charset="-122"/>
                <a:ea typeface="微软雅黑" panose="020B0503020204020204" pitchFamily="34" charset="-122"/>
              </a:rPr>
              <a:t>，按改写后的公式可逐次求得</a:t>
            </a:r>
          </a:p>
        </p:txBody>
      </p:sp>
      <p:graphicFrame>
        <p:nvGraphicFramePr>
          <p:cNvPr id="63501" name="Object 6"/>
          <p:cNvGraphicFramePr>
            <a:graphicFrameLocks noChangeAspect="1"/>
          </p:cNvGraphicFramePr>
          <p:nvPr>
            <p:extLst>
              <p:ext uri="{D42A27DB-BD31-4B8C-83A1-F6EECF244321}">
                <p14:modId xmlns:p14="http://schemas.microsoft.com/office/powerpoint/2010/main" val="4015525007"/>
              </p:ext>
            </p:extLst>
          </p:nvPr>
        </p:nvGraphicFramePr>
        <p:xfrm>
          <a:off x="3203848" y="3467228"/>
          <a:ext cx="2039190" cy="862198"/>
        </p:xfrm>
        <a:graphic>
          <a:graphicData uri="http://schemas.openxmlformats.org/presentationml/2006/ole">
            <mc:AlternateContent xmlns:mc="http://schemas.openxmlformats.org/markup-compatibility/2006">
              <mc:Choice xmlns:v="urn:schemas-microsoft-com:vml" Requires="v">
                <p:oleObj r:id="rId3" imgW="681990" imgH="288290" progId="Equation.3">
                  <p:embed/>
                </p:oleObj>
              </mc:Choice>
              <mc:Fallback>
                <p:oleObj r:id="rId3" imgW="681990" imgH="288290" progId="Equation.3">
                  <p:embed/>
                  <p:pic>
                    <p:nvPicPr>
                      <p:cNvPr id="63501" name="Object 6"/>
                      <p:cNvPicPr/>
                      <p:nvPr/>
                    </p:nvPicPr>
                    <p:blipFill>
                      <a:blip r:embed="rId4">
                        <a:clrChange>
                          <a:clrFrom>
                            <a:srgbClr val="000000"/>
                          </a:clrFrom>
                          <a:clrTo>
                            <a:srgbClr val="000000"/>
                          </a:clrTo>
                        </a:clrChange>
                      </a:blip>
                      <a:stretch>
                        <a:fillRect/>
                      </a:stretch>
                    </p:blipFill>
                    <p:spPr>
                      <a:xfrm>
                        <a:off x="3203848" y="3467228"/>
                        <a:ext cx="2039190" cy="862198"/>
                      </a:xfrm>
                      <a:prstGeom prst="rect">
                        <a:avLst/>
                      </a:prstGeom>
                      <a:noFill/>
                      <a:ln w="38100">
                        <a:noFill/>
                        <a:miter/>
                      </a:ln>
                    </p:spPr>
                  </p:pic>
                </p:oleObj>
              </mc:Fallback>
            </mc:AlternateContent>
          </a:graphicData>
        </a:graphic>
      </p:graphicFrame>
      <p:grpSp>
        <p:nvGrpSpPr>
          <p:cNvPr id="3" name="Group 7"/>
          <p:cNvGrpSpPr/>
          <p:nvPr/>
        </p:nvGrpSpPr>
        <p:grpSpPr>
          <a:xfrm>
            <a:off x="2120147" y="1542755"/>
            <a:ext cx="5395345" cy="1011559"/>
            <a:chOff x="788" y="2379"/>
            <a:chExt cx="4142" cy="687"/>
          </a:xfrm>
        </p:grpSpPr>
        <p:graphicFrame>
          <p:nvGraphicFramePr>
            <p:cNvPr id="63498" name="Object 8"/>
            <p:cNvGraphicFramePr>
              <a:graphicFrameLocks noChangeAspect="1"/>
            </p:cNvGraphicFramePr>
            <p:nvPr>
              <p:extLst>
                <p:ext uri="{D42A27DB-BD31-4B8C-83A1-F6EECF244321}">
                  <p14:modId xmlns:p14="http://schemas.microsoft.com/office/powerpoint/2010/main" val="759851045"/>
                </p:ext>
              </p:extLst>
            </p:nvPr>
          </p:nvGraphicFramePr>
          <p:xfrm>
            <a:off x="788" y="2379"/>
            <a:ext cx="4046" cy="686"/>
          </p:xfrm>
          <a:graphic>
            <a:graphicData uri="http://schemas.openxmlformats.org/presentationml/2006/ole">
              <mc:AlternateContent xmlns:mc="http://schemas.openxmlformats.org/markup-compatibility/2006">
                <mc:Choice xmlns:v="urn:schemas-microsoft-com:vml" Requires="v">
                  <p:oleObj name="Equation" r:id="rId5" imgW="2311200" imgH="393480" progId="Equation.DSMT4">
                    <p:embed/>
                  </p:oleObj>
                </mc:Choice>
                <mc:Fallback>
                  <p:oleObj name="Equation" r:id="rId5" imgW="2311200" imgH="393480" progId="Equation.DSMT4">
                    <p:embed/>
                    <p:pic>
                      <p:nvPicPr>
                        <p:cNvPr id="63498" name="Object 8"/>
                        <p:cNvPicPr/>
                        <p:nvPr/>
                      </p:nvPicPr>
                      <p:blipFill>
                        <a:blip r:embed="rId6">
                          <a:clrChange>
                            <a:clrFrom>
                              <a:srgbClr val="000000"/>
                            </a:clrFrom>
                            <a:clrTo>
                              <a:srgbClr val="000000"/>
                            </a:clrTo>
                          </a:clrChange>
                        </a:blip>
                        <a:stretch>
                          <a:fillRect/>
                        </a:stretch>
                      </p:blipFill>
                      <p:spPr>
                        <a:xfrm>
                          <a:off x="788" y="2379"/>
                          <a:ext cx="4046" cy="686"/>
                        </a:xfrm>
                        <a:prstGeom prst="rect">
                          <a:avLst/>
                        </a:prstGeom>
                        <a:noFill/>
                        <a:ln w="38100">
                          <a:noFill/>
                          <a:miter/>
                        </a:ln>
                      </p:spPr>
                    </p:pic>
                  </p:oleObj>
                </mc:Fallback>
              </mc:AlternateContent>
            </a:graphicData>
          </a:graphic>
        </p:graphicFrame>
        <p:sp>
          <p:nvSpPr>
            <p:cNvPr id="63499" name="Text Box 9"/>
            <p:cNvSpPr txBox="1"/>
            <p:nvPr/>
          </p:nvSpPr>
          <p:spPr>
            <a:xfrm>
              <a:off x="4752" y="2627"/>
              <a:ext cx="178" cy="43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endParaRPr lang="zh-CN" altLang="en-US" sz="2400" dirty="0">
                <a:solidFill>
                  <a:srgbClr val="FFFFFF"/>
                </a:solidFill>
                <a:latin typeface="Times New Roman" panose="02020603050405020304" pitchFamily="18" charset="0"/>
              </a:endParaRPr>
            </a:p>
          </p:txBody>
        </p:sp>
      </p:grpSp>
      <p:grpSp>
        <p:nvGrpSpPr>
          <p:cNvPr id="4" name="Group 20"/>
          <p:cNvGrpSpPr/>
          <p:nvPr/>
        </p:nvGrpSpPr>
        <p:grpSpPr>
          <a:xfrm>
            <a:off x="2396173" y="371660"/>
            <a:ext cx="4271655" cy="1026319"/>
            <a:chOff x="374" y="2025"/>
            <a:chExt cx="2741" cy="593"/>
          </a:xfrm>
        </p:grpSpPr>
        <p:graphicFrame>
          <p:nvGraphicFramePr>
            <p:cNvPr id="63495" name="Object 21"/>
            <p:cNvGraphicFramePr>
              <a:graphicFrameLocks noChangeAspect="1"/>
            </p:cNvGraphicFramePr>
            <p:nvPr>
              <p:extLst>
                <p:ext uri="{D42A27DB-BD31-4B8C-83A1-F6EECF244321}">
                  <p14:modId xmlns:p14="http://schemas.microsoft.com/office/powerpoint/2010/main" val="4020791313"/>
                </p:ext>
              </p:extLst>
            </p:nvPr>
          </p:nvGraphicFramePr>
          <p:xfrm>
            <a:off x="1123" y="2025"/>
            <a:ext cx="1240" cy="593"/>
          </p:xfrm>
          <a:graphic>
            <a:graphicData uri="http://schemas.openxmlformats.org/presentationml/2006/ole">
              <mc:AlternateContent xmlns:mc="http://schemas.openxmlformats.org/markup-compatibility/2006">
                <mc:Choice xmlns:v="urn:schemas-microsoft-com:vml" Requires="v">
                  <p:oleObj name="Equation" r:id="rId7" imgW="825480" imgH="393480" progId="Equation.DSMT4">
                    <p:embed/>
                  </p:oleObj>
                </mc:Choice>
                <mc:Fallback>
                  <p:oleObj name="Equation" r:id="rId7" imgW="825480" imgH="393480" progId="Equation.DSMT4">
                    <p:embed/>
                    <p:pic>
                      <p:nvPicPr>
                        <p:cNvPr id="63495" name="Object 21"/>
                        <p:cNvPicPr/>
                        <p:nvPr/>
                      </p:nvPicPr>
                      <p:blipFill>
                        <a:blip r:embed="rId8">
                          <a:clrChange>
                            <a:clrFrom>
                              <a:srgbClr val="000000"/>
                            </a:clrFrom>
                            <a:clrTo>
                              <a:srgbClr val="000000"/>
                            </a:clrTo>
                          </a:clrChange>
                        </a:blip>
                        <a:stretch>
                          <a:fillRect/>
                        </a:stretch>
                      </p:blipFill>
                      <p:spPr>
                        <a:xfrm>
                          <a:off x="1123" y="2025"/>
                          <a:ext cx="1240" cy="593"/>
                        </a:xfrm>
                        <a:prstGeom prst="rect">
                          <a:avLst/>
                        </a:prstGeom>
                        <a:noFill/>
                        <a:ln w="38100">
                          <a:noFill/>
                          <a:miter/>
                        </a:ln>
                      </p:spPr>
                    </p:pic>
                  </p:oleObj>
                </mc:Fallback>
              </mc:AlternateContent>
            </a:graphicData>
          </a:graphic>
        </p:graphicFrame>
        <p:sp>
          <p:nvSpPr>
            <p:cNvPr id="63496" name="Text Box 22"/>
            <p:cNvSpPr txBox="1"/>
            <p:nvPr/>
          </p:nvSpPr>
          <p:spPr>
            <a:xfrm>
              <a:off x="374" y="2188"/>
              <a:ext cx="845" cy="39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latin typeface="微软雅黑" panose="020B0503020204020204" pitchFamily="34" charset="-122"/>
                  <a:ea typeface="微软雅黑" panose="020B0503020204020204" pitchFamily="34" charset="-122"/>
                </a:rPr>
                <a:t>将公式</a:t>
              </a:r>
            </a:p>
          </p:txBody>
        </p:sp>
        <p:sp>
          <p:nvSpPr>
            <p:cNvPr id="63497" name="Text Box 23"/>
            <p:cNvSpPr txBox="1"/>
            <p:nvPr/>
          </p:nvSpPr>
          <p:spPr>
            <a:xfrm>
              <a:off x="2505" y="2160"/>
              <a:ext cx="610" cy="39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latin typeface="微软雅黑" panose="020B0503020204020204" pitchFamily="34" charset="-122"/>
                  <a:ea typeface="微软雅黑" panose="020B0503020204020204" pitchFamily="34" charset="-122"/>
                </a:rPr>
                <a:t>变为</a:t>
              </a:r>
            </a:p>
          </p:txBody>
        </p:sp>
      </p:grpSp>
      <p:pic>
        <p:nvPicPr>
          <p:cNvPr id="46106" name="Picture 26" descr="j0241003"/>
          <p:cNvPicPr>
            <a:picLocks noChangeAspect="1"/>
          </p:cNvPicPr>
          <p:nvPr/>
        </p:nvPicPr>
        <p:blipFill>
          <a:blip r:embed="rId9"/>
          <a:stretch>
            <a:fillRect/>
          </a:stretch>
        </p:blipFill>
        <p:spPr>
          <a:xfrm>
            <a:off x="971600" y="660277"/>
            <a:ext cx="681038" cy="1026319"/>
          </a:xfrm>
          <a:prstGeom prst="rect">
            <a:avLst/>
          </a:prstGeom>
          <a:noFill/>
          <a:ln w="9525">
            <a:noFill/>
          </a:ln>
        </p:spPr>
      </p:pic>
      <p:grpSp>
        <p:nvGrpSpPr>
          <p:cNvPr id="8" name="组合 7">
            <a:extLst>
              <a:ext uri="{FF2B5EF4-FFF2-40B4-BE49-F238E27FC236}">
                <a16:creationId xmlns:a16="http://schemas.microsoft.com/office/drawing/2014/main" id="{C1A7C3C6-BDA2-E582-70E5-BE55528A92B4}"/>
              </a:ext>
            </a:extLst>
          </p:cNvPr>
          <p:cNvGrpSpPr/>
          <p:nvPr/>
        </p:nvGrpSpPr>
        <p:grpSpPr>
          <a:xfrm>
            <a:off x="1512822" y="2799542"/>
            <a:ext cx="6307259" cy="832469"/>
            <a:chOff x="2603500" y="2871152"/>
            <a:chExt cx="7027061" cy="1109957"/>
          </a:xfrm>
        </p:grpSpPr>
        <p:sp>
          <p:nvSpPr>
            <p:cNvPr id="63500" name="Text Box 5"/>
            <p:cNvSpPr txBox="1"/>
            <p:nvPr/>
          </p:nvSpPr>
          <p:spPr>
            <a:xfrm>
              <a:off x="2603500" y="2873114"/>
              <a:ext cx="7027061" cy="110799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latin typeface="楷体_GB2312" pitchFamily="49" charset="-122"/>
                  <a:ea typeface="楷体_GB2312" pitchFamily="49" charset="-122"/>
                </a:rPr>
                <a:t>由     的性质，不妨设</a:t>
              </a:r>
              <a:r>
                <a:rPr lang="en-US" altLang="zh-CN" sz="2400" b="1" dirty="0">
                  <a:latin typeface="Times New Roman" panose="02020603050405020304" pitchFamily="18" charset="0"/>
                  <a:ea typeface="楷体_GB2312" pitchFamily="49" charset="-122"/>
                </a:rPr>
                <a:t>I</a:t>
              </a:r>
              <a:r>
                <a:rPr lang="en-US" altLang="zh-CN" sz="2400" b="1" baseline="-30000" dirty="0">
                  <a:latin typeface="Times New Roman" panose="02020603050405020304" pitchFamily="18" charset="0"/>
                  <a:ea typeface="楷体_GB2312" pitchFamily="49" charset="-122"/>
                </a:rPr>
                <a:t>9 </a:t>
              </a:r>
              <a:r>
                <a:rPr lang="en-US" altLang="zh-CN" sz="2400" b="1" dirty="0">
                  <a:latin typeface="Times New Roman" panose="02020603050405020304" pitchFamily="18" charset="0"/>
                  <a:ea typeface="楷体_GB2312" pitchFamily="49" charset="-122"/>
                  <a:sym typeface="Symbol" panose="05050102010706020507" pitchFamily="18" charset="2"/>
                </a:rPr>
                <a:t></a:t>
              </a:r>
              <a:r>
                <a:rPr lang="en-US" altLang="zh-CN" sz="2400" b="1" dirty="0">
                  <a:latin typeface="Times New Roman" panose="02020603050405020304" pitchFamily="18" charset="0"/>
                  <a:ea typeface="楷体_GB2312" pitchFamily="49" charset="-122"/>
                </a:rPr>
                <a:t> I</a:t>
              </a:r>
              <a:r>
                <a:rPr lang="en-US" altLang="zh-CN" sz="2400" b="1" baseline="-30000" dirty="0">
                  <a:latin typeface="Times New Roman" panose="02020603050405020304" pitchFamily="18" charset="0"/>
                  <a:ea typeface="楷体_GB2312" pitchFamily="49" charset="-122"/>
                </a:rPr>
                <a:t>10</a:t>
              </a:r>
              <a:r>
                <a:rPr lang="zh-CN" altLang="en-US" sz="2400" b="1" dirty="0">
                  <a:latin typeface="Times New Roman" panose="02020603050405020304" pitchFamily="18" charset="0"/>
                  <a:ea typeface="楷体_GB2312" pitchFamily="49" charset="-122"/>
                </a:rPr>
                <a:t>，</a:t>
              </a:r>
              <a:r>
                <a:rPr lang="zh-CN" altLang="en-US" sz="2400" b="1" dirty="0">
                  <a:latin typeface="楷体_GB2312" pitchFamily="49" charset="-122"/>
                  <a:ea typeface="楷体_GB2312" pitchFamily="49" charset="-122"/>
                </a:rPr>
                <a:t>于是由公式</a:t>
              </a:r>
            </a:p>
          </p:txBody>
        </p:sp>
        <p:graphicFrame>
          <p:nvGraphicFramePr>
            <p:cNvPr id="7" name="Object 22">
              <a:extLst>
                <a:ext uri="{FF2B5EF4-FFF2-40B4-BE49-F238E27FC236}">
                  <a16:creationId xmlns:a16="http://schemas.microsoft.com/office/drawing/2014/main" id="{ED5F6191-9D84-D303-DBC4-E505BDAA1F58}"/>
                </a:ext>
              </a:extLst>
            </p:cNvPr>
            <p:cNvGraphicFramePr>
              <a:graphicFrameLocks noChangeAspect="1"/>
            </p:cNvGraphicFramePr>
            <p:nvPr>
              <p:extLst>
                <p:ext uri="{D42A27DB-BD31-4B8C-83A1-F6EECF244321}">
                  <p14:modId xmlns:p14="http://schemas.microsoft.com/office/powerpoint/2010/main" val="2342813102"/>
                </p:ext>
              </p:extLst>
            </p:nvPr>
          </p:nvGraphicFramePr>
          <p:xfrm>
            <a:off x="3116821" y="2871152"/>
            <a:ext cx="354480" cy="672374"/>
          </p:xfrm>
          <a:graphic>
            <a:graphicData uri="http://schemas.openxmlformats.org/presentationml/2006/ole">
              <mc:AlternateContent xmlns:mc="http://schemas.openxmlformats.org/markup-compatibility/2006">
                <mc:Choice xmlns:v="urn:schemas-microsoft-com:vml" Requires="v">
                  <p:oleObj name="Equation" r:id="rId10" imgW="164880" imgH="228600" progId="Equation.DSMT4">
                    <p:embed/>
                  </p:oleObj>
                </mc:Choice>
                <mc:Fallback>
                  <p:oleObj name="Equation" r:id="rId10" imgW="164880" imgH="228600" progId="Equation.DSMT4">
                    <p:embed/>
                    <p:pic>
                      <p:nvPicPr>
                        <p:cNvPr id="7" name="Object 22">
                          <a:extLst>
                            <a:ext uri="{FF2B5EF4-FFF2-40B4-BE49-F238E27FC236}">
                              <a16:creationId xmlns:a16="http://schemas.microsoft.com/office/drawing/2014/main" id="{ED5F6191-9D84-D303-DBC4-E505BDAA1F58}"/>
                            </a:ext>
                          </a:extLst>
                        </p:cNvPr>
                        <p:cNvPicPr/>
                        <p:nvPr/>
                      </p:nvPicPr>
                      <p:blipFill>
                        <a:blip r:embed="rId11"/>
                        <a:stretch>
                          <a:fillRect/>
                        </a:stretch>
                      </p:blipFill>
                      <p:spPr>
                        <a:xfrm>
                          <a:off x="3116821" y="2871152"/>
                          <a:ext cx="354480" cy="672374"/>
                        </a:xfrm>
                        <a:prstGeom prst="rect">
                          <a:avLst/>
                        </a:prstGeom>
                        <a:noFill/>
                        <a:ln w="38100">
                          <a:noFill/>
                          <a:miter/>
                        </a:ln>
                      </p:spPr>
                    </p:pic>
                  </p:oleObj>
                </mc:Fallback>
              </mc:AlternateContent>
            </a:graphicData>
          </a:graphic>
        </p:graphicFrame>
      </p:grpSp>
      <p:sp>
        <p:nvSpPr>
          <p:cNvPr id="9" name="文本框 8">
            <a:extLst>
              <a:ext uri="{FF2B5EF4-FFF2-40B4-BE49-F238E27FC236}">
                <a16:creationId xmlns:a16="http://schemas.microsoft.com/office/drawing/2014/main" id="{A3003004-2936-74B2-2B3C-96CA553A9081}"/>
              </a:ext>
            </a:extLst>
          </p:cNvPr>
          <p:cNvSpPr txBox="1"/>
          <p:nvPr/>
        </p:nvSpPr>
        <p:spPr>
          <a:xfrm>
            <a:off x="7515492" y="1797974"/>
            <a:ext cx="1160963" cy="461665"/>
          </a:xfrm>
          <a:prstGeom prst="rect">
            <a:avLst/>
          </a:prstGeom>
          <a:noFill/>
        </p:spPr>
        <p:txBody>
          <a:bodyPr wrap="square">
            <a:spAutoFit/>
          </a:bodyPr>
          <a:lstStyle/>
          <a:p>
            <a:r>
              <a:rPr lang="zh-CN" altLang="en-US" sz="2400" dirty="0"/>
              <a:t>（</a:t>
            </a:r>
            <a:r>
              <a:rPr lang="en-US" altLang="zh-CN" sz="2400" dirty="0"/>
              <a:t>2</a:t>
            </a:r>
            <a:r>
              <a:rPr lang="zh-CN" altLang="en-US" sz="2400" dirty="0"/>
              <a:t>）</a:t>
            </a:r>
          </a:p>
        </p:txBody>
      </p:sp>
      <p:sp>
        <p:nvSpPr>
          <p:cNvPr id="13" name="文本框 12">
            <a:extLst>
              <a:ext uri="{FF2B5EF4-FFF2-40B4-BE49-F238E27FC236}">
                <a16:creationId xmlns:a16="http://schemas.microsoft.com/office/drawing/2014/main" id="{51AE8BE1-736F-405C-4364-C93992B2CAD9}"/>
              </a:ext>
            </a:extLst>
          </p:cNvPr>
          <p:cNvSpPr txBox="1"/>
          <p:nvPr/>
        </p:nvSpPr>
        <p:spPr>
          <a:xfrm>
            <a:off x="1399912" y="5357339"/>
            <a:ext cx="4687349" cy="461665"/>
          </a:xfrm>
          <a:prstGeom prst="rect">
            <a:avLst/>
          </a:prstGeom>
          <a:noFill/>
        </p:spPr>
        <p:txBody>
          <a:bodyPr wrap="square">
            <a:spAutoFit/>
          </a:bodyPr>
          <a:lstStyle/>
          <a:p>
            <a:endParaRPr lang="zh-CN" altLang="en-US" sz="2400" dirty="0"/>
          </a:p>
        </p:txBody>
      </p:sp>
    </p:spTree>
  </p:cSld>
  <p:clrMapOvr>
    <a:masterClrMapping/>
  </p:clrMapOvr>
  <p:transition>
    <p:zoom dir="in"/>
    <p:sndAc>
      <p:stSnd>
        <p:snd r:embed="rId2" name="voltage.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46106"/>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9" presetClass="entr" presetSubtype="0" decel="10000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 calcmode="lin" valueType="num">
                                      <p:cBhvr>
                                        <p:cTn id="19" dur="500" fill="hold"/>
                                        <p:tgtEl>
                                          <p:spTgt spid="3"/>
                                        </p:tgtEl>
                                        <p:attrNameLst>
                                          <p:attrName>style.rotation</p:attrName>
                                        </p:attrNameLst>
                                      </p:cBhvr>
                                      <p:tavLst>
                                        <p:tav tm="0">
                                          <p:val>
                                            <p:fltVal val="360"/>
                                          </p:val>
                                        </p:tav>
                                        <p:tav tm="100000">
                                          <p:val>
                                            <p:fltVal val="0"/>
                                          </p:val>
                                        </p:tav>
                                      </p:tavLst>
                                    </p:anim>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350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6084"/>
                                        </p:tgtEl>
                                        <p:attrNameLst>
                                          <p:attrName>style.visibility</p:attrName>
                                        </p:attrNameLst>
                                      </p:cBhvr>
                                      <p:to>
                                        <p:strVal val="visible"/>
                                      </p:to>
                                    </p:set>
                                    <p:animEffect transition="in" filter="blinds(horizontal)">
                                      <p:cBhvr>
                                        <p:cTn id="37" dur="500"/>
                                        <p:tgtEl>
                                          <p:spTgt spid="4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p:bldP spid="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4"/>
          <p:cNvSpPr txBox="1"/>
          <p:nvPr/>
        </p:nvSpPr>
        <p:spPr>
          <a:xfrm>
            <a:off x="1691680" y="836712"/>
            <a:ext cx="6111875" cy="32988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en-US" sz="2400" dirty="0">
                <a:solidFill>
                  <a:srgbClr val="FFFFFF"/>
                </a:solidFill>
                <a:latin typeface="Times New Roman" panose="02020603050405020304" pitchFamily="18" charset="0"/>
              </a:rPr>
              <a:t>	</a:t>
            </a:r>
            <a:r>
              <a:rPr lang="en-US" altLang="zh-CN" sz="2800" b="1" dirty="0">
                <a:solidFill>
                  <a:schemeClr val="tx2"/>
                </a:solidFill>
                <a:latin typeface="Times New Roman" panose="02020603050405020304" pitchFamily="18" charset="0"/>
                <a:ea typeface="楷体_GB2312" pitchFamily="49" charset="-122"/>
              </a:rPr>
              <a:t>I</a:t>
            </a:r>
            <a:r>
              <a:rPr lang="en-US" altLang="zh-CN" sz="2800" b="1" baseline="-30000" dirty="0">
                <a:solidFill>
                  <a:schemeClr val="tx2"/>
                </a:solidFill>
                <a:latin typeface="Times New Roman" panose="02020603050405020304" pitchFamily="18" charset="0"/>
                <a:ea typeface="楷体_GB2312" pitchFamily="49" charset="-122"/>
              </a:rPr>
              <a:t>8 </a:t>
            </a:r>
            <a:r>
              <a:rPr lang="en-US" altLang="zh-CN" sz="2800" b="1" dirty="0">
                <a:solidFill>
                  <a:schemeClr val="tx2"/>
                </a:solidFill>
                <a:latin typeface="Times New Roman" panose="02020603050405020304" pitchFamily="18" charset="0"/>
                <a:ea typeface="楷体_GB2312" pitchFamily="49" charset="-122"/>
                <a:sym typeface="Symbol" panose="05050102010706020507" pitchFamily="18" charset="2"/>
              </a:rPr>
              <a:t></a:t>
            </a:r>
            <a:r>
              <a:rPr lang="en-US" altLang="zh-CN" sz="2800" b="1" dirty="0">
                <a:solidFill>
                  <a:schemeClr val="tx2"/>
                </a:solidFill>
                <a:latin typeface="Times New Roman" panose="02020603050405020304" pitchFamily="18" charset="0"/>
                <a:ea typeface="楷体_GB2312" pitchFamily="49" charset="-122"/>
              </a:rPr>
              <a:t> 0.019       I</a:t>
            </a:r>
            <a:r>
              <a:rPr lang="en-US" altLang="zh-CN" sz="2800" b="1" baseline="-30000" dirty="0">
                <a:solidFill>
                  <a:schemeClr val="tx2"/>
                </a:solidFill>
                <a:latin typeface="Times New Roman" panose="02020603050405020304" pitchFamily="18" charset="0"/>
                <a:ea typeface="楷体_GB2312" pitchFamily="49" charset="-122"/>
              </a:rPr>
              <a:t>7 </a:t>
            </a:r>
            <a:r>
              <a:rPr lang="en-US" altLang="zh-CN" sz="2800" b="1" dirty="0">
                <a:solidFill>
                  <a:schemeClr val="tx2"/>
                </a:solidFill>
                <a:latin typeface="Times New Roman" panose="02020603050405020304" pitchFamily="18" charset="0"/>
                <a:ea typeface="楷体_GB2312" pitchFamily="49" charset="-122"/>
                <a:sym typeface="Symbol" panose="05050102010706020507" pitchFamily="18" charset="2"/>
              </a:rPr>
              <a:t></a:t>
            </a:r>
            <a:r>
              <a:rPr lang="en-US" altLang="zh-CN" sz="2800" b="1" dirty="0">
                <a:solidFill>
                  <a:schemeClr val="tx2"/>
                </a:solidFill>
                <a:latin typeface="Times New Roman" panose="02020603050405020304" pitchFamily="18" charset="0"/>
                <a:ea typeface="楷体_GB2312" pitchFamily="49" charset="-122"/>
              </a:rPr>
              <a:t> 0.021</a:t>
            </a:r>
          </a:p>
          <a:p>
            <a:pPr marL="0" lvl="0" indent="0" eaLnBrk="1" hangingPunct="1">
              <a:lnSpc>
                <a:spcPct val="150000"/>
              </a:lnSpc>
              <a:spcBef>
                <a:spcPct val="0"/>
              </a:spcBef>
              <a:buClrTx/>
              <a:buSzTx/>
              <a:buFontTx/>
              <a:buNone/>
            </a:pPr>
            <a:r>
              <a:rPr lang="en-US" altLang="zh-CN" sz="2800" b="1" dirty="0">
                <a:solidFill>
                  <a:schemeClr val="tx2"/>
                </a:solidFill>
                <a:latin typeface="Times New Roman" panose="02020603050405020304" pitchFamily="18" charset="0"/>
                <a:ea typeface="楷体_GB2312" pitchFamily="49" charset="-122"/>
              </a:rPr>
              <a:t>	I</a:t>
            </a:r>
            <a:r>
              <a:rPr lang="en-US" altLang="zh-CN" sz="2800" b="1" baseline="-30000" dirty="0">
                <a:solidFill>
                  <a:schemeClr val="tx2"/>
                </a:solidFill>
                <a:latin typeface="Times New Roman" panose="02020603050405020304" pitchFamily="18" charset="0"/>
                <a:ea typeface="楷体_GB2312" pitchFamily="49" charset="-122"/>
              </a:rPr>
              <a:t>6 </a:t>
            </a:r>
            <a:r>
              <a:rPr lang="en-US" altLang="zh-CN" sz="2800" b="1" dirty="0">
                <a:solidFill>
                  <a:schemeClr val="tx2"/>
                </a:solidFill>
                <a:latin typeface="Times New Roman" panose="02020603050405020304" pitchFamily="18" charset="0"/>
                <a:ea typeface="楷体_GB2312" pitchFamily="49" charset="-122"/>
                <a:sym typeface="Symbol" panose="05050102010706020507" pitchFamily="18" charset="2"/>
              </a:rPr>
              <a:t></a:t>
            </a:r>
            <a:r>
              <a:rPr lang="en-US" altLang="zh-CN" sz="2800" b="1" dirty="0">
                <a:solidFill>
                  <a:schemeClr val="tx2"/>
                </a:solidFill>
                <a:latin typeface="Times New Roman" panose="02020603050405020304" pitchFamily="18" charset="0"/>
                <a:ea typeface="楷体_GB2312" pitchFamily="49" charset="-122"/>
              </a:rPr>
              <a:t> 0.024       I</a:t>
            </a:r>
            <a:r>
              <a:rPr lang="en-US" altLang="zh-CN" sz="2800" b="1" baseline="-30000" dirty="0">
                <a:solidFill>
                  <a:schemeClr val="tx2"/>
                </a:solidFill>
                <a:latin typeface="Times New Roman" panose="02020603050405020304" pitchFamily="18" charset="0"/>
                <a:ea typeface="楷体_GB2312" pitchFamily="49" charset="-122"/>
              </a:rPr>
              <a:t>5 </a:t>
            </a:r>
            <a:r>
              <a:rPr lang="en-US" altLang="zh-CN" sz="2800" b="1" dirty="0">
                <a:solidFill>
                  <a:schemeClr val="tx2"/>
                </a:solidFill>
                <a:latin typeface="Times New Roman" panose="02020603050405020304" pitchFamily="18" charset="0"/>
                <a:ea typeface="楷体_GB2312" pitchFamily="49" charset="-122"/>
                <a:sym typeface="Symbol" panose="05050102010706020507" pitchFamily="18" charset="2"/>
              </a:rPr>
              <a:t></a:t>
            </a:r>
            <a:r>
              <a:rPr lang="en-US" altLang="zh-CN" sz="2800" b="1" dirty="0">
                <a:solidFill>
                  <a:schemeClr val="tx2"/>
                </a:solidFill>
                <a:latin typeface="Times New Roman" panose="02020603050405020304" pitchFamily="18" charset="0"/>
                <a:ea typeface="楷体_GB2312" pitchFamily="49" charset="-122"/>
              </a:rPr>
              <a:t> 0.028</a:t>
            </a:r>
          </a:p>
          <a:p>
            <a:pPr marL="0" lvl="0" indent="0" eaLnBrk="1" hangingPunct="1">
              <a:lnSpc>
                <a:spcPct val="150000"/>
              </a:lnSpc>
              <a:spcBef>
                <a:spcPct val="0"/>
              </a:spcBef>
              <a:buClrTx/>
              <a:buSzTx/>
              <a:buFontTx/>
              <a:buNone/>
            </a:pPr>
            <a:r>
              <a:rPr lang="en-US" altLang="zh-CN" sz="2800" b="1" dirty="0">
                <a:solidFill>
                  <a:schemeClr val="tx2"/>
                </a:solidFill>
                <a:latin typeface="Times New Roman" panose="02020603050405020304" pitchFamily="18" charset="0"/>
                <a:ea typeface="楷体_GB2312" pitchFamily="49" charset="-122"/>
              </a:rPr>
              <a:t>	I</a:t>
            </a:r>
            <a:r>
              <a:rPr lang="en-US" altLang="zh-CN" sz="2800" b="1" baseline="-30000" dirty="0">
                <a:solidFill>
                  <a:schemeClr val="tx2"/>
                </a:solidFill>
                <a:latin typeface="Times New Roman" panose="02020603050405020304" pitchFamily="18" charset="0"/>
                <a:ea typeface="楷体_GB2312" pitchFamily="49" charset="-122"/>
              </a:rPr>
              <a:t>4 </a:t>
            </a:r>
            <a:r>
              <a:rPr lang="en-US" altLang="zh-CN" sz="2800" b="1" dirty="0">
                <a:solidFill>
                  <a:schemeClr val="tx2"/>
                </a:solidFill>
                <a:latin typeface="Times New Roman" panose="02020603050405020304" pitchFamily="18" charset="0"/>
                <a:ea typeface="楷体_GB2312" pitchFamily="49" charset="-122"/>
                <a:sym typeface="Symbol" panose="05050102010706020507" pitchFamily="18" charset="2"/>
              </a:rPr>
              <a:t></a:t>
            </a:r>
            <a:r>
              <a:rPr lang="en-US" altLang="zh-CN" sz="2800" b="1" dirty="0">
                <a:solidFill>
                  <a:schemeClr val="tx2"/>
                </a:solidFill>
                <a:latin typeface="Times New Roman" panose="02020603050405020304" pitchFamily="18" charset="0"/>
                <a:ea typeface="楷体_GB2312" pitchFamily="49" charset="-122"/>
              </a:rPr>
              <a:t> 0.034       I</a:t>
            </a:r>
            <a:r>
              <a:rPr lang="en-US" altLang="zh-CN" sz="2800" b="1" baseline="-30000" dirty="0">
                <a:solidFill>
                  <a:schemeClr val="tx2"/>
                </a:solidFill>
                <a:latin typeface="Times New Roman" panose="02020603050405020304" pitchFamily="18" charset="0"/>
                <a:ea typeface="楷体_GB2312" pitchFamily="49" charset="-122"/>
              </a:rPr>
              <a:t>3 </a:t>
            </a:r>
            <a:r>
              <a:rPr lang="en-US" altLang="zh-CN" sz="2800" b="1" dirty="0">
                <a:solidFill>
                  <a:schemeClr val="tx2"/>
                </a:solidFill>
                <a:latin typeface="Times New Roman" panose="02020603050405020304" pitchFamily="18" charset="0"/>
                <a:ea typeface="楷体_GB2312" pitchFamily="49" charset="-122"/>
                <a:sym typeface="Symbol" panose="05050102010706020507" pitchFamily="18" charset="2"/>
              </a:rPr>
              <a:t></a:t>
            </a:r>
            <a:r>
              <a:rPr lang="en-US" altLang="zh-CN" sz="2800" b="1" dirty="0">
                <a:solidFill>
                  <a:schemeClr val="tx2"/>
                </a:solidFill>
                <a:latin typeface="Times New Roman" panose="02020603050405020304" pitchFamily="18" charset="0"/>
                <a:ea typeface="楷体_GB2312" pitchFamily="49" charset="-122"/>
              </a:rPr>
              <a:t> 0.043</a:t>
            </a:r>
          </a:p>
          <a:p>
            <a:pPr marL="0" lvl="0" indent="0" eaLnBrk="1" hangingPunct="1">
              <a:lnSpc>
                <a:spcPct val="150000"/>
              </a:lnSpc>
              <a:spcBef>
                <a:spcPct val="0"/>
              </a:spcBef>
              <a:buClrTx/>
              <a:buSzTx/>
              <a:buFontTx/>
              <a:buNone/>
            </a:pPr>
            <a:r>
              <a:rPr lang="en-US" altLang="zh-CN" sz="2800" b="1" dirty="0">
                <a:solidFill>
                  <a:schemeClr val="tx2"/>
                </a:solidFill>
                <a:latin typeface="Times New Roman" panose="02020603050405020304" pitchFamily="18" charset="0"/>
                <a:ea typeface="楷体_GB2312" pitchFamily="49" charset="-122"/>
              </a:rPr>
              <a:t>	I</a:t>
            </a:r>
            <a:r>
              <a:rPr lang="en-US" altLang="zh-CN" sz="2800" b="1" baseline="-30000" dirty="0">
                <a:solidFill>
                  <a:schemeClr val="tx2"/>
                </a:solidFill>
                <a:latin typeface="Times New Roman" panose="02020603050405020304" pitchFamily="18" charset="0"/>
                <a:ea typeface="楷体_GB2312" pitchFamily="49" charset="-122"/>
              </a:rPr>
              <a:t>2 </a:t>
            </a:r>
            <a:r>
              <a:rPr lang="en-US" altLang="zh-CN" sz="2800" b="1" dirty="0">
                <a:solidFill>
                  <a:schemeClr val="tx2"/>
                </a:solidFill>
                <a:latin typeface="Times New Roman" panose="02020603050405020304" pitchFamily="18" charset="0"/>
                <a:ea typeface="楷体_GB2312" pitchFamily="49" charset="-122"/>
                <a:sym typeface="Symbol" panose="05050102010706020507" pitchFamily="18" charset="2"/>
              </a:rPr>
              <a:t></a:t>
            </a:r>
            <a:r>
              <a:rPr lang="en-US" altLang="zh-CN" sz="2800" b="1" dirty="0">
                <a:solidFill>
                  <a:schemeClr val="tx2"/>
                </a:solidFill>
                <a:latin typeface="Times New Roman" panose="02020603050405020304" pitchFamily="18" charset="0"/>
                <a:ea typeface="楷体_GB2312" pitchFamily="49" charset="-122"/>
              </a:rPr>
              <a:t> 0.058       I</a:t>
            </a:r>
            <a:r>
              <a:rPr lang="en-US" altLang="zh-CN" sz="2800" b="1" baseline="-30000" dirty="0">
                <a:solidFill>
                  <a:schemeClr val="tx2"/>
                </a:solidFill>
                <a:latin typeface="Times New Roman" panose="02020603050405020304" pitchFamily="18" charset="0"/>
                <a:ea typeface="楷体_GB2312" pitchFamily="49" charset="-122"/>
              </a:rPr>
              <a:t>1 </a:t>
            </a:r>
            <a:r>
              <a:rPr lang="en-US" altLang="zh-CN" sz="2800" b="1" dirty="0">
                <a:solidFill>
                  <a:schemeClr val="tx2"/>
                </a:solidFill>
                <a:latin typeface="Times New Roman" panose="02020603050405020304" pitchFamily="18" charset="0"/>
                <a:ea typeface="楷体_GB2312" pitchFamily="49" charset="-122"/>
                <a:sym typeface="Symbol" panose="05050102010706020507" pitchFamily="18" charset="2"/>
              </a:rPr>
              <a:t></a:t>
            </a:r>
            <a:r>
              <a:rPr lang="en-US" altLang="zh-CN" sz="2800" b="1" dirty="0">
                <a:solidFill>
                  <a:schemeClr val="tx2"/>
                </a:solidFill>
                <a:latin typeface="Times New Roman" panose="02020603050405020304" pitchFamily="18" charset="0"/>
                <a:ea typeface="楷体_GB2312" pitchFamily="49" charset="-122"/>
              </a:rPr>
              <a:t> 0.088</a:t>
            </a:r>
          </a:p>
          <a:p>
            <a:pPr marL="0" lvl="0" indent="0" eaLnBrk="1" hangingPunct="1">
              <a:lnSpc>
                <a:spcPct val="150000"/>
              </a:lnSpc>
              <a:spcBef>
                <a:spcPct val="0"/>
              </a:spcBef>
              <a:buClrTx/>
              <a:buSzTx/>
              <a:buFontTx/>
              <a:buNone/>
            </a:pPr>
            <a:r>
              <a:rPr lang="en-US" altLang="zh-CN" sz="2800" b="1" dirty="0">
                <a:solidFill>
                  <a:schemeClr val="tx2"/>
                </a:solidFill>
                <a:latin typeface="Times New Roman" panose="02020603050405020304" pitchFamily="18" charset="0"/>
                <a:ea typeface="楷体_GB2312" pitchFamily="49" charset="-122"/>
              </a:rPr>
              <a:t>	I</a:t>
            </a:r>
            <a:r>
              <a:rPr lang="en-US" altLang="zh-CN" sz="2800" b="1" baseline="-30000" dirty="0">
                <a:solidFill>
                  <a:schemeClr val="tx2"/>
                </a:solidFill>
                <a:latin typeface="Times New Roman" panose="02020603050405020304" pitchFamily="18" charset="0"/>
                <a:ea typeface="楷体_GB2312" pitchFamily="49" charset="-122"/>
              </a:rPr>
              <a:t>0 </a:t>
            </a:r>
            <a:r>
              <a:rPr lang="en-US" altLang="zh-CN" sz="2800" b="1" dirty="0">
                <a:solidFill>
                  <a:schemeClr val="tx2"/>
                </a:solidFill>
                <a:latin typeface="Times New Roman" panose="02020603050405020304" pitchFamily="18" charset="0"/>
                <a:ea typeface="楷体_GB2312" pitchFamily="49" charset="-122"/>
                <a:sym typeface="Symbol" panose="05050102010706020507" pitchFamily="18" charset="2"/>
              </a:rPr>
              <a:t></a:t>
            </a:r>
            <a:r>
              <a:rPr lang="en-US" altLang="zh-CN" sz="2800" b="1" dirty="0">
                <a:solidFill>
                  <a:schemeClr val="tx2"/>
                </a:solidFill>
                <a:latin typeface="Times New Roman" panose="02020603050405020304" pitchFamily="18" charset="0"/>
                <a:ea typeface="楷体_GB2312" pitchFamily="49" charset="-122"/>
              </a:rPr>
              <a:t> 0.182       </a:t>
            </a:r>
          </a:p>
        </p:txBody>
      </p:sp>
      <p:sp>
        <p:nvSpPr>
          <p:cNvPr id="41989" name="Text Box 5"/>
          <p:cNvSpPr txBox="1"/>
          <p:nvPr/>
        </p:nvSpPr>
        <p:spPr>
          <a:xfrm>
            <a:off x="4099545" y="4581128"/>
            <a:ext cx="3024187"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solidFill>
                  <a:srgbClr val="CC0066"/>
                </a:solidFill>
                <a:latin typeface="楷体_GB2312" pitchFamily="49" charset="-122"/>
                <a:ea typeface="楷体_GB2312" pitchFamily="49" charset="-122"/>
              </a:rPr>
              <a:t>稳定的算法 ！</a:t>
            </a:r>
          </a:p>
        </p:txBody>
      </p:sp>
    </p:spTree>
  </p:cSld>
  <p:clrMapOvr>
    <a:masterClrMapping/>
  </p:clrMapOvr>
  <p:transition>
    <p:cover/>
    <p:sndAc>
      <p:stSnd>
        <p:snd r:embed="rId2" name="arrow.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dissolve">
                                      <p:cBhvr>
                                        <p:cTn id="7" dur="500"/>
                                        <p:tgtEl>
                                          <p:spTgt spid="419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89"/>
                                        </p:tgtEl>
                                        <p:attrNameLst>
                                          <p:attrName>style.visibility</p:attrName>
                                        </p:attrNameLst>
                                      </p:cBhvr>
                                      <p:to>
                                        <p:strVal val="visible"/>
                                      </p:to>
                                    </p:set>
                                    <p:animEffect transition="in" filter="wipe(left)">
                                      <p:cBhvr>
                                        <p:cTn id="12" dur="5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p:bldP spid="4198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29" name="Rectangle 21"/>
          <p:cNvSpPr/>
          <p:nvPr/>
        </p:nvSpPr>
        <p:spPr>
          <a:xfrm>
            <a:off x="1121188" y="3141819"/>
            <a:ext cx="6901619" cy="2243050"/>
          </a:xfrm>
          <a:prstGeom prst="rect">
            <a:avLst/>
          </a:prstGeom>
          <a:noFill/>
          <a:ln w="9525">
            <a:noFill/>
          </a:ln>
        </p:spPr>
        <p:txBody>
          <a:bodyPr wrap="square"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lnSpc>
                <a:spcPct val="150000"/>
              </a:lnSpc>
              <a:spcBef>
                <a:spcPct val="0"/>
              </a:spcBef>
              <a:buClrTx/>
              <a:buSzTx/>
              <a:buNone/>
            </a:pPr>
            <a:r>
              <a:rPr lang="zh-CN" altLang="en-US" sz="2400" b="1" dirty="0">
                <a:latin typeface="微软雅黑" panose="020B0503020204020204" pitchFamily="34" charset="-122"/>
                <a:ea typeface="微软雅黑" panose="020B0503020204020204" pitchFamily="34" charset="-122"/>
              </a:rPr>
              <a:t> 即递推公式</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的舍入误差在一定范围内是以</a:t>
            </a:r>
            <a:r>
              <a:rPr lang="en-US" altLang="zh-CN" sz="2400" b="1" dirty="0">
                <a:latin typeface="微软雅黑" panose="020B0503020204020204" pitchFamily="34" charset="-122"/>
                <a:ea typeface="微软雅黑" panose="020B0503020204020204" pitchFamily="34" charset="-122"/>
              </a:rPr>
              <a:t>0.2</a:t>
            </a:r>
            <a:r>
              <a:rPr lang="zh-CN" altLang="en-US" sz="2400" b="1" dirty="0">
                <a:latin typeface="微软雅黑" panose="020B0503020204020204" pitchFamily="34" charset="-122"/>
                <a:ea typeface="微软雅黑" panose="020B0503020204020204" pitchFamily="34" charset="-122"/>
              </a:rPr>
              <a:t>的幂次进行传播的，随着</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的增大，误差逐步减少，因此是该算法是</a:t>
            </a:r>
            <a:r>
              <a:rPr lang="zh-CN" altLang="en-US" sz="2400" b="1" dirty="0">
                <a:solidFill>
                  <a:schemeClr val="hlink"/>
                </a:solidFill>
                <a:latin typeface="微软雅黑" panose="020B0503020204020204" pitchFamily="34" charset="-122"/>
                <a:ea typeface="微软雅黑" panose="020B0503020204020204" pitchFamily="34" charset="-122"/>
              </a:rPr>
              <a:t>数值稳定的</a:t>
            </a:r>
            <a:r>
              <a:rPr lang="zh-CN" altLang="en-US" sz="2400" b="1" dirty="0">
                <a:latin typeface="微软雅黑" panose="020B0503020204020204" pitchFamily="34" charset="-122"/>
                <a:ea typeface="微软雅黑" panose="020B0503020204020204" pitchFamily="34" charset="-122"/>
              </a:rPr>
              <a:t>。</a:t>
            </a:r>
          </a:p>
          <a:p>
            <a:pPr marL="0" indent="0" eaLnBrk="1" hangingPunct="1">
              <a:lnSpc>
                <a:spcPct val="150000"/>
              </a:lnSpc>
              <a:spcBef>
                <a:spcPct val="0"/>
              </a:spcBef>
              <a:buClrTx/>
              <a:buSzTx/>
              <a:buNone/>
            </a:pPr>
            <a:r>
              <a:rPr lang="zh-CN" altLang="en-US" sz="2400" b="1" dirty="0">
                <a:latin typeface="微软雅黑" panose="020B0503020204020204" pitchFamily="34" charset="-122"/>
                <a:ea typeface="微软雅黑" panose="020B0503020204020204" pitchFamily="34" charset="-122"/>
              </a:rPr>
              <a:t>       </a:t>
            </a:r>
          </a:p>
        </p:txBody>
      </p:sp>
      <p:sp>
        <p:nvSpPr>
          <p:cNvPr id="4" name="文本框 3">
            <a:extLst>
              <a:ext uri="{FF2B5EF4-FFF2-40B4-BE49-F238E27FC236}">
                <a16:creationId xmlns:a16="http://schemas.microsoft.com/office/drawing/2014/main" id="{2558730B-3020-DEE8-EB79-243E562B4381}"/>
              </a:ext>
            </a:extLst>
          </p:cNvPr>
          <p:cNvSpPr txBox="1"/>
          <p:nvPr/>
        </p:nvSpPr>
        <p:spPr>
          <a:xfrm>
            <a:off x="2452261" y="238856"/>
            <a:ext cx="5031766" cy="523220"/>
          </a:xfrm>
          <a:prstGeom prst="rect">
            <a:avLst/>
          </a:prstGeom>
          <a:noFill/>
        </p:spPr>
        <p:txBody>
          <a:bodyPr wrap="square">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递推公式</a:t>
            </a:r>
            <a:r>
              <a:rPr lang="en-US" altLang="zh-CN" sz="2800" dirty="0">
                <a:solidFill>
                  <a:srgbClr val="FF0000"/>
                </a:solidFill>
                <a:latin typeface="微软雅黑" panose="020B0503020204020204" pitchFamily="34" charset="-122"/>
                <a:ea typeface="微软雅黑" panose="020B0503020204020204" pitchFamily="34" charset="-122"/>
              </a:rPr>
              <a:t>(2)</a:t>
            </a:r>
            <a:r>
              <a:rPr lang="zh-CN" altLang="en-US" sz="2800" dirty="0">
                <a:solidFill>
                  <a:srgbClr val="FF0000"/>
                </a:solidFill>
                <a:latin typeface="微软雅黑" panose="020B0503020204020204" pitchFamily="34" charset="-122"/>
                <a:ea typeface="微软雅黑" panose="020B0503020204020204" pitchFamily="34" charset="-122"/>
              </a:rPr>
              <a:t>的舍入误差分析</a:t>
            </a:r>
          </a:p>
        </p:txBody>
      </p:sp>
      <p:sp>
        <p:nvSpPr>
          <p:cNvPr id="5" name="文本框 4">
            <a:extLst>
              <a:ext uri="{FF2B5EF4-FFF2-40B4-BE49-F238E27FC236}">
                <a16:creationId xmlns:a16="http://schemas.microsoft.com/office/drawing/2014/main" id="{77204FAE-61FC-9C98-D7C4-989F4D003104}"/>
              </a:ext>
            </a:extLst>
          </p:cNvPr>
          <p:cNvSpPr txBox="1"/>
          <p:nvPr/>
        </p:nvSpPr>
        <p:spPr>
          <a:xfrm>
            <a:off x="1263984" y="957417"/>
            <a:ext cx="6616031" cy="461665"/>
          </a:xfrm>
          <a:prstGeom prst="rect">
            <a:avLst/>
          </a:prstGeom>
          <a:noFill/>
        </p:spPr>
        <p:txBody>
          <a:bodyPr wrap="square">
            <a:spAutoFit/>
          </a:bodyPr>
          <a:lstStyle/>
          <a:p>
            <a:r>
              <a:rPr lang="zh-CN" altLang="en-US" sz="2400" dirty="0">
                <a:solidFill>
                  <a:schemeClr val="tx1"/>
                </a:solidFill>
                <a:latin typeface="微软雅黑" panose="020B0503020204020204" pitchFamily="34" charset="-122"/>
                <a:ea typeface="微软雅黑" panose="020B0503020204020204" pitchFamily="34" charset="-122"/>
              </a:rPr>
              <a:t>类似于递推公式</a:t>
            </a:r>
            <a:r>
              <a:rPr lang="en-US" altLang="zh-CN" sz="2400" dirty="0">
                <a:solidFill>
                  <a:schemeClr val="tx1"/>
                </a:solidFill>
                <a:latin typeface="微软雅黑" panose="020B0503020204020204" pitchFamily="34" charset="-122"/>
                <a:ea typeface="微软雅黑" panose="020B0503020204020204" pitchFamily="34" charset="-122"/>
              </a:rPr>
              <a:t>(1)</a:t>
            </a:r>
            <a:r>
              <a:rPr lang="zh-CN" altLang="en-US" sz="2400" dirty="0">
                <a:solidFill>
                  <a:schemeClr val="tx1"/>
                </a:solidFill>
                <a:latin typeface="微软雅黑" panose="020B0503020204020204" pitchFamily="34" charset="-122"/>
                <a:ea typeface="微软雅黑" panose="020B0503020204020204" pitchFamily="34" charset="-122"/>
              </a:rPr>
              <a:t>的舍入误差分析可得</a:t>
            </a:r>
          </a:p>
        </p:txBody>
      </p:sp>
      <p:graphicFrame>
        <p:nvGraphicFramePr>
          <p:cNvPr id="6" name="Object 37">
            <a:extLst>
              <a:ext uri="{FF2B5EF4-FFF2-40B4-BE49-F238E27FC236}">
                <a16:creationId xmlns:a16="http://schemas.microsoft.com/office/drawing/2014/main" id="{B649AD23-1A26-DBAC-A5C5-4A3C526EA69C}"/>
              </a:ext>
            </a:extLst>
          </p:cNvPr>
          <p:cNvGraphicFramePr>
            <a:graphicFrameLocks noChangeAspect="1"/>
          </p:cNvGraphicFramePr>
          <p:nvPr>
            <p:extLst>
              <p:ext uri="{D42A27DB-BD31-4B8C-83A1-F6EECF244321}">
                <p14:modId xmlns:p14="http://schemas.microsoft.com/office/powerpoint/2010/main" val="1768567299"/>
              </p:ext>
            </p:extLst>
          </p:nvPr>
        </p:nvGraphicFramePr>
        <p:xfrm>
          <a:off x="3059832" y="1558019"/>
          <a:ext cx="2783831" cy="713910"/>
        </p:xfrm>
        <a:graphic>
          <a:graphicData uri="http://schemas.openxmlformats.org/presentationml/2006/ole">
            <mc:AlternateContent xmlns:mc="http://schemas.openxmlformats.org/markup-compatibility/2006">
              <mc:Choice xmlns:v="urn:schemas-microsoft-com:vml" Requires="v">
                <p:oleObj name="Equation" r:id="rId3" imgW="1498320" imgH="393480" progId="Equation.DSMT4">
                  <p:embed/>
                </p:oleObj>
              </mc:Choice>
              <mc:Fallback>
                <p:oleObj name="Equation" r:id="rId3" imgW="1498320" imgH="393480" progId="Equation.DSMT4">
                  <p:embed/>
                  <p:pic>
                    <p:nvPicPr>
                      <p:cNvPr id="6" name="Object 37">
                        <a:extLst>
                          <a:ext uri="{FF2B5EF4-FFF2-40B4-BE49-F238E27FC236}">
                            <a16:creationId xmlns:a16="http://schemas.microsoft.com/office/drawing/2014/main" id="{B649AD23-1A26-DBAC-A5C5-4A3C526EA69C}"/>
                          </a:ext>
                        </a:extLst>
                      </p:cNvPr>
                      <p:cNvPicPr/>
                      <p:nvPr/>
                    </p:nvPicPr>
                    <p:blipFill>
                      <a:blip r:embed="rId4"/>
                      <a:stretch>
                        <a:fillRect/>
                      </a:stretch>
                    </p:blipFill>
                    <p:spPr>
                      <a:xfrm>
                        <a:off x="3059832" y="1558019"/>
                        <a:ext cx="2783831" cy="713910"/>
                      </a:xfrm>
                      <a:prstGeom prst="rect">
                        <a:avLst/>
                      </a:prstGeom>
                      <a:noFill/>
                      <a:ln w="38100">
                        <a:noFill/>
                        <a:miter/>
                      </a:ln>
                    </p:spPr>
                  </p:pic>
                </p:oleObj>
              </mc:Fallback>
            </mc:AlternateContent>
          </a:graphicData>
        </a:graphic>
      </p:graphicFrame>
      <p:sp>
        <p:nvSpPr>
          <p:cNvPr id="7" name="Text Box 20">
            <a:extLst>
              <a:ext uri="{FF2B5EF4-FFF2-40B4-BE49-F238E27FC236}">
                <a16:creationId xmlns:a16="http://schemas.microsoft.com/office/drawing/2014/main" id="{E6FADABF-233E-661A-9E92-9E10771C2084}"/>
              </a:ext>
            </a:extLst>
          </p:cNvPr>
          <p:cNvSpPr txBox="1"/>
          <p:nvPr/>
        </p:nvSpPr>
        <p:spPr>
          <a:xfrm>
            <a:off x="1275049" y="2132992"/>
            <a:ext cx="1177212"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latin typeface="微软雅黑" panose="020B0503020204020204" pitchFamily="34" charset="-122"/>
                <a:ea typeface="微软雅黑" panose="020B0503020204020204" pitchFamily="34" charset="-122"/>
              </a:rPr>
              <a:t>从而</a:t>
            </a:r>
          </a:p>
        </p:txBody>
      </p:sp>
      <p:graphicFrame>
        <p:nvGraphicFramePr>
          <p:cNvPr id="8" name="Object 37">
            <a:extLst>
              <a:ext uri="{FF2B5EF4-FFF2-40B4-BE49-F238E27FC236}">
                <a16:creationId xmlns:a16="http://schemas.microsoft.com/office/drawing/2014/main" id="{5E3A897A-CD3B-8EC9-D6A0-9D386E5BD89D}"/>
              </a:ext>
            </a:extLst>
          </p:cNvPr>
          <p:cNvGraphicFramePr>
            <a:graphicFrameLocks noChangeAspect="1"/>
          </p:cNvGraphicFramePr>
          <p:nvPr>
            <p:extLst>
              <p:ext uri="{D42A27DB-BD31-4B8C-83A1-F6EECF244321}">
                <p14:modId xmlns:p14="http://schemas.microsoft.com/office/powerpoint/2010/main" val="350735926"/>
              </p:ext>
            </p:extLst>
          </p:nvPr>
        </p:nvGraphicFramePr>
        <p:xfrm>
          <a:off x="3018373" y="2410866"/>
          <a:ext cx="3107247" cy="773365"/>
        </p:xfrm>
        <a:graphic>
          <a:graphicData uri="http://schemas.openxmlformats.org/presentationml/2006/ole">
            <mc:AlternateContent xmlns:mc="http://schemas.openxmlformats.org/markup-compatibility/2006">
              <mc:Choice xmlns:v="urn:schemas-microsoft-com:vml" Requires="v">
                <p:oleObj name="Equation" r:id="rId5" imgW="1841400" imgH="469800" progId="Equation.DSMT4">
                  <p:embed/>
                </p:oleObj>
              </mc:Choice>
              <mc:Fallback>
                <p:oleObj name="Equation" r:id="rId5" imgW="1841400" imgH="469800" progId="Equation.DSMT4">
                  <p:embed/>
                  <p:pic>
                    <p:nvPicPr>
                      <p:cNvPr id="8" name="Object 37">
                        <a:extLst>
                          <a:ext uri="{FF2B5EF4-FFF2-40B4-BE49-F238E27FC236}">
                            <a16:creationId xmlns:a16="http://schemas.microsoft.com/office/drawing/2014/main" id="{5E3A897A-CD3B-8EC9-D6A0-9D386E5BD89D}"/>
                          </a:ext>
                        </a:extLst>
                      </p:cNvPr>
                      <p:cNvPicPr/>
                      <p:nvPr/>
                    </p:nvPicPr>
                    <p:blipFill>
                      <a:blip r:embed="rId6"/>
                      <a:stretch>
                        <a:fillRect/>
                      </a:stretch>
                    </p:blipFill>
                    <p:spPr>
                      <a:xfrm>
                        <a:off x="3018373" y="2410866"/>
                        <a:ext cx="3107247" cy="773365"/>
                      </a:xfrm>
                      <a:prstGeom prst="rect">
                        <a:avLst/>
                      </a:prstGeom>
                      <a:noFill/>
                      <a:ln w="38100">
                        <a:noFill/>
                        <a:miter/>
                      </a:ln>
                    </p:spPr>
                  </p:pic>
                </p:oleObj>
              </mc:Fallback>
            </mc:AlternateContent>
          </a:graphicData>
        </a:graphic>
      </p:graphicFrame>
      <p:sp>
        <p:nvSpPr>
          <p:cNvPr id="9" name="AutoShape 6">
            <a:extLst>
              <a:ext uri="{FF2B5EF4-FFF2-40B4-BE49-F238E27FC236}">
                <a16:creationId xmlns:a16="http://schemas.microsoft.com/office/drawing/2014/main" id="{7679DCD9-1308-97DB-EEC6-7F13D1CAF344}"/>
              </a:ext>
            </a:extLst>
          </p:cNvPr>
          <p:cNvSpPr/>
          <p:nvPr/>
        </p:nvSpPr>
        <p:spPr>
          <a:xfrm flipH="1">
            <a:off x="1275049" y="4906968"/>
            <a:ext cx="6757603" cy="1712176"/>
          </a:xfrm>
          <a:prstGeom prst="horizontalScroll">
            <a:avLst>
              <a:gd name="adj" fmla="val 8903"/>
            </a:avLst>
          </a:prstGeom>
          <a:gradFill rotWithShape="0">
            <a:gsLst>
              <a:gs pos="0">
                <a:srgbClr val="C9C9C9"/>
              </a:gs>
              <a:gs pos="50000">
                <a:srgbClr val="FFFFFF"/>
              </a:gs>
              <a:gs pos="100000">
                <a:srgbClr val="C9C9C9"/>
              </a:gs>
            </a:gsLst>
            <a:lin ang="0" scaled="1"/>
            <a:tileRect/>
          </a:gradFill>
          <a:ln w="9525" cap="flat" cmpd="sng">
            <a:solidFill>
              <a:schemeClr val="tx1"/>
            </a:solidFill>
            <a:prstDash val="solid"/>
            <a:headEnd type="none" w="med" len="med"/>
            <a:tailEnd type="none" w="med" len="med"/>
          </a:ln>
        </p:spPr>
        <p:txBody>
          <a:bodyPr wrap="none" tIns="170100"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lnSpc>
                <a:spcPct val="130000"/>
              </a:lnSpc>
              <a:spcBef>
                <a:spcPct val="50000"/>
              </a:spcBef>
              <a:buClrTx/>
              <a:buSzTx/>
              <a:buNone/>
            </a:pPr>
            <a:r>
              <a:rPr lang="zh-CN" altLang="en-US" sz="2400" b="1" dirty="0">
                <a:latin typeface="微软雅黑" panose="020B0503020204020204" pitchFamily="34" charset="-122"/>
                <a:ea typeface="微软雅黑" panose="020B0503020204020204" pitchFamily="34" charset="-122"/>
              </a:rPr>
              <a:t>         在今后的讨论中，</a:t>
            </a:r>
            <a:r>
              <a:rPr lang="zh-CN" altLang="en-US" sz="2400" b="1" dirty="0">
                <a:solidFill>
                  <a:srgbClr val="FF3300"/>
                </a:solidFill>
                <a:latin typeface="微软雅黑" panose="020B0503020204020204" pitchFamily="34" charset="-122"/>
                <a:ea typeface="微软雅黑" panose="020B0503020204020204" pitchFamily="34" charset="-122"/>
              </a:rPr>
              <a:t>误差</a:t>
            </a:r>
            <a:r>
              <a:rPr lang="zh-CN" altLang="en-US" sz="2400" b="1" dirty="0">
                <a:latin typeface="微软雅黑" panose="020B0503020204020204" pitchFamily="34" charset="-122"/>
                <a:ea typeface="微软雅黑" panose="020B0503020204020204" pitchFamily="34" charset="-122"/>
              </a:rPr>
              <a:t>将不可回避，</a:t>
            </a:r>
          </a:p>
          <a:p>
            <a:pPr marL="0" indent="0" eaLnBrk="1" hangingPunct="1">
              <a:lnSpc>
                <a:spcPct val="130000"/>
              </a:lnSpc>
              <a:spcBef>
                <a:spcPct val="50000"/>
              </a:spcBef>
              <a:buClrTx/>
              <a:buSzTx/>
              <a:buNone/>
            </a:pPr>
            <a:r>
              <a:rPr lang="zh-CN" altLang="en-US" sz="2400" b="1" dirty="0">
                <a:latin typeface="微软雅黑" panose="020B0503020204020204" pitchFamily="34" charset="-122"/>
                <a:ea typeface="微软雅黑" panose="020B0503020204020204" pitchFamily="34" charset="-122"/>
              </a:rPr>
              <a:t>    算法的</a:t>
            </a:r>
            <a:r>
              <a:rPr lang="zh-CN" altLang="en-US" sz="2400" b="1" dirty="0">
                <a:solidFill>
                  <a:srgbClr val="FF0000"/>
                </a:solidFill>
                <a:latin typeface="微软雅黑" panose="020B0503020204020204" pitchFamily="34" charset="-122"/>
                <a:ea typeface="微软雅黑" panose="020B0503020204020204" pitchFamily="34" charset="-122"/>
              </a:rPr>
              <a:t>数值</a:t>
            </a:r>
            <a:r>
              <a:rPr lang="zh-CN" altLang="en-US" sz="2400" b="1" dirty="0">
                <a:solidFill>
                  <a:schemeClr val="hlink"/>
                </a:solidFill>
                <a:latin typeface="微软雅黑" panose="020B0503020204020204" pitchFamily="34" charset="-122"/>
                <a:ea typeface="微软雅黑" panose="020B0503020204020204" pitchFamily="34" charset="-122"/>
              </a:rPr>
              <a:t>稳定性</a:t>
            </a:r>
            <a:r>
              <a:rPr lang="zh-CN" altLang="en-US" sz="2400" b="1" dirty="0">
                <a:latin typeface="微软雅黑" panose="020B0503020204020204" pitchFamily="34" charset="-122"/>
                <a:ea typeface="微软雅黑" panose="020B0503020204020204" pitchFamily="34" charset="-122"/>
              </a:rPr>
              <a:t>是一个非常重要的话题。</a:t>
            </a:r>
          </a:p>
          <a:p>
            <a:pPr marL="0" indent="0" eaLnBrk="1" hangingPunct="1">
              <a:spcBef>
                <a:spcPct val="0"/>
              </a:spcBef>
              <a:buClrTx/>
              <a:buSzTx/>
              <a:buNone/>
            </a:pP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heckerboard(across)">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4229"/>
                                        </p:tgtEl>
                                        <p:attrNameLst>
                                          <p:attrName>style.visibility</p:attrName>
                                        </p:attrNameLst>
                                      </p:cBhvr>
                                      <p:to>
                                        <p:strVal val="visible"/>
                                      </p:to>
                                    </p:set>
                                    <p:animEffect transition="in" filter="blinds(horizontal)">
                                      <p:cBhvr>
                                        <p:cTn id="28" dur="500"/>
                                        <p:tgtEl>
                                          <p:spTgt spid="9422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subTnLst>
                                    <p:audio>
                                      <p:cMediaNode>
                                        <p:cTn display="0" masterRel="sameClick">
                                          <p:stCondLst>
                                            <p:cond evt="begin" delay="0">
                                              <p:tn val="3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29" grpId="0"/>
      <p:bldP spid="4" grpId="0"/>
      <p:bldP spid="5" grpId="0"/>
      <p:bldP spid="7" grpId="0"/>
      <p:bldP spid="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CA7513DE-A626-D0CB-ABDB-668205A871DF}"/>
              </a:ext>
            </a:extLst>
          </p:cNvPr>
          <p:cNvSpPr/>
          <p:nvPr/>
        </p:nvSpPr>
        <p:spPr>
          <a:xfrm>
            <a:off x="597484" y="653550"/>
            <a:ext cx="7632848" cy="168905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lnSpc>
                <a:spcPct val="150000"/>
              </a:lnSpc>
              <a:spcBef>
                <a:spcPct val="0"/>
              </a:spcBef>
              <a:buClrTx/>
              <a:buSzTx/>
              <a:buNone/>
            </a:pPr>
            <a:r>
              <a:rPr lang="zh-CN" altLang="en-US" sz="2400" b="1" dirty="0">
                <a:solidFill>
                  <a:srgbClr val="FF0000"/>
                </a:solidFill>
                <a:latin typeface="微软雅黑" panose="020B0503020204020204" pitchFamily="34" charset="-122"/>
                <a:ea typeface="微软雅黑" panose="020B0503020204020204" pitchFamily="34" charset="-122"/>
              </a:rPr>
              <a:t>定义</a:t>
            </a:r>
            <a:r>
              <a:rPr lang="en-US" altLang="zh-CN" sz="2400" b="1" dirty="0">
                <a:solidFill>
                  <a:srgbClr val="FF0000"/>
                </a:solidFill>
                <a:latin typeface="微软雅黑" panose="020B0503020204020204" pitchFamily="34" charset="-122"/>
                <a:ea typeface="微软雅黑" panose="020B0503020204020204" pitchFamily="34" charset="-122"/>
              </a:rPr>
              <a:t>8. </a:t>
            </a:r>
            <a:r>
              <a:rPr lang="zh-CN" altLang="en-US" sz="2400" b="1" dirty="0">
                <a:latin typeface="微软雅黑" panose="020B0503020204020204" pitchFamily="34" charset="-122"/>
                <a:ea typeface="微软雅黑" panose="020B0503020204020204" pitchFamily="34" charset="-122"/>
              </a:rPr>
              <a:t>一个数学问题，如果初始数据有微小扰动（即误差），导致计算结果（问题的解）产生较小的误差，则称此问题是</a:t>
            </a:r>
            <a:r>
              <a:rPr lang="zh-CN" altLang="en-US" sz="2400" b="1" dirty="0">
                <a:solidFill>
                  <a:srgbClr val="FF0000"/>
                </a:solidFill>
                <a:latin typeface="微软雅黑" panose="020B0503020204020204" pitchFamily="34" charset="-122"/>
                <a:ea typeface="微软雅黑" panose="020B0503020204020204" pitchFamily="34" charset="-122"/>
              </a:rPr>
              <a:t>良态的</a:t>
            </a:r>
            <a:r>
              <a:rPr lang="zh-CN" altLang="en-US" sz="2400" b="1" dirty="0">
                <a:latin typeface="微软雅黑" panose="020B0503020204020204" pitchFamily="34" charset="-122"/>
                <a:ea typeface="微软雅黑" panose="020B0503020204020204" pitchFamily="34" charset="-122"/>
              </a:rPr>
              <a:t>，否则称之为</a:t>
            </a:r>
            <a:r>
              <a:rPr lang="zh-CN" altLang="en-US" sz="2400" b="1" dirty="0">
                <a:solidFill>
                  <a:srgbClr val="FF0000"/>
                </a:solidFill>
                <a:latin typeface="微软雅黑" panose="020B0503020204020204" pitchFamily="34" charset="-122"/>
                <a:ea typeface="微软雅黑" panose="020B0503020204020204" pitchFamily="34" charset="-122"/>
              </a:rPr>
              <a:t>病态的</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chemeClr val="tx2"/>
                </a:solidFill>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C2E2A897-4F75-30AD-B2C4-C193EC7FBD1D}"/>
              </a:ext>
            </a:extLst>
          </p:cNvPr>
          <p:cNvSpPr txBox="1"/>
          <p:nvPr/>
        </p:nvSpPr>
        <p:spPr>
          <a:xfrm>
            <a:off x="3203848" y="188145"/>
            <a:ext cx="2282061" cy="523220"/>
          </a:xfrm>
          <a:prstGeom prst="rect">
            <a:avLst/>
          </a:prstGeom>
          <a:noFill/>
        </p:spPr>
        <p:txBody>
          <a:bodyPr wrap="square">
            <a:spAutoFit/>
          </a:bodyPr>
          <a:lstStyle/>
          <a:p>
            <a:r>
              <a:rPr lang="zh-CN" altLang="en-US" sz="2800" dirty="0">
                <a:solidFill>
                  <a:schemeClr val="hlink"/>
                </a:solidFill>
                <a:latin typeface="微软雅黑" panose="020B0503020204020204" pitchFamily="34" charset="-122"/>
                <a:ea typeface="微软雅黑" panose="020B0503020204020204" pitchFamily="34" charset="-122"/>
              </a:rPr>
              <a:t>病态问题</a:t>
            </a:r>
            <a:endParaRPr lang="zh-CN" altLang="en-US" sz="2800" dirty="0">
              <a:latin typeface="微软雅黑" panose="020B0503020204020204" pitchFamily="34" charset="-122"/>
              <a:ea typeface="微软雅黑" panose="020B0503020204020204" pitchFamily="34" charset="-122"/>
            </a:endParaRPr>
          </a:p>
        </p:txBody>
      </p:sp>
      <p:sp>
        <p:nvSpPr>
          <p:cNvPr id="4" name="Rectangle 23">
            <a:extLst>
              <a:ext uri="{FF2B5EF4-FFF2-40B4-BE49-F238E27FC236}">
                <a16:creationId xmlns:a16="http://schemas.microsoft.com/office/drawing/2014/main" id="{3DE850E5-2118-F107-86E2-53FDBD4EDC88}"/>
              </a:ext>
            </a:extLst>
          </p:cNvPr>
          <p:cNvSpPr/>
          <p:nvPr/>
        </p:nvSpPr>
        <p:spPr>
          <a:xfrm>
            <a:off x="585602" y="2287560"/>
            <a:ext cx="8127246" cy="1102738"/>
          </a:xfrm>
          <a:prstGeom prst="rect">
            <a:avLst/>
          </a:prstGeom>
          <a:noFill/>
          <a:ln w="9525">
            <a:noFill/>
          </a:ln>
        </p:spPr>
        <p:txBody>
          <a:bodyPr wrap="square"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lnSpc>
                <a:spcPct val="145000"/>
              </a:lnSpc>
              <a:spcBef>
                <a:spcPct val="0"/>
              </a:spcBef>
              <a:buClrTx/>
              <a:buSzTx/>
              <a:buNone/>
            </a:pPr>
            <a:r>
              <a:rPr lang="zh-CN" altLang="en-US" sz="2400" dirty="0">
                <a:solidFill>
                  <a:srgbClr val="FF0000"/>
                </a:solidFill>
                <a:latin typeface="微软雅黑" panose="020B0503020204020204" pitchFamily="34" charset="-122"/>
                <a:ea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rPr>
              <a:t>注：</a:t>
            </a:r>
            <a:r>
              <a:rPr lang="en-US" altLang="zh-CN" sz="2400" b="1" dirty="0">
                <a:solidFill>
                  <a:srgbClr val="FF0000"/>
                </a:solidFill>
                <a:latin typeface="微软雅黑" panose="020B0503020204020204" pitchFamily="34" charset="-122"/>
                <a:ea typeface="微软雅黑" panose="020B0503020204020204" pitchFamily="34" charset="-122"/>
              </a:rPr>
              <a:t>1</a:t>
            </a:r>
            <a:r>
              <a:rPr lang="zh-CN" altLang="en-US" sz="2400" b="1" dirty="0">
                <a:solidFill>
                  <a:srgbClr val="FF0000"/>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一个数学问题是良态的还是病态的，是数学问题本身的特性，与算法无关。</a:t>
            </a:r>
          </a:p>
        </p:txBody>
      </p:sp>
      <p:sp>
        <p:nvSpPr>
          <p:cNvPr id="5" name="副标题 2">
            <a:extLst>
              <a:ext uri="{FF2B5EF4-FFF2-40B4-BE49-F238E27FC236}">
                <a16:creationId xmlns:a16="http://schemas.microsoft.com/office/drawing/2014/main" id="{442D68CF-1A69-F144-2250-44C6FAC3B38C}"/>
              </a:ext>
            </a:extLst>
          </p:cNvPr>
          <p:cNvSpPr txBox="1">
            <a:spLocks/>
          </p:cNvSpPr>
          <p:nvPr/>
        </p:nvSpPr>
        <p:spPr>
          <a:xfrm>
            <a:off x="620621" y="3335255"/>
            <a:ext cx="8002710" cy="1102737"/>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buNone/>
            </a:pPr>
            <a:r>
              <a:rPr lang="en-US" altLang="zh-CN" sz="2400" dirty="0">
                <a:solidFill>
                  <a:srgbClr val="FF0000"/>
                </a:solidFill>
                <a:latin typeface="微软雅黑" panose="020B0503020204020204" pitchFamily="34" charset="-122"/>
                <a:ea typeface="微软雅黑" panose="020B0503020204020204" pitchFamily="34" charset="-122"/>
              </a:rPr>
              <a:t>2</a:t>
            </a:r>
            <a:r>
              <a:rPr lang="zh-CN" altLang="en-US"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算法的数值稳定性是针对算法而言的，与所求解的问题无关。</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6" name="副标题 2">
            <a:extLst>
              <a:ext uri="{FF2B5EF4-FFF2-40B4-BE49-F238E27FC236}">
                <a16:creationId xmlns:a16="http://schemas.microsoft.com/office/drawing/2014/main" id="{8A7996A6-F4F2-AF81-E8DC-AE4E2E364DC1}"/>
              </a:ext>
            </a:extLst>
          </p:cNvPr>
          <p:cNvSpPr txBox="1">
            <a:spLocks/>
          </p:cNvSpPr>
          <p:nvPr/>
        </p:nvSpPr>
        <p:spPr>
          <a:xfrm>
            <a:off x="597484" y="4388091"/>
            <a:ext cx="8127843" cy="2256216"/>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buNone/>
            </a:pPr>
            <a:r>
              <a:rPr lang="en-US" altLang="zh-CN" sz="2400" dirty="0">
                <a:solidFill>
                  <a:srgbClr val="FF0000"/>
                </a:solidFill>
                <a:latin typeface="微软雅黑" panose="020B0503020204020204" pitchFamily="34" charset="-122"/>
                <a:ea typeface="微软雅黑" panose="020B0503020204020204" pitchFamily="34" charset="-122"/>
              </a:rPr>
              <a:t>3</a:t>
            </a:r>
            <a:r>
              <a:rPr lang="zh-CN" altLang="en-US"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一个良态的问题，只要选择数值稳定的算法一般都可取得满意的结果。一个病态的数学问题用任何算法</a:t>
            </a:r>
            <a:r>
              <a:rPr lang="zh-CN" altLang="en-US" sz="2400" dirty="0">
                <a:solidFill>
                  <a:srgbClr val="FF0000"/>
                </a:solidFill>
                <a:latin typeface="微软雅黑" panose="020B0503020204020204" pitchFamily="34" charset="-122"/>
                <a:ea typeface="微软雅黑" panose="020B0503020204020204" pitchFamily="34" charset="-122"/>
              </a:rPr>
              <a:t>直接</a:t>
            </a:r>
            <a:r>
              <a:rPr lang="zh-CN" altLang="en-US" sz="2400" dirty="0">
                <a:solidFill>
                  <a:schemeClr val="tx1"/>
                </a:solidFill>
                <a:latin typeface="微软雅黑" panose="020B0503020204020204" pitchFamily="34" charset="-122"/>
                <a:ea typeface="微软雅黑" panose="020B0503020204020204" pitchFamily="34" charset="-122"/>
              </a:rPr>
              <a:t>求解都可能产生不稳定性，因此问题的</a:t>
            </a:r>
            <a:r>
              <a:rPr lang="zh-CN" altLang="en-US" sz="2400" dirty="0">
                <a:solidFill>
                  <a:srgbClr val="FF0000"/>
                </a:solidFill>
                <a:latin typeface="微软雅黑" panose="020B0503020204020204" pitchFamily="34" charset="-122"/>
                <a:ea typeface="微软雅黑" panose="020B0503020204020204" pitchFamily="34" charset="-122"/>
              </a:rPr>
              <a:t>性态分析</a:t>
            </a:r>
            <a:r>
              <a:rPr lang="zh-CN" altLang="en-US" sz="2400" dirty="0">
                <a:solidFill>
                  <a:schemeClr val="tx1"/>
                </a:solidFill>
                <a:latin typeface="微软雅黑" panose="020B0503020204020204" pitchFamily="34" charset="-122"/>
                <a:ea typeface="微软雅黑" panose="020B0503020204020204" pitchFamily="34" charset="-122"/>
              </a:rPr>
              <a:t>也是一个需要重视的问题。</a:t>
            </a:r>
            <a:endParaRPr lang="en-US" altLang="zh-CN" sz="2400" dirty="0">
              <a:solidFill>
                <a:schemeClr val="tx1"/>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1587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ext Box 4"/>
          <p:cNvSpPr txBox="1"/>
          <p:nvPr/>
        </p:nvSpPr>
        <p:spPr>
          <a:xfrm>
            <a:off x="665928" y="867627"/>
            <a:ext cx="5634264" cy="5232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en-US" altLang="zh-CN" sz="2800" b="1" dirty="0">
                <a:solidFill>
                  <a:srgbClr val="C00000"/>
                </a:solidFill>
                <a:latin typeface="微软雅黑" panose="020B0503020204020204" pitchFamily="34" charset="-122"/>
                <a:ea typeface="微软雅黑" panose="020B0503020204020204" pitchFamily="34" charset="-122"/>
              </a:rPr>
              <a:t>1. </a:t>
            </a:r>
            <a:r>
              <a:rPr lang="zh-CN" altLang="en-US" sz="2800" b="1" dirty="0">
                <a:solidFill>
                  <a:srgbClr val="C00000"/>
                </a:solidFill>
                <a:latin typeface="微软雅黑" panose="020B0503020204020204" pitchFamily="34" charset="-122"/>
                <a:ea typeface="微软雅黑" panose="020B0503020204020204" pitchFamily="34" charset="-122"/>
              </a:rPr>
              <a:t>避免两个相近的数直接相减</a:t>
            </a:r>
          </a:p>
        </p:txBody>
      </p:sp>
      <p:sp>
        <p:nvSpPr>
          <p:cNvPr id="43013" name="Text Box 5"/>
          <p:cNvSpPr txBox="1"/>
          <p:nvPr/>
        </p:nvSpPr>
        <p:spPr>
          <a:xfrm>
            <a:off x="624414" y="1378330"/>
            <a:ext cx="7503142" cy="55335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lnSpc>
                <a:spcPct val="140000"/>
              </a:lnSpc>
              <a:spcBef>
                <a:spcPct val="0"/>
              </a:spcBef>
              <a:buClrTx/>
              <a:buSzTx/>
              <a:buNone/>
            </a:pPr>
            <a:r>
              <a:rPr lang="zh-CN" altLang="en-US" sz="2400" b="1" dirty="0">
                <a:latin typeface="微软雅黑" panose="020B0503020204020204" pitchFamily="34" charset="-122"/>
                <a:ea typeface="微软雅黑" panose="020B0503020204020204" pitchFamily="34" charset="-122"/>
              </a:rPr>
              <a:t>在数值计算中，两个相近的数作减法时有效数字会损失。</a:t>
            </a:r>
          </a:p>
        </p:txBody>
      </p:sp>
      <p:sp>
        <p:nvSpPr>
          <p:cNvPr id="43018" name="Text Box 10"/>
          <p:cNvSpPr txBox="1"/>
          <p:nvPr/>
        </p:nvSpPr>
        <p:spPr>
          <a:xfrm>
            <a:off x="1318706" y="2646906"/>
            <a:ext cx="4817344"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solidFill>
                  <a:srgbClr val="0070C0"/>
                </a:solidFill>
                <a:latin typeface="微软雅黑" panose="020B0503020204020204" pitchFamily="34" charset="-122"/>
                <a:ea typeface="微软雅黑" panose="020B0503020204020204" pitchFamily="34" charset="-122"/>
              </a:rPr>
              <a:t> 已知</a:t>
            </a:r>
            <a:r>
              <a:rPr lang="en-US" altLang="zh-CN" sz="2400" b="1" dirty="0">
                <a:solidFill>
                  <a:srgbClr val="0070C0"/>
                </a:solidFill>
                <a:latin typeface="微软雅黑" panose="020B0503020204020204" pitchFamily="34" charset="-122"/>
                <a:ea typeface="微软雅黑" panose="020B0503020204020204" pitchFamily="34" charset="-122"/>
              </a:rPr>
              <a:t>y </a:t>
            </a:r>
            <a:r>
              <a:rPr lang="zh-CN" altLang="en-US" sz="2400" b="1" dirty="0">
                <a:solidFill>
                  <a:srgbClr val="0070C0"/>
                </a:solidFill>
                <a:latin typeface="微软雅黑" panose="020B0503020204020204" pitchFamily="34" charset="-122"/>
                <a:ea typeface="微软雅黑" panose="020B0503020204020204" pitchFamily="34" charset="-122"/>
              </a:rPr>
              <a:t>的</a:t>
            </a:r>
            <a:r>
              <a:rPr lang="en-US" altLang="zh-CN" sz="2400" b="1" dirty="0">
                <a:solidFill>
                  <a:srgbClr val="0070C0"/>
                </a:solidFill>
                <a:latin typeface="微软雅黑" panose="020B0503020204020204" pitchFamily="34" charset="-122"/>
                <a:ea typeface="微软雅黑" panose="020B0503020204020204" pitchFamily="34" charset="-122"/>
              </a:rPr>
              <a:t>4</a:t>
            </a:r>
            <a:r>
              <a:rPr lang="zh-CN" altLang="en-US" sz="2400" b="1" dirty="0">
                <a:solidFill>
                  <a:srgbClr val="0070C0"/>
                </a:solidFill>
                <a:latin typeface="微软雅黑" panose="020B0503020204020204" pitchFamily="34" charset="-122"/>
                <a:ea typeface="微软雅黑" panose="020B0503020204020204" pitchFamily="34" charset="-122"/>
              </a:rPr>
              <a:t>位有效数为</a:t>
            </a:r>
            <a:r>
              <a:rPr lang="en-US" altLang="zh-CN" sz="2400" b="1" dirty="0">
                <a:solidFill>
                  <a:srgbClr val="FF0000"/>
                </a:solidFill>
                <a:latin typeface="微软雅黑" panose="020B0503020204020204" pitchFamily="34" charset="-122"/>
                <a:ea typeface="微软雅黑" panose="020B0503020204020204" pitchFamily="34" charset="-122"/>
              </a:rPr>
              <a:t>0.01580 </a:t>
            </a:r>
            <a:r>
              <a:rPr lang="zh-CN" altLang="en-US" sz="2400" b="1" dirty="0">
                <a:solidFill>
                  <a:srgbClr val="FF0000"/>
                </a:solidFill>
                <a:latin typeface="微软雅黑" panose="020B0503020204020204" pitchFamily="34" charset="-122"/>
                <a:ea typeface="微软雅黑" panose="020B0503020204020204" pitchFamily="34" charset="-122"/>
              </a:rPr>
              <a:t>。</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3" name="Text Box 20">
            <a:extLst>
              <a:ext uri="{FF2B5EF4-FFF2-40B4-BE49-F238E27FC236}">
                <a16:creationId xmlns:a16="http://schemas.microsoft.com/office/drawing/2014/main" id="{1E976572-BCDE-FC05-74C4-44964DAAB5A0}"/>
              </a:ext>
            </a:extLst>
          </p:cNvPr>
          <p:cNvSpPr txBox="1"/>
          <p:nvPr/>
        </p:nvSpPr>
        <p:spPr>
          <a:xfrm>
            <a:off x="1402508" y="3117872"/>
            <a:ext cx="2213372"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en-US" altLang="zh-CN" sz="2400" b="1" dirty="0">
                <a:solidFill>
                  <a:schemeClr val="hlink"/>
                </a:solidFill>
                <a:latin typeface="微软雅黑" panose="020B0503020204020204" pitchFamily="34" charset="-122"/>
                <a:ea typeface="微软雅黑" panose="020B0503020204020204" pitchFamily="34" charset="-122"/>
              </a:rPr>
              <a:t>1) </a:t>
            </a:r>
            <a:r>
              <a:rPr lang="zh-CN" altLang="en-US" sz="2400" b="1" dirty="0">
                <a:solidFill>
                  <a:schemeClr val="hlink"/>
                </a:solidFill>
                <a:latin typeface="微软雅黑" panose="020B0503020204020204" pitchFamily="34" charset="-122"/>
                <a:ea typeface="微软雅黑" panose="020B0503020204020204" pitchFamily="34" charset="-122"/>
              </a:rPr>
              <a:t>直接相减</a:t>
            </a:r>
          </a:p>
        </p:txBody>
      </p:sp>
      <p:sp>
        <p:nvSpPr>
          <p:cNvPr id="6" name="Text Box 6">
            <a:extLst>
              <a:ext uri="{FF2B5EF4-FFF2-40B4-BE49-F238E27FC236}">
                <a16:creationId xmlns:a16="http://schemas.microsoft.com/office/drawing/2014/main" id="{E6D4DFC8-1DB0-8797-8635-82CB92FDA7EF}"/>
              </a:ext>
            </a:extLst>
          </p:cNvPr>
          <p:cNvSpPr txBox="1"/>
          <p:nvPr/>
        </p:nvSpPr>
        <p:spPr>
          <a:xfrm>
            <a:off x="723671" y="3133419"/>
            <a:ext cx="595035"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solidFill>
                  <a:schemeClr val="hlink"/>
                </a:solidFill>
                <a:latin typeface="微软雅黑" panose="020B0503020204020204" pitchFamily="34" charset="-122"/>
                <a:ea typeface="微软雅黑" panose="020B0503020204020204" pitchFamily="34" charset="-122"/>
              </a:rPr>
              <a:t>解</a:t>
            </a:r>
            <a:r>
              <a:rPr lang="en-US" altLang="zh-CN" sz="2400" b="1" dirty="0">
                <a:solidFill>
                  <a:schemeClr val="hlink"/>
                </a:solidFill>
                <a:latin typeface="微软雅黑" panose="020B0503020204020204" pitchFamily="34" charset="-122"/>
                <a:ea typeface="微软雅黑" panose="020B0503020204020204" pitchFamily="34" charset="-122"/>
              </a:rPr>
              <a:t>:</a:t>
            </a:r>
            <a:endParaRPr lang="zh-CN" altLang="en-US" sz="2400" b="1" dirty="0">
              <a:solidFill>
                <a:srgbClr val="3366FF"/>
              </a:solidFill>
              <a:latin typeface="微软雅黑" panose="020B0503020204020204" pitchFamily="34" charset="-122"/>
              <a:ea typeface="微软雅黑" panose="020B0503020204020204" pitchFamily="34" charset="-122"/>
            </a:endParaRPr>
          </a:p>
        </p:txBody>
      </p:sp>
      <p:graphicFrame>
        <p:nvGraphicFramePr>
          <p:cNvPr id="7" name="Object 19">
            <a:extLst>
              <a:ext uri="{FF2B5EF4-FFF2-40B4-BE49-F238E27FC236}">
                <a16:creationId xmlns:a16="http://schemas.microsoft.com/office/drawing/2014/main" id="{5FF0B710-BD01-C68E-4D02-87FBB54FE273}"/>
              </a:ext>
            </a:extLst>
          </p:cNvPr>
          <p:cNvGraphicFramePr>
            <a:graphicFrameLocks noChangeAspect="1"/>
          </p:cNvGraphicFramePr>
          <p:nvPr>
            <p:extLst>
              <p:ext uri="{D42A27DB-BD31-4B8C-83A1-F6EECF244321}">
                <p14:modId xmlns:p14="http://schemas.microsoft.com/office/powerpoint/2010/main" val="425658435"/>
              </p:ext>
            </p:extLst>
          </p:nvPr>
        </p:nvGraphicFramePr>
        <p:xfrm>
          <a:off x="2255920" y="3657300"/>
          <a:ext cx="4611448" cy="544407"/>
        </p:xfrm>
        <a:graphic>
          <a:graphicData uri="http://schemas.openxmlformats.org/presentationml/2006/ole">
            <mc:AlternateContent xmlns:mc="http://schemas.openxmlformats.org/markup-compatibility/2006">
              <mc:Choice xmlns:v="urn:schemas-microsoft-com:vml" Requires="v">
                <p:oleObj r:id="rId4" imgW="1645920" imgH="165100" progId="Equation.3">
                  <p:embed/>
                </p:oleObj>
              </mc:Choice>
              <mc:Fallback>
                <p:oleObj r:id="rId4" imgW="1645920" imgH="165100" progId="Equation.3">
                  <p:embed/>
                  <p:pic>
                    <p:nvPicPr>
                      <p:cNvPr id="7" name="Object 19">
                        <a:extLst>
                          <a:ext uri="{FF2B5EF4-FFF2-40B4-BE49-F238E27FC236}">
                            <a16:creationId xmlns:a16="http://schemas.microsoft.com/office/drawing/2014/main" id="{5FF0B710-BD01-C68E-4D02-87FBB54FE273}"/>
                          </a:ext>
                        </a:extLst>
                      </p:cNvPr>
                      <p:cNvPicPr/>
                      <p:nvPr/>
                    </p:nvPicPr>
                    <p:blipFill>
                      <a:blip r:embed="rId5">
                        <a:clrChange>
                          <a:clrFrom>
                            <a:srgbClr val="000000"/>
                          </a:clrFrom>
                          <a:clrTo>
                            <a:srgbClr val="000000"/>
                          </a:clrTo>
                        </a:clrChange>
                      </a:blip>
                      <a:stretch>
                        <a:fillRect/>
                      </a:stretch>
                    </p:blipFill>
                    <p:spPr>
                      <a:xfrm>
                        <a:off x="2255920" y="3657300"/>
                        <a:ext cx="4611448" cy="544407"/>
                      </a:xfrm>
                      <a:prstGeom prst="rect">
                        <a:avLst/>
                      </a:prstGeom>
                      <a:noFill/>
                      <a:ln w="38100">
                        <a:noFill/>
                        <a:miter/>
                      </a:ln>
                    </p:spPr>
                  </p:pic>
                </p:oleObj>
              </mc:Fallback>
            </mc:AlternateContent>
          </a:graphicData>
        </a:graphic>
      </p:graphicFrame>
      <p:sp>
        <p:nvSpPr>
          <p:cNvPr id="8" name="AutoShape 23">
            <a:extLst>
              <a:ext uri="{FF2B5EF4-FFF2-40B4-BE49-F238E27FC236}">
                <a16:creationId xmlns:a16="http://schemas.microsoft.com/office/drawing/2014/main" id="{6293768A-1291-4C10-ECC7-6F94BCA5F5DE}"/>
              </a:ext>
            </a:extLst>
          </p:cNvPr>
          <p:cNvSpPr/>
          <p:nvPr/>
        </p:nvSpPr>
        <p:spPr>
          <a:xfrm>
            <a:off x="6011466" y="2997236"/>
            <a:ext cx="3132534" cy="622697"/>
          </a:xfrm>
          <a:prstGeom prst="wedgeEllipseCallout">
            <a:avLst>
              <a:gd name="adj1" fmla="val -33277"/>
              <a:gd name="adj2" fmla="val 84091"/>
            </a:avLst>
          </a:prstGeom>
          <a:gradFill rotWithShape="0">
            <a:gsLst>
              <a:gs pos="0">
                <a:srgbClr val="C1C1C1"/>
              </a:gs>
              <a:gs pos="100000">
                <a:srgbClr val="FFFFFF"/>
              </a:gs>
            </a:gsLst>
            <a:lin ang="2700000" scaled="1"/>
            <a:tileRect/>
          </a:gradFill>
          <a:ln w="9525">
            <a:noFill/>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algn="ctr" eaLnBrk="1" hangingPunct="1">
              <a:spcBef>
                <a:spcPct val="0"/>
              </a:spcBef>
              <a:buClrTx/>
              <a:buSzTx/>
              <a:buNone/>
            </a:pPr>
            <a:r>
              <a:rPr lang="zh-CN" altLang="en-US" sz="2000" b="1" dirty="0">
                <a:latin typeface="Times New Roman" panose="02020603050405020304" pitchFamily="18" charset="0"/>
                <a:ea typeface="楷体_GB2312" pitchFamily="49" charset="-122"/>
              </a:rPr>
              <a:t>只有</a:t>
            </a:r>
            <a:r>
              <a:rPr lang="en-US" altLang="zh-CN" sz="2000" b="1" dirty="0">
                <a:latin typeface="Times New Roman" panose="02020603050405020304" pitchFamily="18" charset="0"/>
                <a:ea typeface="楷体_GB2312" pitchFamily="49" charset="-122"/>
              </a:rPr>
              <a:t>1</a:t>
            </a:r>
            <a:r>
              <a:rPr lang="zh-CN" altLang="en-US" sz="2000" b="1" dirty="0">
                <a:latin typeface="Times New Roman" panose="02020603050405020304" pitchFamily="18" charset="0"/>
                <a:ea typeface="楷体_GB2312" pitchFamily="49" charset="-122"/>
              </a:rPr>
              <a:t>位有效数字</a:t>
            </a:r>
          </a:p>
        </p:txBody>
      </p:sp>
      <p:sp>
        <p:nvSpPr>
          <p:cNvPr id="9" name="Text Box 12">
            <a:extLst>
              <a:ext uri="{FF2B5EF4-FFF2-40B4-BE49-F238E27FC236}">
                <a16:creationId xmlns:a16="http://schemas.microsoft.com/office/drawing/2014/main" id="{DD26D282-1726-010A-8199-348332D6834D}"/>
              </a:ext>
            </a:extLst>
          </p:cNvPr>
          <p:cNvSpPr txBox="1"/>
          <p:nvPr/>
        </p:nvSpPr>
        <p:spPr>
          <a:xfrm>
            <a:off x="1418762" y="4363614"/>
            <a:ext cx="4520328"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en-US" altLang="zh-CN" sz="2400" b="1" dirty="0">
                <a:solidFill>
                  <a:schemeClr val="hlink"/>
                </a:solidFill>
                <a:latin typeface="微软雅黑" panose="020B0503020204020204" pitchFamily="34" charset="-122"/>
                <a:ea typeface="微软雅黑" panose="020B0503020204020204" pitchFamily="34" charset="-122"/>
              </a:rPr>
              <a:t>2)  </a:t>
            </a:r>
            <a:r>
              <a:rPr lang="zh-CN" altLang="en-US" sz="2400" b="1" dirty="0">
                <a:solidFill>
                  <a:schemeClr val="hlink"/>
                </a:solidFill>
                <a:latin typeface="微软雅黑" panose="020B0503020204020204" pitchFamily="34" charset="-122"/>
                <a:ea typeface="微软雅黑" panose="020B0503020204020204" pitchFamily="34" charset="-122"/>
              </a:rPr>
              <a:t>若将原式改写并带入数据</a:t>
            </a:r>
          </a:p>
        </p:txBody>
      </p:sp>
      <p:graphicFrame>
        <p:nvGraphicFramePr>
          <p:cNvPr id="10" name="Object 13">
            <a:extLst>
              <a:ext uri="{FF2B5EF4-FFF2-40B4-BE49-F238E27FC236}">
                <a16:creationId xmlns:a16="http://schemas.microsoft.com/office/drawing/2014/main" id="{B341B19B-DD04-4B31-4516-FF67BA32EA86}"/>
              </a:ext>
            </a:extLst>
          </p:cNvPr>
          <p:cNvGraphicFramePr>
            <a:graphicFrameLocks noChangeAspect="1"/>
          </p:cNvGraphicFramePr>
          <p:nvPr>
            <p:extLst>
              <p:ext uri="{D42A27DB-BD31-4B8C-83A1-F6EECF244321}">
                <p14:modId xmlns:p14="http://schemas.microsoft.com/office/powerpoint/2010/main" val="4036167802"/>
              </p:ext>
            </p:extLst>
          </p:nvPr>
        </p:nvGraphicFramePr>
        <p:xfrm>
          <a:off x="1832567" y="5011261"/>
          <a:ext cx="4982766" cy="748187"/>
        </p:xfrm>
        <a:graphic>
          <a:graphicData uri="http://schemas.openxmlformats.org/presentationml/2006/ole">
            <mc:AlternateContent xmlns:mc="http://schemas.openxmlformats.org/markup-compatibility/2006">
              <mc:Choice xmlns:v="urn:schemas-microsoft-com:vml" Requires="v">
                <p:oleObj name="Equation" r:id="rId6" imgW="2857320" imgH="419040" progId="Equation.DSMT4">
                  <p:embed/>
                </p:oleObj>
              </mc:Choice>
              <mc:Fallback>
                <p:oleObj name="Equation" r:id="rId6" imgW="2857320" imgH="419040" progId="Equation.DSMT4">
                  <p:embed/>
                  <p:pic>
                    <p:nvPicPr>
                      <p:cNvPr id="10" name="Object 13">
                        <a:extLst>
                          <a:ext uri="{FF2B5EF4-FFF2-40B4-BE49-F238E27FC236}">
                            <a16:creationId xmlns:a16="http://schemas.microsoft.com/office/drawing/2014/main" id="{B341B19B-DD04-4B31-4516-FF67BA32EA86}"/>
                          </a:ext>
                        </a:extLst>
                      </p:cNvPr>
                      <p:cNvPicPr/>
                      <p:nvPr/>
                    </p:nvPicPr>
                    <p:blipFill>
                      <a:blip r:embed="rId7">
                        <a:clrChange>
                          <a:clrFrom>
                            <a:srgbClr val="000000"/>
                          </a:clrFrom>
                          <a:clrTo>
                            <a:srgbClr val="000000"/>
                          </a:clrTo>
                        </a:clrChange>
                      </a:blip>
                      <a:stretch>
                        <a:fillRect/>
                      </a:stretch>
                    </p:blipFill>
                    <p:spPr>
                      <a:xfrm>
                        <a:off x="1832567" y="5011261"/>
                        <a:ext cx="4982766" cy="748187"/>
                      </a:xfrm>
                      <a:prstGeom prst="rect">
                        <a:avLst/>
                      </a:prstGeom>
                      <a:noFill/>
                      <a:ln w="38100">
                        <a:noFill/>
                        <a:miter/>
                      </a:ln>
                    </p:spPr>
                  </p:pic>
                </p:oleObj>
              </mc:Fallback>
            </mc:AlternateContent>
          </a:graphicData>
        </a:graphic>
      </p:graphicFrame>
      <p:sp>
        <p:nvSpPr>
          <p:cNvPr id="11" name="Text Box 14">
            <a:extLst>
              <a:ext uri="{FF2B5EF4-FFF2-40B4-BE49-F238E27FC236}">
                <a16:creationId xmlns:a16="http://schemas.microsoft.com/office/drawing/2014/main" id="{9A0A1C5C-E9F8-5BAA-B94F-CC6E0433DBA0}"/>
              </a:ext>
            </a:extLst>
          </p:cNvPr>
          <p:cNvSpPr txBox="1"/>
          <p:nvPr/>
        </p:nvSpPr>
        <p:spPr>
          <a:xfrm>
            <a:off x="1493044" y="5945430"/>
            <a:ext cx="3078956"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solidFill>
                  <a:schemeClr val="hlink"/>
                </a:solidFill>
                <a:latin typeface="微软雅黑" panose="020B0503020204020204" pitchFamily="34" charset="-122"/>
                <a:ea typeface="微软雅黑" panose="020B0503020204020204" pitchFamily="34" charset="-122"/>
              </a:rPr>
              <a:t>则     </a:t>
            </a:r>
            <a:r>
              <a:rPr lang="en-US" altLang="zh-CN" sz="2400" b="1" i="1" dirty="0">
                <a:solidFill>
                  <a:schemeClr val="hlink"/>
                </a:solidFill>
                <a:latin typeface="微软雅黑" panose="020B0503020204020204" pitchFamily="34" charset="-122"/>
                <a:ea typeface="微软雅黑" panose="020B0503020204020204" pitchFamily="34" charset="-122"/>
              </a:rPr>
              <a:t>y</a:t>
            </a:r>
            <a:r>
              <a:rPr lang="en-US" altLang="zh-CN" sz="2400" b="1" dirty="0">
                <a:solidFill>
                  <a:schemeClr val="hlink"/>
                </a:solidFill>
                <a:latin typeface="微软雅黑" panose="020B0503020204020204" pitchFamily="34" charset="-122"/>
                <a:ea typeface="微软雅黑" panose="020B0503020204020204" pitchFamily="34" charset="-122"/>
              </a:rPr>
              <a:t> = 0.01581</a:t>
            </a:r>
            <a:endParaRPr lang="zh-CN" altLang="en-US" sz="2400" b="1" dirty="0">
              <a:solidFill>
                <a:schemeClr val="hlink"/>
              </a:solidFill>
              <a:latin typeface="微软雅黑" panose="020B0503020204020204" pitchFamily="34" charset="-122"/>
              <a:ea typeface="微软雅黑" panose="020B0503020204020204" pitchFamily="34" charset="-122"/>
            </a:endParaRPr>
          </a:p>
        </p:txBody>
      </p:sp>
      <p:sp>
        <p:nvSpPr>
          <p:cNvPr id="12" name="AutoShape 22">
            <a:extLst>
              <a:ext uri="{FF2B5EF4-FFF2-40B4-BE49-F238E27FC236}">
                <a16:creationId xmlns:a16="http://schemas.microsoft.com/office/drawing/2014/main" id="{3C93CCD7-1786-3770-D8A0-66B69D5EFA56}"/>
              </a:ext>
            </a:extLst>
          </p:cNvPr>
          <p:cNvSpPr>
            <a:spLocks noChangeArrowheads="1"/>
          </p:cNvSpPr>
          <p:nvPr/>
        </p:nvSpPr>
        <p:spPr bwMode="auto">
          <a:xfrm>
            <a:off x="5364088" y="5944739"/>
            <a:ext cx="3384376" cy="556194"/>
          </a:xfrm>
          <a:prstGeom prst="cloudCallout">
            <a:avLst>
              <a:gd name="adj1" fmla="val -84623"/>
              <a:gd name="adj2" fmla="val 3547"/>
            </a:avLst>
          </a:prstGeom>
          <a:gradFill rotWithShape="1">
            <a:gsLst>
              <a:gs pos="0">
                <a:srgbClr val="99CCFF"/>
              </a:gs>
              <a:gs pos="100000">
                <a:srgbClr val="FFFFFF"/>
              </a:gs>
            </a:gsLst>
            <a:lin ang="5400000" scaled="1"/>
          </a:gradFill>
          <a:ln w="9525">
            <a:solidFill>
              <a:schemeClr val="tx1"/>
            </a:solidFill>
            <a:round/>
          </a:ln>
          <a:effectLst/>
        </p:spPr>
        <p:txBody>
          <a:bodyPr/>
          <a:lstStyle/>
          <a:p>
            <a:pPr algn="ctr" defTabSz="685800">
              <a:defRPr/>
            </a:pPr>
            <a:r>
              <a:rPr kumimoji="1" lang="zh-CN" altLang="en-US" sz="2000" dirty="0">
                <a:solidFill>
                  <a:schemeClr val="hlink"/>
                </a:solidFill>
                <a:latin typeface="楷体_GB2312" pitchFamily="49" charset="-122"/>
                <a:ea typeface="楷体_GB2312" pitchFamily="49" charset="-122"/>
              </a:rPr>
              <a:t>有</a:t>
            </a:r>
            <a:r>
              <a:rPr kumimoji="1" lang="en-US" altLang="zh-CN" sz="2000" dirty="0">
                <a:solidFill>
                  <a:schemeClr val="hlink"/>
                </a:solidFill>
                <a:latin typeface="楷体_GB2312" pitchFamily="49" charset="-122"/>
                <a:ea typeface="楷体_GB2312" pitchFamily="49" charset="-122"/>
              </a:rPr>
              <a:t>3</a:t>
            </a:r>
            <a:r>
              <a:rPr kumimoji="1" lang="zh-CN" altLang="en-US" sz="2000" dirty="0">
                <a:solidFill>
                  <a:schemeClr val="hlink"/>
                </a:solidFill>
                <a:latin typeface="楷体_GB2312" pitchFamily="49" charset="-122"/>
                <a:ea typeface="楷体_GB2312" pitchFamily="49" charset="-122"/>
              </a:rPr>
              <a:t>位有效数字！</a:t>
            </a:r>
            <a:endParaRPr kumimoji="1" lang="en-US" altLang="zh-CN" sz="2000" dirty="0">
              <a:solidFill>
                <a:schemeClr val="tx2"/>
              </a:solidFill>
              <a:effectLst>
                <a:outerShdw blurRad="38100" dist="38100" dir="2700000" algn="tl">
                  <a:srgbClr val="000000"/>
                </a:outerShdw>
              </a:effectLst>
              <a:latin typeface="楷体_GB2312" pitchFamily="49" charset="-122"/>
              <a:ea typeface="楷体_GB2312" pitchFamily="49" charset="-122"/>
            </a:endParaRPr>
          </a:p>
        </p:txBody>
      </p:sp>
      <p:grpSp>
        <p:nvGrpSpPr>
          <p:cNvPr id="15" name="组合 14">
            <a:extLst>
              <a:ext uri="{FF2B5EF4-FFF2-40B4-BE49-F238E27FC236}">
                <a16:creationId xmlns:a16="http://schemas.microsoft.com/office/drawing/2014/main" id="{BF6B6BD6-D6FE-3633-B26A-CED83E6B0EF0}"/>
              </a:ext>
            </a:extLst>
          </p:cNvPr>
          <p:cNvGrpSpPr/>
          <p:nvPr/>
        </p:nvGrpSpPr>
        <p:grpSpPr>
          <a:xfrm>
            <a:off x="621778" y="1841298"/>
            <a:ext cx="7064550" cy="1234583"/>
            <a:chOff x="2137621" y="1640448"/>
            <a:chExt cx="6376016" cy="1646106"/>
          </a:xfrm>
        </p:grpSpPr>
        <p:grpSp>
          <p:nvGrpSpPr>
            <p:cNvPr id="5" name="组合 4">
              <a:extLst>
                <a:ext uri="{FF2B5EF4-FFF2-40B4-BE49-F238E27FC236}">
                  <a16:creationId xmlns:a16="http://schemas.microsoft.com/office/drawing/2014/main" id="{B1461C25-F847-BC03-9712-A7F8108D1621}"/>
                </a:ext>
              </a:extLst>
            </p:cNvPr>
            <p:cNvGrpSpPr/>
            <p:nvPr/>
          </p:nvGrpSpPr>
          <p:grpSpPr>
            <a:xfrm>
              <a:off x="2137621" y="1640448"/>
              <a:ext cx="6376016" cy="1646106"/>
              <a:chOff x="2137621" y="1994991"/>
              <a:chExt cx="6376016" cy="1646106"/>
            </a:xfrm>
          </p:grpSpPr>
          <p:sp>
            <p:nvSpPr>
              <p:cNvPr id="43014" name="Text Box 6"/>
              <p:cNvSpPr txBox="1"/>
              <p:nvPr/>
            </p:nvSpPr>
            <p:spPr>
              <a:xfrm>
                <a:off x="2137621" y="2204951"/>
                <a:ext cx="1137450" cy="77474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lnSpc>
                    <a:spcPct val="150000"/>
                  </a:lnSpc>
                  <a:spcBef>
                    <a:spcPct val="0"/>
                  </a:spcBef>
                  <a:buClrTx/>
                  <a:buSzTx/>
                  <a:buNone/>
                </a:pPr>
                <a:r>
                  <a:rPr lang="zh-CN" altLang="en-US" sz="2400" b="1" dirty="0">
                    <a:solidFill>
                      <a:schemeClr val="hlink"/>
                    </a:solidFill>
                    <a:latin typeface="微软雅黑" panose="020B0503020204020204" pitchFamily="34" charset="-122"/>
                    <a:ea typeface="微软雅黑" panose="020B0503020204020204" pitchFamily="34" charset="-122"/>
                  </a:rPr>
                  <a:t>例</a:t>
                </a:r>
                <a:r>
                  <a:rPr lang="en-US" altLang="zh-CN" sz="2400" b="1" dirty="0">
                    <a:solidFill>
                      <a:schemeClr val="hlink"/>
                    </a:solidFill>
                    <a:latin typeface="微软雅黑" panose="020B0503020204020204" pitchFamily="34" charset="-122"/>
                    <a:ea typeface="微软雅黑" panose="020B0503020204020204" pitchFamily="34" charset="-122"/>
                  </a:rPr>
                  <a:t>1: </a:t>
                </a:r>
                <a:r>
                  <a:rPr lang="en-US" altLang="zh-CN" sz="2400" b="1" dirty="0">
                    <a:solidFill>
                      <a:srgbClr val="FF7C80"/>
                    </a:solidFill>
                    <a:latin typeface="微软雅黑" panose="020B0503020204020204" pitchFamily="34" charset="-122"/>
                    <a:ea typeface="微软雅黑" panose="020B0503020204020204" pitchFamily="34" charset="-122"/>
                  </a:rPr>
                  <a:t> </a:t>
                </a:r>
                <a:r>
                  <a:rPr lang="zh-CN" altLang="en-US" sz="2400" b="1" dirty="0">
                    <a:solidFill>
                      <a:srgbClr val="3366FF"/>
                    </a:solidFill>
                    <a:latin typeface="微软雅黑" panose="020B0503020204020204" pitchFamily="34" charset="-122"/>
                    <a:ea typeface="微软雅黑" panose="020B0503020204020204" pitchFamily="34" charset="-122"/>
                  </a:rPr>
                  <a:t>求</a:t>
                </a:r>
              </a:p>
            </p:txBody>
          </p:sp>
          <p:grpSp>
            <p:nvGrpSpPr>
              <p:cNvPr id="2" name="Group 7"/>
              <p:cNvGrpSpPr/>
              <p:nvPr/>
            </p:nvGrpSpPr>
            <p:grpSpPr>
              <a:xfrm>
                <a:off x="3403073" y="1994991"/>
                <a:ext cx="5110564" cy="893801"/>
                <a:chOff x="985" y="1331"/>
                <a:chExt cx="2976" cy="444"/>
              </a:xfrm>
            </p:grpSpPr>
            <mc:AlternateContent xmlns:mc="http://schemas.openxmlformats.org/markup-compatibility/2006" xmlns:a14="http://schemas.microsoft.com/office/drawing/2010/main">
              <mc:Choice Requires="a14">
                <p:graphicFrame>
                  <p:nvGraphicFramePr>
                    <p:cNvPr id="66568" name="Object 8"/>
                    <p:cNvGraphicFramePr>
                      <a:graphicFrameLocks noChangeAspect="1"/>
                    </p:cNvGraphicFramePr>
                    <p:nvPr>
                      <p:extLst>
                        <p:ext uri="{D42A27DB-BD31-4B8C-83A1-F6EECF244321}">
                          <p14:modId xmlns:p14="http://schemas.microsoft.com/office/powerpoint/2010/main" val="3950130762"/>
                        </p:ext>
                      </p:extLst>
                    </p:nvPr>
                  </p:nvGraphicFramePr>
                  <p:xfrm>
                    <a:off x="985" y="1456"/>
                    <a:ext cx="1219" cy="319"/>
                  </p:xfrm>
                  <a:graphic>
                    <a:graphicData uri="http://schemas.openxmlformats.org/presentationml/2006/ole">
                      <mc:AlternateContent>
                        <mc:Choice xmlns:v="urn:schemas-microsoft-com:vml" Requires="v">
                          <p:oleObj name="Equation" r:id="rId8" imgW="766445" imgH="175895" progId="Equation.DSMT4">
                            <p:embed/>
                          </p:oleObj>
                        </mc:Choice>
                        <mc:Fallback>
                          <p:oleObj name="Equation" r:id="rId8" imgW="766445" imgH="175895" progId="Equation.DSMT4">
                            <p:embed/>
                            <p:pic>
                              <p:nvPicPr>
                                <p:cNvPr id="66568" name="Object 8"/>
                                <p:cNvPicPr/>
                                <p:nvPr/>
                              </p:nvPicPr>
                              <p:blipFill>
                                <a:blip r:embed="rId9">
                                  <a:clrChange>
                                    <a:clrFrom>
                                      <a:srgbClr val="000000"/>
                                    </a:clrFrom>
                                    <a:clrTo>
                                      <a:srgbClr val="000000"/>
                                    </a:clrTo>
                                  </a:clrChange>
                                </a:blip>
                                <a:stretch>
                                  <a:fillRect/>
                                </a:stretch>
                              </p:blipFill>
                              <p:spPr>
                                <a:xfrm>
                                  <a:off x="985" y="1456"/>
                                  <a:ext cx="1219" cy="319"/>
                                </a:xfrm>
                                <a:prstGeom prst="rect">
                                  <a:avLst/>
                                </a:prstGeom>
                                <a:noFill/>
                                <a:ln w="38100">
                                  <a:noFill/>
                                  <a:miter/>
                                </a:ln>
                              </p:spPr>
                            </p:pic>
                          </p:oleObj>
                        </mc:Fallback>
                      </mc:AlternateContent>
                    </a:graphicData>
                  </a:graphic>
                </p:graphicFrame>
              </mc:Choice>
              <mc:Fallback xmlns="">
                <p:graphicFrame>
                  <p:nvGraphicFramePr>
                    <p:cNvPr id="66568" name="Object 8"/>
                    <p:cNvGraphicFramePr>
                      <a:graphicFrameLocks noChangeAspect="1"/>
                    </p:cNvGraphicFramePr>
                    <p:nvPr>
                      <p:extLst>
                        <p:ext uri="{D42A27DB-BD31-4B8C-83A1-F6EECF244321}">
                          <p14:modId xmlns:p14="http://schemas.microsoft.com/office/powerpoint/2010/main" val="3950130762"/>
                        </p:ext>
                      </p:extLst>
                    </p:nvPr>
                  </p:nvGraphicFramePr>
                  <p:xfrm>
                    <a:off x="985" y="1456"/>
                    <a:ext cx="1219" cy="319"/>
                  </p:xfrm>
                  <a:graphic>
                    <a:graphicData uri="http://schemas.openxmlformats.org/presentationml/2006/ole">
                      <mc:AlternateContent>
                        <mc:Choice xmlns:v="urn:schemas-microsoft-com:vml" Requires="v">
                          <p:oleObj name="Equation" r:id="rId10" imgW="766445" imgH="175895" progId="Equation.DSMT4">
                            <p:embed/>
                          </p:oleObj>
                        </mc:Choice>
                        <mc:Fallback>
                          <p:oleObj name="Equation" r:id="rId10" imgW="766445" imgH="175895" progId="Equation.DSMT4">
                            <p:embed/>
                            <p:pic>
                              <p:nvPicPr>
                                <p:cNvPr id="66568" name="Object 8"/>
                                <p:cNvPicPr/>
                                <p:nvPr/>
                              </p:nvPicPr>
                              <p:blipFill>
                                <a:blip r:embed="rId11">
                                  <a:clrChange>
                                    <a:clrFrom>
                                      <a:srgbClr val="000000"/>
                                    </a:clrFrom>
                                    <a:clrTo>
                                      <a:srgbClr val="000000"/>
                                    </a:clrTo>
                                  </a:clrChange>
                                </a:blip>
                                <a:stretch>
                                  <a:fillRect/>
                                </a:stretch>
                              </p:blipFill>
                              <p:spPr>
                                <a:xfrm>
                                  <a:off x="985" y="1456"/>
                                  <a:ext cx="1219" cy="319"/>
                                </a:xfrm>
                                <a:prstGeom prst="rect">
                                  <a:avLst/>
                                </a:prstGeom>
                                <a:noFill/>
                                <a:ln w="38100">
                                  <a:noFill/>
                                  <a:miter/>
                                </a:ln>
                              </p:spPr>
                            </p:pic>
                          </p:oleObj>
                        </mc:Fallback>
                      </mc:AlternateContent>
                    </a:graphicData>
                  </a:graphic>
                </p:graphicFrame>
              </mc:Fallback>
            </mc:AlternateContent>
            <p:sp>
              <p:nvSpPr>
                <p:cNvPr id="66569" name="Text Box 9"/>
                <p:cNvSpPr txBox="1"/>
                <p:nvPr/>
              </p:nvSpPr>
              <p:spPr>
                <a:xfrm>
                  <a:off x="3840" y="1331"/>
                  <a:ext cx="121" cy="38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lnSpc>
                      <a:spcPct val="150000"/>
                    </a:lnSpc>
                    <a:spcBef>
                      <a:spcPct val="0"/>
                    </a:spcBef>
                    <a:buClrTx/>
                    <a:buSzTx/>
                    <a:buNone/>
                  </a:pPr>
                  <a:endParaRPr lang="zh-CN" altLang="en-US" sz="2400" b="1" dirty="0">
                    <a:solidFill>
                      <a:srgbClr val="FFFFFF"/>
                    </a:solidFill>
                    <a:latin typeface="Times New Roman" panose="02020603050405020304" pitchFamily="18" charset="0"/>
                  </a:endParaRPr>
                </a:p>
              </p:txBody>
            </p:sp>
          </p:grpSp>
          <p:sp>
            <p:nvSpPr>
              <p:cNvPr id="4" name="文本框 3">
                <a:extLst>
                  <a:ext uri="{FF2B5EF4-FFF2-40B4-BE49-F238E27FC236}">
                    <a16:creationId xmlns:a16="http://schemas.microsoft.com/office/drawing/2014/main" id="{EEAE914C-7C8C-ED60-6971-71E521F3567C}"/>
                  </a:ext>
                </a:extLst>
              </p:cNvPr>
              <p:cNvSpPr txBox="1"/>
              <p:nvPr/>
            </p:nvSpPr>
            <p:spPr>
              <a:xfrm>
                <a:off x="5613683" y="2127693"/>
                <a:ext cx="2899954" cy="1513404"/>
              </a:xfrm>
              <a:prstGeom prst="rect">
                <a:avLst/>
              </a:prstGeom>
              <a:noFill/>
            </p:spPr>
            <p:txBody>
              <a:bodyPr wrap="square">
                <a:spAutoFit/>
              </a:bodyPr>
              <a:lstStyle/>
              <a:p>
                <a:pPr>
                  <a:lnSpc>
                    <a:spcPct val="150000"/>
                  </a:lnSpc>
                </a:pPr>
                <a:r>
                  <a:rPr lang="zh-CN" altLang="en-US" sz="2400" dirty="0">
                    <a:solidFill>
                      <a:srgbClr val="3366FF"/>
                    </a:solidFill>
                    <a:latin typeface="微软雅黑" panose="020B0503020204020204" pitchFamily="34" charset="-122"/>
                    <a:ea typeface="微软雅黑" panose="020B0503020204020204" pitchFamily="34" charset="-122"/>
                  </a:rPr>
                  <a:t>当                时的值。</a:t>
                </a:r>
                <a:endParaRPr lang="zh-CN" altLang="en-US" sz="2400" dirty="0">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46E18D9-3CF0-F9A1-4B6B-F8F348A625EE}"/>
                    </a:ext>
                  </a:extLst>
                </p:cNvPr>
                <p:cNvSpPr txBox="1"/>
                <p:nvPr/>
              </p:nvSpPr>
              <p:spPr>
                <a:xfrm>
                  <a:off x="5967237" y="1787489"/>
                  <a:ext cx="1485582" cy="861772"/>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𝑥</m:t>
                        </m:r>
                        <m:r>
                          <a:rPr lang="en-US" altLang="zh-CN" sz="2400" b="0" i="1">
                            <a:latin typeface="Cambria Math" panose="02040503050406030204" pitchFamily="18" charset="0"/>
                          </a:rPr>
                          <m:t>=1000</m:t>
                        </m:r>
                      </m:oMath>
                    </m:oMathPara>
                  </a14:m>
                  <a:endParaRPr lang="zh-CN" altLang="en-US" sz="2400" dirty="0"/>
                </a:p>
              </p:txBody>
            </p:sp>
          </mc:Choice>
          <mc:Fallback xmlns="">
            <p:sp>
              <p:nvSpPr>
                <p:cNvPr id="14" name="文本框 13">
                  <a:extLst>
                    <a:ext uri="{FF2B5EF4-FFF2-40B4-BE49-F238E27FC236}">
                      <a16:creationId xmlns:a16="http://schemas.microsoft.com/office/drawing/2014/main" id="{746E18D9-3CF0-F9A1-4B6B-F8F348A625EE}"/>
                    </a:ext>
                  </a:extLst>
                </p:cNvPr>
                <p:cNvSpPr txBox="1">
                  <a:spLocks noRot="1" noChangeAspect="1" noMove="1" noResize="1" noEditPoints="1" noAdjustHandles="1" noChangeArrowheads="1" noChangeShapeType="1" noTextEdit="1"/>
                </p:cNvSpPr>
                <p:nvPr/>
              </p:nvSpPr>
              <p:spPr>
                <a:xfrm>
                  <a:off x="5967237" y="1787489"/>
                  <a:ext cx="1485582" cy="861772"/>
                </a:xfrm>
                <a:prstGeom prst="rect">
                  <a:avLst/>
                </a:prstGeom>
                <a:blipFill>
                  <a:blip r:embed="rId12"/>
                  <a:stretch>
                    <a:fillRect/>
                  </a:stretch>
                </a:blipFill>
              </p:spPr>
              <p:txBody>
                <a:bodyPr/>
                <a:lstStyle/>
                <a:p>
                  <a:r>
                    <a:rPr lang="zh-CN" altLang="en-US">
                      <a:noFill/>
                    </a:rPr>
                    <a:t> </a:t>
                  </a:r>
                </a:p>
              </p:txBody>
            </p:sp>
          </mc:Fallback>
        </mc:AlternateContent>
      </p:grpSp>
      <p:sp>
        <p:nvSpPr>
          <p:cNvPr id="13" name="Rectangle 16">
            <a:extLst>
              <a:ext uri="{FF2B5EF4-FFF2-40B4-BE49-F238E27FC236}">
                <a16:creationId xmlns:a16="http://schemas.microsoft.com/office/drawing/2014/main" id="{5898AB3C-1438-BA4F-2A44-B4D540A7AB21}"/>
              </a:ext>
            </a:extLst>
          </p:cNvPr>
          <p:cNvSpPr>
            <a:spLocks noChangeArrowheads="1"/>
          </p:cNvSpPr>
          <p:nvPr/>
        </p:nvSpPr>
        <p:spPr bwMode="auto">
          <a:xfrm>
            <a:off x="1418343" y="200851"/>
            <a:ext cx="6396303" cy="584775"/>
          </a:xfrm>
          <a:prstGeom prst="rect">
            <a:avLst/>
          </a:prstGeom>
          <a:noFill/>
          <a:ln w="9525" algn="ctr">
            <a:noFill/>
            <a:miter lim="800000"/>
          </a:ln>
          <a:effectLst/>
        </p:spPr>
        <p:txBody>
          <a:bodyPr wrap="none">
            <a:spAutoFit/>
          </a:bodyPr>
          <a:lstStyle/>
          <a:p>
            <a:pPr lvl="0" eaLnBrk="1" hangingPunct="1">
              <a:defRPr/>
            </a:pPr>
            <a:r>
              <a:rPr kumimoji="1" lang="en-US" altLang="zh-CN" b="1" i="0" u="none" strike="noStrike" kern="1200" cap="none" spc="0" normalizeH="0" baseline="0" noProof="0" dirty="0">
                <a:ln>
                  <a:noFill/>
                </a:ln>
                <a:solidFill>
                  <a:srgbClr val="FF006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§5</a:t>
            </a:r>
            <a:r>
              <a:rPr kumimoji="1" lang="zh-CN"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rPr>
              <a:t>数值计算中应该注意的一些原则</a:t>
            </a:r>
            <a:endParaRPr kumimoji="1" lang="zh-CN" altLang="en-US" b="1" i="0" u="none" strike="noStrike" kern="1200" cap="none" spc="0" normalizeH="0" baseline="0" noProof="0" dirty="0">
              <a:ln>
                <a:noFill/>
              </a:ln>
              <a:solidFill>
                <a:srgbClr val="FF006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endParaRPr>
          </a:p>
        </p:txBody>
      </p:sp>
    </p:spTree>
  </p:cSld>
  <p:clrMapOvr>
    <a:masterClrMapping/>
  </p:clrMapOvr>
  <p:transition>
    <p:cover dir="r"/>
    <p:sndAc>
      <p:stSnd>
        <p:snd r:embed="rId2" name="pu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2"/>
                                        </p:tgtEl>
                                        <p:attrNameLst>
                                          <p:attrName>style.visibility</p:attrName>
                                        </p:attrNameLst>
                                      </p:cBhvr>
                                      <p:to>
                                        <p:strVal val="visible"/>
                                      </p:to>
                                    </p:set>
                                    <p:animEffect transition="in" filter="wipe(left)">
                                      <p:cBhvr>
                                        <p:cTn id="12" dur="500"/>
                                        <p:tgtEl>
                                          <p:spTgt spid="430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13"/>
                                        </p:tgtEl>
                                        <p:attrNameLst>
                                          <p:attrName>style.visibility</p:attrName>
                                        </p:attrNameLst>
                                      </p:cBhvr>
                                      <p:to>
                                        <p:strVal val="visible"/>
                                      </p:to>
                                    </p:set>
                                    <p:animEffect transition="in" filter="wipe(left)">
                                      <p:cBhvr>
                                        <p:cTn id="17" dur="500"/>
                                        <p:tgtEl>
                                          <p:spTgt spid="430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3018"/>
                                        </p:tgtEl>
                                        <p:attrNameLst>
                                          <p:attrName>style.visibility</p:attrName>
                                        </p:attrNameLst>
                                      </p:cBhvr>
                                      <p:to>
                                        <p:strVal val="visible"/>
                                      </p:to>
                                    </p:set>
                                    <p:animEffect transition="in" filter="wipe(left)">
                                      <p:cBhvr>
                                        <p:cTn id="26" dur="500"/>
                                        <p:tgtEl>
                                          <p:spTgt spid="4301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3" name="WHOOSH.WAV"/>
                                        </p:tgtEl>
                                      </p:cMediaNode>
                                    </p:audio>
                                  </p:sub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500" fill="hold"/>
                                        <p:tgtEl>
                                          <p:spTgt spid="10"/>
                                        </p:tgtEl>
                                        <p:attrNameLst>
                                          <p:attrName>ppt_x</p:attrName>
                                        </p:attrNameLst>
                                      </p:cBhvr>
                                      <p:tavLst>
                                        <p:tav tm="0">
                                          <p:val>
                                            <p:strVal val="#ppt_x"/>
                                          </p:val>
                                        </p:tav>
                                        <p:tav tm="100000">
                                          <p:val>
                                            <p:strVal val="#ppt_x"/>
                                          </p:val>
                                        </p:tav>
                                      </p:tavLst>
                                    </p:anim>
                                    <p:anim calcmode="lin" valueType="num">
                                      <p:cBhvr additive="base">
                                        <p:cTn id="5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blinds(horizontal)">
                                      <p:cBhvr>
                                        <p:cTn id="63" dur="500"/>
                                        <p:tgtEl>
                                          <p:spTgt spid="11"/>
                                        </p:tgtEl>
                                      </p:cBhvr>
                                    </p:animEffect>
                                  </p:childTnLst>
                                </p:cTn>
                              </p:par>
                              <p:par>
                                <p:cTn id="64" presetID="49" presetClass="entr" presetSubtype="0" decel="100000"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 calcmode="lin" valueType="num">
                                      <p:cBhvr>
                                        <p:cTn id="66" dur="500" fill="hold"/>
                                        <p:tgtEl>
                                          <p:spTgt spid="12"/>
                                        </p:tgtEl>
                                        <p:attrNameLst>
                                          <p:attrName>ppt_w</p:attrName>
                                        </p:attrNameLst>
                                      </p:cBhvr>
                                      <p:tavLst>
                                        <p:tav tm="0">
                                          <p:val>
                                            <p:fltVal val="0"/>
                                          </p:val>
                                        </p:tav>
                                        <p:tav tm="100000">
                                          <p:val>
                                            <p:strVal val="#ppt_w"/>
                                          </p:val>
                                        </p:tav>
                                      </p:tavLst>
                                    </p:anim>
                                    <p:anim calcmode="lin" valueType="num">
                                      <p:cBhvr>
                                        <p:cTn id="67" dur="500" fill="hold"/>
                                        <p:tgtEl>
                                          <p:spTgt spid="12"/>
                                        </p:tgtEl>
                                        <p:attrNameLst>
                                          <p:attrName>ppt_h</p:attrName>
                                        </p:attrNameLst>
                                      </p:cBhvr>
                                      <p:tavLst>
                                        <p:tav tm="0">
                                          <p:val>
                                            <p:fltVal val="0"/>
                                          </p:val>
                                        </p:tav>
                                        <p:tav tm="100000">
                                          <p:val>
                                            <p:strVal val="#ppt_h"/>
                                          </p:val>
                                        </p:tav>
                                      </p:tavLst>
                                    </p:anim>
                                    <p:anim calcmode="lin" valueType="num">
                                      <p:cBhvr>
                                        <p:cTn id="68" dur="500" fill="hold"/>
                                        <p:tgtEl>
                                          <p:spTgt spid="12"/>
                                        </p:tgtEl>
                                        <p:attrNameLst>
                                          <p:attrName>style.rotation</p:attrName>
                                        </p:attrNameLst>
                                      </p:cBhvr>
                                      <p:tavLst>
                                        <p:tav tm="0">
                                          <p:val>
                                            <p:fltVal val="360"/>
                                          </p:val>
                                        </p:tav>
                                        <p:tav tm="100000">
                                          <p:val>
                                            <p:fltVal val="0"/>
                                          </p:val>
                                        </p:tav>
                                      </p:tavLst>
                                    </p:anim>
                                    <p:animEffect transition="in" filter="fade">
                                      <p:cBhvr>
                                        <p:cTn id="6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p:bldP spid="43013" grpId="0"/>
      <p:bldP spid="43018" grpId="0"/>
      <p:bldP spid="3" grpId="0"/>
      <p:bldP spid="6" grpId="0"/>
      <p:bldP spid="8" grpId="0" animBg="1"/>
      <p:bldP spid="9" grpId="0"/>
      <p:bldP spid="11" grpId="0"/>
      <p:bldP spid="12" grpId="0" animBg="1"/>
      <p:bldP spid="1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Text Box 4"/>
          <p:cNvSpPr txBox="1"/>
          <p:nvPr/>
        </p:nvSpPr>
        <p:spPr>
          <a:xfrm>
            <a:off x="1043608" y="764704"/>
            <a:ext cx="1199367"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latin typeface="微软雅黑" panose="020B0503020204020204" pitchFamily="34" charset="-122"/>
                <a:ea typeface="微软雅黑" panose="020B0503020204020204" pitchFamily="34" charset="-122"/>
              </a:rPr>
              <a:t>类似地</a:t>
            </a:r>
            <a:r>
              <a:rPr lang="zh-CN" altLang="en-US" sz="2400" dirty="0">
                <a:latin typeface="微软雅黑" panose="020B0503020204020204" pitchFamily="34" charset="-122"/>
                <a:ea typeface="微软雅黑" panose="020B0503020204020204" pitchFamily="34" charset="-122"/>
              </a:rPr>
              <a:t> </a:t>
            </a:r>
          </a:p>
        </p:txBody>
      </p:sp>
      <p:graphicFrame>
        <p:nvGraphicFramePr>
          <p:cNvPr id="44037" name="Object 5"/>
          <p:cNvGraphicFramePr>
            <a:graphicFrameLocks noChangeAspect="1"/>
          </p:cNvGraphicFramePr>
          <p:nvPr>
            <p:extLst>
              <p:ext uri="{D42A27DB-BD31-4B8C-83A1-F6EECF244321}">
                <p14:modId xmlns:p14="http://schemas.microsoft.com/office/powerpoint/2010/main" val="285262692"/>
              </p:ext>
            </p:extLst>
          </p:nvPr>
        </p:nvGraphicFramePr>
        <p:xfrm>
          <a:off x="3203848" y="764704"/>
          <a:ext cx="2520887" cy="982638"/>
        </p:xfrm>
        <a:graphic>
          <a:graphicData uri="http://schemas.openxmlformats.org/presentationml/2006/ole">
            <mc:AlternateContent xmlns:mc="http://schemas.openxmlformats.org/markup-compatibility/2006">
              <mc:Choice xmlns:v="urn:schemas-microsoft-com:vml" Requires="v">
                <p:oleObj r:id="rId2" imgW="795020" imgH="306070" progId="Equation.3">
                  <p:embed/>
                </p:oleObj>
              </mc:Choice>
              <mc:Fallback>
                <p:oleObj r:id="rId2" imgW="795020" imgH="306070" progId="Equation.3">
                  <p:embed/>
                  <p:pic>
                    <p:nvPicPr>
                      <p:cNvPr id="44037" name="Object 5"/>
                      <p:cNvPicPr/>
                      <p:nvPr/>
                    </p:nvPicPr>
                    <p:blipFill>
                      <a:blip r:embed="rId3">
                        <a:clrChange>
                          <a:clrFrom>
                            <a:srgbClr val="000000"/>
                          </a:clrFrom>
                          <a:clrTo>
                            <a:srgbClr val="000000"/>
                          </a:clrTo>
                        </a:clrChange>
                      </a:blip>
                      <a:stretch>
                        <a:fillRect/>
                      </a:stretch>
                    </p:blipFill>
                    <p:spPr>
                      <a:xfrm>
                        <a:off x="3203848" y="764704"/>
                        <a:ext cx="2520887" cy="982638"/>
                      </a:xfrm>
                      <a:prstGeom prst="rect">
                        <a:avLst/>
                      </a:prstGeom>
                      <a:noFill/>
                      <a:ln w="38100">
                        <a:noFill/>
                        <a:miter/>
                      </a:ln>
                    </p:spPr>
                  </p:pic>
                </p:oleObj>
              </mc:Fallback>
            </mc:AlternateContent>
          </a:graphicData>
        </a:graphic>
      </p:graphicFrame>
      <p:graphicFrame>
        <p:nvGraphicFramePr>
          <p:cNvPr id="44038" name="Object 6"/>
          <p:cNvGraphicFramePr>
            <a:graphicFrameLocks noChangeAspect="1"/>
          </p:cNvGraphicFramePr>
          <p:nvPr>
            <p:extLst>
              <p:ext uri="{D42A27DB-BD31-4B8C-83A1-F6EECF244321}">
                <p14:modId xmlns:p14="http://schemas.microsoft.com/office/powerpoint/2010/main" val="853826276"/>
              </p:ext>
            </p:extLst>
          </p:nvPr>
        </p:nvGraphicFramePr>
        <p:xfrm>
          <a:off x="2187951" y="1573820"/>
          <a:ext cx="5344838" cy="982637"/>
        </p:xfrm>
        <a:graphic>
          <a:graphicData uri="http://schemas.openxmlformats.org/presentationml/2006/ole">
            <mc:AlternateContent xmlns:mc="http://schemas.openxmlformats.org/markup-compatibility/2006">
              <mc:Choice xmlns:v="urn:schemas-microsoft-com:vml" Requires="v">
                <p:oleObj r:id="rId4" imgW="1723390" imgH="316230" progId="Equation.3">
                  <p:embed/>
                </p:oleObj>
              </mc:Choice>
              <mc:Fallback>
                <p:oleObj r:id="rId4" imgW="1723390" imgH="316230" progId="Equation.3">
                  <p:embed/>
                  <p:pic>
                    <p:nvPicPr>
                      <p:cNvPr id="44038" name="Object 6"/>
                      <p:cNvPicPr/>
                      <p:nvPr/>
                    </p:nvPicPr>
                    <p:blipFill>
                      <a:blip r:embed="rId5">
                        <a:clrChange>
                          <a:clrFrom>
                            <a:srgbClr val="000000"/>
                          </a:clrFrom>
                          <a:clrTo>
                            <a:srgbClr val="000000"/>
                          </a:clrTo>
                        </a:clrChange>
                      </a:blip>
                      <a:stretch>
                        <a:fillRect/>
                      </a:stretch>
                    </p:blipFill>
                    <p:spPr>
                      <a:xfrm>
                        <a:off x="2187951" y="1573820"/>
                        <a:ext cx="5344838" cy="982637"/>
                      </a:xfrm>
                      <a:prstGeom prst="rect">
                        <a:avLst/>
                      </a:prstGeom>
                      <a:noFill/>
                      <a:ln w="38100">
                        <a:noFill/>
                        <a:miter/>
                      </a:ln>
                    </p:spPr>
                  </p:pic>
                </p:oleObj>
              </mc:Fallback>
            </mc:AlternateContent>
          </a:graphicData>
        </a:graphic>
      </p:graphicFrame>
      <p:sp>
        <p:nvSpPr>
          <p:cNvPr id="2" name="Text Box 6">
            <a:extLst>
              <a:ext uri="{FF2B5EF4-FFF2-40B4-BE49-F238E27FC236}">
                <a16:creationId xmlns:a16="http://schemas.microsoft.com/office/drawing/2014/main" id="{9B64EC93-DEFF-08D7-A131-27174084AD0B}"/>
              </a:ext>
            </a:extLst>
          </p:cNvPr>
          <p:cNvSpPr txBox="1"/>
          <p:nvPr/>
        </p:nvSpPr>
        <p:spPr>
          <a:xfrm>
            <a:off x="897144" y="2591839"/>
            <a:ext cx="7349712" cy="113486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lnSpc>
                <a:spcPct val="150000"/>
              </a:lnSpc>
              <a:spcBef>
                <a:spcPct val="0"/>
              </a:spcBef>
              <a:buClrTx/>
              <a:buSzTx/>
              <a:buNone/>
            </a:pPr>
            <a:r>
              <a:rPr lang="zh-CN" altLang="en-US" sz="2400" b="1" dirty="0">
                <a:solidFill>
                  <a:schemeClr val="hlink"/>
                </a:solidFill>
                <a:latin typeface="微软雅黑" panose="020B0503020204020204" pitchFamily="34" charset="-122"/>
                <a:ea typeface="微软雅黑" panose="020B0503020204020204" pitchFamily="34" charset="-122"/>
              </a:rPr>
              <a:t>结论</a:t>
            </a:r>
            <a:r>
              <a:rPr lang="en-US" altLang="zh-CN" sz="2400" b="1" dirty="0">
                <a:solidFill>
                  <a:schemeClr val="hlink"/>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很多理论上等价的计算公式，在数值计算中其结果可能会相差很大。</a:t>
            </a:r>
          </a:p>
        </p:txBody>
      </p:sp>
      <p:grpSp>
        <p:nvGrpSpPr>
          <p:cNvPr id="3" name="组合 2">
            <a:extLst>
              <a:ext uri="{FF2B5EF4-FFF2-40B4-BE49-F238E27FC236}">
                <a16:creationId xmlns:a16="http://schemas.microsoft.com/office/drawing/2014/main" id="{D6EFA5A1-64FB-4D5F-AB96-35745635DA84}"/>
              </a:ext>
            </a:extLst>
          </p:cNvPr>
          <p:cNvGrpSpPr/>
          <p:nvPr/>
        </p:nvGrpSpPr>
        <p:grpSpPr>
          <a:xfrm>
            <a:off x="755576" y="4088320"/>
            <a:ext cx="8280920" cy="1767344"/>
            <a:chOff x="3120763" y="3696055"/>
            <a:chExt cx="8181524" cy="1767344"/>
          </a:xfrm>
        </p:grpSpPr>
        <p:sp>
          <p:nvSpPr>
            <p:cNvPr id="4" name="Text Box 6">
              <a:extLst>
                <a:ext uri="{FF2B5EF4-FFF2-40B4-BE49-F238E27FC236}">
                  <a16:creationId xmlns:a16="http://schemas.microsoft.com/office/drawing/2014/main" id="{7E2BBC72-A05B-A788-1CEF-303122ABD0DF}"/>
                </a:ext>
              </a:extLst>
            </p:cNvPr>
            <p:cNvSpPr txBox="1"/>
            <p:nvPr/>
          </p:nvSpPr>
          <p:spPr>
            <a:xfrm>
              <a:off x="3120763" y="3774347"/>
              <a:ext cx="8181524" cy="168905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lnSpc>
                  <a:spcPct val="150000"/>
                </a:lnSpc>
                <a:spcBef>
                  <a:spcPct val="0"/>
                </a:spcBef>
                <a:buClrTx/>
                <a:buSzTx/>
                <a:buNone/>
              </a:pPr>
              <a:r>
                <a:rPr lang="zh-CN" altLang="en-US" sz="2400" b="1" dirty="0">
                  <a:solidFill>
                    <a:schemeClr val="hlink"/>
                  </a:solidFill>
                  <a:latin typeface="微软雅黑" panose="020B0503020204020204" pitchFamily="34" charset="-122"/>
                  <a:ea typeface="微软雅黑" panose="020B0503020204020204" pitchFamily="34" charset="-122"/>
                </a:rPr>
                <a:t>思考</a:t>
              </a:r>
              <a:r>
                <a:rPr lang="en-US" altLang="zh-CN" sz="2400" b="1" dirty="0">
                  <a:solidFill>
                    <a:schemeClr val="hlink"/>
                  </a:solidFill>
                  <a:latin typeface="微软雅黑" panose="020B0503020204020204" pitchFamily="34" charset="-122"/>
                  <a:ea typeface="微软雅黑" panose="020B0503020204020204" pitchFamily="34" charset="-122"/>
                </a:rPr>
                <a:t>: </a:t>
              </a:r>
              <a:r>
                <a:rPr lang="zh-CN" altLang="en-US" sz="2400" b="1" dirty="0">
                  <a:solidFill>
                    <a:srgbClr val="002060"/>
                  </a:solidFill>
                  <a:latin typeface="微软雅黑" panose="020B0503020204020204" pitchFamily="34" charset="-122"/>
                  <a:ea typeface="微软雅黑" panose="020B0503020204020204" pitchFamily="34" charset="-122"/>
                </a:rPr>
                <a:t>在利用求根公式                              求二次多项式    </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ClrTx/>
                <a:buSzTx/>
                <a:buNone/>
              </a:pPr>
              <a:r>
                <a:rPr lang="en-US" altLang="zh-CN" sz="2400" b="1" dirty="0">
                  <a:solidFill>
                    <a:srgbClr val="002060"/>
                  </a:solidFill>
                  <a:latin typeface="微软雅黑" panose="020B0503020204020204" pitchFamily="34" charset="-122"/>
                  <a:ea typeface="微软雅黑" panose="020B0503020204020204" pitchFamily="34" charset="-122"/>
                </a:rPr>
                <a:t>                                         </a:t>
              </a:r>
            </a:p>
            <a:p>
              <a:pPr marL="0" indent="0" eaLnBrk="1" hangingPunct="1">
                <a:lnSpc>
                  <a:spcPct val="150000"/>
                </a:lnSpc>
                <a:spcBef>
                  <a:spcPct val="0"/>
                </a:spcBef>
                <a:buClrTx/>
                <a:buSzTx/>
                <a:buNone/>
              </a:pPr>
              <a:r>
                <a:rPr lang="zh-CN" altLang="en-US" sz="2400" b="1" dirty="0">
                  <a:solidFill>
                    <a:srgbClr val="002060"/>
                  </a:solidFill>
                  <a:latin typeface="微软雅黑" panose="020B0503020204020204" pitchFamily="34" charset="-122"/>
                  <a:ea typeface="微软雅黑" panose="020B0503020204020204" pitchFamily="34" charset="-122"/>
                </a:rPr>
                <a:t>         的根时，如何避免相近的数相减？</a:t>
              </a:r>
            </a:p>
          </p:txBody>
        </p:sp>
        <p:graphicFrame>
          <p:nvGraphicFramePr>
            <p:cNvPr id="5" name="Object 12">
              <a:extLst>
                <a:ext uri="{FF2B5EF4-FFF2-40B4-BE49-F238E27FC236}">
                  <a16:creationId xmlns:a16="http://schemas.microsoft.com/office/drawing/2014/main" id="{14A3B5DA-82BB-BCD7-5B82-BDC90BA95DE9}"/>
                </a:ext>
              </a:extLst>
            </p:cNvPr>
            <p:cNvGraphicFramePr>
              <a:graphicFrameLocks/>
            </p:cNvGraphicFramePr>
            <p:nvPr>
              <p:extLst>
                <p:ext uri="{D42A27DB-BD31-4B8C-83A1-F6EECF244321}">
                  <p14:modId xmlns:p14="http://schemas.microsoft.com/office/powerpoint/2010/main" val="2481009850"/>
                </p:ext>
              </p:extLst>
            </p:nvPr>
          </p:nvGraphicFramePr>
          <p:xfrm>
            <a:off x="6251085" y="3696055"/>
            <a:ext cx="2276325" cy="758303"/>
          </p:xfrm>
          <a:graphic>
            <a:graphicData uri="http://schemas.openxmlformats.org/presentationml/2006/ole">
              <mc:AlternateContent xmlns:mc="http://schemas.openxmlformats.org/markup-compatibility/2006">
                <mc:Choice xmlns:v="urn:schemas-microsoft-com:vml" Requires="v">
                  <p:oleObj r:id="rId6" imgW="1266741" imgH="428753" progId="Equation.3">
                    <p:embed/>
                  </p:oleObj>
                </mc:Choice>
                <mc:Fallback>
                  <p:oleObj r:id="rId6" imgW="1266741" imgH="428753" progId="Equation.3">
                    <p:embed/>
                    <p:pic>
                      <p:nvPicPr>
                        <p:cNvPr id="4" name="Object 12">
                          <a:extLst>
                            <a:ext uri="{FF2B5EF4-FFF2-40B4-BE49-F238E27FC236}">
                              <a16:creationId xmlns:a16="http://schemas.microsoft.com/office/drawing/2014/main" id="{FD6979CA-703C-5D87-FE97-ED5C6C2280BB}"/>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51085" y="3696055"/>
                          <a:ext cx="2276325" cy="758303"/>
                        </a:xfrm>
                        <a:prstGeom prst="rect">
                          <a:avLst/>
                        </a:prstGeom>
                        <a:noFill/>
                        <a:ln>
                          <a:noFill/>
                        </a:ln>
                      </p:spPr>
                    </p:pic>
                  </p:oleObj>
                </mc:Fallback>
              </mc:AlternateContent>
            </a:graphicData>
          </a:graphic>
        </p:graphicFrame>
        <p:graphicFrame>
          <p:nvGraphicFramePr>
            <p:cNvPr id="6" name="Object 12">
              <a:extLst>
                <a:ext uri="{FF2B5EF4-FFF2-40B4-BE49-F238E27FC236}">
                  <a16:creationId xmlns:a16="http://schemas.microsoft.com/office/drawing/2014/main" id="{636412EE-084B-1145-E2F3-9E0301B1AAF1}"/>
                </a:ext>
              </a:extLst>
            </p:cNvPr>
            <p:cNvGraphicFramePr>
              <a:graphicFrameLocks/>
            </p:cNvGraphicFramePr>
            <p:nvPr>
              <p:extLst>
                <p:ext uri="{D42A27DB-BD31-4B8C-83A1-F6EECF244321}">
                  <p14:modId xmlns:p14="http://schemas.microsoft.com/office/powerpoint/2010/main" val="3243648316"/>
                </p:ext>
              </p:extLst>
            </p:nvPr>
          </p:nvGraphicFramePr>
          <p:xfrm>
            <a:off x="5119383" y="4526047"/>
            <a:ext cx="2889250" cy="460375"/>
          </p:xfrm>
          <a:graphic>
            <a:graphicData uri="http://schemas.openxmlformats.org/presentationml/2006/ole">
              <mc:AlternateContent xmlns:mc="http://schemas.openxmlformats.org/markup-compatibility/2006">
                <mc:Choice xmlns:v="urn:schemas-microsoft-com:vml" Requires="v">
                  <p:oleObj name="Equation" r:id="rId8" imgW="1384200" imgH="228600" progId="Equation.DSMT4">
                    <p:embed/>
                  </p:oleObj>
                </mc:Choice>
                <mc:Fallback>
                  <p:oleObj name="Equation" r:id="rId8" imgW="1384200" imgH="228600" progId="Equation.DSMT4">
                    <p:embed/>
                    <p:pic>
                      <p:nvPicPr>
                        <p:cNvPr id="5" name="Object 12">
                          <a:extLst>
                            <a:ext uri="{FF2B5EF4-FFF2-40B4-BE49-F238E27FC236}">
                              <a16:creationId xmlns:a16="http://schemas.microsoft.com/office/drawing/2014/main" id="{AFC458C3-0C55-2ED6-9A4D-64B51624B208}"/>
                            </a:ext>
                          </a:extLst>
                        </p:cNvPr>
                        <p:cNvPicPr>
                          <a:picLocks noChangeArrowheads="1"/>
                        </p:cNvPicPr>
                        <p:nvPr/>
                      </p:nvPicPr>
                      <p:blipFill>
                        <a:blip r:embed="rId9"/>
                        <a:srcRect/>
                        <a:stretch>
                          <a:fillRect/>
                        </a:stretch>
                      </p:blipFill>
                      <p:spPr bwMode="auto">
                        <a:xfrm>
                          <a:off x="5119383" y="4526047"/>
                          <a:ext cx="2889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blinds(horizontal)">
                                      <p:cBhvr>
                                        <p:cTn id="7" dur="500"/>
                                        <p:tgtEl>
                                          <p:spTgt spid="4403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nodeType="clickEffect">
                                  <p:stCondLst>
                                    <p:cond delay="0"/>
                                  </p:stCondLst>
                                  <p:childTnLst>
                                    <p:set>
                                      <p:cBhvr>
                                        <p:cTn id="11" dur="1" fill="hold">
                                          <p:stCondLst>
                                            <p:cond delay="0"/>
                                          </p:stCondLst>
                                        </p:cTn>
                                        <p:tgtEl>
                                          <p:spTgt spid="44037"/>
                                        </p:tgtEl>
                                        <p:attrNameLst>
                                          <p:attrName>style.visibility</p:attrName>
                                        </p:attrNameLst>
                                      </p:cBhvr>
                                      <p:to>
                                        <p:strVal val="visible"/>
                                      </p:to>
                                    </p:set>
                                    <p:anim calcmode="lin" valueType="num">
                                      <p:cBhvr additive="base">
                                        <p:cTn id="12" dur="500" fill="hold"/>
                                        <p:tgtEl>
                                          <p:spTgt spid="44037"/>
                                        </p:tgtEl>
                                        <p:attrNameLst>
                                          <p:attrName>ppt_x</p:attrName>
                                        </p:attrNameLst>
                                      </p:cBhvr>
                                      <p:tavLst>
                                        <p:tav tm="0">
                                          <p:val>
                                            <p:strVal val="1+#ppt_w/2"/>
                                          </p:val>
                                        </p:tav>
                                        <p:tav tm="100000">
                                          <p:val>
                                            <p:strVal val="#ppt_x"/>
                                          </p:val>
                                        </p:tav>
                                      </p:tavLst>
                                    </p:anim>
                                    <p:anim calcmode="lin" valueType="num">
                                      <p:cBhvr additive="base">
                                        <p:cTn id="13" dur="500" fill="hold"/>
                                        <p:tgtEl>
                                          <p:spTgt spid="44037"/>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6" fill="hold" nodeType="clickEffect">
                                  <p:stCondLst>
                                    <p:cond delay="0"/>
                                  </p:stCondLst>
                                  <p:childTnLst>
                                    <p:set>
                                      <p:cBhvr>
                                        <p:cTn id="17" dur="1" fill="hold">
                                          <p:stCondLst>
                                            <p:cond delay="0"/>
                                          </p:stCondLst>
                                        </p:cTn>
                                        <p:tgtEl>
                                          <p:spTgt spid="44038"/>
                                        </p:tgtEl>
                                        <p:attrNameLst>
                                          <p:attrName>style.visibility</p:attrName>
                                        </p:attrNameLst>
                                      </p:cBhvr>
                                      <p:to>
                                        <p:strVal val="visible"/>
                                      </p:to>
                                    </p:set>
                                    <p:anim calcmode="lin" valueType="num">
                                      <p:cBhvr additive="base">
                                        <p:cTn id="18" dur="500" fill="hold"/>
                                        <p:tgtEl>
                                          <p:spTgt spid="44038"/>
                                        </p:tgtEl>
                                        <p:attrNameLst>
                                          <p:attrName>ppt_x</p:attrName>
                                        </p:attrNameLst>
                                      </p:cBhvr>
                                      <p:tavLst>
                                        <p:tav tm="0">
                                          <p:val>
                                            <p:strVal val="1+#ppt_w/2"/>
                                          </p:val>
                                        </p:tav>
                                        <p:tav tm="100000">
                                          <p:val>
                                            <p:strVal val="#ppt_x"/>
                                          </p:val>
                                        </p:tav>
                                      </p:tavLst>
                                    </p:anim>
                                    <p:anim calcmode="lin" valueType="num">
                                      <p:cBhvr additive="base">
                                        <p:cTn id="19" dur="500" fill="hold"/>
                                        <p:tgtEl>
                                          <p:spTgt spid="4403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Text Box 4"/>
          <p:cNvSpPr txBox="1"/>
          <p:nvPr/>
        </p:nvSpPr>
        <p:spPr>
          <a:xfrm>
            <a:off x="565882" y="476554"/>
            <a:ext cx="8470614" cy="5232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50000"/>
              </a:spcBef>
              <a:buClrTx/>
              <a:buSzTx/>
              <a:buNone/>
            </a:pPr>
            <a:r>
              <a:rPr lang="en-US" altLang="zh-CN" sz="2800" b="1" dirty="0">
                <a:solidFill>
                  <a:srgbClr val="C00000"/>
                </a:solidFill>
                <a:latin typeface="微软雅黑" panose="020B0503020204020204" pitchFamily="34" charset="-122"/>
                <a:ea typeface="微软雅黑" panose="020B0503020204020204" pitchFamily="34" charset="-122"/>
              </a:rPr>
              <a:t>2. </a:t>
            </a:r>
            <a:r>
              <a:rPr lang="zh-CN" altLang="en-US" sz="2800" b="1" dirty="0">
                <a:solidFill>
                  <a:srgbClr val="C00000"/>
                </a:solidFill>
                <a:latin typeface="微软雅黑" panose="020B0503020204020204" pitchFamily="34" charset="-122"/>
                <a:ea typeface="微软雅黑" panose="020B0503020204020204" pitchFamily="34" charset="-122"/>
              </a:rPr>
              <a:t>尽量避免除数绝对值远小于被除数绝对值的除法</a:t>
            </a:r>
          </a:p>
        </p:txBody>
      </p:sp>
      <p:sp>
        <p:nvSpPr>
          <p:cNvPr id="47109" name="Text Box 5"/>
          <p:cNvSpPr txBox="1"/>
          <p:nvPr/>
        </p:nvSpPr>
        <p:spPr>
          <a:xfrm>
            <a:off x="610503" y="1316284"/>
            <a:ext cx="989373"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solidFill>
                  <a:schemeClr val="hlink"/>
                </a:solidFill>
                <a:latin typeface="微软雅黑" panose="020B0503020204020204" pitchFamily="34" charset="-122"/>
                <a:ea typeface="微软雅黑" panose="020B0503020204020204" pitchFamily="34" charset="-122"/>
              </a:rPr>
              <a:t>例</a:t>
            </a:r>
            <a:r>
              <a:rPr lang="en-US" altLang="zh-CN" sz="2400" b="1" dirty="0">
                <a:solidFill>
                  <a:schemeClr val="hlink"/>
                </a:solidFill>
                <a:latin typeface="微软雅黑" panose="020B0503020204020204" pitchFamily="34" charset="-122"/>
                <a:ea typeface="微软雅黑" panose="020B0503020204020204" pitchFamily="34" charset="-122"/>
              </a:rPr>
              <a:t>2</a:t>
            </a:r>
            <a:r>
              <a:rPr lang="zh-CN" altLang="en-US" sz="2400" b="1" dirty="0">
                <a:solidFill>
                  <a:schemeClr val="hlink"/>
                </a:solidFill>
                <a:latin typeface="微软雅黑" panose="020B0503020204020204" pitchFamily="34" charset="-122"/>
                <a:ea typeface="微软雅黑" panose="020B0503020204020204" pitchFamily="34" charset="-122"/>
              </a:rPr>
              <a:t>：</a:t>
            </a:r>
          </a:p>
        </p:txBody>
      </p:sp>
      <p:graphicFrame>
        <p:nvGraphicFramePr>
          <p:cNvPr id="47110" name="Object 6"/>
          <p:cNvGraphicFramePr>
            <a:graphicFrameLocks noChangeAspect="1"/>
          </p:cNvGraphicFramePr>
          <p:nvPr>
            <p:extLst>
              <p:ext uri="{D42A27DB-BD31-4B8C-83A1-F6EECF244321}">
                <p14:modId xmlns:p14="http://schemas.microsoft.com/office/powerpoint/2010/main" val="3303310869"/>
              </p:ext>
            </p:extLst>
          </p:nvPr>
        </p:nvGraphicFramePr>
        <p:xfrm>
          <a:off x="2317539" y="1489618"/>
          <a:ext cx="2254461" cy="818380"/>
        </p:xfrm>
        <a:graphic>
          <a:graphicData uri="http://schemas.openxmlformats.org/presentationml/2006/ole">
            <mc:AlternateContent xmlns:mc="http://schemas.openxmlformats.org/markup-compatibility/2006">
              <mc:Choice xmlns:v="urn:schemas-microsoft-com:vml" Requires="v">
                <p:oleObj r:id="rId5" imgW="795020" imgH="288290" progId="Equation.DSMT4">
                  <p:embed/>
                </p:oleObj>
              </mc:Choice>
              <mc:Fallback>
                <p:oleObj r:id="rId5" imgW="795020" imgH="288290" progId="Equation.DSMT4">
                  <p:embed/>
                  <p:pic>
                    <p:nvPicPr>
                      <p:cNvPr id="47110" name="Object 6"/>
                      <p:cNvPicPr/>
                      <p:nvPr/>
                    </p:nvPicPr>
                    <p:blipFill>
                      <a:blip r:embed="rId6">
                        <a:clrChange>
                          <a:clrFrom>
                            <a:srgbClr val="000000"/>
                          </a:clrFrom>
                          <a:clrTo>
                            <a:srgbClr val="000000"/>
                          </a:clrTo>
                        </a:clrChange>
                      </a:blip>
                      <a:stretch>
                        <a:fillRect/>
                      </a:stretch>
                    </p:blipFill>
                    <p:spPr>
                      <a:xfrm>
                        <a:off x="2317539" y="1489618"/>
                        <a:ext cx="2254461" cy="818380"/>
                      </a:xfrm>
                      <a:prstGeom prst="rect">
                        <a:avLst/>
                      </a:prstGeom>
                      <a:noFill/>
                      <a:ln w="38100">
                        <a:noFill/>
                        <a:miter/>
                      </a:ln>
                    </p:spPr>
                  </p:pic>
                </p:oleObj>
              </mc:Fallback>
            </mc:AlternateContent>
          </a:graphicData>
        </a:graphic>
      </p:graphicFrame>
      <p:sp>
        <p:nvSpPr>
          <p:cNvPr id="47111" name="Text Box 7"/>
          <p:cNvSpPr txBox="1"/>
          <p:nvPr/>
        </p:nvSpPr>
        <p:spPr>
          <a:xfrm>
            <a:off x="610503" y="2400432"/>
            <a:ext cx="7176965"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latin typeface="微软雅黑" panose="020B0503020204020204" pitchFamily="34" charset="-122"/>
                <a:ea typeface="微软雅黑" panose="020B0503020204020204" pitchFamily="34" charset="-122"/>
              </a:rPr>
              <a:t>如分母变为</a:t>
            </a:r>
            <a:r>
              <a:rPr lang="en-US" altLang="zh-CN" sz="2400" b="1" dirty="0">
                <a:latin typeface="微软雅黑" panose="020B0503020204020204" pitchFamily="34" charset="-122"/>
                <a:ea typeface="微软雅黑" panose="020B0503020204020204" pitchFamily="34" charset="-122"/>
              </a:rPr>
              <a:t>0.0011</a:t>
            </a:r>
            <a:r>
              <a:rPr lang="zh-CN" altLang="en-US" sz="2400" b="1" dirty="0">
                <a:latin typeface="微软雅黑" panose="020B0503020204020204" pitchFamily="34" charset="-122"/>
                <a:ea typeface="微软雅黑" panose="020B0503020204020204" pitchFamily="34" charset="-122"/>
              </a:rPr>
              <a:t>，也即分母只有</a:t>
            </a:r>
            <a:r>
              <a:rPr lang="en-US" altLang="zh-CN" sz="2400" b="1" dirty="0">
                <a:latin typeface="微软雅黑" panose="020B0503020204020204" pitchFamily="34" charset="-122"/>
                <a:ea typeface="微软雅黑" panose="020B0503020204020204" pitchFamily="34" charset="-122"/>
              </a:rPr>
              <a:t>0.0001</a:t>
            </a:r>
            <a:r>
              <a:rPr lang="zh-CN" altLang="en-US" sz="2400" b="1" dirty="0">
                <a:latin typeface="微软雅黑" panose="020B0503020204020204" pitchFamily="34" charset="-122"/>
                <a:ea typeface="微软雅黑" panose="020B0503020204020204" pitchFamily="34" charset="-122"/>
              </a:rPr>
              <a:t>的变化时</a:t>
            </a:r>
          </a:p>
        </p:txBody>
      </p:sp>
      <p:graphicFrame>
        <p:nvGraphicFramePr>
          <p:cNvPr id="47112" name="Object 8"/>
          <p:cNvGraphicFramePr>
            <a:graphicFrameLocks noChangeAspect="1"/>
          </p:cNvGraphicFramePr>
          <p:nvPr>
            <p:extLst>
              <p:ext uri="{D42A27DB-BD31-4B8C-83A1-F6EECF244321}">
                <p14:modId xmlns:p14="http://schemas.microsoft.com/office/powerpoint/2010/main" val="2603339204"/>
              </p:ext>
            </p:extLst>
          </p:nvPr>
        </p:nvGraphicFramePr>
        <p:xfrm>
          <a:off x="2527359" y="3167872"/>
          <a:ext cx="2354367" cy="870230"/>
        </p:xfrm>
        <a:graphic>
          <a:graphicData uri="http://schemas.openxmlformats.org/presentationml/2006/ole">
            <mc:AlternateContent xmlns:mc="http://schemas.openxmlformats.org/markup-compatibility/2006">
              <mc:Choice xmlns:v="urn:schemas-microsoft-com:vml" Requires="v">
                <p:oleObj r:id="rId7" imgW="773430" imgH="288290" progId="Equation.3">
                  <p:embed/>
                </p:oleObj>
              </mc:Choice>
              <mc:Fallback>
                <p:oleObj r:id="rId7" imgW="773430" imgH="288290" progId="Equation.3">
                  <p:embed/>
                  <p:pic>
                    <p:nvPicPr>
                      <p:cNvPr id="47112" name="Object 8"/>
                      <p:cNvPicPr/>
                      <p:nvPr/>
                    </p:nvPicPr>
                    <p:blipFill>
                      <a:blip r:embed="rId8">
                        <a:clrChange>
                          <a:clrFrom>
                            <a:srgbClr val="000000"/>
                          </a:clrFrom>
                          <a:clrTo>
                            <a:srgbClr val="000000"/>
                          </a:clrTo>
                        </a:clrChange>
                      </a:blip>
                      <a:stretch>
                        <a:fillRect/>
                      </a:stretch>
                    </p:blipFill>
                    <p:spPr>
                      <a:xfrm>
                        <a:off x="2527359" y="3167872"/>
                        <a:ext cx="2354367" cy="870230"/>
                      </a:xfrm>
                      <a:prstGeom prst="rect">
                        <a:avLst/>
                      </a:prstGeom>
                      <a:noFill/>
                      <a:ln w="38100">
                        <a:noFill/>
                        <a:miter/>
                      </a:ln>
                    </p:spPr>
                  </p:pic>
                </p:oleObj>
              </mc:Fallback>
            </mc:AlternateContent>
          </a:graphicData>
        </a:graphic>
      </p:graphicFrame>
      <p:sp>
        <p:nvSpPr>
          <p:cNvPr id="47120" name="AutoShape 16"/>
          <p:cNvSpPr>
            <a:spLocks noChangeArrowheads="1"/>
          </p:cNvSpPr>
          <p:nvPr/>
        </p:nvSpPr>
        <p:spPr bwMode="auto">
          <a:xfrm>
            <a:off x="3692677" y="4180545"/>
            <a:ext cx="2268141" cy="1296591"/>
          </a:xfrm>
          <a:prstGeom prst="irregularSeal1">
            <a:avLst/>
          </a:prstGeom>
          <a:gradFill rotWithShape="1">
            <a:gsLst>
              <a:gs pos="0">
                <a:srgbClr val="FFFF99"/>
              </a:gs>
              <a:gs pos="100000">
                <a:srgbClr val="FFFFFF"/>
              </a:gs>
            </a:gsLst>
            <a:lin ang="5400000" scaled="1"/>
          </a:gradFill>
          <a:ln w="9525" algn="ctr">
            <a:solidFill>
              <a:srgbClr val="FF0000"/>
            </a:solidFill>
            <a:miter lim="800000"/>
          </a:ln>
          <a:effectLst/>
        </p:spPr>
        <p:txBody>
          <a:bodyPr anchor="ctr">
            <a:spAutoFit/>
          </a:bodyPr>
          <a:lstStyle/>
          <a:p>
            <a:pPr defTabSz="685800">
              <a:defRPr/>
            </a:pPr>
            <a:endParaRPr kumimoji="1" lang="zh-CN" altLang="en-US" sz="2400">
              <a:effectLst>
                <a:outerShdw blurRad="38100" dist="38100" dir="2700000" algn="tl">
                  <a:srgbClr val="000000">
                    <a:alpha val="43137"/>
                  </a:srgbClr>
                </a:outerShdw>
              </a:effectLst>
            </a:endParaRPr>
          </a:p>
        </p:txBody>
      </p:sp>
      <p:graphicFrame>
        <p:nvGraphicFramePr>
          <p:cNvPr id="47121" name="Object 17"/>
          <p:cNvGraphicFramePr>
            <a:graphicFrameLocks noChangeAspect="1"/>
          </p:cNvGraphicFramePr>
          <p:nvPr>
            <p:extLst>
              <p:ext uri="{D42A27DB-BD31-4B8C-83A1-F6EECF244321}">
                <p14:modId xmlns:p14="http://schemas.microsoft.com/office/powerpoint/2010/main" val="519923135"/>
              </p:ext>
            </p:extLst>
          </p:nvPr>
        </p:nvGraphicFramePr>
        <p:xfrm>
          <a:off x="1500490" y="4649652"/>
          <a:ext cx="2341960" cy="367904"/>
        </p:xfrm>
        <a:graphic>
          <a:graphicData uri="http://schemas.openxmlformats.org/presentationml/2006/ole">
            <mc:AlternateContent xmlns:mc="http://schemas.openxmlformats.org/markup-compatibility/2006">
              <mc:Choice xmlns:v="urn:schemas-microsoft-com:vml" Requires="v">
                <p:oleObj r:id="rId9" imgW="1129665" imgH="177800" progId="Equation.DSMT4">
                  <p:embed/>
                </p:oleObj>
              </mc:Choice>
              <mc:Fallback>
                <p:oleObj r:id="rId9" imgW="1129665" imgH="177800" progId="Equation.DSMT4">
                  <p:embed/>
                  <p:pic>
                    <p:nvPicPr>
                      <p:cNvPr id="47121" name="Object 17"/>
                      <p:cNvPicPr/>
                      <p:nvPr/>
                    </p:nvPicPr>
                    <p:blipFill>
                      <a:blip r:embed="rId10"/>
                      <a:stretch>
                        <a:fillRect/>
                      </a:stretch>
                    </p:blipFill>
                    <p:spPr>
                      <a:xfrm>
                        <a:off x="1500490" y="4649652"/>
                        <a:ext cx="2341960" cy="367904"/>
                      </a:xfrm>
                      <a:prstGeom prst="rect">
                        <a:avLst/>
                      </a:prstGeom>
                      <a:noFill/>
                      <a:ln w="38100">
                        <a:noFill/>
                        <a:miter/>
                      </a:ln>
                    </p:spPr>
                  </p:pic>
                </p:oleObj>
              </mc:Fallback>
            </mc:AlternateContent>
          </a:graphicData>
        </a:graphic>
      </p:graphicFrame>
      <p:graphicFrame>
        <p:nvGraphicFramePr>
          <p:cNvPr id="47122" name="Object 18"/>
          <p:cNvGraphicFramePr>
            <a:graphicFrameLocks noChangeAspect="1"/>
          </p:cNvGraphicFramePr>
          <p:nvPr>
            <p:extLst>
              <p:ext uri="{D42A27DB-BD31-4B8C-83A1-F6EECF244321}">
                <p14:modId xmlns:p14="http://schemas.microsoft.com/office/powerpoint/2010/main" val="3852662642"/>
              </p:ext>
            </p:extLst>
          </p:nvPr>
        </p:nvGraphicFramePr>
        <p:xfrm>
          <a:off x="4166592" y="4640127"/>
          <a:ext cx="810816" cy="377429"/>
        </p:xfrm>
        <a:graphic>
          <a:graphicData uri="http://schemas.openxmlformats.org/presentationml/2006/ole">
            <mc:AlternateContent xmlns:mc="http://schemas.openxmlformats.org/markup-compatibility/2006">
              <mc:Choice xmlns:v="urn:schemas-microsoft-com:vml" Requires="v">
                <p:oleObj r:id="rId11" imgW="380365" imgH="177800" progId="Equation.DSMT4">
                  <p:embed/>
                </p:oleObj>
              </mc:Choice>
              <mc:Fallback>
                <p:oleObj r:id="rId11" imgW="380365" imgH="177800" progId="Equation.DSMT4">
                  <p:embed/>
                  <p:pic>
                    <p:nvPicPr>
                      <p:cNvPr id="47122" name="Object 18"/>
                      <p:cNvPicPr/>
                      <p:nvPr/>
                    </p:nvPicPr>
                    <p:blipFill>
                      <a:blip r:embed="rId12"/>
                      <a:stretch>
                        <a:fillRect/>
                      </a:stretch>
                    </p:blipFill>
                    <p:spPr>
                      <a:xfrm>
                        <a:off x="4166592" y="4640127"/>
                        <a:ext cx="810816" cy="377429"/>
                      </a:xfrm>
                      <a:prstGeom prst="rect">
                        <a:avLst/>
                      </a:prstGeom>
                      <a:noFill/>
                      <a:ln w="38100">
                        <a:noFill/>
                        <a:miter/>
                      </a:ln>
                    </p:spPr>
                  </p:pic>
                </p:oleObj>
              </mc:Fallback>
            </mc:AlternateContent>
          </a:graphicData>
        </a:graphic>
      </p:graphicFrame>
      <p:pic>
        <p:nvPicPr>
          <p:cNvPr id="2" name="Picture 19" descr="j0424472">
            <a:extLst>
              <a:ext uri="{FF2B5EF4-FFF2-40B4-BE49-F238E27FC236}">
                <a16:creationId xmlns:a16="http://schemas.microsoft.com/office/drawing/2014/main" id="{3A5828B7-D901-2A6E-2574-0EF200DEF39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92950" y="4941888"/>
            <a:ext cx="1677988"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AutoShape 20">
            <a:extLst>
              <a:ext uri="{FF2B5EF4-FFF2-40B4-BE49-F238E27FC236}">
                <a16:creationId xmlns:a16="http://schemas.microsoft.com/office/drawing/2014/main" id="{EBFC366E-30F7-1795-655A-623CCFFF4B5A}"/>
              </a:ext>
            </a:extLst>
          </p:cNvPr>
          <p:cNvSpPr>
            <a:spLocks noChangeArrowheads="1"/>
          </p:cNvSpPr>
          <p:nvPr/>
        </p:nvSpPr>
        <p:spPr bwMode="auto">
          <a:xfrm>
            <a:off x="5292081" y="3152697"/>
            <a:ext cx="3240360" cy="1079500"/>
          </a:xfrm>
          <a:prstGeom prst="cloudCallout">
            <a:avLst>
              <a:gd name="adj1" fmla="val 11083"/>
              <a:gd name="adj2" fmla="val 136764"/>
            </a:avLst>
          </a:prstGeom>
          <a:gradFill rotWithShape="1">
            <a:gsLst>
              <a:gs pos="0">
                <a:srgbClr val="99CCFF"/>
              </a:gs>
              <a:gs pos="100000">
                <a:srgbClr val="FFFFFF"/>
              </a:gs>
            </a:gsLst>
            <a:lin ang="5400000" scaled="1"/>
          </a:gradFill>
          <a:ln w="9525">
            <a:solidFill>
              <a:schemeClr val="tx1"/>
            </a:solidFill>
            <a:round/>
          </a:ln>
          <a:effectLst/>
        </p:spPr>
        <p:txBody>
          <a:bodyPr/>
          <a:lstStyle/>
          <a:p>
            <a:pPr algn="ctr" eaLnBrk="1" hangingPunct="1">
              <a:buFont typeface="Arial" panose="020B0604020202020204" pitchFamily="34" charset="0"/>
              <a:buNone/>
              <a:defRPr/>
            </a:pPr>
            <a:r>
              <a:rPr lang="zh-CN" altLang="en-US" sz="2800" dirty="0">
                <a:solidFill>
                  <a:schemeClr val="tx2"/>
                </a:solidFill>
                <a:effectLst>
                  <a:outerShdw blurRad="38100" dist="38100" dir="2700000" algn="tl">
                    <a:srgbClr val="000000"/>
                  </a:outerShdw>
                </a:effectLst>
                <a:latin typeface="楷体_GB2312" pitchFamily="49" charset="-122"/>
                <a:ea typeface="楷体_GB2312" pitchFamily="49" charset="-122"/>
              </a:rPr>
              <a:t>结果相差这么大</a:t>
            </a:r>
            <a:r>
              <a:rPr lang="en-US" altLang="zh-CN" sz="2800" dirty="0">
                <a:solidFill>
                  <a:schemeClr val="tx2"/>
                </a:solidFill>
                <a:effectLst>
                  <a:outerShdw blurRad="38100" dist="38100" dir="2700000" algn="tl">
                    <a:srgbClr val="000000"/>
                  </a:outerShdw>
                </a:effectLst>
                <a:latin typeface="楷体_GB2312" pitchFamily="49" charset="-122"/>
                <a:ea typeface="楷体_GB2312" pitchFamily="49" charset="-122"/>
              </a:rPr>
              <a:t>!</a:t>
            </a:r>
          </a:p>
        </p:txBody>
      </p:sp>
    </p:spTree>
  </p:cSld>
  <p:clrMapOvr>
    <a:masterClrMapping/>
  </p:clrMapOvr>
  <p:transition>
    <p:cover dir="ld"/>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wipe(left)">
                                      <p:cBhvr>
                                        <p:cTn id="7" dur="500"/>
                                        <p:tgtEl>
                                          <p:spTgt spid="47108"/>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710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7110"/>
                                        </p:tgtEl>
                                        <p:attrNameLst>
                                          <p:attrName>style.visibility</p:attrName>
                                        </p:attrNameLst>
                                      </p:cBhvr>
                                      <p:to>
                                        <p:strVal val="visible"/>
                                      </p:to>
                                    </p:set>
                                    <p:animEffect transition="in" filter="wipe(left)">
                                      <p:cBhvr>
                                        <p:cTn id="16" dur="500"/>
                                        <p:tgtEl>
                                          <p:spTgt spid="471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7111"/>
                                        </p:tgtEl>
                                        <p:attrNameLst>
                                          <p:attrName>style.visibility</p:attrName>
                                        </p:attrNameLst>
                                      </p:cBhvr>
                                      <p:to>
                                        <p:strVal val="visible"/>
                                      </p:to>
                                    </p:set>
                                    <p:animEffect transition="in" filter="wipe(left)">
                                      <p:cBhvr>
                                        <p:cTn id="21" dur="500"/>
                                        <p:tgtEl>
                                          <p:spTgt spid="47111"/>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47112"/>
                                        </p:tgtEl>
                                        <p:attrNameLst>
                                          <p:attrName>style.visibility</p:attrName>
                                        </p:attrNameLst>
                                      </p:cBhvr>
                                      <p:to>
                                        <p:strVal val="visible"/>
                                      </p:to>
                                    </p:set>
                                    <p:animEffect transition="in" filter="dissolve">
                                      <p:cBhvr>
                                        <p:cTn id="26" dur="500"/>
                                        <p:tgtEl>
                                          <p:spTgt spid="47112"/>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7121"/>
                                        </p:tgtEl>
                                        <p:attrNameLst>
                                          <p:attrName>style.visibility</p:attrName>
                                        </p:attrNameLst>
                                      </p:cBhvr>
                                      <p:to>
                                        <p:strVal val="visible"/>
                                      </p:to>
                                    </p:set>
                                    <p:anim calcmode="lin" valueType="num">
                                      <p:cBhvr additive="base">
                                        <p:cTn id="31" dur="500" fill="hold"/>
                                        <p:tgtEl>
                                          <p:spTgt spid="47121"/>
                                        </p:tgtEl>
                                        <p:attrNameLst>
                                          <p:attrName>ppt_x</p:attrName>
                                        </p:attrNameLst>
                                      </p:cBhvr>
                                      <p:tavLst>
                                        <p:tav tm="0">
                                          <p:val>
                                            <p:strVal val="#ppt_x"/>
                                          </p:val>
                                        </p:tav>
                                        <p:tav tm="100000">
                                          <p:val>
                                            <p:strVal val="#ppt_x"/>
                                          </p:val>
                                        </p:tav>
                                      </p:tavLst>
                                    </p:anim>
                                    <p:anim calcmode="lin" valueType="num">
                                      <p:cBhvr additive="base">
                                        <p:cTn id="32" dur="500" fill="hold"/>
                                        <p:tgtEl>
                                          <p:spTgt spid="471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7122"/>
                                        </p:tgtEl>
                                        <p:attrNameLst>
                                          <p:attrName>style.visibility</p:attrName>
                                        </p:attrNameLst>
                                      </p:cBhvr>
                                      <p:to>
                                        <p:strVal val="visible"/>
                                      </p:to>
                                    </p:set>
                                    <p:animEffect transition="in" filter="blinds(horizontal)">
                                      <p:cBhvr>
                                        <p:cTn id="37" dur="500"/>
                                        <p:tgtEl>
                                          <p:spTgt spid="4712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7120"/>
                                        </p:tgtEl>
                                        <p:attrNameLst>
                                          <p:attrName>style.visibility</p:attrName>
                                        </p:attrNameLst>
                                      </p:cBhvr>
                                      <p:to>
                                        <p:strVal val="visible"/>
                                      </p:to>
                                    </p:set>
                                    <p:animEffect transition="in" filter="blinds(horizontal)">
                                      <p:cBhvr>
                                        <p:cTn id="40" dur="500"/>
                                        <p:tgtEl>
                                          <p:spTgt spid="47120"/>
                                        </p:tgtEl>
                                      </p:cBhvr>
                                    </p:animEffect>
                                  </p:childTnLst>
                                  <p:subTnLst>
                                    <p:audio>
                                      <p:cMediaNode>
                                        <p:cTn display="0" masterRel="sameClick">
                                          <p:stCondLst>
                                            <p:cond evt="begin" delay="0">
                                              <p:tn val="38"/>
                                            </p:cond>
                                          </p:stCondLst>
                                          <p:endCondLst>
                                            <p:cond evt="onStopAudio" delay="0">
                                              <p:tgtEl>
                                                <p:sldTgt/>
                                              </p:tgtEl>
                                            </p:cond>
                                          </p:endCondLst>
                                        </p:cTn>
                                        <p:tgtEl>
                                          <p:sndTgt r:embed="rId4" name="explode.wav"/>
                                        </p:tgtEl>
                                      </p:cMediaNode>
                                    </p:audio>
                                  </p:subTnLst>
                                </p:cTn>
                              </p:par>
                            </p:childTnLst>
                          </p:cTn>
                        </p:par>
                      </p:childTnLst>
                    </p:cTn>
                  </p:par>
                  <p:par>
                    <p:cTn id="41" fill="hold">
                      <p:stCondLst>
                        <p:cond delay="indefinite"/>
                      </p:stCondLst>
                      <p:childTnLst>
                        <p:par>
                          <p:cTn id="42" fill="hold">
                            <p:stCondLst>
                              <p:cond delay="0"/>
                            </p:stCondLst>
                            <p:childTnLst>
                              <p:par>
                                <p:cTn id="43" presetID="49" presetClass="entr" presetSubtype="0" decel="10000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p:cTn id="45" dur="500" fill="hold"/>
                                        <p:tgtEl>
                                          <p:spTgt spid="2"/>
                                        </p:tgtEl>
                                        <p:attrNameLst>
                                          <p:attrName>ppt_w</p:attrName>
                                        </p:attrNameLst>
                                      </p:cBhvr>
                                      <p:tavLst>
                                        <p:tav tm="0">
                                          <p:val>
                                            <p:fltVal val="0"/>
                                          </p:val>
                                        </p:tav>
                                        <p:tav tm="100000">
                                          <p:val>
                                            <p:strVal val="#ppt_w"/>
                                          </p:val>
                                        </p:tav>
                                      </p:tavLst>
                                    </p:anim>
                                    <p:anim calcmode="lin" valueType="num">
                                      <p:cBhvr>
                                        <p:cTn id="46" dur="500" fill="hold"/>
                                        <p:tgtEl>
                                          <p:spTgt spid="2"/>
                                        </p:tgtEl>
                                        <p:attrNameLst>
                                          <p:attrName>ppt_h</p:attrName>
                                        </p:attrNameLst>
                                      </p:cBhvr>
                                      <p:tavLst>
                                        <p:tav tm="0">
                                          <p:val>
                                            <p:fltVal val="0"/>
                                          </p:val>
                                        </p:tav>
                                        <p:tav tm="100000">
                                          <p:val>
                                            <p:strVal val="#ppt_h"/>
                                          </p:val>
                                        </p:tav>
                                      </p:tavLst>
                                    </p:anim>
                                    <p:anim calcmode="lin" valueType="num">
                                      <p:cBhvr>
                                        <p:cTn id="47" dur="500" fill="hold"/>
                                        <p:tgtEl>
                                          <p:spTgt spid="2"/>
                                        </p:tgtEl>
                                        <p:attrNameLst>
                                          <p:attrName>style.rotation</p:attrName>
                                        </p:attrNameLst>
                                      </p:cBhvr>
                                      <p:tavLst>
                                        <p:tav tm="0">
                                          <p:val>
                                            <p:fltVal val="360"/>
                                          </p:val>
                                        </p:tav>
                                        <p:tav tm="100000">
                                          <p:val>
                                            <p:fltVal val="0"/>
                                          </p:val>
                                        </p:tav>
                                      </p:tavLst>
                                    </p:anim>
                                    <p:animEffect transition="in" filter="fade">
                                      <p:cBhvr>
                                        <p:cTn id="48" dur="500"/>
                                        <p:tgtEl>
                                          <p:spTgt spid="2"/>
                                        </p:tgtEl>
                                      </p:cBhvr>
                                    </p:animEffect>
                                  </p:childTnLst>
                                </p:cTn>
                              </p:par>
                              <p:par>
                                <p:cTn id="49" presetID="49" presetClass="entr" presetSubtype="0" decel="100000" fill="hold"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p:cTn id="51" dur="500" fill="hold"/>
                                        <p:tgtEl>
                                          <p:spTgt spid="3"/>
                                        </p:tgtEl>
                                        <p:attrNameLst>
                                          <p:attrName>ppt_w</p:attrName>
                                        </p:attrNameLst>
                                      </p:cBhvr>
                                      <p:tavLst>
                                        <p:tav tm="0">
                                          <p:val>
                                            <p:fltVal val="0"/>
                                          </p:val>
                                        </p:tav>
                                        <p:tav tm="100000">
                                          <p:val>
                                            <p:strVal val="#ppt_w"/>
                                          </p:val>
                                        </p:tav>
                                      </p:tavLst>
                                    </p:anim>
                                    <p:anim calcmode="lin" valueType="num">
                                      <p:cBhvr>
                                        <p:cTn id="52" dur="500" fill="hold"/>
                                        <p:tgtEl>
                                          <p:spTgt spid="3"/>
                                        </p:tgtEl>
                                        <p:attrNameLst>
                                          <p:attrName>ppt_h</p:attrName>
                                        </p:attrNameLst>
                                      </p:cBhvr>
                                      <p:tavLst>
                                        <p:tav tm="0">
                                          <p:val>
                                            <p:fltVal val="0"/>
                                          </p:val>
                                        </p:tav>
                                        <p:tav tm="100000">
                                          <p:val>
                                            <p:strVal val="#ppt_h"/>
                                          </p:val>
                                        </p:tav>
                                      </p:tavLst>
                                    </p:anim>
                                    <p:anim calcmode="lin" valueType="num">
                                      <p:cBhvr>
                                        <p:cTn id="53" dur="500" fill="hold"/>
                                        <p:tgtEl>
                                          <p:spTgt spid="3"/>
                                        </p:tgtEl>
                                        <p:attrNameLst>
                                          <p:attrName>style.rotation</p:attrName>
                                        </p:attrNameLst>
                                      </p:cBhvr>
                                      <p:tavLst>
                                        <p:tav tm="0">
                                          <p:val>
                                            <p:fltVal val="360"/>
                                          </p:val>
                                        </p:tav>
                                        <p:tav tm="100000">
                                          <p:val>
                                            <p:fltVal val="0"/>
                                          </p:val>
                                        </p:tav>
                                      </p:tavLst>
                                    </p:anim>
                                    <p:animEffect transition="in" filter="fade">
                                      <p:cBhvr>
                                        <p:cTn id="5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p:bldP spid="47109" grpId="0"/>
      <p:bldP spid="47111" grpId="0"/>
      <p:bldP spid="47120"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p:cNvSpPr>
          <p:nvPr>
            <p:ph idx="1"/>
          </p:nvPr>
        </p:nvSpPr>
        <p:spPr>
          <a:xfrm>
            <a:off x="191210" y="1412875"/>
            <a:ext cx="8964612" cy="3168650"/>
          </a:xfrm>
          <a:ln/>
        </p:spPr>
        <p:txBody>
          <a:bodyPr vert="horz" wrap="square" lIns="91440" tIns="45720" rIns="91440" bIns="45720" anchor="t" anchorCtr="0"/>
          <a:lstStyle/>
          <a:p>
            <a:pPr eaLnBrk="1" hangingPunct="1">
              <a:lnSpc>
                <a:spcPct val="90000"/>
              </a:lnSpc>
              <a:buNone/>
            </a:pPr>
            <a:r>
              <a:rPr lang="en-US" altLang="zh-CN" b="1" dirty="0">
                <a:latin typeface="楷体_GB2312" pitchFamily="49" charset="-122"/>
                <a:ea typeface="楷体_GB2312" pitchFamily="49" charset="-122"/>
              </a:rPr>
              <a:t>3</a:t>
            </a:r>
            <a:r>
              <a:rPr lang="zh-CN" altLang="en-US" b="1" dirty="0">
                <a:latin typeface="楷体_GB2312" pitchFamily="49" charset="-122"/>
                <a:ea typeface="楷体_GB2312" pitchFamily="49" charset="-122"/>
              </a:rPr>
              <a:t>、已经测得在某处海洋不同深度处的水温如下：</a:t>
            </a:r>
          </a:p>
          <a:p>
            <a:pPr eaLnBrk="1" hangingPunct="1">
              <a:lnSpc>
                <a:spcPct val="90000"/>
              </a:lnSpc>
              <a:buNone/>
            </a:pPr>
            <a:endParaRPr lang="zh-CN" altLang="en-US" b="1" dirty="0">
              <a:latin typeface="楷体_GB2312" pitchFamily="49" charset="-122"/>
              <a:ea typeface="楷体_GB2312" pitchFamily="49" charset="-122"/>
            </a:endParaRPr>
          </a:p>
          <a:p>
            <a:pPr eaLnBrk="1" hangingPunct="1">
              <a:lnSpc>
                <a:spcPct val="90000"/>
              </a:lnSpc>
              <a:buNone/>
            </a:pPr>
            <a:r>
              <a:rPr lang="zh-CN" altLang="en-US" sz="2800" b="1" dirty="0">
                <a:latin typeface="楷体_GB2312" pitchFamily="49" charset="-122"/>
                <a:ea typeface="楷体_GB2312" pitchFamily="49" charset="-122"/>
              </a:rPr>
              <a:t>深度（</a:t>
            </a:r>
            <a:r>
              <a:rPr lang="en-US" altLang="zh-CN" sz="2800" b="1" dirty="0">
                <a:latin typeface="楷体_GB2312" pitchFamily="49" charset="-122"/>
                <a:ea typeface="楷体_GB2312" pitchFamily="49" charset="-122"/>
              </a:rPr>
              <a:t>M</a:t>
            </a:r>
            <a:r>
              <a:rPr lang="zh-CN" altLang="en-US" sz="2800"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466   741   950  1422   1634</a:t>
            </a:r>
          </a:p>
          <a:p>
            <a:pPr eaLnBrk="1" hangingPunct="1">
              <a:lnSpc>
                <a:spcPct val="90000"/>
              </a:lnSpc>
              <a:buNone/>
            </a:pPr>
            <a:r>
              <a:rPr lang="zh-CN" altLang="en-US" sz="2800" b="1" dirty="0">
                <a:latin typeface="楷体_GB2312" pitchFamily="49" charset="-122"/>
                <a:ea typeface="楷体_GB2312" pitchFamily="49" charset="-122"/>
              </a:rPr>
              <a:t>水温（</a:t>
            </a:r>
            <a:r>
              <a:rPr lang="en-US" altLang="zh-CN" sz="2800" b="1" baseline="30000" dirty="0">
                <a:latin typeface="楷体_GB2312" pitchFamily="49" charset="-122"/>
                <a:ea typeface="楷体_GB2312" pitchFamily="49" charset="-122"/>
              </a:rPr>
              <a:t>o</a:t>
            </a:r>
            <a:r>
              <a:rPr lang="en-US" altLang="zh-CN" sz="2800" b="1" dirty="0">
                <a:latin typeface="楷体_GB2312" pitchFamily="49" charset="-122"/>
                <a:ea typeface="楷体_GB2312" pitchFamily="49" charset="-122"/>
              </a:rPr>
              <a:t>C</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7.04  4.28  3.40  2.54  2.13</a:t>
            </a:r>
          </a:p>
          <a:p>
            <a:pPr eaLnBrk="1" hangingPunct="1">
              <a:lnSpc>
                <a:spcPct val="90000"/>
              </a:lnSpc>
              <a:buNone/>
            </a:pPr>
            <a:endParaRPr lang="en-US" altLang="zh-CN" sz="2800" b="1" dirty="0">
              <a:latin typeface="楷体_GB2312" pitchFamily="49" charset="-122"/>
              <a:ea typeface="楷体_GB2312" pitchFamily="49" charset="-122"/>
            </a:endParaRPr>
          </a:p>
          <a:p>
            <a:pPr eaLnBrk="1" hangingPunct="1">
              <a:lnSpc>
                <a:spcPct val="90000"/>
              </a:lnSpc>
              <a:buNone/>
            </a:pPr>
            <a:r>
              <a:rPr lang="zh-CN" altLang="en-US" sz="2800" b="1" dirty="0">
                <a:latin typeface="楷体_GB2312" pitchFamily="49" charset="-122"/>
                <a:ea typeface="楷体_GB2312" pitchFamily="49" charset="-122"/>
              </a:rPr>
              <a:t>根据这些数据，希望合理地估计出其它深度（如</a:t>
            </a:r>
            <a:r>
              <a:rPr lang="en-US" altLang="zh-CN" sz="2800" b="1" dirty="0">
                <a:latin typeface="楷体_GB2312" pitchFamily="49" charset="-122"/>
                <a:ea typeface="楷体_GB2312" pitchFamily="49" charset="-122"/>
              </a:rPr>
              <a:t>500</a:t>
            </a:r>
            <a:r>
              <a:rPr lang="zh-CN" altLang="en-US" sz="2800" b="1" dirty="0">
                <a:latin typeface="楷体_GB2312" pitchFamily="49" charset="-122"/>
                <a:ea typeface="楷体_GB2312" pitchFamily="49" charset="-122"/>
              </a:rPr>
              <a:t>米，</a:t>
            </a:r>
            <a:r>
              <a:rPr lang="en-US" altLang="zh-CN" sz="2800" b="1" dirty="0">
                <a:latin typeface="楷体_GB2312" pitchFamily="49" charset="-122"/>
                <a:ea typeface="楷体_GB2312" pitchFamily="49" charset="-122"/>
              </a:rPr>
              <a:t>600</a:t>
            </a:r>
            <a:r>
              <a:rPr lang="zh-CN" altLang="en-US" sz="2800" b="1" dirty="0">
                <a:latin typeface="楷体_GB2312" pitchFamily="49" charset="-122"/>
                <a:ea typeface="楷体_GB2312" pitchFamily="49" charset="-122"/>
              </a:rPr>
              <a:t>米，</a:t>
            </a:r>
            <a:r>
              <a:rPr lang="en-US" altLang="zh-CN" sz="2800" b="1" dirty="0">
                <a:latin typeface="楷体_GB2312" pitchFamily="49" charset="-122"/>
                <a:ea typeface="楷体_GB2312" pitchFamily="49" charset="-122"/>
              </a:rPr>
              <a:t>1000</a:t>
            </a:r>
            <a:r>
              <a:rPr lang="zh-CN" altLang="en-US" sz="2800" b="1" dirty="0">
                <a:latin typeface="楷体_GB2312" pitchFamily="49" charset="-122"/>
                <a:ea typeface="楷体_GB2312" pitchFamily="49" charset="-122"/>
              </a:rPr>
              <a:t>米</a:t>
            </a:r>
            <a:r>
              <a:rPr lang="en-US" altLang="zh-CN" sz="2800" b="1" dirty="0">
                <a:ea typeface="楷体_GB2312" pitchFamily="49" charset="-122"/>
              </a:rPr>
              <a:t>…</a:t>
            </a:r>
            <a:r>
              <a:rPr lang="zh-CN" altLang="en-US" sz="2800" b="1" dirty="0">
                <a:latin typeface="楷体_GB2312" pitchFamily="49" charset="-122"/>
                <a:ea typeface="楷体_GB2312" pitchFamily="49" charset="-122"/>
              </a:rPr>
              <a:t>）处的水温</a:t>
            </a:r>
            <a:r>
              <a:rPr lang="en-US" altLang="zh-CN" sz="2800" b="1" dirty="0">
                <a:latin typeface="楷体_GB2312" pitchFamily="49" charset="-122"/>
                <a:ea typeface="楷体_GB2312" pitchFamily="49" charset="-122"/>
              </a:rPr>
              <a:t>.</a:t>
            </a:r>
          </a:p>
          <a:p>
            <a:pPr eaLnBrk="1" hangingPunct="1">
              <a:lnSpc>
                <a:spcPct val="90000"/>
              </a:lnSpc>
              <a:buNone/>
            </a:pPr>
            <a:endParaRPr lang="zh-CN" altLang="en-US" sz="2800" b="1" dirty="0">
              <a:latin typeface="楷体_GB2312" pitchFamily="49" charset="-122"/>
              <a:ea typeface="楷体_GB2312" pitchFamily="49" charset="-122"/>
            </a:endParaRPr>
          </a:p>
        </p:txBody>
      </p:sp>
      <p:grpSp>
        <p:nvGrpSpPr>
          <p:cNvPr id="14339" name="Group 3"/>
          <p:cNvGrpSpPr/>
          <p:nvPr/>
        </p:nvGrpSpPr>
        <p:grpSpPr>
          <a:xfrm>
            <a:off x="323850" y="2565400"/>
            <a:ext cx="6842125" cy="792163"/>
            <a:chOff x="385" y="1797"/>
            <a:chExt cx="4310" cy="499"/>
          </a:xfrm>
        </p:grpSpPr>
        <p:sp>
          <p:nvSpPr>
            <p:cNvPr id="66564" name="Line 4"/>
            <p:cNvSpPr>
              <a:spLocks noChangeShapeType="1"/>
            </p:cNvSpPr>
            <p:nvPr/>
          </p:nvSpPr>
          <p:spPr bwMode="auto">
            <a:xfrm>
              <a:off x="385" y="2069"/>
              <a:ext cx="4310" cy="0"/>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a:ln>
                  <a:noFill/>
                </a:ln>
                <a:solidFill>
                  <a:srgbClr val="FF0066"/>
                </a:solidFill>
                <a:effectLst>
                  <a:outerShdw blurRad="38100" dist="38100" dir="2700000" algn="tl">
                    <a:srgbClr val="000000">
                      <a:alpha val="43137"/>
                    </a:srgbClr>
                  </a:outerShdw>
                </a:effectLst>
                <a:uLnTx/>
                <a:uFillTx/>
                <a:latin typeface="Arial" panose="020B0604020202020204" pitchFamily="34" charset="0"/>
                <a:ea typeface="华文新魏" panose="02010800040101010101" pitchFamily="2" charset="-122"/>
                <a:cs typeface="+mn-cs"/>
              </a:endParaRPr>
            </a:p>
          </p:txBody>
        </p:sp>
        <p:sp>
          <p:nvSpPr>
            <p:cNvPr id="66565" name="Line 5"/>
            <p:cNvSpPr>
              <a:spLocks noChangeShapeType="1"/>
            </p:cNvSpPr>
            <p:nvPr/>
          </p:nvSpPr>
          <p:spPr bwMode="auto">
            <a:xfrm>
              <a:off x="1429" y="1797"/>
              <a:ext cx="0" cy="499"/>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a:ln>
                  <a:noFill/>
                </a:ln>
                <a:solidFill>
                  <a:srgbClr val="FF0066"/>
                </a:solidFill>
                <a:effectLst>
                  <a:outerShdw blurRad="38100" dist="38100" dir="2700000" algn="tl">
                    <a:srgbClr val="000000">
                      <a:alpha val="43137"/>
                    </a:srgbClr>
                  </a:outerShdw>
                </a:effectLst>
                <a:uLnTx/>
                <a:uFillTx/>
                <a:latin typeface="Arial" panose="020B0604020202020204" pitchFamily="34" charset="0"/>
                <a:ea typeface="华文新魏" panose="02010800040101010101" pitchFamily="2" charset="-122"/>
                <a:cs typeface="+mn-cs"/>
              </a:endParaRPr>
            </a:p>
          </p:txBody>
        </p:sp>
      </p:grpSp>
      <p:pic>
        <p:nvPicPr>
          <p:cNvPr id="14340" name="Picture 6" descr="MONEY"/>
          <p:cNvPicPr>
            <a:picLocks noChangeAspect="1"/>
          </p:cNvPicPr>
          <p:nvPr/>
        </p:nvPicPr>
        <p:blipFill>
          <a:blip r:embed="rId2"/>
          <a:stretch>
            <a:fillRect/>
          </a:stretch>
        </p:blipFill>
        <p:spPr>
          <a:xfrm>
            <a:off x="468313" y="4868863"/>
            <a:ext cx="1600200" cy="1443037"/>
          </a:xfrm>
          <a:prstGeom prst="rect">
            <a:avLst/>
          </a:prstGeom>
          <a:noFill/>
          <a:ln w="9525">
            <a:noFill/>
          </a:ln>
        </p:spPr>
      </p:pic>
      <p:sp>
        <p:nvSpPr>
          <p:cNvPr id="66567" name="Text Box 7" descr="花束"/>
          <p:cNvSpPr txBox="1">
            <a:spLocks noChangeArrowheads="1"/>
          </p:cNvSpPr>
          <p:nvPr/>
        </p:nvSpPr>
        <p:spPr bwMode="auto">
          <a:xfrm>
            <a:off x="4211638" y="5229225"/>
            <a:ext cx="2425700" cy="762000"/>
          </a:xfrm>
          <a:prstGeom prst="rect">
            <a:avLst/>
          </a:prstGeom>
          <a:noFill/>
          <a:ln w="9525" algn="ctr">
            <a:noFill/>
            <a:miter lim="800000"/>
          </a:ln>
          <a:effectLst/>
        </p:spPr>
        <p:txBody>
          <a:bodyPr wrap="none">
            <a:spAutoFit/>
          </a:bodyPr>
          <a:lstStyle/>
          <a:p>
            <a:pPr marR="0" defTabSz="914400" eaLnBrk="1" hangingPunct="1">
              <a:buClrTx/>
              <a:buSzTx/>
              <a:buFontTx/>
              <a:buNone/>
              <a:defRPr/>
            </a:pPr>
            <a:r>
              <a:rPr kumimoji="1" lang="zh-CN" altLang="en-US" sz="4400" kern="1200" cap="none" spc="0" normalizeH="0" baseline="0" noProof="0">
                <a:solidFill>
                  <a:srgbClr val="FF0066"/>
                </a:solidFill>
                <a:effectLst>
                  <a:outerShdw blurRad="38100" dist="38100" dir="2700000" algn="tl">
                    <a:srgbClr val="C0C0C0"/>
                  </a:outerShdw>
                </a:effectLst>
                <a:latin typeface="Arial" panose="020B0604020202020204" pitchFamily="34" charset="0"/>
                <a:ea typeface="楷体_GB2312" pitchFamily="49" charset="-122"/>
                <a:cs typeface="+mn-cs"/>
              </a:rPr>
              <a:t>插值法！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567"/>
                                        </p:tgtEl>
                                        <p:attrNameLst>
                                          <p:attrName>style.visibility</p:attrName>
                                        </p:attrNameLst>
                                      </p:cBhvr>
                                      <p:to>
                                        <p:strVal val="visible"/>
                                      </p:to>
                                    </p:set>
                                    <p:anim calcmode="lin" valueType="num">
                                      <p:cBhvr additive="base">
                                        <p:cTn id="7" dur="500" fill="hold"/>
                                        <p:tgtEl>
                                          <p:spTgt spid="66567"/>
                                        </p:tgtEl>
                                        <p:attrNameLst>
                                          <p:attrName>ppt_x</p:attrName>
                                        </p:attrNameLst>
                                      </p:cBhvr>
                                      <p:tavLst>
                                        <p:tav tm="0">
                                          <p:val>
                                            <p:strVal val="#ppt_x"/>
                                          </p:val>
                                        </p:tav>
                                        <p:tav tm="100000">
                                          <p:val>
                                            <p:strVal val="#ppt_x"/>
                                          </p:val>
                                        </p:tav>
                                      </p:tavLst>
                                    </p:anim>
                                    <p:anim calcmode="lin" valueType="num">
                                      <p:cBhvr additive="base">
                                        <p:cTn id="8" dur="500" fill="hold"/>
                                        <p:tgtEl>
                                          <p:spTgt spid="665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4"/>
          <p:cNvSpPr txBox="1"/>
          <p:nvPr/>
        </p:nvSpPr>
        <p:spPr>
          <a:xfrm>
            <a:off x="421211" y="445407"/>
            <a:ext cx="4157663" cy="52322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en-US" altLang="zh-CN" sz="2800" b="1" dirty="0">
                <a:solidFill>
                  <a:srgbClr val="C00000"/>
                </a:solidFill>
                <a:latin typeface="微软雅黑" panose="020B0503020204020204" pitchFamily="34" charset="-122"/>
                <a:ea typeface="微软雅黑" panose="020B0503020204020204" pitchFamily="34" charset="-122"/>
              </a:rPr>
              <a:t>3.  </a:t>
            </a:r>
            <a:r>
              <a:rPr lang="zh-CN" altLang="en-US" sz="2800" b="1" dirty="0">
                <a:solidFill>
                  <a:srgbClr val="C00000"/>
                </a:solidFill>
                <a:latin typeface="微软雅黑" panose="020B0503020204020204" pitchFamily="34" charset="-122"/>
                <a:ea typeface="微软雅黑" panose="020B0503020204020204" pitchFamily="34" charset="-122"/>
              </a:rPr>
              <a:t>避免大数</a:t>
            </a:r>
            <a:r>
              <a:rPr lang="zh-CN" altLang="en-US" sz="2800" b="1" dirty="0">
                <a:latin typeface="微软雅黑" panose="020B0503020204020204" pitchFamily="34" charset="-122"/>
                <a:ea typeface="微软雅黑" panose="020B0503020204020204" pitchFamily="34" charset="-122"/>
              </a:rPr>
              <a:t>吃</a:t>
            </a:r>
            <a:r>
              <a:rPr lang="zh-CN" altLang="en-US" sz="2800" b="1" dirty="0">
                <a:solidFill>
                  <a:srgbClr val="C00000"/>
                </a:solidFill>
                <a:latin typeface="微软雅黑" panose="020B0503020204020204" pitchFamily="34" charset="-122"/>
                <a:ea typeface="微软雅黑" panose="020B0503020204020204" pitchFamily="34" charset="-122"/>
              </a:rPr>
              <a:t>小数</a:t>
            </a:r>
          </a:p>
        </p:txBody>
      </p:sp>
      <p:sp>
        <p:nvSpPr>
          <p:cNvPr id="45071" name="Text Box 15"/>
          <p:cNvSpPr txBox="1">
            <a:spLocks noChangeArrowheads="1"/>
          </p:cNvSpPr>
          <p:nvPr/>
        </p:nvSpPr>
        <p:spPr bwMode="auto">
          <a:xfrm>
            <a:off x="421211" y="1066428"/>
            <a:ext cx="6987462" cy="461665"/>
          </a:xfrm>
          <a:prstGeom prst="rect">
            <a:avLst/>
          </a:prstGeom>
          <a:noFill/>
          <a:ln w="9525" algn="ctr">
            <a:noFill/>
            <a:miter lim="800000"/>
          </a:ln>
          <a:effectLst/>
        </p:spPr>
        <p:txBody>
          <a:bodyPr wrap="square">
            <a:spAutoFit/>
          </a:bodyPr>
          <a:lstStyle/>
          <a:p>
            <a:pPr defTabSz="685800">
              <a:defRPr/>
            </a:pPr>
            <a:r>
              <a:rPr kumimoji="1" lang="zh-CN" altLang="en-US" sz="2400" dirty="0">
                <a:solidFill>
                  <a:schemeClr val="hlin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例</a:t>
            </a:r>
            <a:r>
              <a:rPr kumimoji="1" lang="en-US" altLang="zh-CN" sz="2400" dirty="0">
                <a:solidFill>
                  <a:schemeClr val="hlin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3</a:t>
            </a:r>
            <a:r>
              <a:rPr kumimoji="1" lang="zh-CN" altLang="en-US" sz="2400" dirty="0">
                <a:solidFill>
                  <a:schemeClr val="hlin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1" lang="zh-CN" alt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用单精度计算（ 浮点数小数点后保留</a:t>
            </a:r>
            <a:r>
              <a:rPr kumimoji="1" lang="en-US" altLang="zh-CN"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8</a:t>
            </a:r>
            <a:r>
              <a:rPr kumimoji="1" lang="zh-CN" alt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位）</a:t>
            </a:r>
          </a:p>
        </p:txBody>
      </p:sp>
      <mc:AlternateContent xmlns:mc="http://schemas.openxmlformats.org/markup-compatibility/2006" xmlns:a14="http://schemas.microsoft.com/office/drawing/2010/main">
        <mc:Choice Requires="a14">
          <p:sp>
            <p:nvSpPr>
              <p:cNvPr id="3" name="Text Box 10">
                <a:extLst>
                  <a:ext uri="{FF2B5EF4-FFF2-40B4-BE49-F238E27FC236}">
                    <a16:creationId xmlns:a16="http://schemas.microsoft.com/office/drawing/2014/main" id="{7C061B44-7406-998B-7384-44F81548B542}"/>
                  </a:ext>
                </a:extLst>
              </p:cNvPr>
              <p:cNvSpPr txBox="1"/>
              <p:nvPr/>
            </p:nvSpPr>
            <p:spPr>
              <a:xfrm>
                <a:off x="2446176" y="1712044"/>
                <a:ext cx="3638431"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buClrTx/>
                  <a:buSzTx/>
                  <a:buNone/>
                </a:pPr>
                <a:r>
                  <a:rPr lang="en-US" altLang="zh-CN" sz="2400" b="1" dirty="0">
                    <a:solidFill>
                      <a:srgbClr val="000000"/>
                    </a:solidFill>
                    <a:latin typeface="Times New Roman" panose="02020603050405020304" pitchFamily="18" charset="0"/>
                    <a:ea typeface="楷体_GB2312" pitchFamily="49" charset="-122"/>
                  </a:rPr>
                  <a:t>10</a:t>
                </a:r>
                <a:r>
                  <a:rPr lang="en-US" altLang="zh-CN" sz="2400" b="1" baseline="30000" dirty="0">
                    <a:solidFill>
                      <a:srgbClr val="000000"/>
                    </a:solidFill>
                    <a:latin typeface="Times New Roman" panose="02020603050405020304" pitchFamily="18" charset="0"/>
                    <a:ea typeface="楷体_GB2312" pitchFamily="49" charset="-122"/>
                  </a:rPr>
                  <a:t>9</a:t>
                </a:r>
                <a:r>
                  <a:rPr lang="en-US" altLang="zh-CN" sz="2400" b="1" dirty="0">
                    <a:solidFill>
                      <a:srgbClr val="000000"/>
                    </a:solidFill>
                    <a:latin typeface="Times New Roman" panose="02020603050405020304" pitchFamily="18" charset="0"/>
                    <a:ea typeface="楷体_GB2312" pitchFamily="49" charset="-122"/>
                  </a:rPr>
                  <a:t> + 40</a:t>
                </a:r>
                <a:r>
                  <a:rPr lang="en-US" altLang="zh-CN" sz="2400" b="1" baseline="30000" dirty="0">
                    <a:solidFill>
                      <a:srgbClr val="000000"/>
                    </a:solidFill>
                    <a:latin typeface="Times New Roman" panose="02020603050405020304" pitchFamily="18" charset="0"/>
                    <a:ea typeface="楷体_GB2312" pitchFamily="49" charset="-122"/>
                  </a:rPr>
                  <a:t> </a:t>
                </a:r>
                <a:r>
                  <a:rPr lang="en-US" altLang="zh-CN" sz="2400" b="1" dirty="0">
                    <a:solidFill>
                      <a:srgbClr val="000000"/>
                    </a:solidFill>
                    <a:latin typeface="Times New Roman" panose="02020603050405020304" pitchFamily="18" charset="0"/>
                    <a:ea typeface="楷体_GB2312" pitchFamily="49" charset="-122"/>
                  </a:rPr>
                  <a:t>+ 39+ </a:t>
                </a:r>
                <a14:m>
                  <m:oMath xmlns:m="http://schemas.openxmlformats.org/officeDocument/2006/math">
                    <m:r>
                      <a:rPr lang="zh-CN" altLang="en-US" sz="2400" b="1">
                        <a:latin typeface="Cambria Math" panose="02040503050406030204" pitchFamily="18" charset="0"/>
                      </a:rPr>
                      <m:t>⋯</m:t>
                    </m:r>
                  </m:oMath>
                </a14:m>
                <a:r>
                  <a:rPr lang="en-US" altLang="zh-CN" sz="2400" b="1" dirty="0">
                    <a:solidFill>
                      <a:srgbClr val="000000"/>
                    </a:solidFill>
                    <a:latin typeface="Times New Roman" panose="02020603050405020304" pitchFamily="18" charset="0"/>
                    <a:ea typeface="楷体_GB2312" pitchFamily="49" charset="-122"/>
                  </a:rPr>
                  <a:t> + 2 + 1</a:t>
                </a:r>
                <a:endParaRPr lang="en-US" altLang="zh-CN" sz="2400" dirty="0">
                  <a:solidFill>
                    <a:srgbClr val="000000"/>
                  </a:solidFill>
                  <a:latin typeface="Times New Roman" panose="02020603050405020304" pitchFamily="18" charset="0"/>
                </a:endParaRPr>
              </a:p>
            </p:txBody>
          </p:sp>
        </mc:Choice>
        <mc:Fallback xmlns="">
          <p:sp>
            <p:nvSpPr>
              <p:cNvPr id="3" name="Text Box 10">
                <a:extLst>
                  <a:ext uri="{FF2B5EF4-FFF2-40B4-BE49-F238E27FC236}">
                    <a16:creationId xmlns:a16="http://schemas.microsoft.com/office/drawing/2014/main" id="{7C061B44-7406-998B-7384-44F81548B542}"/>
                  </a:ext>
                </a:extLst>
              </p:cNvPr>
              <p:cNvSpPr txBox="1">
                <a:spLocks noRot="1" noChangeAspect="1" noMove="1" noResize="1" noEditPoints="1" noAdjustHandles="1" noChangeArrowheads="1" noChangeShapeType="1" noTextEdit="1"/>
              </p:cNvSpPr>
              <p:nvPr/>
            </p:nvSpPr>
            <p:spPr>
              <a:xfrm>
                <a:off x="2446176" y="1712044"/>
                <a:ext cx="3638431" cy="461665"/>
              </a:xfrm>
              <a:prstGeom prst="rect">
                <a:avLst/>
              </a:prstGeom>
              <a:blipFill>
                <a:blip r:embed="rId4"/>
                <a:stretch>
                  <a:fillRect l="-2513" t="-10526" b="-28947"/>
                </a:stretch>
              </a:blipFill>
              <a:ln w="9525">
                <a:noFill/>
              </a:ln>
            </p:spPr>
            <p:txBody>
              <a:bodyPr/>
              <a:lstStyle/>
              <a:p>
                <a:r>
                  <a:rPr lang="zh-CN" altLang="en-US">
                    <a:noFill/>
                  </a:rPr>
                  <a:t> </a:t>
                </a:r>
              </a:p>
            </p:txBody>
          </p:sp>
        </mc:Fallback>
      </mc:AlternateContent>
      <p:sp>
        <p:nvSpPr>
          <p:cNvPr id="22" name="Rectangle 11">
            <a:extLst>
              <a:ext uri="{FF2B5EF4-FFF2-40B4-BE49-F238E27FC236}">
                <a16:creationId xmlns:a16="http://schemas.microsoft.com/office/drawing/2014/main" id="{169ED8C7-9BAA-B08B-9A7F-B69FA1C4037D}"/>
              </a:ext>
            </a:extLst>
          </p:cNvPr>
          <p:cNvSpPr/>
          <p:nvPr/>
        </p:nvSpPr>
        <p:spPr>
          <a:xfrm>
            <a:off x="915087" y="2399245"/>
            <a:ext cx="4489520" cy="369332"/>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2400" b="1" dirty="0">
                <a:solidFill>
                  <a:srgbClr val="FF0000"/>
                </a:solidFill>
                <a:latin typeface="微软雅黑" panose="020B0503020204020204" pitchFamily="34" charset="-122"/>
                <a:ea typeface="微软雅黑" panose="020B0503020204020204" pitchFamily="34" charset="-122"/>
              </a:rPr>
              <a:t>算法</a:t>
            </a:r>
            <a:r>
              <a:rPr lang="en-US" altLang="zh-CN" sz="2400" b="1" dirty="0">
                <a:solidFill>
                  <a:srgbClr val="FF0000"/>
                </a:solidFill>
                <a:latin typeface="微软雅黑" panose="020B0503020204020204" pitchFamily="34" charset="-122"/>
                <a:ea typeface="微软雅黑" panose="020B0503020204020204" pitchFamily="34" charset="-122"/>
              </a:rPr>
              <a:t>1</a:t>
            </a:r>
            <a:r>
              <a:rPr lang="zh-CN" altLang="en-US" sz="2400" b="1" dirty="0">
                <a:solidFill>
                  <a:srgbClr val="FF0000"/>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从左到右依次相加：</a:t>
            </a:r>
          </a:p>
        </p:txBody>
      </p:sp>
      <mc:AlternateContent xmlns:mc="http://schemas.openxmlformats.org/markup-compatibility/2006" xmlns:a14="http://schemas.microsoft.com/office/drawing/2010/main">
        <mc:Choice Requires="a14">
          <p:sp>
            <p:nvSpPr>
              <p:cNvPr id="23" name="Text Box 10">
                <a:extLst>
                  <a:ext uri="{FF2B5EF4-FFF2-40B4-BE49-F238E27FC236}">
                    <a16:creationId xmlns:a16="http://schemas.microsoft.com/office/drawing/2014/main" id="{4FA1C5E7-C9EF-027C-4A19-29D39D80A841}"/>
                  </a:ext>
                </a:extLst>
              </p:cNvPr>
              <p:cNvSpPr txBox="1"/>
              <p:nvPr/>
            </p:nvSpPr>
            <p:spPr>
              <a:xfrm>
                <a:off x="2142197" y="2864425"/>
                <a:ext cx="3618310" cy="41549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buClrTx/>
                  <a:buSzTx/>
                  <a:buNone/>
                </a:pPr>
                <a:r>
                  <a:rPr lang="en-US" altLang="zh-CN" sz="2100" b="1" dirty="0">
                    <a:solidFill>
                      <a:srgbClr val="000000"/>
                    </a:solidFill>
                    <a:latin typeface="Times New Roman" panose="02020603050405020304" pitchFamily="18" charset="0"/>
                    <a:ea typeface="楷体_GB2312" pitchFamily="49" charset="-122"/>
                  </a:rPr>
                  <a:t>10</a:t>
                </a:r>
                <a:r>
                  <a:rPr lang="en-US" altLang="zh-CN" sz="2100" b="1" baseline="30000" dirty="0">
                    <a:solidFill>
                      <a:srgbClr val="000000"/>
                    </a:solidFill>
                    <a:latin typeface="Times New Roman" panose="02020603050405020304" pitchFamily="18" charset="0"/>
                    <a:ea typeface="楷体_GB2312" pitchFamily="49" charset="-122"/>
                  </a:rPr>
                  <a:t>9</a:t>
                </a:r>
                <a:r>
                  <a:rPr lang="en-US" altLang="zh-CN" sz="2100" b="1" dirty="0">
                    <a:solidFill>
                      <a:srgbClr val="000000"/>
                    </a:solidFill>
                    <a:latin typeface="Times New Roman" panose="02020603050405020304" pitchFamily="18" charset="0"/>
                    <a:ea typeface="楷体_GB2312" pitchFamily="49" charset="-122"/>
                  </a:rPr>
                  <a:t> + 40</a:t>
                </a:r>
                <a:r>
                  <a:rPr lang="en-US" altLang="zh-CN" sz="2100" b="1" baseline="30000" dirty="0">
                    <a:solidFill>
                      <a:srgbClr val="000000"/>
                    </a:solidFill>
                    <a:latin typeface="Times New Roman" panose="02020603050405020304" pitchFamily="18" charset="0"/>
                    <a:ea typeface="楷体_GB2312" pitchFamily="49" charset="-122"/>
                  </a:rPr>
                  <a:t> </a:t>
                </a:r>
                <a:r>
                  <a:rPr lang="en-US" altLang="zh-CN" sz="2100" b="1" dirty="0">
                    <a:solidFill>
                      <a:srgbClr val="000000"/>
                    </a:solidFill>
                    <a:latin typeface="Times New Roman" panose="02020603050405020304" pitchFamily="18" charset="0"/>
                    <a:ea typeface="楷体_GB2312" pitchFamily="49" charset="-122"/>
                  </a:rPr>
                  <a:t>+ 39+ </a:t>
                </a:r>
                <a14:m>
                  <m:oMath xmlns:m="http://schemas.openxmlformats.org/officeDocument/2006/math">
                    <m:r>
                      <a:rPr lang="zh-CN" altLang="en-US" sz="2100" b="1">
                        <a:latin typeface="Cambria Math" panose="02040503050406030204" pitchFamily="18" charset="0"/>
                      </a:rPr>
                      <m:t>⋯</m:t>
                    </m:r>
                  </m:oMath>
                </a14:m>
                <a:r>
                  <a:rPr lang="en-US" altLang="zh-CN" sz="2100" b="1" dirty="0">
                    <a:solidFill>
                      <a:srgbClr val="000000"/>
                    </a:solidFill>
                    <a:latin typeface="Times New Roman" panose="02020603050405020304" pitchFamily="18" charset="0"/>
                    <a:ea typeface="楷体_GB2312" pitchFamily="49" charset="-122"/>
                  </a:rPr>
                  <a:t> + 2 + 1</a:t>
                </a:r>
                <a:endParaRPr lang="en-US" altLang="zh-CN" sz="2100" dirty="0">
                  <a:solidFill>
                    <a:srgbClr val="000000"/>
                  </a:solidFill>
                  <a:latin typeface="Times New Roman" panose="02020603050405020304" pitchFamily="18" charset="0"/>
                </a:endParaRPr>
              </a:p>
            </p:txBody>
          </p:sp>
        </mc:Choice>
        <mc:Fallback xmlns="">
          <p:sp>
            <p:nvSpPr>
              <p:cNvPr id="23" name="Text Box 10">
                <a:extLst>
                  <a:ext uri="{FF2B5EF4-FFF2-40B4-BE49-F238E27FC236}">
                    <a16:creationId xmlns:a16="http://schemas.microsoft.com/office/drawing/2014/main" id="{4FA1C5E7-C9EF-027C-4A19-29D39D80A841}"/>
                  </a:ext>
                </a:extLst>
              </p:cNvPr>
              <p:cNvSpPr txBox="1">
                <a:spLocks noRot="1" noChangeAspect="1" noMove="1" noResize="1" noEditPoints="1" noAdjustHandles="1" noChangeArrowheads="1" noChangeShapeType="1" noTextEdit="1"/>
              </p:cNvSpPr>
              <p:nvPr/>
            </p:nvSpPr>
            <p:spPr>
              <a:xfrm>
                <a:off x="2142197" y="2864425"/>
                <a:ext cx="3618310" cy="415498"/>
              </a:xfrm>
              <a:prstGeom prst="rect">
                <a:avLst/>
              </a:prstGeom>
              <a:blipFill>
                <a:blip r:embed="rId5"/>
                <a:stretch>
                  <a:fillRect l="-2020" t="-8824" b="-27941"/>
                </a:stretch>
              </a:blipFill>
              <a:ln w="9525">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E777B82C-65BF-58E1-4A4D-11E23650FF2F}"/>
                  </a:ext>
                </a:extLst>
              </p:cNvPr>
              <p:cNvSpPr txBox="1"/>
              <p:nvPr/>
            </p:nvSpPr>
            <p:spPr>
              <a:xfrm>
                <a:off x="926295" y="3284727"/>
                <a:ext cx="6760161" cy="4070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smtClean="0">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𝟎</m:t>
                      </m:r>
                      <m:r>
                        <a:rPr lang="zh-CN" altLang="en-US" sz="2000">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𝟏</m:t>
                      </m:r>
                      <m:r>
                        <a:rPr lang="zh-CN" altLang="en-US" sz="2000">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a:solidFill>
                                <a:srgbClr val="000000"/>
                              </a:solidFill>
                              <a:latin typeface="Cambria Math" panose="02040503050406030204" pitchFamily="18" charset="0"/>
                            </a:rPr>
                            <m:t>𝟏𝟎</m:t>
                          </m:r>
                        </m:e>
                        <m:sup>
                          <m:r>
                            <a:rPr lang="zh-CN" altLang="en-US" sz="2000">
                              <a:solidFill>
                                <a:srgbClr val="000000"/>
                              </a:solidFill>
                              <a:latin typeface="Cambria Math" panose="02040503050406030204" pitchFamily="18" charset="0"/>
                            </a:rPr>
                            <m:t>𝟏</m:t>
                          </m:r>
                          <m:r>
                            <a:rPr lang="en-US" altLang="zh-CN" sz="2000">
                              <a:solidFill>
                                <a:srgbClr val="000000"/>
                              </a:solidFill>
                              <a:latin typeface="Cambria Math" panose="02040503050406030204" pitchFamily="18" charset="0"/>
                            </a:rPr>
                            <m:t>𝟎</m:t>
                          </m:r>
                        </m:sup>
                      </m:sSup>
                      <m:r>
                        <a:rPr lang="zh-CN" altLang="en-US" sz="2000">
                          <a:solidFill>
                            <a:srgbClr val="000000"/>
                          </a:solidFill>
                          <a:latin typeface="Cambria Math" panose="02040503050406030204" pitchFamily="18" charset="0"/>
                        </a:rPr>
                        <m:t>+</m:t>
                      </m:r>
                      <m:r>
                        <a:rPr lang="zh-CN" altLang="en-US" sz="2000">
                          <a:solidFill>
                            <a:srgbClr val="000000"/>
                          </a:solidFill>
                          <a:latin typeface="Cambria Math" panose="02040503050406030204" pitchFamily="18" charset="0"/>
                        </a:rPr>
                        <m:t>𝟎</m:t>
                      </m:r>
                      <m:r>
                        <a:rPr lang="zh-CN" altLang="en-US" sz="2000">
                          <a:solidFill>
                            <a:srgbClr val="000000"/>
                          </a:solidFill>
                          <a:latin typeface="Cambria Math" panose="02040503050406030204" pitchFamily="18" charset="0"/>
                        </a:rPr>
                        <m:t>.</m:t>
                      </m:r>
                      <m:r>
                        <a:rPr lang="zh-CN" altLang="en-US" sz="2000">
                          <a:solidFill>
                            <a:srgbClr val="000000"/>
                          </a:solidFill>
                          <a:latin typeface="Cambria Math" panose="02040503050406030204" pitchFamily="18" charset="0"/>
                        </a:rPr>
                        <m:t>𝟒𝟎</m:t>
                      </m:r>
                      <m:r>
                        <a:rPr lang="zh-CN" altLang="en-US" sz="2000">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a:solidFill>
                                <a:srgbClr val="000000"/>
                              </a:solidFill>
                              <a:latin typeface="Cambria Math" panose="02040503050406030204" pitchFamily="18" charset="0"/>
                            </a:rPr>
                            <m:t>𝟏𝟎</m:t>
                          </m:r>
                        </m:e>
                        <m:sup>
                          <m:r>
                            <a:rPr lang="zh-CN" altLang="en-US" sz="2000">
                              <a:solidFill>
                                <a:srgbClr val="000000"/>
                              </a:solidFill>
                              <a:latin typeface="Cambria Math" panose="02040503050406030204" pitchFamily="18" charset="0"/>
                            </a:rPr>
                            <m:t>𝟐</m:t>
                          </m:r>
                        </m:sup>
                      </m:sSup>
                      <m:r>
                        <a:rPr lang="zh-CN" altLang="en-US" sz="2000">
                          <a:solidFill>
                            <a:srgbClr val="000000"/>
                          </a:solidFill>
                          <a:latin typeface="Cambria Math" panose="02040503050406030204" pitchFamily="18" charset="0"/>
                        </a:rPr>
                        <m:t>+⋯+</m:t>
                      </m:r>
                      <m:r>
                        <a:rPr lang="zh-CN" altLang="en-US" sz="2000">
                          <a:solidFill>
                            <a:srgbClr val="000000"/>
                          </a:solidFill>
                          <a:latin typeface="Cambria Math" panose="02040503050406030204" pitchFamily="18" charset="0"/>
                        </a:rPr>
                        <m:t>𝟎</m:t>
                      </m:r>
                      <m:r>
                        <a:rPr lang="zh-CN" altLang="en-US" sz="2000">
                          <a:solidFill>
                            <a:srgbClr val="000000"/>
                          </a:solidFill>
                          <a:latin typeface="Cambria Math" panose="02040503050406030204" pitchFamily="18" charset="0"/>
                        </a:rPr>
                        <m:t>.</m:t>
                      </m:r>
                      <m:r>
                        <a:rPr lang="zh-CN" altLang="en-US" sz="2000">
                          <a:solidFill>
                            <a:srgbClr val="000000"/>
                          </a:solidFill>
                          <a:latin typeface="Cambria Math" panose="02040503050406030204" pitchFamily="18" charset="0"/>
                        </a:rPr>
                        <m:t>𝟏</m:t>
                      </m:r>
                      <m:r>
                        <a:rPr lang="zh-CN" altLang="en-US" sz="2000">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a:solidFill>
                                <a:srgbClr val="000000"/>
                              </a:solidFill>
                              <a:latin typeface="Cambria Math" panose="02040503050406030204" pitchFamily="18" charset="0"/>
                            </a:rPr>
                            <m:t>𝟏𝟎</m:t>
                          </m:r>
                        </m:e>
                        <m:sup>
                          <m:r>
                            <a:rPr lang="zh-CN" altLang="en-US" sz="2000">
                              <a:solidFill>
                                <a:srgbClr val="000000"/>
                              </a:solidFill>
                              <a:latin typeface="Cambria Math" panose="02040503050406030204" pitchFamily="18" charset="0"/>
                            </a:rPr>
                            <m:t>𝟏</m:t>
                          </m:r>
                        </m:sup>
                      </m:sSup>
                    </m:oMath>
                  </m:oMathPara>
                </a14:m>
                <a:endParaRPr lang="zh-CN" altLang="en-US" sz="2000" dirty="0">
                  <a:solidFill>
                    <a:srgbClr val="000000"/>
                  </a:solidFill>
                </a:endParaRPr>
              </a:p>
            </p:txBody>
          </p:sp>
        </mc:Choice>
        <mc:Fallback xmlns="">
          <p:sp>
            <p:nvSpPr>
              <p:cNvPr id="24" name="文本框 23">
                <a:extLst>
                  <a:ext uri="{FF2B5EF4-FFF2-40B4-BE49-F238E27FC236}">
                    <a16:creationId xmlns:a16="http://schemas.microsoft.com/office/drawing/2014/main" id="{E777B82C-65BF-58E1-4A4D-11E23650FF2F}"/>
                  </a:ext>
                </a:extLst>
              </p:cNvPr>
              <p:cNvSpPr txBox="1">
                <a:spLocks noRot="1" noChangeAspect="1" noMove="1" noResize="1" noEditPoints="1" noAdjustHandles="1" noChangeArrowheads="1" noChangeShapeType="1" noTextEdit="1"/>
              </p:cNvSpPr>
              <p:nvPr/>
            </p:nvSpPr>
            <p:spPr>
              <a:xfrm>
                <a:off x="926295" y="3284727"/>
                <a:ext cx="6760161" cy="40709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A8F53A5A-6586-919D-DD28-4CD471E34547}"/>
                  </a:ext>
                </a:extLst>
              </p:cNvPr>
              <p:cNvSpPr txBox="1"/>
              <p:nvPr/>
            </p:nvSpPr>
            <p:spPr>
              <a:xfrm>
                <a:off x="1702430" y="3746824"/>
                <a:ext cx="6552728" cy="4070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smtClean="0">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𝟎</m:t>
                      </m:r>
                      <m:r>
                        <a:rPr lang="zh-CN" altLang="en-US" sz="2000">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𝟏</m:t>
                      </m:r>
                      <m:r>
                        <a:rPr lang="zh-CN" altLang="en-US" sz="2000">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a:solidFill>
                                <a:srgbClr val="000000"/>
                              </a:solidFill>
                              <a:latin typeface="Cambria Math" panose="02040503050406030204" pitchFamily="18" charset="0"/>
                            </a:rPr>
                            <m:t>𝟏𝟎</m:t>
                          </m:r>
                        </m:e>
                        <m:sup>
                          <m:r>
                            <a:rPr lang="zh-CN" altLang="en-US" sz="2000">
                              <a:solidFill>
                                <a:srgbClr val="000000"/>
                              </a:solidFill>
                              <a:latin typeface="Cambria Math" panose="02040503050406030204" pitchFamily="18" charset="0"/>
                            </a:rPr>
                            <m:t>𝟏</m:t>
                          </m:r>
                          <m:r>
                            <a:rPr lang="en-US" altLang="zh-CN" sz="2000">
                              <a:solidFill>
                                <a:srgbClr val="000000"/>
                              </a:solidFill>
                              <a:latin typeface="Cambria Math" panose="02040503050406030204" pitchFamily="18" charset="0"/>
                            </a:rPr>
                            <m:t>𝟎</m:t>
                          </m:r>
                        </m:sup>
                      </m:sSup>
                      <m:r>
                        <a:rPr lang="zh-CN" altLang="en-US" sz="2000">
                          <a:solidFill>
                            <a:srgbClr val="000000"/>
                          </a:solidFill>
                          <a:latin typeface="Cambria Math" panose="02040503050406030204" pitchFamily="18" charset="0"/>
                        </a:rPr>
                        <m:t>+</m:t>
                      </m:r>
                      <m:r>
                        <a:rPr lang="zh-CN" altLang="en-US" sz="2000">
                          <a:solidFill>
                            <a:srgbClr val="000000"/>
                          </a:solidFill>
                          <a:latin typeface="Cambria Math" panose="02040503050406030204" pitchFamily="18" charset="0"/>
                        </a:rPr>
                        <m:t>𝟎</m:t>
                      </m:r>
                      <m:r>
                        <a:rPr lang="zh-CN" altLang="en-US" sz="2000">
                          <a:latin typeface="Cambria Math" panose="02040503050406030204" pitchFamily="18" charset="0"/>
                        </a:rPr>
                        <m:t>.</m:t>
                      </m:r>
                      <m:r>
                        <a:rPr lang="en-US" altLang="zh-CN" sz="2000">
                          <a:solidFill>
                            <a:srgbClr val="0070C0"/>
                          </a:solidFill>
                          <a:latin typeface="Cambria Math" panose="02040503050406030204" pitchFamily="18" charset="0"/>
                        </a:rPr>
                        <m:t>𝟎𝟎𝟎𝟎𝟎𝟎𝟎𝟎</m:t>
                      </m:r>
                      <m:r>
                        <a:rPr lang="zh-CN" altLang="en-US" sz="2000">
                          <a:solidFill>
                            <a:srgbClr val="FF0000"/>
                          </a:solidFill>
                          <a:latin typeface="Cambria Math" panose="02040503050406030204" pitchFamily="18" charset="0"/>
                        </a:rPr>
                        <m:t>𝟒𝟎</m:t>
                      </m:r>
                      <m:r>
                        <a:rPr lang="zh-CN" altLang="en-US" sz="2000" smtClean="0">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a:solidFill>
                                <a:srgbClr val="000000"/>
                              </a:solidFill>
                              <a:latin typeface="Cambria Math" panose="02040503050406030204" pitchFamily="18" charset="0"/>
                            </a:rPr>
                            <m:t>𝟏𝟎</m:t>
                          </m:r>
                        </m:e>
                        <m:sup>
                          <m:r>
                            <a:rPr lang="en-US" altLang="zh-CN" sz="2000" i="1">
                              <a:solidFill>
                                <a:srgbClr val="000000"/>
                              </a:solidFill>
                              <a:latin typeface="Cambria Math" panose="02040503050406030204" pitchFamily="18" charset="0"/>
                            </a:rPr>
                            <m:t>𝟏𝟎</m:t>
                          </m:r>
                        </m:sup>
                      </m:sSup>
                      <m:r>
                        <a:rPr lang="zh-CN" altLang="en-US" sz="2000">
                          <a:solidFill>
                            <a:srgbClr val="000000"/>
                          </a:solidFill>
                          <a:latin typeface="Cambria Math" panose="02040503050406030204" pitchFamily="18" charset="0"/>
                        </a:rPr>
                        <m:t>+⋯+</m:t>
                      </m:r>
                      <m:r>
                        <a:rPr lang="zh-CN" altLang="en-US" sz="2000">
                          <a:solidFill>
                            <a:srgbClr val="000000"/>
                          </a:solidFill>
                          <a:latin typeface="Cambria Math" panose="02040503050406030204" pitchFamily="18" charset="0"/>
                        </a:rPr>
                        <m:t>𝟎</m:t>
                      </m:r>
                      <m:r>
                        <a:rPr lang="zh-CN" altLang="en-US" sz="2000">
                          <a:solidFill>
                            <a:srgbClr val="000000"/>
                          </a:solidFill>
                          <a:latin typeface="Cambria Math" panose="02040503050406030204" pitchFamily="18" charset="0"/>
                        </a:rPr>
                        <m:t>.</m:t>
                      </m:r>
                      <m:r>
                        <a:rPr lang="zh-CN" altLang="en-US" sz="2000">
                          <a:solidFill>
                            <a:srgbClr val="000000"/>
                          </a:solidFill>
                          <a:latin typeface="Cambria Math" panose="02040503050406030204" pitchFamily="18" charset="0"/>
                        </a:rPr>
                        <m:t>𝟏</m:t>
                      </m:r>
                      <m:r>
                        <a:rPr lang="zh-CN" altLang="en-US" sz="2000">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a:solidFill>
                                <a:srgbClr val="000000"/>
                              </a:solidFill>
                              <a:latin typeface="Cambria Math" panose="02040503050406030204" pitchFamily="18" charset="0"/>
                            </a:rPr>
                            <m:t>𝟏𝟎</m:t>
                          </m:r>
                        </m:e>
                        <m:sup>
                          <m:r>
                            <a:rPr lang="zh-CN" altLang="en-US" sz="2000">
                              <a:solidFill>
                                <a:srgbClr val="000000"/>
                              </a:solidFill>
                              <a:latin typeface="Cambria Math" panose="02040503050406030204" pitchFamily="18" charset="0"/>
                            </a:rPr>
                            <m:t>𝟏</m:t>
                          </m:r>
                        </m:sup>
                      </m:sSup>
                    </m:oMath>
                  </m:oMathPara>
                </a14:m>
                <a:endParaRPr lang="zh-CN" altLang="en-US" sz="2000" dirty="0"/>
              </a:p>
            </p:txBody>
          </p:sp>
        </mc:Choice>
        <mc:Fallback xmlns="">
          <p:sp>
            <p:nvSpPr>
              <p:cNvPr id="25" name="文本框 24">
                <a:extLst>
                  <a:ext uri="{FF2B5EF4-FFF2-40B4-BE49-F238E27FC236}">
                    <a16:creationId xmlns:a16="http://schemas.microsoft.com/office/drawing/2014/main" id="{A8F53A5A-6586-919D-DD28-4CD471E34547}"/>
                  </a:ext>
                </a:extLst>
              </p:cNvPr>
              <p:cNvSpPr txBox="1">
                <a:spLocks noRot="1" noChangeAspect="1" noMove="1" noResize="1" noEditPoints="1" noAdjustHandles="1" noChangeArrowheads="1" noChangeShapeType="1" noTextEdit="1"/>
              </p:cNvSpPr>
              <p:nvPr/>
            </p:nvSpPr>
            <p:spPr>
              <a:xfrm>
                <a:off x="1702430" y="3746824"/>
                <a:ext cx="6552728" cy="407099"/>
              </a:xfrm>
              <a:prstGeom prst="rect">
                <a:avLst/>
              </a:prstGeom>
              <a:blipFill>
                <a:blip r:embed="rId7"/>
                <a:stretch>
                  <a:fillRect/>
                </a:stretch>
              </a:blipFill>
            </p:spPr>
            <p:txBody>
              <a:bodyPr/>
              <a:lstStyle/>
              <a:p>
                <a:r>
                  <a:rPr lang="zh-CN" altLang="en-US">
                    <a:noFill/>
                  </a:rPr>
                  <a:t> </a:t>
                </a:r>
              </a:p>
            </p:txBody>
          </p:sp>
        </mc:Fallback>
      </mc:AlternateContent>
      <p:cxnSp>
        <p:nvCxnSpPr>
          <p:cNvPr id="26" name="直接连接符 25">
            <a:extLst>
              <a:ext uri="{FF2B5EF4-FFF2-40B4-BE49-F238E27FC236}">
                <a16:creationId xmlns:a16="http://schemas.microsoft.com/office/drawing/2014/main" id="{EBF0133F-5DDC-75B6-2FBD-DE8F48AB1474}"/>
              </a:ext>
            </a:extLst>
          </p:cNvPr>
          <p:cNvCxnSpPr>
            <a:cxnSpLocks/>
          </p:cNvCxnSpPr>
          <p:nvPr/>
        </p:nvCxnSpPr>
        <p:spPr>
          <a:xfrm>
            <a:off x="5152937" y="3904555"/>
            <a:ext cx="251670" cy="157294"/>
          </a:xfrm>
          <a:prstGeom prst="line">
            <a:avLst/>
          </a:prstGeom>
          <a:ln>
            <a:solidFill>
              <a:srgbClr val="002060"/>
            </a:solidFill>
          </a:ln>
          <a:effectLst>
            <a:glow rad="635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9DBFE712-1699-FBD4-B876-6A992168A621}"/>
                  </a:ext>
                </a:extLst>
              </p:cNvPr>
              <p:cNvSpPr txBox="1"/>
              <p:nvPr/>
            </p:nvSpPr>
            <p:spPr>
              <a:xfrm>
                <a:off x="1711152" y="4220391"/>
                <a:ext cx="6552728" cy="4070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smtClean="0">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𝟎</m:t>
                      </m:r>
                      <m:r>
                        <a:rPr lang="zh-CN" altLang="en-US" sz="2000">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𝟏</m:t>
                      </m:r>
                      <m:r>
                        <a:rPr lang="zh-CN" altLang="en-US" sz="2000">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a:solidFill>
                                <a:srgbClr val="000000"/>
                              </a:solidFill>
                              <a:latin typeface="Cambria Math" panose="02040503050406030204" pitchFamily="18" charset="0"/>
                            </a:rPr>
                            <m:t>𝟏𝟎</m:t>
                          </m:r>
                        </m:e>
                        <m:sup>
                          <m:r>
                            <a:rPr lang="zh-CN" altLang="en-US" sz="2000">
                              <a:solidFill>
                                <a:srgbClr val="000000"/>
                              </a:solidFill>
                              <a:latin typeface="Cambria Math" panose="02040503050406030204" pitchFamily="18" charset="0"/>
                            </a:rPr>
                            <m:t>𝟏</m:t>
                          </m:r>
                          <m:r>
                            <a:rPr lang="en-US" altLang="zh-CN" sz="2000">
                              <a:solidFill>
                                <a:srgbClr val="000000"/>
                              </a:solidFill>
                              <a:latin typeface="Cambria Math" panose="02040503050406030204" pitchFamily="18" charset="0"/>
                            </a:rPr>
                            <m:t>𝟎</m:t>
                          </m:r>
                        </m:sup>
                      </m:sSup>
                      <m:r>
                        <a:rPr lang="zh-CN" altLang="en-US" sz="2000">
                          <a:solidFill>
                            <a:srgbClr val="000000"/>
                          </a:solidFill>
                          <a:latin typeface="Cambria Math" panose="02040503050406030204" pitchFamily="18" charset="0"/>
                        </a:rPr>
                        <m:t>+</m:t>
                      </m:r>
                      <m:r>
                        <a:rPr lang="zh-CN" altLang="en-US" sz="2000">
                          <a:solidFill>
                            <a:srgbClr val="000000"/>
                          </a:solidFill>
                          <a:latin typeface="Cambria Math" panose="02040503050406030204" pitchFamily="18" charset="0"/>
                        </a:rPr>
                        <m:t>𝟎</m:t>
                      </m:r>
                      <m:r>
                        <a:rPr lang="zh-CN" altLang="en-US" sz="2000">
                          <a:solidFill>
                            <a:srgbClr val="000000"/>
                          </a:solidFill>
                          <a:latin typeface="Cambria Math" panose="02040503050406030204" pitchFamily="18" charset="0"/>
                        </a:rPr>
                        <m:t>.</m:t>
                      </m:r>
                      <m:r>
                        <a:rPr lang="en-US" altLang="zh-CN" sz="2000">
                          <a:solidFill>
                            <a:srgbClr val="0070C0"/>
                          </a:solidFill>
                          <a:latin typeface="Cambria Math" panose="02040503050406030204" pitchFamily="18" charset="0"/>
                        </a:rPr>
                        <m:t>𝟎𝟎𝟎𝟎𝟎𝟎𝟎𝟎</m:t>
                      </m:r>
                      <m:r>
                        <a:rPr lang="en-US" altLang="zh-CN" sz="2000">
                          <a:solidFill>
                            <a:srgbClr val="FF0000"/>
                          </a:solidFill>
                          <a:latin typeface="Cambria Math" panose="02040503050406030204" pitchFamily="18" charset="0"/>
                        </a:rPr>
                        <m:t>𝟑𝟗</m:t>
                      </m:r>
                      <m:r>
                        <a:rPr lang="zh-CN" altLang="en-US" sz="2000" smtClean="0">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a:solidFill>
                                <a:srgbClr val="000000"/>
                              </a:solidFill>
                              <a:latin typeface="Cambria Math" panose="02040503050406030204" pitchFamily="18" charset="0"/>
                            </a:rPr>
                            <m:t>𝟏𝟎</m:t>
                          </m:r>
                        </m:e>
                        <m:sup>
                          <m:r>
                            <a:rPr lang="en-US" altLang="zh-CN" sz="2000" i="1">
                              <a:solidFill>
                                <a:srgbClr val="000000"/>
                              </a:solidFill>
                              <a:latin typeface="Cambria Math" panose="02040503050406030204" pitchFamily="18" charset="0"/>
                            </a:rPr>
                            <m:t>𝟏𝟎</m:t>
                          </m:r>
                        </m:sup>
                      </m:sSup>
                      <m:r>
                        <a:rPr lang="zh-CN" altLang="en-US" sz="2000">
                          <a:solidFill>
                            <a:srgbClr val="000000"/>
                          </a:solidFill>
                          <a:latin typeface="Cambria Math" panose="02040503050406030204" pitchFamily="18" charset="0"/>
                        </a:rPr>
                        <m:t>+⋯+</m:t>
                      </m:r>
                      <m:r>
                        <a:rPr lang="zh-CN" altLang="en-US" sz="2000">
                          <a:solidFill>
                            <a:srgbClr val="000000"/>
                          </a:solidFill>
                          <a:latin typeface="Cambria Math" panose="02040503050406030204" pitchFamily="18" charset="0"/>
                        </a:rPr>
                        <m:t>𝟎</m:t>
                      </m:r>
                      <m:r>
                        <a:rPr lang="zh-CN" altLang="en-US" sz="2000">
                          <a:solidFill>
                            <a:srgbClr val="000000"/>
                          </a:solidFill>
                          <a:latin typeface="Cambria Math" panose="02040503050406030204" pitchFamily="18" charset="0"/>
                        </a:rPr>
                        <m:t>.</m:t>
                      </m:r>
                      <m:r>
                        <a:rPr lang="zh-CN" altLang="en-US" sz="2000">
                          <a:solidFill>
                            <a:srgbClr val="000000"/>
                          </a:solidFill>
                          <a:latin typeface="Cambria Math" panose="02040503050406030204" pitchFamily="18" charset="0"/>
                        </a:rPr>
                        <m:t>𝟏</m:t>
                      </m:r>
                      <m:r>
                        <a:rPr lang="zh-CN" altLang="en-US" sz="2000">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a:solidFill>
                                <a:srgbClr val="000000"/>
                              </a:solidFill>
                              <a:latin typeface="Cambria Math" panose="02040503050406030204" pitchFamily="18" charset="0"/>
                            </a:rPr>
                            <m:t>𝟏𝟎</m:t>
                          </m:r>
                        </m:e>
                        <m:sup>
                          <m:r>
                            <a:rPr lang="zh-CN" altLang="en-US" sz="2000">
                              <a:solidFill>
                                <a:srgbClr val="000000"/>
                              </a:solidFill>
                              <a:latin typeface="Cambria Math" panose="02040503050406030204" pitchFamily="18" charset="0"/>
                            </a:rPr>
                            <m:t>𝟏</m:t>
                          </m:r>
                        </m:sup>
                      </m:sSup>
                    </m:oMath>
                  </m:oMathPara>
                </a14:m>
                <a:endParaRPr lang="zh-CN" altLang="en-US" sz="2000" dirty="0"/>
              </a:p>
            </p:txBody>
          </p:sp>
        </mc:Choice>
        <mc:Fallback xmlns="">
          <p:sp>
            <p:nvSpPr>
              <p:cNvPr id="28" name="文本框 27">
                <a:extLst>
                  <a:ext uri="{FF2B5EF4-FFF2-40B4-BE49-F238E27FC236}">
                    <a16:creationId xmlns:a16="http://schemas.microsoft.com/office/drawing/2014/main" id="{9DBFE712-1699-FBD4-B876-6A992168A621}"/>
                  </a:ext>
                </a:extLst>
              </p:cNvPr>
              <p:cNvSpPr txBox="1">
                <a:spLocks noRot="1" noChangeAspect="1" noMove="1" noResize="1" noEditPoints="1" noAdjustHandles="1" noChangeArrowheads="1" noChangeShapeType="1" noTextEdit="1"/>
              </p:cNvSpPr>
              <p:nvPr/>
            </p:nvSpPr>
            <p:spPr>
              <a:xfrm>
                <a:off x="1711152" y="4220391"/>
                <a:ext cx="6552728" cy="407099"/>
              </a:xfrm>
              <a:prstGeom prst="rect">
                <a:avLst/>
              </a:prstGeom>
              <a:blipFill>
                <a:blip r:embed="rId8"/>
                <a:stretch>
                  <a:fillRect/>
                </a:stretch>
              </a:blipFill>
            </p:spPr>
            <p:txBody>
              <a:bodyPr/>
              <a:lstStyle/>
              <a:p>
                <a:r>
                  <a:rPr lang="zh-CN" altLang="en-US">
                    <a:noFill/>
                  </a:rPr>
                  <a:t> </a:t>
                </a:r>
              </a:p>
            </p:txBody>
          </p:sp>
        </mc:Fallback>
      </mc:AlternateContent>
      <p:cxnSp>
        <p:nvCxnSpPr>
          <p:cNvPr id="29" name="直接连接符 28">
            <a:extLst>
              <a:ext uri="{FF2B5EF4-FFF2-40B4-BE49-F238E27FC236}">
                <a16:creationId xmlns:a16="http://schemas.microsoft.com/office/drawing/2014/main" id="{44A86361-55BB-12CA-FB4E-23FFC30E8737}"/>
              </a:ext>
            </a:extLst>
          </p:cNvPr>
          <p:cNvCxnSpPr>
            <a:cxnSpLocks/>
          </p:cNvCxnSpPr>
          <p:nvPr/>
        </p:nvCxnSpPr>
        <p:spPr>
          <a:xfrm>
            <a:off x="5152937" y="4345293"/>
            <a:ext cx="251670" cy="157294"/>
          </a:xfrm>
          <a:prstGeom prst="line">
            <a:avLst/>
          </a:prstGeom>
          <a:ln>
            <a:solidFill>
              <a:srgbClr val="002060"/>
            </a:solidFill>
          </a:ln>
          <a:effectLst>
            <a:glow rad="635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80F6C571-6F03-E113-D2FD-364B69EA777F}"/>
                  </a:ext>
                </a:extLst>
              </p:cNvPr>
              <p:cNvSpPr txBox="1"/>
              <p:nvPr/>
            </p:nvSpPr>
            <p:spPr>
              <a:xfrm>
                <a:off x="1322654" y="4942406"/>
                <a:ext cx="2592288" cy="4070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smtClean="0">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𝟎</m:t>
                      </m:r>
                      <m:r>
                        <a:rPr lang="zh-CN" altLang="en-US" sz="2000">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𝟏</m:t>
                      </m:r>
                      <m:r>
                        <a:rPr lang="zh-CN" altLang="en-US" sz="2000">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a:solidFill>
                                <a:srgbClr val="000000"/>
                              </a:solidFill>
                              <a:latin typeface="Cambria Math" panose="02040503050406030204" pitchFamily="18" charset="0"/>
                            </a:rPr>
                            <m:t>𝟏𝟎</m:t>
                          </m:r>
                        </m:e>
                        <m:sup>
                          <m:r>
                            <a:rPr lang="zh-CN" altLang="en-US" sz="2000">
                              <a:solidFill>
                                <a:srgbClr val="000000"/>
                              </a:solidFill>
                              <a:latin typeface="Cambria Math" panose="02040503050406030204" pitchFamily="18" charset="0"/>
                            </a:rPr>
                            <m:t>𝟏</m:t>
                          </m:r>
                          <m:r>
                            <a:rPr lang="en-US" altLang="zh-CN" sz="2000">
                              <a:solidFill>
                                <a:srgbClr val="000000"/>
                              </a:solidFill>
                              <a:latin typeface="Cambria Math" panose="02040503050406030204" pitchFamily="18" charset="0"/>
                            </a:rPr>
                            <m:t>𝟎</m:t>
                          </m:r>
                        </m:sup>
                      </m:sSup>
                    </m:oMath>
                  </m:oMathPara>
                </a14:m>
                <a:endParaRPr lang="zh-CN" altLang="en-US" sz="2000" dirty="0">
                  <a:solidFill>
                    <a:srgbClr val="000000"/>
                  </a:solidFill>
                </a:endParaRPr>
              </a:p>
            </p:txBody>
          </p:sp>
        </mc:Choice>
        <mc:Fallback xmlns="">
          <p:sp>
            <p:nvSpPr>
              <p:cNvPr id="30" name="文本框 29">
                <a:extLst>
                  <a:ext uri="{FF2B5EF4-FFF2-40B4-BE49-F238E27FC236}">
                    <a16:creationId xmlns:a16="http://schemas.microsoft.com/office/drawing/2014/main" id="{80F6C571-6F03-E113-D2FD-364B69EA777F}"/>
                  </a:ext>
                </a:extLst>
              </p:cNvPr>
              <p:cNvSpPr txBox="1">
                <a:spLocks noRot="1" noChangeAspect="1" noMove="1" noResize="1" noEditPoints="1" noAdjustHandles="1" noChangeArrowheads="1" noChangeShapeType="1" noTextEdit="1"/>
              </p:cNvSpPr>
              <p:nvPr/>
            </p:nvSpPr>
            <p:spPr>
              <a:xfrm>
                <a:off x="1322654" y="4942406"/>
                <a:ext cx="2592288" cy="407099"/>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2E0B04D4-56D9-D2B4-5803-5D01C039EB25}"/>
                  </a:ext>
                </a:extLst>
              </p:cNvPr>
              <p:cNvSpPr txBox="1"/>
              <p:nvPr/>
            </p:nvSpPr>
            <p:spPr>
              <a:xfrm>
                <a:off x="3501369" y="4666525"/>
                <a:ext cx="122454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800">
                          <a:solidFill>
                            <a:srgbClr val="FF0000"/>
                          </a:solidFill>
                          <a:latin typeface="Cambria Math" panose="02040503050406030204" pitchFamily="18" charset="0"/>
                        </a:rPr>
                        <m:t>⋯⋯</m:t>
                      </m:r>
                    </m:oMath>
                  </m:oMathPara>
                </a14:m>
                <a:endParaRPr lang="zh-CN" altLang="en-US" sz="1800" dirty="0">
                  <a:solidFill>
                    <a:srgbClr val="FF0000"/>
                  </a:solidFill>
                </a:endParaRPr>
              </a:p>
            </p:txBody>
          </p:sp>
        </mc:Choice>
        <mc:Fallback xmlns="">
          <p:sp>
            <p:nvSpPr>
              <p:cNvPr id="31" name="文本框 30">
                <a:extLst>
                  <a:ext uri="{FF2B5EF4-FFF2-40B4-BE49-F238E27FC236}">
                    <a16:creationId xmlns:a16="http://schemas.microsoft.com/office/drawing/2014/main" id="{2E0B04D4-56D9-D2B4-5803-5D01C039EB25}"/>
                  </a:ext>
                </a:extLst>
              </p:cNvPr>
              <p:cNvSpPr txBox="1">
                <a:spLocks noRot="1" noChangeAspect="1" noMove="1" noResize="1" noEditPoints="1" noAdjustHandles="1" noChangeArrowheads="1" noChangeShapeType="1" noTextEdit="1"/>
              </p:cNvSpPr>
              <p:nvPr/>
            </p:nvSpPr>
            <p:spPr>
              <a:xfrm>
                <a:off x="3501369" y="4666525"/>
                <a:ext cx="1224547" cy="369332"/>
              </a:xfrm>
              <a:prstGeom prst="rect">
                <a:avLst/>
              </a:prstGeom>
              <a:blipFill>
                <a:blip r:embed="rId10"/>
                <a:stretch>
                  <a:fillRect/>
                </a:stretch>
              </a:blipFill>
            </p:spPr>
            <p:txBody>
              <a:bodyPr/>
              <a:lstStyle/>
              <a:p>
                <a:r>
                  <a:rPr lang="zh-CN" altLang="en-US">
                    <a:noFill/>
                  </a:rPr>
                  <a:t> </a:t>
                </a:r>
              </a:p>
            </p:txBody>
          </p:sp>
        </mc:Fallback>
      </mc:AlternateContent>
      <p:sp>
        <p:nvSpPr>
          <p:cNvPr id="32" name="文本框 31">
            <a:extLst>
              <a:ext uri="{FF2B5EF4-FFF2-40B4-BE49-F238E27FC236}">
                <a16:creationId xmlns:a16="http://schemas.microsoft.com/office/drawing/2014/main" id="{78C19A2E-83A4-074A-FF32-FA548B394733}"/>
              </a:ext>
            </a:extLst>
          </p:cNvPr>
          <p:cNvSpPr txBox="1"/>
          <p:nvPr/>
        </p:nvSpPr>
        <p:spPr>
          <a:xfrm>
            <a:off x="1154412" y="5560739"/>
            <a:ext cx="1113480" cy="461665"/>
          </a:xfrm>
          <a:prstGeom prst="rect">
            <a:avLst/>
          </a:prstGeom>
          <a:noFill/>
        </p:spPr>
        <p:txBody>
          <a:bodyPr wrap="squar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误差：</a:t>
            </a:r>
            <a:endParaRPr lang="zh-CN"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AFABE396-DE97-06DB-7FD4-1AB2861372D7}"/>
                  </a:ext>
                </a:extLst>
              </p:cNvPr>
              <p:cNvSpPr txBox="1"/>
              <p:nvPr/>
            </p:nvSpPr>
            <p:spPr>
              <a:xfrm>
                <a:off x="2500043" y="5575892"/>
                <a:ext cx="4016173" cy="461665"/>
              </a:xfrm>
              <a:prstGeom prst="rect">
                <a:avLst/>
              </a:prstGeom>
              <a:noFill/>
              <a:ln>
                <a:noFill/>
              </a:ln>
            </p:spPr>
            <p:txBody>
              <a:bodyPr wrap="square">
                <a:spAutoFit/>
              </a:bodyPr>
              <a:lstStyle/>
              <a:p>
                <a:r>
                  <a:rPr lang="en-US" altLang="zh-CN" sz="2400" dirty="0">
                    <a:solidFill>
                      <a:srgbClr val="000000"/>
                    </a:solidFill>
                    <a:latin typeface="Times New Roman" panose="02020603050405020304" pitchFamily="18" charset="0"/>
                    <a:ea typeface="楷体_GB2312" pitchFamily="49" charset="-122"/>
                  </a:rPr>
                  <a:t>40</a:t>
                </a:r>
                <a:r>
                  <a:rPr lang="en-US" altLang="zh-CN" sz="2400" baseline="30000" dirty="0">
                    <a:solidFill>
                      <a:srgbClr val="000000"/>
                    </a:solidFill>
                    <a:latin typeface="Times New Roman" panose="02020603050405020304" pitchFamily="18" charset="0"/>
                    <a:ea typeface="楷体_GB2312" pitchFamily="49" charset="-122"/>
                  </a:rPr>
                  <a:t> </a:t>
                </a:r>
                <a:r>
                  <a:rPr lang="en-US" altLang="zh-CN" sz="2400" dirty="0">
                    <a:solidFill>
                      <a:srgbClr val="000000"/>
                    </a:solidFill>
                    <a:latin typeface="Times New Roman" panose="02020603050405020304" pitchFamily="18" charset="0"/>
                    <a:ea typeface="楷体_GB2312" pitchFamily="49" charset="-122"/>
                  </a:rPr>
                  <a:t>+ 39+ </a:t>
                </a:r>
                <a14:m>
                  <m:oMath xmlns:m="http://schemas.openxmlformats.org/officeDocument/2006/math">
                    <m:r>
                      <a:rPr lang="zh-CN" altLang="en-US" sz="2400">
                        <a:latin typeface="Cambria Math" panose="02040503050406030204" pitchFamily="18" charset="0"/>
                      </a:rPr>
                      <m:t>⋯</m:t>
                    </m:r>
                  </m:oMath>
                </a14:m>
                <a:r>
                  <a:rPr lang="en-US" altLang="zh-CN" sz="2400" dirty="0">
                    <a:solidFill>
                      <a:srgbClr val="000000"/>
                    </a:solidFill>
                    <a:latin typeface="Times New Roman" panose="02020603050405020304" pitchFamily="18" charset="0"/>
                    <a:ea typeface="楷体_GB2312" pitchFamily="49" charset="-122"/>
                  </a:rPr>
                  <a:t> + 2 + 1=    </a:t>
                </a:r>
                <a:r>
                  <a:rPr lang="en-US" altLang="zh-CN" sz="2400" dirty="0">
                    <a:solidFill>
                      <a:srgbClr val="FF0000"/>
                    </a:solidFill>
                    <a:latin typeface="Times New Roman" panose="02020603050405020304" pitchFamily="18" charset="0"/>
                    <a:ea typeface="楷体_GB2312" pitchFamily="49" charset="-122"/>
                  </a:rPr>
                  <a:t>820</a:t>
                </a:r>
                <a:endParaRPr lang="zh-CN" altLang="en-US" sz="2400" dirty="0">
                  <a:solidFill>
                    <a:srgbClr val="FF0000"/>
                  </a:solidFill>
                </a:endParaRPr>
              </a:p>
            </p:txBody>
          </p:sp>
        </mc:Choice>
        <mc:Fallback xmlns="">
          <p:sp>
            <p:nvSpPr>
              <p:cNvPr id="34" name="文本框 33">
                <a:extLst>
                  <a:ext uri="{FF2B5EF4-FFF2-40B4-BE49-F238E27FC236}">
                    <a16:creationId xmlns:a16="http://schemas.microsoft.com/office/drawing/2014/main" id="{AFABE396-DE97-06DB-7FD4-1AB2861372D7}"/>
                  </a:ext>
                </a:extLst>
              </p:cNvPr>
              <p:cNvSpPr txBox="1">
                <a:spLocks noRot="1" noChangeAspect="1" noMove="1" noResize="1" noEditPoints="1" noAdjustHandles="1" noChangeArrowheads="1" noChangeShapeType="1" noTextEdit="1"/>
              </p:cNvSpPr>
              <p:nvPr/>
            </p:nvSpPr>
            <p:spPr>
              <a:xfrm>
                <a:off x="2500043" y="5575892"/>
                <a:ext cx="4016173" cy="461665"/>
              </a:xfrm>
              <a:prstGeom prst="rect">
                <a:avLst/>
              </a:prstGeom>
              <a:blipFill>
                <a:blip r:embed="rId11"/>
                <a:stretch>
                  <a:fillRect l="-2276" t="-10667" b="-30667"/>
                </a:stretch>
              </a:blipFill>
              <a:ln>
                <a:noFill/>
              </a:ln>
            </p:spPr>
            <p:txBody>
              <a:bodyPr/>
              <a:lstStyle/>
              <a:p>
                <a:r>
                  <a:rPr lang="zh-CN" altLang="en-US">
                    <a:noFill/>
                  </a:rPr>
                  <a:t> </a:t>
                </a:r>
              </a:p>
            </p:txBody>
          </p:sp>
        </mc:Fallback>
      </mc:AlternateContent>
      <p:sp>
        <p:nvSpPr>
          <p:cNvPr id="35" name="爆炸形: 8 pt  34">
            <a:extLst>
              <a:ext uri="{FF2B5EF4-FFF2-40B4-BE49-F238E27FC236}">
                <a16:creationId xmlns:a16="http://schemas.microsoft.com/office/drawing/2014/main" id="{E5EB1219-520A-BB43-D7D1-4BBEF3862911}"/>
              </a:ext>
            </a:extLst>
          </p:cNvPr>
          <p:cNvSpPr/>
          <p:nvPr/>
        </p:nvSpPr>
        <p:spPr>
          <a:xfrm>
            <a:off x="5167865" y="5367537"/>
            <a:ext cx="1113481" cy="948291"/>
          </a:xfrm>
          <a:prstGeom prst="irregularSeal1">
            <a:avLst/>
          </a:prstGeom>
          <a:noFill/>
          <a:ln>
            <a:solidFill>
              <a:srgbClr val="C00000"/>
            </a:solidFill>
          </a:ln>
          <a:effectLst>
            <a:glow rad="228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387554035"/>
      </p:ext>
    </p:extLst>
  </p:cSld>
  <p:clrMapOvr>
    <a:masterClrMapping/>
  </p:clrMapOvr>
  <p:transition>
    <p:cover dir="ld"/>
    <p:sndAc>
      <p:stSnd>
        <p:snd r:embed="rId2" name="suction.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wipe(left)">
                                      <p:cBhvr>
                                        <p:cTn id="7" dur="500"/>
                                        <p:tgtEl>
                                          <p:spTgt spid="45060"/>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71"/>
                                        </p:tgtEl>
                                        <p:attrNameLst>
                                          <p:attrName>style.visibility</p:attrName>
                                        </p:attrNameLst>
                                      </p:cBhvr>
                                      <p:to>
                                        <p:strVal val="visible"/>
                                      </p:to>
                                    </p:set>
                                    <p:animEffect transition="in" filter="blinds(horizontal)">
                                      <p:cBhvr>
                                        <p:cTn id="12" dur="500"/>
                                        <p:tgtEl>
                                          <p:spTgt spid="450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P spid="45071" grpId="0"/>
      <p:bldP spid="3" grpId="0"/>
      <p:bldP spid="22" grpId="0"/>
      <p:bldP spid="23" grpId="0"/>
      <p:bldP spid="24" grpId="0"/>
      <p:bldP spid="25" grpId="0"/>
      <p:bldP spid="28" grpId="0"/>
      <p:bldP spid="30" grpId="0"/>
      <p:bldP spid="31" grpId="0"/>
      <p:bldP spid="32" grpId="0"/>
      <p:bldP spid="34" grpId="0"/>
      <p:bldP spid="3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4D29A44E-4060-30BC-E391-6133BF2977E1}"/>
              </a:ext>
            </a:extLst>
          </p:cNvPr>
          <p:cNvSpPr/>
          <p:nvPr/>
        </p:nvSpPr>
        <p:spPr>
          <a:xfrm>
            <a:off x="971599" y="752999"/>
            <a:ext cx="4180949" cy="369332"/>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2400" b="1" dirty="0">
                <a:solidFill>
                  <a:srgbClr val="FF0000"/>
                </a:solidFill>
                <a:latin typeface="微软雅黑" panose="020B0503020204020204" pitchFamily="34" charset="-122"/>
                <a:ea typeface="微软雅黑" panose="020B0503020204020204" pitchFamily="34" charset="-122"/>
              </a:rPr>
              <a:t>算法</a:t>
            </a:r>
            <a:r>
              <a:rPr lang="en-US" altLang="zh-CN" sz="2400" b="1" dirty="0">
                <a:solidFill>
                  <a:srgbClr val="FF0000"/>
                </a:solidFill>
                <a:latin typeface="微软雅黑" panose="020B0503020204020204" pitchFamily="34" charset="-122"/>
                <a:ea typeface="微软雅黑" panose="020B0503020204020204" pitchFamily="34" charset="-122"/>
              </a:rPr>
              <a:t>2</a:t>
            </a:r>
            <a:r>
              <a:rPr lang="zh-CN" altLang="en-US" sz="2400" b="1" dirty="0">
                <a:solidFill>
                  <a:srgbClr val="FF0000"/>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从右到左依次相加：</a:t>
            </a:r>
          </a:p>
        </p:txBody>
      </p:sp>
      <mc:AlternateContent xmlns:mc="http://schemas.openxmlformats.org/markup-compatibility/2006" xmlns:a14="http://schemas.microsoft.com/office/drawing/2010/main">
        <mc:Choice Requires="a14">
          <p:sp>
            <p:nvSpPr>
              <p:cNvPr id="3" name="Text Box 10">
                <a:extLst>
                  <a:ext uri="{FF2B5EF4-FFF2-40B4-BE49-F238E27FC236}">
                    <a16:creationId xmlns:a16="http://schemas.microsoft.com/office/drawing/2014/main" id="{09F40A69-7595-F32F-C1F1-41416C945D43}"/>
                  </a:ext>
                </a:extLst>
              </p:cNvPr>
              <p:cNvSpPr txBox="1"/>
              <p:nvPr/>
            </p:nvSpPr>
            <p:spPr>
              <a:xfrm>
                <a:off x="2699792" y="1296148"/>
                <a:ext cx="3618310"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buClrTx/>
                  <a:buSzTx/>
                  <a:buNone/>
                </a:pPr>
                <a:r>
                  <a:rPr lang="en-US" altLang="zh-CN" sz="2400" b="1" dirty="0">
                    <a:solidFill>
                      <a:srgbClr val="000000"/>
                    </a:solidFill>
                    <a:latin typeface="Times New Roman" panose="02020603050405020304" pitchFamily="18" charset="0"/>
                    <a:ea typeface="楷体_GB2312" pitchFamily="49" charset="-122"/>
                  </a:rPr>
                  <a:t>1 + 2 + 3 + </a:t>
                </a:r>
                <a14:m>
                  <m:oMath xmlns:m="http://schemas.openxmlformats.org/officeDocument/2006/math">
                    <m:r>
                      <a:rPr lang="zh-CN" altLang="en-US" sz="2400" b="1">
                        <a:latin typeface="Cambria Math" panose="02040503050406030204" pitchFamily="18" charset="0"/>
                      </a:rPr>
                      <m:t>⋯</m:t>
                    </m:r>
                  </m:oMath>
                </a14:m>
                <a:r>
                  <a:rPr lang="en-US" altLang="zh-CN" sz="2400" b="1" dirty="0">
                    <a:solidFill>
                      <a:srgbClr val="000000"/>
                    </a:solidFill>
                    <a:latin typeface="Times New Roman" panose="02020603050405020304" pitchFamily="18" charset="0"/>
                    <a:ea typeface="楷体_GB2312" pitchFamily="49" charset="-122"/>
                  </a:rPr>
                  <a:t> + 40 + 10</a:t>
                </a:r>
                <a:r>
                  <a:rPr lang="en-US" altLang="zh-CN" sz="2400" b="1" baseline="30000" dirty="0">
                    <a:solidFill>
                      <a:srgbClr val="000000"/>
                    </a:solidFill>
                    <a:latin typeface="Times New Roman" panose="02020603050405020304" pitchFamily="18" charset="0"/>
                    <a:ea typeface="楷体_GB2312" pitchFamily="49" charset="-122"/>
                  </a:rPr>
                  <a:t>9</a:t>
                </a:r>
                <a:endParaRPr lang="en-US" altLang="zh-CN" sz="2400" dirty="0">
                  <a:solidFill>
                    <a:srgbClr val="000000"/>
                  </a:solidFill>
                  <a:latin typeface="Times New Roman" panose="02020603050405020304" pitchFamily="18" charset="0"/>
                </a:endParaRPr>
              </a:p>
            </p:txBody>
          </p:sp>
        </mc:Choice>
        <mc:Fallback xmlns="">
          <p:sp>
            <p:nvSpPr>
              <p:cNvPr id="3" name="Text Box 10">
                <a:extLst>
                  <a:ext uri="{FF2B5EF4-FFF2-40B4-BE49-F238E27FC236}">
                    <a16:creationId xmlns:a16="http://schemas.microsoft.com/office/drawing/2014/main" id="{09F40A69-7595-F32F-C1F1-41416C945D43}"/>
                  </a:ext>
                </a:extLst>
              </p:cNvPr>
              <p:cNvSpPr txBox="1">
                <a:spLocks noRot="1" noChangeAspect="1" noMove="1" noResize="1" noEditPoints="1" noAdjustHandles="1" noChangeArrowheads="1" noChangeShapeType="1" noTextEdit="1"/>
              </p:cNvSpPr>
              <p:nvPr/>
            </p:nvSpPr>
            <p:spPr>
              <a:xfrm>
                <a:off x="2699792" y="1296148"/>
                <a:ext cx="3618310" cy="461665"/>
              </a:xfrm>
              <a:prstGeom prst="rect">
                <a:avLst/>
              </a:prstGeom>
              <a:blipFill>
                <a:blip r:embed="rId3"/>
                <a:stretch>
                  <a:fillRect l="-2698" t="-10667" b="-30667"/>
                </a:stretch>
              </a:blipFill>
              <a:ln w="9525">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485DD9C-0E4A-9BFB-B754-F00213B53D40}"/>
                  </a:ext>
                </a:extLst>
              </p:cNvPr>
              <p:cNvSpPr txBox="1"/>
              <p:nvPr/>
            </p:nvSpPr>
            <p:spPr>
              <a:xfrm>
                <a:off x="2243279" y="1804423"/>
                <a:ext cx="5250569" cy="4070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smtClean="0">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𝟎</m:t>
                      </m:r>
                      <m:r>
                        <a:rPr lang="zh-CN" altLang="en-US" sz="2000">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𝟏</m:t>
                      </m:r>
                      <m:r>
                        <a:rPr lang="zh-CN" altLang="en-US" sz="2000">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a:solidFill>
                                <a:srgbClr val="000000"/>
                              </a:solidFill>
                              <a:latin typeface="Cambria Math" panose="02040503050406030204" pitchFamily="18" charset="0"/>
                            </a:rPr>
                            <m:t>𝟏𝟎</m:t>
                          </m:r>
                        </m:e>
                        <m:sup>
                          <m:r>
                            <a:rPr lang="zh-CN" altLang="en-US" sz="2000">
                              <a:solidFill>
                                <a:srgbClr val="000000"/>
                              </a:solidFill>
                              <a:latin typeface="Cambria Math" panose="02040503050406030204" pitchFamily="18" charset="0"/>
                            </a:rPr>
                            <m:t>𝟏</m:t>
                          </m:r>
                        </m:sup>
                      </m:sSup>
                      <m:r>
                        <a:rPr lang="zh-CN" altLang="en-US" sz="2000">
                          <a:solidFill>
                            <a:srgbClr val="000000"/>
                          </a:solidFill>
                          <a:latin typeface="Cambria Math" panose="02040503050406030204" pitchFamily="18" charset="0"/>
                        </a:rPr>
                        <m:t>+⋯+</m:t>
                      </m:r>
                      <m:r>
                        <a:rPr lang="zh-CN" altLang="en-US" sz="2000">
                          <a:solidFill>
                            <a:srgbClr val="000000"/>
                          </a:solidFill>
                          <a:latin typeface="Cambria Math" panose="02040503050406030204" pitchFamily="18" charset="0"/>
                        </a:rPr>
                        <m:t>𝟎</m:t>
                      </m:r>
                      <m:r>
                        <a:rPr lang="zh-CN" altLang="en-US" sz="2000">
                          <a:solidFill>
                            <a:srgbClr val="000000"/>
                          </a:solidFill>
                          <a:latin typeface="Cambria Math" panose="02040503050406030204" pitchFamily="18" charset="0"/>
                        </a:rPr>
                        <m:t>.</m:t>
                      </m:r>
                      <m:r>
                        <a:rPr lang="zh-CN" altLang="en-US" sz="2000">
                          <a:solidFill>
                            <a:srgbClr val="000000"/>
                          </a:solidFill>
                          <a:latin typeface="Cambria Math" panose="02040503050406030204" pitchFamily="18" charset="0"/>
                        </a:rPr>
                        <m:t>𝟒𝟎</m:t>
                      </m:r>
                      <m:r>
                        <a:rPr lang="zh-CN" altLang="en-US" sz="2000">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a:solidFill>
                                <a:srgbClr val="000000"/>
                              </a:solidFill>
                              <a:latin typeface="Cambria Math" panose="02040503050406030204" pitchFamily="18" charset="0"/>
                            </a:rPr>
                            <m:t>𝟏𝟎</m:t>
                          </m:r>
                        </m:e>
                        <m:sup>
                          <m:r>
                            <a:rPr lang="zh-CN" altLang="en-US" sz="2000">
                              <a:solidFill>
                                <a:srgbClr val="000000"/>
                              </a:solidFill>
                              <a:latin typeface="Cambria Math" panose="02040503050406030204" pitchFamily="18" charset="0"/>
                            </a:rPr>
                            <m:t>𝟐</m:t>
                          </m:r>
                        </m:sup>
                      </m:sSup>
                      <m:r>
                        <a:rPr lang="zh-CN" altLang="en-US" sz="2000">
                          <a:solidFill>
                            <a:srgbClr val="000000"/>
                          </a:solidFill>
                          <a:latin typeface="Cambria Math" panose="02040503050406030204" pitchFamily="18" charset="0"/>
                        </a:rPr>
                        <m:t>+</m:t>
                      </m:r>
                      <m:r>
                        <a:rPr lang="zh-CN" altLang="en-US" sz="2000">
                          <a:solidFill>
                            <a:srgbClr val="000000"/>
                          </a:solidFill>
                          <a:latin typeface="Cambria Math" panose="02040503050406030204" pitchFamily="18" charset="0"/>
                        </a:rPr>
                        <m:t>𝟎</m:t>
                      </m:r>
                      <m:r>
                        <a:rPr lang="zh-CN" altLang="en-US" sz="2000">
                          <a:solidFill>
                            <a:srgbClr val="000000"/>
                          </a:solidFill>
                          <a:latin typeface="Cambria Math" panose="02040503050406030204" pitchFamily="18" charset="0"/>
                        </a:rPr>
                        <m:t>.</m:t>
                      </m:r>
                      <m:r>
                        <a:rPr lang="zh-CN" altLang="en-US" sz="2000">
                          <a:solidFill>
                            <a:srgbClr val="000000"/>
                          </a:solidFill>
                          <a:latin typeface="Cambria Math" panose="02040503050406030204" pitchFamily="18" charset="0"/>
                        </a:rPr>
                        <m:t>𝟏</m:t>
                      </m:r>
                      <m:r>
                        <a:rPr lang="zh-CN" altLang="en-US" sz="2000">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a:solidFill>
                                <a:srgbClr val="000000"/>
                              </a:solidFill>
                              <a:latin typeface="Cambria Math" panose="02040503050406030204" pitchFamily="18" charset="0"/>
                            </a:rPr>
                            <m:t>𝟏𝟎</m:t>
                          </m:r>
                        </m:e>
                        <m:sup>
                          <m:r>
                            <a:rPr lang="zh-CN" altLang="en-US" sz="2000">
                              <a:solidFill>
                                <a:srgbClr val="000000"/>
                              </a:solidFill>
                              <a:latin typeface="Cambria Math" panose="02040503050406030204" pitchFamily="18" charset="0"/>
                            </a:rPr>
                            <m:t>𝟏𝟎</m:t>
                          </m:r>
                        </m:sup>
                      </m:sSup>
                    </m:oMath>
                  </m:oMathPara>
                </a14:m>
                <a:endParaRPr lang="zh-CN" altLang="en-US" sz="2000" dirty="0">
                  <a:solidFill>
                    <a:srgbClr val="000000"/>
                  </a:solidFill>
                </a:endParaRPr>
              </a:p>
            </p:txBody>
          </p:sp>
        </mc:Choice>
        <mc:Fallback xmlns="">
          <p:sp>
            <p:nvSpPr>
              <p:cNvPr id="4" name="文本框 3">
                <a:extLst>
                  <a:ext uri="{FF2B5EF4-FFF2-40B4-BE49-F238E27FC236}">
                    <a16:creationId xmlns:a16="http://schemas.microsoft.com/office/drawing/2014/main" id="{9485DD9C-0E4A-9BFB-B754-F00213B53D40}"/>
                  </a:ext>
                </a:extLst>
              </p:cNvPr>
              <p:cNvSpPr txBox="1">
                <a:spLocks noRot="1" noChangeAspect="1" noMove="1" noResize="1" noEditPoints="1" noAdjustHandles="1" noChangeArrowheads="1" noChangeShapeType="1" noTextEdit="1"/>
              </p:cNvSpPr>
              <p:nvPr/>
            </p:nvSpPr>
            <p:spPr>
              <a:xfrm>
                <a:off x="2243279" y="1804423"/>
                <a:ext cx="5250569" cy="40709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333B448-7272-0D93-2F72-614E76742F24}"/>
                  </a:ext>
                </a:extLst>
              </p:cNvPr>
              <p:cNvSpPr txBox="1"/>
              <p:nvPr/>
            </p:nvSpPr>
            <p:spPr>
              <a:xfrm>
                <a:off x="2071661" y="2294858"/>
                <a:ext cx="3912897" cy="4070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smtClean="0">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𝟎</m:t>
                      </m:r>
                      <m:r>
                        <a:rPr lang="zh-CN" altLang="en-US" sz="2000">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𝟖𝟐𝟎</m:t>
                      </m:r>
                      <m:r>
                        <a:rPr lang="zh-CN" altLang="en-US" sz="2000">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a:solidFill>
                                <a:srgbClr val="000000"/>
                              </a:solidFill>
                              <a:latin typeface="Cambria Math" panose="02040503050406030204" pitchFamily="18" charset="0"/>
                            </a:rPr>
                            <m:t>𝟏𝟎</m:t>
                          </m:r>
                        </m:e>
                        <m:sup>
                          <m:r>
                            <a:rPr lang="en-US" altLang="zh-CN" sz="2000" i="1">
                              <a:solidFill>
                                <a:srgbClr val="000000"/>
                              </a:solidFill>
                              <a:latin typeface="Cambria Math" panose="02040503050406030204" pitchFamily="18" charset="0"/>
                            </a:rPr>
                            <m:t>𝟑</m:t>
                          </m:r>
                        </m:sup>
                      </m:sSup>
                      <m:r>
                        <a:rPr lang="zh-CN" altLang="en-US" sz="2000">
                          <a:solidFill>
                            <a:srgbClr val="000000"/>
                          </a:solidFill>
                          <a:latin typeface="Cambria Math" panose="02040503050406030204" pitchFamily="18" charset="0"/>
                        </a:rPr>
                        <m:t>+</m:t>
                      </m:r>
                      <m:r>
                        <a:rPr lang="zh-CN" altLang="en-US" sz="2000">
                          <a:solidFill>
                            <a:srgbClr val="000000"/>
                          </a:solidFill>
                          <a:latin typeface="Cambria Math" panose="02040503050406030204" pitchFamily="18" charset="0"/>
                        </a:rPr>
                        <m:t>𝟎</m:t>
                      </m:r>
                      <m:r>
                        <a:rPr lang="zh-CN" altLang="en-US" sz="2000">
                          <a:solidFill>
                            <a:srgbClr val="000000"/>
                          </a:solidFill>
                          <a:latin typeface="Cambria Math" panose="02040503050406030204" pitchFamily="18" charset="0"/>
                        </a:rPr>
                        <m:t>.</m:t>
                      </m:r>
                      <m:r>
                        <a:rPr lang="zh-CN" altLang="en-US" sz="2000">
                          <a:solidFill>
                            <a:srgbClr val="000000"/>
                          </a:solidFill>
                          <a:latin typeface="Cambria Math" panose="02040503050406030204" pitchFamily="18" charset="0"/>
                        </a:rPr>
                        <m:t>𝟏</m:t>
                      </m:r>
                      <m:r>
                        <a:rPr lang="zh-CN" altLang="en-US" sz="2000">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a:solidFill>
                                <a:srgbClr val="000000"/>
                              </a:solidFill>
                              <a:latin typeface="Cambria Math" panose="02040503050406030204" pitchFamily="18" charset="0"/>
                            </a:rPr>
                            <m:t>𝟏𝟎</m:t>
                          </m:r>
                        </m:e>
                        <m:sup>
                          <m:r>
                            <a:rPr lang="zh-CN" altLang="en-US" sz="2000">
                              <a:solidFill>
                                <a:srgbClr val="000000"/>
                              </a:solidFill>
                              <a:latin typeface="Cambria Math" panose="02040503050406030204" pitchFamily="18" charset="0"/>
                            </a:rPr>
                            <m:t>𝟏𝟎</m:t>
                          </m:r>
                        </m:sup>
                      </m:sSup>
                    </m:oMath>
                  </m:oMathPara>
                </a14:m>
                <a:endParaRPr lang="zh-CN" altLang="en-US" sz="2000" dirty="0">
                  <a:solidFill>
                    <a:srgbClr val="000000"/>
                  </a:solidFill>
                </a:endParaRPr>
              </a:p>
            </p:txBody>
          </p:sp>
        </mc:Choice>
        <mc:Fallback xmlns="">
          <p:sp>
            <p:nvSpPr>
              <p:cNvPr id="5" name="文本框 4">
                <a:extLst>
                  <a:ext uri="{FF2B5EF4-FFF2-40B4-BE49-F238E27FC236}">
                    <a16:creationId xmlns:a16="http://schemas.microsoft.com/office/drawing/2014/main" id="{2333B448-7272-0D93-2F72-614E76742F24}"/>
                  </a:ext>
                </a:extLst>
              </p:cNvPr>
              <p:cNvSpPr txBox="1">
                <a:spLocks noRot="1" noChangeAspect="1" noMove="1" noResize="1" noEditPoints="1" noAdjustHandles="1" noChangeArrowheads="1" noChangeShapeType="1" noTextEdit="1"/>
              </p:cNvSpPr>
              <p:nvPr/>
            </p:nvSpPr>
            <p:spPr>
              <a:xfrm>
                <a:off x="2071661" y="2294858"/>
                <a:ext cx="3912897" cy="40709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A8D03BD-783E-1FD2-1A2E-BC2582777AFD}"/>
                  </a:ext>
                </a:extLst>
              </p:cNvPr>
              <p:cNvSpPr txBox="1"/>
              <p:nvPr/>
            </p:nvSpPr>
            <p:spPr>
              <a:xfrm>
                <a:off x="2071661" y="2776070"/>
                <a:ext cx="5186630" cy="4070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smtClean="0">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𝟎</m:t>
                      </m:r>
                      <m:r>
                        <a:rPr lang="zh-CN" altLang="en-US" sz="2000">
                          <a:solidFill>
                            <a:srgbClr val="000000"/>
                          </a:solidFill>
                          <a:latin typeface="Cambria Math" panose="02040503050406030204" pitchFamily="18" charset="0"/>
                        </a:rPr>
                        <m:t>.</m:t>
                      </m:r>
                      <m:r>
                        <a:rPr lang="en-US" altLang="zh-CN" sz="2000" i="1">
                          <a:solidFill>
                            <a:srgbClr val="0070C0"/>
                          </a:solidFill>
                          <a:latin typeface="Cambria Math" panose="02040503050406030204" pitchFamily="18" charset="0"/>
                        </a:rPr>
                        <m:t>𝟎𝟎𝟎𝟎𝟎𝟎𝟎𝟖</m:t>
                      </m:r>
                      <m:r>
                        <a:rPr lang="en-US" altLang="zh-CN" sz="2000" i="1">
                          <a:solidFill>
                            <a:srgbClr val="FF0000"/>
                          </a:solidFill>
                          <a:latin typeface="Cambria Math" panose="02040503050406030204" pitchFamily="18" charset="0"/>
                        </a:rPr>
                        <m:t>𝟐𝟎</m:t>
                      </m:r>
                      <m:r>
                        <a:rPr lang="zh-CN" altLang="en-US" sz="2000" smtClean="0">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a:solidFill>
                                <a:srgbClr val="000000"/>
                              </a:solidFill>
                              <a:latin typeface="Cambria Math" panose="02040503050406030204" pitchFamily="18" charset="0"/>
                            </a:rPr>
                            <m:t>𝟏𝟎</m:t>
                          </m:r>
                        </m:e>
                        <m:sup>
                          <m:r>
                            <a:rPr lang="en-US" altLang="zh-CN" sz="2000" i="1">
                              <a:solidFill>
                                <a:srgbClr val="000000"/>
                              </a:solidFill>
                              <a:latin typeface="Cambria Math" panose="02040503050406030204" pitchFamily="18" charset="0"/>
                            </a:rPr>
                            <m:t>𝟏𝟎</m:t>
                          </m:r>
                        </m:sup>
                      </m:sSup>
                      <m:r>
                        <a:rPr lang="zh-CN" altLang="en-US" sz="2000">
                          <a:solidFill>
                            <a:srgbClr val="000000"/>
                          </a:solidFill>
                          <a:latin typeface="Cambria Math" panose="02040503050406030204" pitchFamily="18" charset="0"/>
                        </a:rPr>
                        <m:t>+</m:t>
                      </m:r>
                      <m:r>
                        <a:rPr lang="zh-CN" altLang="en-US" sz="2000">
                          <a:solidFill>
                            <a:srgbClr val="000000"/>
                          </a:solidFill>
                          <a:latin typeface="Cambria Math" panose="02040503050406030204" pitchFamily="18" charset="0"/>
                        </a:rPr>
                        <m:t>𝟎</m:t>
                      </m:r>
                      <m:r>
                        <a:rPr lang="zh-CN" altLang="en-US" sz="2000">
                          <a:solidFill>
                            <a:srgbClr val="000000"/>
                          </a:solidFill>
                          <a:latin typeface="Cambria Math" panose="02040503050406030204" pitchFamily="18" charset="0"/>
                        </a:rPr>
                        <m:t>.</m:t>
                      </m:r>
                      <m:r>
                        <a:rPr lang="zh-CN" altLang="en-US" sz="2000">
                          <a:solidFill>
                            <a:srgbClr val="000000"/>
                          </a:solidFill>
                          <a:latin typeface="Cambria Math" panose="02040503050406030204" pitchFamily="18" charset="0"/>
                        </a:rPr>
                        <m:t>𝟏</m:t>
                      </m:r>
                      <m:r>
                        <a:rPr lang="zh-CN" altLang="en-US" sz="2000">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a:solidFill>
                                <a:srgbClr val="000000"/>
                              </a:solidFill>
                              <a:latin typeface="Cambria Math" panose="02040503050406030204" pitchFamily="18" charset="0"/>
                            </a:rPr>
                            <m:t>𝟏𝟎</m:t>
                          </m:r>
                        </m:e>
                        <m:sup>
                          <m:r>
                            <a:rPr lang="zh-CN" altLang="en-US" sz="2000">
                              <a:solidFill>
                                <a:srgbClr val="000000"/>
                              </a:solidFill>
                              <a:latin typeface="Cambria Math" panose="02040503050406030204" pitchFamily="18" charset="0"/>
                            </a:rPr>
                            <m:t>𝟏𝟎</m:t>
                          </m:r>
                        </m:sup>
                      </m:sSup>
                    </m:oMath>
                  </m:oMathPara>
                </a14:m>
                <a:endParaRPr lang="zh-CN" altLang="en-US" sz="2000" dirty="0"/>
              </a:p>
            </p:txBody>
          </p:sp>
        </mc:Choice>
        <mc:Fallback xmlns="">
          <p:sp>
            <p:nvSpPr>
              <p:cNvPr id="6" name="文本框 5">
                <a:extLst>
                  <a:ext uri="{FF2B5EF4-FFF2-40B4-BE49-F238E27FC236}">
                    <a16:creationId xmlns:a16="http://schemas.microsoft.com/office/drawing/2014/main" id="{6A8D03BD-783E-1FD2-1A2E-BC2582777AFD}"/>
                  </a:ext>
                </a:extLst>
              </p:cNvPr>
              <p:cNvSpPr txBox="1">
                <a:spLocks noRot="1" noChangeAspect="1" noMove="1" noResize="1" noEditPoints="1" noAdjustHandles="1" noChangeArrowheads="1" noChangeShapeType="1" noTextEdit="1"/>
              </p:cNvSpPr>
              <p:nvPr/>
            </p:nvSpPr>
            <p:spPr>
              <a:xfrm>
                <a:off x="2071661" y="2776070"/>
                <a:ext cx="5186630" cy="407099"/>
              </a:xfrm>
              <a:prstGeom prst="rect">
                <a:avLst/>
              </a:prstGeom>
              <a:blipFill>
                <a:blip r:embed="rId6"/>
                <a:stretch>
                  <a:fillRect/>
                </a:stretch>
              </a:blipFill>
            </p:spPr>
            <p:txBody>
              <a:bodyPr/>
              <a:lstStyle/>
              <a:p>
                <a:r>
                  <a:rPr lang="zh-CN" altLang="en-US">
                    <a:noFill/>
                  </a:rPr>
                  <a:t> </a:t>
                </a:r>
              </a:p>
            </p:txBody>
          </p:sp>
        </mc:Fallback>
      </mc:AlternateContent>
      <p:cxnSp>
        <p:nvCxnSpPr>
          <p:cNvPr id="7" name="直接连接符 6">
            <a:extLst>
              <a:ext uri="{FF2B5EF4-FFF2-40B4-BE49-F238E27FC236}">
                <a16:creationId xmlns:a16="http://schemas.microsoft.com/office/drawing/2014/main" id="{7A5C180D-DC3A-AC95-ED6D-9DD45566D217}"/>
              </a:ext>
            </a:extLst>
          </p:cNvPr>
          <p:cNvCxnSpPr>
            <a:cxnSpLocks/>
          </p:cNvCxnSpPr>
          <p:nvPr/>
        </p:nvCxnSpPr>
        <p:spPr>
          <a:xfrm>
            <a:off x="4181201" y="2900972"/>
            <a:ext cx="251670" cy="157294"/>
          </a:xfrm>
          <a:prstGeom prst="line">
            <a:avLst/>
          </a:prstGeom>
          <a:ln>
            <a:solidFill>
              <a:srgbClr val="002060"/>
            </a:solidFill>
          </a:ln>
          <a:effectLst>
            <a:glow rad="635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D58FAE7-C123-1067-BF5D-FE3A4F6859D7}"/>
                  </a:ext>
                </a:extLst>
              </p:cNvPr>
              <p:cNvSpPr txBox="1"/>
              <p:nvPr/>
            </p:nvSpPr>
            <p:spPr>
              <a:xfrm>
                <a:off x="2275372" y="3282855"/>
                <a:ext cx="3135558" cy="4070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smtClean="0">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𝟎</m:t>
                      </m:r>
                      <m:r>
                        <a:rPr lang="zh-CN" altLang="en-US" sz="2000">
                          <a:solidFill>
                            <a:srgbClr val="000000"/>
                          </a:solidFill>
                          <a:latin typeface="Cambria Math" panose="02040503050406030204" pitchFamily="18" charset="0"/>
                        </a:rPr>
                        <m:t>.</m:t>
                      </m:r>
                      <m:r>
                        <a:rPr lang="en-US" altLang="zh-CN" sz="2000" i="1" smtClean="0">
                          <a:solidFill>
                            <a:srgbClr val="000000"/>
                          </a:solidFill>
                          <a:latin typeface="Cambria Math" panose="02040503050406030204" pitchFamily="18" charset="0"/>
                        </a:rPr>
                        <m:t>𝟏</m:t>
                      </m:r>
                      <m:r>
                        <a:rPr lang="en-US" altLang="zh-CN" sz="2000" i="1">
                          <a:solidFill>
                            <a:srgbClr val="0070C0"/>
                          </a:solidFill>
                          <a:latin typeface="Cambria Math" panose="02040503050406030204" pitchFamily="18" charset="0"/>
                        </a:rPr>
                        <m:t>𝟎𝟎𝟎𝟎𝟎𝟎𝟎</m:t>
                      </m:r>
                      <m:r>
                        <a:rPr lang="en-US" altLang="zh-CN" sz="2000" i="1">
                          <a:latin typeface="Cambria Math" panose="02040503050406030204" pitchFamily="18" charset="0"/>
                        </a:rPr>
                        <m:t>𝟖</m:t>
                      </m:r>
                      <m:r>
                        <a:rPr lang="zh-CN" altLang="en-US" sz="2000" smtClean="0">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a:solidFill>
                                <a:srgbClr val="000000"/>
                              </a:solidFill>
                              <a:latin typeface="Cambria Math" panose="02040503050406030204" pitchFamily="18" charset="0"/>
                            </a:rPr>
                            <m:t>𝟏𝟎</m:t>
                          </m:r>
                        </m:e>
                        <m:sup>
                          <m:r>
                            <a:rPr lang="en-US" altLang="zh-CN" sz="2000" i="1">
                              <a:solidFill>
                                <a:srgbClr val="000000"/>
                              </a:solidFill>
                              <a:latin typeface="Cambria Math" panose="02040503050406030204" pitchFamily="18" charset="0"/>
                            </a:rPr>
                            <m:t>𝟏𝟎</m:t>
                          </m:r>
                        </m:sup>
                      </m:sSup>
                    </m:oMath>
                  </m:oMathPara>
                </a14:m>
                <a:endParaRPr lang="zh-CN" altLang="en-US" sz="2000" dirty="0"/>
              </a:p>
            </p:txBody>
          </p:sp>
        </mc:Choice>
        <mc:Fallback xmlns="">
          <p:sp>
            <p:nvSpPr>
              <p:cNvPr id="8" name="文本框 7">
                <a:extLst>
                  <a:ext uri="{FF2B5EF4-FFF2-40B4-BE49-F238E27FC236}">
                    <a16:creationId xmlns:a16="http://schemas.microsoft.com/office/drawing/2014/main" id="{FD58FAE7-C123-1067-BF5D-FE3A4F6859D7}"/>
                  </a:ext>
                </a:extLst>
              </p:cNvPr>
              <p:cNvSpPr txBox="1">
                <a:spLocks noRot="1" noChangeAspect="1" noMove="1" noResize="1" noEditPoints="1" noAdjustHandles="1" noChangeArrowheads="1" noChangeShapeType="1" noTextEdit="1"/>
              </p:cNvSpPr>
              <p:nvPr/>
            </p:nvSpPr>
            <p:spPr>
              <a:xfrm>
                <a:off x="2275372" y="3282855"/>
                <a:ext cx="3135558" cy="407099"/>
              </a:xfrm>
              <a:prstGeom prst="rect">
                <a:avLst/>
              </a:prstGeom>
              <a:blipFill>
                <a:blip r:embed="rId7"/>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9AEC880B-E2BF-A39D-0DA1-9A7E621DEA23}"/>
              </a:ext>
            </a:extLst>
          </p:cNvPr>
          <p:cNvSpPr txBox="1"/>
          <p:nvPr/>
        </p:nvSpPr>
        <p:spPr>
          <a:xfrm>
            <a:off x="1354576" y="3797812"/>
            <a:ext cx="1417224" cy="461665"/>
          </a:xfrm>
          <a:prstGeom prst="rect">
            <a:avLst/>
          </a:prstGeom>
          <a:noFill/>
        </p:spPr>
        <p:txBody>
          <a:bodyPr wrap="squar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误差：</a:t>
            </a:r>
            <a:endParaRPr lang="zh-CN"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69A9113-0470-7F2C-303A-C4E2B72153CA}"/>
                  </a:ext>
                </a:extLst>
              </p:cNvPr>
              <p:cNvSpPr txBox="1"/>
              <p:nvPr/>
            </p:nvSpPr>
            <p:spPr>
              <a:xfrm>
                <a:off x="2541553" y="3840868"/>
                <a:ext cx="3530966" cy="407099"/>
              </a:xfrm>
              <a:prstGeom prst="rect">
                <a:avLst/>
              </a:prstGeom>
              <a:noFill/>
            </p:spPr>
            <p:txBody>
              <a:bodyPr wrap="square">
                <a:spAutoFit/>
              </a:bodyPr>
              <a:lstStyle/>
              <a:p>
                <a14:m>
                  <m:oMath xmlns:m="http://schemas.openxmlformats.org/officeDocument/2006/math">
                    <m:r>
                      <a:rPr lang="zh-CN" altLang="en-US" sz="2000" i="1" smtClean="0">
                        <a:solidFill>
                          <a:srgbClr val="000000"/>
                        </a:solidFill>
                        <a:latin typeface="Cambria Math" panose="02040503050406030204" pitchFamily="18" charset="0"/>
                      </a:rPr>
                      <m:t>𝟎</m:t>
                    </m:r>
                    <m:r>
                      <a:rPr lang="zh-CN" altLang="en-US" sz="2000">
                        <a:solidFill>
                          <a:srgbClr val="000000"/>
                        </a:solidFill>
                        <a:latin typeface="Cambria Math" panose="02040503050406030204" pitchFamily="18" charset="0"/>
                      </a:rPr>
                      <m:t>.</m:t>
                    </m:r>
                    <m:r>
                      <a:rPr lang="en-US" altLang="zh-CN" sz="2000" i="1">
                        <a:solidFill>
                          <a:srgbClr val="0070C0"/>
                        </a:solidFill>
                        <a:latin typeface="Cambria Math" panose="02040503050406030204" pitchFamily="18" charset="0"/>
                      </a:rPr>
                      <m:t>𝟎𝟎𝟎𝟎𝟎𝟎𝟎𝟎</m:t>
                    </m:r>
                    <m:r>
                      <a:rPr lang="en-US" altLang="zh-CN" sz="2000" i="1">
                        <a:solidFill>
                          <a:srgbClr val="FF0000"/>
                        </a:solidFill>
                        <a:latin typeface="Cambria Math" panose="02040503050406030204" pitchFamily="18" charset="0"/>
                      </a:rPr>
                      <m:t>𝟐𝟎</m:t>
                    </m:r>
                    <m:r>
                      <a:rPr lang="zh-CN" altLang="en-US" sz="2000" smtClean="0">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a:solidFill>
                              <a:srgbClr val="000000"/>
                            </a:solidFill>
                            <a:latin typeface="Cambria Math" panose="02040503050406030204" pitchFamily="18" charset="0"/>
                          </a:rPr>
                          <m:t>𝟏𝟎</m:t>
                        </m:r>
                      </m:e>
                      <m:sup>
                        <m:r>
                          <a:rPr lang="en-US" altLang="zh-CN" sz="2000" i="1">
                            <a:solidFill>
                              <a:srgbClr val="000000"/>
                            </a:solidFill>
                            <a:latin typeface="Cambria Math" panose="02040503050406030204" pitchFamily="18" charset="0"/>
                          </a:rPr>
                          <m:t>𝟏𝟎</m:t>
                        </m:r>
                      </m:sup>
                    </m:sSup>
                  </m:oMath>
                </a14:m>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C00000"/>
                    </a:solidFill>
                    <a:latin typeface="微软雅黑" panose="020B0503020204020204" pitchFamily="34" charset="-122"/>
                    <a:ea typeface="微软雅黑" panose="020B0503020204020204" pitchFamily="34" charset="-122"/>
                  </a:rPr>
                  <a:t>20</a:t>
                </a:r>
                <a:endParaRPr lang="zh-CN" altLang="en-US" sz="2000" dirty="0">
                  <a:solidFill>
                    <a:srgbClr val="C00000"/>
                  </a:solidFill>
                  <a:latin typeface="微软雅黑" panose="020B0503020204020204" pitchFamily="34" charset="-122"/>
                  <a:ea typeface="微软雅黑" panose="020B0503020204020204" pitchFamily="34" charset="-122"/>
                </a:endParaRPr>
              </a:p>
            </p:txBody>
          </p:sp>
        </mc:Choice>
        <mc:Fallback xmlns="">
          <p:sp>
            <p:nvSpPr>
              <p:cNvPr id="10" name="文本框 9">
                <a:extLst>
                  <a:ext uri="{FF2B5EF4-FFF2-40B4-BE49-F238E27FC236}">
                    <a16:creationId xmlns:a16="http://schemas.microsoft.com/office/drawing/2014/main" id="{369A9113-0470-7F2C-303A-C4E2B72153CA}"/>
                  </a:ext>
                </a:extLst>
              </p:cNvPr>
              <p:cNvSpPr txBox="1">
                <a:spLocks noRot="1" noChangeAspect="1" noMove="1" noResize="1" noEditPoints="1" noAdjustHandles="1" noChangeArrowheads="1" noChangeShapeType="1" noTextEdit="1"/>
              </p:cNvSpPr>
              <p:nvPr/>
            </p:nvSpPr>
            <p:spPr>
              <a:xfrm>
                <a:off x="2541553" y="3840868"/>
                <a:ext cx="3530966" cy="407099"/>
              </a:xfrm>
              <a:prstGeom prst="rect">
                <a:avLst/>
              </a:prstGeom>
              <a:blipFill>
                <a:blip r:embed="rId8"/>
                <a:stretch>
                  <a:fillRect t="-5970" b="-25373"/>
                </a:stretch>
              </a:blipFill>
            </p:spPr>
            <p:txBody>
              <a:bodyPr/>
              <a:lstStyle/>
              <a:p>
                <a:r>
                  <a:rPr lang="zh-CN" altLang="en-US">
                    <a:noFill/>
                  </a:rPr>
                  <a:t> </a:t>
                </a:r>
              </a:p>
            </p:txBody>
          </p:sp>
        </mc:Fallback>
      </mc:AlternateContent>
      <p:sp>
        <p:nvSpPr>
          <p:cNvPr id="11" name="AutoShape 8" descr="再生纸">
            <a:extLst>
              <a:ext uri="{FF2B5EF4-FFF2-40B4-BE49-F238E27FC236}">
                <a16:creationId xmlns:a16="http://schemas.microsoft.com/office/drawing/2014/main" id="{5F518587-659D-519C-CB16-D53C51EB2783}"/>
              </a:ext>
            </a:extLst>
          </p:cNvPr>
          <p:cNvSpPr>
            <a:spLocks noChangeArrowheads="1"/>
          </p:cNvSpPr>
          <p:nvPr/>
        </p:nvSpPr>
        <p:spPr bwMode="auto">
          <a:xfrm>
            <a:off x="881555" y="4577347"/>
            <a:ext cx="7566842" cy="1422744"/>
          </a:xfrm>
          <a:prstGeom prst="roundRect">
            <a:avLst>
              <a:gd name="adj" fmla="val 16667"/>
            </a:avLst>
          </a:prstGeom>
          <a:blipFill dpi="0" rotWithShape="0">
            <a:blip r:embed="rId9"/>
            <a:srcRect/>
            <a:tile tx="0" ty="0" sx="100000" sy="100000" flip="none" algn="tl"/>
          </a:blipFill>
          <a:ln w="9525">
            <a:noFill/>
            <a:round/>
          </a:ln>
          <a:effectLst>
            <a:prstShdw prst="shdw17" dist="17961" dir="2700000">
              <a:srgbClr val="FFFFFF">
                <a:gamma/>
                <a:shade val="60000"/>
                <a:invGamma/>
              </a:srgbClr>
            </a:prstShdw>
          </a:effectLst>
        </p:spPr>
        <p:txBody>
          <a:bodyPr tIns="8100" bIns="8100" anchor="ctr"/>
          <a:lstStyle/>
          <a:p>
            <a:pPr marL="423863" indent="-423863" defTabSz="685800">
              <a:lnSpc>
                <a:spcPct val="120000"/>
              </a:lnSpc>
              <a:defRPr/>
            </a:pPr>
            <a:r>
              <a:rPr kumimoji="1" lang="zh-CN" altLang="en-US" sz="2400"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注：数量级不同</a:t>
            </a:r>
            <a:r>
              <a:rPr kumimoji="1" lang="zh-CN" altLang="en-US" sz="2400"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的数相加</a:t>
            </a:r>
            <a:r>
              <a:rPr kumimoji="1" lang="zh-CN" altLang="en-US" sz="2400"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，要分组</a:t>
            </a:r>
            <a:r>
              <a:rPr kumimoji="1" lang="zh-CN" altLang="en-US" sz="2400" dirty="0">
                <a:solidFill>
                  <a:srgbClr val="000000"/>
                </a:solidFill>
                <a:latin typeface="微软雅黑" panose="020B0503020204020204" pitchFamily="34" charset="-122"/>
                <a:ea typeface="微软雅黑" panose="020B0503020204020204" pitchFamily="34" charset="-122"/>
              </a:rPr>
              <a:t>求和</a:t>
            </a:r>
            <a:r>
              <a:rPr kumimoji="1" lang="zh-CN" altLang="en-US" sz="2400" dirty="0">
                <a:latin typeface="微软雅黑" panose="020B0503020204020204" pitchFamily="34" charset="-122"/>
                <a:ea typeface="微软雅黑" panose="020B0503020204020204" pitchFamily="34" charset="-122"/>
              </a:rPr>
              <a:t>，</a:t>
            </a:r>
            <a:r>
              <a:rPr kumimoji="1" lang="zh-CN" altLang="en-US" sz="2400" dirty="0">
                <a:solidFill>
                  <a:srgbClr val="C00000"/>
                </a:solidFill>
                <a:latin typeface="微软雅黑" panose="020B0503020204020204" pitchFamily="34" charset="-122"/>
                <a:ea typeface="微软雅黑" panose="020B0503020204020204" pitchFamily="34" charset="-122"/>
              </a:rPr>
              <a:t>先计算</a:t>
            </a:r>
            <a:r>
              <a:rPr kumimoji="1" lang="zh-CN" altLang="en-US" sz="2400" dirty="0">
                <a:solidFill>
                  <a:srgbClr val="000000"/>
                </a:solidFill>
                <a:latin typeface="微软雅黑" panose="020B0503020204020204" pitchFamily="34" charset="-122"/>
                <a:ea typeface="微软雅黑" panose="020B0503020204020204" pitchFamily="34" charset="-122"/>
              </a:rPr>
              <a:t>数量级</a:t>
            </a:r>
            <a:r>
              <a:rPr kumimoji="1" lang="zh-CN" altLang="en-US" sz="2400" dirty="0">
                <a:solidFill>
                  <a:srgbClr val="C00000"/>
                </a:solidFill>
                <a:latin typeface="微软雅黑" panose="020B0503020204020204" pitchFamily="34" charset="-122"/>
                <a:ea typeface="微软雅黑" panose="020B0503020204020204" pitchFamily="34" charset="-122"/>
              </a:rPr>
              <a:t>较小的</a:t>
            </a:r>
            <a:r>
              <a:rPr kumimoji="1" lang="zh-CN" altLang="en-US" sz="2400" dirty="0">
                <a:latin typeface="微软雅黑" panose="020B0503020204020204" pitchFamily="34" charset="-122"/>
                <a:ea typeface="微软雅黑" panose="020B0503020204020204" pitchFamily="34" charset="-122"/>
              </a:rPr>
              <a:t>，</a:t>
            </a:r>
            <a:r>
              <a:rPr kumimoji="1" lang="zh-CN" altLang="en-US" sz="2400" dirty="0">
                <a:solidFill>
                  <a:srgbClr val="000000"/>
                </a:solidFill>
                <a:latin typeface="微软雅黑" panose="020B0503020204020204" pitchFamily="34" charset="-122"/>
                <a:ea typeface="微软雅黑" panose="020B0503020204020204" pitchFamily="34" charset="-122"/>
              </a:rPr>
              <a:t>按</a:t>
            </a:r>
            <a:r>
              <a:rPr kumimoji="1" lang="zh-CN" altLang="en-US" sz="2400" dirty="0">
                <a:solidFill>
                  <a:srgbClr val="C00000"/>
                </a:solidFill>
                <a:latin typeface="微软雅黑" panose="020B0503020204020204" pitchFamily="34" charset="-122"/>
                <a:ea typeface="微软雅黑" panose="020B0503020204020204" pitchFamily="34" charset="-122"/>
              </a:rPr>
              <a:t>数量级递增</a:t>
            </a:r>
            <a:r>
              <a:rPr kumimoji="1" lang="zh-CN" altLang="en-US" sz="2400" dirty="0">
                <a:solidFill>
                  <a:srgbClr val="000000"/>
                </a:solidFill>
                <a:latin typeface="微软雅黑" panose="020B0503020204020204" pitchFamily="34" charset="-122"/>
                <a:ea typeface="微软雅黑" panose="020B0503020204020204" pitchFamily="34" charset="-122"/>
              </a:rPr>
              <a:t>的顺序依次求和，可使和的误差减小。</a:t>
            </a:r>
          </a:p>
        </p:txBody>
      </p:sp>
    </p:spTree>
    <p:extLst>
      <p:ext uri="{BB962C8B-B14F-4D97-AF65-F5344CB8AC3E}">
        <p14:creationId xmlns:p14="http://schemas.microsoft.com/office/powerpoint/2010/main" val="283862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box(out)">
                                      <p:cBhvr>
                                        <p:cTn id="44" dur="500"/>
                                        <p:tgtEl>
                                          <p:spTgt spid="11"/>
                                        </p:tgtEl>
                                      </p:cBhvr>
                                    </p:animEffect>
                                  </p:childTnLst>
                                  <p:subTnLst>
                                    <p:audio>
                                      <p:cMediaNode>
                                        <p:cTn display="0" masterRel="sameClick">
                                          <p:stCondLst>
                                            <p:cond evt="begin" delay="0">
                                              <p:tn val="42"/>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8" grpId="0"/>
      <p:bldP spid="9" grpId="0"/>
      <p:bldP spid="10" grpId="0"/>
      <p:bldP spid="1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Text Box 4"/>
          <p:cNvSpPr txBox="1"/>
          <p:nvPr/>
        </p:nvSpPr>
        <p:spPr>
          <a:xfrm>
            <a:off x="467544" y="400499"/>
            <a:ext cx="5642891" cy="59792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lnSpc>
                <a:spcPct val="130000"/>
              </a:lnSpc>
              <a:buClrTx/>
              <a:buSzTx/>
              <a:buNone/>
            </a:pPr>
            <a:r>
              <a:rPr lang="en-US" altLang="zh-CN" sz="2800" b="1" dirty="0">
                <a:solidFill>
                  <a:srgbClr val="C00000"/>
                </a:solidFill>
                <a:latin typeface="微软雅黑" panose="020B0503020204020204" pitchFamily="34" charset="-122"/>
                <a:ea typeface="微软雅黑" panose="020B0503020204020204" pitchFamily="34" charset="-122"/>
              </a:rPr>
              <a:t>4. </a:t>
            </a:r>
            <a:r>
              <a:rPr lang="zh-CN" altLang="en-US" sz="2800" b="1" dirty="0">
                <a:solidFill>
                  <a:srgbClr val="C00000"/>
                </a:solidFill>
                <a:latin typeface="微软雅黑" panose="020B0503020204020204" pitchFamily="34" charset="-122"/>
                <a:ea typeface="微软雅黑" panose="020B0503020204020204" pitchFamily="34" charset="-122"/>
              </a:rPr>
              <a:t>简化计算步骤，避免误差积累。</a:t>
            </a:r>
            <a:endParaRPr lang="zh-CN" altLang="en-US" sz="2800" dirty="0">
              <a:solidFill>
                <a:srgbClr val="C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0183" name="Text Box 7"/>
              <p:cNvSpPr txBox="1"/>
              <p:nvPr/>
            </p:nvSpPr>
            <p:spPr>
              <a:xfrm>
                <a:off x="500306" y="1170814"/>
                <a:ext cx="7482818"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solidFill>
                      <a:schemeClr val="hlink"/>
                    </a:solidFill>
                    <a:latin typeface="微软雅黑" panose="020B0503020204020204" pitchFamily="34" charset="-122"/>
                    <a:ea typeface="微软雅黑" panose="020B0503020204020204" pitchFamily="34" charset="-122"/>
                  </a:rPr>
                  <a:t>例</a:t>
                </a:r>
                <a:r>
                  <a:rPr lang="en-US" altLang="zh-CN" sz="2400" b="1" dirty="0">
                    <a:solidFill>
                      <a:schemeClr val="hlink"/>
                    </a:solidFill>
                    <a:latin typeface="微软雅黑" panose="020B0503020204020204" pitchFamily="34" charset="-122"/>
                    <a:ea typeface="微软雅黑" panose="020B0503020204020204" pitchFamily="34" charset="-122"/>
                  </a:rPr>
                  <a:t>4</a:t>
                </a:r>
                <a:r>
                  <a:rPr lang="zh-CN" altLang="en-US" sz="2400" b="1" dirty="0">
                    <a:solidFill>
                      <a:schemeClr val="hlink"/>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多项式求值：给定的 </a:t>
                </a:r>
                <a14:m>
                  <m:oMath xmlns:m="http://schemas.openxmlformats.org/officeDocument/2006/math">
                    <m:r>
                      <a:rPr lang="zh-CN" altLang="en-US" sz="2400" i="1">
                        <a:latin typeface="Cambria Math" panose="02040503050406030204" pitchFamily="18" charset="0"/>
                      </a:rPr>
                      <m:t>𝑥</m:t>
                    </m:r>
                  </m:oMath>
                </a14:m>
                <a:r>
                  <a:rPr lang="zh-CN" altLang="en-US" sz="2400" b="1" dirty="0">
                    <a:latin typeface="微软雅黑" panose="020B0503020204020204" pitchFamily="34" charset="-122"/>
                    <a:ea typeface="微软雅黑" panose="020B0503020204020204" pitchFamily="34" charset="-122"/>
                  </a:rPr>
                  <a:t> 求下列</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次多项式的值。 </a:t>
                </a:r>
              </a:p>
            </p:txBody>
          </p:sp>
        </mc:Choice>
        <mc:Fallback xmlns="">
          <p:sp>
            <p:nvSpPr>
              <p:cNvPr id="50183" name="Text Box 7"/>
              <p:cNvSpPr txBox="1">
                <a:spLocks noRot="1" noChangeAspect="1" noMove="1" noResize="1" noEditPoints="1" noAdjustHandles="1" noChangeArrowheads="1" noChangeShapeType="1" noTextEdit="1"/>
              </p:cNvSpPr>
              <p:nvPr/>
            </p:nvSpPr>
            <p:spPr>
              <a:xfrm>
                <a:off x="500306" y="1170814"/>
                <a:ext cx="7482818" cy="461665"/>
              </a:xfrm>
              <a:prstGeom prst="rect">
                <a:avLst/>
              </a:prstGeom>
              <a:blipFill>
                <a:blip r:embed="rId3"/>
                <a:stretch>
                  <a:fillRect l="-1221" t="-10526" b="-28947"/>
                </a:stretch>
              </a:blipFill>
              <a:ln w="9525">
                <a:noFill/>
              </a:ln>
            </p:spPr>
            <p:txBody>
              <a:bodyPr/>
              <a:lstStyle/>
              <a:p>
                <a:r>
                  <a:rPr lang="zh-CN" altLang="en-US">
                    <a:noFill/>
                  </a:rPr>
                  <a:t> </a:t>
                </a:r>
              </a:p>
            </p:txBody>
          </p:sp>
        </mc:Fallback>
      </mc:AlternateContent>
      <p:graphicFrame>
        <p:nvGraphicFramePr>
          <p:cNvPr id="50184" name="Object 8"/>
          <p:cNvGraphicFramePr>
            <a:graphicFrameLocks noChangeAspect="1"/>
          </p:cNvGraphicFramePr>
          <p:nvPr>
            <p:extLst>
              <p:ext uri="{D42A27DB-BD31-4B8C-83A1-F6EECF244321}">
                <p14:modId xmlns:p14="http://schemas.microsoft.com/office/powerpoint/2010/main" val="2552758126"/>
              </p:ext>
            </p:extLst>
          </p:nvPr>
        </p:nvGraphicFramePr>
        <p:xfrm>
          <a:off x="2170538" y="1884235"/>
          <a:ext cx="3939897" cy="462142"/>
        </p:xfrm>
        <a:graphic>
          <a:graphicData uri="http://schemas.openxmlformats.org/presentationml/2006/ole">
            <mc:AlternateContent xmlns:mc="http://schemas.openxmlformats.org/markup-compatibility/2006">
              <mc:Choice xmlns:v="urn:schemas-microsoft-com:vml" Requires="v">
                <p:oleObj name="Equation" r:id="rId4" imgW="1497965" imgH="175895" progId="Equation.DSMT4">
                  <p:embed/>
                </p:oleObj>
              </mc:Choice>
              <mc:Fallback>
                <p:oleObj name="Equation" r:id="rId4" imgW="1497965" imgH="175895" progId="Equation.DSMT4">
                  <p:embed/>
                  <p:pic>
                    <p:nvPicPr>
                      <p:cNvPr id="50184" name="Object 8"/>
                      <p:cNvPicPr/>
                      <p:nvPr/>
                    </p:nvPicPr>
                    <p:blipFill>
                      <a:blip r:embed="rId5">
                        <a:clrChange>
                          <a:clrFrom>
                            <a:srgbClr val="000000"/>
                          </a:clrFrom>
                          <a:clrTo>
                            <a:srgbClr val="000000"/>
                          </a:clrTo>
                        </a:clrChange>
                      </a:blip>
                      <a:stretch>
                        <a:fillRect/>
                      </a:stretch>
                    </p:blipFill>
                    <p:spPr>
                      <a:xfrm>
                        <a:off x="2170538" y="1884235"/>
                        <a:ext cx="3939897" cy="462142"/>
                      </a:xfrm>
                      <a:prstGeom prst="rect">
                        <a:avLst/>
                      </a:prstGeom>
                      <a:noFill/>
                      <a:ln w="38100">
                        <a:noFill/>
                        <a:miter/>
                      </a:ln>
                    </p:spPr>
                  </p:pic>
                </p:oleObj>
              </mc:Fallback>
            </mc:AlternateContent>
          </a:graphicData>
        </a:graphic>
      </p:graphicFrame>
      <p:sp>
        <p:nvSpPr>
          <p:cNvPr id="2" name="Rectangle 11">
            <a:extLst>
              <a:ext uri="{FF2B5EF4-FFF2-40B4-BE49-F238E27FC236}">
                <a16:creationId xmlns:a16="http://schemas.microsoft.com/office/drawing/2014/main" id="{880C2486-E4A7-05AD-94A7-7DAD75077F94}"/>
              </a:ext>
            </a:extLst>
          </p:cNvPr>
          <p:cNvSpPr/>
          <p:nvPr/>
        </p:nvSpPr>
        <p:spPr>
          <a:xfrm>
            <a:off x="755576" y="2598134"/>
            <a:ext cx="3254860" cy="369332"/>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 解法</a:t>
            </a:r>
            <a:r>
              <a:rPr lang="en-US" altLang="zh-CN" sz="2400" b="1" dirty="0">
                <a:solidFill>
                  <a:srgbClr val="FF0000"/>
                </a:solidFill>
                <a:latin typeface="微软雅黑" panose="020B0503020204020204" pitchFamily="34" charset="-122"/>
                <a:ea typeface="微软雅黑" panose="020B0503020204020204" pitchFamily="34" charset="-122"/>
              </a:rPr>
              <a:t>1</a:t>
            </a:r>
            <a:r>
              <a:rPr lang="zh-CN" altLang="en-US" sz="2400" b="1" dirty="0">
                <a:solidFill>
                  <a:srgbClr val="FF0000"/>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直接求和法</a:t>
            </a:r>
          </a:p>
        </p:txBody>
      </p:sp>
      <p:graphicFrame>
        <p:nvGraphicFramePr>
          <p:cNvPr id="5" name="Object 8">
            <a:extLst>
              <a:ext uri="{FF2B5EF4-FFF2-40B4-BE49-F238E27FC236}">
                <a16:creationId xmlns:a16="http://schemas.microsoft.com/office/drawing/2014/main" id="{08F7EC61-6967-41D5-200E-6A238955F07F}"/>
              </a:ext>
            </a:extLst>
          </p:cNvPr>
          <p:cNvGraphicFramePr>
            <a:graphicFrameLocks noChangeAspect="1"/>
          </p:cNvGraphicFramePr>
          <p:nvPr>
            <p:extLst>
              <p:ext uri="{D42A27DB-BD31-4B8C-83A1-F6EECF244321}">
                <p14:modId xmlns:p14="http://schemas.microsoft.com/office/powerpoint/2010/main" val="231318521"/>
              </p:ext>
            </p:extLst>
          </p:nvPr>
        </p:nvGraphicFramePr>
        <p:xfrm>
          <a:off x="1619672" y="3312032"/>
          <a:ext cx="6239896" cy="718026"/>
        </p:xfrm>
        <a:graphic>
          <a:graphicData uri="http://schemas.openxmlformats.org/presentationml/2006/ole">
            <mc:AlternateContent xmlns:mc="http://schemas.openxmlformats.org/markup-compatibility/2006">
              <mc:Choice xmlns:v="urn:schemas-microsoft-com:vml" Requires="v">
                <p:oleObj name="Equation" r:id="rId6" imgW="3073320" imgH="355320" progId="Equation.DSMT4">
                  <p:embed/>
                </p:oleObj>
              </mc:Choice>
              <mc:Fallback>
                <p:oleObj name="Equation" r:id="rId6" imgW="3073320" imgH="355320" progId="Equation.DSMT4">
                  <p:embed/>
                  <p:pic>
                    <p:nvPicPr>
                      <p:cNvPr id="5" name="Object 8">
                        <a:extLst>
                          <a:ext uri="{FF2B5EF4-FFF2-40B4-BE49-F238E27FC236}">
                            <a16:creationId xmlns:a16="http://schemas.microsoft.com/office/drawing/2014/main" id="{08F7EC61-6967-41D5-200E-6A238955F07F}"/>
                          </a:ext>
                        </a:extLst>
                      </p:cNvPr>
                      <p:cNvPicPr/>
                      <p:nvPr/>
                    </p:nvPicPr>
                    <p:blipFill>
                      <a:blip r:embed="rId7">
                        <a:clrChange>
                          <a:clrFrom>
                            <a:srgbClr val="000000"/>
                          </a:clrFrom>
                          <a:clrTo>
                            <a:srgbClr val="000000"/>
                          </a:clrTo>
                        </a:clrChange>
                      </a:blip>
                      <a:stretch>
                        <a:fillRect/>
                      </a:stretch>
                    </p:blipFill>
                    <p:spPr>
                      <a:xfrm>
                        <a:off x="1619672" y="3312032"/>
                        <a:ext cx="6239896" cy="718026"/>
                      </a:xfrm>
                      <a:prstGeom prst="rect">
                        <a:avLst/>
                      </a:prstGeom>
                      <a:noFill/>
                      <a:ln w="38100">
                        <a:noFill/>
                        <a:miter/>
                      </a:ln>
                    </p:spPr>
                  </p:pic>
                </p:oleObj>
              </mc:Fallback>
            </mc:AlternateContent>
          </a:graphicData>
        </a:graphic>
      </p:graphicFrame>
      <p:grpSp>
        <p:nvGrpSpPr>
          <p:cNvPr id="10" name="组合 9">
            <a:extLst>
              <a:ext uri="{FF2B5EF4-FFF2-40B4-BE49-F238E27FC236}">
                <a16:creationId xmlns:a16="http://schemas.microsoft.com/office/drawing/2014/main" id="{9BD6182A-1491-3774-87A9-223B41FD4F29}"/>
              </a:ext>
            </a:extLst>
          </p:cNvPr>
          <p:cNvGrpSpPr/>
          <p:nvPr/>
        </p:nvGrpSpPr>
        <p:grpSpPr>
          <a:xfrm>
            <a:off x="1037840" y="4221088"/>
            <a:ext cx="7068320" cy="1689052"/>
            <a:chOff x="2982089" y="4354297"/>
            <a:chExt cx="7573963" cy="2252069"/>
          </a:xfrm>
        </p:grpSpPr>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3F7DEBA-B3F4-C6A2-E348-EE3C8CBDBF9F}"/>
                    </a:ext>
                  </a:extLst>
                </p:cNvPr>
                <p:cNvSpPr txBox="1"/>
                <p:nvPr/>
              </p:nvSpPr>
              <p:spPr>
                <a:xfrm>
                  <a:off x="2982089" y="4354297"/>
                  <a:ext cx="7573963" cy="2252069"/>
                </a:xfrm>
                <a:prstGeom prst="rect">
                  <a:avLst/>
                </a:prstGeom>
                <a:noFill/>
              </p:spPr>
              <p:txBody>
                <a:bodyPr wrap="square">
                  <a:spAutoFit/>
                </a:bodyPr>
                <a:lstStyle/>
                <a:p>
                  <a:pPr eaLnBrk="1" hangingPunct="1">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注：</a:t>
                  </a:r>
                  <a:r>
                    <a:rPr lang="zh-CN" altLang="en-US" sz="2400" dirty="0">
                      <a:solidFill>
                        <a:srgbClr val="0000FF"/>
                      </a:solidFill>
                      <a:latin typeface="微软雅黑" panose="020B0503020204020204" pitchFamily="34" charset="-122"/>
                      <a:ea typeface="微软雅黑" panose="020B0503020204020204" pitchFamily="34" charset="-122"/>
                    </a:rPr>
                    <a:t>按顺序依次计算每一项的值再求和，共需做</a:t>
                  </a:r>
                  <a:endParaRPr lang="en-US" altLang="zh-CN" sz="2400" dirty="0">
                    <a:solidFill>
                      <a:srgbClr val="0000FF"/>
                    </a:solidFill>
                    <a:latin typeface="微软雅黑" panose="020B0503020204020204" pitchFamily="34" charset="-122"/>
                    <a:ea typeface="微软雅黑" panose="020B0503020204020204" pitchFamily="34" charset="-122"/>
                  </a:endParaRPr>
                </a:p>
                <a:p>
                  <a:pPr eaLnBrk="1" hangingPunct="1">
                    <a:lnSpc>
                      <a:spcPct val="150000"/>
                    </a:lnSpc>
                  </a:pP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pPr>
                  <a:r>
                    <a:rPr lang="zh-CN" altLang="en-US" sz="2400" dirty="0">
                      <a:latin typeface="微软雅黑" panose="020B0503020204020204" pitchFamily="34" charset="-122"/>
                      <a:ea typeface="微软雅黑" panose="020B0503020204020204" pitchFamily="34" charset="-122"/>
                    </a:rPr>
                    <a:t>       </a:t>
                  </a:r>
                  <a:r>
                    <a:rPr lang="zh-CN" altLang="en-US" sz="2400" dirty="0">
                      <a:solidFill>
                        <a:srgbClr val="0000FF"/>
                      </a:solidFill>
                      <a:latin typeface="微软雅黑" panose="020B0503020204020204" pitchFamily="34" charset="-122"/>
                      <a:ea typeface="微软雅黑" panose="020B0503020204020204" pitchFamily="34" charset="-122"/>
                    </a:rPr>
                    <a:t>次乘法和 </a:t>
                  </a:r>
                  <a14:m>
                    <m:oMath xmlns:m="http://schemas.openxmlformats.org/officeDocument/2006/math">
                      <m:r>
                        <a:rPr lang="zh-CN" altLang="en-US" sz="2400" i="1" smtClean="0">
                          <a:solidFill>
                            <a:srgbClr val="FF0000"/>
                          </a:solidFill>
                          <a:latin typeface="Cambria Math" panose="02040503050406030204" pitchFamily="18" charset="0"/>
                        </a:rPr>
                        <m:t>𝒏</m:t>
                      </m:r>
                    </m:oMath>
                  </a14:m>
                  <a:r>
                    <a:rPr lang="zh-CN" altLang="en-US" sz="2400" dirty="0">
                      <a:solidFill>
                        <a:srgbClr val="0000FF"/>
                      </a:solidFill>
                      <a:latin typeface="微软雅黑" panose="020B0503020204020204" pitchFamily="34" charset="-122"/>
                      <a:ea typeface="微软雅黑" panose="020B0503020204020204" pitchFamily="34" charset="-122"/>
                    </a:rPr>
                    <a:t> 次加法。</a:t>
                  </a:r>
                  <a:endParaRPr lang="zh-CN" altLang="en-US" sz="2400" dirty="0">
                    <a:latin typeface="微软雅黑" panose="020B0503020204020204" pitchFamily="34" charset="-122"/>
                    <a:ea typeface="微软雅黑" panose="020B0503020204020204" pitchFamily="34" charset="-122"/>
                  </a:endParaRPr>
                </a:p>
              </p:txBody>
            </p:sp>
          </mc:Choice>
          <mc:Fallback xmlns="">
            <p:sp>
              <p:nvSpPr>
                <p:cNvPr id="7" name="文本框 6">
                  <a:extLst>
                    <a:ext uri="{FF2B5EF4-FFF2-40B4-BE49-F238E27FC236}">
                      <a16:creationId xmlns:a16="http://schemas.microsoft.com/office/drawing/2014/main" id="{E3F7DEBA-B3F4-C6A2-E348-EE3C8CBDBF9F}"/>
                    </a:ext>
                  </a:extLst>
                </p:cNvPr>
                <p:cNvSpPr txBox="1">
                  <a:spLocks noRot="1" noChangeAspect="1" noMove="1" noResize="1" noEditPoints="1" noAdjustHandles="1" noChangeArrowheads="1" noChangeShapeType="1" noTextEdit="1"/>
                </p:cNvSpPr>
                <p:nvPr/>
              </p:nvSpPr>
              <p:spPr>
                <a:xfrm>
                  <a:off x="2982089" y="4354297"/>
                  <a:ext cx="7573963" cy="2252069"/>
                </a:xfrm>
                <a:prstGeom prst="rect">
                  <a:avLst/>
                </a:prstGeom>
                <a:blipFill>
                  <a:blip r:embed="rId8"/>
                  <a:stretch>
                    <a:fillRect l="-1293" b="-75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C63F6D3-F387-EC9A-CCCD-EFD02D58AFFE}"/>
                    </a:ext>
                  </a:extLst>
                </p:cNvPr>
                <p:cNvSpPr txBox="1"/>
                <p:nvPr/>
              </p:nvSpPr>
              <p:spPr>
                <a:xfrm>
                  <a:off x="5219706" y="5107889"/>
                  <a:ext cx="4245913" cy="854337"/>
                </a:xfrm>
                <a:prstGeom prst="rect">
                  <a:avLst/>
                </a:prstGeom>
                <a:noFill/>
              </p:spPr>
              <p:txBody>
                <a:bodyPr wrap="square">
                  <a:spAutoFit/>
                </a:bodyPr>
                <a:lstStyle/>
                <a:p>
                  <a:r>
                    <a:rPr lang="en-US" altLang="zh-CN" sz="2400" dirty="0">
                      <a:solidFill>
                        <a:srgbClr val="000000"/>
                      </a:solidFill>
                      <a:latin typeface="微软雅黑" panose="020B0503020204020204" pitchFamily="34" charset="-122"/>
                      <a:ea typeface="微软雅黑" panose="020B0503020204020204" pitchFamily="34" charset="-122"/>
                    </a:rPr>
                    <a:t>1 + 2 + 3 + </a:t>
                  </a:r>
                  <a14:m>
                    <m:oMath xmlns:m="http://schemas.openxmlformats.org/officeDocument/2006/math">
                      <m:r>
                        <a:rPr lang="zh-CN" altLang="en-US" sz="2400">
                          <a:latin typeface="Cambria Math" panose="02040503050406030204" pitchFamily="18" charset="0"/>
                        </a:rPr>
                        <m:t>⋯</m:t>
                      </m:r>
                    </m:oMath>
                  </a14:m>
                  <a:r>
                    <a:rPr lang="en-US" altLang="zh-CN" sz="2400" dirty="0">
                      <a:solidFill>
                        <a:srgbClr val="000000"/>
                      </a:solidFill>
                      <a:latin typeface="微软雅黑" panose="020B0503020204020204" pitchFamily="34" charset="-122"/>
                      <a:ea typeface="微软雅黑" panose="020B0503020204020204" pitchFamily="34" charset="-122"/>
                    </a:rPr>
                    <a:t> +</a:t>
                  </a:r>
                  <a14:m>
                    <m:oMath xmlns:m="http://schemas.openxmlformats.org/officeDocument/2006/math">
                      <m:r>
                        <a:rPr lang="zh-CN" altLang="en-US" sz="2400" i="1">
                          <a:solidFill>
                            <a:schemeClr val="tx1"/>
                          </a:solidFill>
                          <a:latin typeface="Cambria Math" panose="02040503050406030204" pitchFamily="18" charset="0"/>
                        </a:rPr>
                        <m:t>𝒏</m:t>
                      </m:r>
                    </m:oMath>
                  </a14:m>
                  <a:r>
                    <a:rPr lang="en-US" altLang="zh-CN" sz="2400" dirty="0">
                      <a:solidFill>
                        <a:srgbClr val="000000"/>
                      </a:solidFill>
                      <a:latin typeface="微软雅黑" panose="020B0503020204020204" pitchFamily="34" charset="-122"/>
                      <a:ea typeface="微软雅黑" panose="020B0503020204020204" pitchFamily="34" charset="-122"/>
                    </a:rPr>
                    <a:t> = </a:t>
                  </a:r>
                  <a14:m>
                    <m:oMath xmlns:m="http://schemas.openxmlformats.org/officeDocument/2006/math">
                      <m:f>
                        <m:fPr>
                          <m:ctrlPr>
                            <a:rPr lang="zh-CN" altLang="en-US" sz="2400" i="1">
                              <a:solidFill>
                                <a:srgbClr val="FF0000"/>
                              </a:solidFill>
                              <a:latin typeface="Cambria Math" panose="02040503050406030204" pitchFamily="18" charset="0"/>
                            </a:rPr>
                          </m:ctrlPr>
                        </m:fPr>
                        <m:num>
                          <m:r>
                            <a:rPr lang="zh-CN" altLang="en-US" sz="2400" i="1">
                              <a:solidFill>
                                <a:srgbClr val="FF0000"/>
                              </a:solidFill>
                              <a:latin typeface="Cambria Math" panose="02040503050406030204" pitchFamily="18" charset="0"/>
                            </a:rPr>
                            <m:t>𝒏</m:t>
                          </m:r>
                          <m:d>
                            <m:dPr>
                              <m:ctrlPr>
                                <a:rPr lang="zh-CN" altLang="en-US" sz="2400" i="1">
                                  <a:solidFill>
                                    <a:srgbClr val="FF0000"/>
                                  </a:solidFill>
                                  <a:latin typeface="Cambria Math" panose="02040503050406030204" pitchFamily="18" charset="0"/>
                                </a:rPr>
                              </m:ctrlPr>
                            </m:dPr>
                            <m:e>
                              <m:r>
                                <a:rPr lang="zh-CN" altLang="en-US" sz="2400" i="1">
                                  <a:solidFill>
                                    <a:srgbClr val="FF0000"/>
                                  </a:solidFill>
                                  <a:latin typeface="Cambria Math" panose="02040503050406030204" pitchFamily="18" charset="0"/>
                                </a:rPr>
                                <m:t>𝒏</m:t>
                              </m:r>
                              <m:r>
                                <a:rPr lang="zh-CN" altLang="en-US" sz="2400">
                                  <a:solidFill>
                                    <a:srgbClr val="FF0000"/>
                                  </a:solidFill>
                                  <a:latin typeface="Cambria Math" panose="02040503050406030204" pitchFamily="18" charset="0"/>
                                </a:rPr>
                                <m:t>+</m:t>
                              </m:r>
                              <m:r>
                                <a:rPr lang="zh-CN" altLang="en-US" sz="2400">
                                  <a:solidFill>
                                    <a:srgbClr val="FF0000"/>
                                  </a:solidFill>
                                  <a:latin typeface="Cambria Math" panose="02040503050406030204" pitchFamily="18" charset="0"/>
                                </a:rPr>
                                <m:t>𝟏</m:t>
                              </m:r>
                            </m:e>
                          </m:d>
                        </m:num>
                        <m:den>
                          <m:r>
                            <a:rPr lang="zh-CN" altLang="en-US" sz="2400">
                              <a:solidFill>
                                <a:srgbClr val="FF0000"/>
                              </a:solidFill>
                              <a:latin typeface="Cambria Math" panose="02040503050406030204" pitchFamily="18" charset="0"/>
                            </a:rPr>
                            <m:t>𝟐</m:t>
                          </m:r>
                        </m:den>
                      </m:f>
                    </m:oMath>
                  </a14:m>
                  <a:endParaRPr lang="zh-CN" altLang="en-US" sz="2400" dirty="0">
                    <a:solidFill>
                      <a:srgbClr val="FF0000"/>
                    </a:solidFill>
                    <a:latin typeface="微软雅黑" panose="020B0503020204020204" pitchFamily="34" charset="-122"/>
                    <a:ea typeface="微软雅黑" panose="020B0503020204020204" pitchFamily="34" charset="-122"/>
                  </a:endParaRPr>
                </a:p>
              </p:txBody>
            </p:sp>
          </mc:Choice>
          <mc:Fallback xmlns="">
            <p:sp>
              <p:nvSpPr>
                <p:cNvPr id="9" name="文本框 8">
                  <a:extLst>
                    <a:ext uri="{FF2B5EF4-FFF2-40B4-BE49-F238E27FC236}">
                      <a16:creationId xmlns:a16="http://schemas.microsoft.com/office/drawing/2014/main" id="{1C63F6D3-F387-EC9A-CCCD-EFD02D58AFFE}"/>
                    </a:ext>
                  </a:extLst>
                </p:cNvPr>
                <p:cNvSpPr txBox="1">
                  <a:spLocks noRot="1" noChangeAspect="1" noMove="1" noResize="1" noEditPoints="1" noAdjustHandles="1" noChangeArrowheads="1" noChangeShapeType="1" noTextEdit="1"/>
                </p:cNvSpPr>
                <p:nvPr/>
              </p:nvSpPr>
              <p:spPr>
                <a:xfrm>
                  <a:off x="5219706" y="5107889"/>
                  <a:ext cx="4245913" cy="854337"/>
                </a:xfrm>
                <a:prstGeom prst="rect">
                  <a:avLst/>
                </a:prstGeom>
                <a:blipFill>
                  <a:blip r:embed="rId9"/>
                  <a:stretch>
                    <a:fillRect l="-2462" b="-8571"/>
                  </a:stretch>
                </a:blipFill>
              </p:spPr>
              <p:txBody>
                <a:bodyPr/>
                <a:lstStyle/>
                <a:p>
                  <a:r>
                    <a:rPr lang="zh-CN" altLang="en-US">
                      <a:noFill/>
                    </a:rPr>
                    <a:t> </a:t>
                  </a:r>
                </a:p>
              </p:txBody>
            </p:sp>
          </mc:Fallback>
        </mc:AlternateContent>
      </p:grpSp>
    </p:spTree>
  </p:cSld>
  <p:clrMapOvr>
    <a:masterClrMapping/>
  </p:clrMapOvr>
  <p:transition>
    <p:checker dir="vert"/>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wipe(left)">
                                      <p:cBhvr>
                                        <p:cTn id="7" dur="500"/>
                                        <p:tgtEl>
                                          <p:spTgt spid="501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83"/>
                                        </p:tgtEl>
                                        <p:attrNameLst>
                                          <p:attrName>style.visibility</p:attrName>
                                        </p:attrNameLst>
                                      </p:cBhvr>
                                      <p:to>
                                        <p:strVal val="visible"/>
                                      </p:to>
                                    </p:set>
                                    <p:animEffect transition="in" filter="wipe(left)">
                                      <p:cBhvr>
                                        <p:cTn id="12" dur="500"/>
                                        <p:tgtEl>
                                          <p:spTgt spid="501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0184"/>
                                        </p:tgtEl>
                                        <p:attrNameLst>
                                          <p:attrName>style.visibility</p:attrName>
                                        </p:attrNameLst>
                                      </p:cBhvr>
                                      <p:to>
                                        <p:strVal val="visible"/>
                                      </p:to>
                                    </p:set>
                                    <p:animEffect transition="in" filter="wipe(left)">
                                      <p:cBhvr>
                                        <p:cTn id="17" dur="500"/>
                                        <p:tgtEl>
                                          <p:spTgt spid="5018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p:bldP spid="50183" grpId="0"/>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1100" name="Rectangle 28"/>
              <p:cNvSpPr/>
              <p:nvPr/>
            </p:nvSpPr>
            <p:spPr>
              <a:xfrm>
                <a:off x="979762" y="3071075"/>
                <a:ext cx="7593867" cy="1135054"/>
              </a:xfrm>
              <a:prstGeom prst="rect">
                <a:avLst/>
              </a:prstGeom>
              <a:noFill/>
              <a:ln w="9525">
                <a:noFill/>
              </a:ln>
            </p:spPr>
            <p:txBody>
              <a:bodyPr wrap="square"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lnSpc>
                    <a:spcPct val="150000"/>
                  </a:lnSpc>
                  <a:spcBef>
                    <a:spcPct val="0"/>
                  </a:spcBef>
                  <a:buClrTx/>
                  <a:buSzTx/>
                  <a:buNone/>
                </a:pPr>
                <a:r>
                  <a:rPr lang="zh-CN" altLang="en-US" sz="2400" b="1" dirty="0">
                    <a:solidFill>
                      <a:srgbClr val="FF0000"/>
                    </a:solidFill>
                    <a:latin typeface="微软雅黑" panose="020B0503020204020204" pitchFamily="34" charset="-122"/>
                    <a:ea typeface="微软雅黑" panose="020B0503020204020204" pitchFamily="34" charset="-122"/>
                  </a:rPr>
                  <a:t> 注：</a:t>
                </a:r>
                <a:r>
                  <a:rPr lang="zh-CN" altLang="en-US" sz="2400" b="1" dirty="0">
                    <a:latin typeface="微软雅黑" panose="020B0503020204020204" pitchFamily="34" charset="-122"/>
                    <a:ea typeface="微软雅黑" panose="020B0503020204020204" pitchFamily="34" charset="-122"/>
                  </a:rPr>
                  <a:t>先计算 </a:t>
                </a:r>
                <a:r>
                  <a:rPr lang="en-US" altLang="zh-CN" sz="2400" b="1" i="1" dirty="0">
                    <a:latin typeface="微软雅黑" panose="020B0503020204020204" pitchFamily="34" charset="-122"/>
                    <a:ea typeface="微软雅黑" panose="020B0503020204020204" pitchFamily="34" charset="-122"/>
                  </a:rPr>
                  <a:t>x</a:t>
                </a:r>
                <a:r>
                  <a:rPr lang="en-US" altLang="zh-CN" sz="2400" b="1" baseline="30000" dirty="0">
                    <a:latin typeface="微软雅黑" panose="020B0503020204020204" pitchFamily="34" charset="-122"/>
                    <a:ea typeface="微软雅黑" panose="020B0503020204020204" pitchFamily="34" charset="-122"/>
                  </a:rPr>
                  <a:t>2</a:t>
                </a:r>
                <a:r>
                  <a:rPr lang="en-US" altLang="zh-CN" sz="2400" b="1" dirty="0">
                    <a:latin typeface="微软雅黑" panose="020B0503020204020204" pitchFamily="34" charset="-122"/>
                    <a:ea typeface="微软雅黑" panose="020B0503020204020204" pitchFamily="34" charset="-122"/>
                  </a:rPr>
                  <a:t>, </a:t>
                </a:r>
                <a:r>
                  <a:rPr lang="en-US" altLang="zh-CN" sz="2400" b="1" i="1" dirty="0">
                    <a:latin typeface="微软雅黑" panose="020B0503020204020204" pitchFamily="34" charset="-122"/>
                    <a:ea typeface="微软雅黑" panose="020B0503020204020204" pitchFamily="34" charset="-122"/>
                  </a:rPr>
                  <a:t>x</a:t>
                </a:r>
                <a:r>
                  <a:rPr lang="en-US" altLang="zh-CN" sz="2400" b="1" baseline="30000" dirty="0">
                    <a:latin typeface="微软雅黑" panose="020B0503020204020204" pitchFamily="34" charset="-122"/>
                    <a:ea typeface="微软雅黑" panose="020B0503020204020204" pitchFamily="34" charset="-122"/>
                  </a:rPr>
                  <a:t>3</a:t>
                </a:r>
                <a:r>
                  <a:rPr lang="en-US" altLang="zh-CN" sz="2400" b="1" dirty="0">
                    <a:latin typeface="微软雅黑" panose="020B0503020204020204" pitchFamily="34" charset="-122"/>
                    <a:ea typeface="微软雅黑" panose="020B0503020204020204" pitchFamily="34" charset="-122"/>
                  </a:rPr>
                  <a:t>, …,</a:t>
                </a:r>
                <a:r>
                  <a:rPr lang="en-US" altLang="zh-CN" sz="2400" b="1" i="1" dirty="0">
                    <a:latin typeface="微软雅黑" panose="020B0503020204020204" pitchFamily="34" charset="-122"/>
                    <a:ea typeface="微软雅黑" panose="020B0503020204020204" pitchFamily="34" charset="-122"/>
                  </a:rPr>
                  <a:t> </a:t>
                </a:r>
                <a:r>
                  <a:rPr lang="en-US" altLang="zh-CN" sz="2400" b="1" i="1" dirty="0" err="1">
                    <a:latin typeface="微软雅黑" panose="020B0503020204020204" pitchFamily="34" charset="-122"/>
                    <a:ea typeface="微软雅黑" panose="020B0503020204020204" pitchFamily="34" charset="-122"/>
                  </a:rPr>
                  <a:t>x</a:t>
                </a:r>
                <a:r>
                  <a:rPr lang="en-US" altLang="zh-CN" sz="2400" b="1" baseline="30000" dirty="0" err="1">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（需</a:t>
                </a:r>
                <a14:m>
                  <m:oMath xmlns:m="http://schemas.openxmlformats.org/officeDocument/2006/math">
                    <m:r>
                      <a:rPr lang="zh-CN" altLang="en-US" sz="2400" b="1" i="1">
                        <a:solidFill>
                          <a:srgbClr val="FF0000"/>
                        </a:solidFill>
                        <a:latin typeface="Cambria Math" panose="02040503050406030204" pitchFamily="18" charset="0"/>
                      </a:rPr>
                      <m:t>𝒏</m:t>
                    </m:r>
                  </m:oMath>
                </a14:m>
                <a:r>
                  <a:rPr lang="zh-CN" altLang="en-US" sz="2400" b="1" dirty="0">
                    <a:solidFill>
                      <a:schemeClr val="hlink"/>
                    </a:solidFill>
                    <a:latin typeface="微软雅黑" panose="020B0503020204020204" pitchFamily="34" charset="-122"/>
                    <a:ea typeface="微软雅黑" panose="020B0503020204020204" pitchFamily="34" charset="-122"/>
                  </a:rPr>
                  <a:t> </a:t>
                </a:r>
                <a:r>
                  <a:rPr lang="en-US" altLang="zh-CN" sz="2400" b="1" dirty="0">
                    <a:solidFill>
                      <a:schemeClr val="hlink"/>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1</a:t>
                </a:r>
                <a:r>
                  <a:rPr lang="zh-CN" altLang="en-US" sz="2400" b="1" dirty="0">
                    <a:solidFill>
                      <a:srgbClr val="FF0000"/>
                    </a:solidFill>
                    <a:latin typeface="微软雅黑" panose="020B0503020204020204" pitchFamily="34" charset="-122"/>
                    <a:ea typeface="微软雅黑" panose="020B0503020204020204" pitchFamily="34" charset="-122"/>
                  </a:rPr>
                  <a:t>次</a:t>
                </a:r>
                <a:r>
                  <a:rPr lang="zh-CN" altLang="en-US" sz="2400" b="1" dirty="0">
                    <a:latin typeface="微软雅黑" panose="020B0503020204020204" pitchFamily="34" charset="-122"/>
                    <a:ea typeface="微软雅黑" panose="020B0503020204020204" pitchFamily="34" charset="-122"/>
                  </a:rPr>
                  <a:t>乘法），</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再作线性组合（需</a:t>
                </a:r>
                <a14:m>
                  <m:oMath xmlns:m="http://schemas.openxmlformats.org/officeDocument/2006/math">
                    <m:r>
                      <a:rPr lang="zh-CN" altLang="en-US" sz="2400" b="1" i="1">
                        <a:solidFill>
                          <a:srgbClr val="FF0000"/>
                        </a:solidFill>
                        <a:latin typeface="Cambria Math" panose="02040503050406030204" pitchFamily="18" charset="0"/>
                      </a:rPr>
                      <m:t>𝒏</m:t>
                    </m:r>
                  </m:oMath>
                </a14:m>
                <a:r>
                  <a:rPr lang="zh-CN" altLang="en-US" sz="2400" b="1" dirty="0">
                    <a:solidFill>
                      <a:srgbClr val="FF0000"/>
                    </a:solidFill>
                    <a:latin typeface="微软雅黑" panose="020B0503020204020204" pitchFamily="34" charset="-122"/>
                    <a:ea typeface="微软雅黑" panose="020B0503020204020204" pitchFamily="34" charset="-122"/>
                  </a:rPr>
                  <a:t> 次</a:t>
                </a:r>
                <a:r>
                  <a:rPr lang="zh-CN" altLang="en-US" sz="2400" b="1" dirty="0">
                    <a:latin typeface="微软雅黑" panose="020B0503020204020204" pitchFamily="34" charset="-122"/>
                    <a:ea typeface="微软雅黑" panose="020B0503020204020204" pitchFamily="34" charset="-122"/>
                  </a:rPr>
                  <a:t>乘法），共需做</a:t>
                </a:r>
                <a:r>
                  <a:rPr lang="en-US" altLang="zh-CN" sz="2400" b="1" dirty="0">
                    <a:solidFill>
                      <a:srgbClr val="FF0000"/>
                    </a:solidFill>
                    <a:latin typeface="微软雅黑" panose="020B0503020204020204" pitchFamily="34" charset="-122"/>
                    <a:ea typeface="微软雅黑" panose="020B0503020204020204" pitchFamily="34" charset="-122"/>
                  </a:rPr>
                  <a:t>2</a:t>
                </a:r>
                <a:r>
                  <a:rPr lang="en-US" altLang="zh-CN" sz="2400" b="1" i="1" dirty="0">
                    <a:solidFill>
                      <a:srgbClr val="FF0000"/>
                    </a:solidFill>
                    <a:latin typeface="微软雅黑" panose="020B0503020204020204" pitchFamily="34" charset="-122"/>
                    <a:ea typeface="微软雅黑" panose="020B0503020204020204" pitchFamily="34" charset="-122"/>
                  </a:rPr>
                  <a:t>n</a:t>
                </a:r>
                <a:r>
                  <a:rPr lang="en-US" altLang="zh-CN" sz="2400" b="1" dirty="0">
                    <a:solidFill>
                      <a:srgbClr val="FF0000"/>
                    </a:solidFill>
                    <a:latin typeface="微软雅黑" panose="020B0503020204020204" pitchFamily="34" charset="-122"/>
                    <a:ea typeface="微软雅黑" panose="020B0503020204020204" pitchFamily="34" charset="-122"/>
                  </a:rPr>
                  <a:t>-1</a:t>
                </a:r>
                <a:r>
                  <a:rPr lang="zh-CN" altLang="en-US" sz="2400" b="1" dirty="0">
                    <a:solidFill>
                      <a:srgbClr val="FF0000"/>
                    </a:solidFill>
                    <a:latin typeface="微软雅黑" panose="020B0503020204020204" pitchFamily="34" charset="-122"/>
                    <a:ea typeface="微软雅黑" panose="020B0503020204020204" pitchFamily="34" charset="-122"/>
                  </a:rPr>
                  <a:t>次</a:t>
                </a:r>
                <a:r>
                  <a:rPr lang="zh-CN" altLang="en-US" sz="2400" b="1" dirty="0">
                    <a:latin typeface="微软雅黑" panose="020B0503020204020204" pitchFamily="34" charset="-122"/>
                    <a:ea typeface="微软雅黑" panose="020B0503020204020204" pitchFamily="34" charset="-122"/>
                  </a:rPr>
                  <a:t>乘法和</a:t>
                </a:r>
                <a:r>
                  <a:rPr lang="en-US" altLang="zh-CN" sz="2400" b="1" i="1" dirty="0">
                    <a:solidFill>
                      <a:schemeClr val="hlink"/>
                    </a:solidFill>
                    <a:latin typeface="微软雅黑" panose="020B0503020204020204" pitchFamily="34" charset="-122"/>
                    <a:ea typeface="微软雅黑" panose="020B0503020204020204" pitchFamily="34" charset="-122"/>
                  </a:rPr>
                  <a:t>n</a:t>
                </a:r>
                <a:r>
                  <a:rPr lang="zh-CN" altLang="en-US" sz="2400" b="1" dirty="0">
                    <a:solidFill>
                      <a:schemeClr val="hlink"/>
                    </a:solidFill>
                    <a:latin typeface="微软雅黑" panose="020B0503020204020204" pitchFamily="34" charset="-122"/>
                    <a:ea typeface="微软雅黑" panose="020B0503020204020204" pitchFamily="34" charset="-122"/>
                  </a:rPr>
                  <a:t>次</a:t>
                </a:r>
                <a:r>
                  <a:rPr lang="zh-CN" altLang="en-US" sz="2400" b="1" dirty="0">
                    <a:latin typeface="微软雅黑" panose="020B0503020204020204" pitchFamily="34" charset="-122"/>
                    <a:ea typeface="微软雅黑" panose="020B0503020204020204" pitchFamily="34" charset="-122"/>
                  </a:rPr>
                  <a:t>加法。</a:t>
                </a:r>
              </a:p>
            </p:txBody>
          </p:sp>
        </mc:Choice>
        <mc:Fallback xmlns="">
          <p:sp>
            <p:nvSpPr>
              <p:cNvPr id="131100" name="Rectangle 28"/>
              <p:cNvSpPr>
                <a:spLocks noRot="1" noChangeAspect="1" noMove="1" noResize="1" noEditPoints="1" noAdjustHandles="1" noChangeArrowheads="1" noChangeShapeType="1" noTextEdit="1"/>
              </p:cNvSpPr>
              <p:nvPr/>
            </p:nvSpPr>
            <p:spPr>
              <a:xfrm>
                <a:off x="979762" y="3071075"/>
                <a:ext cx="7593867" cy="1135054"/>
              </a:xfrm>
              <a:prstGeom prst="rect">
                <a:avLst/>
              </a:prstGeom>
              <a:blipFill>
                <a:blip r:embed="rId2"/>
                <a:stretch>
                  <a:fillRect l="-1285" r="-5301" b="-12366"/>
                </a:stretch>
              </a:blipFill>
              <a:ln w="9525">
                <a:noFill/>
              </a:ln>
            </p:spPr>
            <p:txBody>
              <a:bodyPr/>
              <a:lstStyle/>
              <a:p>
                <a:r>
                  <a:rPr lang="zh-CN" altLang="en-US">
                    <a:noFill/>
                  </a:rPr>
                  <a:t> </a:t>
                </a:r>
              </a:p>
            </p:txBody>
          </p:sp>
        </mc:Fallback>
      </mc:AlternateContent>
      <p:sp>
        <p:nvSpPr>
          <p:cNvPr id="131151" name="Rectangle 79"/>
          <p:cNvSpPr/>
          <p:nvPr/>
        </p:nvSpPr>
        <p:spPr>
          <a:xfrm>
            <a:off x="1818085" y="2274793"/>
            <a:ext cx="5281613" cy="446276"/>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lnSpc>
                <a:spcPct val="120000"/>
              </a:lnSpc>
              <a:spcBef>
                <a:spcPct val="0"/>
              </a:spcBef>
              <a:buClrTx/>
              <a:buSzTx/>
              <a:buNone/>
            </a:pPr>
            <a:r>
              <a:rPr lang="zh-CN" altLang="en-US" sz="2100" b="1" dirty="0">
                <a:latin typeface="Times New Roman" panose="02020603050405020304" pitchFamily="18" charset="0"/>
                <a:ea typeface="楷体_GB2312" pitchFamily="49" charset="-122"/>
              </a:rPr>
              <a:t>    </a:t>
            </a:r>
          </a:p>
        </p:txBody>
      </p:sp>
      <p:sp>
        <p:nvSpPr>
          <p:cNvPr id="3" name="Rectangle 11">
            <a:extLst>
              <a:ext uri="{FF2B5EF4-FFF2-40B4-BE49-F238E27FC236}">
                <a16:creationId xmlns:a16="http://schemas.microsoft.com/office/drawing/2014/main" id="{6358DEC0-E851-56DA-331E-A9A4869AAC7A}"/>
              </a:ext>
            </a:extLst>
          </p:cNvPr>
          <p:cNvSpPr/>
          <p:nvPr/>
        </p:nvSpPr>
        <p:spPr>
          <a:xfrm>
            <a:off x="925776" y="764704"/>
            <a:ext cx="3254860" cy="369332"/>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 解法</a:t>
            </a:r>
            <a:r>
              <a:rPr lang="en-US" altLang="zh-CN" sz="2400" b="1" dirty="0">
                <a:solidFill>
                  <a:srgbClr val="FF0000"/>
                </a:solidFill>
                <a:latin typeface="微软雅黑" panose="020B0503020204020204" pitchFamily="34" charset="-122"/>
                <a:ea typeface="微软雅黑" panose="020B0503020204020204" pitchFamily="34" charset="-122"/>
              </a:rPr>
              <a:t>2</a:t>
            </a:r>
            <a:r>
              <a:rPr lang="zh-CN" altLang="en-US" sz="2400" b="1" dirty="0">
                <a:solidFill>
                  <a:srgbClr val="FF0000"/>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逐项求和法</a:t>
            </a:r>
          </a:p>
        </p:txBody>
      </p:sp>
      <p:graphicFrame>
        <p:nvGraphicFramePr>
          <p:cNvPr id="4" name="对象 3">
            <a:extLst>
              <a:ext uri="{FF2B5EF4-FFF2-40B4-BE49-F238E27FC236}">
                <a16:creationId xmlns:a16="http://schemas.microsoft.com/office/drawing/2014/main" id="{390ACCB3-5E55-799E-9629-11A6929C9AEA}"/>
              </a:ext>
            </a:extLst>
          </p:cNvPr>
          <p:cNvGraphicFramePr>
            <a:graphicFrameLocks noChangeAspect="1"/>
          </p:cNvGraphicFramePr>
          <p:nvPr>
            <p:extLst>
              <p:ext uri="{D42A27DB-BD31-4B8C-83A1-F6EECF244321}">
                <p14:modId xmlns:p14="http://schemas.microsoft.com/office/powerpoint/2010/main" val="2609330999"/>
              </p:ext>
            </p:extLst>
          </p:nvPr>
        </p:nvGraphicFramePr>
        <p:xfrm>
          <a:off x="1907704" y="1526853"/>
          <a:ext cx="5737984" cy="580348"/>
        </p:xfrm>
        <a:graphic>
          <a:graphicData uri="http://schemas.openxmlformats.org/presentationml/2006/ole">
            <mc:AlternateContent xmlns:mc="http://schemas.openxmlformats.org/markup-compatibility/2006">
              <mc:Choice xmlns:v="urn:schemas-microsoft-com:vml" Requires="v">
                <p:oleObj name="Equation" r:id="rId3" imgW="2260440" imgH="228600" progId="Equation.DSMT4">
                  <p:embed/>
                </p:oleObj>
              </mc:Choice>
              <mc:Fallback>
                <p:oleObj name="Equation" r:id="rId3" imgW="2260440" imgH="228600" progId="Equation.DSMT4">
                  <p:embed/>
                  <p:pic>
                    <p:nvPicPr>
                      <p:cNvPr id="4" name="对象 3">
                        <a:extLst>
                          <a:ext uri="{FF2B5EF4-FFF2-40B4-BE49-F238E27FC236}">
                            <a16:creationId xmlns:a16="http://schemas.microsoft.com/office/drawing/2014/main" id="{390ACCB3-5E55-799E-9629-11A6929C9A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1526853"/>
                        <a:ext cx="5737984" cy="580348"/>
                      </a:xfrm>
                      <a:prstGeom prst="rect">
                        <a:avLst/>
                      </a:prstGeom>
                      <a:noFill/>
                      <a:ln>
                        <a:noFill/>
                      </a:ln>
                    </p:spPr>
                  </p:pic>
                </p:oleObj>
              </mc:Fallback>
            </mc:AlternateContent>
          </a:graphicData>
        </a:graphic>
      </p:graphicFrame>
      <p:graphicFrame>
        <p:nvGraphicFramePr>
          <p:cNvPr id="5" name="Object 8">
            <a:extLst>
              <a:ext uri="{FF2B5EF4-FFF2-40B4-BE49-F238E27FC236}">
                <a16:creationId xmlns:a16="http://schemas.microsoft.com/office/drawing/2014/main" id="{7E5C563C-D1C7-6B4B-D183-0576D6470D25}"/>
              </a:ext>
            </a:extLst>
          </p:cNvPr>
          <p:cNvGraphicFramePr>
            <a:graphicFrameLocks noChangeAspect="1"/>
          </p:cNvGraphicFramePr>
          <p:nvPr>
            <p:extLst>
              <p:ext uri="{D42A27DB-BD31-4B8C-83A1-F6EECF244321}">
                <p14:modId xmlns:p14="http://schemas.microsoft.com/office/powerpoint/2010/main" val="2249987512"/>
              </p:ext>
            </p:extLst>
          </p:nvPr>
        </p:nvGraphicFramePr>
        <p:xfrm>
          <a:off x="1953986" y="2426036"/>
          <a:ext cx="5145712" cy="521048"/>
        </p:xfrm>
        <a:graphic>
          <a:graphicData uri="http://schemas.openxmlformats.org/presentationml/2006/ole">
            <mc:AlternateContent xmlns:mc="http://schemas.openxmlformats.org/markup-compatibility/2006">
              <mc:Choice xmlns:v="urn:schemas-microsoft-com:vml" Requires="v">
                <p:oleObj name="Equation" r:id="rId5" imgW="2374560" imgH="241200" progId="Equation.DSMT4">
                  <p:embed/>
                </p:oleObj>
              </mc:Choice>
              <mc:Fallback>
                <p:oleObj name="Equation" r:id="rId5" imgW="2374560" imgH="241200" progId="Equation.DSMT4">
                  <p:embed/>
                  <p:pic>
                    <p:nvPicPr>
                      <p:cNvPr id="5" name="Object 8">
                        <a:extLst>
                          <a:ext uri="{FF2B5EF4-FFF2-40B4-BE49-F238E27FC236}">
                            <a16:creationId xmlns:a16="http://schemas.microsoft.com/office/drawing/2014/main" id="{7E5C563C-D1C7-6B4B-D183-0576D6470D25}"/>
                          </a:ext>
                        </a:extLst>
                      </p:cNvPr>
                      <p:cNvPicPr/>
                      <p:nvPr/>
                    </p:nvPicPr>
                    <p:blipFill>
                      <a:blip r:embed="rId6">
                        <a:clrChange>
                          <a:clrFrom>
                            <a:srgbClr val="000000"/>
                          </a:clrFrom>
                          <a:clrTo>
                            <a:srgbClr val="000000"/>
                          </a:clrTo>
                        </a:clrChange>
                      </a:blip>
                      <a:stretch>
                        <a:fillRect/>
                      </a:stretch>
                    </p:blipFill>
                    <p:spPr>
                      <a:xfrm>
                        <a:off x="1953986" y="2426036"/>
                        <a:ext cx="5145712" cy="521048"/>
                      </a:xfrm>
                      <a:prstGeom prst="rect">
                        <a:avLst/>
                      </a:prstGeom>
                      <a:noFill/>
                      <a:ln w="38100">
                        <a:noFill/>
                        <a:miter/>
                      </a:ln>
                    </p:spPr>
                  </p:pic>
                </p:oleObj>
              </mc:Fallback>
            </mc:AlternateContent>
          </a:graphicData>
        </a:graphic>
      </p:graphicFrame>
      <p:grpSp>
        <p:nvGrpSpPr>
          <p:cNvPr id="10" name="组合 9">
            <a:extLst>
              <a:ext uri="{FF2B5EF4-FFF2-40B4-BE49-F238E27FC236}">
                <a16:creationId xmlns:a16="http://schemas.microsoft.com/office/drawing/2014/main" id="{05091AD0-AC19-6E67-26C3-DF4E0626187C}"/>
              </a:ext>
            </a:extLst>
          </p:cNvPr>
          <p:cNvGrpSpPr/>
          <p:nvPr/>
        </p:nvGrpSpPr>
        <p:grpSpPr>
          <a:xfrm>
            <a:off x="1007604" y="4829695"/>
            <a:ext cx="7128792" cy="592905"/>
            <a:chOff x="3265373" y="5107976"/>
            <a:chExt cx="7550777" cy="790540"/>
          </a:xfrm>
        </p:grpSpPr>
        <p:sp>
          <p:nvSpPr>
            <p:cNvPr id="7" name="Rectangle 28">
              <a:extLst>
                <a:ext uri="{FF2B5EF4-FFF2-40B4-BE49-F238E27FC236}">
                  <a16:creationId xmlns:a16="http://schemas.microsoft.com/office/drawing/2014/main" id="{E0437627-8ABD-B089-59C5-9A8A3AE17CBE}"/>
                </a:ext>
              </a:extLst>
            </p:cNvPr>
            <p:cNvSpPr/>
            <p:nvPr/>
          </p:nvSpPr>
          <p:spPr>
            <a:xfrm>
              <a:off x="3265373" y="5107976"/>
              <a:ext cx="7550777" cy="774742"/>
            </a:xfrm>
            <a:prstGeom prst="rect">
              <a:avLst/>
            </a:prstGeom>
            <a:noFill/>
            <a:ln w="9525">
              <a:noFill/>
            </a:ln>
          </p:spPr>
          <p:txBody>
            <a:bodyPr wrap="square"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lnSpc>
                  <a:spcPct val="150000"/>
                </a:lnSpc>
                <a:spcBef>
                  <a:spcPct val="0"/>
                </a:spcBef>
                <a:buClrTx/>
                <a:buSzTx/>
                <a:buNone/>
              </a:pPr>
              <a:r>
                <a:rPr lang="zh-CN" altLang="en-US" sz="2400" b="1" dirty="0">
                  <a:solidFill>
                    <a:srgbClr val="FF0000"/>
                  </a:solidFill>
                  <a:latin typeface="微软雅黑" panose="020B0503020204020204" pitchFamily="34" charset="-122"/>
                  <a:ea typeface="微软雅黑" panose="020B0503020204020204" pitchFamily="34" charset="-122"/>
                </a:rPr>
                <a:t> 思考：</a:t>
              </a:r>
              <a:r>
                <a:rPr lang="zh-CN" altLang="en-US" sz="2400" b="1" dirty="0">
                  <a:latin typeface="微软雅黑" panose="020B0503020204020204" pitchFamily="34" charset="-122"/>
                  <a:ea typeface="微软雅黑" panose="020B0503020204020204" pitchFamily="34" charset="-122"/>
                </a:rPr>
                <a:t>如何计算          的值可使计算次数最少？</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E4424C9-AC3A-9A94-FC25-9B73AAE1B3B1}"/>
                    </a:ext>
                  </a:extLst>
                </p:cNvPr>
                <p:cNvSpPr txBox="1"/>
                <p:nvPr/>
              </p:nvSpPr>
              <p:spPr>
                <a:xfrm>
                  <a:off x="5706028" y="5277405"/>
                  <a:ext cx="987804" cy="6211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𝑥</m:t>
                            </m:r>
                          </m:e>
                          <m:sup>
                            <m:r>
                              <a:rPr lang="en-US" altLang="zh-CN" sz="2400" b="0" i="1">
                                <a:latin typeface="Cambria Math" panose="02040503050406030204" pitchFamily="18" charset="0"/>
                              </a:rPr>
                              <m:t>255</m:t>
                            </m:r>
                          </m:sup>
                        </m:sSup>
                      </m:oMath>
                    </m:oMathPara>
                  </a14:m>
                  <a:endParaRPr lang="zh-CN" altLang="en-US" sz="2400" dirty="0">
                    <a:latin typeface="微软雅黑" panose="020B0503020204020204" pitchFamily="34" charset="-122"/>
                    <a:ea typeface="微软雅黑" panose="020B0503020204020204" pitchFamily="34" charset="-122"/>
                  </a:endParaRPr>
                </a:p>
              </p:txBody>
            </p:sp>
          </mc:Choice>
          <mc:Fallback xmlns="">
            <p:sp>
              <p:nvSpPr>
                <p:cNvPr id="9" name="文本框 8">
                  <a:extLst>
                    <a:ext uri="{FF2B5EF4-FFF2-40B4-BE49-F238E27FC236}">
                      <a16:creationId xmlns:a16="http://schemas.microsoft.com/office/drawing/2014/main" id="{1E4424C9-AC3A-9A94-FC25-9B73AAE1B3B1}"/>
                    </a:ext>
                  </a:extLst>
                </p:cNvPr>
                <p:cNvSpPr txBox="1">
                  <a:spLocks noRot="1" noChangeAspect="1" noMove="1" noResize="1" noEditPoints="1" noAdjustHandles="1" noChangeArrowheads="1" noChangeShapeType="1" noTextEdit="1"/>
                </p:cNvSpPr>
                <p:nvPr/>
              </p:nvSpPr>
              <p:spPr>
                <a:xfrm>
                  <a:off x="5706028" y="5277405"/>
                  <a:ext cx="987804" cy="621111"/>
                </a:xfrm>
                <a:prstGeom prst="rect">
                  <a:avLst/>
                </a:prstGeom>
                <a:blipFill>
                  <a:blip r:embed="rId7"/>
                  <a:stretch>
                    <a:fillRect/>
                  </a:stretch>
                </a:blipFill>
              </p:spPr>
              <p:txBody>
                <a:bodyPr/>
                <a:lstStyle/>
                <a:p>
                  <a:r>
                    <a:rPr lang="zh-CN" altLang="en-US">
                      <a:noFill/>
                    </a:rPr>
                    <a:t> </a:t>
                  </a:r>
                </a:p>
              </p:txBody>
            </p:sp>
          </mc:Fallback>
        </mc:AlternateContent>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9"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31151"/>
                                        </p:tgtEl>
                                        <p:attrNameLst>
                                          <p:attrName>style.visibility</p:attrName>
                                        </p:attrNameLst>
                                      </p:cBhvr>
                                      <p:to>
                                        <p:strVal val="visible"/>
                                      </p:to>
                                    </p:set>
                                    <p:animEffect transition="in" filter="checkerboard(across)">
                                      <p:cBhvr>
                                        <p:cTn id="17" dur="500"/>
                                        <p:tgtEl>
                                          <p:spTgt spid="1311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31100"/>
                                        </p:tgtEl>
                                        <p:attrNameLst>
                                          <p:attrName>style.visibility</p:attrName>
                                        </p:attrNameLst>
                                      </p:cBhvr>
                                      <p:to>
                                        <p:strVal val="visible"/>
                                      </p:to>
                                    </p:set>
                                    <p:anim calcmode="lin" valueType="num">
                                      <p:cBhvr additive="base">
                                        <p:cTn id="27" dur="500" fill="hold"/>
                                        <p:tgtEl>
                                          <p:spTgt spid="131100"/>
                                        </p:tgtEl>
                                        <p:attrNameLst>
                                          <p:attrName>ppt_x</p:attrName>
                                        </p:attrNameLst>
                                      </p:cBhvr>
                                      <p:tavLst>
                                        <p:tav tm="0">
                                          <p:val>
                                            <p:strVal val="1+#ppt_w/2"/>
                                          </p:val>
                                        </p:tav>
                                        <p:tav tm="100000">
                                          <p:val>
                                            <p:strVal val="#ppt_x"/>
                                          </p:val>
                                        </p:tav>
                                      </p:tavLst>
                                    </p:anim>
                                    <p:anim calcmode="lin" valueType="num">
                                      <p:cBhvr additive="base">
                                        <p:cTn id="28" dur="500" fill="hold"/>
                                        <p:tgtEl>
                                          <p:spTgt spid="13110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00" grpId="0"/>
      <p:bldP spid="131151" grpId="0"/>
      <p:bldP spid="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118" name="Object 22"/>
          <p:cNvGraphicFramePr>
            <a:graphicFrameLocks noChangeAspect="1"/>
          </p:cNvGraphicFramePr>
          <p:nvPr>
            <p:extLst>
              <p:ext uri="{D42A27DB-BD31-4B8C-83A1-F6EECF244321}">
                <p14:modId xmlns:p14="http://schemas.microsoft.com/office/powerpoint/2010/main" val="2615702118"/>
              </p:ext>
            </p:extLst>
          </p:nvPr>
        </p:nvGraphicFramePr>
        <p:xfrm>
          <a:off x="1771637" y="1544540"/>
          <a:ext cx="5600726" cy="1469511"/>
        </p:xfrm>
        <a:graphic>
          <a:graphicData uri="http://schemas.openxmlformats.org/presentationml/2006/ole">
            <mc:AlternateContent xmlns:mc="http://schemas.openxmlformats.org/markup-compatibility/2006">
              <mc:Choice xmlns:v="urn:schemas-microsoft-com:vml" Requires="v">
                <p:oleObj name="Equation" r:id="rId2" imgW="2908080" imgH="761760" progId="Equation.DSMT4">
                  <p:embed/>
                </p:oleObj>
              </mc:Choice>
              <mc:Fallback>
                <p:oleObj name="Equation" r:id="rId2" imgW="2908080" imgH="761760" progId="Equation.DSMT4">
                  <p:embed/>
                  <p:pic>
                    <p:nvPicPr>
                      <p:cNvPr id="132118" name="Object 22"/>
                      <p:cNvPicPr/>
                      <p:nvPr/>
                    </p:nvPicPr>
                    <p:blipFill>
                      <a:blip r:embed="rId3"/>
                      <a:stretch>
                        <a:fillRect/>
                      </a:stretch>
                    </p:blipFill>
                    <p:spPr>
                      <a:xfrm>
                        <a:off x="1771637" y="1544540"/>
                        <a:ext cx="5600726" cy="1469511"/>
                      </a:xfrm>
                      <a:prstGeom prst="rect">
                        <a:avLst/>
                      </a:prstGeom>
                      <a:noFill/>
                      <a:ln w="38100">
                        <a:noFill/>
                        <a:miter/>
                      </a:ln>
                    </p:spPr>
                  </p:pic>
                </p:oleObj>
              </mc:Fallback>
            </mc:AlternateContent>
          </a:graphicData>
        </a:graphic>
      </p:graphicFrame>
      <p:sp>
        <p:nvSpPr>
          <p:cNvPr id="132119" name="Rectangle 23"/>
          <p:cNvSpPr/>
          <p:nvPr/>
        </p:nvSpPr>
        <p:spPr>
          <a:xfrm>
            <a:off x="1331640" y="3284984"/>
            <a:ext cx="6264696" cy="461665"/>
          </a:xfrm>
          <a:prstGeom prst="rect">
            <a:avLst/>
          </a:prstGeom>
          <a:noFill/>
          <a:ln w="9525">
            <a:noFill/>
          </a:ln>
        </p:spPr>
        <p:txBody>
          <a:bodyPr wrap="square"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latin typeface="微软雅黑" panose="020B0503020204020204" pitchFamily="34" charset="-122"/>
                <a:ea typeface="微软雅黑" panose="020B0503020204020204" pitchFamily="34" charset="-122"/>
              </a:rPr>
              <a:t>只需做</a:t>
            </a:r>
            <a:r>
              <a:rPr lang="en-US" altLang="zh-CN" sz="2400" b="1" i="1" dirty="0">
                <a:solidFill>
                  <a:schemeClr val="hlink"/>
                </a:solidFill>
                <a:latin typeface="微软雅黑" panose="020B0503020204020204" pitchFamily="34" charset="-122"/>
                <a:ea typeface="微软雅黑" panose="020B0503020204020204" pitchFamily="34" charset="-122"/>
              </a:rPr>
              <a:t>n</a:t>
            </a:r>
            <a:r>
              <a:rPr lang="zh-CN" altLang="en-US" sz="2400" b="1" dirty="0">
                <a:solidFill>
                  <a:schemeClr val="hlink"/>
                </a:solidFill>
                <a:latin typeface="微软雅黑" panose="020B0503020204020204" pitchFamily="34" charset="-122"/>
                <a:ea typeface="微软雅黑" panose="020B0503020204020204" pitchFamily="34" charset="-122"/>
              </a:rPr>
              <a:t>次</a:t>
            </a:r>
            <a:r>
              <a:rPr lang="zh-CN" altLang="en-US" sz="2400" b="1" dirty="0">
                <a:latin typeface="微软雅黑" panose="020B0503020204020204" pitchFamily="34" charset="-122"/>
                <a:ea typeface="微软雅黑" panose="020B0503020204020204" pitchFamily="34" charset="-122"/>
              </a:rPr>
              <a:t>乘法和</a:t>
            </a:r>
            <a:r>
              <a:rPr lang="en-US" altLang="zh-CN" sz="2400" b="1" i="1" dirty="0">
                <a:solidFill>
                  <a:schemeClr val="hlink"/>
                </a:solidFill>
                <a:latin typeface="微软雅黑" panose="020B0503020204020204" pitchFamily="34" charset="-122"/>
                <a:ea typeface="微软雅黑" panose="020B0503020204020204" pitchFamily="34" charset="-122"/>
              </a:rPr>
              <a:t>n</a:t>
            </a:r>
            <a:r>
              <a:rPr lang="zh-CN" altLang="en-US" sz="2400" b="1" dirty="0">
                <a:solidFill>
                  <a:schemeClr val="hlink"/>
                </a:solidFill>
                <a:latin typeface="微软雅黑" panose="020B0503020204020204" pitchFamily="34" charset="-122"/>
                <a:ea typeface="微软雅黑" panose="020B0503020204020204" pitchFamily="34" charset="-122"/>
              </a:rPr>
              <a:t>次</a:t>
            </a:r>
            <a:r>
              <a:rPr lang="zh-CN" altLang="en-US" sz="2400" b="1" dirty="0">
                <a:latin typeface="微软雅黑" panose="020B0503020204020204" pitchFamily="34" charset="-122"/>
                <a:ea typeface="微软雅黑" panose="020B0503020204020204" pitchFamily="34" charset="-122"/>
              </a:rPr>
              <a:t>加法。且可以递推实现。</a:t>
            </a:r>
            <a:endParaRPr lang="zh-CN" altLang="en-US" sz="2400" b="1" i="1" dirty="0">
              <a:latin typeface="微软雅黑" panose="020B0503020204020204" pitchFamily="34" charset="-122"/>
              <a:ea typeface="微软雅黑" panose="020B0503020204020204" pitchFamily="34" charset="-122"/>
            </a:endParaRPr>
          </a:p>
        </p:txBody>
      </p:sp>
      <p:graphicFrame>
        <p:nvGraphicFramePr>
          <p:cNvPr id="132170" name="Object 74"/>
          <p:cNvGraphicFramePr>
            <a:graphicFrameLocks noGrp="1" noChangeAspect="1"/>
          </p:cNvGraphicFramePr>
          <p:nvPr>
            <p:ph/>
            <p:extLst>
              <p:ext uri="{D42A27DB-BD31-4B8C-83A1-F6EECF244321}">
                <p14:modId xmlns:p14="http://schemas.microsoft.com/office/powerpoint/2010/main" val="875390646"/>
              </p:ext>
            </p:extLst>
          </p:nvPr>
        </p:nvGraphicFramePr>
        <p:xfrm>
          <a:off x="2641976" y="4059385"/>
          <a:ext cx="4499515" cy="1103039"/>
        </p:xfrm>
        <a:graphic>
          <a:graphicData uri="http://schemas.openxmlformats.org/presentationml/2006/ole">
            <mc:AlternateContent xmlns:mc="http://schemas.openxmlformats.org/markup-compatibility/2006">
              <mc:Choice xmlns:v="urn:schemas-microsoft-com:vml" Requires="v">
                <p:oleObj r:id="rId4" imgW="1968500" imgH="482600" progId="Equation.DSMT4">
                  <p:embed/>
                </p:oleObj>
              </mc:Choice>
              <mc:Fallback>
                <p:oleObj r:id="rId4" imgW="1968500" imgH="482600" progId="Equation.DSMT4">
                  <p:embed/>
                  <p:pic>
                    <p:nvPicPr>
                      <p:cNvPr id="132170" name="Object 74"/>
                      <p:cNvPicPr/>
                      <p:nvPr/>
                    </p:nvPicPr>
                    <p:blipFill>
                      <a:blip r:embed="rId5"/>
                      <a:srcRect/>
                      <a:stretch>
                        <a:fillRect/>
                      </a:stretch>
                    </p:blipFill>
                    <p:spPr>
                      <a:xfrm>
                        <a:off x="2641976" y="4059385"/>
                        <a:ext cx="4499515" cy="1103039"/>
                      </a:xfrm>
                      <a:prstGeom prst="rect">
                        <a:avLst/>
                      </a:prstGeom>
                      <a:noFill/>
                      <a:ln w="38100">
                        <a:miter/>
                      </a:ln>
                    </p:spPr>
                  </p:pic>
                </p:oleObj>
              </mc:Fallback>
            </mc:AlternateContent>
          </a:graphicData>
        </a:graphic>
      </p:graphicFrame>
      <p:sp>
        <p:nvSpPr>
          <p:cNvPr id="3" name="Rectangle 11">
            <a:extLst>
              <a:ext uri="{FF2B5EF4-FFF2-40B4-BE49-F238E27FC236}">
                <a16:creationId xmlns:a16="http://schemas.microsoft.com/office/drawing/2014/main" id="{CD4AE61F-0699-3CC6-988C-14F115FAC57E}"/>
              </a:ext>
            </a:extLst>
          </p:cNvPr>
          <p:cNvSpPr/>
          <p:nvPr/>
        </p:nvSpPr>
        <p:spPr>
          <a:xfrm>
            <a:off x="971600" y="836712"/>
            <a:ext cx="5760640" cy="369332"/>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4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 解法</a:t>
            </a:r>
            <a:r>
              <a:rPr lang="en-US" altLang="zh-CN" sz="2400" b="1" dirty="0">
                <a:solidFill>
                  <a:srgbClr val="FF0000"/>
                </a:solidFill>
                <a:latin typeface="微软雅黑" panose="020B0503020204020204" pitchFamily="34" charset="-122"/>
                <a:ea typeface="微软雅黑" panose="020B0503020204020204" pitchFamily="34" charset="-122"/>
              </a:rPr>
              <a:t>3</a:t>
            </a:r>
            <a:r>
              <a:rPr lang="zh-CN" altLang="en-US" sz="2400" b="1" dirty="0">
                <a:solidFill>
                  <a:srgbClr val="FF0000"/>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秦九韶算法（即</a:t>
            </a:r>
            <a:r>
              <a:rPr lang="en-US" altLang="zh-CN" sz="2400" b="1" dirty="0">
                <a:latin typeface="微软雅黑" panose="020B0503020204020204" pitchFamily="34" charset="-122"/>
                <a:ea typeface="微软雅黑" panose="020B0503020204020204" pitchFamily="34" charset="-122"/>
              </a:rPr>
              <a:t>Horner</a:t>
            </a:r>
            <a:r>
              <a:rPr lang="zh-CN" altLang="en-US" sz="2400" b="1" dirty="0">
                <a:latin typeface="微软雅黑" panose="020B0503020204020204" pitchFamily="34" charset="-122"/>
                <a:ea typeface="微软雅黑" panose="020B0503020204020204" pitchFamily="34" charset="-122"/>
              </a:rPr>
              <a:t>算法）</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32118"/>
                                        </p:tgtEl>
                                        <p:attrNameLst>
                                          <p:attrName>style.visibility</p:attrName>
                                        </p:attrNameLst>
                                      </p:cBhvr>
                                      <p:to>
                                        <p:strVal val="visible"/>
                                      </p:to>
                                    </p:set>
                                    <p:anim calcmode="lin" valueType="num">
                                      <p:cBhvr additive="base">
                                        <p:cTn id="11" dur="500" fill="hold"/>
                                        <p:tgtEl>
                                          <p:spTgt spid="132118"/>
                                        </p:tgtEl>
                                        <p:attrNameLst>
                                          <p:attrName>ppt_x</p:attrName>
                                        </p:attrNameLst>
                                      </p:cBhvr>
                                      <p:tavLst>
                                        <p:tav tm="0">
                                          <p:val>
                                            <p:strVal val="0-#ppt_w/2"/>
                                          </p:val>
                                        </p:tav>
                                        <p:tav tm="100000">
                                          <p:val>
                                            <p:strVal val="#ppt_x"/>
                                          </p:val>
                                        </p:tav>
                                      </p:tavLst>
                                    </p:anim>
                                    <p:anim calcmode="lin" valueType="num">
                                      <p:cBhvr additive="base">
                                        <p:cTn id="12" dur="500" fill="hold"/>
                                        <p:tgtEl>
                                          <p:spTgt spid="13211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32119">
                                            <p:txEl>
                                              <p:pRg st="0" end="0"/>
                                            </p:txEl>
                                          </p:spTgt>
                                        </p:tgtEl>
                                        <p:attrNameLst>
                                          <p:attrName>style.visibility</p:attrName>
                                        </p:attrNameLst>
                                      </p:cBhvr>
                                      <p:to>
                                        <p:strVal val="visible"/>
                                      </p:to>
                                    </p:set>
                                    <p:animEffect transition="in" filter="checkerboard(across)">
                                      <p:cBhvr>
                                        <p:cTn id="17" dur="500"/>
                                        <p:tgtEl>
                                          <p:spTgt spid="13211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32170"/>
                                        </p:tgtEl>
                                        <p:attrNameLst>
                                          <p:attrName>style.visibility</p:attrName>
                                        </p:attrNameLst>
                                      </p:cBhvr>
                                      <p:to>
                                        <p:strVal val="visible"/>
                                      </p:to>
                                    </p:set>
                                    <p:anim calcmode="lin" valueType="num">
                                      <p:cBhvr additive="base">
                                        <p:cTn id="22" dur="500" fill="hold"/>
                                        <p:tgtEl>
                                          <p:spTgt spid="132170"/>
                                        </p:tgtEl>
                                        <p:attrNameLst>
                                          <p:attrName>ppt_x</p:attrName>
                                        </p:attrNameLst>
                                      </p:cBhvr>
                                      <p:tavLst>
                                        <p:tav tm="0">
                                          <p:val>
                                            <p:strVal val="1+#ppt_w/2"/>
                                          </p:val>
                                        </p:tav>
                                        <p:tav tm="100000">
                                          <p:val>
                                            <p:strVal val="#ppt_x"/>
                                          </p:val>
                                        </p:tav>
                                      </p:tavLst>
                                    </p:anim>
                                    <p:anim calcmode="lin" valueType="num">
                                      <p:cBhvr additive="base">
                                        <p:cTn id="23" dur="500" fill="hold"/>
                                        <p:tgtEl>
                                          <p:spTgt spid="1321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19" grpId="0" build="allAtOnce"/>
      <p:bldP spid="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74">
            <a:extLst>
              <a:ext uri="{FF2B5EF4-FFF2-40B4-BE49-F238E27FC236}">
                <a16:creationId xmlns:a16="http://schemas.microsoft.com/office/drawing/2014/main" id="{5E9DA22F-6E9D-FF26-A452-428D2FD3F86F}"/>
              </a:ext>
            </a:extLst>
          </p:cNvPr>
          <p:cNvGraphicFramePr>
            <a:graphicFrameLocks noChangeAspect="1"/>
          </p:cNvGraphicFramePr>
          <p:nvPr>
            <p:extLst>
              <p:ext uri="{D42A27DB-BD31-4B8C-83A1-F6EECF244321}">
                <p14:modId xmlns:p14="http://schemas.microsoft.com/office/powerpoint/2010/main" val="1408495556"/>
              </p:ext>
            </p:extLst>
          </p:nvPr>
        </p:nvGraphicFramePr>
        <p:xfrm>
          <a:off x="2483768" y="1772816"/>
          <a:ext cx="3600400" cy="3148424"/>
        </p:xfrm>
        <a:graphic>
          <a:graphicData uri="http://schemas.openxmlformats.org/presentationml/2006/ole">
            <mc:AlternateContent xmlns:mc="http://schemas.openxmlformats.org/markup-compatibility/2006">
              <mc:Choice xmlns:v="urn:schemas-microsoft-com:vml" Requires="v">
                <p:oleObj name="Equation" r:id="rId2" imgW="1815840" imgH="1587240" progId="Equation.DSMT4">
                  <p:embed/>
                </p:oleObj>
              </mc:Choice>
              <mc:Fallback>
                <p:oleObj name="Equation" r:id="rId2" imgW="1815840" imgH="1587240" progId="Equation.DSMT4">
                  <p:embed/>
                  <p:pic>
                    <p:nvPicPr>
                      <p:cNvPr id="2" name="Object 74">
                        <a:extLst>
                          <a:ext uri="{FF2B5EF4-FFF2-40B4-BE49-F238E27FC236}">
                            <a16:creationId xmlns:a16="http://schemas.microsoft.com/office/drawing/2014/main" id="{5E9DA22F-6E9D-FF26-A452-428D2FD3F86F}"/>
                          </a:ext>
                        </a:extLst>
                      </p:cNvPr>
                      <p:cNvPicPr/>
                      <p:nvPr/>
                    </p:nvPicPr>
                    <p:blipFill>
                      <a:blip r:embed="rId3"/>
                      <a:srcRect/>
                      <a:stretch>
                        <a:fillRect/>
                      </a:stretch>
                    </p:blipFill>
                    <p:spPr>
                      <a:xfrm>
                        <a:off x="2483768" y="1772816"/>
                        <a:ext cx="3600400" cy="3148424"/>
                      </a:xfrm>
                      <a:prstGeom prst="rect">
                        <a:avLst/>
                      </a:prstGeom>
                      <a:noFill/>
                      <a:ln w="38100">
                        <a:miter/>
                      </a:ln>
                    </p:spPr>
                  </p:pic>
                </p:oleObj>
              </mc:Fallback>
            </mc:AlternateContent>
          </a:graphicData>
        </a:graphic>
      </p:graphicFrame>
      <p:sp>
        <p:nvSpPr>
          <p:cNvPr id="3" name="Rectangle 11">
            <a:extLst>
              <a:ext uri="{FF2B5EF4-FFF2-40B4-BE49-F238E27FC236}">
                <a16:creationId xmlns:a16="http://schemas.microsoft.com/office/drawing/2014/main" id="{6A3F5851-D7D6-3B10-9702-E3C28243D70C}"/>
              </a:ext>
            </a:extLst>
          </p:cNvPr>
          <p:cNvSpPr/>
          <p:nvPr/>
        </p:nvSpPr>
        <p:spPr>
          <a:xfrm>
            <a:off x="1287670" y="764704"/>
            <a:ext cx="4724490" cy="430887"/>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indent="0" eaLnBrk="1" hangingPunct="1">
              <a:spcBef>
                <a:spcPct val="0"/>
              </a:spcBef>
              <a:buClrTx/>
              <a:buSzTx/>
              <a:buNone/>
            </a:pPr>
            <a:r>
              <a:rPr lang="zh-CN" altLang="en-US" sz="2800" b="1" dirty="0">
                <a:solidFill>
                  <a:srgbClr val="FF0000"/>
                </a:solidFill>
                <a:latin typeface="微软雅黑" panose="020B0503020204020204" pitchFamily="34" charset="-122"/>
                <a:ea typeface="微软雅黑" panose="020B0503020204020204" pitchFamily="34" charset="-122"/>
              </a:rPr>
              <a:t>秦九韶算法的</a:t>
            </a:r>
            <a:r>
              <a:rPr lang="en-US" altLang="zh-CN" sz="2800" b="1" dirty="0">
                <a:solidFill>
                  <a:srgbClr val="FF0000"/>
                </a:solidFill>
                <a:latin typeface="微软雅黑" panose="020B0503020204020204" pitchFamily="34" charset="-122"/>
                <a:ea typeface="微软雅黑" panose="020B0503020204020204" pitchFamily="34" charset="-122"/>
              </a:rPr>
              <a:t>MATLAB</a:t>
            </a:r>
            <a:r>
              <a:rPr lang="zh-CN" altLang="en-US" sz="2800" b="1" dirty="0">
                <a:solidFill>
                  <a:srgbClr val="FF0000"/>
                </a:solidFill>
                <a:latin typeface="微软雅黑" panose="020B0503020204020204" pitchFamily="34" charset="-122"/>
                <a:ea typeface="微软雅黑" panose="020B0503020204020204" pitchFamily="34" charset="-122"/>
              </a:rPr>
              <a:t>程序</a:t>
            </a:r>
          </a:p>
        </p:txBody>
      </p:sp>
    </p:spTree>
    <p:extLst>
      <p:ext uri="{BB962C8B-B14F-4D97-AF65-F5344CB8AC3E}">
        <p14:creationId xmlns:p14="http://schemas.microsoft.com/office/powerpoint/2010/main" val="190015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Text Box 4"/>
          <p:cNvSpPr txBox="1"/>
          <p:nvPr/>
        </p:nvSpPr>
        <p:spPr>
          <a:xfrm>
            <a:off x="611188" y="549275"/>
            <a:ext cx="727392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solidFill>
                  <a:schemeClr val="hlink"/>
                </a:solidFill>
                <a:latin typeface="楷体_GB2312" pitchFamily="49" charset="-122"/>
                <a:ea typeface="楷体_GB2312" pitchFamily="49" charset="-122"/>
              </a:rPr>
              <a:t>例：</a:t>
            </a:r>
            <a:r>
              <a:rPr lang="zh-CN" altLang="en-US" sz="2800" b="1" dirty="0">
                <a:latin typeface="楷体_GB2312" pitchFamily="49" charset="-122"/>
                <a:ea typeface="楷体_GB2312" pitchFamily="49" charset="-122"/>
              </a:rPr>
              <a:t>用秦九韶方法求多项式</a:t>
            </a:r>
            <a:r>
              <a:rPr lang="en-US" altLang="zh-CN" sz="2800" b="1" dirty="0">
                <a:latin typeface="Times New Roman" panose="02020603050405020304" pitchFamily="18" charset="0"/>
                <a:ea typeface="楷体_GB2312" pitchFamily="49" charset="-122"/>
              </a:rPr>
              <a:t>p(x)</a:t>
            </a:r>
            <a:r>
              <a:rPr lang="zh-CN" altLang="en-US" sz="2800" b="1" dirty="0">
                <a:latin typeface="楷体_GB2312" pitchFamily="49" charset="-122"/>
                <a:ea typeface="楷体_GB2312" pitchFamily="49" charset="-122"/>
              </a:rPr>
              <a:t>在</a:t>
            </a:r>
            <a:r>
              <a:rPr lang="en-US" altLang="zh-CN" sz="2800" b="1" i="1" dirty="0">
                <a:latin typeface="Times New Roman" panose="02020603050405020304" pitchFamily="18" charset="0"/>
                <a:ea typeface="楷体_GB2312" pitchFamily="49" charset="-122"/>
              </a:rPr>
              <a:t>x</a:t>
            </a:r>
            <a:r>
              <a:rPr lang="en-US" altLang="zh-CN" sz="2800" b="1" dirty="0">
                <a:latin typeface="Times New Roman" panose="02020603050405020304" pitchFamily="18" charset="0"/>
                <a:ea typeface="楷体_GB2312" pitchFamily="49" charset="-122"/>
              </a:rPr>
              <a:t>=-2</a:t>
            </a:r>
            <a:r>
              <a:rPr lang="zh-CN" altLang="en-US" sz="2800" b="1" dirty="0">
                <a:latin typeface="楷体_GB2312" pitchFamily="49" charset="-122"/>
                <a:ea typeface="楷体_GB2312" pitchFamily="49" charset="-122"/>
              </a:rPr>
              <a:t>处的值</a:t>
            </a:r>
          </a:p>
        </p:txBody>
      </p:sp>
      <p:graphicFrame>
        <p:nvGraphicFramePr>
          <p:cNvPr id="52229" name="Object 5"/>
          <p:cNvGraphicFramePr>
            <a:graphicFrameLocks noChangeAspect="1"/>
          </p:cNvGraphicFramePr>
          <p:nvPr/>
        </p:nvGraphicFramePr>
        <p:xfrm>
          <a:off x="684213" y="1268413"/>
          <a:ext cx="7921625" cy="498475"/>
        </p:xfrm>
        <a:graphic>
          <a:graphicData uri="http://schemas.openxmlformats.org/presentationml/2006/ole">
            <mc:AlternateContent xmlns:mc="http://schemas.openxmlformats.org/markup-compatibility/2006">
              <mc:Choice xmlns:v="urn:schemas-microsoft-com:vml" Requires="v">
                <p:oleObj r:id="rId3" imgW="2679700" imgH="165100" progId="Equation.3">
                  <p:embed/>
                </p:oleObj>
              </mc:Choice>
              <mc:Fallback>
                <p:oleObj r:id="rId3" imgW="2679700" imgH="165100" progId="Equation.3">
                  <p:embed/>
                  <p:pic>
                    <p:nvPicPr>
                      <p:cNvPr id="52229" name="Object 5"/>
                      <p:cNvPicPr/>
                      <p:nvPr/>
                    </p:nvPicPr>
                    <p:blipFill>
                      <a:blip r:embed="rId4">
                        <a:clrChange>
                          <a:clrFrom>
                            <a:srgbClr val="000000"/>
                          </a:clrFrom>
                          <a:clrTo>
                            <a:srgbClr val="000000"/>
                          </a:clrTo>
                        </a:clrChange>
                      </a:blip>
                      <a:stretch>
                        <a:fillRect/>
                      </a:stretch>
                    </p:blipFill>
                    <p:spPr>
                      <a:xfrm>
                        <a:off x="684213" y="1268413"/>
                        <a:ext cx="7921625" cy="498475"/>
                      </a:xfrm>
                      <a:prstGeom prst="rect">
                        <a:avLst/>
                      </a:prstGeom>
                      <a:noFill/>
                      <a:ln w="38100">
                        <a:noFill/>
                        <a:miter/>
                      </a:ln>
                    </p:spPr>
                  </p:pic>
                </p:oleObj>
              </mc:Fallback>
            </mc:AlternateContent>
          </a:graphicData>
        </a:graphic>
      </p:graphicFrame>
      <p:sp>
        <p:nvSpPr>
          <p:cNvPr id="52230" name="Text Box 6"/>
          <p:cNvSpPr txBox="1"/>
          <p:nvPr/>
        </p:nvSpPr>
        <p:spPr>
          <a:xfrm>
            <a:off x="611188" y="1931988"/>
            <a:ext cx="974725"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solidFill>
                  <a:schemeClr val="hlink"/>
                </a:solidFill>
                <a:latin typeface="楷体_GB2312" pitchFamily="49" charset="-122"/>
                <a:ea typeface="楷体_GB2312" pitchFamily="49" charset="-122"/>
              </a:rPr>
              <a:t>解：</a:t>
            </a:r>
            <a:r>
              <a:rPr lang="zh-CN" altLang="en-US" sz="2400" dirty="0">
                <a:solidFill>
                  <a:srgbClr val="FFFFFF"/>
                </a:solidFill>
                <a:latin typeface="Times New Roman" panose="02020603050405020304" pitchFamily="18" charset="0"/>
              </a:rPr>
              <a:t> </a:t>
            </a:r>
          </a:p>
        </p:txBody>
      </p:sp>
      <p:grpSp>
        <p:nvGrpSpPr>
          <p:cNvPr id="2" name="Group 7"/>
          <p:cNvGrpSpPr/>
          <p:nvPr/>
        </p:nvGrpSpPr>
        <p:grpSpPr>
          <a:xfrm>
            <a:off x="1547813" y="1916113"/>
            <a:ext cx="4491037" cy="533400"/>
            <a:chOff x="1008" y="1584"/>
            <a:chExt cx="2829" cy="336"/>
          </a:xfrm>
        </p:grpSpPr>
        <p:sp>
          <p:nvSpPr>
            <p:cNvPr id="76836" name="Rectangle 8"/>
            <p:cNvSpPr/>
            <p:nvPr/>
          </p:nvSpPr>
          <p:spPr>
            <a:xfrm>
              <a:off x="1008" y="1584"/>
              <a:ext cx="674" cy="288"/>
            </a:xfrm>
            <a:prstGeom prst="rect">
              <a:avLst/>
            </a:prstGeom>
            <a:noFill/>
            <a:ln w="9525">
              <a:noFill/>
            </a:ln>
          </p:spPr>
          <p:txBody>
            <a:bodyPr bIns="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en-US" altLang="zh-CN" sz="2800" b="1" i="1" dirty="0">
                  <a:solidFill>
                    <a:schemeClr val="tx2"/>
                  </a:solidFill>
                  <a:latin typeface="Times New Roman" panose="02020603050405020304" pitchFamily="18" charset="0"/>
                  <a:cs typeface="Times New Roman" panose="02020603050405020304" pitchFamily="18" charset="0"/>
                </a:rPr>
                <a:t>K</a:t>
              </a:r>
              <a:endParaRPr lang="en-US" altLang="zh-CN" sz="2800" b="1" dirty="0">
                <a:solidFill>
                  <a:schemeClr val="tx2"/>
                </a:solidFill>
                <a:latin typeface="Times New Roman" panose="02020603050405020304" pitchFamily="18" charset="0"/>
                <a:ea typeface="Times New Roman" panose="02020603050405020304" pitchFamily="18" charset="0"/>
              </a:endParaRPr>
            </a:p>
          </p:txBody>
        </p:sp>
        <p:sp>
          <p:nvSpPr>
            <p:cNvPr id="76837" name="Rectangle 9"/>
            <p:cNvSpPr/>
            <p:nvPr/>
          </p:nvSpPr>
          <p:spPr>
            <a:xfrm>
              <a:off x="1680" y="1584"/>
              <a:ext cx="1077" cy="288"/>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en-US" altLang="zh-CN" sz="2800" b="1" i="1" dirty="0">
                  <a:solidFill>
                    <a:schemeClr val="tx2"/>
                  </a:solidFill>
                  <a:latin typeface="Times New Roman" panose="02020603050405020304" pitchFamily="18" charset="0"/>
                </a:rPr>
                <a:t>a</a:t>
              </a:r>
              <a:r>
                <a:rPr lang="en-US" altLang="zh-CN" sz="2800" b="1" baseline="-30000" dirty="0">
                  <a:solidFill>
                    <a:schemeClr val="tx2"/>
                  </a:solidFill>
                  <a:latin typeface="Times New Roman" panose="02020603050405020304" pitchFamily="18" charset="0"/>
                </a:rPr>
                <a:t>5</a:t>
              </a:r>
              <a:r>
                <a:rPr lang="en-US" altLang="zh-CN" sz="2800" b="1" i="1" baseline="-30000" dirty="0">
                  <a:solidFill>
                    <a:schemeClr val="tx2"/>
                  </a:solidFill>
                  <a:latin typeface="Times New Roman" panose="02020603050405020304" pitchFamily="18" charset="0"/>
                </a:rPr>
                <a:t>-K</a:t>
              </a:r>
              <a:endParaRPr lang="en-US" altLang="zh-CN" sz="2800" b="1" dirty="0">
                <a:solidFill>
                  <a:schemeClr val="tx2"/>
                </a:solidFill>
                <a:latin typeface="Times New Roman" panose="02020603050405020304" pitchFamily="18" charset="0"/>
              </a:endParaRPr>
            </a:p>
          </p:txBody>
        </p:sp>
        <p:sp>
          <p:nvSpPr>
            <p:cNvPr id="76838" name="Rectangle 10"/>
            <p:cNvSpPr/>
            <p:nvPr/>
          </p:nvSpPr>
          <p:spPr>
            <a:xfrm>
              <a:off x="2759" y="1584"/>
              <a:ext cx="1078" cy="336"/>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en-US" altLang="zh-CN" sz="2800" b="1" i="1" dirty="0">
                  <a:solidFill>
                    <a:schemeClr val="tx2"/>
                  </a:solidFill>
                  <a:latin typeface="Times New Roman" panose="02020603050405020304" pitchFamily="18" charset="0"/>
                </a:rPr>
                <a:t>v</a:t>
              </a:r>
              <a:r>
                <a:rPr lang="en-US" altLang="zh-CN" sz="2800" b="1" i="1" baseline="-30000" dirty="0">
                  <a:solidFill>
                    <a:schemeClr val="tx2"/>
                  </a:solidFill>
                  <a:latin typeface="Times New Roman" panose="02020603050405020304" pitchFamily="18" charset="0"/>
                </a:rPr>
                <a:t>K</a:t>
              </a:r>
              <a:endParaRPr lang="en-US" altLang="zh-CN" sz="2800" b="1" dirty="0">
                <a:solidFill>
                  <a:schemeClr val="tx2"/>
                </a:solidFill>
                <a:latin typeface="Times New Roman" panose="02020603050405020304" pitchFamily="18" charset="0"/>
              </a:endParaRPr>
            </a:p>
          </p:txBody>
        </p:sp>
      </p:grpSp>
      <p:grpSp>
        <p:nvGrpSpPr>
          <p:cNvPr id="3" name="Group 11"/>
          <p:cNvGrpSpPr/>
          <p:nvPr/>
        </p:nvGrpSpPr>
        <p:grpSpPr>
          <a:xfrm>
            <a:off x="1547813" y="2565400"/>
            <a:ext cx="6629400" cy="411163"/>
            <a:chOff x="1008" y="1997"/>
            <a:chExt cx="4176" cy="259"/>
          </a:xfrm>
        </p:grpSpPr>
        <p:sp>
          <p:nvSpPr>
            <p:cNvPr id="76832" name="Rectangle 12"/>
            <p:cNvSpPr/>
            <p:nvPr/>
          </p:nvSpPr>
          <p:spPr>
            <a:xfrm>
              <a:off x="1008" y="1997"/>
              <a:ext cx="674" cy="21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en-US" altLang="zh-CN" sz="2800" b="1" dirty="0">
                  <a:solidFill>
                    <a:schemeClr val="tx2"/>
                  </a:solidFill>
                  <a:latin typeface="Times New Roman" panose="02020603050405020304" pitchFamily="18" charset="0"/>
                </a:rPr>
                <a:t>0</a:t>
              </a:r>
            </a:p>
          </p:txBody>
        </p:sp>
        <p:sp>
          <p:nvSpPr>
            <p:cNvPr id="76833" name="Rectangle 13"/>
            <p:cNvSpPr/>
            <p:nvPr/>
          </p:nvSpPr>
          <p:spPr>
            <a:xfrm>
              <a:off x="1682" y="1997"/>
              <a:ext cx="1077" cy="259"/>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en-US" altLang="zh-CN" sz="2800" b="1" dirty="0">
                  <a:solidFill>
                    <a:schemeClr val="tx2"/>
                  </a:solidFill>
                  <a:latin typeface="Times New Roman" panose="02020603050405020304" pitchFamily="18" charset="0"/>
                </a:rPr>
                <a:t>0.00833</a:t>
              </a:r>
            </a:p>
          </p:txBody>
        </p:sp>
        <p:sp>
          <p:nvSpPr>
            <p:cNvPr id="76834" name="Rectangle 14"/>
            <p:cNvSpPr/>
            <p:nvPr/>
          </p:nvSpPr>
          <p:spPr>
            <a:xfrm>
              <a:off x="2759" y="1997"/>
              <a:ext cx="1078" cy="259"/>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en-US" altLang="zh-CN" sz="2800" b="1" dirty="0">
                  <a:solidFill>
                    <a:schemeClr val="tx2"/>
                  </a:solidFill>
                  <a:latin typeface="Times New Roman" panose="02020603050405020304" pitchFamily="18" charset="0"/>
                </a:rPr>
                <a:t>0.00833</a:t>
              </a:r>
            </a:p>
          </p:txBody>
        </p:sp>
        <p:sp>
          <p:nvSpPr>
            <p:cNvPr id="76835" name="Rectangle 15"/>
            <p:cNvSpPr/>
            <p:nvPr/>
          </p:nvSpPr>
          <p:spPr>
            <a:xfrm>
              <a:off x="3837" y="1997"/>
              <a:ext cx="1347" cy="21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en-US" altLang="zh-CN" sz="2800" b="1" i="1" dirty="0">
                  <a:solidFill>
                    <a:schemeClr val="tx2"/>
                  </a:solidFill>
                  <a:latin typeface="Times New Roman" panose="02020603050405020304" pitchFamily="18" charset="0"/>
                </a:rPr>
                <a:t>v</a:t>
              </a:r>
              <a:r>
                <a:rPr lang="en-US" altLang="zh-CN" sz="2800" b="1" baseline="-30000" dirty="0">
                  <a:solidFill>
                    <a:schemeClr val="tx2"/>
                  </a:solidFill>
                  <a:latin typeface="Times New Roman" panose="02020603050405020304" pitchFamily="18" charset="0"/>
                </a:rPr>
                <a:t>0</a:t>
              </a:r>
              <a:r>
                <a:rPr lang="en-US" altLang="zh-CN" sz="2800" b="1" dirty="0">
                  <a:solidFill>
                    <a:schemeClr val="tx2"/>
                  </a:solidFill>
                  <a:latin typeface="Times New Roman" panose="02020603050405020304" pitchFamily="18" charset="0"/>
                </a:rPr>
                <a:t> = </a:t>
              </a:r>
              <a:r>
                <a:rPr lang="en-US" altLang="zh-CN" sz="2800" b="1" i="1" dirty="0">
                  <a:solidFill>
                    <a:schemeClr val="tx2"/>
                  </a:solidFill>
                  <a:latin typeface="Times New Roman" panose="02020603050405020304" pitchFamily="18" charset="0"/>
                </a:rPr>
                <a:t>a</a:t>
              </a:r>
              <a:r>
                <a:rPr lang="en-US" altLang="zh-CN" sz="2800" b="1" baseline="-30000" dirty="0">
                  <a:solidFill>
                    <a:schemeClr val="tx2"/>
                  </a:solidFill>
                  <a:latin typeface="Times New Roman" panose="02020603050405020304" pitchFamily="18" charset="0"/>
                </a:rPr>
                <a:t>5</a:t>
              </a:r>
              <a:endParaRPr lang="en-US" altLang="zh-CN" sz="2800" b="1" dirty="0">
                <a:solidFill>
                  <a:schemeClr val="tx2"/>
                </a:solidFill>
                <a:latin typeface="Times New Roman" panose="02020603050405020304" pitchFamily="18" charset="0"/>
              </a:endParaRPr>
            </a:p>
          </p:txBody>
        </p:sp>
      </p:grpSp>
      <p:grpSp>
        <p:nvGrpSpPr>
          <p:cNvPr id="4" name="Group 16"/>
          <p:cNvGrpSpPr/>
          <p:nvPr/>
        </p:nvGrpSpPr>
        <p:grpSpPr>
          <a:xfrm>
            <a:off x="1547813" y="3141663"/>
            <a:ext cx="6629400" cy="373062"/>
            <a:chOff x="1008" y="2309"/>
            <a:chExt cx="4176" cy="235"/>
          </a:xfrm>
        </p:grpSpPr>
        <p:sp>
          <p:nvSpPr>
            <p:cNvPr id="76828" name="Rectangle 17"/>
            <p:cNvSpPr/>
            <p:nvPr/>
          </p:nvSpPr>
          <p:spPr>
            <a:xfrm>
              <a:off x="1008" y="2309"/>
              <a:ext cx="674" cy="23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en-US" altLang="zh-CN" sz="2800" b="1" dirty="0">
                  <a:solidFill>
                    <a:schemeClr val="tx2"/>
                  </a:solidFill>
                  <a:latin typeface="Times New Roman" panose="02020603050405020304" pitchFamily="18" charset="0"/>
                </a:rPr>
                <a:t>1</a:t>
              </a:r>
            </a:p>
          </p:txBody>
        </p:sp>
        <p:sp>
          <p:nvSpPr>
            <p:cNvPr id="76829" name="Rectangle 18"/>
            <p:cNvSpPr/>
            <p:nvPr/>
          </p:nvSpPr>
          <p:spPr>
            <a:xfrm>
              <a:off x="1682" y="2309"/>
              <a:ext cx="1077" cy="23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en-US" altLang="zh-CN" sz="2800" b="1" dirty="0">
                  <a:solidFill>
                    <a:schemeClr val="tx2"/>
                  </a:solidFill>
                  <a:latin typeface="Times New Roman" panose="02020603050405020304" pitchFamily="18" charset="0"/>
                </a:rPr>
                <a:t>0.04167</a:t>
              </a:r>
            </a:p>
          </p:txBody>
        </p:sp>
        <p:sp>
          <p:nvSpPr>
            <p:cNvPr id="76830" name="Rectangle 19"/>
            <p:cNvSpPr/>
            <p:nvPr/>
          </p:nvSpPr>
          <p:spPr>
            <a:xfrm>
              <a:off x="2759" y="2309"/>
              <a:ext cx="1078" cy="23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en-US" altLang="zh-CN" sz="2800" b="1" dirty="0">
                  <a:solidFill>
                    <a:schemeClr val="tx2"/>
                  </a:solidFill>
                  <a:latin typeface="Times New Roman" panose="02020603050405020304" pitchFamily="18" charset="0"/>
                </a:rPr>
                <a:t>0.04</a:t>
              </a:r>
            </a:p>
          </p:txBody>
        </p:sp>
        <p:sp>
          <p:nvSpPr>
            <p:cNvPr id="76831" name="Rectangle 20"/>
            <p:cNvSpPr/>
            <p:nvPr/>
          </p:nvSpPr>
          <p:spPr>
            <a:xfrm>
              <a:off x="3837" y="2309"/>
              <a:ext cx="1347" cy="23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en-US" altLang="zh-CN" sz="2800" b="1" i="1" dirty="0">
                  <a:solidFill>
                    <a:schemeClr val="tx2"/>
                  </a:solidFill>
                  <a:latin typeface="Times New Roman" panose="02020603050405020304" pitchFamily="18" charset="0"/>
                </a:rPr>
                <a:t>v</a:t>
              </a:r>
              <a:r>
                <a:rPr lang="en-US" altLang="zh-CN" sz="2800" b="1" baseline="-30000" dirty="0">
                  <a:solidFill>
                    <a:schemeClr val="tx2"/>
                  </a:solidFill>
                  <a:latin typeface="Times New Roman" panose="02020603050405020304" pitchFamily="18" charset="0"/>
                </a:rPr>
                <a:t>1</a:t>
              </a:r>
              <a:r>
                <a:rPr lang="en-US" altLang="zh-CN" sz="2800" b="1" dirty="0">
                  <a:solidFill>
                    <a:schemeClr val="tx2"/>
                  </a:solidFill>
                  <a:latin typeface="Times New Roman" panose="02020603050405020304" pitchFamily="18" charset="0"/>
                </a:rPr>
                <a:t> = </a:t>
              </a:r>
              <a:r>
                <a:rPr lang="en-US" altLang="zh-CN" sz="2800" b="1" i="1" dirty="0">
                  <a:solidFill>
                    <a:schemeClr val="tx2"/>
                  </a:solidFill>
                  <a:latin typeface="Times New Roman" panose="02020603050405020304" pitchFamily="18" charset="0"/>
                </a:rPr>
                <a:t>v</a:t>
              </a:r>
              <a:r>
                <a:rPr lang="en-US" altLang="zh-CN" sz="2800" b="1" baseline="-30000" dirty="0">
                  <a:solidFill>
                    <a:schemeClr val="tx2"/>
                  </a:solidFill>
                  <a:latin typeface="Times New Roman" panose="02020603050405020304" pitchFamily="18" charset="0"/>
                </a:rPr>
                <a:t>0</a:t>
              </a:r>
              <a:r>
                <a:rPr lang="en-US" altLang="zh-CN" sz="2800" b="1" i="1" dirty="0">
                  <a:solidFill>
                    <a:schemeClr val="tx2"/>
                  </a:solidFill>
                  <a:latin typeface="Times New Roman" panose="02020603050405020304" pitchFamily="18" charset="0"/>
                </a:rPr>
                <a:t>x</a:t>
              </a:r>
              <a:r>
                <a:rPr lang="en-US" altLang="zh-CN" sz="2800" b="1" dirty="0">
                  <a:solidFill>
                    <a:schemeClr val="tx2"/>
                  </a:solidFill>
                  <a:latin typeface="Times New Roman" panose="02020603050405020304" pitchFamily="18" charset="0"/>
                </a:rPr>
                <a:t>+</a:t>
              </a:r>
              <a:r>
                <a:rPr lang="en-US" altLang="zh-CN" sz="2800" b="1" i="1" dirty="0">
                  <a:solidFill>
                    <a:schemeClr val="tx2"/>
                  </a:solidFill>
                  <a:latin typeface="Times New Roman" panose="02020603050405020304" pitchFamily="18" charset="0"/>
                </a:rPr>
                <a:t>a</a:t>
              </a:r>
              <a:r>
                <a:rPr lang="en-US" altLang="zh-CN" sz="2800" b="1" baseline="-30000" dirty="0">
                  <a:solidFill>
                    <a:schemeClr val="tx2"/>
                  </a:solidFill>
                  <a:latin typeface="Times New Roman" panose="02020603050405020304" pitchFamily="18" charset="0"/>
                </a:rPr>
                <a:t>4</a:t>
              </a:r>
              <a:endParaRPr lang="en-US" altLang="zh-CN" sz="2800" b="1" dirty="0">
                <a:solidFill>
                  <a:schemeClr val="tx2"/>
                </a:solidFill>
                <a:latin typeface="Times New Roman" panose="02020603050405020304" pitchFamily="18" charset="0"/>
              </a:endParaRPr>
            </a:p>
          </p:txBody>
        </p:sp>
      </p:grpSp>
      <p:grpSp>
        <p:nvGrpSpPr>
          <p:cNvPr id="5" name="Group 21"/>
          <p:cNvGrpSpPr/>
          <p:nvPr/>
        </p:nvGrpSpPr>
        <p:grpSpPr>
          <a:xfrm>
            <a:off x="1547813" y="3789363"/>
            <a:ext cx="6629400" cy="411162"/>
            <a:chOff x="1008" y="2621"/>
            <a:chExt cx="4176" cy="259"/>
          </a:xfrm>
        </p:grpSpPr>
        <p:sp>
          <p:nvSpPr>
            <p:cNvPr id="76824" name="Rectangle 22"/>
            <p:cNvSpPr/>
            <p:nvPr/>
          </p:nvSpPr>
          <p:spPr>
            <a:xfrm>
              <a:off x="1008" y="2621"/>
              <a:ext cx="674" cy="21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en-US" altLang="zh-CN" sz="2800" b="1" dirty="0">
                  <a:solidFill>
                    <a:schemeClr val="tx2"/>
                  </a:solidFill>
                  <a:latin typeface="Times New Roman" panose="02020603050405020304" pitchFamily="18" charset="0"/>
                </a:rPr>
                <a:t>2</a:t>
              </a:r>
            </a:p>
          </p:txBody>
        </p:sp>
        <p:sp>
          <p:nvSpPr>
            <p:cNvPr id="76825" name="Rectangle 23"/>
            <p:cNvSpPr/>
            <p:nvPr/>
          </p:nvSpPr>
          <p:spPr>
            <a:xfrm>
              <a:off x="1682" y="2621"/>
              <a:ext cx="1077" cy="21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en-US" altLang="zh-CN" sz="2800" b="1" dirty="0">
                  <a:solidFill>
                    <a:schemeClr val="tx2"/>
                  </a:solidFill>
                  <a:latin typeface="Times New Roman" panose="02020603050405020304" pitchFamily="18" charset="0"/>
                </a:rPr>
                <a:t>0.16667</a:t>
              </a:r>
            </a:p>
          </p:txBody>
        </p:sp>
        <p:sp>
          <p:nvSpPr>
            <p:cNvPr id="76826" name="Rectangle 24"/>
            <p:cNvSpPr/>
            <p:nvPr/>
          </p:nvSpPr>
          <p:spPr>
            <a:xfrm>
              <a:off x="2759" y="2621"/>
              <a:ext cx="1078" cy="21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en-US" altLang="zh-CN" sz="2800" b="1" dirty="0">
                  <a:solidFill>
                    <a:schemeClr val="tx2"/>
                  </a:solidFill>
                  <a:latin typeface="Times New Roman" panose="02020603050405020304" pitchFamily="18" charset="0"/>
                </a:rPr>
                <a:t>0.15867</a:t>
              </a:r>
            </a:p>
          </p:txBody>
        </p:sp>
        <p:sp>
          <p:nvSpPr>
            <p:cNvPr id="76827" name="Rectangle 25"/>
            <p:cNvSpPr/>
            <p:nvPr/>
          </p:nvSpPr>
          <p:spPr>
            <a:xfrm>
              <a:off x="3837" y="2621"/>
              <a:ext cx="1347" cy="259"/>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en-US" altLang="zh-CN" sz="2800" b="1" i="1" dirty="0">
                  <a:solidFill>
                    <a:schemeClr val="tx2"/>
                  </a:solidFill>
                  <a:latin typeface="Times New Roman" panose="02020603050405020304" pitchFamily="18" charset="0"/>
                </a:rPr>
                <a:t>v</a:t>
              </a:r>
              <a:r>
                <a:rPr lang="en-US" altLang="zh-CN" sz="2800" b="1" baseline="-30000" dirty="0">
                  <a:solidFill>
                    <a:schemeClr val="tx2"/>
                  </a:solidFill>
                  <a:latin typeface="Times New Roman" panose="02020603050405020304" pitchFamily="18" charset="0"/>
                </a:rPr>
                <a:t>2</a:t>
              </a:r>
              <a:r>
                <a:rPr lang="en-US" altLang="zh-CN" sz="2800" b="1" dirty="0">
                  <a:solidFill>
                    <a:schemeClr val="tx2"/>
                  </a:solidFill>
                  <a:latin typeface="Times New Roman" panose="02020603050405020304" pitchFamily="18" charset="0"/>
                </a:rPr>
                <a:t> = </a:t>
              </a:r>
              <a:r>
                <a:rPr lang="en-US" altLang="zh-CN" sz="2800" b="1" i="1" dirty="0">
                  <a:solidFill>
                    <a:schemeClr val="tx2"/>
                  </a:solidFill>
                  <a:latin typeface="Times New Roman" panose="02020603050405020304" pitchFamily="18" charset="0"/>
                </a:rPr>
                <a:t>v</a:t>
              </a:r>
              <a:r>
                <a:rPr lang="en-US" altLang="zh-CN" sz="2800" b="1" baseline="-30000" dirty="0">
                  <a:solidFill>
                    <a:schemeClr val="tx2"/>
                  </a:solidFill>
                  <a:latin typeface="Times New Roman" panose="02020603050405020304" pitchFamily="18" charset="0"/>
                </a:rPr>
                <a:t>1</a:t>
              </a:r>
              <a:r>
                <a:rPr lang="en-US" altLang="zh-CN" sz="2800" b="1" i="1" dirty="0">
                  <a:solidFill>
                    <a:schemeClr val="tx2"/>
                  </a:solidFill>
                  <a:latin typeface="Times New Roman" panose="02020603050405020304" pitchFamily="18" charset="0"/>
                </a:rPr>
                <a:t>x</a:t>
              </a:r>
              <a:r>
                <a:rPr lang="en-US" altLang="zh-CN" sz="2800" b="1" dirty="0">
                  <a:solidFill>
                    <a:schemeClr val="tx2"/>
                  </a:solidFill>
                  <a:latin typeface="Times New Roman" panose="02020603050405020304" pitchFamily="18" charset="0"/>
                </a:rPr>
                <a:t>+</a:t>
              </a:r>
              <a:r>
                <a:rPr lang="en-US" altLang="zh-CN" sz="2800" b="1" i="1" dirty="0">
                  <a:solidFill>
                    <a:schemeClr val="tx2"/>
                  </a:solidFill>
                  <a:latin typeface="Times New Roman" panose="02020603050405020304" pitchFamily="18" charset="0"/>
                </a:rPr>
                <a:t>a</a:t>
              </a:r>
              <a:r>
                <a:rPr lang="en-US" altLang="zh-CN" sz="2800" b="1" baseline="-30000" dirty="0">
                  <a:solidFill>
                    <a:schemeClr val="tx2"/>
                  </a:solidFill>
                  <a:latin typeface="Times New Roman" panose="02020603050405020304" pitchFamily="18" charset="0"/>
                </a:rPr>
                <a:t>3</a:t>
              </a:r>
              <a:endParaRPr lang="en-US" altLang="zh-CN" sz="2800" b="1" dirty="0">
                <a:solidFill>
                  <a:schemeClr val="tx2"/>
                </a:solidFill>
                <a:latin typeface="Times New Roman" panose="02020603050405020304" pitchFamily="18" charset="0"/>
              </a:endParaRPr>
            </a:p>
          </p:txBody>
        </p:sp>
      </p:grpSp>
      <p:grpSp>
        <p:nvGrpSpPr>
          <p:cNvPr id="6" name="Group 26"/>
          <p:cNvGrpSpPr/>
          <p:nvPr/>
        </p:nvGrpSpPr>
        <p:grpSpPr>
          <a:xfrm>
            <a:off x="1547813" y="4437063"/>
            <a:ext cx="6629400" cy="373062"/>
            <a:chOff x="1008" y="2933"/>
            <a:chExt cx="4176" cy="235"/>
          </a:xfrm>
        </p:grpSpPr>
        <p:sp>
          <p:nvSpPr>
            <p:cNvPr id="76820" name="Rectangle 27"/>
            <p:cNvSpPr/>
            <p:nvPr/>
          </p:nvSpPr>
          <p:spPr>
            <a:xfrm>
              <a:off x="1008" y="2933"/>
              <a:ext cx="674" cy="23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en-US" altLang="zh-CN" sz="2800" b="1" dirty="0">
                  <a:solidFill>
                    <a:schemeClr val="tx2"/>
                  </a:solidFill>
                  <a:latin typeface="Times New Roman" panose="02020603050405020304" pitchFamily="18" charset="0"/>
                </a:rPr>
                <a:t>3</a:t>
              </a:r>
            </a:p>
          </p:txBody>
        </p:sp>
        <p:sp>
          <p:nvSpPr>
            <p:cNvPr id="76821" name="Rectangle 28"/>
            <p:cNvSpPr/>
            <p:nvPr/>
          </p:nvSpPr>
          <p:spPr>
            <a:xfrm>
              <a:off x="1682" y="2933"/>
              <a:ext cx="1077" cy="23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en-US" altLang="zh-CN" sz="2800" b="1" dirty="0">
                  <a:solidFill>
                    <a:schemeClr val="tx2"/>
                  </a:solidFill>
                  <a:latin typeface="Times New Roman" panose="02020603050405020304" pitchFamily="18" charset="0"/>
                </a:rPr>
                <a:t>0.5</a:t>
              </a:r>
            </a:p>
          </p:txBody>
        </p:sp>
        <p:sp>
          <p:nvSpPr>
            <p:cNvPr id="76822" name="Rectangle 29"/>
            <p:cNvSpPr/>
            <p:nvPr/>
          </p:nvSpPr>
          <p:spPr>
            <a:xfrm>
              <a:off x="2759" y="2933"/>
              <a:ext cx="1078" cy="23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en-US" altLang="zh-CN" sz="2800" b="1" dirty="0">
                  <a:solidFill>
                    <a:schemeClr val="tx2"/>
                  </a:solidFill>
                  <a:latin typeface="Times New Roman" panose="02020603050405020304" pitchFamily="18" charset="0"/>
                </a:rPr>
                <a:t>0.46827</a:t>
              </a:r>
            </a:p>
          </p:txBody>
        </p:sp>
        <p:sp>
          <p:nvSpPr>
            <p:cNvPr id="76823" name="Rectangle 30"/>
            <p:cNvSpPr/>
            <p:nvPr/>
          </p:nvSpPr>
          <p:spPr>
            <a:xfrm>
              <a:off x="3837" y="2933"/>
              <a:ext cx="1347" cy="23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en-US" altLang="zh-CN" sz="2800" b="1" i="1" dirty="0">
                  <a:solidFill>
                    <a:schemeClr val="tx2"/>
                  </a:solidFill>
                  <a:latin typeface="Times New Roman" panose="02020603050405020304" pitchFamily="18" charset="0"/>
                </a:rPr>
                <a:t>v</a:t>
              </a:r>
              <a:r>
                <a:rPr lang="en-US" altLang="zh-CN" sz="2800" b="1" baseline="-30000" dirty="0">
                  <a:solidFill>
                    <a:schemeClr val="tx2"/>
                  </a:solidFill>
                  <a:latin typeface="Times New Roman" panose="02020603050405020304" pitchFamily="18" charset="0"/>
                </a:rPr>
                <a:t>3</a:t>
              </a:r>
              <a:r>
                <a:rPr lang="en-US" altLang="zh-CN" sz="2800" b="1" dirty="0">
                  <a:solidFill>
                    <a:schemeClr val="tx2"/>
                  </a:solidFill>
                  <a:latin typeface="Times New Roman" panose="02020603050405020304" pitchFamily="18" charset="0"/>
                </a:rPr>
                <a:t> = </a:t>
              </a:r>
              <a:r>
                <a:rPr lang="en-US" altLang="zh-CN" sz="2800" b="1" i="1" dirty="0">
                  <a:solidFill>
                    <a:schemeClr val="tx2"/>
                  </a:solidFill>
                  <a:latin typeface="Times New Roman" panose="02020603050405020304" pitchFamily="18" charset="0"/>
                </a:rPr>
                <a:t>v</a:t>
              </a:r>
              <a:r>
                <a:rPr lang="en-US" altLang="zh-CN" sz="2800" b="1" baseline="-30000" dirty="0">
                  <a:solidFill>
                    <a:schemeClr val="tx2"/>
                  </a:solidFill>
                  <a:latin typeface="Times New Roman" panose="02020603050405020304" pitchFamily="18" charset="0"/>
                </a:rPr>
                <a:t>2</a:t>
              </a:r>
              <a:r>
                <a:rPr lang="en-US" altLang="zh-CN" sz="2800" b="1" i="1" dirty="0">
                  <a:solidFill>
                    <a:schemeClr val="tx2"/>
                  </a:solidFill>
                  <a:latin typeface="Times New Roman" panose="02020603050405020304" pitchFamily="18" charset="0"/>
                </a:rPr>
                <a:t>x</a:t>
              </a:r>
              <a:r>
                <a:rPr lang="en-US" altLang="zh-CN" sz="2800" b="1" dirty="0">
                  <a:solidFill>
                    <a:schemeClr val="tx2"/>
                  </a:solidFill>
                  <a:latin typeface="Times New Roman" panose="02020603050405020304" pitchFamily="18" charset="0"/>
                </a:rPr>
                <a:t>+</a:t>
              </a:r>
              <a:r>
                <a:rPr lang="en-US" altLang="zh-CN" sz="2800" b="1" i="1" dirty="0">
                  <a:solidFill>
                    <a:schemeClr val="tx2"/>
                  </a:solidFill>
                  <a:latin typeface="Times New Roman" panose="02020603050405020304" pitchFamily="18" charset="0"/>
                </a:rPr>
                <a:t>a</a:t>
              </a:r>
              <a:r>
                <a:rPr lang="en-US" altLang="zh-CN" sz="2800" b="1" baseline="-30000" dirty="0">
                  <a:solidFill>
                    <a:schemeClr val="tx2"/>
                  </a:solidFill>
                  <a:latin typeface="Times New Roman" panose="02020603050405020304" pitchFamily="18" charset="0"/>
                </a:rPr>
                <a:t>2</a:t>
              </a:r>
              <a:endParaRPr lang="en-US" altLang="zh-CN" sz="2800" b="1" dirty="0">
                <a:solidFill>
                  <a:schemeClr val="tx2"/>
                </a:solidFill>
                <a:latin typeface="Times New Roman" panose="02020603050405020304" pitchFamily="18" charset="0"/>
              </a:endParaRPr>
            </a:p>
          </p:txBody>
        </p:sp>
      </p:grpSp>
      <p:grpSp>
        <p:nvGrpSpPr>
          <p:cNvPr id="7" name="Group 31"/>
          <p:cNvGrpSpPr/>
          <p:nvPr/>
        </p:nvGrpSpPr>
        <p:grpSpPr>
          <a:xfrm>
            <a:off x="1547813" y="5084763"/>
            <a:ext cx="6629400" cy="411162"/>
            <a:chOff x="1008" y="3245"/>
            <a:chExt cx="4176" cy="259"/>
          </a:xfrm>
        </p:grpSpPr>
        <p:sp>
          <p:nvSpPr>
            <p:cNvPr id="76816" name="Rectangle 32"/>
            <p:cNvSpPr/>
            <p:nvPr/>
          </p:nvSpPr>
          <p:spPr>
            <a:xfrm>
              <a:off x="1008" y="3245"/>
              <a:ext cx="674" cy="21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en-US" altLang="zh-CN" sz="2800" b="1" dirty="0">
                  <a:solidFill>
                    <a:schemeClr val="tx2"/>
                  </a:solidFill>
                  <a:latin typeface="Times New Roman" panose="02020603050405020304" pitchFamily="18" charset="0"/>
                </a:rPr>
                <a:t>4</a:t>
              </a:r>
            </a:p>
          </p:txBody>
        </p:sp>
        <p:sp>
          <p:nvSpPr>
            <p:cNvPr id="76817" name="Rectangle 33"/>
            <p:cNvSpPr/>
            <p:nvPr/>
          </p:nvSpPr>
          <p:spPr>
            <a:xfrm>
              <a:off x="1682" y="3245"/>
              <a:ext cx="1077" cy="21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en-US" altLang="zh-CN" sz="2800" b="1" dirty="0">
                  <a:solidFill>
                    <a:schemeClr val="tx2"/>
                  </a:solidFill>
                  <a:latin typeface="Times New Roman" panose="02020603050405020304" pitchFamily="18" charset="0"/>
                </a:rPr>
                <a:t>1</a:t>
              </a:r>
            </a:p>
          </p:txBody>
        </p:sp>
        <p:sp>
          <p:nvSpPr>
            <p:cNvPr id="76818" name="Rectangle 34"/>
            <p:cNvSpPr/>
            <p:nvPr/>
          </p:nvSpPr>
          <p:spPr>
            <a:xfrm>
              <a:off x="2759" y="3245"/>
              <a:ext cx="1078" cy="21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en-US" altLang="zh-CN" sz="2800" b="1" dirty="0">
                  <a:solidFill>
                    <a:schemeClr val="tx2"/>
                  </a:solidFill>
                  <a:latin typeface="Times New Roman" panose="02020603050405020304" pitchFamily="18" charset="0"/>
                </a:rPr>
                <a:t>0.90635</a:t>
              </a:r>
            </a:p>
          </p:txBody>
        </p:sp>
        <p:sp>
          <p:nvSpPr>
            <p:cNvPr id="76819" name="Rectangle 35"/>
            <p:cNvSpPr/>
            <p:nvPr/>
          </p:nvSpPr>
          <p:spPr>
            <a:xfrm>
              <a:off x="3837" y="3245"/>
              <a:ext cx="1347" cy="259"/>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en-US" altLang="zh-CN" sz="2800" b="1" i="1" dirty="0">
                  <a:solidFill>
                    <a:schemeClr val="tx2"/>
                  </a:solidFill>
                  <a:latin typeface="Times New Roman" panose="02020603050405020304" pitchFamily="18" charset="0"/>
                </a:rPr>
                <a:t>v</a:t>
              </a:r>
              <a:r>
                <a:rPr lang="en-US" altLang="zh-CN" sz="2800" b="1" i="1" baseline="-30000" dirty="0">
                  <a:solidFill>
                    <a:schemeClr val="tx2"/>
                  </a:solidFill>
                  <a:latin typeface="Times New Roman" panose="02020603050405020304" pitchFamily="18" charset="0"/>
                </a:rPr>
                <a:t>4</a:t>
              </a:r>
              <a:r>
                <a:rPr lang="en-US" altLang="zh-CN" sz="2800" b="1" dirty="0">
                  <a:solidFill>
                    <a:schemeClr val="tx2"/>
                  </a:solidFill>
                  <a:latin typeface="Times New Roman" panose="02020603050405020304" pitchFamily="18" charset="0"/>
                </a:rPr>
                <a:t> = </a:t>
              </a:r>
              <a:r>
                <a:rPr lang="en-US" altLang="zh-CN" sz="2800" b="1" i="1" dirty="0">
                  <a:solidFill>
                    <a:schemeClr val="tx2"/>
                  </a:solidFill>
                  <a:latin typeface="Times New Roman" panose="02020603050405020304" pitchFamily="18" charset="0"/>
                </a:rPr>
                <a:t>v</a:t>
              </a:r>
              <a:r>
                <a:rPr lang="en-US" altLang="zh-CN" sz="2800" b="1" baseline="-30000" dirty="0">
                  <a:solidFill>
                    <a:schemeClr val="tx2"/>
                  </a:solidFill>
                  <a:latin typeface="Times New Roman" panose="02020603050405020304" pitchFamily="18" charset="0"/>
                </a:rPr>
                <a:t>3</a:t>
              </a:r>
              <a:r>
                <a:rPr lang="en-US" altLang="zh-CN" sz="2800" b="1" i="1" dirty="0">
                  <a:solidFill>
                    <a:schemeClr val="tx2"/>
                  </a:solidFill>
                  <a:latin typeface="Times New Roman" panose="02020603050405020304" pitchFamily="18" charset="0"/>
                </a:rPr>
                <a:t>x</a:t>
              </a:r>
              <a:r>
                <a:rPr lang="en-US" altLang="zh-CN" sz="2800" b="1" dirty="0">
                  <a:solidFill>
                    <a:schemeClr val="tx2"/>
                  </a:solidFill>
                  <a:latin typeface="Times New Roman" panose="02020603050405020304" pitchFamily="18" charset="0"/>
                </a:rPr>
                <a:t>+</a:t>
              </a:r>
              <a:r>
                <a:rPr lang="en-US" altLang="zh-CN" sz="2800" b="1" i="1" dirty="0">
                  <a:solidFill>
                    <a:schemeClr val="tx2"/>
                  </a:solidFill>
                  <a:latin typeface="Times New Roman" panose="02020603050405020304" pitchFamily="18" charset="0"/>
                </a:rPr>
                <a:t>a</a:t>
              </a:r>
              <a:r>
                <a:rPr lang="en-US" altLang="zh-CN" sz="2800" b="1" baseline="-30000" dirty="0">
                  <a:solidFill>
                    <a:schemeClr val="tx2"/>
                  </a:solidFill>
                  <a:latin typeface="Times New Roman" panose="02020603050405020304" pitchFamily="18" charset="0"/>
                </a:rPr>
                <a:t>1</a:t>
              </a:r>
              <a:endParaRPr lang="en-US" altLang="zh-CN" sz="2800" b="1" dirty="0">
                <a:solidFill>
                  <a:schemeClr val="tx2"/>
                </a:solidFill>
                <a:latin typeface="Times New Roman" panose="02020603050405020304" pitchFamily="18" charset="0"/>
              </a:endParaRPr>
            </a:p>
          </p:txBody>
        </p:sp>
      </p:grpSp>
      <p:grpSp>
        <p:nvGrpSpPr>
          <p:cNvPr id="8" name="Group 36"/>
          <p:cNvGrpSpPr/>
          <p:nvPr/>
        </p:nvGrpSpPr>
        <p:grpSpPr>
          <a:xfrm>
            <a:off x="1547813" y="5734050"/>
            <a:ext cx="6629400" cy="495300"/>
            <a:chOff x="1008" y="3557"/>
            <a:chExt cx="4176" cy="312"/>
          </a:xfrm>
        </p:grpSpPr>
        <p:sp>
          <p:nvSpPr>
            <p:cNvPr id="76812" name="Rectangle 37"/>
            <p:cNvSpPr/>
            <p:nvPr/>
          </p:nvSpPr>
          <p:spPr>
            <a:xfrm>
              <a:off x="1008" y="3557"/>
              <a:ext cx="674" cy="312"/>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en-US" altLang="zh-CN" sz="2800" b="1" dirty="0">
                  <a:solidFill>
                    <a:schemeClr val="tx2"/>
                  </a:solidFill>
                  <a:latin typeface="Times New Roman" panose="02020603050405020304" pitchFamily="18" charset="0"/>
                </a:rPr>
                <a:t>5</a:t>
              </a:r>
            </a:p>
          </p:txBody>
        </p:sp>
        <p:sp>
          <p:nvSpPr>
            <p:cNvPr id="76813" name="Rectangle 38"/>
            <p:cNvSpPr/>
            <p:nvPr/>
          </p:nvSpPr>
          <p:spPr>
            <a:xfrm>
              <a:off x="1682" y="3557"/>
              <a:ext cx="1077" cy="312"/>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en-US" altLang="zh-CN" sz="2800" b="1" dirty="0">
                  <a:solidFill>
                    <a:schemeClr val="tx2"/>
                  </a:solidFill>
                  <a:latin typeface="Times New Roman" panose="02020603050405020304" pitchFamily="18" charset="0"/>
                </a:rPr>
                <a:t>1</a:t>
              </a:r>
            </a:p>
          </p:txBody>
        </p:sp>
        <p:sp>
          <p:nvSpPr>
            <p:cNvPr id="76814" name="Rectangle 39"/>
            <p:cNvSpPr/>
            <p:nvPr/>
          </p:nvSpPr>
          <p:spPr>
            <a:xfrm>
              <a:off x="2759" y="3557"/>
              <a:ext cx="1078" cy="312"/>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en-US" altLang="zh-CN" sz="2800" b="1" dirty="0">
                  <a:solidFill>
                    <a:schemeClr val="tx2"/>
                  </a:solidFill>
                  <a:latin typeface="Times New Roman" panose="02020603050405020304" pitchFamily="18" charset="0"/>
                </a:rPr>
                <a:t>0.81873</a:t>
              </a:r>
            </a:p>
          </p:txBody>
        </p:sp>
        <p:sp>
          <p:nvSpPr>
            <p:cNvPr id="76815" name="Rectangle 40"/>
            <p:cNvSpPr/>
            <p:nvPr/>
          </p:nvSpPr>
          <p:spPr>
            <a:xfrm>
              <a:off x="3837" y="3557"/>
              <a:ext cx="1347" cy="312"/>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en-US" altLang="zh-CN" sz="2800" b="1" i="1" dirty="0">
                  <a:solidFill>
                    <a:schemeClr val="tx2"/>
                  </a:solidFill>
                  <a:latin typeface="Times New Roman" panose="02020603050405020304" pitchFamily="18" charset="0"/>
                </a:rPr>
                <a:t>v</a:t>
              </a:r>
              <a:r>
                <a:rPr lang="en-US" altLang="zh-CN" sz="2800" b="1" baseline="-30000" dirty="0">
                  <a:solidFill>
                    <a:schemeClr val="tx2"/>
                  </a:solidFill>
                  <a:latin typeface="Times New Roman" panose="02020603050405020304" pitchFamily="18" charset="0"/>
                </a:rPr>
                <a:t>5</a:t>
              </a:r>
              <a:r>
                <a:rPr lang="en-US" altLang="zh-CN" sz="2800" b="1" dirty="0">
                  <a:solidFill>
                    <a:schemeClr val="tx2"/>
                  </a:solidFill>
                  <a:latin typeface="Times New Roman" panose="02020603050405020304" pitchFamily="18" charset="0"/>
                </a:rPr>
                <a:t> = </a:t>
              </a:r>
              <a:r>
                <a:rPr lang="en-US" altLang="zh-CN" sz="2800" b="1" i="1" dirty="0">
                  <a:solidFill>
                    <a:schemeClr val="tx2"/>
                  </a:solidFill>
                  <a:latin typeface="Times New Roman" panose="02020603050405020304" pitchFamily="18" charset="0"/>
                </a:rPr>
                <a:t>v</a:t>
              </a:r>
              <a:r>
                <a:rPr lang="en-US" altLang="zh-CN" sz="2800" b="1" baseline="-30000" dirty="0">
                  <a:solidFill>
                    <a:schemeClr val="tx2"/>
                  </a:solidFill>
                  <a:latin typeface="Times New Roman" panose="02020603050405020304" pitchFamily="18" charset="0"/>
                </a:rPr>
                <a:t>4</a:t>
              </a:r>
              <a:r>
                <a:rPr lang="en-US" altLang="zh-CN" sz="2800" b="1" i="1" dirty="0">
                  <a:solidFill>
                    <a:schemeClr val="tx2"/>
                  </a:solidFill>
                  <a:latin typeface="Times New Roman" panose="02020603050405020304" pitchFamily="18" charset="0"/>
                </a:rPr>
                <a:t>x</a:t>
              </a:r>
              <a:r>
                <a:rPr lang="en-US" altLang="zh-CN" sz="2800" b="1" dirty="0">
                  <a:solidFill>
                    <a:schemeClr val="tx2"/>
                  </a:solidFill>
                  <a:latin typeface="Times New Roman" panose="02020603050405020304" pitchFamily="18" charset="0"/>
                </a:rPr>
                <a:t>+</a:t>
              </a:r>
              <a:r>
                <a:rPr lang="en-US" altLang="zh-CN" sz="2800" b="1" i="1" dirty="0">
                  <a:solidFill>
                    <a:schemeClr val="tx2"/>
                  </a:solidFill>
                  <a:latin typeface="Times New Roman" panose="02020603050405020304" pitchFamily="18" charset="0"/>
                </a:rPr>
                <a:t>a</a:t>
              </a:r>
              <a:r>
                <a:rPr lang="en-US" altLang="zh-CN" sz="2800" b="1" baseline="-30000" dirty="0">
                  <a:solidFill>
                    <a:schemeClr val="tx2"/>
                  </a:solidFill>
                  <a:latin typeface="Times New Roman" panose="02020603050405020304" pitchFamily="18" charset="0"/>
                </a:rPr>
                <a:t>0</a:t>
              </a:r>
              <a:endParaRPr lang="en-US" altLang="zh-CN" sz="2800" b="1" dirty="0">
                <a:solidFill>
                  <a:schemeClr val="tx2"/>
                </a:solidFill>
                <a:latin typeface="Times New Roman" panose="02020603050405020304" pitchFamily="18" charset="0"/>
              </a:endParaRPr>
            </a:p>
          </p:txBody>
        </p:sp>
      </p:grpSp>
    </p:spTree>
  </p:cSld>
  <p:clrMapOvr>
    <a:masterClrMapping/>
  </p:clrMapOvr>
  <p:transition>
    <p:zoom dir="in"/>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8"/>
                                        </p:tgtEl>
                                        <p:attrNameLst>
                                          <p:attrName>style.visibility</p:attrName>
                                        </p:attrNameLst>
                                      </p:cBhvr>
                                      <p:to>
                                        <p:strVal val="visible"/>
                                      </p:to>
                                    </p:set>
                                    <p:animEffect transition="in" filter="wipe(left)">
                                      <p:cBhvr>
                                        <p:cTn id="7" dur="500"/>
                                        <p:tgtEl>
                                          <p:spTgt spid="522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2229"/>
                                        </p:tgtEl>
                                        <p:attrNameLst>
                                          <p:attrName>style.visibility</p:attrName>
                                        </p:attrNameLst>
                                      </p:cBhvr>
                                      <p:to>
                                        <p:strVal val="visible"/>
                                      </p:to>
                                    </p:set>
                                    <p:animEffect transition="in" filter="wipe(left)">
                                      <p:cBhvr>
                                        <p:cTn id="12" dur="500"/>
                                        <p:tgtEl>
                                          <p:spTgt spid="5222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22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left)">
                                      <p:cBhvr>
                                        <p:cTn id="46" dur="5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p:bldP spid="5223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框 22529">
            <a:extLst>
              <a:ext uri="{FF2B5EF4-FFF2-40B4-BE49-F238E27FC236}">
                <a16:creationId xmlns:a16="http://schemas.microsoft.com/office/drawing/2014/main" id="{C79C1666-724E-A7C2-B141-5B0357CEEFB2}"/>
              </a:ext>
            </a:extLst>
          </p:cNvPr>
          <p:cNvSpPr txBox="1">
            <a:spLocks noChangeArrowheads="1"/>
          </p:cNvSpPr>
          <p:nvPr/>
        </p:nvSpPr>
        <p:spPr bwMode="auto">
          <a:xfrm>
            <a:off x="3275856" y="546100"/>
            <a:ext cx="2303462" cy="5794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dirty="0">
                <a:solidFill>
                  <a:schemeClr val="hlink"/>
                </a:solidFill>
                <a:latin typeface="微软雅黑" panose="020B0503020204020204" pitchFamily="34" charset="-122"/>
                <a:ea typeface="微软雅黑" panose="020B0503020204020204" pitchFamily="34" charset="-122"/>
              </a:rPr>
              <a:t>第一章小结</a:t>
            </a:r>
            <a:endParaRPr lang="zh-CN" altLang="en-US" sz="3200" dirty="0">
              <a:latin typeface="微软雅黑" panose="020B0503020204020204" pitchFamily="34" charset="-122"/>
              <a:ea typeface="微软雅黑" panose="020B0503020204020204" pitchFamily="34" charset="-122"/>
            </a:endParaRPr>
          </a:p>
        </p:txBody>
      </p:sp>
      <p:sp>
        <p:nvSpPr>
          <p:cNvPr id="22531" name="文本框 22530">
            <a:extLst>
              <a:ext uri="{FF2B5EF4-FFF2-40B4-BE49-F238E27FC236}">
                <a16:creationId xmlns:a16="http://schemas.microsoft.com/office/drawing/2014/main" id="{0FF1F78E-DAEB-0F3A-0401-CA8A64D30099}"/>
              </a:ext>
            </a:extLst>
          </p:cNvPr>
          <p:cNvSpPr txBox="1">
            <a:spLocks noChangeArrowheads="1"/>
          </p:cNvSpPr>
          <p:nvPr/>
        </p:nvSpPr>
        <p:spPr bwMode="auto">
          <a:xfrm>
            <a:off x="684213" y="1522412"/>
            <a:ext cx="8281987" cy="107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zh-CN" altLang="en-US" sz="2400" b="1" dirty="0">
                <a:latin typeface="微软雅黑" panose="020B0503020204020204" pitchFamily="34" charset="-122"/>
                <a:ea typeface="微软雅黑" panose="020B0503020204020204" pitchFamily="34" charset="-122"/>
              </a:rPr>
              <a:t>重点：</a:t>
            </a:r>
            <a:r>
              <a:rPr lang="en-US" altLang="zh-CN" sz="2400" b="1" dirty="0">
                <a:solidFill>
                  <a:srgbClr val="0000FF"/>
                </a:solidFill>
                <a:latin typeface="微软雅黑" panose="020B0503020204020204" pitchFamily="34" charset="-122"/>
                <a:ea typeface="微软雅黑" panose="020B0503020204020204" pitchFamily="34" charset="-122"/>
              </a:rPr>
              <a:t>1</a:t>
            </a:r>
            <a:r>
              <a:rPr lang="zh-CN" altLang="en-US" sz="2400" b="1" dirty="0">
                <a:solidFill>
                  <a:srgbClr val="0000FF"/>
                </a:solidFill>
                <a:latin typeface="微软雅黑" panose="020B0503020204020204" pitchFamily="34" charset="-122"/>
                <a:ea typeface="微软雅黑" panose="020B0503020204020204" pitchFamily="34" charset="-122"/>
              </a:rPr>
              <a:t>）绝对误差（限）、相对误差（限）、有效数字</a:t>
            </a:r>
          </a:p>
          <a:p>
            <a:pPr>
              <a:lnSpc>
                <a:spcPct val="140000"/>
              </a:lnSpc>
            </a:pPr>
            <a:r>
              <a:rPr lang="zh-CN" altLang="en-US" sz="2400" b="1" dirty="0">
                <a:solidFill>
                  <a:srgbClr val="0000FF"/>
                </a:solidFill>
                <a:latin typeface="微软雅黑" panose="020B0503020204020204" pitchFamily="34" charset="-122"/>
                <a:ea typeface="微软雅黑" panose="020B0503020204020204" pitchFamily="34" charset="-122"/>
              </a:rPr>
              <a:t>          的定义及相互关系；</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
        <p:nvSpPr>
          <p:cNvPr id="22538" name="文本框 22537">
            <a:extLst>
              <a:ext uri="{FF2B5EF4-FFF2-40B4-BE49-F238E27FC236}">
                <a16:creationId xmlns:a16="http://schemas.microsoft.com/office/drawing/2014/main" id="{C660CA30-0AFB-79BB-B0BC-B20B6B743324}"/>
              </a:ext>
            </a:extLst>
          </p:cNvPr>
          <p:cNvSpPr txBox="1">
            <a:spLocks noChangeArrowheads="1"/>
          </p:cNvSpPr>
          <p:nvPr/>
        </p:nvSpPr>
        <p:spPr bwMode="auto">
          <a:xfrm>
            <a:off x="1691680" y="2784475"/>
            <a:ext cx="3759362"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en-US" altLang="zh-CN" sz="2400" b="1" dirty="0">
                <a:solidFill>
                  <a:srgbClr val="0000FF"/>
                </a:solidFill>
                <a:latin typeface="微软雅黑" panose="020B0503020204020204" pitchFamily="34" charset="-122"/>
                <a:ea typeface="微软雅黑" panose="020B0503020204020204" pitchFamily="34" charset="-122"/>
              </a:rPr>
              <a:t>2</a:t>
            </a:r>
            <a:r>
              <a:rPr lang="zh-CN" altLang="en-US" sz="2400" b="1" dirty="0">
                <a:solidFill>
                  <a:srgbClr val="0000FF"/>
                </a:solidFill>
                <a:latin typeface="微软雅黑" panose="020B0503020204020204" pitchFamily="34" charset="-122"/>
                <a:ea typeface="微软雅黑" panose="020B0503020204020204" pitchFamily="34" charset="-122"/>
              </a:rPr>
              <a:t>）数值计算的误差估计；</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
        <p:nvSpPr>
          <p:cNvPr id="22539" name="文本框 22538">
            <a:extLst>
              <a:ext uri="{FF2B5EF4-FFF2-40B4-BE49-F238E27FC236}">
                <a16:creationId xmlns:a16="http://schemas.microsoft.com/office/drawing/2014/main" id="{6854EBE3-962A-A3F5-FE1F-091569B281C8}"/>
              </a:ext>
            </a:extLst>
          </p:cNvPr>
          <p:cNvSpPr txBox="1">
            <a:spLocks noChangeArrowheads="1"/>
          </p:cNvSpPr>
          <p:nvPr/>
        </p:nvSpPr>
        <p:spPr bwMode="auto">
          <a:xfrm>
            <a:off x="709038" y="4412774"/>
            <a:ext cx="48013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a:latin typeface="微软雅黑" panose="020B0503020204020204" pitchFamily="34" charset="-122"/>
                <a:ea typeface="微软雅黑" panose="020B0503020204020204" pitchFamily="34" charset="-122"/>
              </a:rPr>
              <a:t>难点：</a:t>
            </a:r>
            <a:r>
              <a:rPr lang="zh-CN" altLang="en-US" sz="2400" b="1" dirty="0">
                <a:solidFill>
                  <a:srgbClr val="0000FF"/>
                </a:solidFill>
                <a:latin typeface="微软雅黑" panose="020B0503020204020204" pitchFamily="34" charset="-122"/>
                <a:ea typeface="微软雅黑" panose="020B0503020204020204" pitchFamily="34" charset="-122"/>
              </a:rPr>
              <a:t>有效数字（有效数）的定义</a:t>
            </a:r>
          </a:p>
        </p:txBody>
      </p:sp>
      <p:sp>
        <p:nvSpPr>
          <p:cNvPr id="22545" name="文本框 22544">
            <a:extLst>
              <a:ext uri="{FF2B5EF4-FFF2-40B4-BE49-F238E27FC236}">
                <a16:creationId xmlns:a16="http://schemas.microsoft.com/office/drawing/2014/main" id="{E4E980F4-25DD-618C-778E-2315B6B237AB}"/>
              </a:ext>
            </a:extLst>
          </p:cNvPr>
          <p:cNvSpPr txBox="1">
            <a:spLocks noChangeArrowheads="1"/>
          </p:cNvSpPr>
          <p:nvPr/>
        </p:nvSpPr>
        <p:spPr bwMode="auto">
          <a:xfrm>
            <a:off x="1691680" y="3645024"/>
            <a:ext cx="31438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3</a:t>
            </a:r>
            <a:r>
              <a:rPr lang="zh-CN" altLang="en-US" sz="2400" b="1" dirty="0">
                <a:solidFill>
                  <a:srgbClr val="0000FF"/>
                </a:solidFill>
                <a:latin typeface="微软雅黑" panose="020B0503020204020204" pitchFamily="34" charset="-122"/>
                <a:ea typeface="微软雅黑" panose="020B0503020204020204" pitchFamily="34" charset="-122"/>
              </a:rPr>
              <a:t>）算法设计的原则。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ipe(left)">
                                      <p:cBhvr>
                                        <p:cTn id="7" dur="500"/>
                                        <p:tgtEl>
                                          <p:spTgt spid="22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253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2538"/>
                                        </p:tgtEl>
                                        <p:attrNameLst>
                                          <p:attrName>style.visibility</p:attrName>
                                        </p:attrNameLst>
                                      </p:cBhvr>
                                      <p:to>
                                        <p:strVal val="visible"/>
                                      </p:to>
                                    </p:set>
                                    <p:animEffect transition="in" filter="wipe(left)">
                                      <p:cBhvr>
                                        <p:cTn id="16" dur="500"/>
                                        <p:tgtEl>
                                          <p:spTgt spid="2253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2545"/>
                                        </p:tgtEl>
                                        <p:attrNameLst>
                                          <p:attrName>style.visibility</p:attrName>
                                        </p:attrNameLst>
                                      </p:cBhvr>
                                      <p:to>
                                        <p:strVal val="visible"/>
                                      </p:to>
                                    </p:set>
                                    <p:animEffect transition="in" filter="wipe(left)">
                                      <p:cBhvr>
                                        <p:cTn id="21" dur="500"/>
                                        <p:tgtEl>
                                          <p:spTgt spid="2254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539"/>
                                        </p:tgtEl>
                                        <p:attrNameLst>
                                          <p:attrName>style.visibility</p:attrName>
                                        </p:attrNameLst>
                                      </p:cBhvr>
                                      <p:to>
                                        <p:strVal val="visible"/>
                                      </p:to>
                                    </p:set>
                                    <p:animEffect transition="in" filter="wipe(left)">
                                      <p:cBhvr>
                                        <p:cTn id="26" dur="500"/>
                                        <p:tgtEl>
                                          <p:spTgt spid="22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p:bldP spid="22531" grpId="0"/>
      <p:bldP spid="22538" grpId="0"/>
      <p:bldP spid="22539" grpId="0"/>
      <p:bldP spid="2254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826" name="Object 2"/>
          <p:cNvGraphicFramePr>
            <a:graphicFrameLocks noChangeAspect="1"/>
          </p:cNvGraphicFramePr>
          <p:nvPr/>
        </p:nvGraphicFramePr>
        <p:xfrm>
          <a:off x="4508500" y="3302000"/>
          <a:ext cx="127000" cy="254000"/>
        </p:xfrm>
        <a:graphic>
          <a:graphicData uri="http://schemas.openxmlformats.org/presentationml/2006/ole">
            <mc:AlternateContent xmlns:mc="http://schemas.openxmlformats.org/markup-compatibility/2006">
              <mc:Choice xmlns:v="urn:schemas-microsoft-com:vml" Requires="v">
                <p:oleObj r:id="rId2" imgW="127000" imgH="253365" progId="Equation.3">
                  <p:embed/>
                </p:oleObj>
              </mc:Choice>
              <mc:Fallback>
                <p:oleObj r:id="rId2" imgW="127000" imgH="253365" progId="Equation.3">
                  <p:embed/>
                  <p:pic>
                    <p:nvPicPr>
                      <p:cNvPr id="77826" name="Object 2"/>
                      <p:cNvPicPr/>
                      <p:nvPr/>
                    </p:nvPicPr>
                    <p:blipFill>
                      <a:blip r:embed="rId3"/>
                      <a:stretch>
                        <a:fillRect/>
                      </a:stretch>
                    </p:blipFill>
                    <p:spPr>
                      <a:xfrm>
                        <a:off x="4508500" y="3302000"/>
                        <a:ext cx="127000" cy="254000"/>
                      </a:xfrm>
                      <a:prstGeom prst="rect">
                        <a:avLst/>
                      </a:prstGeom>
                      <a:noFill/>
                      <a:ln w="38100">
                        <a:noFill/>
                        <a:miter/>
                      </a:ln>
                    </p:spPr>
                  </p:pic>
                </p:oleObj>
              </mc:Fallback>
            </mc:AlternateContent>
          </a:graphicData>
        </a:graphic>
      </p:graphicFrame>
      <p:pic>
        <p:nvPicPr>
          <p:cNvPr id="96278" name="Picture 22"/>
          <p:cNvPicPr>
            <a:picLocks noChangeAspect="1"/>
          </p:cNvPicPr>
          <p:nvPr/>
        </p:nvPicPr>
        <p:blipFill>
          <a:blip r:embed="rId4"/>
          <a:stretch>
            <a:fillRect/>
          </a:stretch>
        </p:blipFill>
        <p:spPr>
          <a:xfrm>
            <a:off x="596253" y="1061837"/>
            <a:ext cx="1736725" cy="2362200"/>
          </a:xfrm>
          <a:prstGeom prst="rect">
            <a:avLst/>
          </a:prstGeom>
          <a:noFill/>
          <a:ln w="9525">
            <a:noFill/>
          </a:ln>
        </p:spPr>
      </p:pic>
      <p:sp>
        <p:nvSpPr>
          <p:cNvPr id="77828" name="Rectangle 23"/>
          <p:cNvSpPr/>
          <p:nvPr/>
        </p:nvSpPr>
        <p:spPr>
          <a:xfrm>
            <a:off x="2484438" y="850900"/>
            <a:ext cx="5832475" cy="53498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849630" eaLnBrk="1" hangingPunct="1">
              <a:lnSpc>
                <a:spcPct val="120000"/>
              </a:lnSpc>
              <a:spcBef>
                <a:spcPct val="0"/>
              </a:spcBef>
              <a:buClrTx/>
              <a:buSzTx/>
              <a:buFontTx/>
              <a:buNone/>
            </a:pPr>
            <a:r>
              <a:rPr lang="zh-CN" altLang="en-US" sz="2400" b="1" dirty="0">
                <a:latin typeface="Times New Roman" panose="02020603050405020304" pitchFamily="18" charset="0"/>
                <a:ea typeface="楷体_GB2312" pitchFamily="49" charset="-122"/>
              </a:rPr>
              <a:t>约翰</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冯</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诺依曼 （</a:t>
            </a:r>
            <a:r>
              <a:rPr lang="en-US" altLang="zh-CN" sz="2400" b="1" dirty="0">
                <a:latin typeface="Times New Roman" panose="02020603050405020304" pitchFamily="18" charset="0"/>
                <a:ea typeface="楷体_GB2312" pitchFamily="49" charset="-122"/>
              </a:rPr>
              <a:t>John von Neumann,1903-1957</a:t>
            </a:r>
            <a:r>
              <a:rPr lang="zh-CN" altLang="en-US" sz="2400" b="1" dirty="0">
                <a:latin typeface="Times New Roman" panose="02020603050405020304" pitchFamily="18" charset="0"/>
                <a:ea typeface="楷体_GB2312" pitchFamily="49" charset="-122"/>
              </a:rPr>
              <a:t>）美藉匈牙利人，</a:t>
            </a:r>
            <a:r>
              <a:rPr lang="en-US" altLang="zh-CN" sz="2400" b="1" dirty="0">
                <a:latin typeface="Times New Roman" panose="02020603050405020304" pitchFamily="18" charset="0"/>
                <a:ea typeface="楷体_GB2312" pitchFamily="49" charset="-122"/>
              </a:rPr>
              <a:t>1930</a:t>
            </a:r>
            <a:r>
              <a:rPr lang="zh-CN" altLang="en-US" sz="2400" b="1" dirty="0">
                <a:latin typeface="Times New Roman" panose="02020603050405020304" pitchFamily="18" charset="0"/>
                <a:ea typeface="楷体_GB2312" pitchFamily="49" charset="-122"/>
              </a:rPr>
              <a:t>年接受了普林斯顿大学客座教授的职位，西渡美国。 </a:t>
            </a:r>
            <a:r>
              <a:rPr lang="en-US" altLang="zh-CN" sz="2400" b="1" dirty="0">
                <a:latin typeface="Times New Roman" panose="02020603050405020304" pitchFamily="18" charset="0"/>
                <a:ea typeface="楷体_GB2312" pitchFamily="49" charset="-122"/>
              </a:rPr>
              <a:t>1931</a:t>
            </a:r>
            <a:r>
              <a:rPr lang="zh-CN" altLang="en-US" sz="2400" b="1" dirty="0">
                <a:latin typeface="Times New Roman" panose="02020603050405020304" pitchFamily="18" charset="0"/>
                <a:ea typeface="楷体_GB2312" pitchFamily="49" charset="-122"/>
              </a:rPr>
              <a:t>年成为该校终身教授。</a:t>
            </a:r>
            <a:r>
              <a:rPr lang="en-US" altLang="zh-CN" sz="2400" b="1" dirty="0">
                <a:latin typeface="Times New Roman" panose="02020603050405020304" pitchFamily="18" charset="0"/>
                <a:ea typeface="楷体_GB2312" pitchFamily="49" charset="-122"/>
              </a:rPr>
              <a:t>1933</a:t>
            </a:r>
            <a:r>
              <a:rPr lang="zh-CN" altLang="en-US" sz="2400" b="1" dirty="0">
                <a:latin typeface="Times New Roman" panose="02020603050405020304" pitchFamily="18" charset="0"/>
                <a:ea typeface="楷体_GB2312" pitchFamily="49" charset="-122"/>
              </a:rPr>
              <a:t>年成为新成立的普林斯顿高等研究院的终身研究员。</a:t>
            </a:r>
            <a:r>
              <a:rPr lang="en-US" altLang="zh-CN" sz="2400" b="1" dirty="0">
                <a:latin typeface="Times New Roman" panose="02020603050405020304" pitchFamily="18" charset="0"/>
                <a:ea typeface="楷体_GB2312" pitchFamily="49" charset="-122"/>
              </a:rPr>
              <a:t>1951</a:t>
            </a:r>
            <a:r>
              <a:rPr lang="zh-CN" altLang="en-US" sz="2400" b="1" dirty="0">
                <a:latin typeface="Times New Roman" panose="02020603050405020304" pitchFamily="18" charset="0"/>
                <a:ea typeface="楷体_GB2312" pitchFamily="49" charset="-122"/>
              </a:rPr>
              <a:t>年至</a:t>
            </a:r>
            <a:r>
              <a:rPr lang="en-US" altLang="zh-CN" sz="2400" b="1" dirty="0">
                <a:latin typeface="Times New Roman" panose="02020603050405020304" pitchFamily="18" charset="0"/>
                <a:ea typeface="楷体_GB2312" pitchFamily="49" charset="-122"/>
              </a:rPr>
              <a:t>1953 </a:t>
            </a:r>
            <a:r>
              <a:rPr lang="zh-CN" altLang="en-US" sz="2400" b="1" dirty="0">
                <a:latin typeface="Times New Roman" panose="02020603050405020304" pitchFamily="18" charset="0"/>
                <a:ea typeface="楷体_GB2312" pitchFamily="49" charset="-122"/>
              </a:rPr>
              <a:t>年任美国数学会主席。</a:t>
            </a:r>
          </a:p>
          <a:p>
            <a:pPr marL="0" lvl="0" indent="849630" eaLnBrk="1" hangingPunct="1">
              <a:lnSpc>
                <a:spcPct val="120000"/>
              </a:lnSpc>
              <a:spcBef>
                <a:spcPct val="0"/>
              </a:spcBef>
              <a:buClrTx/>
              <a:buSzTx/>
              <a:buFontTx/>
              <a:buNone/>
            </a:pPr>
            <a:r>
              <a:rPr lang="zh-CN" altLang="en-US" sz="2400" b="1" dirty="0">
                <a:latin typeface="Times New Roman" panose="02020603050405020304" pitchFamily="18" charset="0"/>
                <a:ea typeface="楷体_GB2312" pitchFamily="49" charset="-122"/>
              </a:rPr>
              <a:t>冯</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诺依曼是</a:t>
            </a:r>
            <a:r>
              <a:rPr lang="en-US" altLang="zh-CN" sz="2400" b="1" dirty="0">
                <a:latin typeface="Times New Roman" panose="02020603050405020304" pitchFamily="18" charset="0"/>
                <a:ea typeface="楷体_GB2312" pitchFamily="49" charset="-122"/>
              </a:rPr>
              <a:t>20</a:t>
            </a:r>
            <a:r>
              <a:rPr lang="zh-CN" altLang="en-US" sz="2400" b="1" dirty="0">
                <a:latin typeface="Times New Roman" panose="02020603050405020304" pitchFamily="18" charset="0"/>
                <a:ea typeface="楷体_GB2312" pitchFamily="49" charset="-122"/>
              </a:rPr>
              <a:t>世纪少有的数学科学通才，在许多领域都有重要的贡献，被西方人誉为“</a:t>
            </a:r>
            <a:r>
              <a:rPr lang="zh-CN" altLang="en-US" sz="2400" b="1" dirty="0">
                <a:solidFill>
                  <a:srgbClr val="33CC33"/>
                </a:solidFill>
                <a:latin typeface="Times New Roman" panose="02020603050405020304" pitchFamily="18" charset="0"/>
                <a:ea typeface="楷体_GB2312" pitchFamily="49" charset="-122"/>
              </a:rPr>
              <a:t>数学奇才、计算机之父</a:t>
            </a:r>
            <a:r>
              <a:rPr lang="zh-CN" altLang="en-US" sz="2400" b="1" dirty="0">
                <a:latin typeface="Times New Roman" panose="02020603050405020304" pitchFamily="18" charset="0"/>
                <a:ea typeface="楷体_GB2312" pitchFamily="49" charset="-122"/>
              </a:rPr>
              <a:t>”。冯</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诺依曼对人类的最大贡献是对计算机科学、计算机技术和数值分析的开拓性工作。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6278"/>
                                        </p:tgtEl>
                                        <p:attrNameLst>
                                          <p:attrName>style.visibility</p:attrName>
                                        </p:attrNameLst>
                                      </p:cBhvr>
                                      <p:to>
                                        <p:strVal val="visible"/>
                                      </p:to>
                                    </p:set>
                                    <p:anim calcmode="lin" valueType="num">
                                      <p:cBhvr additive="base">
                                        <p:cTn id="7" dur="500" fill="hold"/>
                                        <p:tgtEl>
                                          <p:spTgt spid="96278"/>
                                        </p:tgtEl>
                                        <p:attrNameLst>
                                          <p:attrName>ppt_x</p:attrName>
                                        </p:attrNameLst>
                                      </p:cBhvr>
                                      <p:tavLst>
                                        <p:tav tm="0">
                                          <p:val>
                                            <p:strVal val="0-#ppt_w/2"/>
                                          </p:val>
                                        </p:tav>
                                        <p:tav tm="100000">
                                          <p:val>
                                            <p:strVal val="#ppt_x"/>
                                          </p:val>
                                        </p:tav>
                                      </p:tavLst>
                                    </p:anim>
                                    <p:anim calcmode="lin" valueType="num">
                                      <p:cBhvr additive="base">
                                        <p:cTn id="8" dur="500" fill="hold"/>
                                        <p:tgtEl>
                                          <p:spTgt spid="962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50" name="Object 2"/>
          <p:cNvGraphicFramePr>
            <a:graphicFrameLocks noChangeAspect="1"/>
          </p:cNvGraphicFramePr>
          <p:nvPr/>
        </p:nvGraphicFramePr>
        <p:xfrm>
          <a:off x="4508500" y="3302000"/>
          <a:ext cx="127000" cy="254000"/>
        </p:xfrm>
        <a:graphic>
          <a:graphicData uri="http://schemas.openxmlformats.org/presentationml/2006/ole">
            <mc:AlternateContent xmlns:mc="http://schemas.openxmlformats.org/markup-compatibility/2006">
              <mc:Choice xmlns:v="urn:schemas-microsoft-com:vml" Requires="v">
                <p:oleObj r:id="rId2" imgW="127000" imgH="253365" progId="Equation.3">
                  <p:embed/>
                </p:oleObj>
              </mc:Choice>
              <mc:Fallback>
                <p:oleObj r:id="rId2" imgW="127000" imgH="253365" progId="Equation.3">
                  <p:embed/>
                  <p:pic>
                    <p:nvPicPr>
                      <p:cNvPr id="78850" name="Object 2"/>
                      <p:cNvPicPr/>
                      <p:nvPr/>
                    </p:nvPicPr>
                    <p:blipFill>
                      <a:blip r:embed="rId3"/>
                      <a:stretch>
                        <a:fillRect/>
                      </a:stretch>
                    </p:blipFill>
                    <p:spPr>
                      <a:xfrm>
                        <a:off x="4508500" y="3302000"/>
                        <a:ext cx="127000" cy="254000"/>
                      </a:xfrm>
                      <a:prstGeom prst="rect">
                        <a:avLst/>
                      </a:prstGeom>
                      <a:noFill/>
                      <a:ln w="38100">
                        <a:noFill/>
                        <a:miter/>
                      </a:ln>
                    </p:spPr>
                  </p:pic>
                </p:oleObj>
              </mc:Fallback>
            </mc:AlternateContent>
          </a:graphicData>
        </a:graphic>
      </p:graphicFrame>
      <p:sp>
        <p:nvSpPr>
          <p:cNvPr id="97302" name="Rectangle 22"/>
          <p:cNvSpPr/>
          <p:nvPr/>
        </p:nvSpPr>
        <p:spPr>
          <a:xfrm>
            <a:off x="2484438" y="260350"/>
            <a:ext cx="3600450" cy="504825"/>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zh-CN" altLang="en-US" sz="3600" b="1" dirty="0">
                <a:latin typeface="Times New Roman" panose="02020603050405020304" pitchFamily="18" charset="0"/>
                <a:ea typeface="楷体_GB2312" pitchFamily="49" charset="-122"/>
              </a:rPr>
              <a:t>并行计算</a:t>
            </a:r>
            <a:r>
              <a:rPr lang="zh-CN" altLang="en-US" sz="4400" dirty="0">
                <a:solidFill>
                  <a:schemeClr val="tx2"/>
                </a:solidFill>
              </a:rPr>
              <a:t> </a:t>
            </a:r>
          </a:p>
        </p:txBody>
      </p:sp>
      <p:sp>
        <p:nvSpPr>
          <p:cNvPr id="97303" name="Rectangle 23"/>
          <p:cNvSpPr/>
          <p:nvPr/>
        </p:nvSpPr>
        <p:spPr>
          <a:xfrm>
            <a:off x="755650" y="1022350"/>
            <a:ext cx="5273675" cy="519113"/>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solidFill>
                  <a:srgbClr val="FF0000"/>
                </a:solidFill>
                <a:latin typeface="Times New Roman" panose="02020603050405020304" pitchFamily="18" charset="0"/>
                <a:ea typeface="楷体_GB2312" pitchFamily="49" charset="-122"/>
              </a:rPr>
              <a:t>一、 电子计算机的并行计算分类</a:t>
            </a:r>
          </a:p>
        </p:txBody>
      </p:sp>
      <p:sp>
        <p:nvSpPr>
          <p:cNvPr id="97304" name="Rectangle 24"/>
          <p:cNvSpPr/>
          <p:nvPr/>
        </p:nvSpPr>
        <p:spPr>
          <a:xfrm>
            <a:off x="684213" y="1628775"/>
            <a:ext cx="7848600" cy="44735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000" dirty="0">
                <a:latin typeface="Times New Roman" panose="02020603050405020304" pitchFamily="18" charset="0"/>
                <a:ea typeface="楷体_GB2312" pitchFamily="49" charset="-122"/>
              </a:rPr>
              <a:t>        </a:t>
            </a:r>
            <a:r>
              <a:rPr lang="zh-CN" altLang="en-US" sz="2400" b="1" dirty="0">
                <a:solidFill>
                  <a:schemeClr val="tx2"/>
                </a:solidFill>
                <a:latin typeface="Times New Roman" panose="02020603050405020304" pitchFamily="18" charset="0"/>
                <a:ea typeface="楷体_GB2312" pitchFamily="49" charset="-122"/>
              </a:rPr>
              <a:t>传统计算机一般采用</a:t>
            </a:r>
            <a:r>
              <a:rPr lang="en-US" altLang="zh-CN" sz="2400" b="1" dirty="0">
                <a:solidFill>
                  <a:schemeClr val="tx2"/>
                </a:solidFill>
                <a:latin typeface="Times New Roman" panose="02020603050405020304" pitchFamily="18" charset="0"/>
                <a:ea typeface="楷体_GB2312" pitchFamily="49" charset="-122"/>
              </a:rPr>
              <a:t>Von Neumann</a:t>
            </a:r>
            <a:r>
              <a:rPr lang="zh-CN" altLang="en-US" sz="2400" b="1" dirty="0">
                <a:solidFill>
                  <a:schemeClr val="tx2"/>
                </a:solidFill>
                <a:latin typeface="Times New Roman" panose="02020603050405020304" pitchFamily="18" charset="0"/>
                <a:ea typeface="楷体_GB2312" pitchFamily="49" charset="-122"/>
              </a:rPr>
              <a:t>结构，每一时刻</a:t>
            </a:r>
          </a:p>
          <a:p>
            <a:pPr marL="0" lvl="0" indent="0" eaLnBrk="1" hangingPunct="1">
              <a:spcBef>
                <a:spcPct val="0"/>
              </a:spcBef>
              <a:buClrTx/>
              <a:buSzTx/>
              <a:buFontTx/>
              <a:buNone/>
            </a:pPr>
            <a:r>
              <a:rPr lang="zh-CN" altLang="en-US" sz="2400" b="1" dirty="0">
                <a:solidFill>
                  <a:schemeClr val="tx2"/>
                </a:solidFill>
                <a:latin typeface="Times New Roman" panose="02020603050405020304" pitchFamily="18" charset="0"/>
                <a:ea typeface="楷体_GB2312" pitchFamily="49" charset="-122"/>
              </a:rPr>
              <a:t>只有一个进程的算法，即</a:t>
            </a:r>
            <a:r>
              <a:rPr lang="zh-CN" altLang="en-US" sz="2400" b="1" dirty="0">
                <a:solidFill>
                  <a:schemeClr val="hlink"/>
                </a:solidFill>
                <a:latin typeface="Times New Roman" panose="02020603050405020304" pitchFamily="18" charset="0"/>
                <a:ea typeface="楷体_GB2312" pitchFamily="49" charset="-122"/>
              </a:rPr>
              <a:t>串行算法。</a:t>
            </a:r>
          </a:p>
          <a:p>
            <a:pPr marL="0" lvl="0" indent="0" eaLnBrk="1" hangingPunct="1">
              <a:spcBef>
                <a:spcPct val="0"/>
              </a:spcBef>
              <a:buClrTx/>
              <a:buSzTx/>
              <a:buFontTx/>
              <a:buNone/>
            </a:pPr>
            <a:r>
              <a:rPr lang="zh-CN" altLang="en-US" sz="2400" b="1" dirty="0">
                <a:latin typeface="Times New Roman" panose="02020603050405020304" pitchFamily="18" charset="0"/>
                <a:ea typeface="楷体_GB2312" pitchFamily="49" charset="-122"/>
              </a:rPr>
              <a:t>       </a:t>
            </a:r>
            <a:r>
              <a:rPr lang="zh-CN" altLang="en-US" sz="2400" b="1" dirty="0">
                <a:solidFill>
                  <a:schemeClr val="tx2"/>
                </a:solidFill>
                <a:latin typeface="Times New Roman" panose="02020603050405020304" pitchFamily="18" charset="0"/>
                <a:ea typeface="楷体_GB2312" pitchFamily="49" charset="-122"/>
              </a:rPr>
              <a:t>并行计算机每一时刻具有</a:t>
            </a:r>
            <a:r>
              <a:rPr lang="en-US" altLang="zh-CN" sz="2400" b="1" dirty="0">
                <a:solidFill>
                  <a:schemeClr val="hlink"/>
                </a:solidFill>
                <a:latin typeface="Times New Roman" panose="02020603050405020304" pitchFamily="18" charset="0"/>
                <a:ea typeface="楷体_GB2312" pitchFamily="49" charset="-122"/>
              </a:rPr>
              <a:t>2</a:t>
            </a:r>
            <a:r>
              <a:rPr lang="zh-CN" altLang="en-US" sz="2400" b="1" dirty="0">
                <a:solidFill>
                  <a:schemeClr val="hlink"/>
                </a:solidFill>
                <a:latin typeface="Times New Roman" panose="02020603050405020304" pitchFamily="18" charset="0"/>
                <a:ea typeface="楷体_GB2312" pitchFamily="49" charset="-122"/>
              </a:rPr>
              <a:t>个以上</a:t>
            </a:r>
            <a:r>
              <a:rPr lang="zh-CN" altLang="en-US" sz="2400" b="1" dirty="0">
                <a:solidFill>
                  <a:schemeClr val="tx2"/>
                </a:solidFill>
                <a:latin typeface="Times New Roman" panose="02020603050405020304" pitchFamily="18" charset="0"/>
                <a:ea typeface="楷体_GB2312" pitchFamily="49" charset="-122"/>
              </a:rPr>
              <a:t>的进程的算法称为</a:t>
            </a:r>
          </a:p>
          <a:p>
            <a:pPr marL="0" lvl="0" indent="0" eaLnBrk="1" hangingPunct="1">
              <a:spcBef>
                <a:spcPct val="0"/>
              </a:spcBef>
              <a:buClrTx/>
              <a:buSzTx/>
              <a:buFontTx/>
              <a:buNone/>
            </a:pPr>
            <a:r>
              <a:rPr lang="zh-CN" altLang="en-US" sz="2400" b="1" dirty="0">
                <a:solidFill>
                  <a:schemeClr val="tx2"/>
                </a:solidFill>
                <a:latin typeface="Times New Roman" panose="02020603050405020304" pitchFamily="18" charset="0"/>
                <a:ea typeface="楷体_GB2312" pitchFamily="49" charset="-122"/>
              </a:rPr>
              <a:t>并行算法。并行机必须包含</a:t>
            </a:r>
            <a:r>
              <a:rPr lang="en-US" altLang="zh-CN" sz="2400" b="1" dirty="0">
                <a:solidFill>
                  <a:schemeClr val="hlink"/>
                </a:solidFill>
                <a:latin typeface="Times New Roman" panose="02020603050405020304" pitchFamily="18" charset="0"/>
                <a:ea typeface="楷体_GB2312" pitchFamily="49" charset="-122"/>
              </a:rPr>
              <a:t>2</a:t>
            </a:r>
            <a:r>
              <a:rPr lang="zh-CN" altLang="en-US" sz="2400" b="1" dirty="0">
                <a:solidFill>
                  <a:schemeClr val="hlink"/>
                </a:solidFill>
                <a:latin typeface="Times New Roman" panose="02020603050405020304" pitchFamily="18" charset="0"/>
                <a:ea typeface="楷体_GB2312" pitchFamily="49" charset="-122"/>
              </a:rPr>
              <a:t>台以上</a:t>
            </a:r>
            <a:r>
              <a:rPr lang="zh-CN" altLang="en-US" sz="2400" b="1" dirty="0">
                <a:solidFill>
                  <a:schemeClr val="tx2"/>
                </a:solidFill>
                <a:latin typeface="Times New Roman" panose="02020603050405020304" pitchFamily="18" charset="0"/>
                <a:ea typeface="楷体_GB2312" pitchFamily="49" charset="-122"/>
              </a:rPr>
              <a:t>处理机，按指令流是</a:t>
            </a:r>
          </a:p>
          <a:p>
            <a:pPr marL="0" lvl="0" indent="0" eaLnBrk="1" hangingPunct="1">
              <a:spcBef>
                <a:spcPct val="0"/>
              </a:spcBef>
              <a:buClrTx/>
              <a:buSzTx/>
              <a:buFontTx/>
              <a:buNone/>
            </a:pPr>
            <a:r>
              <a:rPr lang="zh-CN" altLang="en-US" sz="2400" b="1" dirty="0">
                <a:solidFill>
                  <a:schemeClr val="tx2"/>
                </a:solidFill>
                <a:latin typeface="Times New Roman" panose="02020603050405020304" pitchFamily="18" charset="0"/>
                <a:ea typeface="楷体_GB2312" pitchFamily="49" charset="-122"/>
              </a:rPr>
              <a:t>单个还是多个并行算法可分为两类：</a:t>
            </a:r>
          </a:p>
          <a:p>
            <a:pPr marL="0" lvl="0" indent="0" eaLnBrk="1" hangingPunct="1">
              <a:spcBef>
                <a:spcPct val="0"/>
              </a:spcBef>
              <a:buClrTx/>
              <a:buSzTx/>
              <a:buFontTx/>
              <a:buNone/>
            </a:pPr>
            <a:r>
              <a:rPr lang="zh-CN" altLang="en-US" sz="2400" b="1" dirty="0">
                <a:solidFill>
                  <a:schemeClr val="hlink"/>
                </a:solidFill>
                <a:latin typeface="Times New Roman" panose="02020603050405020304" pitchFamily="18" charset="0"/>
                <a:ea typeface="楷体_GB2312" pitchFamily="49" charset="-122"/>
              </a:rPr>
              <a:t>        </a:t>
            </a:r>
            <a:r>
              <a:rPr lang="en-US" altLang="zh-CN" sz="2400" b="1" dirty="0">
                <a:solidFill>
                  <a:schemeClr val="hlink"/>
                </a:solidFill>
                <a:latin typeface="Times New Roman" panose="02020603050405020304" pitchFamily="18" charset="0"/>
                <a:ea typeface="楷体_GB2312" pitchFamily="49" charset="-122"/>
              </a:rPr>
              <a:t>SIMD</a:t>
            </a:r>
            <a:r>
              <a:rPr lang="zh-CN" altLang="en-US" sz="2400" b="1" dirty="0">
                <a:solidFill>
                  <a:schemeClr val="hlink"/>
                </a:solidFill>
                <a:latin typeface="Times New Roman" panose="02020603050405020304" pitchFamily="18" charset="0"/>
                <a:ea typeface="楷体_GB2312" pitchFamily="49" charset="-122"/>
              </a:rPr>
              <a:t>算法</a:t>
            </a:r>
            <a:r>
              <a:rPr lang="zh-CN" altLang="en-US" sz="2400" b="1" dirty="0">
                <a:solidFill>
                  <a:schemeClr val="tx2"/>
                </a:solidFill>
                <a:latin typeface="Times New Roman" panose="02020603050405020304" pitchFamily="18" charset="0"/>
                <a:ea typeface="楷体_GB2312" pitchFamily="49" charset="-122"/>
              </a:rPr>
              <a:t>适用于单指令流多数据流系统；</a:t>
            </a:r>
          </a:p>
          <a:p>
            <a:pPr marL="0" lvl="0" indent="0" eaLnBrk="1" hangingPunct="1">
              <a:spcBef>
                <a:spcPct val="0"/>
              </a:spcBef>
              <a:buClrTx/>
              <a:buSzTx/>
              <a:buFontTx/>
              <a:buNone/>
            </a:pPr>
            <a:r>
              <a:rPr lang="zh-CN" altLang="en-US" sz="2400" b="1" dirty="0">
                <a:latin typeface="Times New Roman" panose="02020603050405020304" pitchFamily="18" charset="0"/>
                <a:ea typeface="楷体_GB2312" pitchFamily="49" charset="-122"/>
              </a:rPr>
              <a:t>        </a:t>
            </a:r>
            <a:r>
              <a:rPr lang="en-US" altLang="zh-CN" sz="2400" b="1" dirty="0">
                <a:solidFill>
                  <a:schemeClr val="hlink"/>
                </a:solidFill>
                <a:latin typeface="Times New Roman" panose="02020603050405020304" pitchFamily="18" charset="0"/>
                <a:ea typeface="楷体_GB2312" pitchFamily="49" charset="-122"/>
              </a:rPr>
              <a:t>MIMD</a:t>
            </a:r>
            <a:r>
              <a:rPr lang="zh-CN" altLang="en-US" sz="2400" b="1" dirty="0">
                <a:solidFill>
                  <a:schemeClr val="hlink"/>
                </a:solidFill>
                <a:latin typeface="Times New Roman" panose="02020603050405020304" pitchFamily="18" charset="0"/>
                <a:ea typeface="楷体_GB2312" pitchFamily="49" charset="-122"/>
              </a:rPr>
              <a:t>算法</a:t>
            </a:r>
            <a:r>
              <a:rPr lang="zh-CN" altLang="en-US" sz="2400" b="1" dirty="0">
                <a:solidFill>
                  <a:schemeClr val="tx2"/>
                </a:solidFill>
                <a:latin typeface="Times New Roman" panose="02020603050405020304" pitchFamily="18" charset="0"/>
                <a:ea typeface="楷体_GB2312" pitchFamily="49" charset="-122"/>
              </a:rPr>
              <a:t>适用于多指令流多数据流系统</a:t>
            </a:r>
            <a:r>
              <a:rPr lang="zh-CN" altLang="en-US" sz="2400" b="1" dirty="0">
                <a:latin typeface="Times New Roman" panose="02020603050405020304" pitchFamily="18" charset="0"/>
                <a:ea typeface="楷体_GB2312" pitchFamily="49" charset="-122"/>
              </a:rPr>
              <a:t>。</a:t>
            </a:r>
          </a:p>
          <a:p>
            <a:pPr marL="0" lvl="0" indent="0" eaLnBrk="1" hangingPunct="1">
              <a:spcBef>
                <a:spcPct val="0"/>
              </a:spcBef>
              <a:buClrTx/>
              <a:buSzTx/>
              <a:buFontTx/>
              <a:buNone/>
            </a:pPr>
            <a:r>
              <a:rPr lang="zh-CN" altLang="en-US" sz="2400" b="1" dirty="0">
                <a:latin typeface="Times New Roman" panose="02020603050405020304" pitchFamily="18" charset="0"/>
                <a:ea typeface="楷体_GB2312" pitchFamily="49" charset="-122"/>
              </a:rPr>
              <a:t>        </a:t>
            </a:r>
            <a:r>
              <a:rPr lang="zh-CN" altLang="en-US" sz="2400" b="1" dirty="0">
                <a:solidFill>
                  <a:schemeClr val="tx2"/>
                </a:solidFill>
                <a:latin typeface="Times New Roman" panose="02020603050405020304" pitchFamily="18" charset="0"/>
                <a:ea typeface="楷体_GB2312" pitchFamily="49" charset="-122"/>
              </a:rPr>
              <a:t>按照进程之间是否同步可将并行算法分为</a:t>
            </a:r>
            <a:r>
              <a:rPr lang="en-US" altLang="zh-CN" sz="2400" b="1" dirty="0">
                <a:solidFill>
                  <a:schemeClr val="tx2"/>
                </a:solidFill>
                <a:latin typeface="Times New Roman" panose="02020603050405020304" pitchFamily="18" charset="0"/>
                <a:ea typeface="楷体_GB2312" pitchFamily="49" charset="-122"/>
              </a:rPr>
              <a:t>:</a:t>
            </a:r>
          </a:p>
          <a:p>
            <a:pPr marL="0" lvl="0" indent="0" eaLnBrk="1" hangingPunct="1">
              <a:spcBef>
                <a:spcPct val="0"/>
              </a:spcBef>
              <a:buClrTx/>
              <a:buSzTx/>
              <a:buFontTx/>
              <a:buNone/>
            </a:pP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同步算法</a:t>
            </a:r>
            <a:r>
              <a:rPr lang="en-US" altLang="zh-CN" sz="2400" b="1" dirty="0">
                <a:latin typeface="Times New Roman" panose="02020603050405020304" pitchFamily="18" charset="0"/>
                <a:ea typeface="楷体_GB2312" pitchFamily="49" charset="-122"/>
              </a:rPr>
              <a:t>:</a:t>
            </a:r>
            <a:r>
              <a:rPr lang="zh-CN" altLang="en-US" sz="2400" b="1" dirty="0">
                <a:solidFill>
                  <a:schemeClr val="tx2"/>
                </a:solidFill>
                <a:latin typeface="Times New Roman" panose="02020603050405020304" pitchFamily="18" charset="0"/>
                <a:ea typeface="楷体_GB2312" pitchFamily="49" charset="-122"/>
              </a:rPr>
              <a:t>是指在</a:t>
            </a:r>
            <a:r>
              <a:rPr lang="en-US" altLang="zh-CN" sz="2400" b="1" i="1" dirty="0">
                <a:solidFill>
                  <a:schemeClr val="tx2"/>
                </a:solidFill>
                <a:latin typeface="Times New Roman" panose="02020603050405020304" pitchFamily="18" charset="0"/>
                <a:ea typeface="楷体_GB2312" pitchFamily="49" charset="-122"/>
              </a:rPr>
              <a:t>k</a:t>
            </a:r>
            <a:r>
              <a:rPr lang="zh-CN" altLang="en-US" sz="2400" b="1" dirty="0">
                <a:solidFill>
                  <a:schemeClr val="tx2"/>
                </a:solidFill>
                <a:latin typeface="Times New Roman" panose="02020603050405020304" pitchFamily="18" charset="0"/>
                <a:ea typeface="楷体_GB2312" pitchFamily="49" charset="-122"/>
              </a:rPr>
              <a:t>个进程的算法中有些进程的若干算</a:t>
            </a:r>
          </a:p>
          <a:p>
            <a:pPr marL="0" lvl="0" indent="0" eaLnBrk="1" hangingPunct="1">
              <a:spcBef>
                <a:spcPct val="0"/>
              </a:spcBef>
              <a:buClrTx/>
              <a:buSzTx/>
              <a:buFontTx/>
              <a:buNone/>
            </a:pPr>
            <a:r>
              <a:rPr lang="zh-CN" altLang="en-US" sz="2400" b="1" dirty="0">
                <a:solidFill>
                  <a:schemeClr val="tx2"/>
                </a:solidFill>
                <a:latin typeface="Times New Roman" panose="02020603050405020304" pitchFamily="18" charset="0"/>
                <a:ea typeface="楷体_GB2312" pitchFamily="49" charset="-122"/>
              </a:rPr>
              <a:t>法必须在另一些进程的某些算法之后执行；</a:t>
            </a:r>
          </a:p>
          <a:p>
            <a:pPr marL="0" lvl="0" indent="0" eaLnBrk="1" hangingPunct="1">
              <a:spcBef>
                <a:spcPct val="0"/>
              </a:spcBef>
              <a:buClrTx/>
              <a:buSzTx/>
              <a:buFontTx/>
              <a:buNone/>
            </a:pPr>
            <a:r>
              <a:rPr lang="zh-CN" altLang="en-US" sz="2400" b="1" dirty="0">
                <a:latin typeface="Times New Roman" panose="02020603050405020304" pitchFamily="18" charset="0"/>
                <a:ea typeface="楷体_GB2312" pitchFamily="49" charset="-122"/>
              </a:rPr>
              <a:t>       异步算法</a:t>
            </a:r>
            <a:r>
              <a:rPr lang="en-US" altLang="zh-CN" sz="2400" b="1" dirty="0">
                <a:latin typeface="Times New Roman" panose="02020603050405020304" pitchFamily="18" charset="0"/>
                <a:ea typeface="楷体_GB2312" pitchFamily="49" charset="-122"/>
              </a:rPr>
              <a:t>:</a:t>
            </a:r>
            <a:r>
              <a:rPr lang="zh-CN" altLang="en-US" sz="2400" b="1" dirty="0">
                <a:solidFill>
                  <a:schemeClr val="tx2"/>
                </a:solidFill>
                <a:latin typeface="Times New Roman" panose="02020603050405020304" pitchFamily="18" charset="0"/>
                <a:ea typeface="楷体_GB2312" pitchFamily="49" charset="-122"/>
              </a:rPr>
              <a:t>指</a:t>
            </a:r>
            <a:r>
              <a:rPr lang="en-US" altLang="zh-CN" sz="2400" b="1" i="1" dirty="0">
                <a:solidFill>
                  <a:schemeClr val="tx2"/>
                </a:solidFill>
                <a:latin typeface="Times New Roman" panose="02020603050405020304" pitchFamily="18" charset="0"/>
                <a:ea typeface="楷体_GB2312" pitchFamily="49" charset="-122"/>
              </a:rPr>
              <a:t>k</a:t>
            </a:r>
            <a:r>
              <a:rPr lang="zh-CN" altLang="en-US" sz="2400" b="1" dirty="0">
                <a:solidFill>
                  <a:schemeClr val="tx2"/>
                </a:solidFill>
                <a:latin typeface="Times New Roman" panose="02020603050405020304" pitchFamily="18" charset="0"/>
                <a:ea typeface="楷体_GB2312" pitchFamily="49" charset="-122"/>
              </a:rPr>
              <a:t>个进程间有信息联系但不须同步，它只</a:t>
            </a:r>
          </a:p>
          <a:p>
            <a:pPr marL="0" lvl="0" indent="0" eaLnBrk="1" hangingPunct="1">
              <a:spcBef>
                <a:spcPct val="0"/>
              </a:spcBef>
              <a:buClrTx/>
              <a:buSzTx/>
              <a:buFontTx/>
              <a:buNone/>
            </a:pPr>
            <a:r>
              <a:rPr lang="zh-CN" altLang="en-US" sz="2400" b="1" dirty="0">
                <a:solidFill>
                  <a:schemeClr val="tx2"/>
                </a:solidFill>
                <a:latin typeface="Times New Roman" panose="02020603050405020304" pitchFamily="18" charset="0"/>
                <a:ea typeface="楷体_GB2312" pitchFamily="49" charset="-122"/>
              </a:rPr>
              <a:t>能在一个具有</a:t>
            </a:r>
            <a:r>
              <a:rPr lang="en-US" altLang="zh-CN" sz="2400" b="1" i="1" dirty="0">
                <a:solidFill>
                  <a:schemeClr val="tx2"/>
                </a:solidFill>
                <a:latin typeface="Times New Roman" panose="02020603050405020304" pitchFamily="18" charset="0"/>
                <a:ea typeface="楷体_GB2312" pitchFamily="49" charset="-122"/>
              </a:rPr>
              <a:t>k</a:t>
            </a:r>
            <a:r>
              <a:rPr lang="zh-CN" altLang="en-US" sz="2400" b="1" dirty="0">
                <a:solidFill>
                  <a:schemeClr val="tx2"/>
                </a:solidFill>
                <a:latin typeface="Times New Roman" panose="02020603050405020304" pitchFamily="18" charset="0"/>
                <a:ea typeface="楷体_GB2312" pitchFamily="49" charset="-122"/>
              </a:rPr>
              <a:t>台处理机的</a:t>
            </a:r>
            <a:r>
              <a:rPr lang="en-US" altLang="zh-CN" sz="2400" b="1" dirty="0">
                <a:solidFill>
                  <a:schemeClr val="tx2"/>
                </a:solidFill>
                <a:latin typeface="Times New Roman" panose="02020603050405020304" pitchFamily="18" charset="0"/>
                <a:ea typeface="楷体_GB2312" pitchFamily="49" charset="-122"/>
              </a:rPr>
              <a:t>MIMD</a:t>
            </a:r>
            <a:r>
              <a:rPr lang="zh-CN" altLang="en-US" sz="2400" b="1" dirty="0">
                <a:solidFill>
                  <a:schemeClr val="tx2"/>
                </a:solidFill>
                <a:latin typeface="Times New Roman" panose="02020603050405020304" pitchFamily="18" charset="0"/>
                <a:ea typeface="楷体_GB2312" pitchFamily="49" charset="-122"/>
              </a:rPr>
              <a:t>系统中实现。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302"/>
                                        </p:tgtEl>
                                        <p:attrNameLst>
                                          <p:attrName>style.visibility</p:attrName>
                                        </p:attrNameLst>
                                      </p:cBhvr>
                                      <p:to>
                                        <p:strVal val="visible"/>
                                      </p:to>
                                    </p:set>
                                    <p:anim calcmode="lin" valueType="num">
                                      <p:cBhvr additive="base">
                                        <p:cTn id="7" dur="500" fill="hold"/>
                                        <p:tgtEl>
                                          <p:spTgt spid="97302"/>
                                        </p:tgtEl>
                                        <p:attrNameLst>
                                          <p:attrName>ppt_x</p:attrName>
                                        </p:attrNameLst>
                                      </p:cBhvr>
                                      <p:tavLst>
                                        <p:tav tm="0">
                                          <p:val>
                                            <p:strVal val="0-#ppt_w/2"/>
                                          </p:val>
                                        </p:tav>
                                        <p:tav tm="100000">
                                          <p:val>
                                            <p:strVal val="#ppt_x"/>
                                          </p:val>
                                        </p:tav>
                                      </p:tavLst>
                                    </p:anim>
                                    <p:anim calcmode="lin" valueType="num">
                                      <p:cBhvr additive="base">
                                        <p:cTn id="8" dur="500" fill="hold"/>
                                        <p:tgtEl>
                                          <p:spTgt spid="973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97303"/>
                                        </p:tgtEl>
                                        <p:attrNameLst>
                                          <p:attrName>style.visibility</p:attrName>
                                        </p:attrNameLst>
                                      </p:cBhvr>
                                      <p:to>
                                        <p:strVal val="visible"/>
                                      </p:to>
                                    </p:set>
                                    <p:animEffect transition="in" filter="blinds(horizontal)">
                                      <p:cBhvr>
                                        <p:cTn id="13" dur="500"/>
                                        <p:tgtEl>
                                          <p:spTgt spid="9730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7304">
                                            <p:txEl>
                                              <p:pRg st="0" end="0"/>
                                            </p:txEl>
                                          </p:spTgt>
                                        </p:tgtEl>
                                        <p:attrNameLst>
                                          <p:attrName>style.visibility</p:attrName>
                                        </p:attrNameLst>
                                      </p:cBhvr>
                                      <p:to>
                                        <p:strVal val="visible"/>
                                      </p:to>
                                    </p:set>
                                    <p:animEffect transition="in" filter="blinds(horizontal)">
                                      <p:cBhvr>
                                        <p:cTn id="18" dur="500"/>
                                        <p:tgtEl>
                                          <p:spTgt spid="97304">
                                            <p:txEl>
                                              <p:pRg st="0" end="0"/>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97304">
                                            <p:txEl>
                                              <p:pRg st="1" end="1"/>
                                            </p:txEl>
                                          </p:spTgt>
                                        </p:tgtEl>
                                        <p:attrNameLst>
                                          <p:attrName>style.visibility</p:attrName>
                                        </p:attrNameLst>
                                      </p:cBhvr>
                                      <p:to>
                                        <p:strVal val="visible"/>
                                      </p:to>
                                    </p:set>
                                    <p:animEffect transition="in" filter="blinds(horizontal)">
                                      <p:cBhvr>
                                        <p:cTn id="21" dur="500"/>
                                        <p:tgtEl>
                                          <p:spTgt spid="97304">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97304">
                                            <p:txEl>
                                              <p:pRg st="2" end="2"/>
                                            </p:txEl>
                                          </p:spTgt>
                                        </p:tgtEl>
                                        <p:attrNameLst>
                                          <p:attrName>style.visibility</p:attrName>
                                        </p:attrNameLst>
                                      </p:cBhvr>
                                      <p:to>
                                        <p:strVal val="visible"/>
                                      </p:to>
                                    </p:set>
                                    <p:animEffect transition="in" filter="box(in)">
                                      <p:cBhvr>
                                        <p:cTn id="26" dur="500"/>
                                        <p:tgtEl>
                                          <p:spTgt spid="97304">
                                            <p:txEl>
                                              <p:pRg st="2" end="2"/>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97304">
                                            <p:txEl>
                                              <p:pRg st="3" end="3"/>
                                            </p:txEl>
                                          </p:spTgt>
                                        </p:tgtEl>
                                        <p:attrNameLst>
                                          <p:attrName>style.visibility</p:attrName>
                                        </p:attrNameLst>
                                      </p:cBhvr>
                                      <p:to>
                                        <p:strVal val="visible"/>
                                      </p:to>
                                    </p:set>
                                    <p:animEffect transition="in" filter="box(in)">
                                      <p:cBhvr>
                                        <p:cTn id="29" dur="500"/>
                                        <p:tgtEl>
                                          <p:spTgt spid="97304">
                                            <p:txEl>
                                              <p:pRg st="3" end="3"/>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97304">
                                            <p:txEl>
                                              <p:pRg st="4" end="4"/>
                                            </p:txEl>
                                          </p:spTgt>
                                        </p:tgtEl>
                                        <p:attrNameLst>
                                          <p:attrName>style.visibility</p:attrName>
                                        </p:attrNameLst>
                                      </p:cBhvr>
                                      <p:to>
                                        <p:strVal val="visible"/>
                                      </p:to>
                                    </p:set>
                                    <p:animEffect transition="in" filter="box(in)">
                                      <p:cBhvr>
                                        <p:cTn id="32" dur="500"/>
                                        <p:tgtEl>
                                          <p:spTgt spid="9730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97304">
                                            <p:txEl>
                                              <p:pRg st="5" end="5"/>
                                            </p:txEl>
                                          </p:spTgt>
                                        </p:tgtEl>
                                        <p:attrNameLst>
                                          <p:attrName>style.visibility</p:attrName>
                                        </p:attrNameLst>
                                      </p:cBhvr>
                                      <p:to>
                                        <p:strVal val="visible"/>
                                      </p:to>
                                    </p:set>
                                    <p:animEffect transition="in" filter="checkerboard(across)">
                                      <p:cBhvr>
                                        <p:cTn id="37" dur="500"/>
                                        <p:tgtEl>
                                          <p:spTgt spid="9730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97304">
                                            <p:txEl>
                                              <p:pRg st="6" end="6"/>
                                            </p:txEl>
                                          </p:spTgt>
                                        </p:tgtEl>
                                        <p:attrNameLst>
                                          <p:attrName>style.visibility</p:attrName>
                                        </p:attrNameLst>
                                      </p:cBhvr>
                                      <p:to>
                                        <p:strVal val="visible"/>
                                      </p:to>
                                    </p:set>
                                    <p:animEffect transition="in" filter="checkerboard(across)">
                                      <p:cBhvr>
                                        <p:cTn id="42" dur="500"/>
                                        <p:tgtEl>
                                          <p:spTgt spid="9730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97304">
                                            <p:txEl>
                                              <p:pRg st="7" end="7"/>
                                            </p:txEl>
                                          </p:spTgt>
                                        </p:tgtEl>
                                        <p:attrNameLst>
                                          <p:attrName>style.visibility</p:attrName>
                                        </p:attrNameLst>
                                      </p:cBhvr>
                                      <p:to>
                                        <p:strVal val="visible"/>
                                      </p:to>
                                    </p:set>
                                    <p:anim calcmode="lin" valueType="num">
                                      <p:cBhvr additive="base">
                                        <p:cTn id="47" dur="500" fill="hold"/>
                                        <p:tgtEl>
                                          <p:spTgt spid="97304">
                                            <p:txEl>
                                              <p:pRg st="7" end="7"/>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9730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nodeType="clickEffect">
                                  <p:stCondLst>
                                    <p:cond delay="0"/>
                                  </p:stCondLst>
                                  <p:childTnLst>
                                    <p:set>
                                      <p:cBhvr>
                                        <p:cTn id="52" dur="1" fill="hold">
                                          <p:stCondLst>
                                            <p:cond delay="0"/>
                                          </p:stCondLst>
                                        </p:cTn>
                                        <p:tgtEl>
                                          <p:spTgt spid="97304">
                                            <p:txEl>
                                              <p:pRg st="8" end="8"/>
                                            </p:txEl>
                                          </p:spTgt>
                                        </p:tgtEl>
                                        <p:attrNameLst>
                                          <p:attrName>style.visibility</p:attrName>
                                        </p:attrNameLst>
                                      </p:cBhvr>
                                      <p:to>
                                        <p:strVal val="visible"/>
                                      </p:to>
                                    </p:set>
                                    <p:animEffect transition="in" filter="checkerboard(across)">
                                      <p:cBhvr>
                                        <p:cTn id="53" dur="500"/>
                                        <p:tgtEl>
                                          <p:spTgt spid="97304">
                                            <p:txEl>
                                              <p:pRg st="8" end="8"/>
                                            </p:txEl>
                                          </p:spTgt>
                                        </p:tgtEl>
                                      </p:cBhvr>
                                    </p:animEffect>
                                  </p:childTnLst>
                                </p:cTn>
                              </p:par>
                              <p:par>
                                <p:cTn id="54" presetID="5" presetClass="entr" presetSubtype="10" fill="hold" nodeType="withEffect">
                                  <p:stCondLst>
                                    <p:cond delay="0"/>
                                  </p:stCondLst>
                                  <p:childTnLst>
                                    <p:set>
                                      <p:cBhvr>
                                        <p:cTn id="55" dur="1" fill="hold">
                                          <p:stCondLst>
                                            <p:cond delay="0"/>
                                          </p:stCondLst>
                                        </p:cTn>
                                        <p:tgtEl>
                                          <p:spTgt spid="97304">
                                            <p:txEl>
                                              <p:pRg st="9" end="9"/>
                                            </p:txEl>
                                          </p:spTgt>
                                        </p:tgtEl>
                                        <p:attrNameLst>
                                          <p:attrName>style.visibility</p:attrName>
                                        </p:attrNameLst>
                                      </p:cBhvr>
                                      <p:to>
                                        <p:strVal val="visible"/>
                                      </p:to>
                                    </p:set>
                                    <p:animEffect transition="in" filter="checkerboard(across)">
                                      <p:cBhvr>
                                        <p:cTn id="56" dur="500"/>
                                        <p:tgtEl>
                                          <p:spTgt spid="97304">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 presetClass="entr" presetSubtype="10" fill="hold" nodeType="clickEffect">
                                  <p:stCondLst>
                                    <p:cond delay="0"/>
                                  </p:stCondLst>
                                  <p:childTnLst>
                                    <p:set>
                                      <p:cBhvr>
                                        <p:cTn id="60" dur="1" fill="hold">
                                          <p:stCondLst>
                                            <p:cond delay="0"/>
                                          </p:stCondLst>
                                        </p:cTn>
                                        <p:tgtEl>
                                          <p:spTgt spid="97304">
                                            <p:txEl>
                                              <p:pRg st="10" end="10"/>
                                            </p:txEl>
                                          </p:spTgt>
                                        </p:tgtEl>
                                        <p:attrNameLst>
                                          <p:attrName>style.visibility</p:attrName>
                                        </p:attrNameLst>
                                      </p:cBhvr>
                                      <p:to>
                                        <p:strVal val="visible"/>
                                      </p:to>
                                    </p:set>
                                    <p:animEffect transition="in" filter="checkerboard(across)">
                                      <p:cBhvr>
                                        <p:cTn id="61" dur="500"/>
                                        <p:tgtEl>
                                          <p:spTgt spid="97304">
                                            <p:txEl>
                                              <p:pRg st="10" end="10"/>
                                            </p:txEl>
                                          </p:spTgt>
                                        </p:tgtEl>
                                      </p:cBhvr>
                                    </p:animEffect>
                                  </p:childTnLst>
                                </p:cTn>
                              </p:par>
                              <p:par>
                                <p:cTn id="62" presetID="5" presetClass="entr" presetSubtype="10" fill="hold" nodeType="withEffect">
                                  <p:stCondLst>
                                    <p:cond delay="0"/>
                                  </p:stCondLst>
                                  <p:childTnLst>
                                    <p:set>
                                      <p:cBhvr>
                                        <p:cTn id="63" dur="1" fill="hold">
                                          <p:stCondLst>
                                            <p:cond delay="0"/>
                                          </p:stCondLst>
                                        </p:cTn>
                                        <p:tgtEl>
                                          <p:spTgt spid="97304">
                                            <p:txEl>
                                              <p:pRg st="11" end="11"/>
                                            </p:txEl>
                                          </p:spTgt>
                                        </p:tgtEl>
                                        <p:attrNameLst>
                                          <p:attrName>style.visibility</p:attrName>
                                        </p:attrNameLst>
                                      </p:cBhvr>
                                      <p:to>
                                        <p:strVal val="visible"/>
                                      </p:to>
                                    </p:set>
                                    <p:animEffect transition="in" filter="checkerboard(across)">
                                      <p:cBhvr>
                                        <p:cTn id="64" dur="500"/>
                                        <p:tgtEl>
                                          <p:spTgt spid="9730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02" grpId="0"/>
      <p:bldP spid="9730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p:cNvSpPr>
          <p:nvPr>
            <p:ph type="title"/>
          </p:nvPr>
        </p:nvSpPr>
        <p:spPr>
          <a:xfrm>
            <a:off x="323850" y="260350"/>
            <a:ext cx="3455988" cy="936625"/>
          </a:xfrm>
          <a:ln/>
        </p:spPr>
        <p:txBody>
          <a:bodyPr vert="horz" wrap="square" lIns="91440" tIns="45720" rIns="91440" bIns="45720" anchor="ctr" anchorCtr="0"/>
          <a:lstStyle/>
          <a:p>
            <a:pPr eaLnBrk="1" hangingPunct="1"/>
            <a:r>
              <a:rPr lang="en-US" altLang="zh-CN" sz="4000" b="1" dirty="0">
                <a:solidFill>
                  <a:schemeClr val="hlink"/>
                </a:solidFill>
                <a:latin typeface="楷体_GB2312" pitchFamily="49" charset="-122"/>
                <a:ea typeface="楷体_GB2312" pitchFamily="49" charset="-122"/>
              </a:rPr>
              <a:t>4</a:t>
            </a:r>
            <a:r>
              <a:rPr lang="zh-CN" altLang="en-US" sz="4000" b="1" dirty="0">
                <a:solidFill>
                  <a:schemeClr val="hlink"/>
                </a:solidFill>
                <a:latin typeface="楷体_GB2312" pitchFamily="49" charset="-122"/>
                <a:ea typeface="楷体_GB2312" pitchFamily="49" charset="-122"/>
              </a:rPr>
              <a:t>、人口预测</a:t>
            </a:r>
            <a:r>
              <a:rPr lang="zh-CN" altLang="en-US" dirty="0"/>
              <a:t> </a:t>
            </a:r>
          </a:p>
        </p:txBody>
      </p:sp>
      <p:sp>
        <p:nvSpPr>
          <p:cNvPr id="15363" name="Rectangle 3"/>
          <p:cNvSpPr>
            <a:spLocks noGrp="1" noRot="1"/>
          </p:cNvSpPr>
          <p:nvPr>
            <p:ph type="body" sz="half" idx="1"/>
          </p:nvPr>
        </p:nvSpPr>
        <p:spPr>
          <a:xfrm>
            <a:off x="468313" y="1268413"/>
            <a:ext cx="4032250" cy="2320925"/>
          </a:xfrm>
          <a:ln/>
        </p:spPr>
        <p:txBody>
          <a:bodyPr vert="horz" wrap="square" lIns="91440" tIns="45720" rIns="91440" bIns="45720" anchor="t" anchorCtr="0"/>
          <a:lstStyle/>
          <a:p>
            <a:pPr eaLnBrk="1" hangingPunct="1">
              <a:buClr>
                <a:schemeClr val="hlink"/>
              </a:buClr>
              <a:buSzPct val="70000"/>
              <a:buFont typeface="Wingdings" panose="05000000000000000000" pitchFamily="2" charset="2"/>
              <a:buNone/>
            </a:pPr>
            <a:r>
              <a:rPr lang="zh-CN" altLang="en-US" sz="2800" b="1" dirty="0">
                <a:latin typeface="楷体_GB2312" pitchFamily="49" charset="-122"/>
                <a:ea typeface="楷体_GB2312" pitchFamily="49" charset="-122"/>
              </a:rPr>
              <a:t>下面给出的是中国</a:t>
            </a:r>
            <a:r>
              <a:rPr lang="en-US" altLang="zh-CN" sz="2800" b="1" dirty="0">
                <a:latin typeface="楷体_GB2312" pitchFamily="49" charset="-122"/>
                <a:ea typeface="楷体_GB2312" pitchFamily="49" charset="-122"/>
              </a:rPr>
              <a:t>1900</a:t>
            </a:r>
          </a:p>
          <a:p>
            <a:pPr eaLnBrk="1" hangingPunct="1">
              <a:buClr>
                <a:schemeClr val="hlink"/>
              </a:buClr>
              <a:buSzPct val="70000"/>
              <a:buFont typeface="Wingdings" panose="05000000000000000000" pitchFamily="2" charset="2"/>
              <a:buNone/>
            </a:pPr>
            <a:r>
              <a:rPr lang="zh-CN" altLang="en-US" sz="2800" b="1" dirty="0">
                <a:latin typeface="楷体_GB2312" pitchFamily="49" charset="-122"/>
                <a:ea typeface="楷体_GB2312" pitchFamily="49" charset="-122"/>
              </a:rPr>
              <a:t>年到</a:t>
            </a:r>
            <a:r>
              <a:rPr lang="en-US" altLang="zh-CN" sz="2800" b="1" dirty="0">
                <a:latin typeface="楷体_GB2312" pitchFamily="49" charset="-122"/>
                <a:ea typeface="楷体_GB2312" pitchFamily="49" charset="-122"/>
              </a:rPr>
              <a:t>2000</a:t>
            </a:r>
            <a:r>
              <a:rPr lang="zh-CN" altLang="en-US" sz="2800" b="1" dirty="0">
                <a:latin typeface="楷体_GB2312" pitchFamily="49" charset="-122"/>
                <a:ea typeface="楷体_GB2312" pitchFamily="49" charset="-122"/>
              </a:rPr>
              <a:t>年的人口数，</a:t>
            </a:r>
          </a:p>
          <a:p>
            <a:pPr eaLnBrk="1" hangingPunct="1">
              <a:buClr>
                <a:schemeClr val="hlink"/>
              </a:buClr>
              <a:buSzPct val="70000"/>
              <a:buFont typeface="Wingdings" panose="05000000000000000000" pitchFamily="2" charset="2"/>
              <a:buNone/>
            </a:pPr>
            <a:r>
              <a:rPr lang="zh-CN" altLang="en-US" sz="2800" b="1" dirty="0">
                <a:latin typeface="楷体_GB2312" pitchFamily="49" charset="-122"/>
                <a:ea typeface="楷体_GB2312" pitchFamily="49" charset="-122"/>
              </a:rPr>
              <a:t>我们的目标是预测未来</a:t>
            </a:r>
          </a:p>
          <a:p>
            <a:pPr eaLnBrk="1" hangingPunct="1">
              <a:buClr>
                <a:schemeClr val="hlink"/>
              </a:buClr>
              <a:buSzPct val="70000"/>
              <a:buFont typeface="Wingdings" panose="05000000000000000000" pitchFamily="2" charset="2"/>
              <a:buNone/>
            </a:pPr>
            <a:r>
              <a:rPr lang="zh-CN" altLang="en-US" sz="2800" b="1" dirty="0">
                <a:latin typeface="楷体_GB2312" pitchFamily="49" charset="-122"/>
                <a:ea typeface="楷体_GB2312" pitchFamily="49" charset="-122"/>
              </a:rPr>
              <a:t>的人口数（数据量较大时）</a:t>
            </a:r>
          </a:p>
        </p:txBody>
      </p:sp>
      <p:graphicFrame>
        <p:nvGraphicFramePr>
          <p:cNvPr id="68612" name="Group 4"/>
          <p:cNvGraphicFramePr>
            <a:graphicFrameLocks noGrp="1"/>
          </p:cNvGraphicFramePr>
          <p:nvPr>
            <p:ph sz="half" idx="1"/>
          </p:nvPr>
        </p:nvGraphicFramePr>
        <p:xfrm>
          <a:off x="4500563" y="1989138"/>
          <a:ext cx="4186237" cy="3886201"/>
        </p:xfrm>
        <a:graphic>
          <a:graphicData uri="http://schemas.openxmlformats.org/drawingml/2006/table">
            <a:tbl>
              <a:tblPr/>
              <a:tblGrid>
                <a:gridCol w="2093912">
                  <a:extLst>
                    <a:ext uri="{9D8B030D-6E8A-4147-A177-3AD203B41FA5}">
                      <a16:colId xmlns:a16="http://schemas.microsoft.com/office/drawing/2014/main" val="20000"/>
                    </a:ext>
                  </a:extLst>
                </a:gridCol>
                <a:gridCol w="2092325">
                  <a:extLst>
                    <a:ext uri="{9D8B030D-6E8A-4147-A177-3AD203B41FA5}">
                      <a16:colId xmlns:a16="http://schemas.microsoft.com/office/drawing/2014/main" val="20001"/>
                    </a:ext>
                  </a:extLst>
                </a:gridCol>
              </a:tblGrid>
              <a:tr h="635000">
                <a:tc>
                  <a:txBody>
                    <a:bodyPr/>
                    <a:lstStyle/>
                    <a:p>
                      <a:pPr marL="0" marR="0" lvl="0" indent="0" algn="ctr" defTabSz="914400" rtl="0" eaLnBrk="1" fontAlgn="ctr" latinLnBrk="0" hangingPunct="1">
                        <a:lnSpc>
                          <a:spcPct val="100000"/>
                        </a:lnSpc>
                        <a:spcBef>
                          <a:spcPct val="0"/>
                        </a:spcBef>
                        <a:spcAft>
                          <a:spcPct val="0"/>
                        </a:spcAft>
                        <a:buClr>
                          <a:schemeClr val="hlink"/>
                        </a:buClr>
                        <a:buSzPct val="70000"/>
                        <a:buFont typeface="Wingdings" panose="05000000000000000000" pitchFamily="2" charset="2"/>
                        <a:buNone/>
                      </a:pPr>
                      <a:r>
                        <a:rPr kumimoji="0" lang="en-US" altLang="zh-CN" sz="2400" b="0" i="0" u="none" strike="noStrike" cap="none" normalizeH="0" baseline="0">
                          <a:ln>
                            <a:noFill/>
                          </a:ln>
                          <a:solidFill>
                            <a:schemeClr val="tx1"/>
                          </a:solidFill>
                          <a:effectLst/>
                          <a:latin typeface="ˎ̥" charset="0"/>
                          <a:ea typeface="宋体" panose="02010600030101010101" pitchFamily="2" charset="-122"/>
                        </a:rPr>
                        <a:t>1950</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ctr" latinLnBrk="0" hangingPunct="1">
                        <a:lnSpc>
                          <a:spcPct val="100000"/>
                        </a:lnSpc>
                        <a:spcBef>
                          <a:spcPct val="0"/>
                        </a:spcBef>
                        <a:spcAft>
                          <a:spcPct val="0"/>
                        </a:spcAft>
                        <a:buClr>
                          <a:schemeClr val="hlink"/>
                        </a:buClr>
                        <a:buSzPct val="70000"/>
                        <a:buFont typeface="Wingdings" panose="05000000000000000000" pitchFamily="2" charset="2"/>
                        <a:buNone/>
                      </a:pPr>
                      <a:r>
                        <a:rPr kumimoji="0" lang="en-US" altLang="zh-CN" sz="2400" b="0" i="0" u="none" strike="noStrike" cap="none" normalizeH="0" baseline="0">
                          <a:ln>
                            <a:noFill/>
                          </a:ln>
                          <a:solidFill>
                            <a:schemeClr val="tx1"/>
                          </a:solidFill>
                          <a:effectLst/>
                          <a:latin typeface="ˎ̥" charset="0"/>
                          <a:ea typeface="宋体" panose="02010600030101010101" pitchFamily="2" charset="-122"/>
                        </a:rPr>
                        <a:t>55196</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635000">
                <a:tc>
                  <a:txBody>
                    <a:bodyPr/>
                    <a:lstStyle/>
                    <a:p>
                      <a:pPr marL="0" marR="0" lvl="0" indent="0" algn="ctr" defTabSz="914400" rtl="0" eaLnBrk="1" fontAlgn="ctr" latinLnBrk="0" hangingPunct="1">
                        <a:lnSpc>
                          <a:spcPct val="100000"/>
                        </a:lnSpc>
                        <a:spcBef>
                          <a:spcPct val="0"/>
                        </a:spcBef>
                        <a:spcAft>
                          <a:spcPct val="0"/>
                        </a:spcAft>
                        <a:buClr>
                          <a:schemeClr val="hlink"/>
                        </a:buClr>
                        <a:buSzPct val="70000"/>
                        <a:buFont typeface="Wingdings" panose="05000000000000000000" pitchFamily="2" charset="2"/>
                        <a:buNone/>
                      </a:pPr>
                      <a:r>
                        <a:rPr kumimoji="0" lang="en-US" altLang="zh-CN" sz="2400" b="0" i="0" u="none" strike="noStrike" cap="none" normalizeH="0" baseline="0">
                          <a:ln>
                            <a:noFill/>
                          </a:ln>
                          <a:solidFill>
                            <a:schemeClr val="tx1"/>
                          </a:solidFill>
                          <a:effectLst/>
                          <a:latin typeface="ˎ̥" charset="0"/>
                          <a:ea typeface="宋体" panose="02010600030101010101" pitchFamily="2" charset="-122"/>
                        </a:rPr>
                        <a:t>1960</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ctr" latinLnBrk="0" hangingPunct="1">
                        <a:lnSpc>
                          <a:spcPct val="100000"/>
                        </a:lnSpc>
                        <a:spcBef>
                          <a:spcPct val="0"/>
                        </a:spcBef>
                        <a:spcAft>
                          <a:spcPct val="0"/>
                        </a:spcAft>
                        <a:buClr>
                          <a:schemeClr val="hlink"/>
                        </a:buClr>
                        <a:buSzPct val="70000"/>
                        <a:buFont typeface="Wingdings" panose="05000000000000000000" pitchFamily="2" charset="2"/>
                        <a:buNone/>
                      </a:pPr>
                      <a:r>
                        <a:rPr kumimoji="0" lang="en-US" altLang="zh-CN" sz="2400" b="0" i="0" u="none" strike="noStrike" cap="none" normalizeH="0" baseline="0">
                          <a:ln>
                            <a:noFill/>
                          </a:ln>
                          <a:solidFill>
                            <a:schemeClr val="tx1"/>
                          </a:solidFill>
                          <a:effectLst/>
                          <a:latin typeface="ˎ̥" charset="0"/>
                          <a:ea typeface="宋体" panose="02010600030101010101" pitchFamily="2" charset="-122"/>
                        </a:rPr>
                        <a:t>66207</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1"/>
                  </a:ext>
                </a:extLst>
              </a:tr>
              <a:tr h="633413">
                <a:tc>
                  <a:txBody>
                    <a:bodyPr/>
                    <a:lstStyle/>
                    <a:p>
                      <a:pPr marL="0" marR="0" lvl="0" indent="0" algn="ctr" defTabSz="914400" rtl="0" eaLnBrk="1" fontAlgn="ctr" latinLnBrk="0" hangingPunct="1">
                        <a:lnSpc>
                          <a:spcPct val="100000"/>
                        </a:lnSpc>
                        <a:spcBef>
                          <a:spcPct val="0"/>
                        </a:spcBef>
                        <a:spcAft>
                          <a:spcPct val="0"/>
                        </a:spcAft>
                        <a:buClr>
                          <a:schemeClr val="hlink"/>
                        </a:buClr>
                        <a:buSzPct val="70000"/>
                        <a:buFont typeface="Wingdings" panose="05000000000000000000" pitchFamily="2" charset="2"/>
                        <a:buNone/>
                      </a:pPr>
                      <a:r>
                        <a:rPr kumimoji="0" lang="en-US" altLang="zh-CN" sz="2400" b="0" i="0" u="none" strike="noStrike" cap="none" normalizeH="0" baseline="0">
                          <a:ln>
                            <a:noFill/>
                          </a:ln>
                          <a:solidFill>
                            <a:schemeClr val="tx1"/>
                          </a:solidFill>
                          <a:effectLst/>
                          <a:latin typeface="ˎ̥" charset="0"/>
                          <a:ea typeface="宋体" panose="02010600030101010101" pitchFamily="2" charset="-122"/>
                        </a:rPr>
                        <a:t>1970</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ctr" latinLnBrk="0" hangingPunct="1">
                        <a:lnSpc>
                          <a:spcPct val="100000"/>
                        </a:lnSpc>
                        <a:spcBef>
                          <a:spcPct val="0"/>
                        </a:spcBef>
                        <a:spcAft>
                          <a:spcPct val="0"/>
                        </a:spcAft>
                        <a:buClr>
                          <a:schemeClr val="hlink"/>
                        </a:buClr>
                        <a:buSzPct val="70000"/>
                        <a:buFont typeface="Wingdings" panose="05000000000000000000" pitchFamily="2" charset="2"/>
                        <a:buNone/>
                      </a:pPr>
                      <a:r>
                        <a:rPr kumimoji="0" lang="en-US" altLang="zh-CN" sz="2400" b="0" i="0" u="none" strike="noStrike" cap="none" normalizeH="0" baseline="0">
                          <a:ln>
                            <a:noFill/>
                          </a:ln>
                          <a:solidFill>
                            <a:schemeClr val="tx1"/>
                          </a:solidFill>
                          <a:effectLst/>
                          <a:latin typeface="ˎ̥" charset="0"/>
                          <a:ea typeface="宋体" panose="02010600030101010101" pitchFamily="2" charset="-122"/>
                        </a:rPr>
                        <a:t>82992</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2"/>
                  </a:ext>
                </a:extLst>
              </a:tr>
              <a:tr h="635000">
                <a:tc>
                  <a:txBody>
                    <a:bodyPr/>
                    <a:lstStyle/>
                    <a:p>
                      <a:pPr marL="0" marR="0" lvl="0" indent="0" algn="ctr" defTabSz="914400" rtl="0" eaLnBrk="1" fontAlgn="ctr" latinLnBrk="0" hangingPunct="1">
                        <a:lnSpc>
                          <a:spcPct val="100000"/>
                        </a:lnSpc>
                        <a:spcBef>
                          <a:spcPct val="0"/>
                        </a:spcBef>
                        <a:spcAft>
                          <a:spcPct val="0"/>
                        </a:spcAft>
                        <a:buClr>
                          <a:schemeClr val="hlink"/>
                        </a:buClr>
                        <a:buSzPct val="70000"/>
                        <a:buFont typeface="Wingdings" panose="05000000000000000000" pitchFamily="2" charset="2"/>
                        <a:buNone/>
                      </a:pPr>
                      <a:r>
                        <a:rPr kumimoji="0" lang="en-US" altLang="zh-CN" sz="2400" b="0" i="0" u="none" strike="noStrike" cap="none" normalizeH="0" baseline="0">
                          <a:ln>
                            <a:noFill/>
                          </a:ln>
                          <a:solidFill>
                            <a:schemeClr val="tx1"/>
                          </a:solidFill>
                          <a:effectLst/>
                          <a:latin typeface="ˎ̥" charset="0"/>
                          <a:ea typeface="宋体" panose="02010600030101010101" pitchFamily="2" charset="-122"/>
                        </a:rPr>
                        <a:t>1980</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ctr" latinLnBrk="0" hangingPunct="1">
                        <a:lnSpc>
                          <a:spcPct val="100000"/>
                        </a:lnSpc>
                        <a:spcBef>
                          <a:spcPct val="0"/>
                        </a:spcBef>
                        <a:spcAft>
                          <a:spcPct val="0"/>
                        </a:spcAft>
                        <a:buClr>
                          <a:schemeClr val="hlink"/>
                        </a:buClr>
                        <a:buSzPct val="70000"/>
                        <a:buFont typeface="Wingdings" panose="05000000000000000000" pitchFamily="2" charset="2"/>
                        <a:buNone/>
                      </a:pPr>
                      <a:r>
                        <a:rPr kumimoji="0" lang="en-US" altLang="zh-CN" sz="2400" b="0" i="0" u="none" strike="noStrike" cap="none" normalizeH="0" baseline="0">
                          <a:ln>
                            <a:noFill/>
                          </a:ln>
                          <a:solidFill>
                            <a:schemeClr val="tx1"/>
                          </a:solidFill>
                          <a:effectLst/>
                          <a:latin typeface="ˎ̥" charset="0"/>
                          <a:ea typeface="宋体" panose="02010600030101010101" pitchFamily="2" charset="-122"/>
                        </a:rPr>
                        <a:t>98705</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3"/>
                  </a:ext>
                </a:extLst>
              </a:tr>
              <a:tr h="635000">
                <a:tc>
                  <a:txBody>
                    <a:bodyPr/>
                    <a:lstStyle/>
                    <a:p>
                      <a:pPr marL="0" marR="0" lvl="0" indent="0" algn="ctr" defTabSz="914400" rtl="0" eaLnBrk="1" fontAlgn="ctr" latinLnBrk="0" hangingPunct="1">
                        <a:lnSpc>
                          <a:spcPct val="100000"/>
                        </a:lnSpc>
                        <a:spcBef>
                          <a:spcPct val="0"/>
                        </a:spcBef>
                        <a:spcAft>
                          <a:spcPct val="0"/>
                        </a:spcAft>
                        <a:buClr>
                          <a:schemeClr val="hlink"/>
                        </a:buClr>
                        <a:buSzPct val="70000"/>
                        <a:buFont typeface="Wingdings" panose="05000000000000000000" pitchFamily="2" charset="2"/>
                        <a:buNone/>
                      </a:pPr>
                      <a:r>
                        <a:rPr kumimoji="0" lang="en-US" altLang="zh-CN" sz="2400" b="0" i="0" u="none" strike="noStrike" cap="none" normalizeH="0" baseline="0">
                          <a:ln>
                            <a:noFill/>
                          </a:ln>
                          <a:solidFill>
                            <a:schemeClr val="tx1"/>
                          </a:solidFill>
                          <a:effectLst/>
                          <a:latin typeface="ˎ̥" charset="0"/>
                          <a:ea typeface="宋体" panose="02010600030101010101" pitchFamily="2" charset="-122"/>
                        </a:rPr>
                        <a:t>1990</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ctr" latinLnBrk="0" hangingPunct="1">
                        <a:lnSpc>
                          <a:spcPct val="100000"/>
                        </a:lnSpc>
                        <a:spcBef>
                          <a:spcPct val="0"/>
                        </a:spcBef>
                        <a:spcAft>
                          <a:spcPct val="0"/>
                        </a:spcAft>
                        <a:buClr>
                          <a:schemeClr val="hlink"/>
                        </a:buClr>
                        <a:buSzPct val="70000"/>
                        <a:buFont typeface="Wingdings" panose="05000000000000000000" pitchFamily="2" charset="2"/>
                        <a:buNone/>
                      </a:pPr>
                      <a:r>
                        <a:rPr kumimoji="0" lang="en-US" altLang="zh-CN" sz="2400" b="0" i="0" u="none" strike="noStrike" cap="none" normalizeH="0" baseline="0">
                          <a:ln>
                            <a:noFill/>
                          </a:ln>
                          <a:solidFill>
                            <a:schemeClr val="tx1"/>
                          </a:solidFill>
                          <a:effectLst/>
                          <a:latin typeface="ˎ̥" charset="0"/>
                          <a:ea typeface="宋体" panose="02010600030101010101" pitchFamily="2" charset="-122"/>
                        </a:rPr>
                        <a:t>114333</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4"/>
                  </a:ext>
                </a:extLst>
              </a:tr>
              <a:tr h="712788">
                <a:tc>
                  <a:txBody>
                    <a:bodyPr/>
                    <a:lstStyle/>
                    <a:p>
                      <a:pPr marL="0" marR="0" lvl="0" indent="0" algn="ctr" defTabSz="914400" rtl="0" eaLnBrk="1" fontAlgn="ctr" latinLnBrk="0" hangingPunct="1">
                        <a:lnSpc>
                          <a:spcPct val="100000"/>
                        </a:lnSpc>
                        <a:spcBef>
                          <a:spcPct val="0"/>
                        </a:spcBef>
                        <a:spcAft>
                          <a:spcPct val="0"/>
                        </a:spcAft>
                        <a:buClr>
                          <a:schemeClr val="hlink"/>
                        </a:buClr>
                        <a:buSzPct val="70000"/>
                        <a:buFont typeface="Wingdings" panose="05000000000000000000" pitchFamily="2" charset="2"/>
                        <a:buNone/>
                      </a:pPr>
                      <a:r>
                        <a:rPr kumimoji="0" lang="en-US" altLang="zh-CN" sz="2400" b="0" i="0" u="none" strike="noStrike" cap="none" normalizeH="0" baseline="0">
                          <a:ln>
                            <a:noFill/>
                          </a:ln>
                          <a:solidFill>
                            <a:schemeClr val="tx1"/>
                          </a:solidFill>
                          <a:effectLst/>
                          <a:latin typeface="ˎ̥" charset="0"/>
                          <a:ea typeface="宋体" panose="02010600030101010101" pitchFamily="2" charset="-122"/>
                        </a:rPr>
                        <a:t>2000</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ctr" latinLnBrk="0" hangingPunct="1">
                        <a:lnSpc>
                          <a:spcPct val="100000"/>
                        </a:lnSpc>
                        <a:spcBef>
                          <a:spcPct val="0"/>
                        </a:spcBef>
                        <a:spcAft>
                          <a:spcPct val="0"/>
                        </a:spcAft>
                        <a:buClr>
                          <a:schemeClr val="hlink"/>
                        </a:buClr>
                        <a:buSzPct val="70000"/>
                        <a:buFont typeface="Wingdings" panose="05000000000000000000" pitchFamily="2" charset="2"/>
                        <a:buNone/>
                      </a:pPr>
                      <a:r>
                        <a:rPr kumimoji="0" lang="en-US" altLang="zh-CN" sz="2400" b="0" i="0" u="none" strike="noStrike" cap="none" normalizeH="0" baseline="0">
                          <a:ln>
                            <a:noFill/>
                          </a:ln>
                          <a:solidFill>
                            <a:schemeClr val="tx1"/>
                          </a:solidFill>
                          <a:effectLst/>
                          <a:latin typeface="ˎ̥" charset="0"/>
                          <a:ea typeface="宋体" panose="02010600030101010101" pitchFamily="2" charset="-122"/>
                        </a:rPr>
                        <a:t>126743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5"/>
                  </a:ext>
                </a:extLst>
              </a:tr>
            </a:tbl>
          </a:graphicData>
        </a:graphic>
      </p:graphicFrame>
      <p:graphicFrame>
        <p:nvGraphicFramePr>
          <p:cNvPr id="15387" name="Object 27"/>
          <p:cNvGraphicFramePr>
            <a:graphicFrameLocks noChangeAspect="1"/>
          </p:cNvGraphicFramePr>
          <p:nvPr/>
        </p:nvGraphicFramePr>
        <p:xfrm>
          <a:off x="684213" y="4005263"/>
          <a:ext cx="3311525" cy="520700"/>
        </p:xfrm>
        <a:graphic>
          <a:graphicData uri="http://schemas.openxmlformats.org/presentationml/2006/ole">
            <mc:AlternateContent xmlns:mc="http://schemas.openxmlformats.org/markup-compatibility/2006">
              <mc:Choice xmlns:v="urn:schemas-microsoft-com:vml" Requires="v">
                <p:oleObj r:id="rId2" imgW="1536700" imgH="241300" progId="Equation.3">
                  <p:embed/>
                </p:oleObj>
              </mc:Choice>
              <mc:Fallback>
                <p:oleObj r:id="rId2" imgW="1536700" imgH="241300" progId="Equation.3">
                  <p:embed/>
                  <p:pic>
                    <p:nvPicPr>
                      <p:cNvPr id="15387" name="Object 27"/>
                      <p:cNvPicPr/>
                      <p:nvPr/>
                    </p:nvPicPr>
                    <p:blipFill>
                      <a:blip r:embed="rId3"/>
                      <a:stretch>
                        <a:fillRect/>
                      </a:stretch>
                    </p:blipFill>
                    <p:spPr>
                      <a:xfrm>
                        <a:off x="684213" y="4005263"/>
                        <a:ext cx="3311525" cy="520700"/>
                      </a:xfrm>
                      <a:prstGeom prst="rect">
                        <a:avLst/>
                      </a:prstGeom>
                      <a:solidFill>
                        <a:srgbClr val="FFFFFF"/>
                      </a:solidFill>
                      <a:ln w="38100">
                        <a:noFill/>
                        <a:miter/>
                      </a:ln>
                    </p:spPr>
                  </p:pic>
                </p:oleObj>
              </mc:Fallback>
            </mc:AlternateContent>
          </a:graphicData>
        </a:graphic>
      </p:graphicFrame>
      <p:graphicFrame>
        <p:nvGraphicFramePr>
          <p:cNvPr id="15388" name="Object 28"/>
          <p:cNvGraphicFramePr>
            <a:graphicFrameLocks noChangeAspect="1"/>
          </p:cNvGraphicFramePr>
          <p:nvPr/>
        </p:nvGraphicFramePr>
        <p:xfrm>
          <a:off x="755650" y="4941888"/>
          <a:ext cx="2376488" cy="447675"/>
        </p:xfrm>
        <a:graphic>
          <a:graphicData uri="http://schemas.openxmlformats.org/presentationml/2006/ole">
            <mc:AlternateContent xmlns:mc="http://schemas.openxmlformats.org/markup-compatibility/2006">
              <mc:Choice xmlns:v="urn:schemas-microsoft-com:vml" Requires="v">
                <p:oleObj r:id="rId4" imgW="1078865" imgH="203200" progId="Equation.3">
                  <p:embed/>
                </p:oleObj>
              </mc:Choice>
              <mc:Fallback>
                <p:oleObj r:id="rId4" imgW="1078865" imgH="203200" progId="Equation.3">
                  <p:embed/>
                  <p:pic>
                    <p:nvPicPr>
                      <p:cNvPr id="15388" name="Object 28"/>
                      <p:cNvPicPr/>
                      <p:nvPr/>
                    </p:nvPicPr>
                    <p:blipFill>
                      <a:blip r:embed="rId5"/>
                      <a:stretch>
                        <a:fillRect/>
                      </a:stretch>
                    </p:blipFill>
                    <p:spPr>
                      <a:xfrm>
                        <a:off x="755650" y="4941888"/>
                        <a:ext cx="2376488" cy="447675"/>
                      </a:xfrm>
                      <a:prstGeom prst="rect">
                        <a:avLst/>
                      </a:prstGeom>
                      <a:solidFill>
                        <a:srgbClr val="FFFFFF"/>
                      </a:solidFill>
                      <a:ln w="38100">
                        <a:noFill/>
                        <a:miter/>
                      </a:ln>
                    </p:spPr>
                  </p:pic>
                </p:oleObj>
              </mc:Fallback>
            </mc:AlternateContent>
          </a:graphicData>
        </a:graphic>
      </p:graphicFrame>
      <p:graphicFrame>
        <p:nvGraphicFramePr>
          <p:cNvPr id="15389" name="Object 29"/>
          <p:cNvGraphicFramePr>
            <a:graphicFrameLocks noChangeAspect="1"/>
          </p:cNvGraphicFramePr>
          <p:nvPr/>
        </p:nvGraphicFramePr>
        <p:xfrm>
          <a:off x="539750" y="5661025"/>
          <a:ext cx="3744913" cy="569913"/>
        </p:xfrm>
        <a:graphic>
          <a:graphicData uri="http://schemas.openxmlformats.org/presentationml/2006/ole">
            <mc:AlternateContent xmlns:mc="http://schemas.openxmlformats.org/markup-compatibility/2006">
              <mc:Choice xmlns:v="urn:schemas-microsoft-com:vml" Requires="v">
                <p:oleObj r:id="rId6" imgW="1587500" imgH="241300" progId="Equation.3">
                  <p:embed/>
                </p:oleObj>
              </mc:Choice>
              <mc:Fallback>
                <p:oleObj r:id="rId6" imgW="1587500" imgH="241300" progId="Equation.3">
                  <p:embed/>
                  <p:pic>
                    <p:nvPicPr>
                      <p:cNvPr id="15389" name="Object 29"/>
                      <p:cNvPicPr/>
                      <p:nvPr/>
                    </p:nvPicPr>
                    <p:blipFill>
                      <a:blip r:embed="rId7"/>
                      <a:stretch>
                        <a:fillRect/>
                      </a:stretch>
                    </p:blipFill>
                    <p:spPr>
                      <a:xfrm>
                        <a:off x="539750" y="5661025"/>
                        <a:ext cx="3744913" cy="569913"/>
                      </a:xfrm>
                      <a:prstGeom prst="rect">
                        <a:avLst/>
                      </a:prstGeom>
                      <a:solidFill>
                        <a:srgbClr val="FFFFFF"/>
                      </a:solidFill>
                      <a:ln w="38100">
                        <a:noFill/>
                        <a:miter/>
                      </a:ln>
                    </p:spPr>
                  </p:pic>
                </p:oleObj>
              </mc:Fallback>
            </mc:AlternateContent>
          </a:graphicData>
        </a:graphic>
      </p:graphicFrame>
      <p:sp>
        <p:nvSpPr>
          <p:cNvPr id="68638" name="Text Box 30" descr="花束"/>
          <p:cNvSpPr txBox="1">
            <a:spLocks noChangeArrowheads="1"/>
          </p:cNvSpPr>
          <p:nvPr/>
        </p:nvSpPr>
        <p:spPr bwMode="auto">
          <a:xfrm>
            <a:off x="5435600" y="515938"/>
            <a:ext cx="2732088" cy="701675"/>
          </a:xfrm>
          <a:prstGeom prst="rect">
            <a:avLst/>
          </a:prstGeom>
          <a:noFill/>
          <a:ln w="9525" algn="ctr">
            <a:noFill/>
            <a:miter lim="800000"/>
          </a:ln>
          <a:effectLst/>
        </p:spPr>
        <p:txBody>
          <a:bodyPr wrap="none">
            <a:spAutoFit/>
          </a:bodyPr>
          <a:lstStyle/>
          <a:p>
            <a:pPr marR="0" defTabSz="914400" eaLnBrk="1" hangingPunct="1">
              <a:buClrTx/>
              <a:buSzTx/>
              <a:buFontTx/>
              <a:buNone/>
              <a:defRPr/>
            </a:pPr>
            <a:r>
              <a:rPr kumimoji="1" lang="zh-CN" altLang="en-US" sz="4000" kern="1200" cap="none" spc="0" normalizeH="0" baseline="0" noProof="0">
                <a:solidFill>
                  <a:srgbClr val="FF0066"/>
                </a:solidFill>
                <a:effectLst>
                  <a:outerShdw blurRad="38100" dist="38100" dir="2700000" algn="tl">
                    <a:srgbClr val="C0C0C0"/>
                  </a:outerShdw>
                </a:effectLst>
                <a:latin typeface="Arial" panose="020B0604020202020204" pitchFamily="34" charset="0"/>
                <a:ea typeface="楷体_GB2312" pitchFamily="49" charset="-122"/>
                <a:cs typeface="+mn-cs"/>
              </a:rPr>
              <a:t>数据拟合！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8638"/>
                                        </p:tgtEl>
                                        <p:attrNameLst>
                                          <p:attrName>style.visibility</p:attrName>
                                        </p:attrNameLst>
                                      </p:cBhvr>
                                      <p:to>
                                        <p:strVal val="visible"/>
                                      </p:to>
                                    </p:set>
                                    <p:anim calcmode="lin" valueType="num">
                                      <p:cBhvr additive="base">
                                        <p:cTn id="7" dur="500" fill="hold"/>
                                        <p:tgtEl>
                                          <p:spTgt spid="68638"/>
                                        </p:tgtEl>
                                        <p:attrNameLst>
                                          <p:attrName>ppt_x</p:attrName>
                                        </p:attrNameLst>
                                      </p:cBhvr>
                                      <p:tavLst>
                                        <p:tav tm="0">
                                          <p:val>
                                            <p:strVal val="1+#ppt_w/2"/>
                                          </p:val>
                                        </p:tav>
                                        <p:tav tm="100000">
                                          <p:val>
                                            <p:strVal val="#ppt_x"/>
                                          </p:val>
                                        </p:tav>
                                      </p:tavLst>
                                    </p:anim>
                                    <p:anim calcmode="lin" valueType="num">
                                      <p:cBhvr additive="base">
                                        <p:cTn id="8" dur="500" fill="hold"/>
                                        <p:tgtEl>
                                          <p:spTgt spid="686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3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25" name="Rectangle 21"/>
          <p:cNvSpPr/>
          <p:nvPr/>
        </p:nvSpPr>
        <p:spPr>
          <a:xfrm>
            <a:off x="539750" y="476250"/>
            <a:ext cx="4968875" cy="519113"/>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solidFill>
                  <a:srgbClr val="FF0000"/>
                </a:solidFill>
                <a:latin typeface="Times New Roman" panose="02020603050405020304" pitchFamily="18" charset="0"/>
                <a:ea typeface="楷体_GB2312" pitchFamily="49" charset="-122"/>
              </a:rPr>
              <a:t>二、并行计算的算法设计</a:t>
            </a:r>
          </a:p>
        </p:txBody>
      </p:sp>
      <p:sp>
        <p:nvSpPr>
          <p:cNvPr id="98326" name="Rectangle 22"/>
          <p:cNvSpPr/>
          <p:nvPr/>
        </p:nvSpPr>
        <p:spPr>
          <a:xfrm>
            <a:off x="611188" y="1235075"/>
            <a:ext cx="7924800" cy="44735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000"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并行算法设计的重要原则是</a:t>
            </a:r>
            <a:r>
              <a:rPr lang="zh-CN" altLang="en-US" sz="2400" b="1" dirty="0">
                <a:solidFill>
                  <a:schemeClr val="hlink"/>
                </a:solidFill>
                <a:latin typeface="Times New Roman" panose="02020603050405020304" pitchFamily="18" charset="0"/>
                <a:ea typeface="楷体_GB2312" pitchFamily="49" charset="-122"/>
              </a:rPr>
              <a:t>“分而治之”。</a:t>
            </a:r>
            <a:r>
              <a:rPr lang="zh-CN" altLang="en-US" sz="2400" b="1" dirty="0">
                <a:latin typeface="Times New Roman" panose="02020603050405020304" pitchFamily="18" charset="0"/>
                <a:ea typeface="楷体_GB2312" pitchFamily="49" charset="-122"/>
              </a:rPr>
              <a:t>其基本思想</a:t>
            </a:r>
          </a:p>
          <a:p>
            <a:pPr marL="0" lvl="0" indent="0" eaLnBrk="1" hangingPunct="1">
              <a:spcBef>
                <a:spcPct val="0"/>
              </a:spcBef>
              <a:buClrTx/>
              <a:buSzTx/>
              <a:buFontTx/>
              <a:buNone/>
            </a:pPr>
            <a:r>
              <a:rPr lang="zh-CN" altLang="en-US" sz="2400" b="1" dirty="0">
                <a:latin typeface="Times New Roman" panose="02020603050405020304" pitchFamily="18" charset="0"/>
                <a:ea typeface="楷体_GB2312" pitchFamily="49" charset="-122"/>
              </a:rPr>
              <a:t>是把问题依次划分为可以独立完成的较小问题，将规模</a:t>
            </a:r>
            <a:r>
              <a:rPr lang="zh-CN" altLang="en-US" sz="2400" b="1" dirty="0">
                <a:solidFill>
                  <a:schemeClr val="hlink"/>
                </a:solidFill>
                <a:latin typeface="Times New Roman" panose="02020603050405020304" pitchFamily="18" charset="0"/>
                <a:ea typeface="楷体_GB2312" pitchFamily="49" charset="-122"/>
              </a:rPr>
              <a:t>逐</a:t>
            </a:r>
          </a:p>
          <a:p>
            <a:pPr marL="0" lvl="0" indent="0" eaLnBrk="1" hangingPunct="1">
              <a:spcBef>
                <a:spcPct val="0"/>
              </a:spcBef>
              <a:buClrTx/>
              <a:buSzTx/>
              <a:buFontTx/>
              <a:buNone/>
            </a:pPr>
            <a:r>
              <a:rPr lang="zh-CN" altLang="en-US" sz="2400" b="1" dirty="0">
                <a:solidFill>
                  <a:schemeClr val="hlink"/>
                </a:solidFill>
                <a:latin typeface="Times New Roman" panose="02020603050405020304" pitchFamily="18" charset="0"/>
                <a:ea typeface="楷体_GB2312" pitchFamily="49" charset="-122"/>
              </a:rPr>
              <a:t>次减半</a:t>
            </a:r>
            <a:r>
              <a:rPr lang="zh-CN" altLang="en-US" sz="2400" b="1" dirty="0">
                <a:latin typeface="Times New Roman" panose="02020603050405020304" pitchFamily="18" charset="0"/>
                <a:ea typeface="楷体_GB2312" pitchFamily="49" charset="-122"/>
              </a:rPr>
              <a:t>的二分技术是并行算法设计的一种基本技术。</a:t>
            </a:r>
          </a:p>
          <a:p>
            <a:pPr marL="0" lvl="0" indent="0" eaLnBrk="1" hangingPunct="1">
              <a:spcBef>
                <a:spcPct val="0"/>
              </a:spcBef>
              <a:buClrTx/>
              <a:buSzTx/>
              <a:buFontTx/>
              <a:buNone/>
            </a:pPr>
            <a:r>
              <a:rPr lang="zh-CN" altLang="en-US" sz="2400" b="1" dirty="0">
                <a:latin typeface="Times New Roman" panose="02020603050405020304" pitchFamily="18" charset="0"/>
                <a:ea typeface="楷体_GB2312" pitchFamily="49" charset="-122"/>
              </a:rPr>
              <a:t>        二分算法的设计原理是反复地将所给计算问题加工成</a:t>
            </a:r>
          </a:p>
          <a:p>
            <a:pPr marL="0" lvl="0" indent="0" eaLnBrk="1" hangingPunct="1">
              <a:spcBef>
                <a:spcPct val="0"/>
              </a:spcBef>
              <a:buClrTx/>
              <a:buSzTx/>
              <a:buFontTx/>
              <a:buNone/>
            </a:pPr>
            <a:r>
              <a:rPr lang="zh-CN" altLang="en-US" sz="2400" b="1" dirty="0">
                <a:latin typeface="Times New Roman" panose="02020603050405020304" pitchFamily="18" charset="0"/>
                <a:ea typeface="楷体_GB2312" pitchFamily="49" charset="-122"/>
              </a:rPr>
              <a:t>规模减半的同类计算问题而计算。可利用串行算法来改造</a:t>
            </a:r>
          </a:p>
          <a:p>
            <a:pPr marL="0" lvl="0" indent="0" eaLnBrk="1" hangingPunct="1">
              <a:spcBef>
                <a:spcPct val="0"/>
              </a:spcBef>
              <a:buClrTx/>
              <a:buSzTx/>
              <a:buFontTx/>
              <a:buNone/>
            </a:pPr>
            <a:r>
              <a:rPr lang="zh-CN" altLang="en-US" sz="2400" b="1" dirty="0">
                <a:latin typeface="Times New Roman" panose="02020603050405020304" pitchFamily="18" charset="0"/>
                <a:ea typeface="楷体_GB2312" pitchFamily="49" charset="-122"/>
              </a:rPr>
              <a:t>或设计并行算法，不少数值算法包含了可直接利用的并行</a:t>
            </a:r>
          </a:p>
          <a:p>
            <a:pPr marL="0" lvl="0" indent="0" eaLnBrk="1" hangingPunct="1">
              <a:spcBef>
                <a:spcPct val="0"/>
              </a:spcBef>
              <a:buClrTx/>
              <a:buSzTx/>
              <a:buFontTx/>
              <a:buNone/>
            </a:pPr>
            <a:r>
              <a:rPr lang="zh-CN" altLang="en-US" sz="2400" b="1" dirty="0">
                <a:latin typeface="Times New Roman" panose="02020603050405020304" pitchFamily="18" charset="0"/>
                <a:ea typeface="楷体_GB2312" pitchFamily="49" charset="-122"/>
              </a:rPr>
              <a:t>性。还可以根据并行算法的特点设计具有新思想的新算法，它的出发点仍然是“分而治之”的原理，符合此原理的区域、算子、系统的分裂方法和技术是设计和实现并行处理的重要手段。</a:t>
            </a:r>
          </a:p>
          <a:p>
            <a:pPr marL="0" lvl="0" indent="0" eaLnBrk="1" hangingPunct="1">
              <a:spcBef>
                <a:spcPct val="0"/>
              </a:spcBef>
              <a:buClrTx/>
              <a:buSzTx/>
              <a:buFontTx/>
              <a:buNone/>
            </a:pPr>
            <a:r>
              <a:rPr lang="zh-CN" altLang="en-US" sz="2400" b="1" dirty="0">
                <a:latin typeface="Times New Roman" panose="02020603050405020304" pitchFamily="18" charset="0"/>
                <a:ea typeface="楷体_GB2312" pitchFamily="49" charset="-122"/>
              </a:rPr>
              <a:t>        此外，异步数值算法基本上是</a:t>
            </a:r>
            <a:r>
              <a:rPr lang="zh-CN" altLang="en-US" sz="2400" b="1" dirty="0">
                <a:solidFill>
                  <a:schemeClr val="hlink"/>
                </a:solidFill>
                <a:latin typeface="Times New Roman" panose="02020603050405020304" pitchFamily="18" charset="0"/>
                <a:ea typeface="楷体_GB2312" pitchFamily="49" charset="-122"/>
              </a:rPr>
              <a:t>混乱迭代法</a:t>
            </a:r>
            <a:r>
              <a:rPr lang="zh-CN" altLang="en-US" sz="2400" b="1" dirty="0">
                <a:latin typeface="Times New Roman" panose="02020603050405020304" pitchFamily="18" charset="0"/>
                <a:ea typeface="楷体_GB2312" pitchFamily="49" charset="-122"/>
              </a:rPr>
              <a:t>，是并行算</a:t>
            </a:r>
          </a:p>
          <a:p>
            <a:pPr marL="0" lvl="0" indent="0" eaLnBrk="1" hangingPunct="1">
              <a:spcBef>
                <a:spcPct val="0"/>
              </a:spcBef>
              <a:buClrTx/>
              <a:buSzTx/>
              <a:buFontTx/>
              <a:buNone/>
            </a:pPr>
            <a:r>
              <a:rPr lang="zh-CN" altLang="en-US" sz="2400" b="1" dirty="0">
                <a:latin typeface="Times New Roman" panose="02020603050405020304" pitchFamily="18" charset="0"/>
                <a:ea typeface="楷体_GB2312" pitchFamily="49" charset="-122"/>
              </a:rPr>
              <a:t>法最富有特色的组成部分之一。</a:t>
            </a:r>
          </a:p>
        </p:txBody>
      </p:sp>
      <p:pic>
        <p:nvPicPr>
          <p:cNvPr id="98327" name="Picture 23" descr="U339P6T12D2373748F44DT20060802124142"/>
          <p:cNvPicPr>
            <a:picLocks noChangeAspect="1"/>
          </p:cNvPicPr>
          <p:nvPr/>
        </p:nvPicPr>
        <p:blipFill>
          <a:blip r:embed="rId2"/>
          <a:stretch>
            <a:fillRect/>
          </a:stretch>
        </p:blipFill>
        <p:spPr>
          <a:xfrm>
            <a:off x="7308850" y="5445125"/>
            <a:ext cx="1490663" cy="12509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25"/>
                                        </p:tgtEl>
                                        <p:attrNameLst>
                                          <p:attrName>style.visibility</p:attrName>
                                        </p:attrNameLst>
                                      </p:cBhvr>
                                      <p:to>
                                        <p:strVal val="visible"/>
                                      </p:to>
                                    </p:set>
                                    <p:anim calcmode="lin" valueType="num">
                                      <p:cBhvr additive="base">
                                        <p:cTn id="7" dur="500" fill="hold"/>
                                        <p:tgtEl>
                                          <p:spTgt spid="98325"/>
                                        </p:tgtEl>
                                        <p:attrNameLst>
                                          <p:attrName>ppt_x</p:attrName>
                                        </p:attrNameLst>
                                      </p:cBhvr>
                                      <p:tavLst>
                                        <p:tav tm="0">
                                          <p:val>
                                            <p:strVal val="0-#ppt_w/2"/>
                                          </p:val>
                                        </p:tav>
                                        <p:tav tm="100000">
                                          <p:val>
                                            <p:strVal val="#ppt_x"/>
                                          </p:val>
                                        </p:tav>
                                      </p:tavLst>
                                    </p:anim>
                                    <p:anim calcmode="lin" valueType="num">
                                      <p:cBhvr additive="base">
                                        <p:cTn id="8" dur="500" fill="hold"/>
                                        <p:tgtEl>
                                          <p:spTgt spid="983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98327"/>
                                        </p:tgtEl>
                                        <p:attrNameLst>
                                          <p:attrName>style.visibility</p:attrName>
                                        </p:attrNameLst>
                                      </p:cBhvr>
                                      <p:to>
                                        <p:strVal val="visible"/>
                                      </p:to>
                                    </p:set>
                                    <p:animEffect transition="in" filter="wedge">
                                      <p:cBhvr>
                                        <p:cTn id="13" dur="2000"/>
                                        <p:tgtEl>
                                          <p:spTgt spid="9832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8326">
                                            <p:txEl>
                                              <p:pRg st="0" end="0"/>
                                            </p:txEl>
                                          </p:spTgt>
                                        </p:tgtEl>
                                        <p:attrNameLst>
                                          <p:attrName>style.visibility</p:attrName>
                                        </p:attrNameLst>
                                      </p:cBhvr>
                                      <p:to>
                                        <p:strVal val="visible"/>
                                      </p:to>
                                    </p:set>
                                    <p:animEffect transition="in" filter="blinds(horizontal)">
                                      <p:cBhvr>
                                        <p:cTn id="18" dur="500"/>
                                        <p:tgtEl>
                                          <p:spTgt spid="98326">
                                            <p:txEl>
                                              <p:pRg st="0" end="0"/>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98326">
                                            <p:txEl>
                                              <p:pRg st="1" end="1"/>
                                            </p:txEl>
                                          </p:spTgt>
                                        </p:tgtEl>
                                        <p:attrNameLst>
                                          <p:attrName>style.visibility</p:attrName>
                                        </p:attrNameLst>
                                      </p:cBhvr>
                                      <p:to>
                                        <p:strVal val="visible"/>
                                      </p:to>
                                    </p:set>
                                    <p:animEffect transition="in" filter="blinds(horizontal)">
                                      <p:cBhvr>
                                        <p:cTn id="21" dur="500"/>
                                        <p:tgtEl>
                                          <p:spTgt spid="98326">
                                            <p:txEl>
                                              <p:pRg st="1" end="1"/>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98326">
                                            <p:txEl>
                                              <p:pRg st="2" end="2"/>
                                            </p:txEl>
                                          </p:spTgt>
                                        </p:tgtEl>
                                        <p:attrNameLst>
                                          <p:attrName>style.visibility</p:attrName>
                                        </p:attrNameLst>
                                      </p:cBhvr>
                                      <p:to>
                                        <p:strVal val="visible"/>
                                      </p:to>
                                    </p:set>
                                    <p:animEffect transition="in" filter="blinds(horizontal)">
                                      <p:cBhvr>
                                        <p:cTn id="24" dur="500"/>
                                        <p:tgtEl>
                                          <p:spTgt spid="9832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98326">
                                            <p:txEl>
                                              <p:pRg st="3" end="3"/>
                                            </p:txEl>
                                          </p:spTgt>
                                        </p:tgtEl>
                                        <p:attrNameLst>
                                          <p:attrName>style.visibility</p:attrName>
                                        </p:attrNameLst>
                                      </p:cBhvr>
                                      <p:to>
                                        <p:strVal val="visible"/>
                                      </p:to>
                                    </p:set>
                                    <p:animEffect transition="in" filter="blinds(horizontal)">
                                      <p:cBhvr>
                                        <p:cTn id="29" dur="500"/>
                                        <p:tgtEl>
                                          <p:spTgt spid="98326">
                                            <p:txEl>
                                              <p:pRg st="3" end="3"/>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98326">
                                            <p:txEl>
                                              <p:pRg st="4" end="4"/>
                                            </p:txEl>
                                          </p:spTgt>
                                        </p:tgtEl>
                                        <p:attrNameLst>
                                          <p:attrName>style.visibility</p:attrName>
                                        </p:attrNameLst>
                                      </p:cBhvr>
                                      <p:to>
                                        <p:strVal val="visible"/>
                                      </p:to>
                                    </p:set>
                                    <p:animEffect transition="in" filter="blinds(horizontal)">
                                      <p:cBhvr>
                                        <p:cTn id="32" dur="500"/>
                                        <p:tgtEl>
                                          <p:spTgt spid="9832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8326">
                                            <p:txEl>
                                              <p:pRg st="5" end="5"/>
                                            </p:txEl>
                                          </p:spTgt>
                                        </p:tgtEl>
                                        <p:attrNameLst>
                                          <p:attrName>style.visibility</p:attrName>
                                        </p:attrNameLst>
                                      </p:cBhvr>
                                      <p:to>
                                        <p:strVal val="visible"/>
                                      </p:to>
                                    </p:set>
                                    <p:animEffect transition="in" filter="blinds(horizontal)">
                                      <p:cBhvr>
                                        <p:cTn id="37" dur="500"/>
                                        <p:tgtEl>
                                          <p:spTgt spid="9832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8326">
                                            <p:txEl>
                                              <p:pRg st="6" end="6"/>
                                            </p:txEl>
                                          </p:spTgt>
                                        </p:tgtEl>
                                        <p:attrNameLst>
                                          <p:attrName>style.visibility</p:attrName>
                                        </p:attrNameLst>
                                      </p:cBhvr>
                                      <p:to>
                                        <p:strVal val="visible"/>
                                      </p:to>
                                    </p:set>
                                    <p:animEffect transition="in" filter="blinds(horizontal)">
                                      <p:cBhvr>
                                        <p:cTn id="42" dur="500"/>
                                        <p:tgtEl>
                                          <p:spTgt spid="9832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8326">
                                            <p:txEl>
                                              <p:pRg st="7" end="7"/>
                                            </p:txEl>
                                          </p:spTgt>
                                        </p:tgtEl>
                                        <p:attrNameLst>
                                          <p:attrName>style.visibility</p:attrName>
                                        </p:attrNameLst>
                                      </p:cBhvr>
                                      <p:to>
                                        <p:strVal val="visible"/>
                                      </p:to>
                                    </p:set>
                                    <p:animEffect transition="in" filter="blinds(horizontal)">
                                      <p:cBhvr>
                                        <p:cTn id="47" dur="500"/>
                                        <p:tgtEl>
                                          <p:spTgt spid="98326">
                                            <p:txEl>
                                              <p:pRg st="7" end="7"/>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98326">
                                            <p:txEl>
                                              <p:pRg st="8" end="8"/>
                                            </p:txEl>
                                          </p:spTgt>
                                        </p:tgtEl>
                                        <p:attrNameLst>
                                          <p:attrName>style.visibility</p:attrName>
                                        </p:attrNameLst>
                                      </p:cBhvr>
                                      <p:to>
                                        <p:strVal val="visible"/>
                                      </p:to>
                                    </p:set>
                                    <p:animEffect transition="in" filter="blinds(horizontal)">
                                      <p:cBhvr>
                                        <p:cTn id="50" dur="500"/>
                                        <p:tgtEl>
                                          <p:spTgt spid="9832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
          <p:cNvPicPr>
            <a:picLocks noChangeAspect="1"/>
          </p:cNvPicPr>
          <p:nvPr/>
        </p:nvPicPr>
        <p:blipFill>
          <a:blip r:embed="rId2"/>
          <a:stretch>
            <a:fillRect/>
          </a:stretch>
        </p:blipFill>
        <p:spPr>
          <a:xfrm>
            <a:off x="1547813" y="1052513"/>
            <a:ext cx="5616575" cy="4213225"/>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1">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sz="3200" b="1" i="0" u="none" strike="noStrike" cap="none" normalizeH="0" baseline="0" smtClean="0">
            <a:ln>
              <a:noFill/>
            </a:ln>
            <a:solidFill>
              <a:srgbClr val="FF0066"/>
            </a:solidFill>
            <a:effectLst>
              <a:outerShdw blurRad="38100" dist="38100" dir="2700000" algn="tl">
                <a:srgbClr val="000000">
                  <a:alpha val="43137"/>
                </a:srgbClr>
              </a:outerShdw>
            </a:effectLst>
            <a:latin typeface="Arial" panose="020B0604020202020204" pitchFamily="34" charset="0"/>
            <a:ea typeface="华文新魏" panose="02010800040101010101" pitchFamily="2" charset="-122"/>
          </a:defRPr>
        </a:defPPr>
      </a:lstStyle>
    </a:spDef>
    <a:lnDef>
      <a:spPr bwMode="auto">
        <a:xfrm>
          <a:off x="0" y="0"/>
          <a:ext cx="1" cy="1"/>
        </a:xfrm>
        <a:custGeom>
          <a:avLst/>
          <a:gdLst/>
          <a:ahLst/>
          <a:cxnLst/>
          <a:rect l="0" t="0" r="0" b="0"/>
          <a:pathLst/>
        </a:custGeom>
        <a:blipFill dpi="0" rotWithShape="1">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sz="3200" b="1" i="0" u="none" strike="noStrike" cap="none" normalizeH="0" baseline="0" smtClean="0">
            <a:ln>
              <a:noFill/>
            </a:ln>
            <a:solidFill>
              <a:srgbClr val="FF0066"/>
            </a:solidFill>
            <a:effectLst>
              <a:outerShdw blurRad="38100" dist="38100" dir="2700000" algn="tl">
                <a:srgbClr val="000000">
                  <a:alpha val="43137"/>
                </a:srgbClr>
              </a:outerShdw>
            </a:effectLst>
            <a:latin typeface="Arial" panose="020B0604020202020204" pitchFamily="34" charset="0"/>
            <a:ea typeface="华文新魏" panose="02010800040101010101"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CDESIGNK</Template>
  <TotalTime>5919</TotalTime>
  <Words>5217</Words>
  <Application>Microsoft Office PowerPoint</Application>
  <PresentationFormat>全屏显示(4:3)</PresentationFormat>
  <Paragraphs>556</Paragraphs>
  <Slides>80</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80</vt:i4>
      </vt:variant>
    </vt:vector>
  </HeadingPairs>
  <TitlesOfParts>
    <vt:vector size="97" baseType="lpstr">
      <vt:lpstr>ˎ̥</vt:lpstr>
      <vt:lpstr>华文新魏</vt:lpstr>
      <vt:lpstr>楷体_GB2312</vt:lpstr>
      <vt:lpstr>隶书</vt:lpstr>
      <vt:lpstr>宋体</vt:lpstr>
      <vt:lpstr>微软雅黑</vt:lpstr>
      <vt:lpstr>Arial</vt:lpstr>
      <vt:lpstr>Book Antiqua</vt:lpstr>
      <vt:lpstr>Cambria Math</vt:lpstr>
      <vt:lpstr>Times New Roman</vt:lpstr>
      <vt:lpstr>Wingdings</vt:lpstr>
      <vt:lpstr>Wingdings 3</vt:lpstr>
      <vt:lpstr>古瓶荷花</vt:lpstr>
      <vt:lpstr>Equation.3</vt:lpstr>
      <vt:lpstr>MathType 6.0 Equation</vt:lpstr>
      <vt:lpstr>MS_ClipArt_Gallery.2</vt:lpstr>
      <vt:lpstr>Equation</vt:lpstr>
      <vt:lpstr>PowerPoint 演示文稿</vt:lpstr>
      <vt:lpstr>PowerPoint 演示文稿</vt:lpstr>
      <vt:lpstr>应用问题举例</vt:lpstr>
      <vt:lpstr>PowerPoint 演示文稿</vt:lpstr>
      <vt:lpstr>PowerPoint 演示文稿</vt:lpstr>
      <vt:lpstr>2、天体力学中的Kepler方程</vt:lpstr>
      <vt:lpstr>PowerPoint 演示文稿</vt:lpstr>
      <vt:lpstr>4、人口预测 </vt:lpstr>
      <vt:lpstr>PowerPoint 演示文稿</vt:lpstr>
      <vt:lpstr>5、铝制波纹瓦的长度问题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liuting</dc:creator>
  <cp:lastModifiedBy>DELL</cp:lastModifiedBy>
  <cp:revision>92</cp:revision>
  <dcterms:created xsi:type="dcterms:W3CDTF">2009-03-27T08:57:46Z</dcterms:created>
  <dcterms:modified xsi:type="dcterms:W3CDTF">2023-09-15T09:21:58Z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3C5C9290EEA44E46BF39D0253C5C4FE5</vt:lpwstr>
  </property>
</Properties>
</file>