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ExtraBold"/>
      <p:bold r:id="rId25"/>
      <p:boldItalic r:id="rId26"/>
    </p:embeddedFont>
    <p:embeddedFont>
      <p:font typeface="Raleway Light"/>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hGVE0/wfCZ4FnX3mxN0l9p3giY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ExtraBold-boldItalic.fntdata"/><Relationship Id="rId25" Type="http://schemas.openxmlformats.org/officeDocument/2006/relationships/font" Target="fonts/RalewayExtraBold-bold.fntdata"/><Relationship Id="rId28" Type="http://schemas.openxmlformats.org/officeDocument/2006/relationships/font" Target="fonts/RalewayLight-bold.fntdata"/><Relationship Id="rId27" Type="http://schemas.openxmlformats.org/officeDocument/2006/relationships/font" Target="fonts/Raleway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Ligh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regular.fntdata"/><Relationship Id="rId30" Type="http://schemas.openxmlformats.org/officeDocument/2006/relationships/font" Target="fonts/RalewayLight-boldItalic.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 name="Google Shape;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4c54231c7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e4c54231c7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4c54231c7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1e4c54231c7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vi-VN"/>
              <a:t>‹#›</a:t>
            </a:fld>
            <a:endParaRPr/>
          </a:p>
        </p:txBody>
      </p:sp>
      <p:sp>
        <p:nvSpPr>
          <p:cNvPr id="11" name="Google Shape;11;p2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 name="Shape 12"/>
        <p:cNvGrpSpPr/>
        <p:nvPr/>
      </p:nvGrpSpPr>
      <p:grpSpPr>
        <a:xfrm>
          <a:off x="0" y="0"/>
          <a:ext cx="0" cy="0"/>
          <a:chOff x="0" y="0"/>
          <a:chExt cx="0" cy="0"/>
        </a:xfrm>
      </p:grpSpPr>
      <p:sp>
        <p:nvSpPr>
          <p:cNvPr id="13" name="Google Shape;13;p21"/>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1"/>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15" name="Google Shape;15;p21"/>
          <p:cNvSpPr txBox="1"/>
          <p:nvPr>
            <p:ph idx="1" type="body"/>
          </p:nvPr>
        </p:nvSpPr>
        <p:spPr>
          <a:xfrm>
            <a:off x="922000" y="1887378"/>
            <a:ext cx="3543300" cy="30276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6" name="Google Shape;16;p21"/>
          <p:cNvSpPr txBox="1"/>
          <p:nvPr>
            <p:ph idx="2" type="body"/>
          </p:nvPr>
        </p:nvSpPr>
        <p:spPr>
          <a:xfrm>
            <a:off x="4678687" y="1887378"/>
            <a:ext cx="3543300" cy="30276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7" name="Google Shape;17;p2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18" name="Shape 18"/>
        <p:cNvGrpSpPr/>
        <p:nvPr/>
      </p:nvGrpSpPr>
      <p:grpSpPr>
        <a:xfrm>
          <a:off x="0" y="0"/>
          <a:ext cx="0" cy="0"/>
          <a:chOff x="0" y="0"/>
          <a:chExt cx="0" cy="0"/>
        </a:xfrm>
      </p:grpSpPr>
      <p:sp>
        <p:nvSpPr>
          <p:cNvPr id="19" name="Google Shape;19;p2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2"/>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1" name="Google Shape;21;p22"/>
          <p:cNvSpPr txBox="1"/>
          <p:nvPr>
            <p:ph idx="1" type="subTitle"/>
          </p:nvPr>
        </p:nvSpPr>
        <p:spPr>
          <a:xfrm>
            <a:off x="685800" y="3830653"/>
            <a:ext cx="7772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2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3"/>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25" name="Google Shape;25;p23"/>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rgbClr val="FFB600"/>
              </a:buClr>
              <a:buSzPts val="1800"/>
              <a:buChar char="●"/>
              <a:defRPr/>
            </a:lvl1pPr>
            <a:lvl2pPr indent="-342900" lvl="1" marL="914400" algn="l">
              <a:lnSpc>
                <a:spcPct val="100000"/>
              </a:lnSpc>
              <a:spcBef>
                <a:spcPts val="0"/>
              </a:spcBef>
              <a:spcAft>
                <a:spcPts val="0"/>
              </a:spcAft>
              <a:buClr>
                <a:srgbClr val="FFB600"/>
              </a:buClr>
              <a:buSzPts val="1800"/>
              <a:buChar char="○"/>
              <a:defRPr/>
            </a:lvl2pPr>
            <a:lvl3pPr indent="-342900" lvl="2" marL="1371600" algn="l">
              <a:lnSpc>
                <a:spcPct val="100000"/>
              </a:lnSpc>
              <a:spcBef>
                <a:spcPts val="0"/>
              </a:spcBef>
              <a:spcAft>
                <a:spcPts val="0"/>
              </a:spcAft>
              <a:buClr>
                <a:srgbClr val="FFB600"/>
              </a:buClr>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6" name="Google Shape;26;p2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1pPr>
            <a:lvl2pPr lvl="1"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2pPr>
            <a:lvl3pPr lvl="2"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3pPr>
            <a:lvl4pPr lvl="3"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4pPr>
            <a:lvl5pPr lvl="4"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5pPr>
            <a:lvl6pPr lvl="5"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6pPr>
            <a:lvl7pPr lvl="6"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7pPr>
            <a:lvl8pPr lvl="7"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8pPr>
            <a:lvl9pPr lvl="8" marR="0" rtl="0" algn="l">
              <a:lnSpc>
                <a:spcPct val="100000"/>
              </a:lnSpc>
              <a:spcBef>
                <a:spcPts val="0"/>
              </a:spcBef>
              <a:spcAft>
                <a:spcPts val="0"/>
              </a:spcAft>
              <a:buClr>
                <a:schemeClr val="dk1"/>
              </a:buClr>
              <a:buSzPts val="5800"/>
              <a:buFont typeface="Raleway ExtraBold"/>
              <a:buNone/>
              <a:defRPr b="0" i="0" sz="5800" u="none" cap="none" strike="noStrike">
                <a:solidFill>
                  <a:schemeClr val="dk1"/>
                </a:solidFill>
                <a:latin typeface="Raleway ExtraBold"/>
                <a:ea typeface="Raleway ExtraBold"/>
                <a:cs typeface="Raleway ExtraBold"/>
                <a:sym typeface="Raleway ExtraBold"/>
              </a:defRPr>
            </a:lvl9pPr>
          </a:lstStyle>
          <a:p/>
        </p:txBody>
      </p:sp>
      <p:sp>
        <p:nvSpPr>
          <p:cNvPr id="7" name="Google Shape;7;p19"/>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00"/>
              </a:spcBef>
              <a:spcAft>
                <a:spcPts val="0"/>
              </a:spcAft>
              <a:buClr>
                <a:schemeClr val="accent1"/>
              </a:buClr>
              <a:buSzPts val="1800"/>
              <a:buFont typeface="Raleway Light"/>
              <a:buChar char="●"/>
              <a:defRPr b="0" i="0" sz="1800" u="none" cap="none" strike="noStrike">
                <a:solidFill>
                  <a:schemeClr val="dk2"/>
                </a:solidFill>
                <a:latin typeface="Raleway Light"/>
                <a:ea typeface="Raleway Light"/>
                <a:cs typeface="Raleway Light"/>
                <a:sym typeface="Raleway Light"/>
              </a:defRPr>
            </a:lvl1pPr>
            <a:lvl2pPr indent="-342900" lvl="1" marL="914400" marR="0" rtl="0" algn="l">
              <a:lnSpc>
                <a:spcPct val="100000"/>
              </a:lnSpc>
              <a:spcBef>
                <a:spcPts val="0"/>
              </a:spcBef>
              <a:spcAft>
                <a:spcPts val="0"/>
              </a:spcAft>
              <a:buClr>
                <a:schemeClr val="accent1"/>
              </a:buClr>
              <a:buSzPts val="1800"/>
              <a:buFont typeface="Raleway Light"/>
              <a:buChar char="○"/>
              <a:defRPr b="0" i="0" sz="1800" u="none" cap="none" strike="noStrike">
                <a:solidFill>
                  <a:schemeClr val="dk2"/>
                </a:solidFill>
                <a:latin typeface="Raleway Light"/>
                <a:ea typeface="Raleway Light"/>
                <a:cs typeface="Raleway Light"/>
                <a:sym typeface="Raleway Light"/>
              </a:defRPr>
            </a:lvl2pPr>
            <a:lvl3pPr indent="-342900" lvl="2" marL="1371600" marR="0" rtl="0" algn="l">
              <a:lnSpc>
                <a:spcPct val="100000"/>
              </a:lnSpc>
              <a:spcBef>
                <a:spcPts val="0"/>
              </a:spcBef>
              <a:spcAft>
                <a:spcPts val="0"/>
              </a:spcAft>
              <a:buClr>
                <a:schemeClr val="accent1"/>
              </a:buClr>
              <a:buSzPts val="1800"/>
              <a:buFont typeface="Raleway Light"/>
              <a:buChar char="■"/>
              <a:defRPr b="0" i="0" sz="1800" u="none" cap="none" strike="noStrike">
                <a:solidFill>
                  <a:schemeClr val="dk2"/>
                </a:solidFill>
                <a:latin typeface="Raleway Light"/>
                <a:ea typeface="Raleway Light"/>
                <a:cs typeface="Raleway Light"/>
                <a:sym typeface="Raleway Light"/>
              </a:defRPr>
            </a:lvl3pPr>
            <a:lvl4pPr indent="-342900" lvl="3" marL="18288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4pPr>
            <a:lvl5pPr indent="-342900" lvl="4" marL="22860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5pPr>
            <a:lvl6pPr indent="-342900" lvl="5" marL="27432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6pPr>
            <a:lvl7pPr indent="-342900" lvl="6" marL="32004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7pPr>
            <a:lvl8pPr indent="-342900" lvl="7" marL="36576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8pPr>
            <a:lvl9pPr indent="-342900" lvl="8" marL="4114800" marR="0" rtl="0" algn="l">
              <a:lnSpc>
                <a:spcPct val="100000"/>
              </a:lnSpc>
              <a:spcBef>
                <a:spcPts val="0"/>
              </a:spcBef>
              <a:spcAft>
                <a:spcPts val="0"/>
              </a:spcAft>
              <a:buClr>
                <a:schemeClr val="dk2"/>
              </a:buClr>
              <a:buSzPts val="1800"/>
              <a:buFont typeface="Raleway Light"/>
              <a:buChar char="■"/>
              <a:defRPr b="0" i="0" sz="1800" u="none" cap="none" strike="noStrike">
                <a:solidFill>
                  <a:schemeClr val="dk2"/>
                </a:solidFill>
                <a:latin typeface="Raleway Light"/>
                <a:ea typeface="Raleway Light"/>
                <a:cs typeface="Raleway Light"/>
                <a:sym typeface="Raleway Light"/>
              </a:defRPr>
            </a:lvl9pPr>
          </a:lstStyle>
          <a:p/>
        </p:txBody>
      </p:sp>
      <p:sp>
        <p:nvSpPr>
          <p:cNvPr id="8" name="Google Shape;8;p19"/>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txBox="1"/>
          <p:nvPr>
            <p:ph idx="4294967295" type="ctrTitle"/>
          </p:nvPr>
        </p:nvSpPr>
        <p:spPr>
          <a:xfrm>
            <a:off x="531224" y="649061"/>
            <a:ext cx="7827552"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800"/>
              <a:buFont typeface="Raleway ExtraBold"/>
              <a:buNone/>
            </a:pPr>
            <a:r>
              <a:rPr b="0" i="0" lang="vi-VN" sz="4800" u="none" cap="none" strike="noStrike">
                <a:solidFill>
                  <a:schemeClr val="accent1"/>
                </a:solidFill>
                <a:latin typeface="Raleway ExtraBold"/>
                <a:ea typeface="Raleway ExtraBold"/>
                <a:cs typeface="Raleway ExtraBold"/>
                <a:sym typeface="Raleway ExtraBold"/>
              </a:rPr>
              <a:t>Nhận dạng</a:t>
            </a:r>
            <a:endParaRPr b="0" i="0" sz="4800" u="none" cap="none" strike="noStrike">
              <a:solidFill>
                <a:schemeClr val="accent1"/>
              </a:solidFill>
              <a:latin typeface="Raleway ExtraBold"/>
              <a:ea typeface="Raleway ExtraBold"/>
              <a:cs typeface="Raleway ExtraBold"/>
              <a:sym typeface="Raleway ExtraBold"/>
            </a:endParaRPr>
          </a:p>
        </p:txBody>
      </p:sp>
      <p:sp>
        <p:nvSpPr>
          <p:cNvPr id="32" name="Google Shape;32;p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sp>
        <p:nvSpPr>
          <p:cNvPr id="33" name="Google Shape;33;p1"/>
          <p:cNvSpPr txBox="1"/>
          <p:nvPr/>
        </p:nvSpPr>
        <p:spPr>
          <a:xfrm>
            <a:off x="1136400" y="1868131"/>
            <a:ext cx="709032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vi-VN" sz="2800" u="none" cap="none" strike="noStrike">
                <a:solidFill>
                  <a:schemeClr val="dk1"/>
                </a:solidFill>
                <a:latin typeface="Raleway ExtraBold"/>
                <a:ea typeface="Raleway ExtraBold"/>
                <a:cs typeface="Raleway ExtraBold"/>
                <a:sym typeface="Raleway ExtraBold"/>
              </a:rPr>
              <a:t>Đề tài: AGE AND GENDER RECOGNITION</a:t>
            </a:r>
            <a:endParaRPr b="0" i="0" sz="2800" u="none" cap="none" strike="noStrike">
              <a:solidFill>
                <a:srgbClr val="000000"/>
              </a:solidFill>
              <a:latin typeface="Raleway ExtraBold"/>
              <a:ea typeface="Raleway ExtraBold"/>
              <a:cs typeface="Raleway ExtraBold"/>
              <a:sym typeface="Raleway ExtraBold"/>
            </a:endParaRPr>
          </a:p>
        </p:txBody>
      </p:sp>
      <p:sp>
        <p:nvSpPr>
          <p:cNvPr id="34" name="Google Shape;34;p1"/>
          <p:cNvSpPr txBox="1"/>
          <p:nvPr/>
        </p:nvSpPr>
        <p:spPr>
          <a:xfrm>
            <a:off x="3081848" y="2823677"/>
            <a:ext cx="2980303"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vi-VN" sz="1800" u="none" cap="none" strike="noStrike">
                <a:solidFill>
                  <a:srgbClr val="000000"/>
                </a:solidFill>
                <a:latin typeface="Times New Roman"/>
                <a:ea typeface="Times New Roman"/>
                <a:cs typeface="Times New Roman"/>
                <a:sym typeface="Times New Roman"/>
              </a:rPr>
              <a:t>GVHD: Thầy ĐỖ VĂN TIẾN</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5" name="Google Shape;35;p1"/>
          <p:cNvSpPr txBox="1"/>
          <p:nvPr/>
        </p:nvSpPr>
        <p:spPr>
          <a:xfrm>
            <a:off x="3042855" y="3334640"/>
            <a:ext cx="3130986"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vi-VN" sz="1600" u="none" cap="none" strike="noStrike">
                <a:solidFill>
                  <a:srgbClr val="000000"/>
                </a:solidFill>
                <a:latin typeface="Times New Roman"/>
                <a:ea typeface="Times New Roman"/>
                <a:cs typeface="Times New Roman"/>
                <a:sym typeface="Times New Roman"/>
              </a:rPr>
              <a:t>Nhóm: Bùi Khánh Duy – 19521418</a:t>
            </a:r>
            <a:endParaRPr/>
          </a:p>
          <a:p>
            <a:pPr indent="0" lvl="0" marL="0" marR="0" rtl="0" algn="ctr">
              <a:lnSpc>
                <a:spcPct val="100000"/>
              </a:lnSpc>
              <a:spcBef>
                <a:spcPts val="0"/>
              </a:spcBef>
              <a:spcAft>
                <a:spcPts val="0"/>
              </a:spcAft>
              <a:buNone/>
            </a:pPr>
            <a:r>
              <a:rPr b="0" i="0" lang="vi-VN" sz="1600" u="none" cap="none" strike="noStrike">
                <a:solidFill>
                  <a:srgbClr val="000000"/>
                </a:solidFill>
                <a:latin typeface="Times New Roman"/>
                <a:ea typeface="Times New Roman"/>
                <a:cs typeface="Times New Roman"/>
                <a:sym typeface="Times New Roman"/>
              </a:rPr>
              <a:t>Nguyễn Đình Sang – 19522120</a:t>
            </a:r>
            <a:endParaRPr b="0" i="0" sz="1600" u="none" cap="none" strike="noStrike">
              <a:solidFill>
                <a:srgbClr val="000000"/>
              </a:solidFill>
              <a:latin typeface="Times New Roman"/>
              <a:ea typeface="Times New Roman"/>
              <a:cs typeface="Times New Roman"/>
              <a:sym typeface="Times New Roman"/>
            </a:endParaRPr>
          </a:p>
        </p:txBody>
      </p:sp>
      <p:grpSp>
        <p:nvGrpSpPr>
          <p:cNvPr id="36" name="Google Shape;36;p1"/>
          <p:cNvGrpSpPr/>
          <p:nvPr/>
        </p:nvGrpSpPr>
        <p:grpSpPr>
          <a:xfrm rot="-814076">
            <a:off x="8015226" y="95456"/>
            <a:ext cx="898207" cy="1107210"/>
            <a:chOff x="5146975" y="1577638"/>
            <a:chExt cx="898200" cy="1107201"/>
          </a:xfrm>
        </p:grpSpPr>
        <p:sp>
          <p:nvSpPr>
            <p:cNvPr id="37" name="Google Shape;37;p1"/>
            <p:cNvSpPr/>
            <p:nvPr/>
          </p:nvSpPr>
          <p:spPr>
            <a:xfrm>
              <a:off x="5146975" y="1804464"/>
              <a:ext cx="898200" cy="880375"/>
            </a:xfrm>
            <a:custGeom>
              <a:rect b="b" l="l" r="r" t="t"/>
              <a:pathLst>
                <a:path extrusionOk="0" h="35215" w="35928">
                  <a:moveTo>
                    <a:pt x="17964" y="1"/>
                  </a:moveTo>
                  <a:cubicBezTo>
                    <a:pt x="17364" y="1"/>
                    <a:pt x="16763" y="168"/>
                    <a:pt x="16231" y="502"/>
                  </a:cubicBezTo>
                  <a:lnTo>
                    <a:pt x="1550" y="9651"/>
                  </a:lnTo>
                  <a:cubicBezTo>
                    <a:pt x="578" y="10229"/>
                    <a:pt x="0" y="11293"/>
                    <a:pt x="0" y="12417"/>
                  </a:cubicBezTo>
                  <a:lnTo>
                    <a:pt x="0" y="31962"/>
                  </a:lnTo>
                  <a:cubicBezTo>
                    <a:pt x="0" y="33755"/>
                    <a:pt x="1459" y="35214"/>
                    <a:pt x="3252" y="35214"/>
                  </a:cubicBezTo>
                  <a:lnTo>
                    <a:pt x="32675" y="35214"/>
                  </a:lnTo>
                  <a:cubicBezTo>
                    <a:pt x="34469" y="35214"/>
                    <a:pt x="35928" y="33755"/>
                    <a:pt x="35928" y="31962"/>
                  </a:cubicBezTo>
                  <a:lnTo>
                    <a:pt x="35928" y="12417"/>
                  </a:lnTo>
                  <a:cubicBezTo>
                    <a:pt x="35928" y="11293"/>
                    <a:pt x="35350" y="10229"/>
                    <a:pt x="34378" y="9651"/>
                  </a:cubicBezTo>
                  <a:lnTo>
                    <a:pt x="19696" y="502"/>
                  </a:lnTo>
                  <a:cubicBezTo>
                    <a:pt x="19165" y="168"/>
                    <a:pt x="18564" y="1"/>
                    <a:pt x="17964" y="1"/>
                  </a:cubicBezTo>
                  <a:close/>
                </a:path>
              </a:pathLst>
            </a:cu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60606"/>
                </a:solidFill>
                <a:latin typeface="Arial"/>
                <a:ea typeface="Arial"/>
                <a:cs typeface="Arial"/>
                <a:sym typeface="Arial"/>
              </a:endParaRPr>
            </a:p>
          </p:txBody>
        </p:sp>
        <p:sp>
          <p:nvSpPr>
            <p:cNvPr id="38" name="Google Shape;38;p1"/>
            <p:cNvSpPr/>
            <p:nvPr/>
          </p:nvSpPr>
          <p:spPr>
            <a:xfrm>
              <a:off x="5246500" y="1577638"/>
              <a:ext cx="699125" cy="769050"/>
            </a:xfrm>
            <a:custGeom>
              <a:rect b="b" l="l" r="r" t="t"/>
              <a:pathLst>
                <a:path extrusionOk="0" h="30762" w="27965">
                  <a:moveTo>
                    <a:pt x="1" y="1"/>
                  </a:moveTo>
                  <a:lnTo>
                    <a:pt x="1" y="20943"/>
                  </a:lnTo>
                  <a:lnTo>
                    <a:pt x="13983" y="30761"/>
                  </a:lnTo>
                  <a:lnTo>
                    <a:pt x="27965" y="20943"/>
                  </a:lnTo>
                  <a:lnTo>
                    <a:pt x="27965" y="1"/>
                  </a:lnTo>
                  <a:close/>
                </a:path>
              </a:pathLst>
            </a:custGeom>
            <a:solidFill>
              <a:srgbClr val="FFD3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60606"/>
                </a:solidFill>
                <a:latin typeface="Arial"/>
                <a:ea typeface="Arial"/>
                <a:cs typeface="Arial"/>
                <a:sym typeface="Arial"/>
              </a:endParaRPr>
            </a:p>
          </p:txBody>
        </p:sp>
        <p:sp>
          <p:nvSpPr>
            <p:cNvPr id="39" name="Google Shape;39;p1"/>
            <p:cNvSpPr/>
            <p:nvPr/>
          </p:nvSpPr>
          <p:spPr>
            <a:xfrm>
              <a:off x="5216125" y="2342838"/>
              <a:ext cx="779675" cy="279675"/>
            </a:xfrm>
            <a:custGeom>
              <a:rect b="b" l="l" r="r" t="t"/>
              <a:pathLst>
                <a:path extrusionOk="0" h="11187" w="31187">
                  <a:moveTo>
                    <a:pt x="15296" y="0"/>
                  </a:moveTo>
                  <a:cubicBezTo>
                    <a:pt x="14333" y="0"/>
                    <a:pt x="13369" y="274"/>
                    <a:pt x="12493" y="822"/>
                  </a:cubicBezTo>
                  <a:lnTo>
                    <a:pt x="0" y="10944"/>
                  </a:lnTo>
                  <a:lnTo>
                    <a:pt x="182" y="11187"/>
                  </a:lnTo>
                  <a:lnTo>
                    <a:pt x="12645" y="1035"/>
                  </a:lnTo>
                  <a:cubicBezTo>
                    <a:pt x="13469" y="537"/>
                    <a:pt x="14374" y="286"/>
                    <a:pt x="15276" y="286"/>
                  </a:cubicBezTo>
                  <a:cubicBezTo>
                    <a:pt x="16136" y="286"/>
                    <a:pt x="16995" y="514"/>
                    <a:pt x="17782" y="974"/>
                  </a:cubicBezTo>
                  <a:lnTo>
                    <a:pt x="31034" y="11187"/>
                  </a:lnTo>
                  <a:lnTo>
                    <a:pt x="31186" y="10944"/>
                  </a:lnTo>
                  <a:lnTo>
                    <a:pt x="17934" y="731"/>
                  </a:lnTo>
                  <a:cubicBezTo>
                    <a:pt x="17107" y="244"/>
                    <a:pt x="16203" y="0"/>
                    <a:pt x="152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60606"/>
                </a:solidFill>
                <a:latin typeface="Arial"/>
                <a:ea typeface="Arial"/>
                <a:cs typeface="Arial"/>
                <a:sym typeface="Arial"/>
              </a:endParaRPr>
            </a:p>
          </p:txBody>
        </p:sp>
        <p:sp>
          <p:nvSpPr>
            <p:cNvPr id="40" name="Google Shape;40;p1"/>
            <p:cNvSpPr/>
            <p:nvPr/>
          </p:nvSpPr>
          <p:spPr>
            <a:xfrm>
              <a:off x="5417475" y="1687063"/>
              <a:ext cx="357950" cy="6875"/>
            </a:xfrm>
            <a:custGeom>
              <a:rect b="b" l="l" r="r" t="t"/>
              <a:pathLst>
                <a:path extrusionOk="0" h="275" w="14318">
                  <a:moveTo>
                    <a:pt x="1" y="1"/>
                  </a:moveTo>
                  <a:lnTo>
                    <a:pt x="1" y="274"/>
                  </a:lnTo>
                  <a:lnTo>
                    <a:pt x="14317" y="274"/>
                  </a:lnTo>
                  <a:lnTo>
                    <a:pt x="143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60606"/>
                </a:solidFill>
                <a:latin typeface="Arial"/>
                <a:ea typeface="Arial"/>
                <a:cs typeface="Arial"/>
                <a:sym typeface="Arial"/>
              </a:endParaRPr>
            </a:p>
          </p:txBody>
        </p:sp>
        <p:sp>
          <p:nvSpPr>
            <p:cNvPr id="41" name="Google Shape;41;p1"/>
            <p:cNvSpPr/>
            <p:nvPr/>
          </p:nvSpPr>
          <p:spPr>
            <a:xfrm>
              <a:off x="5351375" y="1824613"/>
              <a:ext cx="489400" cy="7625"/>
            </a:xfrm>
            <a:custGeom>
              <a:rect b="b" l="l" r="r" t="t"/>
              <a:pathLst>
                <a:path extrusionOk="0" h="305" w="19576">
                  <a:moveTo>
                    <a:pt x="0" y="0"/>
                  </a:moveTo>
                  <a:lnTo>
                    <a:pt x="0" y="304"/>
                  </a:lnTo>
                  <a:lnTo>
                    <a:pt x="19575" y="304"/>
                  </a:lnTo>
                  <a:lnTo>
                    <a:pt x="195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60606"/>
                </a:solidFill>
                <a:latin typeface="Arial"/>
                <a:ea typeface="Arial"/>
                <a:cs typeface="Arial"/>
                <a:sym typeface="Arial"/>
              </a:endParaRPr>
            </a:p>
          </p:txBody>
        </p:sp>
        <p:sp>
          <p:nvSpPr>
            <p:cNvPr id="42" name="Google Shape;42;p1"/>
            <p:cNvSpPr/>
            <p:nvPr/>
          </p:nvSpPr>
          <p:spPr>
            <a:xfrm>
              <a:off x="5351375" y="1927188"/>
              <a:ext cx="489400" cy="6875"/>
            </a:xfrm>
            <a:custGeom>
              <a:rect b="b" l="l" r="r" t="t"/>
              <a:pathLst>
                <a:path extrusionOk="0" h="275" w="19576">
                  <a:moveTo>
                    <a:pt x="0" y="1"/>
                  </a:moveTo>
                  <a:lnTo>
                    <a:pt x="0" y="274"/>
                  </a:lnTo>
                  <a:lnTo>
                    <a:pt x="19575" y="274"/>
                  </a:lnTo>
                  <a:lnTo>
                    <a:pt x="1957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60606"/>
                </a:solidFill>
                <a:latin typeface="Arial"/>
                <a:ea typeface="Arial"/>
                <a:cs typeface="Arial"/>
                <a:sym typeface="Arial"/>
              </a:endParaRPr>
            </a:p>
          </p:txBody>
        </p:sp>
        <p:sp>
          <p:nvSpPr>
            <p:cNvPr id="43" name="Google Shape;43;p1"/>
            <p:cNvSpPr/>
            <p:nvPr/>
          </p:nvSpPr>
          <p:spPr>
            <a:xfrm>
              <a:off x="5351375" y="2029788"/>
              <a:ext cx="489400" cy="6850"/>
            </a:xfrm>
            <a:custGeom>
              <a:rect b="b" l="l" r="r" t="t"/>
              <a:pathLst>
                <a:path extrusionOk="0" h="274" w="19576">
                  <a:moveTo>
                    <a:pt x="0" y="0"/>
                  </a:moveTo>
                  <a:lnTo>
                    <a:pt x="0" y="274"/>
                  </a:lnTo>
                  <a:lnTo>
                    <a:pt x="19575" y="274"/>
                  </a:lnTo>
                  <a:lnTo>
                    <a:pt x="195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60606"/>
                </a:solidFill>
                <a:latin typeface="Arial"/>
                <a:ea typeface="Arial"/>
                <a:cs typeface="Arial"/>
                <a:sym typeface="Arial"/>
              </a:endParaRPr>
            </a:p>
          </p:txBody>
        </p:sp>
        <p:sp>
          <p:nvSpPr>
            <p:cNvPr id="44" name="Google Shape;44;p1"/>
            <p:cNvSpPr/>
            <p:nvPr/>
          </p:nvSpPr>
          <p:spPr>
            <a:xfrm>
              <a:off x="5351375" y="2132363"/>
              <a:ext cx="489400" cy="6875"/>
            </a:xfrm>
            <a:custGeom>
              <a:rect b="b" l="l" r="r" t="t"/>
              <a:pathLst>
                <a:path extrusionOk="0" h="275" w="19576">
                  <a:moveTo>
                    <a:pt x="0" y="1"/>
                  </a:moveTo>
                  <a:lnTo>
                    <a:pt x="0" y="274"/>
                  </a:lnTo>
                  <a:lnTo>
                    <a:pt x="19575" y="274"/>
                  </a:lnTo>
                  <a:lnTo>
                    <a:pt x="1957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60606"/>
                </a:solidFill>
                <a:latin typeface="Arial"/>
                <a:ea typeface="Arial"/>
                <a:cs typeface="Arial"/>
                <a:sym typeface="Arial"/>
              </a:endParaRPr>
            </a:p>
          </p:txBody>
        </p:sp>
        <p:sp>
          <p:nvSpPr>
            <p:cNvPr id="45" name="Google Shape;45;p1"/>
            <p:cNvSpPr/>
            <p:nvPr/>
          </p:nvSpPr>
          <p:spPr>
            <a:xfrm>
              <a:off x="5450925" y="2234938"/>
              <a:ext cx="291050" cy="6875"/>
            </a:xfrm>
            <a:custGeom>
              <a:rect b="b" l="l" r="r" t="t"/>
              <a:pathLst>
                <a:path extrusionOk="0" h="275" w="11642">
                  <a:moveTo>
                    <a:pt x="0" y="1"/>
                  </a:moveTo>
                  <a:lnTo>
                    <a:pt x="0" y="275"/>
                  </a:lnTo>
                  <a:lnTo>
                    <a:pt x="11642" y="275"/>
                  </a:lnTo>
                  <a:lnTo>
                    <a:pt x="116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60606"/>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ph type="title"/>
          </p:nvPr>
        </p:nvSpPr>
        <p:spPr>
          <a:xfrm>
            <a:off x="584070" y="479106"/>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vi-VN" sz="4800"/>
              <a:t>Bộ dữ liệu (dataset)</a:t>
            </a:r>
            <a:endParaRPr sz="4800"/>
          </a:p>
        </p:txBody>
      </p:sp>
      <p:sp>
        <p:nvSpPr>
          <p:cNvPr id="116" name="Google Shape;116;p1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sp>
        <p:nvSpPr>
          <p:cNvPr id="117" name="Google Shape;117;p10"/>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8" name="Google Shape;118;p10"/>
          <p:cNvPicPr preferRelativeResize="0"/>
          <p:nvPr/>
        </p:nvPicPr>
        <p:blipFill rotWithShape="1">
          <a:blip r:embed="rId3">
            <a:alphaModFix/>
          </a:blip>
          <a:srcRect b="0" l="0" r="0" t="0"/>
          <a:stretch/>
        </p:blipFill>
        <p:spPr>
          <a:xfrm>
            <a:off x="584070" y="1416220"/>
            <a:ext cx="3295015" cy="2390775"/>
          </a:xfrm>
          <a:prstGeom prst="rect">
            <a:avLst/>
          </a:prstGeom>
          <a:noFill/>
          <a:ln>
            <a:noFill/>
          </a:ln>
        </p:spPr>
      </p:pic>
      <p:pic>
        <p:nvPicPr>
          <p:cNvPr id="119" name="Google Shape;119;p10"/>
          <p:cNvPicPr preferRelativeResize="0"/>
          <p:nvPr/>
        </p:nvPicPr>
        <p:blipFill rotWithShape="1">
          <a:blip r:embed="rId4">
            <a:alphaModFix/>
          </a:blip>
          <a:srcRect b="0" l="0" r="0" t="0"/>
          <a:stretch/>
        </p:blipFill>
        <p:spPr>
          <a:xfrm>
            <a:off x="4216358" y="1336506"/>
            <a:ext cx="3838819" cy="239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584070" y="479106"/>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vi-VN" sz="4800"/>
              <a:t>Xây dựng mô hình</a:t>
            </a:r>
            <a:endParaRPr sz="4800"/>
          </a:p>
        </p:txBody>
      </p:sp>
      <p:sp>
        <p:nvSpPr>
          <p:cNvPr id="125" name="Google Shape;125;p1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sp>
        <p:nvSpPr>
          <p:cNvPr id="126" name="Google Shape;126;p11"/>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1"/>
          <p:cNvSpPr txBox="1"/>
          <p:nvPr>
            <p:ph idx="1" type="body"/>
          </p:nvPr>
        </p:nvSpPr>
        <p:spPr>
          <a:xfrm>
            <a:off x="412044" y="1895774"/>
            <a:ext cx="8319911" cy="2694525"/>
          </a:xfrm>
          <a:prstGeom prst="rect">
            <a:avLst/>
          </a:prstGeom>
          <a:noFill/>
          <a:ln>
            <a:noFill/>
          </a:ln>
        </p:spPr>
        <p:txBody>
          <a:bodyPr anchorCtr="0" anchor="t" bIns="91425" lIns="91425" spcFirstLastPara="1" rIns="91425" wrap="square" tIns="91425">
            <a:noAutofit/>
          </a:bodyPr>
          <a:lstStyle/>
          <a:p>
            <a:pPr indent="-285750" lvl="0" marL="285750" rtl="0" algn="l">
              <a:lnSpc>
                <a:spcPct val="150000"/>
              </a:lnSpc>
              <a:spcBef>
                <a:spcPts val="0"/>
              </a:spcBef>
              <a:spcAft>
                <a:spcPts val="0"/>
              </a:spcAft>
              <a:buSzPts val="1800"/>
              <a:buFont typeface="Noto Sans Symbols"/>
              <a:buChar char="▪"/>
            </a:pPr>
            <a:r>
              <a:rPr lang="vi-VN">
                <a:solidFill>
                  <a:srgbClr val="060606"/>
                </a:solidFill>
              </a:rPr>
              <a:t>Mô hình CNN bao gồm một loạt các khối tích chập, theo sau là các lớp FC (fully connected- kết nối đầy đủ) để phân loại và hồi quy. Một bức ảnh được đưa vào mô hình với kích thước là (128 x 128). Mọi khối tích chập đều là một chồng các lớp tích chập (convolutional layer) với kích thước bộ lọc (filter) là 3 x 3 theo sau là kích hoạt phi tuyến tính (RELU), Max pooling là 2 x 2.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584070" y="479106"/>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vi-VN" sz="4800"/>
              <a:t>Xây dựng mô hình</a:t>
            </a:r>
            <a:endParaRPr sz="4800"/>
          </a:p>
        </p:txBody>
      </p:sp>
      <p:sp>
        <p:nvSpPr>
          <p:cNvPr id="133" name="Google Shape;133;p12"/>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sp>
        <p:nvSpPr>
          <p:cNvPr id="134" name="Google Shape;134;p12"/>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diagram of a computer program&#10;&#10;Description automatically generated" id="135" name="Google Shape;135;p12"/>
          <p:cNvPicPr preferRelativeResize="0"/>
          <p:nvPr/>
        </p:nvPicPr>
        <p:blipFill rotWithShape="1">
          <a:blip r:embed="rId3">
            <a:alphaModFix/>
          </a:blip>
          <a:srcRect b="0" l="0" r="0" t="0"/>
          <a:stretch/>
        </p:blipFill>
        <p:spPr>
          <a:xfrm>
            <a:off x="779683" y="1335671"/>
            <a:ext cx="2211466" cy="3327888"/>
          </a:xfrm>
          <a:prstGeom prst="rect">
            <a:avLst/>
          </a:prstGeom>
          <a:noFill/>
          <a:ln>
            <a:noFill/>
          </a:ln>
        </p:spPr>
      </p:pic>
      <p:pic>
        <p:nvPicPr>
          <p:cNvPr descr="A screenshot of a computer program&#10;&#10;Description automatically generated" id="136" name="Google Shape;136;p12"/>
          <p:cNvPicPr preferRelativeResize="0"/>
          <p:nvPr/>
        </p:nvPicPr>
        <p:blipFill rotWithShape="1">
          <a:blip r:embed="rId4">
            <a:alphaModFix/>
          </a:blip>
          <a:srcRect b="0" l="0" r="0" t="0"/>
          <a:stretch/>
        </p:blipFill>
        <p:spPr>
          <a:xfrm>
            <a:off x="3186762" y="1337342"/>
            <a:ext cx="3523366" cy="3326217"/>
          </a:xfrm>
          <a:prstGeom prst="rect">
            <a:avLst/>
          </a:prstGeom>
          <a:noFill/>
          <a:ln>
            <a:noFill/>
          </a:ln>
        </p:spPr>
      </p:pic>
      <p:pic>
        <p:nvPicPr>
          <p:cNvPr descr="A black background with white text&#10;&#10;Description automatically generated" id="137" name="Google Shape;137;p12"/>
          <p:cNvPicPr preferRelativeResize="0"/>
          <p:nvPr/>
        </p:nvPicPr>
        <p:blipFill rotWithShape="1">
          <a:blip r:embed="rId5">
            <a:alphaModFix/>
          </a:blip>
          <a:srcRect b="0" l="0" r="0" t="0"/>
          <a:stretch/>
        </p:blipFill>
        <p:spPr>
          <a:xfrm>
            <a:off x="6905748" y="2240028"/>
            <a:ext cx="1319846" cy="79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type="title"/>
          </p:nvPr>
        </p:nvSpPr>
        <p:spPr>
          <a:xfrm>
            <a:off x="584070" y="479106"/>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vi-VN" sz="4800"/>
              <a:t>Huấn luyện mô hình</a:t>
            </a:r>
            <a:endParaRPr sz="4800"/>
          </a:p>
        </p:txBody>
      </p:sp>
      <p:sp>
        <p:nvSpPr>
          <p:cNvPr id="143" name="Google Shape;143;p1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sp>
        <p:nvSpPr>
          <p:cNvPr id="144" name="Google Shape;144;p13"/>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3"/>
          <p:cNvSpPr txBox="1"/>
          <p:nvPr>
            <p:ph idx="1" type="body"/>
          </p:nvPr>
        </p:nvSpPr>
        <p:spPr>
          <a:xfrm>
            <a:off x="352775" y="1489374"/>
            <a:ext cx="8438442" cy="553201"/>
          </a:xfrm>
          <a:prstGeom prst="rect">
            <a:avLst/>
          </a:prstGeom>
          <a:noFill/>
          <a:ln>
            <a:noFill/>
          </a:ln>
        </p:spPr>
        <p:txBody>
          <a:bodyPr anchorCtr="0" anchor="t" bIns="91425" lIns="91425" spcFirstLastPara="1" rIns="91425" wrap="square" tIns="91425">
            <a:noAutofit/>
          </a:bodyPr>
          <a:lstStyle/>
          <a:p>
            <a:pPr indent="-285750" lvl="0" marL="285750" rtl="0" algn="l">
              <a:lnSpc>
                <a:spcPct val="150000"/>
              </a:lnSpc>
              <a:spcBef>
                <a:spcPts val="0"/>
              </a:spcBef>
              <a:spcAft>
                <a:spcPts val="0"/>
              </a:spcAft>
              <a:buSzPts val="1800"/>
              <a:buFont typeface="Noto Sans Symbols"/>
              <a:buChar char="▪"/>
            </a:pPr>
            <a:r>
              <a:rPr lang="vi-VN">
                <a:solidFill>
                  <a:srgbClr val="060606"/>
                </a:solidFill>
              </a:rPr>
              <a:t>Huấn luyện mô hình với batch_size=32, train_val:8:2</a:t>
            </a:r>
            <a:endParaRPr/>
          </a:p>
        </p:txBody>
      </p:sp>
      <p:pic>
        <p:nvPicPr>
          <p:cNvPr id="146" name="Google Shape;146;p13"/>
          <p:cNvPicPr preferRelativeResize="0"/>
          <p:nvPr/>
        </p:nvPicPr>
        <p:blipFill rotWithShape="1">
          <a:blip r:embed="rId3">
            <a:alphaModFix/>
          </a:blip>
          <a:srcRect b="0" l="0" r="0" t="0"/>
          <a:stretch/>
        </p:blipFill>
        <p:spPr>
          <a:xfrm>
            <a:off x="1486395" y="2195448"/>
            <a:ext cx="5572903" cy="695422"/>
          </a:xfrm>
          <a:prstGeom prst="rect">
            <a:avLst/>
          </a:prstGeom>
          <a:noFill/>
          <a:ln>
            <a:noFill/>
          </a:ln>
        </p:spPr>
      </p:pic>
      <p:pic>
        <p:nvPicPr>
          <p:cNvPr id="147" name="Google Shape;147;p13"/>
          <p:cNvPicPr preferRelativeResize="0"/>
          <p:nvPr/>
        </p:nvPicPr>
        <p:blipFill rotWithShape="1">
          <a:blip r:embed="rId4">
            <a:alphaModFix/>
          </a:blip>
          <a:srcRect b="0" l="0" r="0" t="0"/>
          <a:stretch/>
        </p:blipFill>
        <p:spPr>
          <a:xfrm>
            <a:off x="1428850" y="3262075"/>
            <a:ext cx="5572901" cy="74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e4c54231c7_0_10"/>
          <p:cNvSpPr txBox="1"/>
          <p:nvPr>
            <p:ph type="title"/>
          </p:nvPr>
        </p:nvSpPr>
        <p:spPr>
          <a:xfrm>
            <a:off x="584070" y="479106"/>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vi-VN" sz="4800"/>
              <a:t>Huấn luyện mô hình</a:t>
            </a:r>
            <a:endParaRPr sz="4800"/>
          </a:p>
        </p:txBody>
      </p:sp>
      <p:sp>
        <p:nvSpPr>
          <p:cNvPr id="153" name="Google Shape;153;g1e4c54231c7_0_1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sp>
        <p:nvSpPr>
          <p:cNvPr id="154" name="Google Shape;154;g1e4c54231c7_0_10"/>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1e4c54231c7_0_10"/>
          <p:cNvSpPr txBox="1"/>
          <p:nvPr>
            <p:ph idx="1" type="body"/>
          </p:nvPr>
        </p:nvSpPr>
        <p:spPr>
          <a:xfrm>
            <a:off x="1556147" y="4037100"/>
            <a:ext cx="1322400" cy="55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vi-VN">
                <a:solidFill>
                  <a:srgbClr val="060606"/>
                </a:solidFill>
              </a:rPr>
              <a:t>epoch=30</a:t>
            </a:r>
            <a:endParaRPr/>
          </a:p>
        </p:txBody>
      </p:sp>
      <p:sp>
        <p:nvSpPr>
          <p:cNvPr id="156" name="Google Shape;156;g1e4c54231c7_0_10"/>
          <p:cNvSpPr txBox="1"/>
          <p:nvPr/>
        </p:nvSpPr>
        <p:spPr>
          <a:xfrm>
            <a:off x="6265364" y="4037100"/>
            <a:ext cx="1322400" cy="553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accent1"/>
              </a:buClr>
              <a:buSzPts val="1800"/>
              <a:buFont typeface="Raleway Light"/>
              <a:buNone/>
            </a:pPr>
            <a:r>
              <a:rPr lang="vi-VN" sz="1800">
                <a:solidFill>
                  <a:srgbClr val="060606"/>
                </a:solidFill>
                <a:latin typeface="Raleway Light"/>
                <a:ea typeface="Raleway Light"/>
                <a:cs typeface="Raleway Light"/>
                <a:sym typeface="Raleway Light"/>
              </a:rPr>
              <a:t>epoch=100</a:t>
            </a:r>
            <a:endParaRPr b="0" i="0" sz="1800" u="none" cap="none" strike="noStrike">
              <a:solidFill>
                <a:srgbClr val="060606"/>
              </a:solidFill>
              <a:latin typeface="Raleway Light"/>
              <a:ea typeface="Raleway Light"/>
              <a:cs typeface="Raleway Light"/>
              <a:sym typeface="Raleway Light"/>
            </a:endParaRPr>
          </a:p>
        </p:txBody>
      </p:sp>
      <p:pic>
        <p:nvPicPr>
          <p:cNvPr id="157" name="Google Shape;157;g1e4c54231c7_0_10"/>
          <p:cNvPicPr preferRelativeResize="0"/>
          <p:nvPr/>
        </p:nvPicPr>
        <p:blipFill>
          <a:blip r:embed="rId3">
            <a:alphaModFix/>
          </a:blip>
          <a:stretch>
            <a:fillRect/>
          </a:stretch>
        </p:blipFill>
        <p:spPr>
          <a:xfrm>
            <a:off x="584075" y="1315700"/>
            <a:ext cx="3425840" cy="2854175"/>
          </a:xfrm>
          <a:prstGeom prst="rect">
            <a:avLst/>
          </a:prstGeom>
          <a:noFill/>
          <a:ln>
            <a:noFill/>
          </a:ln>
        </p:spPr>
      </p:pic>
      <p:pic>
        <p:nvPicPr>
          <p:cNvPr id="158" name="Google Shape;158;g1e4c54231c7_0_10"/>
          <p:cNvPicPr preferRelativeResize="0"/>
          <p:nvPr/>
        </p:nvPicPr>
        <p:blipFill>
          <a:blip r:embed="rId4">
            <a:alphaModFix/>
          </a:blip>
          <a:stretch>
            <a:fillRect/>
          </a:stretch>
        </p:blipFill>
        <p:spPr>
          <a:xfrm>
            <a:off x="4928200" y="1315700"/>
            <a:ext cx="3340358" cy="285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584070" y="479106"/>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vi-VN" sz="4800"/>
              <a:t>Huấn luyện mô hình</a:t>
            </a:r>
            <a:endParaRPr sz="4800"/>
          </a:p>
        </p:txBody>
      </p:sp>
      <p:sp>
        <p:nvSpPr>
          <p:cNvPr id="164" name="Google Shape;164;p14"/>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sp>
        <p:nvSpPr>
          <p:cNvPr id="165" name="Google Shape;165;p14"/>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graph with a line and a blue line&#10;&#10;Description automatically generated" id="166" name="Google Shape;166;p14"/>
          <p:cNvPicPr preferRelativeResize="0"/>
          <p:nvPr/>
        </p:nvPicPr>
        <p:blipFill rotWithShape="1">
          <a:blip r:embed="rId3">
            <a:alphaModFix/>
          </a:blip>
          <a:srcRect b="0" l="0" r="0" t="0"/>
          <a:stretch/>
        </p:blipFill>
        <p:spPr>
          <a:xfrm>
            <a:off x="584070" y="1336506"/>
            <a:ext cx="3575913" cy="2833374"/>
          </a:xfrm>
          <a:prstGeom prst="rect">
            <a:avLst/>
          </a:prstGeom>
          <a:noFill/>
          <a:ln>
            <a:noFill/>
          </a:ln>
        </p:spPr>
      </p:pic>
      <p:pic>
        <p:nvPicPr>
          <p:cNvPr descr="A graph with red lines and blue lines&#10;&#10;Description automatically generated" id="167" name="Google Shape;167;p14"/>
          <p:cNvPicPr preferRelativeResize="0"/>
          <p:nvPr/>
        </p:nvPicPr>
        <p:blipFill rotWithShape="1">
          <a:blip r:embed="rId4">
            <a:alphaModFix/>
          </a:blip>
          <a:srcRect b="0" l="0" r="0" t="0"/>
          <a:stretch/>
        </p:blipFill>
        <p:spPr>
          <a:xfrm>
            <a:off x="4793892" y="1315711"/>
            <a:ext cx="3575913" cy="2854169"/>
          </a:xfrm>
          <a:prstGeom prst="rect">
            <a:avLst/>
          </a:prstGeom>
          <a:noFill/>
          <a:ln>
            <a:noFill/>
          </a:ln>
        </p:spPr>
      </p:pic>
      <p:sp>
        <p:nvSpPr>
          <p:cNvPr id="168" name="Google Shape;168;p14"/>
          <p:cNvSpPr txBox="1"/>
          <p:nvPr>
            <p:ph idx="1" type="body"/>
          </p:nvPr>
        </p:nvSpPr>
        <p:spPr>
          <a:xfrm>
            <a:off x="1865435" y="4037099"/>
            <a:ext cx="1013181" cy="553201"/>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vi-VN">
                <a:solidFill>
                  <a:srgbClr val="060606"/>
                </a:solidFill>
              </a:rPr>
              <a:t>Gender</a:t>
            </a:r>
            <a:endParaRPr/>
          </a:p>
        </p:txBody>
      </p:sp>
      <p:sp>
        <p:nvSpPr>
          <p:cNvPr id="169" name="Google Shape;169;p14"/>
          <p:cNvSpPr txBox="1"/>
          <p:nvPr/>
        </p:nvSpPr>
        <p:spPr>
          <a:xfrm>
            <a:off x="6265386" y="4037099"/>
            <a:ext cx="665992" cy="553201"/>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accent1"/>
              </a:buClr>
              <a:buSzPts val="1800"/>
              <a:buFont typeface="Raleway Light"/>
              <a:buNone/>
            </a:pPr>
            <a:r>
              <a:rPr b="0" i="0" lang="vi-VN" sz="1800" u="none" cap="none" strike="noStrike">
                <a:solidFill>
                  <a:srgbClr val="060606"/>
                </a:solidFill>
                <a:latin typeface="Raleway Light"/>
                <a:ea typeface="Raleway Light"/>
                <a:cs typeface="Raleway Light"/>
                <a:sym typeface="Raleway Light"/>
              </a:rPr>
              <a:t>Age</a:t>
            </a:r>
            <a:endParaRPr b="0" i="0" sz="1800" u="none" cap="none" strike="noStrike">
              <a:solidFill>
                <a:srgbClr val="060606"/>
              </a:solidFill>
              <a:latin typeface="Raleway Light"/>
              <a:ea typeface="Raleway Light"/>
              <a:cs typeface="Raleway Light"/>
              <a:sym typeface="Raleway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e4c54231c7_0_22"/>
          <p:cNvSpPr txBox="1"/>
          <p:nvPr>
            <p:ph type="title"/>
          </p:nvPr>
        </p:nvSpPr>
        <p:spPr>
          <a:xfrm>
            <a:off x="584070" y="479106"/>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vi-VN" sz="4800"/>
              <a:t>Huấn luyện mô hình</a:t>
            </a:r>
            <a:endParaRPr sz="4800"/>
          </a:p>
        </p:txBody>
      </p:sp>
      <p:sp>
        <p:nvSpPr>
          <p:cNvPr id="175" name="Google Shape;175;g1e4c54231c7_0_22"/>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sp>
        <p:nvSpPr>
          <p:cNvPr id="176" name="Google Shape;176;g1e4c54231c7_0_22"/>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1e4c54231c7_0_22"/>
          <p:cNvSpPr txBox="1"/>
          <p:nvPr>
            <p:ph idx="1" type="body"/>
          </p:nvPr>
        </p:nvSpPr>
        <p:spPr>
          <a:xfrm>
            <a:off x="1865435" y="4037099"/>
            <a:ext cx="1013100" cy="55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vi-VN">
                <a:solidFill>
                  <a:srgbClr val="060606"/>
                </a:solidFill>
              </a:rPr>
              <a:t>Gender</a:t>
            </a:r>
            <a:endParaRPr/>
          </a:p>
        </p:txBody>
      </p:sp>
      <p:sp>
        <p:nvSpPr>
          <p:cNvPr id="178" name="Google Shape;178;g1e4c54231c7_0_22"/>
          <p:cNvSpPr txBox="1"/>
          <p:nvPr/>
        </p:nvSpPr>
        <p:spPr>
          <a:xfrm>
            <a:off x="6265386" y="4037099"/>
            <a:ext cx="666000" cy="553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accent1"/>
              </a:buClr>
              <a:buSzPts val="1800"/>
              <a:buFont typeface="Raleway Light"/>
              <a:buNone/>
            </a:pPr>
            <a:r>
              <a:rPr b="0" i="0" lang="vi-VN" sz="1800" u="none" cap="none" strike="noStrike">
                <a:solidFill>
                  <a:srgbClr val="060606"/>
                </a:solidFill>
                <a:latin typeface="Raleway Light"/>
                <a:ea typeface="Raleway Light"/>
                <a:cs typeface="Raleway Light"/>
                <a:sym typeface="Raleway Light"/>
              </a:rPr>
              <a:t>Age</a:t>
            </a:r>
            <a:endParaRPr b="0" i="0" sz="1800" u="none" cap="none" strike="noStrike">
              <a:solidFill>
                <a:srgbClr val="060606"/>
              </a:solidFill>
              <a:latin typeface="Raleway Light"/>
              <a:ea typeface="Raleway Light"/>
              <a:cs typeface="Raleway Light"/>
              <a:sym typeface="Raleway Light"/>
            </a:endParaRPr>
          </a:p>
        </p:txBody>
      </p:sp>
      <p:pic>
        <p:nvPicPr>
          <p:cNvPr id="179" name="Google Shape;179;g1e4c54231c7_0_22"/>
          <p:cNvPicPr preferRelativeResize="0"/>
          <p:nvPr/>
        </p:nvPicPr>
        <p:blipFill>
          <a:blip r:embed="rId3">
            <a:alphaModFix/>
          </a:blip>
          <a:stretch>
            <a:fillRect/>
          </a:stretch>
        </p:blipFill>
        <p:spPr>
          <a:xfrm>
            <a:off x="521600" y="1336500"/>
            <a:ext cx="3681099" cy="2822500"/>
          </a:xfrm>
          <a:prstGeom prst="rect">
            <a:avLst/>
          </a:prstGeom>
          <a:noFill/>
          <a:ln>
            <a:noFill/>
          </a:ln>
        </p:spPr>
      </p:pic>
      <p:pic>
        <p:nvPicPr>
          <p:cNvPr id="180" name="Google Shape;180;g1e4c54231c7_0_22"/>
          <p:cNvPicPr preferRelativeResize="0"/>
          <p:nvPr/>
        </p:nvPicPr>
        <p:blipFill>
          <a:blip r:embed="rId4">
            <a:alphaModFix/>
          </a:blip>
          <a:stretch>
            <a:fillRect/>
          </a:stretch>
        </p:blipFill>
        <p:spPr>
          <a:xfrm>
            <a:off x="4876825" y="1336500"/>
            <a:ext cx="3607600" cy="28224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584069" y="479106"/>
            <a:ext cx="8020331"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vi-VN" sz="4000"/>
              <a:t>Một số kết quả thử nghiệm</a:t>
            </a:r>
            <a:endParaRPr sz="4000"/>
          </a:p>
        </p:txBody>
      </p:sp>
      <p:sp>
        <p:nvSpPr>
          <p:cNvPr id="186" name="Google Shape;186;p1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sp>
        <p:nvSpPr>
          <p:cNvPr id="187" name="Google Shape;187;p15"/>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8" name="Google Shape;188;p15"/>
          <p:cNvPicPr preferRelativeResize="0"/>
          <p:nvPr/>
        </p:nvPicPr>
        <p:blipFill rotWithShape="1">
          <a:blip r:embed="rId3">
            <a:alphaModFix/>
          </a:blip>
          <a:srcRect b="0" l="0" r="0" t="0"/>
          <a:stretch/>
        </p:blipFill>
        <p:spPr>
          <a:xfrm>
            <a:off x="899669" y="1336506"/>
            <a:ext cx="2938556" cy="3228069"/>
          </a:xfrm>
          <a:prstGeom prst="rect">
            <a:avLst/>
          </a:prstGeom>
          <a:noFill/>
          <a:ln>
            <a:noFill/>
          </a:ln>
        </p:spPr>
      </p:pic>
      <p:pic>
        <p:nvPicPr>
          <p:cNvPr id="189" name="Google Shape;189;p15"/>
          <p:cNvPicPr preferRelativeResize="0"/>
          <p:nvPr/>
        </p:nvPicPr>
        <p:blipFill rotWithShape="1">
          <a:blip r:embed="rId4">
            <a:alphaModFix/>
          </a:blip>
          <a:srcRect b="0" l="0" r="0" t="0"/>
          <a:stretch/>
        </p:blipFill>
        <p:spPr>
          <a:xfrm>
            <a:off x="4870470" y="1336505"/>
            <a:ext cx="2882204" cy="32280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vi-VN" sz="5400"/>
              <a:t>Kết luận</a:t>
            </a:r>
            <a:endParaRPr sz="5400"/>
          </a:p>
        </p:txBody>
      </p:sp>
      <p:sp>
        <p:nvSpPr>
          <p:cNvPr id="195" name="Google Shape;195;p16"/>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vi-VN" sz="9600" u="none" cap="none" strike="noStrike">
                <a:solidFill>
                  <a:schemeClr val="dk1"/>
                </a:solidFill>
                <a:latin typeface="Raleway ExtraBold"/>
                <a:ea typeface="Raleway ExtraBold"/>
                <a:cs typeface="Raleway ExtraBold"/>
                <a:sym typeface="Raleway ExtraBold"/>
              </a:rPr>
              <a:t>4</a:t>
            </a:r>
            <a:endParaRPr b="0" i="0" sz="9600" u="none" cap="none" strike="noStrik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sp>
        <p:nvSpPr>
          <p:cNvPr id="201" name="Google Shape;201;p17"/>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7"/>
          <p:cNvSpPr txBox="1"/>
          <p:nvPr>
            <p:ph idx="1" type="body"/>
          </p:nvPr>
        </p:nvSpPr>
        <p:spPr>
          <a:xfrm>
            <a:off x="682977" y="690754"/>
            <a:ext cx="7778045" cy="3759200"/>
          </a:xfrm>
          <a:prstGeom prst="rect">
            <a:avLst/>
          </a:prstGeom>
          <a:noFill/>
          <a:ln>
            <a:noFill/>
          </a:ln>
        </p:spPr>
        <p:txBody>
          <a:bodyPr anchorCtr="0" anchor="t" bIns="91425" lIns="91425" spcFirstLastPara="1" rIns="91425" wrap="square" tIns="91425">
            <a:noAutofit/>
          </a:bodyPr>
          <a:lstStyle/>
          <a:p>
            <a:pPr indent="-285750" lvl="0" marL="285750" rtl="0" algn="l">
              <a:lnSpc>
                <a:spcPct val="150000"/>
              </a:lnSpc>
              <a:spcBef>
                <a:spcPts val="0"/>
              </a:spcBef>
              <a:spcAft>
                <a:spcPts val="0"/>
              </a:spcAft>
              <a:buSzPts val="1800"/>
              <a:buFont typeface="Noto Sans Symbols"/>
              <a:buChar char="▪"/>
            </a:pPr>
            <a:r>
              <a:rPr lang="vi-VN">
                <a:solidFill>
                  <a:srgbClr val="060606"/>
                </a:solidFill>
              </a:rPr>
              <a:t>Mô hình cho kết quả về giới tính khá tốt song độ lệch ở tuổi còn cao, cần được xem xét lại về cấu trúc mạng CNN và số lượng epoch cần để huấn luyện để tối có kết quả chính xác hơn.</a:t>
            </a:r>
            <a:endParaRPr/>
          </a:p>
          <a:p>
            <a:pPr indent="-285750" lvl="0" marL="285750" rtl="0" algn="l">
              <a:lnSpc>
                <a:spcPct val="150000"/>
              </a:lnSpc>
              <a:spcBef>
                <a:spcPts val="0"/>
              </a:spcBef>
              <a:spcAft>
                <a:spcPts val="0"/>
              </a:spcAft>
              <a:buSzPts val="1800"/>
              <a:buFont typeface="Noto Sans Symbols"/>
              <a:buChar char="▪"/>
            </a:pPr>
            <a:r>
              <a:rPr lang="vi-VN">
                <a:solidFill>
                  <a:srgbClr val="060606"/>
                </a:solidFill>
              </a:rPr>
              <a:t>Tuy nhiên, thực tiễn cho thấy việc nhận diện tuổi và giới tính là một vấn đề rắc rối vốn có từ lúc được đặt ra. Lý do cơ bản của sự rắc rối này nằm ở số lượng thông tin cần thiết để chuẩn bị cho các mô hình dự đoán. Mặc dù đã sẽ có rất nhiều hình ảnh đã được chuẩn bị nhưng số lượng được thống kê tên, tuổi và giới tính là vô cùng hạn chế.</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ph type="title"/>
          </p:nvPr>
        </p:nvSpPr>
        <p:spPr>
          <a:xfrm>
            <a:off x="549222" y="413660"/>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vi-VN" sz="4800"/>
              <a:t>Nội dung</a:t>
            </a:r>
            <a:endParaRPr sz="4800">
              <a:solidFill>
                <a:schemeClr val="accent1"/>
              </a:solidFill>
            </a:endParaRPr>
          </a:p>
        </p:txBody>
      </p:sp>
      <p:sp>
        <p:nvSpPr>
          <p:cNvPr id="51" name="Google Shape;51;p2"/>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grpSp>
        <p:nvGrpSpPr>
          <p:cNvPr id="52" name="Google Shape;52;p2"/>
          <p:cNvGrpSpPr/>
          <p:nvPr/>
        </p:nvGrpSpPr>
        <p:grpSpPr>
          <a:xfrm>
            <a:off x="8087089" y="356400"/>
            <a:ext cx="618316" cy="748360"/>
            <a:chOff x="584925" y="922575"/>
            <a:chExt cx="415200" cy="502525"/>
          </a:xfrm>
        </p:grpSpPr>
        <p:sp>
          <p:nvSpPr>
            <p:cNvPr id="53" name="Google Shape;53;p2"/>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2"/>
          <p:cNvSpPr txBox="1"/>
          <p:nvPr>
            <p:ph idx="2" type="body"/>
          </p:nvPr>
        </p:nvSpPr>
        <p:spPr>
          <a:xfrm>
            <a:off x="332278" y="1641211"/>
            <a:ext cx="7299987" cy="3027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vi-VN" sz="2000"/>
              <a:t>1. Giới thiệu bài toán</a:t>
            </a:r>
            <a:endParaRPr sz="2000"/>
          </a:p>
          <a:p>
            <a:pPr indent="-342900" lvl="0" marL="457200" rtl="0" algn="l">
              <a:lnSpc>
                <a:spcPct val="100000"/>
              </a:lnSpc>
              <a:spcBef>
                <a:spcPts val="600"/>
              </a:spcBef>
              <a:spcAft>
                <a:spcPts val="0"/>
              </a:spcAft>
              <a:buSzPts val="1800"/>
              <a:buChar char="●"/>
            </a:pPr>
            <a:r>
              <a:rPr lang="vi-VN" sz="2000"/>
              <a:t>2. Một số phương pháp giải quyết bài toán</a:t>
            </a:r>
            <a:endParaRPr sz="2000"/>
          </a:p>
          <a:p>
            <a:pPr indent="-342900" lvl="0" marL="457200" rtl="0" algn="l">
              <a:lnSpc>
                <a:spcPct val="100000"/>
              </a:lnSpc>
              <a:spcBef>
                <a:spcPts val="600"/>
              </a:spcBef>
              <a:spcAft>
                <a:spcPts val="0"/>
              </a:spcAft>
              <a:buSzPts val="1800"/>
              <a:buChar char="●"/>
            </a:pPr>
            <a:r>
              <a:rPr lang="vi-VN" sz="2000"/>
              <a:t>3. Thực nghiệm</a:t>
            </a:r>
            <a:endParaRPr/>
          </a:p>
          <a:p>
            <a:pPr indent="-342900" lvl="0" marL="457200" rtl="0" algn="l">
              <a:lnSpc>
                <a:spcPct val="100000"/>
              </a:lnSpc>
              <a:spcBef>
                <a:spcPts val="600"/>
              </a:spcBef>
              <a:spcAft>
                <a:spcPts val="0"/>
              </a:spcAft>
              <a:buSzPts val="1800"/>
              <a:buChar char="●"/>
            </a:pPr>
            <a:r>
              <a:rPr lang="vi-VN" sz="2000"/>
              <a:t>4. Kết luận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1378500" y="640753"/>
            <a:ext cx="6996600" cy="71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vi-VN" sz="4400"/>
              <a:t>CẢM ƠN THẦY VÀ CÁC BẠN ĐÃ LẮNG NGHE</a:t>
            </a:r>
            <a:endParaRPr/>
          </a:p>
        </p:txBody>
      </p:sp>
      <p:pic>
        <p:nvPicPr>
          <p:cNvPr id="208" name="Google Shape;208;p18"/>
          <p:cNvPicPr preferRelativeResize="0"/>
          <p:nvPr/>
        </p:nvPicPr>
        <p:blipFill rotWithShape="1">
          <a:blip r:embed="rId3">
            <a:alphaModFix/>
          </a:blip>
          <a:srcRect b="0" l="0" r="0" t="0"/>
          <a:stretch/>
        </p:blipFill>
        <p:spPr>
          <a:xfrm>
            <a:off x="2321425" y="2110143"/>
            <a:ext cx="4381880" cy="2301439"/>
          </a:xfrm>
          <a:prstGeom prst="rect">
            <a:avLst/>
          </a:prstGeom>
          <a:noFill/>
          <a:ln>
            <a:noFill/>
          </a:ln>
        </p:spPr>
      </p:pic>
      <p:sp>
        <p:nvSpPr>
          <p:cNvPr id="209" name="Google Shape;209;p18"/>
          <p:cNvSpPr txBox="1"/>
          <p:nvPr/>
        </p:nvSpPr>
        <p:spPr>
          <a:xfrm>
            <a:off x="8733182" y="4743390"/>
            <a:ext cx="58972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fld id="{00000000-1234-1234-1234-123412341234}" type="slidenum">
              <a:rPr b="0" i="0" lang="vi-VN" sz="2000" u="none" cap="none" strike="noStrike">
                <a:solidFill>
                  <a:schemeClr val="lt1"/>
                </a:solidFill>
                <a:latin typeface="Oswald"/>
                <a:ea typeface="Oswald"/>
                <a:cs typeface="Oswald"/>
                <a:sym typeface="Oswald"/>
              </a:rPr>
              <a:t>‹#›</a:t>
            </a:fld>
            <a:endParaRPr b="0" i="0" sz="2000" u="none" cap="none" strike="noStrike">
              <a:solidFill>
                <a:schemeClr val="lt1"/>
              </a:solidFill>
              <a:latin typeface="Oswald"/>
              <a:ea typeface="Oswald"/>
              <a:cs typeface="Oswald"/>
              <a:sym typeface="Oswald"/>
            </a:endParaRPr>
          </a:p>
        </p:txBody>
      </p:sp>
      <p:grpSp>
        <p:nvGrpSpPr>
          <p:cNvPr id="210" name="Google Shape;210;p18"/>
          <p:cNvGrpSpPr/>
          <p:nvPr/>
        </p:nvGrpSpPr>
        <p:grpSpPr>
          <a:xfrm rot="986050">
            <a:off x="7886093" y="402024"/>
            <a:ext cx="1166395" cy="815361"/>
            <a:chOff x="135700" y="1601500"/>
            <a:chExt cx="1166450" cy="815400"/>
          </a:xfrm>
        </p:grpSpPr>
        <p:sp>
          <p:nvSpPr>
            <p:cNvPr id="211" name="Google Shape;211;p18"/>
            <p:cNvSpPr/>
            <p:nvPr/>
          </p:nvSpPr>
          <p:spPr>
            <a:xfrm>
              <a:off x="135700" y="1601500"/>
              <a:ext cx="1166450" cy="815400"/>
            </a:xfrm>
            <a:custGeom>
              <a:rect b="b" l="l" r="r" t="t"/>
              <a:pathLst>
                <a:path extrusionOk="0" h="32616" w="46658">
                  <a:moveTo>
                    <a:pt x="4833" y="1"/>
                  </a:moveTo>
                  <a:cubicBezTo>
                    <a:pt x="2159" y="1"/>
                    <a:pt x="0" y="2189"/>
                    <a:pt x="0" y="4834"/>
                  </a:cubicBezTo>
                  <a:lnTo>
                    <a:pt x="0" y="22038"/>
                  </a:lnTo>
                  <a:cubicBezTo>
                    <a:pt x="0" y="24712"/>
                    <a:pt x="2189" y="26901"/>
                    <a:pt x="4833" y="26901"/>
                  </a:cubicBezTo>
                  <a:lnTo>
                    <a:pt x="7265" y="26901"/>
                  </a:lnTo>
                  <a:lnTo>
                    <a:pt x="7204" y="32615"/>
                  </a:lnTo>
                  <a:lnTo>
                    <a:pt x="11703" y="26901"/>
                  </a:lnTo>
                  <a:lnTo>
                    <a:pt x="41795" y="26901"/>
                  </a:lnTo>
                  <a:cubicBezTo>
                    <a:pt x="44469" y="26901"/>
                    <a:pt x="46658" y="24712"/>
                    <a:pt x="46627" y="22038"/>
                  </a:cubicBezTo>
                  <a:lnTo>
                    <a:pt x="46627" y="4834"/>
                  </a:lnTo>
                  <a:cubicBezTo>
                    <a:pt x="46627" y="2159"/>
                    <a:pt x="44439" y="1"/>
                    <a:pt x="41795" y="1"/>
                  </a:cubicBezTo>
                  <a:close/>
                </a:path>
              </a:pathLst>
            </a:custGeom>
            <a:solidFill>
              <a:schemeClr val="accen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321875" y="1884175"/>
              <a:ext cx="91975" cy="91975"/>
            </a:xfrm>
            <a:custGeom>
              <a:rect b="b" l="l" r="r" t="t"/>
              <a:pathLst>
                <a:path extrusionOk="0" h="3679" w="3679">
                  <a:moveTo>
                    <a:pt x="1824" y="1"/>
                  </a:moveTo>
                  <a:cubicBezTo>
                    <a:pt x="821" y="1"/>
                    <a:pt x="0" y="822"/>
                    <a:pt x="0" y="1825"/>
                  </a:cubicBezTo>
                  <a:cubicBezTo>
                    <a:pt x="0" y="2858"/>
                    <a:pt x="821" y="3679"/>
                    <a:pt x="1824" y="3679"/>
                  </a:cubicBezTo>
                  <a:cubicBezTo>
                    <a:pt x="2858" y="3679"/>
                    <a:pt x="3678" y="2858"/>
                    <a:pt x="3678" y="1825"/>
                  </a:cubicBezTo>
                  <a:cubicBezTo>
                    <a:pt x="3678" y="822"/>
                    <a:pt x="2858" y="1"/>
                    <a:pt x="18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a:off x="497400" y="1884175"/>
              <a:ext cx="91975" cy="91975"/>
            </a:xfrm>
            <a:custGeom>
              <a:rect b="b" l="l" r="r" t="t"/>
              <a:pathLst>
                <a:path extrusionOk="0" h="3679" w="3679">
                  <a:moveTo>
                    <a:pt x="1825" y="1"/>
                  </a:moveTo>
                  <a:cubicBezTo>
                    <a:pt x="822" y="1"/>
                    <a:pt x="1" y="822"/>
                    <a:pt x="1" y="1825"/>
                  </a:cubicBezTo>
                  <a:cubicBezTo>
                    <a:pt x="1" y="2858"/>
                    <a:pt x="822" y="3679"/>
                    <a:pt x="1825" y="3679"/>
                  </a:cubicBezTo>
                  <a:cubicBezTo>
                    <a:pt x="2858" y="3679"/>
                    <a:pt x="3679" y="2858"/>
                    <a:pt x="3679" y="1825"/>
                  </a:cubicBezTo>
                  <a:cubicBezTo>
                    <a:pt x="3679" y="822"/>
                    <a:pt x="2858" y="1"/>
                    <a:pt x="18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a:off x="672175" y="1884175"/>
              <a:ext cx="92750" cy="91975"/>
            </a:xfrm>
            <a:custGeom>
              <a:rect b="b" l="l" r="r" t="t"/>
              <a:pathLst>
                <a:path extrusionOk="0" h="3679" w="3710">
                  <a:moveTo>
                    <a:pt x="1855" y="1"/>
                  </a:moveTo>
                  <a:cubicBezTo>
                    <a:pt x="822" y="1"/>
                    <a:pt x="1" y="822"/>
                    <a:pt x="1" y="1825"/>
                  </a:cubicBezTo>
                  <a:cubicBezTo>
                    <a:pt x="1" y="2858"/>
                    <a:pt x="852" y="3679"/>
                    <a:pt x="1855" y="3679"/>
                  </a:cubicBezTo>
                  <a:cubicBezTo>
                    <a:pt x="2888" y="3679"/>
                    <a:pt x="3709" y="2858"/>
                    <a:pt x="3709" y="1825"/>
                  </a:cubicBezTo>
                  <a:cubicBezTo>
                    <a:pt x="3709" y="822"/>
                    <a:pt x="2888" y="1"/>
                    <a:pt x="18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a:off x="847725" y="1884175"/>
              <a:ext cx="92725" cy="91975"/>
            </a:xfrm>
            <a:custGeom>
              <a:rect b="b" l="l" r="r" t="t"/>
              <a:pathLst>
                <a:path extrusionOk="0" h="3679" w="3709">
                  <a:moveTo>
                    <a:pt x="1854" y="1"/>
                  </a:moveTo>
                  <a:cubicBezTo>
                    <a:pt x="821" y="1"/>
                    <a:pt x="0" y="822"/>
                    <a:pt x="0" y="1825"/>
                  </a:cubicBezTo>
                  <a:cubicBezTo>
                    <a:pt x="0" y="2858"/>
                    <a:pt x="821" y="3679"/>
                    <a:pt x="1854" y="3679"/>
                  </a:cubicBezTo>
                  <a:cubicBezTo>
                    <a:pt x="2857" y="3679"/>
                    <a:pt x="3709" y="2858"/>
                    <a:pt x="3709" y="1825"/>
                  </a:cubicBezTo>
                  <a:cubicBezTo>
                    <a:pt x="3709" y="822"/>
                    <a:pt x="2857" y="1"/>
                    <a:pt x="18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a:off x="1023250" y="1884175"/>
              <a:ext cx="91975" cy="91975"/>
            </a:xfrm>
            <a:custGeom>
              <a:rect b="b" l="l" r="r" t="t"/>
              <a:pathLst>
                <a:path extrusionOk="0" h="3679" w="3679">
                  <a:moveTo>
                    <a:pt x="1855" y="1"/>
                  </a:moveTo>
                  <a:cubicBezTo>
                    <a:pt x="821" y="1"/>
                    <a:pt x="1" y="822"/>
                    <a:pt x="1" y="1825"/>
                  </a:cubicBezTo>
                  <a:cubicBezTo>
                    <a:pt x="1" y="2858"/>
                    <a:pt x="821" y="3679"/>
                    <a:pt x="1855" y="3679"/>
                  </a:cubicBezTo>
                  <a:cubicBezTo>
                    <a:pt x="2858" y="3679"/>
                    <a:pt x="3679" y="2858"/>
                    <a:pt x="3679" y="1825"/>
                  </a:cubicBezTo>
                  <a:cubicBezTo>
                    <a:pt x="3679" y="822"/>
                    <a:pt x="2858" y="1"/>
                    <a:pt x="18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vi-VN" sz="5400"/>
              <a:t>Giới thiệu bài toán</a:t>
            </a:r>
            <a:endParaRPr sz="5400"/>
          </a:p>
        </p:txBody>
      </p:sp>
      <p:sp>
        <p:nvSpPr>
          <p:cNvPr id="62" name="Google Shape;62;p3"/>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vi-VN" sz="9600" u="none" cap="none" strike="noStrike">
                <a:solidFill>
                  <a:schemeClr val="dk1"/>
                </a:solidFill>
                <a:latin typeface="Raleway ExtraBold"/>
                <a:ea typeface="Raleway ExtraBold"/>
                <a:cs typeface="Raleway ExtraBold"/>
                <a:sym typeface="Raleway ExtraBold"/>
              </a:rPr>
              <a:t>1</a:t>
            </a:r>
            <a:endParaRPr b="0" i="0" sz="9600" u="none" cap="none" strike="noStrik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654824" y="442955"/>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vi-VN" sz="4800"/>
              <a:t>Giới thiệu bài toán</a:t>
            </a:r>
            <a:endParaRPr sz="4800"/>
          </a:p>
        </p:txBody>
      </p:sp>
      <p:sp>
        <p:nvSpPr>
          <p:cNvPr id="68" name="Google Shape;68;p4"/>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grpSp>
        <p:nvGrpSpPr>
          <p:cNvPr id="69" name="Google Shape;69;p4"/>
          <p:cNvGrpSpPr/>
          <p:nvPr/>
        </p:nvGrpSpPr>
        <p:grpSpPr>
          <a:xfrm>
            <a:off x="8119638" y="225980"/>
            <a:ext cx="539546" cy="879605"/>
            <a:chOff x="6730350" y="2315900"/>
            <a:chExt cx="257700" cy="420100"/>
          </a:xfrm>
        </p:grpSpPr>
        <p:sp>
          <p:nvSpPr>
            <p:cNvPr id="70" name="Google Shape;70;p4"/>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4"/>
          <p:cNvSpPr txBox="1"/>
          <p:nvPr>
            <p:ph idx="1" type="body"/>
          </p:nvPr>
        </p:nvSpPr>
        <p:spPr>
          <a:xfrm>
            <a:off x="955866" y="1637178"/>
            <a:ext cx="6866100" cy="2366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FFB600"/>
              </a:buClr>
              <a:buSzPts val="1800"/>
              <a:buChar char="●"/>
            </a:pPr>
            <a:r>
              <a:rPr lang="vi-VN"/>
              <a:t>Tuổi tác và giới tính là một trong những đặc tính quan trọng được coi là một thuộc tính vốn có và là một yếu tố sinh học quan trọng đặc trưng, đóng một vai trò cơ bản trong sự tương tác xã hội giữa người với người. </a:t>
            </a:r>
            <a:endParaRPr/>
          </a:p>
          <a:p>
            <a:pPr indent="-342900" lvl="0" marL="457200" rtl="0" algn="l">
              <a:lnSpc>
                <a:spcPct val="100000"/>
              </a:lnSpc>
              <a:spcBef>
                <a:spcPts val="600"/>
              </a:spcBef>
              <a:spcAft>
                <a:spcPts val="0"/>
              </a:spcAft>
              <a:buClr>
                <a:srgbClr val="FFB600"/>
              </a:buClr>
              <a:buSzPts val="1800"/>
              <a:buChar char="●"/>
            </a:pPr>
            <a:r>
              <a:rPr lang="vi-VN"/>
              <a:t>Ước tính tuổi và giới tính từ một hình ảnh khuôn mặt duy nhất là một nhiệm vụ thiết yếu trong lĩnh vực tương tác giữa người và máy tính và thị giác máy tính, điều đó mang nhiều giá trị ứng dụng thực tế.</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vi-VN" sz="5400"/>
              <a:t>Một số phương pháp giải quyết bài toán</a:t>
            </a:r>
            <a:endParaRPr sz="5400"/>
          </a:p>
        </p:txBody>
      </p:sp>
      <p:sp>
        <p:nvSpPr>
          <p:cNvPr id="81" name="Google Shape;81;p5"/>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vi-VN" sz="9600" u="none" cap="none" strike="noStrike">
                <a:solidFill>
                  <a:schemeClr val="dk1"/>
                </a:solidFill>
                <a:latin typeface="Raleway ExtraBold"/>
                <a:ea typeface="Raleway ExtraBold"/>
                <a:cs typeface="Raleway ExtraBold"/>
                <a:sym typeface="Raleway ExtraBold"/>
              </a:rPr>
              <a:t>2</a:t>
            </a:r>
            <a:endParaRPr b="0" i="0" sz="9600" u="none" cap="none" strike="noStrik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sp>
        <p:nvSpPr>
          <p:cNvPr id="87" name="Google Shape;87;p6"/>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
          <p:cNvSpPr txBox="1"/>
          <p:nvPr>
            <p:ph idx="1" type="body"/>
          </p:nvPr>
        </p:nvSpPr>
        <p:spPr>
          <a:xfrm>
            <a:off x="763954" y="1088833"/>
            <a:ext cx="7691423" cy="3311273"/>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vi-VN"/>
              <a:t>Phương pháp nhân trắc học: các kĩ thuật dựa trên các phép đo khác nhau lên các đặc điểm trên khuôn mặt như mắt, mũi, khoảng cách từ cằm đến trán,...</a:t>
            </a:r>
            <a:endParaRPr/>
          </a:p>
          <a:p>
            <a:pPr indent="-342900" lvl="0" marL="457200" rtl="0" algn="l">
              <a:lnSpc>
                <a:spcPct val="100000"/>
              </a:lnSpc>
              <a:spcBef>
                <a:spcPts val="600"/>
              </a:spcBef>
              <a:spcAft>
                <a:spcPts val="0"/>
              </a:spcAft>
              <a:buSzPts val="1800"/>
              <a:buChar char="●"/>
            </a:pPr>
            <a:r>
              <a:rPr lang="vi-VN"/>
              <a:t>Các phương pháp dựa trên việc trích xuất thủ công các đặc trưng: PCA, LBP, LDA sau đó đưa vào các mô hình máy học cổ điển như SVM, decision tree, logistic regression.</a:t>
            </a:r>
            <a:endParaRPr/>
          </a:p>
          <a:p>
            <a:pPr indent="-342900" lvl="0" marL="457200" rtl="0" algn="l">
              <a:lnSpc>
                <a:spcPct val="100000"/>
              </a:lnSpc>
              <a:spcBef>
                <a:spcPts val="600"/>
              </a:spcBef>
              <a:spcAft>
                <a:spcPts val="0"/>
              </a:spcAft>
              <a:buSzPts val="1800"/>
              <a:buChar char="●"/>
            </a:pPr>
            <a:r>
              <a:rPr lang="vi-VN"/>
              <a:t>Sử dụng mạng thần kinh tích chập (convolutional neural network – CNN): có thể cho ra kết quả nổi bật khi thử nghiệm trên hình ảnh khuôn mặt với độ che khuất, độ nghiêng và ánh sáng thay đổi.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vi-VN" sz="5400"/>
              <a:t>Thực nghiệm</a:t>
            </a:r>
            <a:endParaRPr sz="5400"/>
          </a:p>
        </p:txBody>
      </p:sp>
      <p:sp>
        <p:nvSpPr>
          <p:cNvPr id="94" name="Google Shape;94;p7"/>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vi-VN" sz="9600" u="none" cap="none" strike="noStrike">
                <a:solidFill>
                  <a:schemeClr val="dk1"/>
                </a:solidFill>
                <a:latin typeface="Raleway ExtraBold"/>
                <a:ea typeface="Raleway ExtraBold"/>
                <a:cs typeface="Raleway ExtraBold"/>
                <a:sym typeface="Raleway ExtraBold"/>
              </a:rPr>
              <a:t>3</a:t>
            </a:r>
            <a:endParaRPr b="0" i="0" sz="9600" u="none" cap="none" strike="noStrik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584070" y="479106"/>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vi-VN" sz="4800"/>
              <a:t>Bộ dữ liệu (dataset)</a:t>
            </a:r>
            <a:endParaRPr sz="4800"/>
          </a:p>
        </p:txBody>
      </p:sp>
      <p:sp>
        <p:nvSpPr>
          <p:cNvPr id="100" name="Google Shape;100;p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sp>
        <p:nvSpPr>
          <p:cNvPr id="101" name="Google Shape;101;p8"/>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8"/>
          <p:cNvSpPr txBox="1"/>
          <p:nvPr>
            <p:ph idx="1" type="body"/>
          </p:nvPr>
        </p:nvSpPr>
        <p:spPr>
          <a:xfrm>
            <a:off x="412044" y="1492304"/>
            <a:ext cx="8319911" cy="2694525"/>
          </a:xfrm>
          <a:prstGeom prst="rect">
            <a:avLst/>
          </a:prstGeom>
          <a:noFill/>
          <a:ln>
            <a:noFill/>
          </a:ln>
        </p:spPr>
        <p:txBody>
          <a:bodyPr anchorCtr="0" anchor="t" bIns="91425" lIns="91425" spcFirstLastPara="1" rIns="91425" wrap="square" tIns="91425">
            <a:noAutofit/>
          </a:bodyPr>
          <a:lstStyle/>
          <a:p>
            <a:pPr indent="-285750" lvl="0" marL="285750" rtl="0" algn="l">
              <a:lnSpc>
                <a:spcPct val="150000"/>
              </a:lnSpc>
              <a:spcBef>
                <a:spcPts val="0"/>
              </a:spcBef>
              <a:spcAft>
                <a:spcPts val="0"/>
              </a:spcAft>
              <a:buSzPts val="1800"/>
              <a:buFont typeface="Noto Sans Symbols"/>
              <a:buChar char="▪"/>
            </a:pPr>
            <a:r>
              <a:rPr lang="vi-VN">
                <a:solidFill>
                  <a:srgbClr val="060606"/>
                </a:solidFill>
              </a:rPr>
              <a:t>UTKFace dataset với 23708 bức ảnh khuôn mặt người các hình ảnh có nhiều sự khác biệt về biểu cảm khuôn mặt, độ sáng, góc nghiêng, độ phân giải và độ che phủ.</a:t>
            </a:r>
            <a:endParaRPr/>
          </a:p>
          <a:p>
            <a:pPr indent="-285750" lvl="0" marL="285750" rtl="0" algn="l">
              <a:lnSpc>
                <a:spcPct val="150000"/>
              </a:lnSpc>
              <a:spcBef>
                <a:spcPts val="0"/>
              </a:spcBef>
              <a:spcAft>
                <a:spcPts val="0"/>
              </a:spcAft>
              <a:buSzPts val="1800"/>
              <a:buFont typeface="Noto Sans Symbols"/>
              <a:buChar char="▪"/>
            </a:pPr>
            <a:r>
              <a:rPr lang="vi-VN">
                <a:solidFill>
                  <a:srgbClr val="060606"/>
                </a:solidFill>
              </a:rPr>
              <a:t>Các hình ảnh trong dataset phần đầu được đặt tên theo cú pháp &lt;tuổi&gt;_&lt;giới tính: 0-nam|1-nữ&gt;_&lt;chủng tộc: 0-da trắng|1-da đen|2-châu Á|3-Ấn Độ|4-khác&gt;_etc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title"/>
          </p:nvPr>
        </p:nvSpPr>
        <p:spPr>
          <a:xfrm>
            <a:off x="584070" y="479106"/>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vi-VN" sz="4800"/>
              <a:t>Bộ dữ liệu (dataset)</a:t>
            </a:r>
            <a:endParaRPr sz="4800"/>
          </a:p>
        </p:txBody>
      </p:sp>
      <p:sp>
        <p:nvSpPr>
          <p:cNvPr id="108" name="Google Shape;108;p9"/>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vi-VN"/>
              <a:t>‹#›</a:t>
            </a:fld>
            <a:endParaRPr/>
          </a:p>
        </p:txBody>
      </p:sp>
      <p:sp>
        <p:nvSpPr>
          <p:cNvPr id="109" name="Google Shape;109;p9"/>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collage of a group of people's faces&#10;&#10;Description automatically generated" id="110" name="Google Shape;110;p9"/>
          <p:cNvPicPr preferRelativeResize="0"/>
          <p:nvPr/>
        </p:nvPicPr>
        <p:blipFill rotWithShape="1">
          <a:blip r:embed="rId3">
            <a:alphaModFix/>
          </a:blip>
          <a:srcRect b="0" l="0" r="0" t="0"/>
          <a:stretch/>
        </p:blipFill>
        <p:spPr>
          <a:xfrm>
            <a:off x="1630962" y="1336506"/>
            <a:ext cx="6121711" cy="32537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