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983" r:id="rId2"/>
  </p:sldMasterIdLst>
  <p:notesMasterIdLst>
    <p:notesMasterId r:id="rId36"/>
  </p:notesMasterIdLst>
  <p:handoutMasterIdLst>
    <p:handoutMasterId r:id="rId37"/>
  </p:handoutMasterIdLst>
  <p:sldIdLst>
    <p:sldId id="2812" r:id="rId3"/>
    <p:sldId id="2843" r:id="rId4"/>
    <p:sldId id="2864" r:id="rId5"/>
    <p:sldId id="2865" r:id="rId6"/>
    <p:sldId id="2866" r:id="rId7"/>
    <p:sldId id="2867" r:id="rId8"/>
    <p:sldId id="2868" r:id="rId9"/>
    <p:sldId id="2869" r:id="rId10"/>
    <p:sldId id="2870" r:id="rId11"/>
    <p:sldId id="2875" r:id="rId12"/>
    <p:sldId id="2888" r:id="rId13"/>
    <p:sldId id="2889" r:id="rId14"/>
    <p:sldId id="2890" r:id="rId15"/>
    <p:sldId id="2891" r:id="rId16"/>
    <p:sldId id="2892" r:id="rId17"/>
    <p:sldId id="2893" r:id="rId18"/>
    <p:sldId id="2894" r:id="rId19"/>
    <p:sldId id="2895" r:id="rId20"/>
    <p:sldId id="2876" r:id="rId21"/>
    <p:sldId id="2877" r:id="rId22"/>
    <p:sldId id="2878" r:id="rId23"/>
    <p:sldId id="2879" r:id="rId24"/>
    <p:sldId id="2880" r:id="rId25"/>
    <p:sldId id="2881" r:id="rId26"/>
    <p:sldId id="2882" r:id="rId27"/>
    <p:sldId id="2883" r:id="rId28"/>
    <p:sldId id="2872" r:id="rId29"/>
    <p:sldId id="2873" r:id="rId30"/>
    <p:sldId id="2884" r:id="rId31"/>
    <p:sldId id="2885" r:id="rId32"/>
    <p:sldId id="2886" r:id="rId33"/>
    <p:sldId id="2887" r:id="rId34"/>
    <p:sldId id="2813" r:id="rId35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3300"/>
    <a:srgbClr val="CC3300"/>
    <a:srgbClr val="FFCCCC"/>
    <a:srgbClr val="777777"/>
    <a:srgbClr val="DDDDDD"/>
    <a:srgbClr val="C1DD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223" autoAdjust="0"/>
  </p:normalViewPr>
  <p:slideViewPr>
    <p:cSldViewPr>
      <p:cViewPr varScale="1">
        <p:scale>
          <a:sx n="109" d="100"/>
          <a:sy n="109" d="100"/>
        </p:scale>
        <p:origin x="4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150"/>
    </p:cViewPr>
  </p:sorterViewPr>
  <p:notesViewPr>
    <p:cSldViewPr>
      <p:cViewPr varScale="1">
        <p:scale>
          <a:sx n="102" d="100"/>
          <a:sy n="102" d="100"/>
        </p:scale>
        <p:origin x="-75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2275" y="9221788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110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0288" y="9215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508AC58C-1809-49B4-9966-A546F8E84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092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2163" y="292100"/>
            <a:ext cx="22844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09563"/>
            <a:ext cx="2435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2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581025"/>
            <a:ext cx="5614987" cy="4211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6775" y="5438775"/>
            <a:ext cx="5516563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4488" y="9550400"/>
            <a:ext cx="25844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550400"/>
            <a:ext cx="27320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BCD7DA9C-A9D8-4D43-9EB5-C4DEC7BEE8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32840" name="Group 13"/>
          <p:cNvGrpSpPr>
            <a:grpSpLocks/>
          </p:cNvGrpSpPr>
          <p:nvPr/>
        </p:nvGrpSpPr>
        <p:grpSpPr bwMode="auto">
          <a:xfrm>
            <a:off x="792163" y="4981575"/>
            <a:ext cx="5664200" cy="4406900"/>
            <a:chOff x="345" y="2653"/>
            <a:chExt cx="3720" cy="2676"/>
          </a:xfrm>
        </p:grpSpPr>
        <p:grpSp>
          <p:nvGrpSpPr>
            <p:cNvPr id="632842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783372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3373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2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632846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27371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543" tIns="47771" rIns="95543" bIns="47771">
              <a:spAutoFit/>
            </a:bodyPr>
            <a:lstStyle>
              <a:lvl1pPr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ko-KR" sz="2500" b="0" i="1" baseline="-25000" smtClean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783369" name="Rectangle 14"/>
          <p:cNvSpPr>
            <a:spLocks noChangeArrowheads="1"/>
          </p:cNvSpPr>
          <p:nvPr/>
        </p:nvSpPr>
        <p:spPr bwMode="auto">
          <a:xfrm>
            <a:off x="342900" y="9471025"/>
            <a:ext cx="6411913" cy="7937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lIns="94768" tIns="47384" rIns="94768" bIns="4738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6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3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07A8B4C7-2F5D-4EFC-9A52-83D7919B4CD6}" type="slidenum">
              <a:rPr lang="en-US" altLang="ko-KR" smtClean="0"/>
              <a:pPr defTabSz="989013"/>
              <a:t>1</a:t>
            </a:fld>
            <a:endParaRPr lang="en-US" altLang="ko-KR" smtClean="0"/>
          </a:p>
        </p:txBody>
      </p:sp>
      <p:sp>
        <p:nvSpPr>
          <p:cNvPr id="6338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2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3218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5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84389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99793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6828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48019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82191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0480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39889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0320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61736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25836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711884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41617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84654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07605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78060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90498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08010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08864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1961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19290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4863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12533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8990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223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1883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9077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9117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6504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694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31174" cy="1007691"/>
            <a:chOff x="0" y="4274566"/>
            <a:chExt cx="10461308" cy="100769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1124743"/>
            <a:ext cx="2178050" cy="5183982"/>
          </a:xfrm>
        </p:spPr>
        <p:txBody>
          <a:bodyPr vert="eaVert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124743"/>
            <a:ext cx="6381750" cy="51839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0"/>
            <a:ext cx="9144000" cy="612867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10" name="Picture 2" descr="D:\MDS업무\기획마케팅\한컴MDS\PPT템플릿\PPT다시배경_최종_블루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40" y="2241671"/>
            <a:ext cx="4986473" cy="38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" y="6433166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46" y="6282772"/>
            <a:ext cx="840016" cy="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" y="-2001"/>
            <a:ext cx="9143999" cy="107781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FB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748A96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7" name="Picture 3" descr="D:\MDS업무\기획마케팅\한컴MDS\PPT템플릿\PPT다시배경_최종_화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5" y="2937449"/>
            <a:ext cx="5036339" cy="39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24" y="300824"/>
            <a:ext cx="775741" cy="3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" y="-1985"/>
            <a:ext cx="9143999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chemeClr val="bg1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7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rgbClr val="00ACD6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1)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79709" y="148245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rgbClr val="009999">
                      <a:alpha val="0"/>
                    </a:srgb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6913" y="575820"/>
            <a:ext cx="8708711" cy="0"/>
          </a:xfrm>
          <a:prstGeom prst="line">
            <a:avLst/>
          </a:prstGeom>
          <a:ln w="19050">
            <a:solidFill>
              <a:srgbClr val="00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6055" y="1"/>
            <a:ext cx="8709569" cy="58406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88503" y="141037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2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내용 개체 틀 7"/>
          <p:cNvSpPr>
            <a:spLocks noGrp="1"/>
          </p:cNvSpPr>
          <p:nvPr>
            <p:ph sz="quarter" idx="10"/>
          </p:nvPr>
        </p:nvSpPr>
        <p:spPr>
          <a:xfrm>
            <a:off x="1244259" y="2082201"/>
            <a:ext cx="6655483" cy="327894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6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1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7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rgbClr val="3A474D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6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5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내용 개체 틀 7"/>
          <p:cNvSpPr>
            <a:spLocks noGrp="1"/>
          </p:cNvSpPr>
          <p:nvPr>
            <p:ph sz="quarter" idx="10"/>
          </p:nvPr>
        </p:nvSpPr>
        <p:spPr>
          <a:xfrm>
            <a:off x="1433204" y="2343696"/>
            <a:ext cx="6269971" cy="2107831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739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249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9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789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194321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9144000" cy="1007691"/>
            <a:chOff x="0" y="4274566"/>
            <a:chExt cx="10461308" cy="1007691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16632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+mn-ea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fld id="{2B8A891F-A966-4848-92BC-B0E90543D7B5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맑은 고딕" panose="020B0503020000020004" pitchFamily="50" charset="-127"/>
              </a:rPr>
              <a:pPr defTabSz="718205" fontAlgn="auto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09" rtl="0" eaLnBrk="1" latinLnBrk="1" hangingPunct="1">
        <a:lnSpc>
          <a:spcPct val="90000"/>
        </a:lnSpc>
        <a:spcBef>
          <a:spcPct val="0"/>
        </a:spcBef>
        <a:buNone/>
        <a:defRPr sz="32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j-lt"/>
          <a:ea typeface="+mj-ea"/>
          <a:cs typeface="+mj-cs"/>
        </a:defRPr>
      </a:lvl1pPr>
    </p:titleStyle>
    <p:bodyStyle>
      <a:lvl1pPr marL="171428" indent="-171428" algn="l" defTabSz="6857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1pPr>
      <a:lvl2pPr marL="514282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2pPr>
      <a:lvl3pPr marL="857137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3pPr>
      <a:lvl4pPr marL="1199990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4pPr>
      <a:lvl5pPr marL="1542845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5pPr>
      <a:lvl6pPr marL="1885701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9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b="1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b="1" dirty="0" smtClean="0">
                <a:solidFill>
                  <a:schemeClr val="tx1"/>
                </a:solidFill>
              </a:rPr>
              <a:t> 시스템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70013" y="4052664"/>
            <a:ext cx="6403975" cy="528464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Signal &amp; Signal Handler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6984776" cy="824841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Signal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상황이 발생했을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통지하기 위해 운영체제가 전달하는 신호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Signal Handler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시그널을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해 처리하는 함수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Signal Handling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시그널이 발생했을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시그널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실행시키는 행위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23528" y="2420888"/>
            <a:ext cx="1152128" cy="64807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59103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운영체제</a:t>
            </a:r>
            <a:endParaRPr lang="ko-KR" altLang="en-US"/>
          </a:p>
        </p:txBody>
      </p:sp>
      <p:sp>
        <p:nvSpPr>
          <p:cNvPr id="8" name="타원형 설명선 7"/>
          <p:cNvSpPr/>
          <p:nvPr/>
        </p:nvSpPr>
        <p:spPr bwMode="auto">
          <a:xfrm rot="5400000">
            <a:off x="1649929" y="2595162"/>
            <a:ext cx="756085" cy="1055608"/>
          </a:xfrm>
          <a:prstGeom prst="wedgeEllipseCallou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297395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특정 이벤트 발생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 bwMode="auto">
          <a:xfrm>
            <a:off x="4716016" y="2440662"/>
            <a:ext cx="1152128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261080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2051720" y="2610809"/>
            <a:ext cx="252028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699792" y="258899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Signal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4" y="265697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Signal Handler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 bwMode="auto">
          <a:xfrm>
            <a:off x="6300192" y="2610809"/>
            <a:ext cx="1368152" cy="68406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19" name="구부러진 연결선 18"/>
          <p:cNvCxnSpPr>
            <a:endCxn id="17" idx="1"/>
          </p:cNvCxnSpPr>
          <p:nvPr/>
        </p:nvCxnSpPr>
        <p:spPr bwMode="auto">
          <a:xfrm>
            <a:off x="6012160" y="2588991"/>
            <a:ext cx="488393" cy="121996"/>
          </a:xfrm>
          <a:prstGeom prst="curvedConnector2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구부러진 연결선 19"/>
          <p:cNvCxnSpPr/>
          <p:nvPr/>
        </p:nvCxnSpPr>
        <p:spPr bwMode="auto">
          <a:xfrm rot="10800000">
            <a:off x="5940152" y="2986572"/>
            <a:ext cx="588370" cy="241625"/>
          </a:xfrm>
          <a:prstGeom prst="curvedConnector3">
            <a:avLst>
              <a:gd name="adj1" fmla="val 50000"/>
            </a:avLst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3605942"/>
            <a:ext cx="5238328" cy="1857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22015" y="3700898"/>
            <a:ext cx="3168352" cy="1557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k</a:t>
            </a:r>
            <a:r>
              <a:rPr lang="en-US" altLang="ko-KR" dirty="0" smtClean="0"/>
              <a:t>ill </a:t>
            </a:r>
            <a:r>
              <a:rPr lang="ko-KR" altLang="en-US" dirty="0" smtClean="0"/>
              <a:t>명령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 시그널을 프로세스에 전달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예</a:t>
            </a:r>
            <a:r>
              <a:rPr lang="en-US" altLang="ko-KR" dirty="0" smtClean="0"/>
              <a:t>) kill –signal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kill –SIGKILL 3278 </a:t>
            </a:r>
          </a:p>
          <a:p>
            <a:pPr algn="l"/>
            <a:r>
              <a:rPr lang="ko-KR" altLang="en-US" dirty="0" smtClean="0"/>
              <a:t>또는  </a:t>
            </a:r>
            <a:r>
              <a:rPr lang="en-US" altLang="ko-KR" dirty="0" smtClean="0"/>
              <a:t>kill -9 3278</a:t>
            </a:r>
          </a:p>
          <a:p>
            <a:pPr algn="l"/>
            <a:r>
              <a:rPr lang="ko-KR" altLang="en-US" dirty="0" smtClean="0"/>
              <a:t>프로세스 강제 종료  시그널 전송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69465"/>
              </p:ext>
            </p:extLst>
          </p:nvPr>
        </p:nvGraphicFramePr>
        <p:xfrm>
          <a:off x="2371303" y="5482219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95"/>
                <a:gridCol w="4877905"/>
              </a:tblGrid>
              <a:tr h="222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시그널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발생 상황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SIGALRM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시간을 예약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(alarm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 놓고 그 시간이 되었을 경우 발생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SIGINT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인터럽트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 Ctrl-C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키보드 입력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발생을 알림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SIGCHLD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자식 프로세스가 종료된 경우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sigaction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132505"/>
            <a:ext cx="3672409" cy="406265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signal.h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sig_handler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sig);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state;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=0;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 act;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memset</a:t>
            </a:r>
            <a:r>
              <a:rPr lang="en-US" altLang="ko-KR" sz="1000" dirty="0"/>
              <a:t>(&amp;act, 0,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));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act.sa_handler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sig_handler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sigemptyset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act.sa_mask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act.sa_flags</a:t>
            </a:r>
            <a:r>
              <a:rPr lang="en-US" altLang="ko-KR" sz="1000" dirty="0"/>
              <a:t> = 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state =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(SIGINT, &amp;act, 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sigaction.c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57215" y="1124744"/>
            <a:ext cx="4949281" cy="535531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if(state != 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puts("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() error \n");</a:t>
            </a:r>
          </a:p>
          <a:p>
            <a:pPr algn="l"/>
            <a:r>
              <a:rPr lang="en-US" altLang="ko-KR" sz="1000" dirty="0"/>
              <a:t>		exit(1);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    	printf("[MAIN] SIGNAL-Handler Install,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: %d \n",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while(1)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printf("%d : waiting..\n", 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++);</a:t>
            </a:r>
          </a:p>
          <a:p>
            <a:pPr algn="l"/>
            <a:r>
              <a:rPr lang="en-US" altLang="ko-KR" sz="1000" dirty="0"/>
              <a:t>		sleep(2);</a:t>
            </a:r>
          </a:p>
          <a:p>
            <a:pPr algn="l"/>
            <a:r>
              <a:rPr lang="en-US" altLang="ko-KR" sz="1000" dirty="0"/>
              <a:t>		if(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 &gt; 5) break;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sig_handler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sig)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smtClean="0"/>
              <a:t>          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printf("</a:t>
            </a:r>
            <a:r>
              <a:rPr lang="en-US" altLang="ko-KR" sz="1000" dirty="0" err="1"/>
              <a:t>Recevied</a:t>
            </a:r>
            <a:r>
              <a:rPr lang="en-US" altLang="ko-KR" sz="1000" dirty="0"/>
              <a:t> sig 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 : %d \n", sig);</a:t>
            </a:r>
          </a:p>
          <a:p>
            <a:pPr algn="l"/>
            <a:r>
              <a:rPr lang="en-US" altLang="ko-KR" sz="1000" dirty="0"/>
              <a:t>	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&lt;5;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pPr algn="l"/>
            <a:r>
              <a:rPr lang="en-US" altLang="ko-KR" sz="1000" dirty="0"/>
              <a:t>		printf("Sig handler </a:t>
            </a:r>
            <a:r>
              <a:rPr lang="en-US" altLang="ko-KR" sz="1000" dirty="0" err="1"/>
              <a:t>oper</a:t>
            </a:r>
            <a:r>
              <a:rPr lang="en-US" altLang="ko-KR" sz="1000" dirty="0"/>
              <a:t>..\n");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 err="1"/>
          </a:p>
        </p:txBody>
      </p:sp>
      <p:sp>
        <p:nvSpPr>
          <p:cNvPr id="2" name="TextBox 1"/>
          <p:cNvSpPr txBox="1"/>
          <p:nvPr/>
        </p:nvSpPr>
        <p:spPr>
          <a:xfrm>
            <a:off x="107504" y="5506179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프로그램 </a:t>
            </a:r>
            <a:r>
              <a:rPr lang="ko-KR" altLang="en-US" dirty="0" err="1" smtClean="0"/>
              <a:t>실행중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Ctrl-C </a:t>
            </a:r>
            <a:r>
              <a:rPr lang="ko-KR" altLang="en-US" dirty="0" smtClean="0"/>
              <a:t>키 입력 시</a:t>
            </a:r>
            <a:r>
              <a:rPr lang="en-US" altLang="ko-KR" dirty="0" smtClean="0"/>
              <a:t>(SIGINT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2685987" y="5301208"/>
            <a:ext cx="1741997" cy="46658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05087" y="55714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핸들러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0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/>
              <a:t>sigaction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424936" cy="134190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signal.h</a:t>
            </a:r>
            <a:r>
              <a:rPr lang="en-US" altLang="ko-KR" dirty="0" smtClean="0"/>
              <a:t>&gt;</a:t>
            </a:r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sigaction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signum</a:t>
            </a:r>
            <a:r>
              <a:rPr lang="en-US" altLang="ko-KR" dirty="0"/>
              <a:t>,  </a:t>
            </a:r>
            <a:r>
              <a:rPr lang="en-US" altLang="ko-KR" dirty="0" err="1"/>
              <a:t>const</a:t>
            </a:r>
            <a:r>
              <a:rPr lang="en-US" altLang="ko-KR" dirty="0"/>
              <a:t>  </a:t>
            </a:r>
            <a:r>
              <a:rPr lang="en-US" altLang="ko-KR" dirty="0" err="1"/>
              <a:t>struct</a:t>
            </a:r>
            <a:r>
              <a:rPr lang="en-US" altLang="ko-KR" dirty="0"/>
              <a:t>  </a:t>
            </a:r>
            <a:r>
              <a:rPr lang="en-US" altLang="ko-KR" dirty="0" err="1"/>
              <a:t>sigaction</a:t>
            </a:r>
            <a:r>
              <a:rPr lang="en-US" altLang="ko-KR" dirty="0"/>
              <a:t>  *act,	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sigaction</a:t>
            </a:r>
            <a:r>
              <a:rPr lang="en-US" altLang="ko-KR" dirty="0"/>
              <a:t> *</a:t>
            </a:r>
            <a:r>
              <a:rPr lang="en-US" altLang="ko-KR" dirty="0" err="1"/>
              <a:t>oldact</a:t>
            </a:r>
            <a:r>
              <a:rPr lang="en-US" altLang="ko-KR" dirty="0" smtClean="0"/>
              <a:t>);</a:t>
            </a:r>
          </a:p>
          <a:p>
            <a:pPr algn="l"/>
            <a:r>
              <a:rPr lang="en-US" altLang="ko-KR" dirty="0" smtClean="0"/>
              <a:t> - </a:t>
            </a:r>
            <a:r>
              <a:rPr lang="en-US" altLang="ko-KR" dirty="0" err="1" smtClean="0"/>
              <a:t>signum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가로 채고자 하는 시그널의 종류를 인자로 전달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 </a:t>
            </a:r>
            <a:r>
              <a:rPr lang="en-US" altLang="ko-KR" dirty="0" smtClean="0"/>
              <a:t>act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 등록할 시그널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정보로 초기화된 </a:t>
            </a:r>
            <a:r>
              <a:rPr lang="en-US" altLang="ko-KR" dirty="0" err="1" smtClean="0"/>
              <a:t>sigaction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변수의 포인터를 인자로 전달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-  </a:t>
            </a:r>
            <a:r>
              <a:rPr lang="en-US" altLang="ko-KR" dirty="0" err="1" smtClean="0"/>
              <a:t>oldact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등록된 시그널 </a:t>
            </a:r>
            <a:r>
              <a:rPr lang="ko-KR" altLang="en-US" dirty="0" err="1" smtClean="0"/>
              <a:t>핸들러의</a:t>
            </a:r>
            <a:r>
              <a:rPr lang="ko-KR" altLang="en-US" dirty="0" smtClean="0"/>
              <a:t> 포인터를 얻고자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052736"/>
            <a:ext cx="8424936" cy="566309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시그널이 발생했을 경우 시그널 </a:t>
            </a:r>
            <a:r>
              <a:rPr lang="ko-KR" altLang="en-US" dirty="0" err="1" smtClean="0">
                <a:solidFill>
                  <a:srgbClr val="FF0000"/>
                </a:solidFill>
              </a:rPr>
              <a:t>핸들러가</a:t>
            </a:r>
            <a:r>
              <a:rPr lang="ko-KR" altLang="en-US" dirty="0" smtClean="0">
                <a:solidFill>
                  <a:srgbClr val="FF0000"/>
                </a:solidFill>
              </a:rPr>
              <a:t> 호출 되도록 연결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등록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해 주는 역할로 </a:t>
            </a:r>
            <a:r>
              <a:rPr lang="en-US" altLang="ko-KR" dirty="0" err="1" smtClean="0">
                <a:solidFill>
                  <a:srgbClr val="FF0000"/>
                </a:solidFill>
              </a:rPr>
              <a:t>sinal</a:t>
            </a:r>
            <a:r>
              <a:rPr lang="en-US" altLang="ko-KR" dirty="0" smtClean="0">
                <a:solidFill>
                  <a:srgbClr val="FF0000"/>
                </a:solidFill>
              </a:rPr>
              <a:t>(), 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dirty="0" err="1" smtClean="0">
                <a:solidFill>
                  <a:srgbClr val="FF0000"/>
                </a:solidFill>
              </a:rPr>
              <a:t>sigaction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함수가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존재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주로  </a:t>
            </a:r>
            <a:r>
              <a:rPr lang="en-US" altLang="ko-KR" dirty="0" err="1" smtClean="0">
                <a:solidFill>
                  <a:srgbClr val="FF0000"/>
                </a:solidFill>
              </a:rPr>
              <a:t>sigaction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함수 사용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268493"/>
            <a:ext cx="8424936" cy="1600438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sigaction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{  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void (*</a:t>
            </a:r>
            <a:r>
              <a:rPr lang="en-US" altLang="ko-KR" dirty="0" err="1"/>
              <a:t>sa_handler</a:t>
            </a:r>
            <a:r>
              <a:rPr lang="en-US" altLang="ko-KR" dirty="0"/>
              <a:t>) (</a:t>
            </a:r>
            <a:r>
              <a:rPr lang="en-US" altLang="ko-KR" dirty="0" err="1"/>
              <a:t>int</a:t>
            </a:r>
            <a:r>
              <a:rPr lang="en-US" altLang="ko-KR" dirty="0" smtClean="0"/>
              <a:t>);  // </a:t>
            </a:r>
            <a:r>
              <a:rPr lang="ko-KR" altLang="en-US" dirty="0" smtClean="0"/>
              <a:t>시그널 처리하는 시그널 </a:t>
            </a:r>
            <a:r>
              <a:rPr lang="ko-KR" altLang="en-US" dirty="0" err="1" smtClean="0"/>
              <a:t>핸들러의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대입</a:t>
            </a:r>
            <a:r>
              <a:rPr lang="en-US" altLang="ko-KR" dirty="0" smtClean="0"/>
              <a:t>   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/>
              <a:t>sigset_t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sa_mask</a:t>
            </a:r>
            <a:r>
              <a:rPr lang="en-US" altLang="ko-KR" dirty="0"/>
              <a:t>;  </a:t>
            </a:r>
            <a:r>
              <a:rPr lang="en-US" altLang="ko-KR" dirty="0" smtClean="0"/>
              <a:t>      //  </a:t>
            </a:r>
            <a:r>
              <a:rPr lang="ko-KR" altLang="en-US" dirty="0" smtClean="0"/>
              <a:t>시그널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실행되는 동안 블로킹될 시그널 마스크 설정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sa_flags</a:t>
            </a:r>
            <a:r>
              <a:rPr lang="en-US" altLang="ko-KR" dirty="0"/>
              <a:t>; </a:t>
            </a:r>
            <a:r>
              <a:rPr lang="en-US" altLang="ko-KR" dirty="0" smtClean="0"/>
              <a:t>  //</a:t>
            </a:r>
            <a:r>
              <a:rPr lang="ko-KR" altLang="en-US" dirty="0"/>
              <a:t> </a:t>
            </a:r>
            <a:r>
              <a:rPr lang="ko-KR" altLang="en-US" dirty="0" smtClean="0"/>
              <a:t>필요 옵션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};</a:t>
            </a:r>
            <a:endParaRPr lang="en-US" altLang="ko-KR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37803" y="5022702"/>
            <a:ext cx="8424936" cy="1354217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sigemptyset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sigset_t</a:t>
            </a:r>
            <a:r>
              <a:rPr lang="en-US" altLang="ko-KR" sz="1000" dirty="0" smtClean="0"/>
              <a:t> *set); </a:t>
            </a:r>
          </a:p>
          <a:p>
            <a:pPr algn="l"/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sa_mask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비트를</a:t>
            </a:r>
            <a:r>
              <a:rPr lang="ko-KR" altLang="en-US" sz="1000" dirty="0" smtClean="0"/>
              <a:t> 모두 비우는 함수로 모든 비트가 </a:t>
            </a:r>
            <a:r>
              <a:rPr lang="en-US" altLang="ko-KR" sz="1000" dirty="0" smtClean="0"/>
              <a:t>0 </a:t>
            </a:r>
            <a:r>
              <a:rPr lang="ko-KR" altLang="en-US" sz="1000" dirty="0" smtClean="0"/>
              <a:t>인 경우  시그널 </a:t>
            </a:r>
            <a:r>
              <a:rPr lang="ko-KR" altLang="en-US" sz="1000" dirty="0" err="1" smtClean="0"/>
              <a:t>핸들러가</a:t>
            </a:r>
            <a:r>
              <a:rPr lang="ko-KR" altLang="en-US" sz="1000" dirty="0" smtClean="0"/>
              <a:t> 실행되는 동안 다른 시그널 도착 시 해당 시그널 일시 중단 되고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새로운 시그널 </a:t>
            </a:r>
            <a:r>
              <a:rPr lang="ko-KR" altLang="en-US" sz="1000" dirty="0" err="1" smtClean="0"/>
              <a:t>핸들러</a:t>
            </a:r>
            <a:r>
              <a:rPr lang="ko-KR" altLang="en-US" sz="1000" dirty="0" smtClean="0"/>
              <a:t> 동작 </a:t>
            </a:r>
            <a:r>
              <a:rPr lang="en-US" altLang="ko-KR" sz="1000" dirty="0" smtClean="0"/>
              <a:t>( </a:t>
            </a:r>
            <a:r>
              <a:rPr lang="ko-KR" altLang="en-US" sz="1000" dirty="0" smtClean="0">
                <a:solidFill>
                  <a:srgbClr val="FF0000"/>
                </a:solidFill>
              </a:rPr>
              <a:t>동일 시그널 제외 </a:t>
            </a:r>
            <a:r>
              <a:rPr lang="en-US" altLang="ko-KR" sz="1000" dirty="0" smtClean="0"/>
              <a:t>)</a:t>
            </a:r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 smtClean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sigfillset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sigset_t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*set); </a:t>
            </a:r>
          </a:p>
          <a:p>
            <a:pPr algn="l"/>
            <a:r>
              <a:rPr lang="en-US" altLang="ko-KR" sz="1000" dirty="0"/>
              <a:t>: </a:t>
            </a:r>
            <a:r>
              <a:rPr lang="en-US" altLang="ko-KR" sz="1000" dirty="0" err="1"/>
              <a:t>sa_mask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비트를</a:t>
            </a:r>
            <a:r>
              <a:rPr lang="ko-KR" altLang="en-US" sz="1000" dirty="0"/>
              <a:t> 모두 </a:t>
            </a:r>
            <a:r>
              <a:rPr lang="ko-KR" altLang="en-US" sz="1000" dirty="0" smtClean="0"/>
              <a:t>채우는 </a:t>
            </a:r>
            <a:r>
              <a:rPr lang="ko-KR" altLang="en-US" sz="1000" dirty="0"/>
              <a:t>함수로 모든 비트가 </a:t>
            </a:r>
            <a:r>
              <a:rPr lang="en-US" altLang="ko-KR" sz="1000" dirty="0"/>
              <a:t>1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인 경우  시그널 </a:t>
            </a:r>
            <a:r>
              <a:rPr lang="ko-KR" altLang="en-US" sz="1000" dirty="0" err="1"/>
              <a:t>핸들러가</a:t>
            </a:r>
            <a:r>
              <a:rPr lang="ko-KR" altLang="en-US" sz="1000" dirty="0"/>
              <a:t> 실행되는 동안 </a:t>
            </a:r>
            <a:r>
              <a:rPr lang="ko-KR" altLang="en-US" sz="1000" dirty="0" smtClean="0"/>
              <a:t>도착한 다른 시그널은 잠시 보류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블록킹</a:t>
            </a:r>
            <a:r>
              <a:rPr lang="en-US" altLang="ko-KR" sz="1000" dirty="0" smtClean="0"/>
              <a:t>)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( SIGKILL, SIGSTOP </a:t>
            </a:r>
            <a:r>
              <a:rPr lang="ko-KR" altLang="en-US" sz="1000" dirty="0" smtClean="0"/>
              <a:t>제외 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693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sigaction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132505"/>
            <a:ext cx="3978942" cy="498598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signal.h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types.h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sig_timer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sig);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state;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 act;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act.sa_handler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sig_timer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sigemptyset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act.sa_mask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act.sa_flags</a:t>
            </a:r>
            <a:r>
              <a:rPr lang="en-US" altLang="ko-KR" sz="1000" dirty="0"/>
              <a:t> = 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state =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(SIGALRM, &amp;act, 0);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if(state != 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puts("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() error \n");</a:t>
            </a:r>
          </a:p>
          <a:p>
            <a:pPr algn="l"/>
            <a:r>
              <a:rPr lang="en-US" altLang="ko-KR" sz="1000" dirty="0"/>
              <a:t>		exit(1);</a:t>
            </a:r>
          </a:p>
          <a:p>
            <a:pPr algn="l"/>
            <a:r>
              <a:rPr lang="en-US" altLang="ko-KR" sz="1000" dirty="0"/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sigalrm.c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57215" y="1124744"/>
            <a:ext cx="4949281" cy="30162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alarm(5</a:t>
            </a:r>
            <a:r>
              <a:rPr lang="en-US" altLang="ko-KR" sz="1000" dirty="0"/>
              <a:t>); // 5 second after -&gt; SIGALRM Reserved */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while(1)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printf("waiting..\n");</a:t>
            </a:r>
          </a:p>
          <a:p>
            <a:pPr algn="l"/>
            <a:r>
              <a:rPr lang="en-US" altLang="ko-KR" sz="1000" dirty="0"/>
              <a:t>		sleep(2);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sig_timer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sig)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printf("Reserved Time complete !! \n");</a:t>
            </a:r>
          </a:p>
          <a:p>
            <a:pPr algn="l"/>
            <a:r>
              <a:rPr lang="en-US" altLang="ko-KR" sz="1000" dirty="0"/>
              <a:t>    exit(0);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1830" y="5054924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초 후 발생하는 </a:t>
            </a:r>
            <a:r>
              <a:rPr lang="en-US" altLang="ko-KR" dirty="0" smtClean="0"/>
              <a:t>SIGALRM </a:t>
            </a:r>
            <a:r>
              <a:rPr lang="ko-KR" altLang="en-US" dirty="0" smtClean="0"/>
              <a:t>시그널에 의해 동작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 flipV="1">
            <a:off x="5508104" y="3876175"/>
            <a:ext cx="399741" cy="113608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47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Sigaction</a:t>
            </a:r>
            <a:r>
              <a:rPr lang="ko-KR" altLang="en-US" dirty="0"/>
              <a:t> </a:t>
            </a:r>
            <a:r>
              <a:rPr lang="en-US" altLang="ko-KR" dirty="0" smtClean="0"/>
              <a:t>_ </a:t>
            </a:r>
            <a:r>
              <a:rPr lang="ko-KR" altLang="en-US" dirty="0" err="1" smtClean="0"/>
              <a:t>좀비</a:t>
            </a:r>
            <a:r>
              <a:rPr lang="ko-KR" altLang="en-US" dirty="0" smtClean="0"/>
              <a:t> 프로세스 제거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132505"/>
            <a:ext cx="3978942" cy="409342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signal.h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types.h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wait.h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zombie_del_handler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sig);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state;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=0;</a:t>
            </a:r>
          </a:p>
          <a:p>
            <a:pPr algn="l"/>
            <a:r>
              <a:rPr lang="en-US" altLang="ko-KR" sz="1000" dirty="0"/>
              <a:t>     </a:t>
            </a:r>
            <a:r>
              <a:rPr lang="en-US" altLang="ko-KR" sz="1000" dirty="0" err="1"/>
              <a:t>pid_t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 act;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memset</a:t>
            </a:r>
            <a:r>
              <a:rPr lang="en-US" altLang="ko-KR" sz="1000" dirty="0"/>
              <a:t>(&amp;act, 0,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));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act.sa_handler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zombie_del_handler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sigemptyset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act.sa_mask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act.sa_flags</a:t>
            </a:r>
            <a:r>
              <a:rPr lang="en-US" altLang="ko-KR" sz="1000" dirty="0"/>
              <a:t> = 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sigaction_zombie.c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57215" y="1124744"/>
            <a:ext cx="4949281" cy="523220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	state =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(SIGCHLD, &amp;act, 0);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if(state != 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puts("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() error \n");</a:t>
            </a:r>
          </a:p>
          <a:p>
            <a:pPr algn="l"/>
            <a:r>
              <a:rPr lang="en-US" altLang="ko-KR" sz="1000" dirty="0"/>
              <a:t>		exit(1);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fork();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if(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== 0 )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     </a:t>
            </a:r>
            <a:r>
              <a:rPr lang="en-US" altLang="ko-KR" sz="1000" dirty="0" smtClean="0"/>
              <a:t>                              </a:t>
            </a:r>
            <a:r>
              <a:rPr lang="en-US" altLang="ko-KR" sz="1000" dirty="0"/>
              <a:t>printf("child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%d \n",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());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smtClean="0"/>
              <a:t>                              exit(3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else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printf("Parent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%d \n",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());</a:t>
            </a:r>
          </a:p>
          <a:p>
            <a:pPr algn="l"/>
            <a:r>
              <a:rPr lang="en-US" altLang="ko-KR" sz="1000" dirty="0"/>
              <a:t>		while(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 &lt; 5)</a:t>
            </a:r>
          </a:p>
          <a:p>
            <a:pPr algn="l"/>
            <a:r>
              <a:rPr lang="en-US" altLang="ko-KR" sz="1000" dirty="0"/>
              <a:t>		{</a:t>
            </a:r>
          </a:p>
          <a:p>
            <a:pPr algn="l"/>
            <a:r>
              <a:rPr lang="en-US" altLang="ko-KR" sz="1000" dirty="0"/>
              <a:t>			sleep(1);</a:t>
            </a:r>
          </a:p>
          <a:p>
            <a:pPr algn="l"/>
            <a:r>
              <a:rPr lang="en-US" altLang="ko-KR" sz="1000" dirty="0"/>
              <a:t>			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++;</a:t>
            </a:r>
          </a:p>
          <a:p>
            <a:pPr algn="l"/>
            <a:r>
              <a:rPr lang="en-US" altLang="ko-KR" sz="1000" dirty="0"/>
              <a:t>		}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printf("Main Process Exit!!\n");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5148064" y="1412776"/>
            <a:ext cx="2808312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879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Sigaction</a:t>
            </a:r>
            <a:r>
              <a:rPr lang="ko-KR" altLang="en-US" dirty="0"/>
              <a:t> </a:t>
            </a:r>
            <a:r>
              <a:rPr lang="en-US" altLang="ko-KR" dirty="0" smtClean="0"/>
              <a:t>_ </a:t>
            </a:r>
            <a:r>
              <a:rPr lang="ko-KR" altLang="en-US" dirty="0" err="1" smtClean="0"/>
              <a:t>좀비</a:t>
            </a:r>
            <a:r>
              <a:rPr lang="ko-KR" altLang="en-US" dirty="0" smtClean="0"/>
              <a:t> 프로세스 제거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132505"/>
            <a:ext cx="3978942" cy="190821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zombie_del_handler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sig)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</a:t>
            </a:r>
            <a:r>
              <a:rPr lang="en-US" altLang="ko-KR" sz="1000" dirty="0" err="1"/>
              <a:t>pid_t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rtn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waitpid</a:t>
            </a:r>
            <a:r>
              <a:rPr lang="en-US" altLang="ko-KR" sz="1000" dirty="0"/>
              <a:t>(-1, &amp;</a:t>
            </a:r>
            <a:r>
              <a:rPr lang="en-US" altLang="ko-KR" sz="1000" dirty="0" err="1"/>
              <a:t>rtn</a:t>
            </a:r>
            <a:r>
              <a:rPr lang="en-US" altLang="ko-KR" sz="1000" dirty="0"/>
              <a:t>, WNOHANG </a:t>
            </a:r>
            <a:r>
              <a:rPr lang="en-US" altLang="ko-KR" sz="1000" dirty="0" smtClean="0"/>
              <a:t>);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printf(“</a:t>
            </a:r>
            <a:r>
              <a:rPr lang="en-US" altLang="ko-KR" sz="1000" dirty="0" err="1" smtClean="0"/>
              <a:t>rtn</a:t>
            </a:r>
            <a:r>
              <a:rPr lang="en-US" altLang="ko-KR" sz="1000" dirty="0" smtClean="0"/>
              <a:t> : %d\n”, WEXITSTATUS(</a:t>
            </a:r>
            <a:r>
              <a:rPr lang="en-US" altLang="ko-KR" sz="1000" dirty="0" err="1" smtClean="0"/>
              <a:t>rtn</a:t>
            </a:r>
            <a:r>
              <a:rPr lang="en-US" altLang="ko-KR" sz="1000" dirty="0" smtClean="0"/>
              <a:t>));</a:t>
            </a:r>
            <a:endParaRPr lang="en-US" altLang="ko-KR" sz="1000" dirty="0"/>
          </a:p>
          <a:p>
            <a:pPr algn="l"/>
            <a:r>
              <a:rPr lang="en-US" altLang="ko-KR" sz="1000" dirty="0"/>
              <a:t>     printf("Delete Zombie PID : %d\n",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sigaction_zombie.c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3851920" y="1772816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932040" y="1484784"/>
            <a:ext cx="3312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자식 프로세스 종료 </a:t>
            </a:r>
            <a:r>
              <a:rPr lang="en-US" altLang="ko-KR" dirty="0" smtClean="0"/>
              <a:t>: SIGCHLD </a:t>
            </a:r>
            <a:r>
              <a:rPr lang="ko-KR" altLang="en-US" dirty="0" smtClean="0"/>
              <a:t>발생시 호출되는 함수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3491880" y="2204864"/>
            <a:ext cx="1296144" cy="2160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932040" y="2309378"/>
            <a:ext cx="3312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부모 프로세스가  자식 프로세스의 리턴 값을 읽어 들여  자식 프로세스 소멸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3" y="3212976"/>
            <a:ext cx="3057952" cy="100979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>
            <a:off x="3491880" y="2420888"/>
            <a:ext cx="1584176" cy="115212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076056" y="3333613"/>
            <a:ext cx="33123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자식 프로세스 종료 시 리턴 값을 얻음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3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ko-KR" altLang="en-US" dirty="0" smtClean="0"/>
              <a:t>멀티프로세스 </a:t>
            </a:r>
            <a:r>
              <a:rPr lang="en-US" altLang="ko-KR" dirty="0" smtClean="0"/>
              <a:t>( TCP </a:t>
            </a:r>
            <a:r>
              <a:rPr lang="ko-KR" altLang="en-US" dirty="0" smtClean="0"/>
              <a:t>소켓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32505"/>
            <a:ext cx="7920880" cy="449353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	if( 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=fork()) == -1 )</a:t>
            </a:r>
          </a:p>
          <a:p>
            <a:pPr algn="l"/>
            <a:r>
              <a:rPr lang="en-US" altLang="ko-KR" sz="1000" dirty="0"/>
              <a:t>		{</a:t>
            </a:r>
          </a:p>
          <a:p>
            <a:pPr algn="l"/>
            <a:r>
              <a:rPr lang="en-US" altLang="ko-KR" sz="1000" dirty="0"/>
              <a:t>			close(</a:t>
            </a:r>
            <a:r>
              <a:rPr lang="en-US" altLang="ko-KR" sz="1000" dirty="0" err="1"/>
              <a:t>clnt_sock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	continue;</a:t>
            </a:r>
          </a:p>
          <a:p>
            <a:pPr algn="l"/>
            <a:r>
              <a:rPr lang="en-US" altLang="ko-KR" sz="1000" dirty="0"/>
              <a:t>		}</a:t>
            </a:r>
          </a:p>
          <a:p>
            <a:pPr algn="l"/>
            <a:r>
              <a:rPr lang="en-US" altLang="ko-KR" sz="1000" dirty="0"/>
              <a:t>		else if(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&gt; 0)</a:t>
            </a:r>
          </a:p>
          <a:p>
            <a:pPr algn="l"/>
            <a:r>
              <a:rPr lang="en-US" altLang="ko-KR" sz="1000" dirty="0"/>
              <a:t>		{</a:t>
            </a:r>
          </a:p>
          <a:p>
            <a:pPr algn="l"/>
            <a:r>
              <a:rPr lang="en-US" altLang="ko-KR" sz="1000" dirty="0"/>
              <a:t>			puts("Connect </a:t>
            </a:r>
            <a:r>
              <a:rPr lang="en-US" altLang="ko-KR" sz="1000" dirty="0" err="1"/>
              <a:t>Cleate</a:t>
            </a:r>
            <a:r>
              <a:rPr lang="en-US" altLang="ko-KR" sz="1000" dirty="0"/>
              <a:t>");</a:t>
            </a:r>
          </a:p>
          <a:p>
            <a:pPr algn="l"/>
            <a:r>
              <a:rPr lang="en-US" altLang="ko-KR" sz="1000" dirty="0"/>
              <a:t>			close(</a:t>
            </a:r>
            <a:r>
              <a:rPr lang="en-US" altLang="ko-KR" sz="1000" dirty="0" err="1"/>
              <a:t>clnt_sock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	continue</a:t>
            </a:r>
            <a:r>
              <a:rPr lang="en-US" altLang="ko-KR" sz="1000" dirty="0" smtClean="0"/>
              <a:t>;</a:t>
            </a:r>
          </a:p>
          <a:p>
            <a:pPr algn="l"/>
            <a:r>
              <a:rPr lang="en-US" altLang="ko-KR" sz="1000" dirty="0"/>
              <a:t>		else</a:t>
            </a:r>
          </a:p>
          <a:p>
            <a:pPr algn="l"/>
            <a:r>
              <a:rPr lang="en-US" altLang="ko-KR" sz="1000" dirty="0"/>
              <a:t>		{</a:t>
            </a:r>
          </a:p>
          <a:p>
            <a:pPr algn="l"/>
            <a:r>
              <a:rPr lang="en-US" altLang="ko-KR" sz="1000" dirty="0"/>
              <a:t>			close(</a:t>
            </a:r>
            <a:r>
              <a:rPr lang="en-US" altLang="ko-KR" sz="1000" dirty="0" err="1"/>
              <a:t>serv_sock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		while( (</a:t>
            </a:r>
            <a:r>
              <a:rPr lang="en-US" altLang="ko-KR" sz="1000" dirty="0" err="1"/>
              <a:t>str_len</a:t>
            </a:r>
            <a:r>
              <a:rPr lang="en-US" altLang="ko-KR" sz="1000" dirty="0"/>
              <a:t> = read(</a:t>
            </a:r>
            <a:r>
              <a:rPr lang="en-US" altLang="ko-KR" sz="1000" dirty="0" err="1"/>
              <a:t>clnt_sock</a:t>
            </a:r>
            <a:r>
              <a:rPr lang="en-US" altLang="ko-KR" sz="1000" dirty="0"/>
              <a:t>, message, BUFSIZE)) != 0)</a:t>
            </a:r>
          </a:p>
          <a:p>
            <a:pPr algn="l"/>
            <a:r>
              <a:rPr lang="en-US" altLang="ko-KR" sz="1000" dirty="0"/>
              <a:t>			{</a:t>
            </a:r>
          </a:p>
          <a:p>
            <a:pPr algn="l"/>
            <a:r>
              <a:rPr lang="en-US" altLang="ko-KR" sz="1000" dirty="0"/>
              <a:t>				write(</a:t>
            </a:r>
            <a:r>
              <a:rPr lang="en-US" altLang="ko-KR" sz="1000" dirty="0" err="1"/>
              <a:t>clnt_sock</a:t>
            </a:r>
            <a:r>
              <a:rPr lang="en-US" altLang="ko-KR" sz="1000" dirty="0"/>
              <a:t>, message, </a:t>
            </a:r>
            <a:r>
              <a:rPr lang="en-US" altLang="ko-KR" sz="1000" dirty="0" err="1"/>
              <a:t>str_len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		write(1, message, </a:t>
            </a:r>
            <a:r>
              <a:rPr lang="en-US" altLang="ko-KR" sz="1000" dirty="0" err="1"/>
              <a:t>str_len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}</a:t>
            </a:r>
          </a:p>
          <a:p>
            <a:pPr algn="l"/>
            <a:r>
              <a:rPr lang="en-US" altLang="ko-KR" sz="1000" dirty="0"/>
              <a:t>			puts("Connect Close");</a:t>
            </a:r>
          </a:p>
          <a:p>
            <a:pPr algn="l"/>
            <a:r>
              <a:rPr lang="en-US" altLang="ko-KR" sz="1000" dirty="0"/>
              <a:t>			close(</a:t>
            </a:r>
            <a:r>
              <a:rPr lang="en-US" altLang="ko-KR" sz="1000" dirty="0" err="1"/>
              <a:t>clnt_sock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	exit(0);</a:t>
            </a:r>
          </a:p>
          <a:p>
            <a:pPr algn="l"/>
            <a:r>
              <a:rPr lang="en-US" altLang="ko-KR" sz="1000" dirty="0"/>
              <a:t>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echo_multiserv.c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 bwMode="auto">
          <a:xfrm flipV="1">
            <a:off x="5004048" y="2204864"/>
            <a:ext cx="1224136" cy="57606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516216" y="1844824"/>
            <a:ext cx="2088232" cy="52322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부모 프로세스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clnt_sock</a:t>
            </a:r>
            <a:r>
              <a:rPr lang="en-US" altLang="ko-KR" dirty="0"/>
              <a:t>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close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5050804" y="3650624"/>
            <a:ext cx="1609428" cy="129054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660232" y="4498775"/>
            <a:ext cx="2088232" cy="99719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자식 프로세스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algn="l"/>
            <a:r>
              <a:rPr lang="en-US" altLang="ko-KR" dirty="0" err="1" smtClean="0"/>
              <a:t>serv_sock</a:t>
            </a:r>
            <a:r>
              <a:rPr lang="en-US" altLang="ko-KR" dirty="0"/>
              <a:t> </a:t>
            </a:r>
            <a:r>
              <a:rPr lang="ko-KR" altLang="en-US" dirty="0" smtClean="0"/>
              <a:t>을  </a:t>
            </a:r>
            <a:r>
              <a:rPr lang="en-US" altLang="ko-KR" dirty="0" smtClean="0"/>
              <a:t>close </a:t>
            </a:r>
            <a:r>
              <a:rPr lang="ko-KR" altLang="en-US" dirty="0" smtClean="0"/>
              <a:t>하고  </a:t>
            </a:r>
            <a:r>
              <a:rPr lang="en-US" altLang="ko-KR" dirty="0" err="1" smtClean="0"/>
              <a:t>clnt_sock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데이터 송수신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3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ko-KR" altLang="en-US" dirty="0" smtClean="0"/>
              <a:t>멀티프로세스 </a:t>
            </a:r>
            <a:r>
              <a:rPr lang="en-US" altLang="ko-KR" dirty="0" smtClean="0"/>
              <a:t>( TCP </a:t>
            </a:r>
            <a:r>
              <a:rPr lang="ko-KR" altLang="en-US" dirty="0" smtClean="0"/>
              <a:t>소켓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32505"/>
            <a:ext cx="7920880" cy="357020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fork();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if(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== 0)</a:t>
            </a:r>
          </a:p>
          <a:p>
            <a:pPr algn="l"/>
            <a:r>
              <a:rPr lang="en-US" altLang="ko-KR" sz="1000" dirty="0"/>
              <a:t>	{	</a:t>
            </a:r>
          </a:p>
          <a:p>
            <a:pPr algn="l"/>
            <a:r>
              <a:rPr lang="en-US" altLang="ko-KR" sz="1000" dirty="0"/>
              <a:t>			while(1)</a:t>
            </a:r>
          </a:p>
          <a:p>
            <a:pPr algn="l"/>
            <a:r>
              <a:rPr lang="en-US" altLang="ko-KR" sz="1000" dirty="0"/>
              <a:t>			{</a:t>
            </a:r>
          </a:p>
          <a:p>
            <a:pPr algn="l"/>
            <a:r>
              <a:rPr lang="en-US" altLang="ko-KR" sz="1000" dirty="0"/>
              <a:t>				</a:t>
            </a:r>
            <a:r>
              <a:rPr lang="en-US" altLang="ko-KR" sz="1000" dirty="0" err="1"/>
              <a:t>fputs</a:t>
            </a:r>
            <a:r>
              <a:rPr lang="en-US" altLang="ko-KR" sz="1000" dirty="0"/>
              <a:t>("send message Input (q to quit) : ", </a:t>
            </a:r>
            <a:r>
              <a:rPr lang="en-US" altLang="ko-KR" sz="1000" dirty="0" err="1"/>
              <a:t>stdout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		</a:t>
            </a:r>
            <a:r>
              <a:rPr lang="en-US" altLang="ko-KR" sz="1000" dirty="0" err="1"/>
              <a:t>fgets</a:t>
            </a:r>
            <a:r>
              <a:rPr lang="en-US" altLang="ko-KR" sz="1000" dirty="0"/>
              <a:t>(message, BUFSIZE, 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		if( !</a:t>
            </a:r>
            <a:r>
              <a:rPr lang="en-US" altLang="ko-KR" sz="1000" dirty="0" err="1"/>
              <a:t>strcmp</a:t>
            </a:r>
            <a:r>
              <a:rPr lang="en-US" altLang="ko-KR" sz="1000" dirty="0"/>
              <a:t>(message, "q\n"))</a:t>
            </a:r>
          </a:p>
          <a:p>
            <a:pPr algn="l"/>
            <a:r>
              <a:rPr lang="en-US" altLang="ko-KR" sz="1000" dirty="0"/>
              <a:t>				{</a:t>
            </a:r>
          </a:p>
          <a:p>
            <a:pPr algn="l"/>
            <a:r>
              <a:rPr lang="en-US" altLang="ko-KR" sz="1000" dirty="0"/>
              <a:t>					shutdown(sock, SHUT_WR);</a:t>
            </a:r>
          </a:p>
          <a:p>
            <a:pPr algn="l"/>
            <a:r>
              <a:rPr lang="en-US" altLang="ko-KR" sz="1000" dirty="0"/>
              <a:t>					close(sock);</a:t>
            </a:r>
          </a:p>
          <a:p>
            <a:pPr algn="l"/>
            <a:r>
              <a:rPr lang="en-US" altLang="ko-KR" sz="1000" dirty="0"/>
              <a:t>					exit(0);</a:t>
            </a:r>
          </a:p>
          <a:p>
            <a:pPr algn="l"/>
            <a:r>
              <a:rPr lang="en-US" altLang="ko-KR" sz="1000" dirty="0"/>
              <a:t>				}</a:t>
            </a:r>
          </a:p>
          <a:p>
            <a:pPr algn="l"/>
            <a:r>
              <a:rPr lang="en-US" altLang="ko-KR" sz="1000" dirty="0"/>
              <a:t>				write(sock, message,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(message));</a:t>
            </a:r>
          </a:p>
          <a:p>
            <a:pPr algn="l"/>
            <a:r>
              <a:rPr lang="en-US" altLang="ko-KR" sz="1000" dirty="0"/>
              <a:t>				sleep(1);</a:t>
            </a:r>
          </a:p>
          <a:p>
            <a:pPr algn="l"/>
            <a:r>
              <a:rPr lang="en-US" altLang="ko-KR" sz="1000" dirty="0"/>
              <a:t>           </a:t>
            </a:r>
            <a:r>
              <a:rPr lang="en-US" altLang="ko-KR" sz="1000" dirty="0" smtClean="0"/>
              <a:t>                                                      }</a:t>
            </a:r>
            <a:endParaRPr lang="en-US" altLang="ko-KR" sz="1000" dirty="0"/>
          </a:p>
          <a:p>
            <a:pPr algn="l"/>
            <a:r>
              <a:rPr lang="en-US" altLang="ko-KR" sz="1000" dirty="0"/>
              <a:t>			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smtClean="0"/>
              <a:t>                     }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echo_multclnt.c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2771800" y="3716946"/>
            <a:ext cx="432048" cy="151225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915816" y="5312266"/>
            <a:ext cx="5544616" cy="56630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자식 프로세스 </a:t>
            </a:r>
            <a:r>
              <a:rPr lang="en-US" altLang="ko-KR" dirty="0" smtClean="0"/>
              <a:t>: </a:t>
            </a:r>
          </a:p>
          <a:p>
            <a:pPr algn="l"/>
            <a:r>
              <a:rPr lang="ko-KR" altLang="en-US" dirty="0" smtClean="0"/>
              <a:t>문자열을 입력 받아  입력 받은 데이터를 서버에 송신만 하는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3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ko-KR" altLang="en-US" dirty="0" smtClean="0"/>
              <a:t>멀티프로세스 </a:t>
            </a:r>
            <a:r>
              <a:rPr lang="en-US" altLang="ko-KR" dirty="0" smtClean="0"/>
              <a:t>( TCP </a:t>
            </a:r>
            <a:r>
              <a:rPr lang="ko-KR" altLang="en-US" dirty="0" smtClean="0"/>
              <a:t>소켓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32505"/>
            <a:ext cx="7920880" cy="30162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                     else</a:t>
            </a:r>
            <a:endParaRPr lang="en-US" altLang="ko-KR" sz="1000" dirty="0"/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while(1)</a:t>
            </a:r>
          </a:p>
          <a:p>
            <a:pPr algn="l"/>
            <a:r>
              <a:rPr lang="en-US" altLang="ko-KR" sz="1000" dirty="0"/>
              <a:t>		{</a:t>
            </a:r>
          </a:p>
          <a:p>
            <a:pPr algn="l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str_len</a:t>
            </a:r>
            <a:r>
              <a:rPr lang="en-US" altLang="ko-KR" sz="1000" dirty="0"/>
              <a:t> = read(sock, </a:t>
            </a:r>
            <a:r>
              <a:rPr lang="en-US" altLang="ko-KR" sz="1000" dirty="0" err="1"/>
              <a:t>message,BUFSIZE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	if(</a:t>
            </a:r>
            <a:r>
              <a:rPr lang="en-US" altLang="ko-KR" sz="1000" dirty="0" err="1"/>
              <a:t>str_len</a:t>
            </a:r>
            <a:r>
              <a:rPr lang="en-US" altLang="ko-KR" sz="1000" dirty="0"/>
              <a:t> == 0)</a:t>
            </a:r>
          </a:p>
          <a:p>
            <a:pPr algn="l"/>
            <a:r>
              <a:rPr lang="en-US" altLang="ko-KR" sz="1000" dirty="0"/>
              <a:t>			{</a:t>
            </a:r>
          </a:p>
          <a:p>
            <a:pPr algn="l"/>
            <a:r>
              <a:rPr lang="en-US" altLang="ko-KR" sz="1000" dirty="0"/>
              <a:t>				printf("</a:t>
            </a:r>
            <a:r>
              <a:rPr lang="en-US" altLang="ko-KR" sz="1000" dirty="0" err="1"/>
              <a:t>clint</a:t>
            </a:r>
            <a:r>
              <a:rPr lang="en-US" altLang="ko-KR" sz="1000" dirty="0"/>
              <a:t> exit\n");</a:t>
            </a:r>
          </a:p>
          <a:p>
            <a:pPr algn="l"/>
            <a:r>
              <a:rPr lang="en-US" altLang="ko-KR" sz="1000" dirty="0"/>
              <a:t>				exit(0);</a:t>
            </a:r>
          </a:p>
          <a:p>
            <a:pPr algn="l"/>
            <a:r>
              <a:rPr lang="en-US" altLang="ko-KR" sz="1000" dirty="0"/>
              <a:t>			}</a:t>
            </a:r>
          </a:p>
          <a:p>
            <a:pPr algn="l"/>
            <a:r>
              <a:rPr lang="en-US" altLang="ko-KR" sz="1000" dirty="0"/>
              <a:t>			message[</a:t>
            </a:r>
            <a:r>
              <a:rPr lang="en-US" altLang="ko-KR" sz="1000" dirty="0" err="1"/>
              <a:t>str_len</a:t>
            </a:r>
            <a:r>
              <a:rPr lang="en-US" altLang="ko-KR" sz="1000" dirty="0"/>
              <a:t>]=0;</a:t>
            </a:r>
          </a:p>
          <a:p>
            <a:pPr algn="l"/>
            <a:r>
              <a:rPr lang="en-US" altLang="ko-KR" sz="1000" dirty="0"/>
              <a:t>			printf("\</a:t>
            </a:r>
            <a:r>
              <a:rPr lang="en-US" altLang="ko-KR" sz="1000" dirty="0" err="1"/>
              <a:t>nMessage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Recevied</a:t>
            </a:r>
            <a:r>
              <a:rPr lang="en-US" altLang="ko-KR" sz="1000" dirty="0"/>
              <a:t> from server : %s \n", message);</a:t>
            </a:r>
          </a:p>
          <a:p>
            <a:pPr algn="l"/>
            <a:r>
              <a:rPr lang="en-US" altLang="ko-KR" sz="1000" dirty="0"/>
              <a:t>		}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close(sock);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echo_multclnt.c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1979712" y="2996952"/>
            <a:ext cx="1368152" cy="151216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491880" y="4225965"/>
            <a:ext cx="4608512" cy="56630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부모 프로세스 </a:t>
            </a:r>
            <a:r>
              <a:rPr lang="en-US" altLang="ko-KR" dirty="0" smtClean="0"/>
              <a:t>: </a:t>
            </a:r>
          </a:p>
          <a:p>
            <a:pPr algn="l"/>
            <a:r>
              <a:rPr lang="ko-KR" altLang="en-US" dirty="0" smtClean="0"/>
              <a:t>서버가 보내온 에코 메시지를 수신하는 역할만 담당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" y="4941168"/>
            <a:ext cx="4686954" cy="2857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" y="5252009"/>
            <a:ext cx="6001588" cy="2476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" y="5686693"/>
            <a:ext cx="2591162" cy="657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22" y="5557827"/>
            <a:ext cx="4273549" cy="91169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 flipH="1">
            <a:off x="2988903" y="5686693"/>
            <a:ext cx="1548172" cy="26258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endCxn id="8" idx="1"/>
          </p:cNvCxnSpPr>
          <p:nvPr/>
        </p:nvCxnSpPr>
        <p:spPr bwMode="auto">
          <a:xfrm flipV="1">
            <a:off x="3059832" y="6013672"/>
            <a:ext cx="1574690" cy="15163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096518" y="5793609"/>
            <a:ext cx="139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에코 메시지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함수 </a:t>
            </a:r>
            <a:r>
              <a:rPr lang="en-US" altLang="ko-KR" dirty="0" smtClean="0"/>
              <a:t>(POSIX)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424936" cy="1815882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 </a:t>
            </a:r>
            <a:r>
              <a:rPr lang="en-US" altLang="ko-KR" dirty="0" err="1"/>
              <a:t>pthread_create</a:t>
            </a:r>
            <a:r>
              <a:rPr lang="en-US" altLang="ko-KR" dirty="0"/>
              <a:t>(</a:t>
            </a:r>
            <a:r>
              <a:rPr lang="en-US" altLang="ko-KR" dirty="0" err="1"/>
              <a:t>pthread_t</a:t>
            </a:r>
            <a:r>
              <a:rPr lang="en-US" altLang="ko-KR" dirty="0"/>
              <a:t>  *  thread, </a:t>
            </a:r>
            <a:r>
              <a:rPr lang="en-US" altLang="ko-KR" dirty="0" err="1"/>
              <a:t>pthread_attr_t</a:t>
            </a:r>
            <a:r>
              <a:rPr lang="en-US" altLang="ko-KR" dirty="0"/>
              <a:t> </a:t>
            </a:r>
            <a:r>
              <a:rPr lang="en-US" altLang="ko-KR" dirty="0" smtClean="0"/>
              <a:t>*  </a:t>
            </a:r>
            <a:r>
              <a:rPr lang="en-US" altLang="ko-KR" dirty="0" err="1" smtClean="0"/>
              <a:t>attr</a:t>
            </a:r>
            <a:r>
              <a:rPr lang="en-US" altLang="ko-KR" dirty="0"/>
              <a:t>,    </a:t>
            </a:r>
            <a:r>
              <a:rPr lang="en-US" altLang="ko-KR" dirty="0" smtClean="0"/>
              <a:t>void </a:t>
            </a:r>
            <a:r>
              <a:rPr lang="en-US" altLang="ko-KR" dirty="0"/>
              <a:t>* (*</a:t>
            </a:r>
            <a:r>
              <a:rPr lang="en-US" altLang="ko-KR" dirty="0" err="1"/>
              <a:t>start_routine</a:t>
            </a:r>
            <a:r>
              <a:rPr lang="en-US" altLang="ko-KR" dirty="0"/>
              <a:t>)(void *), void * </a:t>
            </a:r>
            <a:r>
              <a:rPr lang="en-US" altLang="ko-KR" dirty="0" err="1"/>
              <a:t>arg</a:t>
            </a:r>
            <a:r>
              <a:rPr lang="en-US" altLang="ko-KR" dirty="0" smtClean="0"/>
              <a:t>);</a:t>
            </a:r>
          </a:p>
          <a:p>
            <a:pPr algn="l"/>
            <a:r>
              <a:rPr lang="en-US" altLang="ko-KR" dirty="0" smtClean="0"/>
              <a:t>: </a:t>
            </a:r>
            <a:r>
              <a:rPr lang="ko-KR" altLang="en-US" dirty="0" err="1"/>
              <a:t>쓰</a:t>
            </a:r>
            <a:r>
              <a:rPr lang="ko-KR" altLang="en-US" dirty="0" err="1" smtClean="0"/>
              <a:t>레드</a:t>
            </a:r>
            <a:r>
              <a:rPr lang="ko-KR" altLang="en-US" dirty="0" smtClean="0"/>
              <a:t> 생성 함수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smtClean="0"/>
              <a:t>thread :  </a:t>
            </a:r>
            <a:r>
              <a:rPr lang="ko-KR" altLang="en-US" dirty="0" smtClean="0"/>
              <a:t>생성된</a:t>
            </a:r>
            <a:r>
              <a:rPr lang="en-US" altLang="ko-KR" dirty="0" smtClean="0"/>
              <a:t> </a:t>
            </a:r>
            <a:r>
              <a:rPr lang="ko-KR" altLang="en-US" dirty="0" err="1"/>
              <a:t>쓰</a:t>
            </a:r>
            <a:r>
              <a:rPr lang="ko-KR" altLang="en-US" dirty="0" err="1" smtClean="0"/>
              <a:t>레드의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리턴 받을 공간</a:t>
            </a:r>
            <a:r>
              <a:rPr lang="en-US" altLang="ko-KR" dirty="0" smtClean="0"/>
              <a:t>, </a:t>
            </a:r>
            <a:r>
              <a:rPr lang="ko-KR" altLang="en-US" dirty="0" err="1"/>
              <a:t>쓰</a:t>
            </a:r>
            <a:r>
              <a:rPr lang="ko-KR" altLang="en-US" dirty="0" err="1" smtClean="0"/>
              <a:t>레드</a:t>
            </a:r>
            <a:r>
              <a:rPr lang="ko-KR" altLang="en-US" dirty="0" smtClean="0"/>
              <a:t> 고유의 </a:t>
            </a:r>
            <a:r>
              <a:rPr lang="ko-KR" altLang="en-US" dirty="0"/>
              <a:t> </a:t>
            </a:r>
            <a:r>
              <a:rPr lang="en-US" altLang="ko-KR" dirty="0" smtClean="0"/>
              <a:t>ID</a:t>
            </a:r>
          </a:p>
          <a:p>
            <a:pPr marL="285750" indent="-285750" algn="l">
              <a:buFontTx/>
              <a:buChar char="-"/>
            </a:pPr>
            <a:r>
              <a:rPr lang="en-US" altLang="ko-KR" dirty="0" err="1" smtClean="0"/>
              <a:t>attr</a:t>
            </a:r>
            <a:r>
              <a:rPr lang="en-US" altLang="ko-KR" dirty="0" smtClean="0"/>
              <a:t> : 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특성을 설정</a:t>
            </a:r>
            <a:r>
              <a:rPr lang="en-US" altLang="ko-KR" dirty="0" smtClean="0"/>
              <a:t>,  NULL 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기본 특성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err="1" smtClean="0"/>
              <a:t>start_routine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수행할 함수로 함수 포인터 사용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err="1" smtClean="0"/>
              <a:t>arg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함수 </a:t>
            </a:r>
            <a:r>
              <a:rPr lang="en-US" altLang="ko-KR" dirty="0" err="1" smtClean="0"/>
              <a:t>start_routine</a:t>
            </a:r>
            <a:r>
              <a:rPr lang="ko-KR" altLang="en-US" dirty="0" smtClean="0"/>
              <a:t>를 실행 할 때 넘겨줄 인자 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052736"/>
            <a:ext cx="8424936" cy="566309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#include &lt;</a:t>
            </a:r>
            <a:r>
              <a:rPr lang="en-US" altLang="ko-KR" dirty="0" err="1" smtClean="0"/>
              <a:t>pthread.h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컴파일 시 </a:t>
            </a:r>
            <a:r>
              <a:rPr lang="en-US" altLang="ko-KR" dirty="0" smtClean="0">
                <a:solidFill>
                  <a:srgbClr val="FF0000"/>
                </a:solidFill>
              </a:rPr>
              <a:t>–</a:t>
            </a:r>
            <a:r>
              <a:rPr lang="en-US" altLang="ko-KR" dirty="0" err="1" smtClean="0">
                <a:solidFill>
                  <a:srgbClr val="FF0000"/>
                </a:solidFill>
              </a:rPr>
              <a:t>lpthread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옵션 사용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742469"/>
            <a:ext cx="8424936" cy="196977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pthread_join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pthread_t</a:t>
            </a:r>
            <a:r>
              <a:rPr lang="en-US" altLang="ko-KR" dirty="0" smtClean="0"/>
              <a:t>  thread, </a:t>
            </a:r>
            <a:r>
              <a:rPr lang="en-US" altLang="ko-KR" dirty="0"/>
              <a:t>void </a:t>
            </a:r>
            <a:r>
              <a:rPr lang="en-US" altLang="ko-KR" dirty="0" smtClean="0"/>
              <a:t>** </a:t>
            </a:r>
            <a:r>
              <a:rPr lang="en-US" altLang="ko-KR" dirty="0" err="1" smtClean="0"/>
              <a:t>value_ptr</a:t>
            </a:r>
            <a:r>
              <a:rPr lang="en-US" altLang="ko-KR" dirty="0" smtClean="0"/>
              <a:t>);</a:t>
            </a:r>
          </a:p>
          <a:p>
            <a:pPr algn="l"/>
            <a:r>
              <a:rPr lang="en-US" altLang="ko-KR" dirty="0" smtClean="0"/>
              <a:t>: </a:t>
            </a:r>
            <a:r>
              <a:rPr lang="ko-KR" altLang="en-US" dirty="0" err="1"/>
              <a:t>쓰</a:t>
            </a:r>
            <a:r>
              <a:rPr lang="ko-KR" altLang="en-US" dirty="0" err="1" smtClean="0"/>
              <a:t>레드를</a:t>
            </a:r>
            <a:r>
              <a:rPr lang="ko-KR" altLang="en-US" dirty="0" smtClean="0"/>
              <a:t> 프로세스에 병합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분리되지 않은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종료하기를 기다렸다가 </a:t>
            </a:r>
            <a:r>
              <a:rPr lang="ko-KR" altLang="en-US" dirty="0" err="1" smtClean="0"/>
              <a:t>메모리등</a:t>
            </a:r>
            <a:r>
              <a:rPr lang="ko-KR" altLang="en-US" dirty="0" smtClean="0"/>
              <a:t> 자원을 해제 및 정리</a:t>
            </a:r>
            <a:endParaRPr lang="en-US" altLang="ko-KR" dirty="0"/>
          </a:p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부모 </a:t>
            </a:r>
            <a:r>
              <a:rPr lang="ko-KR" altLang="en-US" dirty="0" err="1" smtClean="0">
                <a:solidFill>
                  <a:srgbClr val="FF0000"/>
                </a:solidFill>
              </a:rPr>
              <a:t>쓰레드와</a:t>
            </a:r>
            <a:r>
              <a:rPr lang="ko-KR" altLang="en-US" dirty="0" smtClean="0">
                <a:solidFill>
                  <a:srgbClr val="FF0000"/>
                </a:solidFill>
              </a:rPr>
              <a:t> 떨어져서 완전히 독립적으로 작용하는</a:t>
            </a:r>
            <a:r>
              <a:rPr lang="en-US" altLang="ko-KR" dirty="0" smtClean="0">
                <a:solidFill>
                  <a:srgbClr val="FF0000"/>
                </a:solidFill>
              </a:rPr>
              <a:t>(detach </a:t>
            </a:r>
            <a:r>
              <a:rPr lang="ko-KR" altLang="en-US" dirty="0" err="1" smtClean="0">
                <a:solidFill>
                  <a:srgbClr val="FF0000"/>
                </a:solidFill>
              </a:rPr>
              <a:t>쓰레드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아닌  </a:t>
            </a:r>
            <a:r>
              <a:rPr lang="en-US" altLang="ko-KR" dirty="0" smtClean="0">
                <a:solidFill>
                  <a:srgbClr val="FF0000"/>
                </a:solidFill>
              </a:rPr>
              <a:t>joinable </a:t>
            </a:r>
            <a:r>
              <a:rPr lang="ko-KR" altLang="en-US" dirty="0" smtClean="0">
                <a:solidFill>
                  <a:srgbClr val="FF0000"/>
                </a:solidFill>
              </a:rPr>
              <a:t>한 상태로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생성된 </a:t>
            </a:r>
            <a:r>
              <a:rPr lang="ko-KR" altLang="en-US" dirty="0" err="1" smtClean="0">
                <a:solidFill>
                  <a:srgbClr val="FF0000"/>
                </a:solidFill>
              </a:rPr>
              <a:t>쓰레드만</a:t>
            </a:r>
            <a:r>
              <a:rPr lang="ko-KR" altLang="en-US" dirty="0" smtClean="0">
                <a:solidFill>
                  <a:srgbClr val="FF0000"/>
                </a:solidFill>
              </a:rPr>
              <a:t>  종료 대기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/>
              <a:t>thread : </a:t>
            </a:r>
            <a:r>
              <a:rPr lang="ko-KR" altLang="en-US" dirty="0" smtClean="0"/>
              <a:t>종료되기를 기다리는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err="1" smtClean="0"/>
              <a:t>Value_ptr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종료하면서 </a:t>
            </a:r>
            <a:r>
              <a:rPr lang="ko-KR" altLang="en-US" dirty="0" err="1" smtClean="0"/>
              <a:t>리턴한</a:t>
            </a:r>
            <a:r>
              <a:rPr lang="ko-KR" altLang="en-US" dirty="0" smtClean="0"/>
              <a:t> 값을 저장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457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ko-KR" altLang="en-US" dirty="0" smtClean="0"/>
              <a:t>프로세스 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668284"/>
            <a:ext cx="2880320" cy="320087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types.h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glob = 6;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pid_t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= 88;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printf("before fork\n");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fork_1.c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5560" y="1514395"/>
            <a:ext cx="5022944" cy="33547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	if((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=fork())&lt;0)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          </a:t>
            </a:r>
            <a:r>
              <a:rPr lang="en-US" altLang="ko-KR" sz="1000" dirty="0" smtClean="0"/>
              <a:t>                       </a:t>
            </a:r>
            <a:r>
              <a:rPr lang="en-US" altLang="ko-KR" sz="1000" dirty="0"/>
              <a:t>printf("fork error");</a:t>
            </a:r>
          </a:p>
          <a:p>
            <a:pPr algn="l"/>
            <a:r>
              <a:rPr lang="en-US" altLang="ko-KR" sz="1000" dirty="0"/>
              <a:t>     </a:t>
            </a:r>
            <a:r>
              <a:rPr lang="en-US" altLang="ko-KR" sz="1000" dirty="0" smtClean="0"/>
              <a:t>                 }</a:t>
            </a:r>
            <a:endParaRPr lang="en-US" altLang="ko-KR" sz="1000" dirty="0"/>
          </a:p>
          <a:p>
            <a:pPr algn="l"/>
            <a:r>
              <a:rPr lang="en-US" altLang="ko-KR" sz="1000" dirty="0"/>
              <a:t>	else if(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==0)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glob++;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++;</a:t>
            </a:r>
          </a:p>
          <a:p>
            <a:pPr algn="l"/>
            <a:r>
              <a:rPr lang="en-US" altLang="ko-KR" sz="1000" dirty="0"/>
              <a:t>		printf("child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%d \n",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());</a:t>
            </a:r>
          </a:p>
          <a:p>
            <a:pPr algn="l"/>
            <a:r>
              <a:rPr lang="en-US" altLang="ko-KR" sz="1000" dirty="0"/>
              <a:t>	}else</a:t>
            </a:r>
          </a:p>
          <a:p>
            <a:pPr algn="l"/>
            <a:r>
              <a:rPr lang="en-US" altLang="ko-KR" sz="1000" dirty="0"/>
              <a:t>		sleep(2);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printf("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%d, glob = %d,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= %d\n",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(), glob,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3275856" y="3791222"/>
            <a:ext cx="64807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275856" y="37805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217522"/>
            <a:ext cx="3943900" cy="1019317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2" idx="3"/>
          </p:cNvCxnSpPr>
          <p:nvPr/>
        </p:nvCxnSpPr>
        <p:spPr bwMode="auto">
          <a:xfrm flipV="1">
            <a:off x="4267428" y="5589240"/>
            <a:ext cx="1024652" cy="13794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292080" y="5415729"/>
            <a:ext cx="2664296" cy="307777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 프로세스 사용 변수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4267428" y="6093296"/>
            <a:ext cx="102465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292080" y="5929535"/>
            <a:ext cx="2664296" cy="307777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프로세스 사용 변수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4921423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FF0000"/>
                </a:solidFill>
              </a:rPr>
              <a:t>fork() : text(</a:t>
            </a:r>
            <a:r>
              <a:rPr lang="ko-KR" altLang="en-US" dirty="0" smtClean="0">
                <a:solidFill>
                  <a:srgbClr val="FF0000"/>
                </a:solidFill>
              </a:rPr>
              <a:t>코드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영역은 공유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||   </a:t>
            </a:r>
            <a:r>
              <a:rPr lang="ko-KR" altLang="en-US" dirty="0" smtClean="0">
                <a:solidFill>
                  <a:srgbClr val="FF0000"/>
                </a:solidFill>
              </a:rPr>
              <a:t>데이터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힙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스택</a:t>
            </a:r>
            <a:r>
              <a:rPr lang="ko-KR" altLang="en-US" dirty="0" smtClean="0">
                <a:solidFill>
                  <a:srgbClr val="FF0000"/>
                </a:solidFill>
              </a:rPr>
              <a:t> 영역은 모두 독립적으로 복사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6372200" y="2369132"/>
            <a:ext cx="792088" cy="0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092280" y="2235126"/>
            <a:ext cx="1440160" cy="30777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 프로세스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6372200" y="3356992"/>
            <a:ext cx="792088" cy="0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092280" y="3265239"/>
            <a:ext cx="1440160" cy="30777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프로세스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7848872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fork() : </a:t>
            </a:r>
            <a:r>
              <a:rPr lang="ko-KR" altLang="en-US" dirty="0" smtClean="0">
                <a:solidFill>
                  <a:srgbClr val="FF0000"/>
                </a:solidFill>
              </a:rPr>
              <a:t>부모프로세스에게는 자식프로세스 </a:t>
            </a:r>
            <a:r>
              <a:rPr lang="en-US" altLang="ko-KR" dirty="0" smtClean="0">
                <a:solidFill>
                  <a:srgbClr val="FF0000"/>
                </a:solidFill>
              </a:rPr>
              <a:t>PID,  </a:t>
            </a:r>
            <a:r>
              <a:rPr lang="ko-KR" altLang="en-US" dirty="0" smtClean="0">
                <a:solidFill>
                  <a:srgbClr val="FF0000"/>
                </a:solidFill>
              </a:rPr>
              <a:t>자식프로세스에게는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반환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Create &amp; 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412776"/>
            <a:ext cx="3384377" cy="30162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modify = 3;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*</a:t>
            </a:r>
            <a:r>
              <a:rPr lang="en-US" altLang="ko-KR" sz="1000" dirty="0" err="1"/>
              <a:t>thread_oper</a:t>
            </a:r>
            <a:r>
              <a:rPr lang="en-US" altLang="ko-KR" sz="1000" dirty="0"/>
              <a:t>(void *data)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stat = *((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*)data);</a:t>
            </a:r>
          </a:p>
          <a:p>
            <a:pPr algn="l"/>
            <a:r>
              <a:rPr lang="en-US" altLang="ko-KR" sz="1000" dirty="0"/>
              <a:t>    printf("stat : %d\n", stat);</a:t>
            </a:r>
          </a:p>
          <a:p>
            <a:pPr algn="l"/>
            <a:r>
              <a:rPr lang="en-US" altLang="ko-KR" sz="1000" dirty="0"/>
              <a:t>    sleep(1);</a:t>
            </a:r>
          </a:p>
          <a:p>
            <a:pPr algn="l"/>
            <a:r>
              <a:rPr lang="en-US" altLang="ko-KR" sz="1000" dirty="0"/>
              <a:t>    modify *= stat;</a:t>
            </a:r>
          </a:p>
          <a:p>
            <a:pPr algn="l"/>
            <a:r>
              <a:rPr lang="en-US" altLang="ko-KR" sz="1000" dirty="0"/>
              <a:t>    return (void *)&amp;modify;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pthread_join.c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3058" y="1413002"/>
            <a:ext cx="4500117" cy="390876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void* status;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 = 5;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, NULL, </a:t>
            </a:r>
            <a:r>
              <a:rPr lang="en-US" altLang="ko-KR" sz="1000" dirty="0" err="1"/>
              <a:t>thread_oper</a:t>
            </a:r>
            <a:r>
              <a:rPr lang="en-US" altLang="ko-KR" sz="1000" dirty="0"/>
              <a:t>, (void *)&amp;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&lt; 0)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 create () error : ");</a:t>
            </a:r>
          </a:p>
          <a:p>
            <a:pPr algn="l"/>
            <a:r>
              <a:rPr lang="en-US" altLang="ko-KR" sz="1000" dirty="0"/>
              <a:t>        exit(1);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, &amp;status);</a:t>
            </a:r>
          </a:p>
          <a:p>
            <a:pPr algn="l"/>
            <a:r>
              <a:rPr lang="en-US" altLang="ko-KR" sz="1000" dirty="0"/>
              <a:t>    printf("thread join return value : %d\n", *((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*)status));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5456133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pthread_join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pthread_join.c</a:t>
            </a:r>
            <a:r>
              <a:rPr lang="en-US" altLang="ko-KR" dirty="0" smtClean="0"/>
              <a:t>   -</a:t>
            </a:r>
            <a:r>
              <a:rPr lang="en-US" altLang="ko-KR" dirty="0" err="1"/>
              <a:t>lpthread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98279"/>
            <a:ext cx="3705742" cy="56205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 bwMode="auto">
          <a:xfrm flipH="1">
            <a:off x="7380312" y="4725144"/>
            <a:ext cx="1008112" cy="103876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625306" y="5805264"/>
            <a:ext cx="17631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종료  리턴 값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 전역변수 공유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3744417" cy="483209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total = 0;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[] = {1, 5};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[] = {6, 10};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*</a:t>
            </a:r>
            <a:r>
              <a:rPr lang="en-US" altLang="ko-KR" sz="1000" dirty="0" err="1"/>
              <a:t>thread_oper</a:t>
            </a:r>
            <a:r>
              <a:rPr lang="en-US" altLang="ko-KR" sz="1000" dirty="0"/>
              <a:t>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 id;</a:t>
            </a:r>
          </a:p>
          <a:p>
            <a:pPr algn="l"/>
            <a:r>
              <a:rPr lang="en-US" altLang="ko-KR" sz="1000" dirty="0"/>
              <a:t>    id = </a:t>
            </a:r>
            <a:r>
              <a:rPr lang="en-US" altLang="ko-KR" sz="1000" dirty="0" err="1"/>
              <a:t>pthread_self</a:t>
            </a:r>
            <a:r>
              <a:rPr lang="en-US" altLang="ko-KR" sz="1000" dirty="0"/>
              <a:t>();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small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)[0];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large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)[1];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for(; small &lt;= large; </a:t>
            </a:r>
            <a:r>
              <a:rPr lang="en-US" altLang="ko-KR" sz="1000" dirty="0" smtClean="0"/>
              <a:t>small++)</a:t>
            </a:r>
            <a:endParaRPr lang="en-US" altLang="ko-KR" sz="1000" dirty="0"/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total += small;</a:t>
            </a:r>
          </a:p>
          <a:p>
            <a:pPr algn="l"/>
            <a:r>
              <a:rPr lang="en-US" altLang="ko-KR" sz="1000" dirty="0"/>
              <a:t>        printf("id : %u, total : %d \n",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)id, total);</a:t>
            </a:r>
          </a:p>
          <a:p>
            <a:pPr algn="l"/>
            <a:r>
              <a:rPr lang="en-US" altLang="ko-KR" sz="1000" dirty="0"/>
              <a:t>        sleep(1);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pthread_exam1.c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0533" y="1124744"/>
            <a:ext cx="4571430" cy="480131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[2];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void* status;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 = 5;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[0], NULL, </a:t>
            </a:r>
            <a:r>
              <a:rPr lang="en-US" altLang="ko-KR" sz="1000" dirty="0" err="1"/>
              <a:t>thread_oper</a:t>
            </a:r>
            <a:r>
              <a:rPr lang="en-US" altLang="ko-KR" sz="1000" dirty="0"/>
              <a:t>, (void *)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&lt; 0)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[0] create () error : ");</a:t>
            </a:r>
          </a:p>
          <a:p>
            <a:pPr algn="l"/>
            <a:r>
              <a:rPr lang="en-US" altLang="ko-KR" sz="1000" dirty="0"/>
              <a:t>        exit(1);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r>
              <a:rPr lang="en-US" altLang="ko-KR" sz="1000" dirty="0"/>
              <a:t>    sleep(1);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[1], NULL, </a:t>
            </a:r>
            <a:r>
              <a:rPr lang="en-US" altLang="ko-KR" sz="1000" dirty="0" err="1"/>
              <a:t>thread_oper</a:t>
            </a:r>
            <a:r>
              <a:rPr lang="en-US" altLang="ko-KR" sz="1000" dirty="0"/>
              <a:t>, (void *)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&lt; 0)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[1] create () error : ");</a:t>
            </a:r>
          </a:p>
          <a:p>
            <a:pPr algn="l"/>
            <a:r>
              <a:rPr lang="en-US" altLang="ko-KR" sz="1000" dirty="0"/>
              <a:t>        exit(1);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[0], &amp;status);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[1], &amp;status);</a:t>
            </a:r>
          </a:p>
          <a:p>
            <a:pPr algn="l"/>
            <a:r>
              <a:rPr lang="en-US" altLang="ko-KR" sz="1000" dirty="0"/>
              <a:t>    printf("thread exit total value : %d\n", total);</a:t>
            </a:r>
          </a:p>
          <a:p>
            <a:pPr algn="l"/>
            <a:r>
              <a:rPr lang="en-US" altLang="ko-KR" sz="1000" dirty="0"/>
              <a:t>    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2060848"/>
            <a:ext cx="1152128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9" name="직선 화살표 연결선 8"/>
          <p:cNvCxnSpPr>
            <a:stCxn id="2" idx="3"/>
          </p:cNvCxnSpPr>
          <p:nvPr/>
        </p:nvCxnSpPr>
        <p:spPr bwMode="auto">
          <a:xfrm flipV="1">
            <a:off x="1403648" y="1988840"/>
            <a:ext cx="792088" cy="18002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214939" y="1756147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쓰레드간</a:t>
            </a:r>
            <a:r>
              <a:rPr lang="ko-KR" altLang="en-US" dirty="0" smtClean="0"/>
              <a:t> 공유할 전역변수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827584" y="3540790"/>
            <a:ext cx="1296144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427984" y="2593782"/>
            <a:ext cx="1008112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4427984" y="4039568"/>
            <a:ext cx="1008112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95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/>
              <a:t>- </a:t>
            </a:r>
            <a:r>
              <a:rPr lang="en-US" altLang="ko-KR" dirty="0" err="1"/>
              <a:t>pthread</a:t>
            </a:r>
            <a:r>
              <a:rPr lang="en-US" altLang="ko-KR" dirty="0"/>
              <a:t> </a:t>
            </a:r>
            <a:r>
              <a:rPr lang="ko-KR" altLang="en-US" dirty="0"/>
              <a:t>간 전역변수 공유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424936" cy="566309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pthread_t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pthread_self</a:t>
            </a:r>
            <a:r>
              <a:rPr lang="en-US" altLang="ko-KR" dirty="0" smtClean="0"/>
              <a:t>(void);</a:t>
            </a:r>
          </a:p>
          <a:p>
            <a:pPr algn="l"/>
            <a:r>
              <a:rPr lang="en-US" altLang="ko-KR" dirty="0" smtClean="0"/>
              <a:t>: </a:t>
            </a:r>
            <a:r>
              <a:rPr lang="ko-KR" altLang="en-US" dirty="0" smtClean="0"/>
              <a:t>현재 동작중인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리턴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060848"/>
            <a:ext cx="8424936" cy="1083374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pthread_create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함수에서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생성시 동작할 함수의 전달 인자를 각각 배열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전달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배열의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값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 마지막 값 까지  증가하면서 </a:t>
            </a:r>
            <a:r>
              <a:rPr lang="en-US" altLang="ko-KR" dirty="0" smtClean="0"/>
              <a:t>total </a:t>
            </a:r>
            <a:r>
              <a:rPr lang="ko-KR" altLang="en-US" dirty="0" smtClean="0"/>
              <a:t>변수에  합을 계산</a:t>
            </a:r>
            <a:endParaRPr lang="en-US" altLang="ko-KR" dirty="0" smtClean="0"/>
          </a:p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total </a:t>
            </a:r>
            <a:r>
              <a:rPr lang="ko-KR" altLang="en-US" dirty="0" smtClean="0">
                <a:solidFill>
                  <a:srgbClr val="FF0000"/>
                </a:solidFill>
              </a:rPr>
              <a:t>변수는 두 </a:t>
            </a:r>
            <a:r>
              <a:rPr lang="ko-KR" altLang="en-US" dirty="0" err="1" smtClean="0">
                <a:solidFill>
                  <a:srgbClr val="FF0000"/>
                </a:solidFill>
              </a:rPr>
              <a:t>쓰레드가</a:t>
            </a:r>
            <a:r>
              <a:rPr lang="ko-KR" altLang="en-US" dirty="0" smtClean="0">
                <a:solidFill>
                  <a:srgbClr val="FF0000"/>
                </a:solidFill>
              </a:rPr>
              <a:t> 공유하는 전역변수로서  두 </a:t>
            </a:r>
            <a:r>
              <a:rPr lang="ko-KR" altLang="en-US" dirty="0" err="1" smtClean="0">
                <a:solidFill>
                  <a:srgbClr val="FF0000"/>
                </a:solidFill>
              </a:rPr>
              <a:t>쓰레드가</a:t>
            </a:r>
            <a:r>
              <a:rPr lang="ko-KR" altLang="en-US" dirty="0" smtClean="0">
                <a:solidFill>
                  <a:srgbClr val="FF0000"/>
                </a:solidFill>
              </a:rPr>
              <a:t> 동작하면서  배열의 총 합이 계산 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l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pthread_exam1.c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9" y="3645024"/>
            <a:ext cx="3591426" cy="275310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3779912" y="5589240"/>
            <a:ext cx="1656184" cy="64807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775815" y="5517232"/>
            <a:ext cx="15841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total </a:t>
            </a:r>
            <a:r>
              <a:rPr lang="ko-KR" altLang="en-US" dirty="0" smtClean="0"/>
              <a:t>변수 값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1979712" y="3577436"/>
            <a:ext cx="3024336" cy="360040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1981618" y="3910709"/>
            <a:ext cx="3024336" cy="360040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076055" y="3382254"/>
            <a:ext cx="22839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pthread_self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</a:t>
            </a:r>
            <a:r>
              <a:rPr lang="ko-KR" altLang="en-US" dirty="0" err="1" smtClean="0"/>
              <a:t>리턴</a:t>
            </a:r>
            <a:r>
              <a:rPr lang="ko-KR" altLang="en-US" dirty="0" err="1"/>
              <a:t>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7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exit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124744"/>
            <a:ext cx="4032449" cy="338554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sched.h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void* Thread_Oper1(void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    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 = 0;</a:t>
            </a:r>
          </a:p>
          <a:p>
            <a:pPr algn="l"/>
            <a:r>
              <a:rPr lang="en-US" altLang="ko-KR" sz="1000" dirty="0" smtClean="0"/>
              <a:t>         while(1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 smtClean="0"/>
              <a:t>    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idx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== 3)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{</a:t>
            </a:r>
            <a:endParaRPr lang="en-US" altLang="ko-KR" sz="1000" dirty="0"/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 smtClean="0"/>
              <a:t>pthread_exit</a:t>
            </a:r>
            <a:r>
              <a:rPr lang="en-US" altLang="ko-KR" sz="1000" dirty="0"/>
              <a:t>((void*)&amp;</a:t>
            </a:r>
            <a:r>
              <a:rPr lang="en-US" altLang="ko-KR" sz="1000" dirty="0" err="1"/>
              <a:t>idx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 }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printf</a:t>
            </a:r>
            <a:r>
              <a:rPr lang="en-US" altLang="ko-KR" sz="1000" dirty="0"/>
              <a:t>("Thread 1 Operation..\n");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idx</a:t>
            </a:r>
            <a:r>
              <a:rPr lang="en-US" altLang="ko-KR" sz="1000" dirty="0"/>
              <a:t>++;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smtClean="0"/>
              <a:t>               sleep(1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     }</a:t>
            </a:r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pthread_exit.c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1124744"/>
            <a:ext cx="4032449" cy="283154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void* Thread_Oper2(void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     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rval</a:t>
            </a:r>
            <a:r>
              <a:rPr lang="en-US" altLang="ko-KR" sz="1000" dirty="0"/>
              <a:t> = 0;</a:t>
            </a:r>
          </a:p>
          <a:p>
            <a:pPr algn="l"/>
            <a:r>
              <a:rPr lang="en-US" altLang="ko-KR" sz="1000" dirty="0" smtClean="0"/>
              <a:t>          while(1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 smtClean="0"/>
              <a:t>     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rval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== 7)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{</a:t>
            </a:r>
            <a:endParaRPr lang="en-US" altLang="ko-KR" sz="1000" dirty="0"/>
          </a:p>
          <a:p>
            <a:pPr algn="l"/>
            <a:r>
              <a:rPr lang="en-US" altLang="ko-KR" sz="1000" dirty="0"/>
              <a:t>			</a:t>
            </a:r>
            <a:r>
              <a:rPr lang="en-US" altLang="ko-KR" sz="1000" dirty="0" smtClean="0"/>
              <a:t>          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          </a:t>
            </a:r>
            <a:r>
              <a:rPr lang="en-US" altLang="ko-KR" sz="1000" dirty="0" err="1" smtClean="0"/>
              <a:t>pthread_exit</a:t>
            </a:r>
            <a:r>
              <a:rPr lang="en-US" altLang="ko-KR" sz="1000" dirty="0"/>
              <a:t>((void*)&amp;</a:t>
            </a:r>
            <a:r>
              <a:rPr lang="en-US" altLang="ko-KR" sz="1000" dirty="0" err="1"/>
              <a:t>rval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                 }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                    printf</a:t>
            </a:r>
            <a:r>
              <a:rPr lang="en-US" altLang="ko-KR" sz="1000" dirty="0"/>
              <a:t>("Thread 2 Operation..\n");</a:t>
            </a:r>
          </a:p>
          <a:p>
            <a:pPr algn="l"/>
            <a:r>
              <a:rPr lang="en-US" altLang="ko-KR" sz="1000" dirty="0" smtClean="0"/>
              <a:t>                       </a:t>
            </a:r>
            <a:r>
              <a:rPr lang="en-US" altLang="ko-KR" sz="1000" dirty="0" err="1" smtClean="0"/>
              <a:t>rval</a:t>
            </a:r>
            <a:r>
              <a:rPr lang="en-US" altLang="ko-KR" sz="1000" dirty="0"/>
              <a:t>++;</a:t>
            </a:r>
          </a:p>
          <a:p>
            <a:pPr algn="l"/>
            <a:r>
              <a:rPr lang="en-US" altLang="ko-KR" sz="1000" dirty="0"/>
              <a:t>         </a:t>
            </a:r>
            <a:r>
              <a:rPr lang="en-US" altLang="ko-KR" sz="1000" dirty="0" smtClean="0"/>
              <a:t>              sleep(1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    }</a:t>
            </a:r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>
            <a:off x="2051720" y="3356992"/>
            <a:ext cx="576064" cy="1275824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2195736" y="3356992"/>
            <a:ext cx="187220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39551" y="4702584"/>
            <a:ext cx="30243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6559346" y="2806806"/>
            <a:ext cx="187220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H="1">
            <a:off x="6660232" y="2819390"/>
            <a:ext cx="1152128" cy="1728192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86389" y="4541063"/>
            <a:ext cx="30243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rval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</a:t>
            </a:r>
            <a:r>
              <a:rPr lang="en-US" altLang="ko-KR" dirty="0"/>
              <a:t>7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19" y="5182081"/>
            <a:ext cx="8424936" cy="1341906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void   </a:t>
            </a:r>
            <a:r>
              <a:rPr lang="en-US" altLang="ko-KR" dirty="0" err="1" smtClean="0"/>
              <a:t>pthread_exit</a:t>
            </a:r>
            <a:r>
              <a:rPr lang="en-US" altLang="ko-KR" dirty="0" smtClean="0"/>
              <a:t>(void *</a:t>
            </a:r>
            <a:r>
              <a:rPr lang="en-US" altLang="ko-KR" dirty="0" err="1" smtClean="0"/>
              <a:t>value_ptr</a:t>
            </a:r>
            <a:r>
              <a:rPr lang="en-US" altLang="ko-KR" dirty="0" smtClean="0"/>
              <a:t>);</a:t>
            </a:r>
          </a:p>
          <a:p>
            <a:pPr algn="l"/>
            <a:r>
              <a:rPr lang="en-US" altLang="ko-KR" dirty="0" smtClean="0"/>
              <a:t>: </a:t>
            </a:r>
            <a:r>
              <a:rPr lang="ko-KR" altLang="en-US" dirty="0" smtClean="0"/>
              <a:t>동작 중인 현재 </a:t>
            </a:r>
            <a:r>
              <a:rPr lang="ko-KR" altLang="en-US" dirty="0" err="1"/>
              <a:t>쓰</a:t>
            </a:r>
            <a:r>
              <a:rPr lang="ko-KR" altLang="en-US" dirty="0" err="1" smtClean="0"/>
              <a:t>레드</a:t>
            </a:r>
            <a:r>
              <a:rPr lang="ko-KR" altLang="en-US" dirty="0" smtClean="0"/>
              <a:t> 종료 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value_ptr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함수가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값으로 </a:t>
            </a:r>
            <a:r>
              <a:rPr lang="en-US" altLang="ko-KR" dirty="0" err="1" smtClean="0"/>
              <a:t>pthread_join</a:t>
            </a:r>
            <a:r>
              <a:rPr lang="ko-KR" altLang="en-US" dirty="0" smtClean="0"/>
              <a:t>함수를 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읽을 수 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리턴하는</a:t>
            </a:r>
            <a:r>
              <a:rPr lang="ko-KR" altLang="en-US" dirty="0" smtClean="0">
                <a:solidFill>
                  <a:srgbClr val="FF0000"/>
                </a:solidFill>
              </a:rPr>
              <a:t> 주소는 </a:t>
            </a:r>
            <a:r>
              <a:rPr lang="ko-KR" altLang="en-US" dirty="0" err="1" smtClean="0">
                <a:solidFill>
                  <a:srgbClr val="FF0000"/>
                </a:solidFill>
              </a:rPr>
              <a:t>스택</a:t>
            </a:r>
            <a:r>
              <a:rPr lang="ko-KR" altLang="en-US" dirty="0" smtClean="0">
                <a:solidFill>
                  <a:srgbClr val="FF0000"/>
                </a:solidFill>
              </a:rPr>
              <a:t> 메모리 사용하면 안됨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err="1" smtClean="0">
                <a:solidFill>
                  <a:srgbClr val="FF0000"/>
                </a:solidFill>
              </a:rPr>
              <a:t>pthread_cleanup_push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가 정의 되어 있다면</a:t>
            </a:r>
            <a:r>
              <a:rPr lang="en-US" altLang="ko-KR" dirty="0" smtClean="0">
                <a:solidFill>
                  <a:srgbClr val="FF0000"/>
                </a:solidFill>
              </a:rPr>
              <a:t>, cleanup handler </a:t>
            </a:r>
            <a:r>
              <a:rPr lang="ko-KR" altLang="en-US" dirty="0" smtClean="0">
                <a:solidFill>
                  <a:srgbClr val="FF0000"/>
                </a:solidFill>
              </a:rPr>
              <a:t>호출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 cleanup handler :  </a:t>
            </a:r>
            <a:r>
              <a:rPr lang="ko-KR" altLang="en-US" dirty="0" smtClean="0">
                <a:solidFill>
                  <a:srgbClr val="FF0000"/>
                </a:solidFill>
              </a:rPr>
              <a:t>동적 메모리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해제 등 메모리 정리 역할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exit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124744"/>
            <a:ext cx="5400601" cy="409342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thread1, thread2;						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void *</a:t>
            </a:r>
            <a:r>
              <a:rPr lang="en-US" altLang="ko-KR" sz="1000" dirty="0" err="1"/>
              <a:t>retval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/* 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생성 *</a:t>
            </a:r>
            <a:r>
              <a:rPr lang="en-US" altLang="ko-KR" sz="1000" dirty="0"/>
              <a:t>/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(&amp;thread1,NULL,Thread_Oper1,NULL);</a:t>
            </a:r>
          </a:p>
          <a:p>
            <a:pPr algn="l"/>
            <a:r>
              <a:rPr lang="en-US" altLang="ko-KR" sz="1000" dirty="0"/>
              <a:t>	sleep(1);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(&amp;thread2,NULL,Thread_Oper2,NULL);</a:t>
            </a:r>
          </a:p>
          <a:p>
            <a:pPr algn="l"/>
            <a:r>
              <a:rPr lang="en-US" altLang="ko-KR" sz="1000" dirty="0"/>
              <a:t>		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(thread1, &amp;</a:t>
            </a:r>
            <a:r>
              <a:rPr lang="en-US" altLang="ko-KR" sz="1000" dirty="0" err="1"/>
              <a:t>retval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printf("thread1 exit value : %d\n", *((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retval</a:t>
            </a:r>
            <a:r>
              <a:rPr lang="en-US" altLang="ko-KR" sz="1000" dirty="0"/>
              <a:t>));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(thread2, &amp;</a:t>
            </a:r>
            <a:r>
              <a:rPr lang="en-US" altLang="ko-KR" sz="1000" dirty="0" err="1"/>
              <a:t>retval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printf("thread2 exit value : %d\n", *((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retval</a:t>
            </a:r>
            <a:r>
              <a:rPr lang="en-US" altLang="ko-KR" sz="1000" dirty="0"/>
              <a:t>));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smtClean="0"/>
              <a:t>                   return </a:t>
            </a:r>
            <a:r>
              <a:rPr lang="en-US" altLang="ko-KR" sz="1000" dirty="0"/>
              <a:t>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pthread_exit.c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7852"/>
            <a:ext cx="2838846" cy="301032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 bwMode="auto">
          <a:xfrm>
            <a:off x="3851920" y="3933056"/>
            <a:ext cx="115212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3851920" y="4509120"/>
            <a:ext cx="115212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5004048" y="3645024"/>
            <a:ext cx="3384376" cy="288032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020486" y="4509120"/>
            <a:ext cx="3439946" cy="507044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985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Clean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124744"/>
            <a:ext cx="4032449" cy="227754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mem_cleanup</a:t>
            </a:r>
            <a:r>
              <a:rPr lang="en-US" altLang="ko-KR" sz="1000" dirty="0"/>
              <a:t>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   // cleanup handler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printf("Memory Cleanup Operation...\n");</a:t>
            </a:r>
          </a:p>
          <a:p>
            <a:pPr algn="l"/>
            <a:r>
              <a:rPr lang="en-US" altLang="ko-KR" sz="1000" dirty="0"/>
              <a:t>    free(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pthread_clean.c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7984" y="1124744"/>
            <a:ext cx="4392489" cy="535531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void * </a:t>
            </a:r>
            <a:r>
              <a:rPr lang="en-US" altLang="ko-KR" sz="1000" dirty="0" err="1"/>
              <a:t>pthread_func</a:t>
            </a:r>
            <a:r>
              <a:rPr lang="en-US" altLang="ko-KR" sz="1000" dirty="0"/>
              <a:t>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rval</a:t>
            </a:r>
            <a:r>
              <a:rPr lang="en-US" altLang="ko-KR" sz="1000" dirty="0"/>
              <a:t> = 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char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[] = "Thread Test programming";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    char *</a:t>
            </a:r>
            <a:r>
              <a:rPr lang="en-US" altLang="ko-KR" sz="1000" dirty="0" err="1"/>
              <a:t>pNew</a:t>
            </a:r>
            <a:r>
              <a:rPr lang="en-US" altLang="ko-KR" sz="1000" dirty="0"/>
              <a:t> = (char 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)+1);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pNew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printf("Heap Data : %s \n", </a:t>
            </a:r>
            <a:r>
              <a:rPr lang="en-US" altLang="ko-KR" sz="1000" dirty="0" err="1"/>
              <a:t>pNew</a:t>
            </a:r>
            <a:r>
              <a:rPr lang="en-US" altLang="ko-KR" sz="1000" dirty="0"/>
              <a:t>);   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pthread_cleanup_push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mem_cleanup</a:t>
            </a:r>
            <a:r>
              <a:rPr lang="en-US" altLang="ko-KR" sz="1000" dirty="0"/>
              <a:t>, (void *)</a:t>
            </a:r>
            <a:r>
              <a:rPr lang="en-US" altLang="ko-KR" sz="1000" dirty="0" err="1"/>
              <a:t>pNew</a:t>
            </a:r>
            <a:r>
              <a:rPr lang="en-US" altLang="ko-KR" sz="1000" dirty="0"/>
              <a:t>);  // cleanup handler setting.. </a:t>
            </a:r>
          </a:p>
          <a:p>
            <a:pPr algn="l"/>
            <a:r>
              <a:rPr lang="en-US" altLang="ko-KR" sz="1000" dirty="0"/>
              <a:t>    </a:t>
            </a:r>
          </a:p>
          <a:p>
            <a:pPr algn="l"/>
            <a:r>
              <a:rPr lang="en-US" altLang="ko-KR" sz="1000" dirty="0"/>
              <a:t>    while(1)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rval</a:t>
            </a:r>
            <a:r>
              <a:rPr lang="en-US" altLang="ko-KR" sz="1000" dirty="0"/>
              <a:t> == 3)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</a:t>
            </a:r>
            <a:r>
              <a:rPr lang="en-US" altLang="ko-KR" sz="1000" dirty="0" err="1"/>
              <a:t>pthread_exit</a:t>
            </a:r>
            <a:r>
              <a:rPr lang="en-US" altLang="ko-KR" sz="1000" dirty="0"/>
              <a:t>((void*)&amp;</a:t>
            </a:r>
            <a:r>
              <a:rPr lang="en-US" altLang="ko-KR" sz="1000" dirty="0" err="1"/>
              <a:t>rval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rval</a:t>
            </a:r>
            <a:r>
              <a:rPr lang="en-US" altLang="ko-KR" sz="1000" dirty="0"/>
              <a:t>++;</a:t>
            </a:r>
          </a:p>
          <a:p>
            <a:pPr algn="l"/>
            <a:r>
              <a:rPr lang="en-US" altLang="ko-KR" sz="1000" dirty="0"/>
              <a:t>        printf("Thread Operation.. </a:t>
            </a:r>
            <a:r>
              <a:rPr lang="en-US" altLang="ko-KR" sz="1000" dirty="0" err="1"/>
              <a:t>rval</a:t>
            </a:r>
            <a:r>
              <a:rPr lang="en-US" altLang="ko-KR" sz="1000" dirty="0"/>
              <a:t> : %d\n", </a:t>
            </a:r>
            <a:r>
              <a:rPr lang="en-US" altLang="ko-KR" sz="1000" dirty="0" err="1"/>
              <a:t>rval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sleep(1);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pthread_cleanup_pop</a:t>
            </a:r>
            <a:r>
              <a:rPr lang="en-US" altLang="ko-KR" sz="1000" dirty="0"/>
              <a:t>(0);  // cleanup handler destroy..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52" y="4257646"/>
            <a:ext cx="417646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 </a:t>
            </a:r>
            <a:r>
              <a:rPr lang="en-US" altLang="ko-KR" sz="1000" dirty="0" err="1" smtClean="0"/>
              <a:t>pthread_exit</a:t>
            </a:r>
            <a:r>
              <a:rPr lang="en-US" altLang="ko-KR" sz="1000" dirty="0" smtClean="0"/>
              <a:t>() </a:t>
            </a:r>
            <a:r>
              <a:rPr lang="ko-KR" altLang="en-US" sz="1000" dirty="0" smtClean="0"/>
              <a:t>동작 시 호출되는 함수 지정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smtClean="0"/>
              <a:t>Cleanup handler</a:t>
            </a:r>
            <a:r>
              <a:rPr lang="ko-KR" altLang="en-US" sz="1000" dirty="0" smtClean="0"/>
              <a:t>인  </a:t>
            </a:r>
            <a:r>
              <a:rPr lang="en-US" altLang="ko-KR" sz="1000" dirty="0" err="1" smtClean="0"/>
              <a:t>mem_cleanup</a:t>
            </a:r>
            <a:r>
              <a:rPr lang="en-US" altLang="ko-KR" sz="1000" dirty="0" smtClean="0"/>
              <a:t>() </a:t>
            </a:r>
            <a:r>
              <a:rPr lang="ko-KR" altLang="en-US" sz="1000" dirty="0" smtClean="0"/>
              <a:t>함수 동작</a:t>
            </a:r>
            <a:endParaRPr lang="en-US" altLang="ko-KR" sz="1000" dirty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mem_cleanup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함수는 동적 메모리 해제 등 메모리 정리 기능   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정의</a:t>
            </a:r>
            <a:endParaRPr lang="en-US" altLang="ko-KR" sz="1000" dirty="0"/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4716016" y="3356992"/>
            <a:ext cx="3888432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H="1">
            <a:off x="3491880" y="3356992"/>
            <a:ext cx="1041108" cy="864096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 flipV="1">
            <a:off x="3923928" y="5877272"/>
            <a:ext cx="681068" cy="41950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16732" y="5634539"/>
            <a:ext cx="316490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en-US" altLang="ko-KR" sz="1000" dirty="0" smtClean="0"/>
              <a:t>cleanup </a:t>
            </a:r>
            <a:r>
              <a:rPr lang="en-US" altLang="ko-KR" sz="1000" dirty="0"/>
              <a:t>handler </a:t>
            </a:r>
            <a:r>
              <a:rPr lang="ko-KR" altLang="en-US" sz="1000" dirty="0" smtClean="0"/>
              <a:t>해제 및 정리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pthread_cleanup_push</a:t>
            </a:r>
            <a:r>
              <a:rPr lang="en-US" altLang="ko-KR" sz="1000" dirty="0" smtClean="0"/>
              <a:t>() </a:t>
            </a:r>
            <a:r>
              <a:rPr lang="ko-KR" altLang="en-US" sz="1000" dirty="0" smtClean="0"/>
              <a:t>함수와 세트 동작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5004048" y="4653136"/>
            <a:ext cx="2088232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445102" y="4179860"/>
            <a:ext cx="1375371" cy="738664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갑작스런 </a:t>
            </a:r>
            <a:r>
              <a:rPr lang="ko-KR" altLang="en-US" dirty="0" err="1" smtClean="0">
                <a:solidFill>
                  <a:srgbClr val="FF0000"/>
                </a:solidFill>
              </a:rPr>
              <a:t>스레드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종료시</a:t>
            </a:r>
            <a:r>
              <a:rPr lang="ko-KR" altLang="en-US" dirty="0" smtClean="0">
                <a:solidFill>
                  <a:srgbClr val="FF0000"/>
                </a:solidFill>
              </a:rPr>
              <a:t> 메모리 해제 필요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Clean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124744"/>
            <a:ext cx="4968553" cy="357020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tr_id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void *</a:t>
            </a:r>
            <a:r>
              <a:rPr lang="en-US" altLang="ko-KR" sz="1000" dirty="0" err="1"/>
              <a:t>retVal</a:t>
            </a:r>
            <a:r>
              <a:rPr lang="en-US" altLang="ko-KR" sz="1000" dirty="0"/>
              <a:t> = NULL;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tr_id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, NULL, </a:t>
            </a:r>
            <a:r>
              <a:rPr lang="en-US" altLang="ko-KR" sz="1000" dirty="0" err="1"/>
              <a:t>pthread_func</a:t>
            </a:r>
            <a:r>
              <a:rPr lang="en-US" altLang="ko-KR" sz="1000" dirty="0"/>
              <a:t>, NULL);</a:t>
            </a:r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tr_id</a:t>
            </a:r>
            <a:r>
              <a:rPr lang="en-US" altLang="ko-KR" sz="1000" dirty="0"/>
              <a:t> &lt; 0)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 create error");</a:t>
            </a:r>
          </a:p>
          <a:p>
            <a:pPr algn="l"/>
            <a:r>
              <a:rPr lang="en-US" altLang="ko-KR" sz="1000" dirty="0"/>
              <a:t>        exit(0);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retVal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printf("thread exit value %d\n", *((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retVal</a:t>
            </a:r>
            <a:r>
              <a:rPr lang="en-US" altLang="ko-KR" sz="1000" dirty="0"/>
              <a:t>));</a:t>
            </a:r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    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pthread_clean.c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6" y="4869160"/>
            <a:ext cx="4439270" cy="149563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4700506" y="4509120"/>
            <a:ext cx="1599686" cy="432048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372200" y="3985900"/>
            <a:ext cx="1800200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쓰레드에서</a:t>
            </a:r>
            <a:r>
              <a:rPr lang="ko-KR" altLang="en-US" dirty="0" smtClean="0"/>
              <a:t> 생성한 </a:t>
            </a:r>
            <a:endParaRPr lang="en-US" altLang="ko-KR" dirty="0" smtClean="0"/>
          </a:p>
          <a:p>
            <a:r>
              <a:rPr lang="ko-KR" altLang="en-US" dirty="0" smtClean="0"/>
              <a:t>동적 메모리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3620386" y="5301208"/>
            <a:ext cx="2319766" cy="648072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970395" y="4941168"/>
            <a:ext cx="2922780" cy="78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pthread_exit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호출로 등록한 </a:t>
            </a:r>
            <a:r>
              <a:rPr lang="en-US" altLang="ko-KR" dirty="0"/>
              <a:t>cleanup </a:t>
            </a:r>
            <a:r>
              <a:rPr lang="en-US" altLang="ko-KR" dirty="0" smtClean="0"/>
              <a:t>handler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: </a:t>
            </a:r>
            <a:r>
              <a:rPr lang="ko-KR" altLang="en-US" dirty="0" smtClean="0"/>
              <a:t>동적 메모리 해제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5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뮤텍스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 lock </a:t>
            </a:r>
            <a:r>
              <a:rPr lang="ko-KR" altLang="en-US" dirty="0" smtClean="0"/>
              <a:t>메커니즘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08218"/>
            <a:ext cx="8424936" cy="249299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뮤텍스</a:t>
            </a:r>
            <a:r>
              <a:rPr lang="ko-KR" altLang="en-US" dirty="0" smtClean="0"/>
              <a:t> 초기화 방법 </a:t>
            </a:r>
            <a:r>
              <a:rPr lang="en-US" altLang="ko-KR" dirty="0" smtClean="0"/>
              <a:t>( 2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smtClean="0">
                <a:solidFill>
                  <a:srgbClr val="333333"/>
                </a:solidFill>
              </a:rPr>
              <a:t>1) PTHREAD_MUTEX_INITIALIZER </a:t>
            </a:r>
            <a:r>
              <a:rPr lang="ko-KR" altLang="en-US" sz="1000" dirty="0" smtClean="0">
                <a:solidFill>
                  <a:srgbClr val="333333"/>
                </a:solidFill>
              </a:rPr>
              <a:t>매크로를 활용한 정적 초기화</a:t>
            </a:r>
            <a:endParaRPr lang="en-US" altLang="ko-KR" sz="1000" dirty="0" smtClean="0">
              <a:solidFill>
                <a:srgbClr val="333333"/>
              </a:solidFill>
            </a:endParaRPr>
          </a:p>
          <a:p>
            <a:pPr algn="l"/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pthread_mutex_t</a:t>
            </a: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  = PTHREAD_MUTEX_INITIALIZER;   // </a:t>
            </a:r>
            <a:r>
              <a:rPr lang="ko-KR" altLang="en-US" sz="1000" dirty="0" err="1" smtClean="0"/>
              <a:t>뮤텍스를</a:t>
            </a:r>
            <a:r>
              <a:rPr lang="ko-KR" altLang="en-US" sz="1000" dirty="0" smtClean="0"/>
              <a:t> 디폴트 속성으로 초기화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</a:p>
          <a:p>
            <a:pPr algn="l"/>
            <a:r>
              <a:rPr lang="en-US" altLang="ko-KR" sz="1000" dirty="0"/>
              <a:t> #define PTHREAD_MUTEX_INITIALIZER \</a:t>
            </a:r>
            <a:br>
              <a:rPr lang="en-US" altLang="ko-KR" sz="1000" dirty="0"/>
            </a:br>
            <a:r>
              <a:rPr lang="en-US" altLang="ko-KR" sz="1000" dirty="0"/>
              <a:t>  {0, 0, 0, PTHREAD_MUTEX_TIMED_NP, __LOCK_INITIALIZER</a:t>
            </a:r>
            <a:r>
              <a:rPr lang="en-US" altLang="ko-KR" sz="1000" dirty="0" smtClean="0"/>
              <a:t>}   // 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헤더에 정의</a:t>
            </a:r>
            <a:endParaRPr lang="en-US" altLang="ko-KR" sz="1000" dirty="0" smtClean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smtClean="0">
                <a:solidFill>
                  <a:srgbClr val="FF0000"/>
                </a:solidFill>
              </a:rPr>
              <a:t> *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mutex</a:t>
            </a:r>
            <a:r>
              <a:rPr lang="ko-KR" altLang="en-US" sz="1000" dirty="0" smtClean="0">
                <a:solidFill>
                  <a:srgbClr val="FF0000"/>
                </a:solidFill>
              </a:rPr>
              <a:t>변수가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pthread_mutex_t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구조체 타입으로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변수 </a:t>
            </a:r>
            <a:r>
              <a:rPr lang="ko-KR" altLang="en-US" sz="1000" dirty="0">
                <a:solidFill>
                  <a:srgbClr val="FF0000"/>
                </a:solidFill>
              </a:rPr>
              <a:t>선언 이후에는 사용할 수 없으며 </a:t>
            </a:r>
            <a:r>
              <a:rPr lang="ko-KR" altLang="en-US" sz="1000" dirty="0" smtClean="0">
                <a:solidFill>
                  <a:srgbClr val="FF0000"/>
                </a:solidFill>
              </a:rPr>
              <a:t>반드시 선언과 </a:t>
            </a:r>
            <a:r>
              <a:rPr lang="ko-KR" altLang="en-US" sz="1000" dirty="0">
                <a:solidFill>
                  <a:srgbClr val="FF0000"/>
                </a:solidFill>
              </a:rPr>
              <a:t>동시 </a:t>
            </a:r>
            <a:r>
              <a:rPr lang="ko-KR" altLang="en-US" sz="1000" dirty="0" smtClean="0">
                <a:solidFill>
                  <a:srgbClr val="FF0000"/>
                </a:solidFill>
              </a:rPr>
              <a:t>초기화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</a:p>
          <a:p>
            <a:pPr algn="l"/>
            <a:r>
              <a:rPr lang="en-US" altLang="ko-KR" sz="1000" dirty="0" smtClean="0"/>
              <a:t>2)  </a:t>
            </a:r>
            <a:r>
              <a:rPr lang="en-US" altLang="ko-KR" sz="1000" dirty="0" err="1" smtClean="0"/>
              <a:t>pthread_mutex_t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;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pthread_mutex_init</a:t>
            </a:r>
            <a:r>
              <a:rPr lang="en-US" altLang="ko-KR" sz="1000" dirty="0" smtClean="0"/>
              <a:t>(&amp;</a:t>
            </a: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,  NULL);   // </a:t>
            </a:r>
            <a:r>
              <a:rPr lang="ko-KR" altLang="en-US" sz="1000" dirty="0" smtClean="0"/>
              <a:t>디폴트 속성 으로  </a:t>
            </a:r>
            <a:r>
              <a:rPr lang="ko-KR" altLang="en-US" sz="1000" dirty="0" err="1" smtClean="0"/>
              <a:t>뮤텍스</a:t>
            </a:r>
            <a:r>
              <a:rPr lang="ko-KR" altLang="en-US" sz="1000" dirty="0" smtClean="0"/>
              <a:t> 초기화  함수 </a:t>
            </a:r>
            <a:endParaRPr lang="en-US" altLang="ko-KR" sz="1000" dirty="0" smtClean="0"/>
          </a:p>
          <a:p>
            <a:pPr algn="l"/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052736"/>
            <a:ext cx="8424936" cy="1514261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는 여러 개의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공유하는 데이터를 보호하기 위한 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임계영역의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공유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한번에 하나의 </a:t>
            </a:r>
            <a:r>
              <a:rPr lang="ko-KR" altLang="en-US" dirty="0" err="1" smtClean="0"/>
              <a:t>쓰레드만</a:t>
            </a:r>
            <a:r>
              <a:rPr lang="ko-KR" altLang="en-US" dirty="0" smtClean="0"/>
              <a:t> 실행하도록 제어 </a:t>
            </a:r>
            <a:endParaRPr lang="en-US" altLang="ko-KR" dirty="0" smtClean="0"/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뮤텍스</a:t>
            </a:r>
            <a:r>
              <a:rPr lang="ko-KR" altLang="en-US" dirty="0" smtClean="0"/>
              <a:t> 잠금</a:t>
            </a:r>
            <a:r>
              <a:rPr lang="en-US" altLang="ko-KR" dirty="0" smtClean="0"/>
              <a:t>(</a:t>
            </a:r>
            <a:r>
              <a:rPr lang="ko-KR" altLang="en-US" dirty="0"/>
              <a:t> </a:t>
            </a:r>
            <a:r>
              <a:rPr lang="en-US" altLang="ko-KR" dirty="0" smtClean="0"/>
              <a:t>lock ) : </a:t>
            </a:r>
            <a:r>
              <a:rPr lang="ko-KR" altLang="en-US" dirty="0" err="1" smtClean="0"/>
              <a:t>뮤텍스의</a:t>
            </a:r>
            <a:r>
              <a:rPr lang="ko-KR" altLang="en-US" dirty="0" smtClean="0"/>
              <a:t>  소유권 획득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뮤텍스가</a:t>
            </a:r>
            <a:r>
              <a:rPr lang="ko-KR" altLang="en-US" dirty="0" smtClean="0"/>
              <a:t> 보호하고 있는 </a:t>
            </a:r>
            <a:r>
              <a:rPr lang="ko-KR" altLang="en-US" dirty="0" err="1" smtClean="0"/>
              <a:t>크리티컬</a:t>
            </a:r>
            <a:r>
              <a:rPr lang="ko-KR" altLang="en-US" dirty="0" smtClean="0"/>
              <a:t> 섹션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임계영역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진입 가능 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세마포어와</a:t>
            </a:r>
            <a:r>
              <a:rPr lang="ko-KR" altLang="en-US" dirty="0" smtClean="0"/>
              <a:t> 유사 </a:t>
            </a:r>
            <a:r>
              <a:rPr lang="en-US" altLang="ko-KR" dirty="0" smtClean="0"/>
              <a:t>)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뮤텍스</a:t>
            </a:r>
            <a:r>
              <a:rPr lang="ko-KR" altLang="en-US" dirty="0" smtClean="0"/>
              <a:t> 획득 못한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임계영역에서 </a:t>
            </a:r>
            <a:r>
              <a:rPr lang="ko-KR" altLang="en-US" dirty="0" err="1" smtClean="0"/>
              <a:t>블록킹</a:t>
            </a:r>
            <a:r>
              <a:rPr lang="ko-KR" altLang="en-US" dirty="0" smtClean="0"/>
              <a:t> 되거나 </a:t>
            </a:r>
            <a:r>
              <a:rPr lang="ko-KR" altLang="en-US" dirty="0" err="1" smtClean="0"/>
              <a:t>넌블록킹</a:t>
            </a:r>
            <a:r>
              <a:rPr lang="ko-KR" altLang="en-US" dirty="0" smtClean="0"/>
              <a:t> 모드로 실패 리턴</a:t>
            </a:r>
            <a:endParaRPr lang="en-US" altLang="ko-KR" dirty="0" smtClean="0"/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rgbClr val="FF0000"/>
                </a:solidFill>
              </a:rPr>
              <a:t>pthread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뮤텍스</a:t>
            </a:r>
            <a:r>
              <a:rPr lang="ko-KR" altLang="en-US" dirty="0" smtClean="0">
                <a:solidFill>
                  <a:srgbClr val="FF0000"/>
                </a:solidFill>
              </a:rPr>
              <a:t> 변수는 </a:t>
            </a:r>
            <a:r>
              <a:rPr lang="en-US" altLang="ko-KR" dirty="0" err="1" smtClean="0">
                <a:solidFill>
                  <a:srgbClr val="FF0000"/>
                </a:solidFill>
              </a:rPr>
              <a:t>pthread_mutex_t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구조체형으로 필히 초기화 이후 사용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0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동기화 함수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3062" y="1404176"/>
            <a:ext cx="8424936" cy="830997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pthread_mutex_init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pthread_mutex_t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mutex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pthread_mutex_attr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attr</a:t>
            </a:r>
            <a:r>
              <a:rPr lang="en-US" altLang="ko-KR" sz="1200" dirty="0" smtClean="0"/>
              <a:t>);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초기화할 </a:t>
            </a:r>
            <a:r>
              <a:rPr lang="ko-KR" altLang="en-US" sz="1000" dirty="0" err="1" smtClean="0"/>
              <a:t>뮤텍스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 :  </a:t>
            </a:r>
            <a:r>
              <a:rPr lang="ko-KR" altLang="en-US" sz="1000" dirty="0" smtClean="0"/>
              <a:t>초기화할 </a:t>
            </a:r>
            <a:r>
              <a:rPr lang="ko-KR" altLang="en-US" sz="1000" dirty="0" err="1" smtClean="0"/>
              <a:t>뮤텍스의</a:t>
            </a:r>
            <a:r>
              <a:rPr lang="ko-KR" altLang="en-US" sz="1000" dirty="0" smtClean="0"/>
              <a:t> 속성을 지정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,  </a:t>
            </a:r>
            <a:r>
              <a:rPr lang="en-US" altLang="ko-KR" sz="1000" dirty="0" smtClean="0">
                <a:solidFill>
                  <a:srgbClr val="FF3300"/>
                </a:solidFill>
              </a:rPr>
              <a:t>NULL </a:t>
            </a:r>
            <a:r>
              <a:rPr lang="ko-KR" altLang="en-US" sz="1000" dirty="0" smtClean="0">
                <a:solidFill>
                  <a:srgbClr val="FF3300"/>
                </a:solidFill>
              </a:rPr>
              <a:t>일 경우 </a:t>
            </a:r>
            <a:r>
              <a:rPr lang="en-US" altLang="ko-KR" sz="1000" dirty="0" smtClean="0">
                <a:solidFill>
                  <a:srgbClr val="FF3300"/>
                </a:solidFill>
              </a:rPr>
              <a:t>: </a:t>
            </a:r>
            <a:r>
              <a:rPr lang="ko-KR" altLang="en-US" sz="1000" dirty="0" smtClean="0">
                <a:solidFill>
                  <a:srgbClr val="FF3300"/>
                </a:solidFill>
              </a:rPr>
              <a:t>디폴트 속성 사용</a:t>
            </a:r>
            <a:endParaRPr lang="en-US" altLang="ko-KR" sz="1000" dirty="0">
              <a:solidFill>
                <a:srgbClr val="FF3300"/>
              </a:solidFill>
            </a:endParaRPr>
          </a:p>
          <a:p>
            <a:pPr algn="l"/>
            <a:r>
              <a:rPr lang="en-US" altLang="ko-KR" sz="1000" dirty="0" smtClean="0"/>
              <a:t>-  </a:t>
            </a:r>
            <a:r>
              <a:rPr lang="ko-KR" altLang="en-US" sz="1000" dirty="0" err="1" smtClean="0"/>
              <a:t>뮤텍스</a:t>
            </a:r>
            <a:r>
              <a:rPr lang="ko-KR" altLang="en-US" sz="1000" dirty="0" smtClean="0"/>
              <a:t> 속성은 </a:t>
            </a:r>
            <a:r>
              <a:rPr lang="en-US" altLang="ko-KR" sz="1000" dirty="0" err="1" smtClean="0"/>
              <a:t>pthread_mutexattr_t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구조체 타입을  조작하는 함수 제공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25641" y="3485103"/>
            <a:ext cx="8424936" cy="646331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pthread_mutex_lock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pthread_mutex_t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mutex</a:t>
            </a:r>
            <a:r>
              <a:rPr lang="en-US" altLang="ko-KR" sz="1200" dirty="0" smtClean="0"/>
              <a:t>);</a:t>
            </a:r>
          </a:p>
          <a:p>
            <a:pPr marL="171450" indent="-171450" algn="l">
              <a:buFontTx/>
              <a:buChar char="-"/>
            </a:pPr>
            <a:r>
              <a:rPr lang="ko-KR" altLang="en-US" sz="1000" dirty="0" smtClean="0"/>
              <a:t>임계영역 진입을 위해 </a:t>
            </a:r>
            <a:r>
              <a:rPr lang="en-US" altLang="ko-KR" sz="1000" dirty="0" err="1" smtClean="0"/>
              <a:t>mutex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lock  </a:t>
            </a:r>
            <a:r>
              <a:rPr lang="ko-KR" altLang="en-US" sz="1000" dirty="0" smtClean="0"/>
              <a:t>요청 함수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ko-KR" altLang="en-US" sz="1000" dirty="0" smtClean="0">
                <a:solidFill>
                  <a:srgbClr val="FF3300"/>
                </a:solidFill>
              </a:rPr>
              <a:t>다른 </a:t>
            </a:r>
            <a:r>
              <a:rPr lang="ko-KR" altLang="en-US" sz="1000" dirty="0" err="1" smtClean="0">
                <a:solidFill>
                  <a:srgbClr val="FF3300"/>
                </a:solidFill>
              </a:rPr>
              <a:t>쓰레드가</a:t>
            </a:r>
            <a:r>
              <a:rPr lang="ko-KR" altLang="en-US" sz="1000" dirty="0" smtClean="0">
                <a:solidFill>
                  <a:srgbClr val="FF33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3300"/>
                </a:solidFill>
              </a:rPr>
              <a:t>mutex</a:t>
            </a:r>
            <a:r>
              <a:rPr lang="en-US" altLang="ko-KR" sz="1000" dirty="0" smtClean="0">
                <a:solidFill>
                  <a:srgbClr val="FF3300"/>
                </a:solidFill>
              </a:rPr>
              <a:t> lock</a:t>
            </a:r>
            <a:r>
              <a:rPr lang="ko-KR" altLang="en-US" sz="1000" dirty="0" smtClean="0">
                <a:solidFill>
                  <a:srgbClr val="FF3300"/>
                </a:solidFill>
              </a:rPr>
              <a:t>을 획득해 사용 중이라면 다른 </a:t>
            </a:r>
            <a:r>
              <a:rPr lang="ko-KR" altLang="en-US" sz="1000" dirty="0" err="1" smtClean="0">
                <a:solidFill>
                  <a:srgbClr val="FF3300"/>
                </a:solidFill>
              </a:rPr>
              <a:t>쓰레드가</a:t>
            </a:r>
            <a:r>
              <a:rPr lang="ko-KR" altLang="en-US" sz="1000" dirty="0" smtClean="0">
                <a:solidFill>
                  <a:srgbClr val="FF33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3300"/>
                </a:solidFill>
              </a:rPr>
              <a:t>mutex</a:t>
            </a:r>
            <a:r>
              <a:rPr lang="en-US" altLang="ko-KR" sz="1000" dirty="0" smtClean="0">
                <a:solidFill>
                  <a:srgbClr val="FF3300"/>
                </a:solidFill>
              </a:rPr>
              <a:t> lock </a:t>
            </a:r>
            <a:r>
              <a:rPr lang="ko-KR" altLang="en-US" sz="1000" dirty="0" smtClean="0">
                <a:solidFill>
                  <a:srgbClr val="FF3300"/>
                </a:solidFill>
              </a:rPr>
              <a:t>을</a:t>
            </a:r>
            <a:r>
              <a:rPr lang="en-US" altLang="ko-KR" sz="1000" dirty="0" smtClean="0">
                <a:solidFill>
                  <a:srgbClr val="FF3300"/>
                </a:solidFill>
              </a:rPr>
              <a:t> </a:t>
            </a:r>
            <a:r>
              <a:rPr lang="ko-KR" altLang="en-US" sz="1000" dirty="0" smtClean="0">
                <a:solidFill>
                  <a:srgbClr val="FF3300"/>
                </a:solidFill>
              </a:rPr>
              <a:t>해제할 때 까지  블록 됨</a:t>
            </a:r>
            <a:endParaRPr lang="en-US" altLang="ko-KR" sz="1000" dirty="0">
              <a:solidFill>
                <a:srgbClr val="FF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641" y="4581128"/>
            <a:ext cx="8424936" cy="646331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pthread_mutex_unlock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pthread_mutex_t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mutex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marL="171450" indent="-171450" algn="l">
              <a:buFontTx/>
              <a:buChar char="-"/>
            </a:pPr>
            <a:r>
              <a:rPr lang="ko-KR" altLang="en-US" sz="1000" dirty="0" smtClean="0"/>
              <a:t>획득해 사용중인 </a:t>
            </a: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 lock 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해제 하기 위한 함수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pthread_mutex_unlock</a:t>
            </a:r>
            <a:r>
              <a:rPr lang="ko-KR" altLang="en-US" sz="1000" dirty="0" smtClean="0"/>
              <a:t> 함수를 호출해서  </a:t>
            </a: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 lock 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해제해 주면 그제서야 다른 </a:t>
            </a:r>
            <a:r>
              <a:rPr lang="ko-KR" altLang="en-US" sz="1000" dirty="0" err="1" smtClean="0"/>
              <a:t>쓰레드에서</a:t>
            </a:r>
            <a:r>
              <a:rPr lang="ko-KR" altLang="en-US" sz="1000" dirty="0" smtClean="0"/>
              <a:t>  </a:t>
            </a: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  lock 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획득 가능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3062" y="2460020"/>
            <a:ext cx="8424936" cy="646331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pthread_mutex_destroy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pthread_mutex_t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mutex</a:t>
            </a:r>
            <a:r>
              <a:rPr lang="en-US" altLang="ko-KR" sz="1200" dirty="0" smtClean="0"/>
              <a:t>);</a:t>
            </a:r>
          </a:p>
          <a:p>
            <a:pPr marL="171450" indent="-171450" algn="l">
              <a:buFontTx/>
              <a:buChar char="-"/>
            </a:pPr>
            <a:r>
              <a:rPr lang="ko-KR" altLang="en-US" sz="1000" dirty="0" smtClean="0"/>
              <a:t>사용이 끝난 </a:t>
            </a:r>
            <a:r>
              <a:rPr lang="ko-KR" altLang="en-US" sz="1000" dirty="0" err="1" smtClean="0"/>
              <a:t>뮤텍스</a:t>
            </a:r>
            <a:r>
              <a:rPr lang="ko-KR" altLang="en-US" sz="1000" dirty="0" smtClean="0"/>
              <a:t> 제거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파괴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하는 함수 </a:t>
            </a:r>
            <a:r>
              <a:rPr lang="en-US" altLang="ko-KR" sz="1000" dirty="0" smtClean="0"/>
              <a:t>,  </a:t>
            </a:r>
            <a:r>
              <a:rPr lang="ko-KR" altLang="en-US" sz="1000" dirty="0"/>
              <a:t> </a:t>
            </a: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제거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파괴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할 </a:t>
            </a:r>
            <a:r>
              <a:rPr lang="ko-KR" altLang="en-US" sz="1000" dirty="0" err="1" smtClean="0"/>
              <a:t>뮤텍스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삭제하기 위해서는 반드시 </a:t>
            </a:r>
            <a:r>
              <a:rPr lang="en-US" altLang="ko-KR" sz="1000" dirty="0" err="1" smtClean="0"/>
              <a:t>mutex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unlock </a:t>
            </a:r>
            <a:r>
              <a:rPr lang="ko-KR" altLang="en-US" sz="1000" dirty="0" smtClean="0"/>
              <a:t>상태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8190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thread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4392488" cy="4431983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ncnt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err="1"/>
              <a:t>pthread_mutex_t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mutex</a:t>
            </a:r>
            <a:r>
              <a:rPr lang="en-US" altLang="ko-KR" sz="1000" dirty="0"/>
              <a:t> = PTHREAD_MUTEX_INITIALIZER;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void* </a:t>
            </a:r>
            <a:r>
              <a:rPr lang="en-US" altLang="ko-KR" sz="1000" dirty="0" err="1"/>
              <a:t>do_loop</a:t>
            </a:r>
            <a:r>
              <a:rPr lang="en-US" altLang="ko-KR" sz="1000" dirty="0"/>
              <a:t>(void* data)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pthread_mutex_lock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mutex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 10;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printf("loop1 : %d\n", </a:t>
            </a:r>
            <a:r>
              <a:rPr lang="en-US" altLang="ko-KR" sz="1000" dirty="0" err="1"/>
              <a:t>ncnt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ncnt</a:t>
            </a:r>
            <a:r>
              <a:rPr lang="en-US" altLang="ko-KR" sz="1000" dirty="0"/>
              <a:t>++;</a:t>
            </a:r>
          </a:p>
          <a:p>
            <a:pPr algn="l"/>
            <a:r>
              <a:rPr lang="en-US" altLang="ko-KR" sz="1000" dirty="0"/>
              <a:t>		sleep(1);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pthread_mutex_unlock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mutex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pthread_mutex1.c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81753" y="1124744"/>
            <a:ext cx="4109899" cy="264687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void* do_loop2(void* data)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pthread_mutex_lock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mutex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&lt;10;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printf("loop2 : %d\n", </a:t>
            </a:r>
            <a:r>
              <a:rPr lang="en-US" altLang="ko-KR" sz="1000" dirty="0" err="1"/>
              <a:t>ncnt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ncnt</a:t>
            </a:r>
            <a:r>
              <a:rPr lang="en-US" altLang="ko-KR" sz="1000" dirty="0"/>
              <a:t>++;</a:t>
            </a:r>
          </a:p>
          <a:p>
            <a:pPr algn="l"/>
            <a:r>
              <a:rPr lang="en-US" altLang="ko-KR" sz="1000" dirty="0"/>
              <a:t>		sleep(1);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  </a:t>
            </a:r>
            <a:r>
              <a:rPr lang="en-US" altLang="ko-KR" sz="1000" dirty="0" smtClean="0"/>
              <a:t>                    </a:t>
            </a:r>
            <a:r>
              <a:rPr lang="en-US" altLang="ko-KR" sz="1000" dirty="0" err="1"/>
              <a:t>pthread_mutex_unlock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mutex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261122" y="1836280"/>
            <a:ext cx="1152128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9" name="직선 화살표 연결선 8"/>
          <p:cNvCxnSpPr>
            <a:stCxn id="2" idx="3"/>
          </p:cNvCxnSpPr>
          <p:nvPr/>
        </p:nvCxnSpPr>
        <p:spPr bwMode="auto">
          <a:xfrm flipV="1">
            <a:off x="1413250" y="1764272"/>
            <a:ext cx="792088" cy="18002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268823" y="1472871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쓰레드간</a:t>
            </a:r>
            <a:r>
              <a:rPr lang="ko-KR" altLang="en-US" dirty="0" smtClean="0"/>
              <a:t> 공유할 전역변수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261122" y="2420888"/>
            <a:ext cx="251067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613501" y="2420888"/>
            <a:ext cx="446331" cy="28803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051006" y="2449987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정적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ko-KR" altLang="en-US" dirty="0" smtClean="0"/>
              <a:t>프로세스 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5328592" cy="486287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types.h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fcntl.h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glob = 6;</a:t>
            </a:r>
          </a:p>
          <a:p>
            <a:pPr algn="l"/>
            <a:r>
              <a:rPr lang="en-US" altLang="ko-KR" sz="1000" dirty="0"/>
              <a:t>char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[40] ={0};</a:t>
            </a:r>
          </a:p>
          <a:p>
            <a:pPr algn="l"/>
            <a:r>
              <a:rPr lang="en-US" altLang="ko-KR" sz="1000" dirty="0"/>
              <a:t>char* filename ="temp.txt";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FILE* 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local;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local = 88;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if( (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filename,"w</a:t>
            </a:r>
            <a:r>
              <a:rPr lang="en-US" altLang="ko-KR" sz="1000" dirty="0"/>
              <a:t>+")) == NULL)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, "Error, cannot create file\n");</a:t>
            </a:r>
          </a:p>
          <a:p>
            <a:pPr algn="l"/>
            <a:r>
              <a:rPr lang="en-US" altLang="ko-KR" sz="1000" dirty="0"/>
              <a:t>		exit(0);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"</a:t>
            </a:r>
            <a:r>
              <a:rPr lang="en-US" altLang="ko-KR" sz="1000" dirty="0" err="1"/>
              <a:t>stdout</a:t>
            </a:r>
            <a:r>
              <a:rPr lang="en-US" altLang="ko-KR" sz="1000" dirty="0"/>
              <a:t> by write function\n");</a:t>
            </a:r>
          </a:p>
          <a:p>
            <a:pPr algn="l"/>
            <a:r>
              <a:rPr lang="en-US" altLang="ko-KR" sz="1000" dirty="0"/>
              <a:t>	write(STDOUT_FILENO,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fork_2.c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3059832" y="4005064"/>
            <a:ext cx="2664296" cy="79208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24128" y="3501008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읽고 쓰기 모드 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파일이 없으면 새로 생성하고 기존 내용 삭제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82062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( </a:t>
            </a:r>
            <a:r>
              <a:rPr lang="ko-KR" altLang="en-US" dirty="0" smtClean="0">
                <a:solidFill>
                  <a:srgbClr val="FF0000"/>
                </a:solidFill>
              </a:rPr>
              <a:t>파일 </a:t>
            </a:r>
            <a:r>
              <a:rPr lang="ko-KR" altLang="en-US" dirty="0" err="1" smtClean="0">
                <a:solidFill>
                  <a:srgbClr val="FF0000"/>
                </a:solidFill>
              </a:rPr>
              <a:t>디스크립터</a:t>
            </a:r>
            <a:r>
              <a:rPr lang="ko-KR" altLang="en-US" dirty="0" smtClean="0">
                <a:solidFill>
                  <a:srgbClr val="FF0000"/>
                </a:solidFill>
              </a:rPr>
              <a:t> 프로세스 간 공유 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/>
              <a:t>- </a:t>
            </a:r>
            <a:r>
              <a:rPr lang="en-US" altLang="ko-KR" dirty="0" err="1"/>
              <a:t>pthread</a:t>
            </a:r>
            <a:r>
              <a:rPr lang="en-US" altLang="ko-KR" dirty="0"/>
              <a:t> ( </a:t>
            </a:r>
            <a:r>
              <a:rPr lang="en-US" altLang="ko-KR" dirty="0" err="1"/>
              <a:t>mutex</a:t>
            </a:r>
            <a:r>
              <a:rPr lang="en-US" altLang="ko-KR" dirty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19" y="1124744"/>
            <a:ext cx="6120681" cy="412420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thr_id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[2];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status;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1;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ncnt</a:t>
            </a:r>
            <a:r>
              <a:rPr lang="en-US" altLang="ko-KR" sz="1000" dirty="0"/>
              <a:t> = 0;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thr_id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[0], NULL, </a:t>
            </a:r>
            <a:r>
              <a:rPr lang="en-US" altLang="ko-KR" sz="1000" dirty="0" err="1"/>
              <a:t>do_loop</a:t>
            </a:r>
            <a:r>
              <a:rPr lang="en-US" altLang="ko-KR" sz="1000" dirty="0"/>
              <a:t>, (void*)&amp;a);</a:t>
            </a:r>
          </a:p>
          <a:p>
            <a:pPr algn="l"/>
            <a:r>
              <a:rPr lang="en-US" altLang="ko-KR" sz="1000" dirty="0"/>
              <a:t>	sleep(1);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smtClean="0"/>
              <a:t>                  </a:t>
            </a:r>
            <a:r>
              <a:rPr lang="en-US" altLang="ko-KR" sz="1000" dirty="0" err="1" smtClean="0"/>
              <a:t>thr_id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[1], NULL, do_loop2, (void*)&amp;a);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[0], (void*)&amp;status);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[1], (void*)&amp;status);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status = </a:t>
            </a:r>
            <a:r>
              <a:rPr lang="en-US" altLang="ko-KR" sz="1000" dirty="0" err="1"/>
              <a:t>pthread_mutex_destroy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mutex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printf("status = %d\n", status);</a:t>
            </a:r>
          </a:p>
          <a:p>
            <a:pPr algn="l"/>
            <a:r>
              <a:rPr lang="en-US" altLang="ko-KR" sz="1000" dirty="0"/>
              <a:t>	printf("programming is </a:t>
            </a:r>
            <a:r>
              <a:rPr lang="en-US" altLang="ko-KR" sz="1000" dirty="0" smtClean="0"/>
              <a:t>end\n");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pthread_mutex1.c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31" y="1094552"/>
            <a:ext cx="1324160" cy="5239481"/>
          </a:xfrm>
          <a:prstGeom prst="rect">
            <a:avLst/>
          </a:prstGeom>
        </p:spPr>
      </p:pic>
      <p:sp>
        <p:nvSpPr>
          <p:cNvPr id="8" name="오른쪽 중괄호 7"/>
          <p:cNvSpPr/>
          <p:nvPr/>
        </p:nvSpPr>
        <p:spPr bwMode="auto">
          <a:xfrm>
            <a:off x="8151291" y="1196752"/>
            <a:ext cx="669181" cy="2376264"/>
          </a:xfrm>
          <a:prstGeom prst="rightBrace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오른쪽 중괄호 12"/>
          <p:cNvSpPr/>
          <p:nvPr/>
        </p:nvSpPr>
        <p:spPr bwMode="auto">
          <a:xfrm>
            <a:off x="8151291" y="3668270"/>
            <a:ext cx="669181" cy="2376264"/>
          </a:xfrm>
          <a:prstGeom prst="rightBrace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0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thread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4104456" cy="541686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total = 0;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[] = {1, 5};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[] = {6, 10};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pthread_mutex_t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mut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*</a:t>
            </a:r>
            <a:r>
              <a:rPr lang="en-US" altLang="ko-KR" sz="1000" dirty="0" err="1"/>
              <a:t>thread_oper</a:t>
            </a:r>
            <a:r>
              <a:rPr lang="en-US" altLang="ko-KR" sz="1000" dirty="0"/>
              <a:t>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 id;</a:t>
            </a:r>
          </a:p>
          <a:p>
            <a:pPr algn="l"/>
            <a:r>
              <a:rPr lang="en-US" altLang="ko-KR" sz="1000" dirty="0"/>
              <a:t>    id = </a:t>
            </a:r>
            <a:r>
              <a:rPr lang="en-US" altLang="ko-KR" sz="1000" dirty="0" err="1"/>
              <a:t>pthread_self</a:t>
            </a:r>
            <a:r>
              <a:rPr lang="en-US" altLang="ko-KR" sz="1000" dirty="0"/>
              <a:t>();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small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)[0];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large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)[1];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for(; small &lt;= large; small++)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pthread_mutex_lock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total += small;</a:t>
            </a:r>
          </a:p>
          <a:p>
            <a:pPr algn="l"/>
            <a:r>
              <a:rPr lang="en-US" altLang="ko-KR" sz="1000" dirty="0"/>
              <a:t>        printf("id : %u, total : %d \n",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)id, total);</a:t>
            </a:r>
          </a:p>
          <a:p>
            <a:pPr algn="l"/>
            <a:r>
              <a:rPr lang="en-US" altLang="ko-KR" sz="1000" dirty="0"/>
              <a:t>        sleep(1);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pthread_mutex_unlock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pthread_mutex2.c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1124744"/>
            <a:ext cx="4104456" cy="283154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[2];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void* status;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 = 5;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mutex_state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mutex_state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pthread_mutex_init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</a:t>
            </a:r>
            <a:r>
              <a:rPr lang="en-US" altLang="ko-KR" sz="1000" dirty="0"/>
              <a:t>, NULL);</a:t>
            </a:r>
          </a:p>
          <a:p>
            <a:pPr algn="l"/>
            <a:r>
              <a:rPr lang="en-US" altLang="ko-KR" sz="1000" dirty="0"/>
              <a:t>    if(</a:t>
            </a:r>
            <a:r>
              <a:rPr lang="en-US" altLang="ko-KR" sz="1000" dirty="0" err="1"/>
              <a:t>mutex_state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printf("</a:t>
            </a:r>
            <a:r>
              <a:rPr lang="en-US" altLang="ko-KR" sz="1000" dirty="0" err="1"/>
              <a:t>mutex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 error \n");</a:t>
            </a:r>
          </a:p>
          <a:p>
            <a:pPr algn="l"/>
            <a:r>
              <a:rPr lang="en-US" altLang="ko-KR" sz="1000" dirty="0"/>
              <a:t>        exit(1);</a:t>
            </a:r>
          </a:p>
          <a:p>
            <a:pPr algn="l"/>
            <a:r>
              <a:rPr lang="en-US" altLang="ko-KR" sz="1000" dirty="0"/>
              <a:t>    }</a:t>
            </a: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6012160" y="2996952"/>
            <a:ext cx="251067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H="1">
            <a:off x="6588224" y="2996952"/>
            <a:ext cx="1080120" cy="144016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012160" y="4509120"/>
            <a:ext cx="25106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초기화 함수를 이용한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6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thread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5688632" cy="449353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th_id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[0], NULL, </a:t>
            </a:r>
            <a:r>
              <a:rPr lang="en-US" altLang="ko-KR" sz="1000" dirty="0" err="1"/>
              <a:t>thread_oper</a:t>
            </a:r>
            <a:r>
              <a:rPr lang="en-US" altLang="ko-KR" sz="1000" dirty="0"/>
              <a:t>, (void *)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&lt; 0)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[0] create () error : ");</a:t>
            </a:r>
          </a:p>
          <a:p>
            <a:pPr algn="l"/>
            <a:r>
              <a:rPr lang="en-US" altLang="ko-KR" sz="1000" dirty="0"/>
              <a:t>        exit(1);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r>
              <a:rPr lang="en-US" altLang="ko-KR" sz="1000" dirty="0"/>
              <a:t>    sleep(1);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[1], NULL, </a:t>
            </a:r>
            <a:r>
              <a:rPr lang="en-US" altLang="ko-KR" sz="1000" dirty="0" err="1"/>
              <a:t>thread_oper</a:t>
            </a:r>
            <a:r>
              <a:rPr lang="en-US" altLang="ko-KR" sz="1000" dirty="0"/>
              <a:t>, (void *)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th_id</a:t>
            </a:r>
            <a:r>
              <a:rPr lang="en-US" altLang="ko-KR" sz="1000" dirty="0"/>
              <a:t> &lt; 0)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pthread</a:t>
            </a:r>
            <a:r>
              <a:rPr lang="en-US" altLang="ko-KR" sz="1000" dirty="0"/>
              <a:t>[1] create () error : ");</a:t>
            </a:r>
          </a:p>
          <a:p>
            <a:pPr algn="l"/>
            <a:r>
              <a:rPr lang="en-US" altLang="ko-KR" sz="1000" dirty="0"/>
              <a:t>        exit(1);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[0], &amp;status);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[1], &amp;status);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printf("thread exit total value : %d\n", total);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pthread_mutex_destroy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mut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pthread_mutex2.c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10" y="3717032"/>
            <a:ext cx="2770483" cy="2156484"/>
          </a:xfrm>
          <a:prstGeom prst="rect">
            <a:avLst/>
          </a:prstGeom>
        </p:spPr>
      </p:pic>
      <p:sp>
        <p:nvSpPr>
          <p:cNvPr id="3" name="오른쪽 중괄호 2"/>
          <p:cNvSpPr/>
          <p:nvPr/>
        </p:nvSpPr>
        <p:spPr bwMode="auto">
          <a:xfrm>
            <a:off x="7325393" y="3717032"/>
            <a:ext cx="486967" cy="936104"/>
          </a:xfrm>
          <a:prstGeom prst="rightBrace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오른쪽 중괄호 5"/>
          <p:cNvSpPr/>
          <p:nvPr/>
        </p:nvSpPr>
        <p:spPr bwMode="auto">
          <a:xfrm>
            <a:off x="7325393" y="4795274"/>
            <a:ext cx="486967" cy="823008"/>
          </a:xfrm>
          <a:prstGeom prst="rightBrace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6376" y="4077072"/>
            <a:ext cx="1187624" cy="99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mutex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임계영역 순서 </a:t>
            </a:r>
            <a:endParaRPr lang="en-US" altLang="ko-KR" dirty="0" smtClean="0"/>
          </a:p>
          <a:p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2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601703"/>
            <a:ext cx="4835834" cy="101565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8630" y="2601703"/>
            <a:ext cx="4031602" cy="1015657"/>
          </a:xfrm>
          <a:prstGeom prst="rect">
            <a:avLst/>
          </a:prstGeom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600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kumimoji="0" lang="ko-KR" altLang="en-US" sz="6000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999885"/>
            <a:ext cx="5976664" cy="453451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본사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13493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대왕판교로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644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49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한컴타워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3,4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031-627-3000</a:t>
            </a:r>
          </a:p>
          <a:p>
            <a:pPr algn="l">
              <a:lnSpc>
                <a:spcPts val="13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연구소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13487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판교로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228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17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판교세븐벤처밸리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단지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동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9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031-600-5000  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73" y="5681584"/>
            <a:ext cx="4181003" cy="26769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㈜</a:t>
            </a:r>
            <a:r>
              <a:rPr lang="ko-KR" altLang="en-US" sz="1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</a:t>
            </a:r>
            <a:r>
              <a:rPr lang="en-US" altLang="ko-KR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MDS 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www.hancommds.com</a:t>
            </a:r>
            <a:endParaRPr lang="ko-KR" altLang="en-US" sz="1800" b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09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ko-KR" altLang="en-US" dirty="0" smtClean="0"/>
              <a:t>프로세스 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5328592" cy="446276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                     printf</a:t>
            </a:r>
            <a:r>
              <a:rPr lang="en-US" altLang="ko-KR" sz="1000" dirty="0"/>
              <a:t>("before fork\n");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if((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=fork())&lt;0) printf("fork error");</a:t>
            </a:r>
          </a:p>
          <a:p>
            <a:pPr algn="l"/>
            <a:r>
              <a:rPr lang="en-US" altLang="ko-KR" sz="1000" dirty="0"/>
              <a:t>	else if(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==0)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glob++;</a:t>
            </a:r>
          </a:p>
          <a:p>
            <a:pPr algn="l"/>
            <a:r>
              <a:rPr lang="en-US" altLang="ko-KR" sz="1000" dirty="0"/>
              <a:t>		local++;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sprintf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"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%d, glob = %d,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= %d",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(), glob, local);</a:t>
            </a:r>
          </a:p>
          <a:p>
            <a:pPr algn="l"/>
            <a:r>
              <a:rPr lang="en-US" altLang="ko-KR" sz="1000" dirty="0"/>
              <a:t>	     </a:t>
            </a:r>
            <a:r>
              <a:rPr lang="en-US" altLang="ko-KR" sz="1000" dirty="0" err="1"/>
              <a:t>fputs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     rewind(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     printf("child write : %s \n",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}else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sleep(5);</a:t>
            </a:r>
          </a:p>
          <a:p>
            <a:pPr algn="l"/>
            <a:r>
              <a:rPr lang="en-US" altLang="ko-KR" sz="1000" dirty="0"/>
              <a:t>	    </a:t>
            </a:r>
            <a:r>
              <a:rPr lang="en-US" altLang="ko-KR" sz="1000" dirty="0" smtClean="0"/>
              <a:t>                  </a:t>
            </a:r>
            <a:r>
              <a:rPr lang="en-US" altLang="ko-KR" sz="1000" dirty="0" err="1"/>
              <a:t>fgets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40, 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printf("parent read : %s \n",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fork_2.c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endCxn id="6" idx="1"/>
          </p:cNvCxnSpPr>
          <p:nvPr/>
        </p:nvCxnSpPr>
        <p:spPr bwMode="auto">
          <a:xfrm flipV="1">
            <a:off x="4211960" y="2250450"/>
            <a:ext cx="1873287" cy="38646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085247" y="1988840"/>
            <a:ext cx="28079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getid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값 등 문자열로 변환해서 </a:t>
            </a:r>
            <a:r>
              <a:rPr lang="en-US" altLang="ko-KR" dirty="0" err="1" smtClean="0"/>
              <a:t>buf</a:t>
            </a:r>
            <a:r>
              <a:rPr lang="ko-KR" altLang="en-US" dirty="0" smtClean="0"/>
              <a:t>배열에 저장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3563888" y="3068960"/>
            <a:ext cx="2232248" cy="7200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940152" y="2852936"/>
            <a:ext cx="20882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open()</a:t>
            </a:r>
            <a:r>
              <a:rPr lang="ko-KR" altLang="en-US" dirty="0" smtClean="0"/>
              <a:t>된 파일에 배열 내용 저장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3563888" y="3327625"/>
            <a:ext cx="2232248" cy="43204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940152" y="3644156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mtClean="0"/>
              <a:t>파일포인터 </a:t>
            </a:r>
            <a:r>
              <a:rPr lang="ko-KR" altLang="en-US" dirty="0" smtClean="0"/>
              <a:t>현재 위치를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5796136" y="1671930"/>
            <a:ext cx="3240360" cy="2736304"/>
          </a:xfrm>
          <a:prstGeom prst="rect">
            <a:avLst/>
          </a:prstGeom>
          <a:noFill/>
          <a:ln w="222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7255" y="1363407"/>
            <a:ext cx="1656184" cy="30777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자식 프로세스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>
            <a:off x="4427984" y="4408234"/>
            <a:ext cx="1512168" cy="74895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092552" y="5066020"/>
            <a:ext cx="20882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파일 내용을 배열에 </a:t>
            </a:r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5714092"/>
            <a:ext cx="20882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배열에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한 내용을 출력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4427984" y="4725144"/>
            <a:ext cx="1584176" cy="115039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949655" y="4633391"/>
            <a:ext cx="1656184" cy="30777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부모 프로세스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948778" y="4941168"/>
            <a:ext cx="2520280" cy="1512168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7" name="오른쪽 중괄호 26"/>
          <p:cNvSpPr/>
          <p:nvPr/>
        </p:nvSpPr>
        <p:spPr bwMode="auto">
          <a:xfrm>
            <a:off x="4139952" y="2250450"/>
            <a:ext cx="720080" cy="1509223"/>
          </a:xfrm>
          <a:prstGeom prst="rightBrac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8" name="오른쪽 중괄호 27"/>
          <p:cNvSpPr/>
          <p:nvPr/>
        </p:nvSpPr>
        <p:spPr bwMode="auto">
          <a:xfrm>
            <a:off x="4139952" y="3909806"/>
            <a:ext cx="720080" cy="881946"/>
          </a:xfrm>
          <a:prstGeom prst="rightBrac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7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</a:t>
            </a:r>
            <a:r>
              <a:rPr lang="ko-KR" altLang="en-US" dirty="0" smtClean="0"/>
              <a:t>프로세스 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496" y="1355859"/>
            <a:ext cx="5328592" cy="5601533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types.h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 smtClean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wait.h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char </a:t>
            </a:r>
            <a:r>
              <a:rPr lang="en-US" altLang="ko-KR" sz="1000" dirty="0" err="1"/>
              <a:t>first,last,ch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state;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if((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=fork()) &gt; 0 )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first = 'A';</a:t>
            </a:r>
          </a:p>
          <a:p>
            <a:pPr algn="l"/>
            <a:r>
              <a:rPr lang="en-US" altLang="ko-KR" sz="1000" dirty="0"/>
              <a:t>		last = 'Z';</a:t>
            </a:r>
          </a:p>
          <a:p>
            <a:pPr algn="l"/>
            <a:r>
              <a:rPr lang="en-US" altLang="ko-KR" sz="1000" dirty="0"/>
              <a:t>		wait(&amp;state);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else if(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== 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first = 'a';</a:t>
            </a:r>
          </a:p>
          <a:p>
            <a:pPr algn="l"/>
            <a:r>
              <a:rPr lang="en-US" altLang="ko-KR" sz="1000" dirty="0"/>
              <a:t>		last = 'z';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for(</a:t>
            </a:r>
            <a:r>
              <a:rPr lang="en-US" altLang="ko-KR" sz="1000" dirty="0" err="1"/>
              <a:t>ch</a:t>
            </a:r>
            <a:r>
              <a:rPr lang="en-US" altLang="ko-KR" sz="1000" dirty="0"/>
              <a:t> = first; </a:t>
            </a:r>
            <a:r>
              <a:rPr lang="en-US" altLang="ko-KR" sz="1000" dirty="0" err="1"/>
              <a:t>ch</a:t>
            </a:r>
            <a:r>
              <a:rPr lang="en-US" altLang="ko-KR" sz="1000" dirty="0"/>
              <a:t> &lt;= last; </a:t>
            </a:r>
            <a:r>
              <a:rPr lang="en-US" altLang="ko-KR" sz="1000" dirty="0" err="1"/>
              <a:t>ch</a:t>
            </a:r>
            <a:r>
              <a:rPr lang="en-US" altLang="ko-KR" sz="1000" dirty="0"/>
              <a:t>++)</a:t>
            </a:r>
          </a:p>
          <a:p>
            <a:pPr algn="l"/>
            <a:r>
              <a:rPr lang="en-US" altLang="ko-KR" sz="1000" dirty="0"/>
              <a:t>		write(1,&amp;ch,1);</a:t>
            </a:r>
          </a:p>
          <a:p>
            <a:pPr algn="l"/>
            <a:r>
              <a:rPr lang="en-US" altLang="ko-KR" sz="1000" dirty="0"/>
              <a:t>	printf("\n");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fork_3.c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3275856" y="3284984"/>
            <a:ext cx="2664296" cy="79208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012072" y="2708920"/>
            <a:ext cx="28084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wait()</a:t>
            </a:r>
            <a:r>
              <a:rPr lang="ko-KR" altLang="en-US" dirty="0" smtClean="0"/>
              <a:t>함수 가 호출되었을 때 이미 종료된 자식 프로세스가 있다면 해당 자식 프로세스의  </a:t>
            </a:r>
            <a:r>
              <a:rPr lang="ko-KR" altLang="en-US" dirty="0" err="1" smtClean="0"/>
              <a:t>리턴값</a:t>
            </a:r>
            <a:r>
              <a:rPr lang="ko-KR" altLang="en-US" dirty="0" smtClean="0"/>
              <a:t> 을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변수 값에 저장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82062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wait() </a:t>
            </a:r>
            <a:r>
              <a:rPr lang="ko-KR" altLang="en-US" dirty="0" smtClean="0">
                <a:solidFill>
                  <a:srgbClr val="FF0000"/>
                </a:solidFill>
              </a:rPr>
              <a:t>함수 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1437947"/>
            <a:ext cx="3347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좀비</a:t>
            </a:r>
            <a:r>
              <a:rPr lang="ko-KR" altLang="en-US" dirty="0" smtClean="0"/>
              <a:t> 프로세스 방지 </a:t>
            </a:r>
            <a:r>
              <a:rPr lang="ko-KR" altLang="en-US" dirty="0" err="1" smtClean="0"/>
              <a:t>하기위해서는</a:t>
            </a:r>
            <a:r>
              <a:rPr lang="ko-KR" altLang="en-US" dirty="0" smtClean="0"/>
              <a:t>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프로세스가 소멸되기 위해서는 부모 프로세스가 자식 프로세스의 리턴 값을 읽어야 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3960602"/>
            <a:ext cx="2808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종료된 자식 프로세스가 없다면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무한루프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종료 될 때 까지 대기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블로킹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7326052" y="4581128"/>
            <a:ext cx="0" cy="43204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085247" y="5085184"/>
            <a:ext cx="2447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무한정 블로킹 문제를 해결하기 위해 </a:t>
            </a:r>
            <a:r>
              <a:rPr lang="en-US" altLang="ko-KR" dirty="0" err="1" smtClean="0">
                <a:solidFill>
                  <a:srgbClr val="FF0000"/>
                </a:solidFill>
              </a:rPr>
              <a:t>waitpid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함수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5823848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waitpid</a:t>
            </a:r>
            <a:r>
              <a:rPr lang="en-US" altLang="ko-KR" dirty="0" smtClean="0"/>
              <a:t>(-1, &amp;state, WNOHANG);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92136" y="613162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: </a:t>
            </a:r>
            <a:r>
              <a:rPr lang="ko-KR" altLang="en-US" dirty="0" smtClean="0"/>
              <a:t>임의의 자식프로세스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1666" y="2824171"/>
            <a:ext cx="1512168" cy="52322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 예제의 </a:t>
            </a:r>
            <a:r>
              <a:rPr lang="en-US" altLang="ko-KR" dirty="0" smtClean="0"/>
              <a:t>sleep()  </a:t>
            </a:r>
            <a:r>
              <a:rPr lang="ko-KR" altLang="en-US" dirty="0" smtClean="0"/>
              <a:t>대체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 bwMode="auto">
          <a:xfrm flipH="1">
            <a:off x="3131214" y="3347391"/>
            <a:ext cx="576690" cy="61321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H="1">
            <a:off x="2915816" y="4437112"/>
            <a:ext cx="3024336" cy="64807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194807" y="4489956"/>
            <a:ext cx="1565325" cy="52322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While(1); </a:t>
            </a:r>
            <a:r>
              <a:rPr lang="ko-KR" altLang="en-US" dirty="0" smtClean="0"/>
              <a:t>코드 추가 할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7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exec()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대치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3960440" cy="412420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wait.h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types.h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char** 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printf("Hello fork ~~\n");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printf("start~ 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: %d \n",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());</a:t>
            </a:r>
          </a:p>
          <a:p>
            <a:pPr algn="l"/>
            <a:r>
              <a:rPr lang="en-US" altLang="ko-KR" sz="1000" dirty="0"/>
              <a:t>     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fork();</a:t>
            </a:r>
          </a:p>
          <a:p>
            <a:pPr algn="l"/>
            <a:r>
              <a:rPr lang="en-US" altLang="ko-KR" sz="1000" dirty="0"/>
              <a:t>	if(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&gt; 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printf("parent~ \n");</a:t>
            </a:r>
          </a:p>
          <a:p>
            <a:pPr algn="l"/>
            <a:r>
              <a:rPr lang="en-US" altLang="ko-KR" sz="1000" dirty="0"/>
              <a:t>		sleep(1);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fork_execl1.c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3830" y="1419446"/>
            <a:ext cx="4452665" cy="280076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                     else 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== 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lvl="2" algn="l"/>
            <a:r>
              <a:rPr lang="en-US" altLang="ko-KR" sz="1000" dirty="0"/>
              <a:t>     	printf("child~ \n");</a:t>
            </a:r>
          </a:p>
          <a:p>
            <a:pPr lvl="2" algn="l"/>
            <a:r>
              <a:rPr lang="en-US" altLang="ko-KR" sz="1000" dirty="0"/>
              <a:t>     	</a:t>
            </a:r>
            <a:r>
              <a:rPr lang="en-US" altLang="ko-KR" sz="1000" dirty="0" err="1"/>
              <a:t>execl</a:t>
            </a:r>
            <a:r>
              <a:rPr lang="en-US" altLang="ko-KR" sz="1000" dirty="0"/>
              <a:t>("/bin/echo", "echo", "system </a:t>
            </a:r>
            <a:r>
              <a:rPr lang="en-US" altLang="ko-KR" sz="1000" dirty="0" err="1" smtClean="0"/>
              <a:t>programg</a:t>
            </a:r>
            <a:r>
              <a:rPr lang="en-US" altLang="ko-KR" sz="1000" dirty="0" smtClean="0"/>
              <a:t>", </a:t>
            </a:r>
            <a:r>
              <a:rPr lang="en-US" altLang="ko-KR" sz="1000" dirty="0"/>
              <a:t>NULL);</a:t>
            </a:r>
          </a:p>
          <a:p>
            <a:pPr lvl="2" algn="l"/>
            <a:r>
              <a:rPr lang="en-US" altLang="ko-KR" sz="1000" dirty="0"/>
              <a:t>     	printf("fail to </a:t>
            </a:r>
            <a:r>
              <a:rPr lang="en-US" altLang="ko-KR" sz="1000" dirty="0" err="1"/>
              <a:t>execl</a:t>
            </a:r>
            <a:r>
              <a:rPr lang="en-US" altLang="ko-KR" sz="1000" dirty="0"/>
              <a:t>() \n");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else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printf("fork error \n");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printf("Bye~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: %d \n",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());</a:t>
            </a:r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5364088" y="1988840"/>
            <a:ext cx="3456384" cy="36004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5004048" y="2348880"/>
            <a:ext cx="360040" cy="230425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860032" y="4684142"/>
            <a:ext cx="3672408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프로세스가 </a:t>
            </a:r>
            <a:r>
              <a:rPr lang="en-US" altLang="ko-KR" dirty="0" smtClean="0">
                <a:solidFill>
                  <a:srgbClr val="FF0000"/>
                </a:solidFill>
              </a:rPr>
              <a:t>exec() </a:t>
            </a:r>
            <a:r>
              <a:rPr lang="ko-KR" altLang="en-US" dirty="0" smtClean="0">
                <a:solidFill>
                  <a:srgbClr val="FF0000"/>
                </a:solidFill>
              </a:rPr>
              <a:t>호출하면 그 프로세스 내의 프로그램은 완전히 새로운 프로그램으로 대치</a:t>
            </a:r>
            <a:r>
              <a:rPr lang="en-US" altLang="ko-KR" dirty="0" smtClean="0">
                <a:solidFill>
                  <a:srgbClr val="FF0000"/>
                </a:solidFill>
              </a:rPr>
              <a:t>( </a:t>
            </a:r>
            <a:r>
              <a:rPr lang="ko-KR" altLang="en-US" dirty="0" smtClean="0">
                <a:solidFill>
                  <a:srgbClr val="FF0000"/>
                </a:solidFill>
              </a:rPr>
              <a:t>다른 프로그램을 실행하고 자신은 종료 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5326" y="5620683"/>
            <a:ext cx="3672408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PID, PPID  </a:t>
            </a:r>
            <a:r>
              <a:rPr lang="ko-KR" altLang="en-US" dirty="0" smtClean="0">
                <a:solidFill>
                  <a:srgbClr val="FF0000"/>
                </a:solidFill>
              </a:rPr>
              <a:t>번호는 동일 하지만 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프로세스가 실행하는 코드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데이터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스택이</a:t>
            </a:r>
            <a:r>
              <a:rPr lang="ko-KR" altLang="en-US" dirty="0" smtClean="0">
                <a:solidFill>
                  <a:srgbClr val="FF0000"/>
                </a:solidFill>
              </a:rPr>
              <a:t> 다른 것으로 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exec()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대치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424936" cy="1169551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execl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*path,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...);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 smtClean="0"/>
              <a:t>path : </a:t>
            </a:r>
            <a:r>
              <a:rPr lang="ko-KR" altLang="en-US" sz="1000" dirty="0" smtClean="0"/>
              <a:t>실행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파일의 </a:t>
            </a:r>
            <a:r>
              <a:rPr lang="ko-KR" altLang="en-US" sz="1000" dirty="0" err="1" smtClean="0"/>
              <a:t>디렉토리</a:t>
            </a:r>
            <a:r>
              <a:rPr lang="ko-KR" altLang="en-US" sz="1000" dirty="0" smtClean="0"/>
              <a:t> 포함 전체 파일 명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arg</a:t>
            </a:r>
            <a:r>
              <a:rPr lang="en-US" altLang="ko-KR" sz="1000" dirty="0" smtClean="0"/>
              <a:t> :  </a:t>
            </a:r>
            <a:r>
              <a:rPr lang="ko-KR" altLang="en-US" sz="1000" dirty="0" smtClean="0"/>
              <a:t>사용할 인수 리스트 </a:t>
            </a:r>
            <a:r>
              <a:rPr lang="en-US" altLang="ko-KR" sz="1000" dirty="0" smtClean="0"/>
              <a:t>,  </a:t>
            </a:r>
            <a:r>
              <a:rPr lang="ko-KR" altLang="en-US" sz="1000" dirty="0" smtClean="0"/>
              <a:t>맨 마지막 인수로 </a:t>
            </a:r>
            <a:r>
              <a:rPr lang="ko-KR" altLang="en-US" sz="1000" dirty="0" err="1" smtClean="0"/>
              <a:t>널포인터</a:t>
            </a:r>
            <a:r>
              <a:rPr lang="en-US" altLang="ko-KR" sz="1000" dirty="0" smtClean="0"/>
              <a:t>(NULL </a:t>
            </a:r>
            <a:r>
              <a:rPr lang="ko-KR" altLang="en-US" sz="1000" dirty="0" smtClean="0"/>
              <a:t>또는 </a:t>
            </a:r>
            <a:r>
              <a:rPr lang="en-US" altLang="ko-KR" sz="1000" dirty="0" smtClean="0"/>
              <a:t>(char*)0)</a:t>
            </a:r>
            <a:r>
              <a:rPr lang="ko-KR" altLang="en-US" sz="1000" dirty="0" smtClean="0"/>
              <a:t>을 넣어 인자의 끝을 알림</a:t>
            </a:r>
            <a:endParaRPr lang="en-US" altLang="ko-KR" sz="1000" dirty="0" smtClean="0"/>
          </a:p>
          <a:p>
            <a:pPr algn="l"/>
            <a:r>
              <a:rPr lang="ko-KR" altLang="en-US" sz="1000" dirty="0" smtClean="0"/>
              <a:t>예</a:t>
            </a:r>
            <a:r>
              <a:rPr lang="en-US" altLang="ko-KR" sz="1000" dirty="0" smtClean="0"/>
              <a:t>)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execl</a:t>
            </a:r>
            <a:r>
              <a:rPr lang="en-US" altLang="ko-KR" sz="1000" dirty="0" smtClean="0"/>
              <a:t>(“/bin/ls”, “ls”, “-al”, NULL);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execl</a:t>
            </a:r>
            <a:r>
              <a:rPr lang="en-US" altLang="ko-KR" sz="1000" dirty="0" smtClean="0"/>
              <a:t>(“/bin/ls”, “/bin/ls”, “-al”, NULL); 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fork_execl1.c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3987641"/>
            <a:ext cx="8424936" cy="1169551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execv</a:t>
            </a:r>
            <a:r>
              <a:rPr lang="en-US" altLang="ko-KR" sz="1000" dirty="0" smtClean="0"/>
              <a:t>(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*path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char </a:t>
            </a:r>
            <a:r>
              <a:rPr lang="en-US" altLang="ko-KR" sz="1000" dirty="0" smtClean="0"/>
              <a:t>*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argv</a:t>
            </a:r>
            <a:r>
              <a:rPr lang="en-US" altLang="ko-KR" sz="1000" dirty="0" smtClean="0"/>
              <a:t>[]);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 smtClean="0"/>
              <a:t>path : </a:t>
            </a:r>
            <a:r>
              <a:rPr lang="ko-KR" altLang="en-US" sz="1000" dirty="0" smtClean="0"/>
              <a:t>실행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파일의 </a:t>
            </a:r>
            <a:r>
              <a:rPr lang="ko-KR" altLang="en-US" sz="1000" dirty="0" err="1" smtClean="0"/>
              <a:t>디렉토리</a:t>
            </a:r>
            <a:r>
              <a:rPr lang="ko-KR" altLang="en-US" sz="1000" dirty="0" smtClean="0"/>
              <a:t> 포함 전체 파일 명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argv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인수 목록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포인터 배열을 이용해 한번에 전달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)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char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argvlist</a:t>
            </a:r>
            <a:r>
              <a:rPr lang="en-US" altLang="ko-KR" sz="1000" dirty="0"/>
              <a:t>[]={"/bin/ls","-al", NULL</a:t>
            </a:r>
            <a:r>
              <a:rPr lang="en-US" altLang="ko-KR" sz="1000" dirty="0" smtClean="0"/>
              <a:t>};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execv</a:t>
            </a:r>
            <a:r>
              <a:rPr lang="en-US" altLang="ko-KR" sz="1000" dirty="0"/>
              <a:t>("/bin/ls", </a:t>
            </a:r>
            <a:r>
              <a:rPr lang="en-US" altLang="ko-KR" sz="1000" dirty="0" err="1"/>
              <a:t>argvlist</a:t>
            </a:r>
            <a:r>
              <a:rPr lang="en-US" altLang="ko-KR" sz="1000" dirty="0"/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5283785"/>
            <a:ext cx="8424936" cy="1169551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execvp</a:t>
            </a:r>
            <a:r>
              <a:rPr lang="en-US" altLang="ko-KR" sz="1000" dirty="0" smtClean="0"/>
              <a:t>(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</a:t>
            </a:r>
            <a:r>
              <a:rPr lang="en-US" altLang="ko-KR" sz="1000" dirty="0" smtClean="0"/>
              <a:t>*file, </a:t>
            </a:r>
            <a:r>
              <a:rPr lang="en-US" altLang="ko-KR" sz="1000" dirty="0"/>
              <a:t>char </a:t>
            </a:r>
            <a:r>
              <a:rPr lang="en-US" altLang="ko-KR" sz="1000" dirty="0" smtClean="0"/>
              <a:t>*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argv</a:t>
            </a:r>
            <a:r>
              <a:rPr lang="en-US" altLang="ko-KR" sz="1000" dirty="0" smtClean="0"/>
              <a:t>[]);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 smtClean="0"/>
              <a:t>file : PATH</a:t>
            </a:r>
            <a:r>
              <a:rPr lang="ko-KR" altLang="en-US" sz="1000" dirty="0" smtClean="0"/>
              <a:t>에 등록된 모든 </a:t>
            </a:r>
            <a:r>
              <a:rPr lang="ko-KR" altLang="en-US" sz="1000" dirty="0" err="1" smtClean="0"/>
              <a:t>디렉토리에</a:t>
            </a:r>
            <a:r>
              <a:rPr lang="ko-KR" altLang="en-US" sz="1000" dirty="0" smtClean="0"/>
              <a:t> 있는 프로그램을 실행함으로 프로그램 이름만 입력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Argv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인수 목록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포인터 배열을 이용해 한번에 전달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)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char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argvlist</a:t>
            </a:r>
            <a:r>
              <a:rPr lang="en-US" altLang="ko-KR" sz="1000" dirty="0" smtClean="0"/>
              <a:t>[]={＂/bin/ls＂,＂-al＂, </a:t>
            </a:r>
            <a:r>
              <a:rPr lang="en-US" altLang="ko-KR" sz="1000" dirty="0"/>
              <a:t>NULL</a:t>
            </a:r>
            <a:r>
              <a:rPr lang="en-US" altLang="ko-KR" sz="1000" dirty="0" smtClean="0"/>
              <a:t>};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execvp</a:t>
            </a:r>
            <a:r>
              <a:rPr lang="en-US" altLang="ko-KR" sz="1000" dirty="0" smtClean="0"/>
              <a:t>(“ls</a:t>
            </a:r>
            <a:r>
              <a:rPr lang="en-US" altLang="ko-KR" sz="1000" dirty="0"/>
              <a:t>", </a:t>
            </a:r>
            <a:r>
              <a:rPr lang="en-US" altLang="ko-KR" sz="1000" dirty="0" err="1"/>
              <a:t>argvlist</a:t>
            </a:r>
            <a:r>
              <a:rPr lang="en-US" altLang="ko-KR" sz="1000" dirty="0"/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2662619"/>
            <a:ext cx="8424936" cy="984885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execlp</a:t>
            </a:r>
            <a:r>
              <a:rPr lang="en-US" altLang="ko-KR" sz="1000" dirty="0" smtClean="0"/>
              <a:t>(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</a:t>
            </a:r>
            <a:r>
              <a:rPr lang="en-US" altLang="ko-KR" sz="1000" dirty="0" smtClean="0"/>
              <a:t>*file, 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...);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 smtClean="0"/>
              <a:t>file : PATH</a:t>
            </a:r>
            <a:r>
              <a:rPr lang="ko-KR" altLang="en-US" sz="1000" dirty="0" smtClean="0"/>
              <a:t>에 등록된 모든 </a:t>
            </a:r>
            <a:r>
              <a:rPr lang="ko-KR" altLang="en-US" sz="1000" dirty="0" err="1" smtClean="0"/>
              <a:t>디렉토리에</a:t>
            </a:r>
            <a:r>
              <a:rPr lang="ko-KR" altLang="en-US" sz="1000" dirty="0" smtClean="0"/>
              <a:t> 있는 프로그램을 실행함으로 프로그램 이름만 입력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/>
              <a:t>a</a:t>
            </a:r>
            <a:r>
              <a:rPr lang="en-US" altLang="ko-KR" sz="1000" dirty="0" err="1" smtClean="0"/>
              <a:t>rgv</a:t>
            </a:r>
            <a:r>
              <a:rPr lang="en-US" altLang="ko-KR" sz="1000" dirty="0" smtClean="0"/>
              <a:t> : </a:t>
            </a:r>
            <a:r>
              <a:rPr lang="ko-KR" altLang="en-US" sz="1000" dirty="0"/>
              <a:t>사용할 인수 리스트 </a:t>
            </a:r>
            <a:r>
              <a:rPr lang="en-US" altLang="ko-KR" sz="1000" dirty="0"/>
              <a:t>,  </a:t>
            </a:r>
            <a:r>
              <a:rPr lang="ko-KR" altLang="en-US" sz="1000" dirty="0"/>
              <a:t>맨 마지막 인수로 </a:t>
            </a:r>
            <a:r>
              <a:rPr lang="ko-KR" altLang="en-US" sz="1000" dirty="0" err="1"/>
              <a:t>널포인터</a:t>
            </a:r>
            <a:r>
              <a:rPr lang="en-US" altLang="ko-KR" sz="1000" dirty="0"/>
              <a:t>(NULL </a:t>
            </a:r>
            <a:r>
              <a:rPr lang="ko-KR" altLang="en-US" sz="1000" dirty="0"/>
              <a:t>또는 </a:t>
            </a:r>
            <a:r>
              <a:rPr lang="en-US" altLang="ko-KR" sz="1000" dirty="0"/>
              <a:t>(char*)0)</a:t>
            </a:r>
            <a:r>
              <a:rPr lang="ko-KR" altLang="en-US" sz="1000" dirty="0"/>
              <a:t>을 넣어 인자의 끝을 알림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)</a:t>
            </a:r>
          </a:p>
          <a:p>
            <a:pPr algn="l"/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execlp</a:t>
            </a:r>
            <a:r>
              <a:rPr lang="en-US" altLang="ko-KR" sz="1000" dirty="0" smtClean="0"/>
              <a:t>(“ls</a:t>
            </a:r>
            <a:r>
              <a:rPr lang="en-US" altLang="ko-KR" sz="1000" dirty="0"/>
              <a:t>”, “ls”, “-al”, NULL);</a:t>
            </a:r>
          </a:p>
        </p:txBody>
      </p:sp>
    </p:spTree>
    <p:extLst>
      <p:ext uri="{BB962C8B-B14F-4D97-AF65-F5344CB8AC3E}">
        <p14:creationId xmlns:p14="http://schemas.microsoft.com/office/powerpoint/2010/main" val="30428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exec()</a:t>
            </a:r>
            <a:r>
              <a:rPr lang="ko-KR" altLang="en-US" dirty="0" smtClean="0"/>
              <a:t>활용 간단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프로그램 예제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19" y="1412776"/>
            <a:ext cx="4536505" cy="427809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wait.h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types.h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chop(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)-1] = 0x00;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char** 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char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[256];</a:t>
            </a:r>
          </a:p>
          <a:p>
            <a:pPr algn="l"/>
            <a:r>
              <a:rPr lang="en-US" altLang="ko-KR" sz="1000" dirty="0"/>
              <a:t>	printf("my shell\n");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while(1)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printf("# ");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fgets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255, 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chop(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	if(</a:t>
            </a:r>
            <a:r>
              <a:rPr lang="en-US" altLang="ko-KR" sz="1000" dirty="0" err="1"/>
              <a:t>strncmp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"quit", 4) == 0)</a:t>
            </a:r>
          </a:p>
          <a:p>
            <a:pPr algn="l"/>
            <a:r>
              <a:rPr lang="en-US" altLang="ko-KR" sz="1000" dirty="0"/>
              <a:t>			exit(0);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fork_execl2.c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5436096" y="3284984"/>
            <a:ext cx="1263487" cy="36004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3275856" y="3573016"/>
            <a:ext cx="2016224" cy="129614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436097" y="329485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\n </a:t>
            </a:r>
            <a:r>
              <a:rPr lang="ko-KR" altLang="en-US" dirty="0" smtClean="0"/>
              <a:t>문자 제거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 bwMode="auto">
          <a:xfrm flipV="1">
            <a:off x="4537075" y="4941168"/>
            <a:ext cx="1115045" cy="24563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5796136" y="4725144"/>
            <a:ext cx="2304255" cy="36004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7" y="4735012"/>
            <a:ext cx="230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“quit”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7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- exec()</a:t>
            </a:r>
            <a:r>
              <a:rPr lang="ko-KR" altLang="en-US" dirty="0" smtClean="0"/>
              <a:t>활용 간단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프로그램 예제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9190" y="1137614"/>
            <a:ext cx="7159114" cy="483209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                                          if(access(</a:t>
            </a:r>
            <a:r>
              <a:rPr lang="en-US" altLang="ko-KR" sz="1000" dirty="0" err="1" smtClean="0"/>
              <a:t>buf</a:t>
            </a:r>
            <a:r>
              <a:rPr lang="en-US" altLang="ko-KR" sz="1000" dirty="0"/>
              <a:t>, X_OK) == 0)</a:t>
            </a:r>
          </a:p>
          <a:p>
            <a:pPr algn="l"/>
            <a:r>
              <a:rPr lang="en-US" altLang="ko-KR" sz="1000" dirty="0"/>
              <a:t>		{</a:t>
            </a:r>
          </a:p>
          <a:p>
            <a:pPr algn="l"/>
            <a:r>
              <a:rPr lang="en-US" altLang="ko-KR" sz="1000" dirty="0"/>
              <a:t>			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fork();</a:t>
            </a:r>
          </a:p>
          <a:p>
            <a:pPr algn="l"/>
            <a:r>
              <a:rPr lang="en-US" altLang="ko-KR" sz="1000" dirty="0"/>
              <a:t>			if(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&lt; 0)</a:t>
            </a:r>
          </a:p>
          <a:p>
            <a:pPr algn="l"/>
            <a:r>
              <a:rPr lang="en-US" altLang="ko-KR" sz="1000" dirty="0"/>
              <a:t>		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, "Fork error");</a:t>
            </a:r>
          </a:p>
          <a:p>
            <a:pPr algn="l"/>
            <a:r>
              <a:rPr lang="en-US" altLang="ko-KR" sz="1000" dirty="0"/>
              <a:t>			if(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== 0)</a:t>
            </a:r>
          </a:p>
          <a:p>
            <a:pPr algn="l"/>
            <a:r>
              <a:rPr lang="en-US" altLang="ko-KR" sz="1000" dirty="0"/>
              <a:t>			{</a:t>
            </a:r>
          </a:p>
          <a:p>
            <a:pPr algn="l"/>
            <a:r>
              <a:rPr lang="en-US" altLang="ko-KR" sz="1000" dirty="0"/>
              <a:t>				if(</a:t>
            </a:r>
            <a:r>
              <a:rPr lang="en-US" altLang="ko-KR" sz="1000" dirty="0" err="1"/>
              <a:t>execl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NULL) == -1)</a:t>
            </a:r>
          </a:p>
          <a:p>
            <a:pPr algn="l"/>
            <a:r>
              <a:rPr lang="en-US" altLang="ko-KR" sz="1000" dirty="0"/>
              <a:t>			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, "Command Exec Error\n\n");</a:t>
            </a:r>
          </a:p>
          <a:p>
            <a:pPr algn="l"/>
            <a:r>
              <a:rPr lang="en-US" altLang="ko-KR" sz="1000" dirty="0"/>
              <a:t>				exit(0);</a:t>
            </a:r>
          </a:p>
          <a:p>
            <a:pPr algn="l"/>
            <a:r>
              <a:rPr lang="en-US" altLang="ko-KR" sz="1000" dirty="0"/>
              <a:t>			}</a:t>
            </a:r>
          </a:p>
          <a:p>
            <a:pPr algn="l"/>
            <a:r>
              <a:rPr lang="en-US" altLang="ko-KR" sz="1000" dirty="0"/>
              <a:t>			else</a:t>
            </a:r>
          </a:p>
          <a:p>
            <a:pPr algn="l"/>
            <a:r>
              <a:rPr lang="en-US" altLang="ko-KR" sz="1000" dirty="0"/>
              <a:t>			{</a:t>
            </a:r>
          </a:p>
          <a:p>
            <a:pPr algn="l"/>
            <a:r>
              <a:rPr lang="en-US" altLang="ko-KR" sz="1000" dirty="0"/>
              <a:t>	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status</a:t>
            </a:r>
            <a:r>
              <a:rPr lang="en-US" altLang="ko-KR" sz="1000" dirty="0" smtClean="0"/>
              <a:t>;</a:t>
            </a:r>
          </a:p>
          <a:p>
            <a:pPr algn="l"/>
            <a:r>
              <a:rPr lang="en-US" altLang="ko-KR" sz="1000" dirty="0" smtClean="0"/>
              <a:t>				sleep(1);</a:t>
            </a:r>
            <a:endParaRPr lang="en-US" altLang="ko-KR" sz="1000" dirty="0"/>
          </a:p>
          <a:p>
            <a:pPr algn="l"/>
            <a:r>
              <a:rPr lang="en-US" altLang="ko-KR" sz="1000" dirty="0"/>
              <a:t>				</a:t>
            </a:r>
            <a:r>
              <a:rPr lang="en-US" altLang="ko-KR" sz="1000" dirty="0" err="1"/>
              <a:t>waitpid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, &amp;status, WNOHANG);</a:t>
            </a:r>
          </a:p>
          <a:p>
            <a:pPr algn="l"/>
            <a:r>
              <a:rPr lang="en-US" altLang="ko-KR" sz="1000" dirty="0"/>
              <a:t>			}</a:t>
            </a:r>
          </a:p>
          <a:p>
            <a:pPr algn="l"/>
            <a:r>
              <a:rPr lang="en-US" altLang="ko-KR" sz="1000" dirty="0"/>
              <a:t>		}</a:t>
            </a:r>
          </a:p>
          <a:p>
            <a:pPr algn="l"/>
            <a:r>
              <a:rPr lang="en-US" altLang="ko-KR" sz="1000" dirty="0"/>
              <a:t>		else</a:t>
            </a:r>
          </a:p>
          <a:p>
            <a:pPr algn="l"/>
            <a:r>
              <a:rPr lang="en-US" altLang="ko-KR" sz="1000" dirty="0"/>
              <a:t>		{</a:t>
            </a:r>
          </a:p>
          <a:p>
            <a:pPr algn="l"/>
            <a:r>
              <a:rPr lang="en-US" altLang="ko-KR" sz="1000" dirty="0"/>
              <a:t>	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, "</a:t>
            </a:r>
            <a:r>
              <a:rPr lang="en-US" altLang="ko-KR" sz="1000" dirty="0" err="1"/>
              <a:t>Commmand</a:t>
            </a:r>
            <a:r>
              <a:rPr lang="en-US" altLang="ko-KR" sz="1000" dirty="0"/>
              <a:t> Not Found \n\n");</a:t>
            </a:r>
          </a:p>
          <a:p>
            <a:pPr algn="l"/>
            <a:r>
              <a:rPr lang="en-US" altLang="ko-KR" sz="1000" dirty="0"/>
              <a:t>		}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fork_execl2.c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139952" y="1268760"/>
            <a:ext cx="2304256" cy="144016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455656" y="935722"/>
            <a:ext cx="187220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지정한 파일이 존재하거나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읽고쓰기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실행이 가능한 지 확인하는 함수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6300192" y="2499855"/>
            <a:ext cx="648072" cy="72008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092280" y="3140968"/>
            <a:ext cx="158417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입력한 명령이 실행 가능하면 </a:t>
            </a:r>
            <a:r>
              <a:rPr lang="en-US" altLang="ko-KR" dirty="0" err="1" smtClean="0">
                <a:solidFill>
                  <a:srgbClr val="FF0000"/>
                </a:solidFill>
              </a:rPr>
              <a:t>execl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함수로 대치한 프로세스 동작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5652120" y="4281728"/>
            <a:ext cx="1512168" cy="93610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236296" y="4941168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자식 프로세스 종료 대기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479186"/>
            <a:ext cx="4477375" cy="1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한컴MDS 국문 CI">
  <a:themeElements>
    <a:clrScheme name="MDS강조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BC"/>
      </a:accent1>
      <a:accent2>
        <a:srgbClr val="FF8A00"/>
      </a:accent2>
      <a:accent3>
        <a:srgbClr val="00AEEF"/>
      </a:accent3>
      <a:accent4>
        <a:srgbClr val="8CC600"/>
      </a:accent4>
      <a:accent5>
        <a:srgbClr val="FF0000"/>
      </a:accent5>
      <a:accent6>
        <a:srgbClr val="FFBE00"/>
      </a:accent6>
      <a:hlink>
        <a:srgbClr val="0000A6"/>
      </a:hlink>
      <a:folHlink>
        <a:srgbClr val="910091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CD6"/>
        </a:solidFill>
        <a:ln>
          <a:noFill/>
        </a:ln>
      </a:spPr>
      <a:bodyPr rtlCol="0" anchor="ctr"/>
      <a:lstStyle>
        <a:defPPr algn="ctr">
          <a:defRPr sz="11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solidFill>
            <a:schemeClr val="bg1">
              <a:alpha val="0"/>
            </a:schemeClr>
          </a:solidFill>
        </a:ln>
      </a:spPr>
      <a:bodyPr vert="horz" wrap="none" lIns="91440" tIns="45720" rIns="91440" bIns="45720" rtlCol="0">
        <a:noAutofit/>
      </a:bodyPr>
      <a:lstStyle>
        <a:defPPr>
          <a:lnSpc>
            <a:spcPct val="110000"/>
          </a:lnSpc>
          <a:buClr>
            <a:schemeClr val="accent2"/>
          </a:buClr>
          <a:defRPr sz="1400" b="1" spc="-50" dirty="0" smtClean="0">
            <a:solidFill>
              <a:srgbClr val="3A47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50215</TotalTime>
  <Words>3377</Words>
  <Application>Microsoft Office PowerPoint</Application>
  <PresentationFormat>화면 슬라이드 쇼(4:3)</PresentationFormat>
  <Paragraphs>1035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-2002</vt:lpstr>
      <vt:lpstr>HY견고딕</vt:lpstr>
      <vt:lpstr>HY동녘B</vt:lpstr>
      <vt:lpstr>굴림</vt:lpstr>
      <vt:lpstr>맑은 고딕</vt:lpstr>
      <vt:lpstr>Arial</vt:lpstr>
      <vt:lpstr>Calibri</vt:lpstr>
      <vt:lpstr>Calibri Light</vt:lpstr>
      <vt:lpstr>Lucida Handwriting</vt:lpstr>
      <vt:lpstr>Verdana</vt:lpstr>
      <vt:lpstr>Wingdings</vt:lpstr>
      <vt:lpstr>강의용</vt:lpstr>
      <vt:lpstr>한컴MDS 국문 CI</vt:lpstr>
      <vt:lpstr>리눅스 시스템 프로그래밍</vt:lpstr>
      <vt:lpstr>- 프로세스 생성</vt:lpstr>
      <vt:lpstr>- 프로세스 생성</vt:lpstr>
      <vt:lpstr>- 프로세스 생성</vt:lpstr>
      <vt:lpstr>- 프로세스 생성</vt:lpstr>
      <vt:lpstr>- exec() : 프로세스 대치</vt:lpstr>
      <vt:lpstr>- exec() : 프로세스 대치</vt:lpstr>
      <vt:lpstr>- exec()활용 간단 shell 프로그램 예제</vt:lpstr>
      <vt:lpstr>- exec()활용 간단 shell 프로그램 예제</vt:lpstr>
      <vt:lpstr>Signal &amp; Signal Handler</vt:lpstr>
      <vt:lpstr>- sigaction 함수</vt:lpstr>
      <vt:lpstr>- sigaction 함수</vt:lpstr>
      <vt:lpstr>- sigaction 함수</vt:lpstr>
      <vt:lpstr>- Sigaction _ 좀비 프로세스 제거</vt:lpstr>
      <vt:lpstr>- Sigaction _ 좀비 프로세스 제거</vt:lpstr>
      <vt:lpstr>- 멀티프로세스 ( TCP 소켓 )</vt:lpstr>
      <vt:lpstr>- 멀티프로세스 ( TCP 소켓 )</vt:lpstr>
      <vt:lpstr>- 멀티프로세스 ( TCP 소켓 )</vt:lpstr>
      <vt:lpstr>- pthread 기본 함수 (POSIX)</vt:lpstr>
      <vt:lpstr>- pthread Create &amp; join</vt:lpstr>
      <vt:lpstr>- pthread 간 전역변수 공유</vt:lpstr>
      <vt:lpstr>- pthread 간 전역변수 공유</vt:lpstr>
      <vt:lpstr>- pthread exit</vt:lpstr>
      <vt:lpstr>- pthread exit</vt:lpstr>
      <vt:lpstr>- pthread Clean</vt:lpstr>
      <vt:lpstr>- pthread Clean</vt:lpstr>
      <vt:lpstr>- pthread 뮤텍스 ( lock 메커니즘 )</vt:lpstr>
      <vt:lpstr>- pthread 동기화 함수</vt:lpstr>
      <vt:lpstr>- pthread ( mutex 활용1 )</vt:lpstr>
      <vt:lpstr>- pthread ( mutex 활용1 )</vt:lpstr>
      <vt:lpstr>- pthread ( mutex 활용2 )</vt:lpstr>
      <vt:lpstr>- pthread ( mutex 활용2 )</vt:lpstr>
      <vt:lpstr>PowerPoint 프레젠테이션</vt:lpstr>
    </vt:vector>
  </TitlesOfParts>
  <Company>MDS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임베디드리눅스 분석및 구축</dc:title>
  <dc:subject>교육용 슬라이드</dc:subject>
  <dc:creator>황영덕</dc:creator>
  <cp:lastModifiedBy>SeungCheol.Shin</cp:lastModifiedBy>
  <cp:revision>2541</cp:revision>
  <dcterms:created xsi:type="dcterms:W3CDTF">2007-01-10T02:18:44Z</dcterms:created>
  <dcterms:modified xsi:type="dcterms:W3CDTF">2019-06-26T05:22:47Z</dcterms:modified>
</cp:coreProperties>
</file>