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60"/>
  </p:notesMasterIdLst>
  <p:handoutMasterIdLst>
    <p:handoutMasterId r:id="rId61"/>
  </p:handoutMasterIdLst>
  <p:sldIdLst>
    <p:sldId id="2812" r:id="rId3"/>
    <p:sldId id="2814" r:id="rId4"/>
    <p:sldId id="2816" r:id="rId5"/>
    <p:sldId id="2815" r:id="rId6"/>
    <p:sldId id="2818" r:id="rId7"/>
    <p:sldId id="2819" r:id="rId8"/>
    <p:sldId id="2824" r:id="rId9"/>
    <p:sldId id="2817" r:id="rId10"/>
    <p:sldId id="2820" r:id="rId11"/>
    <p:sldId id="2821" r:id="rId12"/>
    <p:sldId id="2822" r:id="rId13"/>
    <p:sldId id="2823" r:id="rId14"/>
    <p:sldId id="2825" r:id="rId15"/>
    <p:sldId id="2826" r:id="rId16"/>
    <p:sldId id="2827" r:id="rId17"/>
    <p:sldId id="2828" r:id="rId18"/>
    <p:sldId id="2829" r:id="rId19"/>
    <p:sldId id="2830" r:id="rId20"/>
    <p:sldId id="2864" r:id="rId21"/>
    <p:sldId id="2865" r:id="rId22"/>
    <p:sldId id="2831" r:id="rId23"/>
    <p:sldId id="2835" r:id="rId24"/>
    <p:sldId id="2836" r:id="rId25"/>
    <p:sldId id="2832" r:id="rId26"/>
    <p:sldId id="2833" r:id="rId27"/>
    <p:sldId id="2838" r:id="rId28"/>
    <p:sldId id="2839" r:id="rId29"/>
    <p:sldId id="2840" r:id="rId30"/>
    <p:sldId id="2841" r:id="rId31"/>
    <p:sldId id="2834" r:id="rId32"/>
    <p:sldId id="2837" r:id="rId33"/>
    <p:sldId id="2843" r:id="rId34"/>
    <p:sldId id="2842" r:id="rId35"/>
    <p:sldId id="2847" r:id="rId36"/>
    <p:sldId id="2867" r:id="rId37"/>
    <p:sldId id="2866" r:id="rId38"/>
    <p:sldId id="2848" r:id="rId39"/>
    <p:sldId id="2868" r:id="rId40"/>
    <p:sldId id="2844" r:id="rId41"/>
    <p:sldId id="2849" r:id="rId42"/>
    <p:sldId id="2850" r:id="rId43"/>
    <p:sldId id="2851" r:id="rId44"/>
    <p:sldId id="2852" r:id="rId45"/>
    <p:sldId id="2845" r:id="rId46"/>
    <p:sldId id="2853" r:id="rId47"/>
    <p:sldId id="2854" r:id="rId48"/>
    <p:sldId id="2855" r:id="rId49"/>
    <p:sldId id="2856" r:id="rId50"/>
    <p:sldId id="2857" r:id="rId51"/>
    <p:sldId id="2858" r:id="rId52"/>
    <p:sldId id="2859" r:id="rId53"/>
    <p:sldId id="2860" r:id="rId54"/>
    <p:sldId id="2846" r:id="rId55"/>
    <p:sldId id="2861" r:id="rId56"/>
    <p:sldId id="2863" r:id="rId57"/>
    <p:sldId id="2862" r:id="rId58"/>
    <p:sldId id="2813" r:id="rId59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3300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223" autoAdjust="0"/>
  </p:normalViewPr>
  <p:slideViewPr>
    <p:cSldViewPr>
      <p:cViewPr varScale="1">
        <p:scale>
          <a:sx n="111" d="100"/>
          <a:sy n="111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7236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1989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06860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446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1372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86696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1332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477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7425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893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959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94159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22868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4796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8382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5243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21146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99645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21278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2236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9728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04000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24500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06197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61736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48305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66091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41004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5692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33127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73856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3014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5069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88093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01059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5407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0482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98500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90252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509348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417915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96008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5689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395355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79728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56657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75681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1865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63316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699137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811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3078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5151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8253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4468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b="1" dirty="0" smtClean="0">
                <a:solidFill>
                  <a:schemeClr val="tx1"/>
                </a:solidFill>
              </a:rPr>
              <a:t> 시스템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70013" y="4052664"/>
            <a:ext cx="6403975" cy="528464"/>
          </a:xfrm>
        </p:spPr>
        <p:txBody>
          <a:bodyPr/>
          <a:lstStyle/>
          <a:p>
            <a:r>
              <a:rPr lang="en-US" altLang="ko-KR" dirty="0" smtClean="0"/>
              <a:t>IPC(Inter-Process Communication)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470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 smtClean="0"/>
              <a:t>           if</a:t>
            </a:r>
            <a:r>
              <a:rPr lang="en-US" altLang="ko-KR" b="0" dirty="0"/>
              <a:t>( (</a:t>
            </a:r>
            <a:r>
              <a:rPr lang="en-US" altLang="ko-KR" b="0" dirty="0" err="1"/>
              <a:t>shm</a:t>
            </a:r>
            <a:r>
              <a:rPr lang="en-US" altLang="ko-KR" b="0" dirty="0"/>
              <a:t> = </a:t>
            </a:r>
            <a:r>
              <a:rPr lang="en-US" altLang="ko-KR" b="0" dirty="0" err="1"/>
              <a:t>shmat</a:t>
            </a:r>
            <a:r>
              <a:rPr lang="en-US" altLang="ko-KR" b="0" dirty="0"/>
              <a:t>(</a:t>
            </a:r>
            <a:r>
              <a:rPr lang="en-US" altLang="ko-KR" b="0" dirty="0" err="1"/>
              <a:t>shm_id</a:t>
            </a:r>
            <a:r>
              <a:rPr lang="en-US" altLang="ko-KR" b="0" dirty="0"/>
              <a:t>, NULL, 0)) == (char*)-1)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shmat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/>
              <a:t>	printf("Write send data : ");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fgets</a:t>
            </a:r>
            <a:r>
              <a:rPr lang="en-US" altLang="ko-KR" b="0" dirty="0"/>
              <a:t>(</a:t>
            </a:r>
            <a:r>
              <a:rPr lang="en-US" altLang="ko-KR" b="0" dirty="0" err="1"/>
              <a:t>str</a:t>
            </a:r>
            <a:r>
              <a:rPr lang="en-US" altLang="ko-KR" b="0" dirty="0"/>
              <a:t>, </a:t>
            </a:r>
            <a:r>
              <a:rPr lang="en-US" altLang="ko-KR" b="0" dirty="0" err="1"/>
              <a:t>sizeof</a:t>
            </a:r>
            <a:r>
              <a:rPr lang="en-US" altLang="ko-KR" b="0" dirty="0"/>
              <a:t>(</a:t>
            </a:r>
            <a:r>
              <a:rPr lang="en-US" altLang="ko-KR" b="0" dirty="0" err="1"/>
              <a:t>str</a:t>
            </a:r>
            <a:r>
              <a:rPr lang="en-US" altLang="ko-KR" b="0" dirty="0"/>
              <a:t>), </a:t>
            </a:r>
            <a:r>
              <a:rPr lang="en-US" altLang="ko-KR" b="0" dirty="0" err="1"/>
              <a:t>stdin</a:t>
            </a:r>
            <a:r>
              <a:rPr lang="en-US" altLang="ko-KR" b="0" dirty="0"/>
              <a:t>);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str</a:t>
            </a:r>
            <a:r>
              <a:rPr lang="en-US" altLang="ko-KR" b="0" dirty="0"/>
              <a:t>[</a:t>
            </a:r>
            <a:r>
              <a:rPr lang="en-US" altLang="ko-KR" b="0" dirty="0" err="1"/>
              <a:t>strlen</a:t>
            </a:r>
            <a:r>
              <a:rPr lang="en-US" altLang="ko-KR" b="0" dirty="0"/>
              <a:t>(</a:t>
            </a:r>
            <a:r>
              <a:rPr lang="en-US" altLang="ko-KR" b="0" dirty="0" err="1"/>
              <a:t>str</a:t>
            </a:r>
            <a:r>
              <a:rPr lang="en-US" altLang="ko-KR" b="0" dirty="0"/>
              <a:t>)-1] = 0;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strcpy</a:t>
            </a:r>
            <a:r>
              <a:rPr lang="en-US" altLang="ko-KR" b="0" dirty="0"/>
              <a:t>(</a:t>
            </a:r>
            <a:r>
              <a:rPr lang="en-US" altLang="ko-KR" b="0" dirty="0" err="1"/>
              <a:t>shm</a:t>
            </a:r>
            <a:r>
              <a:rPr lang="en-US" altLang="ko-KR" b="0" dirty="0"/>
              <a:t>, </a:t>
            </a:r>
            <a:r>
              <a:rPr lang="en-US" altLang="ko-KR" b="0" dirty="0" err="1"/>
              <a:t>str</a:t>
            </a:r>
            <a:r>
              <a:rPr lang="en-US" altLang="ko-KR" b="0" dirty="0"/>
              <a:t>);</a:t>
            </a:r>
          </a:p>
          <a:p>
            <a:pPr algn="l" defTabSz="717550"/>
            <a:r>
              <a:rPr lang="en-US" altLang="ko-KR" b="0" dirty="0"/>
              <a:t>	if(</a:t>
            </a:r>
            <a:r>
              <a:rPr lang="en-US" altLang="ko-KR" b="0" dirty="0" err="1"/>
              <a:t>shmdt</a:t>
            </a:r>
            <a:r>
              <a:rPr lang="en-US" altLang="ko-KR" b="0" dirty="0"/>
              <a:t>(</a:t>
            </a:r>
            <a:r>
              <a:rPr lang="en-US" altLang="ko-KR" b="0" dirty="0" err="1"/>
              <a:t>shm</a:t>
            </a:r>
            <a:r>
              <a:rPr lang="en-US" altLang="ko-KR" b="0" dirty="0"/>
              <a:t>)!=0)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shmdt</a:t>
            </a:r>
            <a:r>
              <a:rPr lang="en-US" altLang="ko-KR" b="0" dirty="0"/>
              <a:t>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return 0;</a:t>
            </a:r>
          </a:p>
          <a:p>
            <a:pPr algn="l" defTabSz="717550"/>
            <a:r>
              <a:rPr lang="en-US" altLang="ko-KR" b="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shm_sender.c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3851920" y="3140968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076056" y="2977207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입력 및 마지막 </a:t>
            </a:r>
            <a:r>
              <a:rPr lang="en-US" altLang="ko-KR" dirty="0" smtClean="0"/>
              <a:t>‘\n’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3851920" y="3501008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76056" y="3337247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입력한 문자열 공유 메모리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547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types.h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ipc.h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 algn="l" defTabSz="717550"/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#define SHMSZ 30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int</a:t>
            </a:r>
            <a:r>
              <a:rPr lang="en-US" altLang="ko-KR" b="0" dirty="0"/>
              <a:t> main()</a:t>
            </a:r>
          </a:p>
          <a:p>
            <a:pPr algn="l" defTabSz="717550"/>
            <a:r>
              <a:rPr lang="en-US" altLang="ko-KR" b="0" dirty="0"/>
              <a:t>{</a:t>
            </a:r>
          </a:p>
          <a:p>
            <a:pPr algn="l" defTabSz="717550"/>
            <a:r>
              <a:rPr lang="en-US" altLang="ko-KR" b="0" dirty="0"/>
              <a:t>	char </a:t>
            </a:r>
            <a:r>
              <a:rPr lang="en-US" altLang="ko-KR" b="0" dirty="0" err="1"/>
              <a:t>ch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shm_id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key_t</a:t>
            </a:r>
            <a:r>
              <a:rPr lang="en-US" altLang="ko-KR" b="0" dirty="0"/>
              <a:t> key = 1234;</a:t>
            </a:r>
          </a:p>
          <a:p>
            <a:pPr algn="l" defTabSz="717550"/>
            <a:r>
              <a:rPr lang="en-US" altLang="ko-KR" b="0" dirty="0"/>
              <a:t>	char* </a:t>
            </a:r>
            <a:r>
              <a:rPr lang="en-US" altLang="ko-KR" b="0" dirty="0" err="1"/>
              <a:t>shm</a:t>
            </a:r>
            <a:r>
              <a:rPr lang="en-US" altLang="ko-KR" b="0" dirty="0"/>
              <a:t>, *s;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if( (</a:t>
            </a:r>
            <a:r>
              <a:rPr lang="en-US" altLang="ko-KR" b="0" dirty="0" err="1"/>
              <a:t>shm_id</a:t>
            </a:r>
            <a:r>
              <a:rPr lang="en-US" altLang="ko-KR" b="0" dirty="0"/>
              <a:t> = </a:t>
            </a:r>
            <a:r>
              <a:rPr lang="en-US" altLang="ko-KR" b="0" dirty="0" err="1"/>
              <a:t>shmget</a:t>
            </a:r>
            <a:r>
              <a:rPr lang="en-US" altLang="ko-KR" b="0" dirty="0"/>
              <a:t>(</a:t>
            </a:r>
            <a:r>
              <a:rPr lang="en-US" altLang="ko-KR" b="0" dirty="0" err="1"/>
              <a:t>key,SHMSZ</a:t>
            </a:r>
            <a:r>
              <a:rPr lang="en-US" altLang="ko-KR" b="0" dirty="0"/>
              <a:t>, IPC_CREAT|0666)) &lt; 0 )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shmget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shm_receiver.c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573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 smtClean="0"/>
              <a:t>           if</a:t>
            </a:r>
            <a:r>
              <a:rPr lang="en-US" altLang="ko-KR" b="0" dirty="0"/>
              <a:t>( (</a:t>
            </a:r>
            <a:r>
              <a:rPr lang="en-US" altLang="ko-KR" b="0" dirty="0" err="1"/>
              <a:t>shm</a:t>
            </a:r>
            <a:r>
              <a:rPr lang="en-US" altLang="ko-KR" b="0" dirty="0"/>
              <a:t> = </a:t>
            </a:r>
            <a:r>
              <a:rPr lang="en-US" altLang="ko-KR" b="0" dirty="0" err="1"/>
              <a:t>shmat</a:t>
            </a:r>
            <a:r>
              <a:rPr lang="en-US" altLang="ko-KR" b="0" dirty="0"/>
              <a:t>(</a:t>
            </a:r>
            <a:r>
              <a:rPr lang="en-US" altLang="ko-KR" b="0" dirty="0" err="1"/>
              <a:t>shm_id</a:t>
            </a:r>
            <a:r>
              <a:rPr lang="en-US" altLang="ko-KR" b="0" dirty="0"/>
              <a:t>, NULL, 0)) == (char*)-1)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shmat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/>
              <a:t>	while(*</a:t>
            </a:r>
            <a:r>
              <a:rPr lang="en-US" altLang="ko-KR" b="0" dirty="0" err="1"/>
              <a:t>shm</a:t>
            </a:r>
            <a:r>
              <a:rPr lang="en-US" altLang="ko-KR" b="0" dirty="0"/>
              <a:t> == '\0')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printf("waiting ... \n");</a:t>
            </a:r>
          </a:p>
          <a:p>
            <a:pPr algn="l" defTabSz="717550"/>
            <a:r>
              <a:rPr lang="en-US" altLang="ko-KR" b="0" dirty="0"/>
              <a:t>		sleep(2);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r>
              <a:rPr lang="en-US" altLang="ko-KR" b="0" dirty="0"/>
              <a:t>	printf("Receive Message: %s \n", </a:t>
            </a:r>
            <a:r>
              <a:rPr lang="en-US" altLang="ko-KR" b="0" dirty="0" err="1"/>
              <a:t>shm</a:t>
            </a:r>
            <a:r>
              <a:rPr lang="en-US" altLang="ko-KR" b="0" dirty="0"/>
              <a:t>);</a:t>
            </a:r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/>
              <a:t>     </a:t>
            </a:r>
            <a:r>
              <a:rPr lang="en-US" altLang="ko-KR" b="0" dirty="0" smtClean="0"/>
              <a:t>       if(</a:t>
            </a:r>
            <a:r>
              <a:rPr lang="en-US" altLang="ko-KR" b="0" dirty="0" err="1" smtClean="0"/>
              <a:t>shmdt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shm</a:t>
            </a:r>
            <a:r>
              <a:rPr lang="en-US" altLang="ko-KR" b="0" dirty="0"/>
              <a:t>)!=0)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shmdt</a:t>
            </a:r>
            <a:r>
              <a:rPr lang="en-US" altLang="ko-KR" b="0" dirty="0"/>
              <a:t>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shmctl</a:t>
            </a:r>
            <a:r>
              <a:rPr lang="en-US" altLang="ko-KR" b="0" dirty="0"/>
              <a:t>(</a:t>
            </a:r>
            <a:r>
              <a:rPr lang="en-US" altLang="ko-KR" b="0" dirty="0" err="1"/>
              <a:t>shm_id</a:t>
            </a:r>
            <a:r>
              <a:rPr lang="en-US" altLang="ko-KR" b="0" dirty="0"/>
              <a:t>, IPC_RMID, NULL</a:t>
            </a:r>
            <a:r>
              <a:rPr lang="en-US" altLang="ko-KR" b="0" dirty="0" smtClean="0"/>
              <a:t>);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return 0;</a:t>
            </a:r>
          </a:p>
          <a:p>
            <a:pPr algn="l" defTabSz="717550"/>
            <a:r>
              <a:rPr lang="en-US" altLang="ko-KR" b="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shm_receiver.c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4644008" y="4005064"/>
            <a:ext cx="86409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724128" y="37170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메모리에 입력된 문자열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해서 출력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067944" y="4653136"/>
            <a:ext cx="144016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92080" y="447150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 분리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4139952" y="6021288"/>
            <a:ext cx="144016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444480" y="585752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2123728" y="1628800"/>
            <a:ext cx="3168352" cy="1296144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132102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Filesystem on Memory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63436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/dev/</a:t>
            </a:r>
            <a:r>
              <a:rPr lang="en-US" altLang="ko-KR" dirty="0" err="1" smtClean="0"/>
              <a:t>shm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276872"/>
            <a:ext cx="2160240" cy="30777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mymapfile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258060" y="3573016"/>
            <a:ext cx="3024338" cy="864096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651120"/>
            <a:ext cx="273630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shm_open</a:t>
            </a:r>
            <a:r>
              <a:rPr lang="en-US" altLang="ko-KR" dirty="0" smtClean="0"/>
              <a:t>(“/</a:t>
            </a:r>
            <a:r>
              <a:rPr lang="en-US" altLang="ko-KR" dirty="0" err="1" smtClean="0"/>
              <a:t>mymapfile</a:t>
            </a:r>
            <a:r>
              <a:rPr lang="en-US" altLang="ko-KR" dirty="0" smtClean="0"/>
              <a:t>”,</a:t>
            </a:r>
          </a:p>
          <a:p>
            <a:r>
              <a:rPr lang="en-US" altLang="ko-KR" dirty="0" smtClean="0"/>
              <a:t>O_CREAT|O_RDWR,0666); 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0"/>
          </p:cNvCxnSpPr>
          <p:nvPr/>
        </p:nvCxnSpPr>
        <p:spPr bwMode="auto">
          <a:xfrm flipV="1">
            <a:off x="3770229" y="2780928"/>
            <a:ext cx="9683" cy="792088"/>
          </a:xfrm>
          <a:prstGeom prst="straightConnector1">
            <a:avLst/>
          </a:prstGeom>
          <a:solidFill>
            <a:srgbClr val="E7EFF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모서리가 둥근 직사각형 33"/>
          <p:cNvSpPr/>
          <p:nvPr/>
        </p:nvSpPr>
        <p:spPr bwMode="auto">
          <a:xfrm>
            <a:off x="2267744" y="5157192"/>
            <a:ext cx="3024338" cy="864096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21444" y="52352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NULL,length</a:t>
            </a:r>
            <a:r>
              <a:rPr lang="en-US" altLang="ko-KR" dirty="0" smtClean="0"/>
              <a:t>, PROT_READ|PROT_WRITE,MAP_SHARED,…..)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 bwMode="auto">
          <a:xfrm flipH="1" flipV="1">
            <a:off x="3779912" y="4510976"/>
            <a:ext cx="8384" cy="718226"/>
          </a:xfrm>
          <a:prstGeom prst="straightConnector1">
            <a:avLst/>
          </a:prstGeom>
          <a:solidFill>
            <a:srgbClr val="E7EFF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3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POSIX - </a:t>
            </a:r>
            <a:r>
              <a:rPr lang="ko-KR" altLang="en-US" dirty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7776864" cy="470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fcntl.h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mman.h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unistd.h</a:t>
            </a:r>
            <a:r>
              <a:rPr lang="en-US" altLang="ko-KR" b="0" dirty="0"/>
              <a:t>&gt;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#define NAME "/</a:t>
            </a:r>
            <a:r>
              <a:rPr lang="en-US" altLang="ko-KR" b="0" dirty="0" err="1"/>
              <a:t>myshmfile</a:t>
            </a:r>
            <a:r>
              <a:rPr lang="en-US" altLang="ko-KR" b="0" dirty="0"/>
              <a:t>"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int</a:t>
            </a:r>
            <a:r>
              <a:rPr lang="en-US" altLang="ko-KR" b="0" dirty="0"/>
              <a:t> main()</a:t>
            </a:r>
          </a:p>
          <a:p>
            <a:pPr algn="l" defTabSz="717550"/>
            <a:r>
              <a:rPr lang="en-US" altLang="ko-KR" b="0" dirty="0"/>
              <a:t>{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shm_fd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void* </a:t>
            </a:r>
            <a:r>
              <a:rPr lang="en-US" altLang="ko-KR" b="0" dirty="0" err="1"/>
              <a:t>shm_area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size_t</a:t>
            </a:r>
            <a:r>
              <a:rPr lang="en-US" altLang="ko-KR" b="0" dirty="0"/>
              <a:t> size = 8192</a:t>
            </a:r>
            <a:r>
              <a:rPr lang="en-US" altLang="ko-KR" b="0" dirty="0" smtClean="0"/>
              <a:t>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smtClean="0"/>
              <a:t>           </a:t>
            </a:r>
            <a:r>
              <a:rPr lang="en-US" altLang="ko-KR" b="0" dirty="0" err="1" smtClean="0"/>
              <a:t>shm_fd</a:t>
            </a:r>
            <a:r>
              <a:rPr lang="en-US" altLang="ko-KR" b="0" dirty="0" smtClean="0"/>
              <a:t> </a:t>
            </a:r>
            <a:r>
              <a:rPr lang="en-US" altLang="ko-KR" b="0" dirty="0"/>
              <a:t>= </a:t>
            </a:r>
            <a:r>
              <a:rPr lang="en-US" altLang="ko-KR" b="0" dirty="0" err="1"/>
              <a:t>shm_open</a:t>
            </a:r>
            <a:r>
              <a:rPr lang="en-US" altLang="ko-KR" b="0" dirty="0"/>
              <a:t>(NAME, O_CREAT|O_RDWR|O_EXCL,0666);</a:t>
            </a:r>
          </a:p>
          <a:p>
            <a:pPr algn="l" defTabSz="717550"/>
            <a:r>
              <a:rPr lang="en-US" altLang="ko-KR" b="0" dirty="0"/>
              <a:t>	if((</a:t>
            </a:r>
            <a:r>
              <a:rPr lang="en-US" altLang="ko-KR" b="0" dirty="0" err="1"/>
              <a:t>ftruncate</a:t>
            </a:r>
            <a:r>
              <a:rPr lang="en-US" altLang="ko-KR" b="0" dirty="0"/>
              <a:t>(</a:t>
            </a:r>
            <a:r>
              <a:rPr lang="en-US" altLang="ko-KR" b="0" dirty="0" err="1"/>
              <a:t>shm_fd,size</a:t>
            </a:r>
            <a:r>
              <a:rPr lang="en-US" altLang="ko-KR" b="0" dirty="0"/>
              <a:t>)) != 0)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ftruncate</a:t>
            </a:r>
            <a:r>
              <a:rPr lang="en-US" altLang="ko-KR" b="0" dirty="0"/>
              <a:t> error");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posix_shmsender.c</a:t>
            </a:r>
            <a:endParaRPr lang="ko-KR" altLang="en-US" dirty="0"/>
          </a:p>
        </p:txBody>
      </p:sp>
      <p:cxnSp>
        <p:nvCxnSpPr>
          <p:cNvPr id="3" name="꺾인 연결선 2"/>
          <p:cNvCxnSpPr/>
          <p:nvPr/>
        </p:nvCxnSpPr>
        <p:spPr bwMode="auto">
          <a:xfrm flipV="1">
            <a:off x="3347864" y="3717032"/>
            <a:ext cx="1296144" cy="1152128"/>
          </a:xfrm>
          <a:prstGeom prst="bentConnector3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685638" y="3455422"/>
            <a:ext cx="3744416" cy="78175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POSIX </a:t>
            </a:r>
            <a:r>
              <a:rPr lang="ko-KR" altLang="en-US" dirty="0" smtClean="0"/>
              <a:t>공유 메모리의 파일 기술자를 획득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파일 처리 </a:t>
            </a:r>
            <a:r>
              <a:rPr lang="en-US" altLang="ko-KR" dirty="0" smtClean="0"/>
              <a:t>open()</a:t>
            </a:r>
            <a:r>
              <a:rPr lang="ko-KR" altLang="en-US" dirty="0" smtClean="0"/>
              <a:t>함수와 유사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779912" y="5301208"/>
            <a:ext cx="864096" cy="360040"/>
          </a:xfrm>
          <a:prstGeom prst="straightConnector1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16016" y="5311544"/>
            <a:ext cx="3744416" cy="52322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지정한 크기로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파일의 크기를 늘리는 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0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POSIX - </a:t>
            </a:r>
            <a:r>
              <a:rPr lang="ko-KR" altLang="en-US" dirty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3" y="1052736"/>
            <a:ext cx="8929687" cy="263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shm_area</a:t>
            </a:r>
            <a:r>
              <a:rPr lang="en-US" altLang="ko-KR" b="0" dirty="0"/>
              <a:t> = </a:t>
            </a:r>
            <a:r>
              <a:rPr lang="en-US" altLang="ko-KR" b="0" dirty="0" err="1"/>
              <a:t>mmap</a:t>
            </a:r>
            <a:r>
              <a:rPr lang="en-US" altLang="ko-KR" b="0" dirty="0"/>
              <a:t>(NULL, size, PROT_READ|PROT_WRITE, MAP_SHARED, </a:t>
            </a:r>
            <a:r>
              <a:rPr lang="en-US" altLang="ko-KR" b="0" dirty="0" smtClean="0"/>
              <a:t>  </a:t>
            </a:r>
            <a:r>
              <a:rPr lang="en-US" altLang="ko-KR" b="0" dirty="0" err="1" smtClean="0"/>
              <a:t>shm_fd</a:t>
            </a:r>
            <a:r>
              <a:rPr lang="en-US" altLang="ko-KR" b="0" dirty="0"/>
              <a:t>, 0);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strcpy</a:t>
            </a:r>
            <a:r>
              <a:rPr lang="en-US" altLang="ko-KR" b="0" dirty="0"/>
              <a:t>((char*)</a:t>
            </a:r>
            <a:r>
              <a:rPr lang="en-US" altLang="ko-KR" b="0" dirty="0" err="1"/>
              <a:t>shm_area</a:t>
            </a:r>
            <a:r>
              <a:rPr lang="en-US" altLang="ko-KR" b="0" dirty="0"/>
              <a:t>, </a:t>
            </a:r>
            <a:r>
              <a:rPr lang="en-US" altLang="ko-KR" b="0" dirty="0" smtClean="0"/>
              <a:t>“sending </a:t>
            </a:r>
            <a:r>
              <a:rPr lang="en-US" altLang="ko-KR" b="0" dirty="0"/>
              <a:t>string </a:t>
            </a:r>
            <a:r>
              <a:rPr lang="en-US" altLang="ko-KR" b="0" dirty="0" smtClean="0"/>
              <a:t>data”);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munmap</a:t>
            </a:r>
            <a:r>
              <a:rPr lang="en-US" altLang="ko-KR" b="0" dirty="0"/>
              <a:t>(</a:t>
            </a:r>
            <a:r>
              <a:rPr lang="en-US" altLang="ko-KR" b="0" dirty="0" err="1"/>
              <a:t>shm_area</a:t>
            </a:r>
            <a:r>
              <a:rPr lang="en-US" altLang="ko-KR" b="0" dirty="0"/>
              <a:t>, size);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close(</a:t>
            </a:r>
            <a:r>
              <a:rPr lang="en-US" altLang="ko-KR" b="0" dirty="0" err="1"/>
              <a:t>shm_fd</a:t>
            </a:r>
            <a:r>
              <a:rPr lang="en-US" altLang="ko-KR" b="0" dirty="0"/>
              <a:t>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return 0;</a:t>
            </a:r>
          </a:p>
          <a:p>
            <a:pPr algn="l" defTabSz="717550"/>
            <a:r>
              <a:rPr lang="en-US" altLang="ko-KR" b="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posix_shmsender.c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564903"/>
            <a:ext cx="4680520" cy="328089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void *</a:t>
            </a:r>
            <a:r>
              <a:rPr lang="en-US" altLang="ko-KR" dirty="0" err="1"/>
              <a:t>mmap</a:t>
            </a:r>
            <a:r>
              <a:rPr lang="en-US" altLang="ko-KR" dirty="0"/>
              <a:t>(void *start, </a:t>
            </a:r>
            <a:r>
              <a:rPr lang="en-US" altLang="ko-KR" dirty="0" err="1"/>
              <a:t>size_t</a:t>
            </a:r>
            <a:r>
              <a:rPr lang="en-US" altLang="ko-KR" dirty="0"/>
              <a:t> length,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prot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flags,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off_t</a:t>
            </a:r>
            <a:r>
              <a:rPr lang="en-US" altLang="ko-KR" dirty="0"/>
              <a:t> </a:t>
            </a:r>
            <a:r>
              <a:rPr lang="en-US" altLang="ko-KR" dirty="0" smtClean="0"/>
              <a:t>offset);</a:t>
            </a:r>
            <a:endParaRPr lang="en-US" altLang="ko-KR" dirty="0"/>
          </a:p>
          <a:p>
            <a:pPr algn="l"/>
            <a:r>
              <a:rPr lang="en-US" altLang="ko-KR" dirty="0" err="1" smtClean="0"/>
              <a:t>Mmap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파일기술자에 대한 </a:t>
            </a:r>
            <a:r>
              <a:rPr lang="ko-KR" altLang="en-US" dirty="0" err="1" smtClean="0"/>
              <a:t>메모리맵을</a:t>
            </a:r>
            <a:r>
              <a:rPr lang="ko-KR" altLang="en-US" dirty="0" smtClean="0"/>
              <a:t> 대응시켜 접근 가능한 가상 주소를 획득</a:t>
            </a:r>
            <a:r>
              <a:rPr lang="en-US" altLang="ko-KR" dirty="0" smtClean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 smtClean="0"/>
              <a:t>start : 0</a:t>
            </a:r>
            <a:r>
              <a:rPr lang="ko-KR" altLang="en-US" dirty="0" smtClean="0"/>
              <a:t>으로 설정 시 자동으로 적정 주소를 할당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smtClean="0"/>
              <a:t>length : </a:t>
            </a:r>
            <a:r>
              <a:rPr lang="ko-KR" altLang="en-US" dirty="0" smtClean="0"/>
              <a:t>생성할 메모리 크기로서 대상 파일의 크기와 일치 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prot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오픈된</a:t>
            </a:r>
            <a:r>
              <a:rPr lang="ko-KR" altLang="en-US" dirty="0" smtClean="0"/>
              <a:t> 파일 기술자의 권한과 일치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PROTO_READ :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데이터는 읽기 가능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PROTO_WRITE : </a:t>
            </a:r>
            <a:r>
              <a:rPr lang="ko-KR" altLang="en-US" dirty="0" smtClean="0"/>
              <a:t>해당 데이터는 쓰기 가능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/>
              <a:t>f</a:t>
            </a:r>
            <a:r>
              <a:rPr lang="en-US" altLang="ko-KR" dirty="0" smtClean="0"/>
              <a:t>lags : </a:t>
            </a:r>
            <a:r>
              <a:rPr lang="ko-KR" altLang="en-US" dirty="0" smtClean="0"/>
              <a:t>작동에 관련된 설정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MAP_SHARED : </a:t>
            </a:r>
            <a:r>
              <a:rPr lang="ko-KR" altLang="en-US" dirty="0" smtClean="0"/>
              <a:t>공유 가능한 메모리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지정</a:t>
            </a:r>
            <a:endParaRPr lang="en-US" altLang="ko-KR" dirty="0"/>
          </a:p>
          <a:p>
            <a:pPr algn="l"/>
            <a:r>
              <a:rPr lang="en-US" altLang="ko-KR" dirty="0" smtClean="0"/>
              <a:t>-  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 파일 기술자</a:t>
            </a:r>
            <a:endParaRPr lang="en-US" altLang="ko-KR" dirty="0" smtClean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6444208" y="1432032"/>
            <a:ext cx="144016" cy="1022611"/>
          </a:xfrm>
          <a:prstGeom prst="straightConnector1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051720" y="1432032"/>
            <a:ext cx="6408712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2771800" y="2454643"/>
            <a:ext cx="0" cy="169443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979712" y="4149080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mmap</a:t>
            </a:r>
            <a:r>
              <a:rPr lang="ko-KR" altLang="en-US" dirty="0" smtClean="0"/>
              <a:t>을 해제</a:t>
            </a:r>
            <a:endParaRPr lang="ko-KR" altLang="en-US" dirty="0"/>
          </a:p>
        </p:txBody>
      </p:sp>
      <p:cxnSp>
        <p:nvCxnSpPr>
          <p:cNvPr id="17" name="꺾인 연결선 16"/>
          <p:cNvCxnSpPr/>
          <p:nvPr/>
        </p:nvCxnSpPr>
        <p:spPr bwMode="auto">
          <a:xfrm rot="5400000">
            <a:off x="567137" y="3634631"/>
            <a:ext cx="2067095" cy="545980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3535" y="5017801"/>
            <a:ext cx="252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 기술자 닫음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3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POSIX - </a:t>
            </a:r>
            <a:r>
              <a:rPr lang="ko-KR" altLang="en-US" dirty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7776864" cy="4961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fcntl.h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mman.h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unistd.h</a:t>
            </a:r>
            <a:r>
              <a:rPr lang="en-US" altLang="ko-KR" b="0" dirty="0"/>
              <a:t>&gt;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#define NAME "/</a:t>
            </a:r>
            <a:r>
              <a:rPr lang="en-US" altLang="ko-KR" b="0" dirty="0" err="1"/>
              <a:t>myshmfile</a:t>
            </a:r>
            <a:r>
              <a:rPr lang="en-US" altLang="ko-KR" b="0" dirty="0"/>
              <a:t>"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int</a:t>
            </a:r>
            <a:r>
              <a:rPr lang="en-US" altLang="ko-KR" b="0" dirty="0"/>
              <a:t> main()</a:t>
            </a:r>
          </a:p>
          <a:p>
            <a:pPr algn="l" defTabSz="717550"/>
            <a:r>
              <a:rPr lang="en-US" altLang="ko-KR" b="0" dirty="0"/>
              <a:t>{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shm_fd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void* </a:t>
            </a:r>
            <a:r>
              <a:rPr lang="en-US" altLang="ko-KR" b="0" dirty="0" err="1"/>
              <a:t>shm_area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size_t</a:t>
            </a:r>
            <a:r>
              <a:rPr lang="en-US" altLang="ko-KR" b="0" dirty="0"/>
              <a:t> size = 8192;</a:t>
            </a:r>
          </a:p>
          <a:p>
            <a:pPr algn="l" defTabSz="717550"/>
            <a:r>
              <a:rPr lang="en-US" altLang="ko-KR" b="0" dirty="0"/>
              <a:t>	char </a:t>
            </a:r>
            <a:r>
              <a:rPr lang="en-US" altLang="ko-KR" b="0" dirty="0" err="1"/>
              <a:t>str</a:t>
            </a:r>
            <a:r>
              <a:rPr lang="en-US" altLang="ko-KR" b="0" dirty="0"/>
              <a:t>[1024];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shm_fd</a:t>
            </a:r>
            <a:r>
              <a:rPr lang="en-US" altLang="ko-KR" b="0" dirty="0"/>
              <a:t> = </a:t>
            </a:r>
            <a:r>
              <a:rPr lang="en-US" altLang="ko-KR" b="0" dirty="0" err="1"/>
              <a:t>shm_open</a:t>
            </a:r>
            <a:r>
              <a:rPr lang="en-US" altLang="ko-KR" b="0" dirty="0"/>
              <a:t>(NAME, O_RDWR|O_EXCL,0666);</a:t>
            </a:r>
          </a:p>
          <a:p>
            <a:pPr algn="l" defTabSz="717550"/>
            <a:r>
              <a:rPr lang="en-US" altLang="ko-KR" b="0" dirty="0"/>
              <a:t>	if((</a:t>
            </a:r>
            <a:r>
              <a:rPr lang="en-US" altLang="ko-KR" b="0" dirty="0" err="1"/>
              <a:t>ftruncate</a:t>
            </a:r>
            <a:r>
              <a:rPr lang="en-US" altLang="ko-KR" b="0" dirty="0"/>
              <a:t>(</a:t>
            </a:r>
            <a:r>
              <a:rPr lang="en-US" altLang="ko-KR" b="0" dirty="0" err="1"/>
              <a:t>shm_fd,size</a:t>
            </a:r>
            <a:r>
              <a:rPr lang="en-US" altLang="ko-KR" b="0" dirty="0"/>
              <a:t>)) != 0)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ftruncate</a:t>
            </a:r>
            <a:r>
              <a:rPr lang="en-US" altLang="ko-KR" b="0" dirty="0"/>
              <a:t> error");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posix_shmreceiver.c</a:t>
            </a:r>
            <a:endParaRPr lang="ko-KR" altLang="en-US" dirty="0"/>
          </a:p>
        </p:txBody>
      </p:sp>
      <p:cxnSp>
        <p:nvCxnSpPr>
          <p:cNvPr id="3" name="꺾인 연결선 2"/>
          <p:cNvCxnSpPr/>
          <p:nvPr/>
        </p:nvCxnSpPr>
        <p:spPr bwMode="auto">
          <a:xfrm flipV="1">
            <a:off x="3284112" y="4005064"/>
            <a:ext cx="1296144" cy="1152128"/>
          </a:xfrm>
          <a:prstGeom prst="bentConnector3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537075" y="3759728"/>
            <a:ext cx="3744416" cy="5663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ender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공유메모리 기술자를</a:t>
            </a:r>
            <a:endParaRPr lang="en-US" altLang="ko-KR" dirty="0" smtClean="0"/>
          </a:p>
          <a:p>
            <a:r>
              <a:rPr lang="ko-KR" altLang="en-US" dirty="0" smtClean="0"/>
              <a:t>획득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779912" y="5555705"/>
            <a:ext cx="864096" cy="360040"/>
          </a:xfrm>
          <a:prstGeom prst="straightConnector1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85638" y="5735725"/>
            <a:ext cx="3744416" cy="52322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지정한 크기로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파일의 크기를 늘리는 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54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POSIX - </a:t>
            </a:r>
            <a:r>
              <a:rPr lang="ko-KR" altLang="en-US" dirty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3" y="1052736"/>
            <a:ext cx="8929687" cy="36686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shm_area</a:t>
            </a:r>
            <a:r>
              <a:rPr lang="en-US" altLang="ko-KR" b="0" dirty="0"/>
              <a:t> = </a:t>
            </a:r>
            <a:r>
              <a:rPr lang="en-US" altLang="ko-KR" b="0" dirty="0" err="1"/>
              <a:t>mmap</a:t>
            </a:r>
            <a:r>
              <a:rPr lang="en-US" altLang="ko-KR" b="0" dirty="0"/>
              <a:t>(NULL, size, PROT_READ|PROT_WRITE, MAP_SHARED, </a:t>
            </a:r>
            <a:r>
              <a:rPr lang="en-US" altLang="ko-KR" b="0" dirty="0" err="1"/>
              <a:t>shm_fd</a:t>
            </a:r>
            <a:r>
              <a:rPr lang="en-US" altLang="ko-KR" b="0" dirty="0"/>
              <a:t>, 0);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strcpy</a:t>
            </a:r>
            <a:r>
              <a:rPr lang="en-US" altLang="ko-KR" b="0" dirty="0"/>
              <a:t>(</a:t>
            </a:r>
            <a:r>
              <a:rPr lang="en-US" altLang="ko-KR" b="0" dirty="0" err="1"/>
              <a:t>str</a:t>
            </a:r>
            <a:r>
              <a:rPr lang="en-US" altLang="ko-KR" b="0" dirty="0"/>
              <a:t>, (char*)</a:t>
            </a:r>
            <a:r>
              <a:rPr lang="en-US" altLang="ko-KR" b="0" dirty="0" err="1"/>
              <a:t>shm_area</a:t>
            </a:r>
            <a:r>
              <a:rPr lang="en-US" altLang="ko-KR" b="0" dirty="0"/>
              <a:t>);</a:t>
            </a:r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/>
              <a:t>	printf("received Data : %s \n", </a:t>
            </a:r>
            <a:r>
              <a:rPr lang="en-US" altLang="ko-KR" b="0" dirty="0" err="1"/>
              <a:t>str</a:t>
            </a:r>
            <a:r>
              <a:rPr lang="en-US" altLang="ko-KR" b="0" dirty="0"/>
              <a:t>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munmap</a:t>
            </a:r>
            <a:r>
              <a:rPr lang="en-US" altLang="ko-KR" b="0" dirty="0"/>
              <a:t>(</a:t>
            </a:r>
            <a:r>
              <a:rPr lang="en-US" altLang="ko-KR" b="0" dirty="0" err="1"/>
              <a:t>shm_area</a:t>
            </a:r>
            <a:r>
              <a:rPr lang="en-US" altLang="ko-KR" b="0" dirty="0"/>
              <a:t>, size);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close(</a:t>
            </a:r>
            <a:r>
              <a:rPr lang="en-US" altLang="ko-KR" b="0" dirty="0" err="1"/>
              <a:t>shm_fd</a:t>
            </a:r>
            <a:r>
              <a:rPr lang="en-US" altLang="ko-KR" b="0" dirty="0"/>
              <a:t>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shm_unlink</a:t>
            </a:r>
            <a:r>
              <a:rPr lang="en-US" altLang="ko-KR" b="0" dirty="0"/>
              <a:t>(NAME);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return 0;</a:t>
            </a:r>
          </a:p>
          <a:p>
            <a:pPr algn="l" defTabSz="717550"/>
            <a:r>
              <a:rPr lang="en-US" altLang="ko-KR" b="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posix_shmreceiver.c</a:t>
            </a:r>
            <a:endParaRPr lang="ko-KR" altLang="en-US" dirty="0"/>
          </a:p>
        </p:txBody>
      </p:sp>
      <p:cxnSp>
        <p:nvCxnSpPr>
          <p:cNvPr id="3" name="꺾인 연결선 2"/>
          <p:cNvCxnSpPr/>
          <p:nvPr/>
        </p:nvCxnSpPr>
        <p:spPr bwMode="auto">
          <a:xfrm>
            <a:off x="2699792" y="3759728"/>
            <a:ext cx="1656184" cy="389352"/>
          </a:xfrm>
          <a:prstGeom prst="bentConnector3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428330" y="3954404"/>
            <a:ext cx="3744416" cy="30777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POSIX </a:t>
            </a:r>
            <a:r>
              <a:rPr lang="ko-KR" altLang="en-US" dirty="0" smtClean="0"/>
              <a:t>공유 메모리 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37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4" y="116631"/>
            <a:ext cx="10815393" cy="738081"/>
          </a:xfrm>
        </p:spPr>
        <p:txBody>
          <a:bodyPr/>
          <a:lstStyle/>
          <a:p>
            <a:pPr eaLnBrk="1" hangingPunct="1"/>
            <a:r>
              <a:rPr lang="en-US" altLang="ko-KR" dirty="0"/>
              <a:t>POSIX - </a:t>
            </a:r>
            <a:r>
              <a:rPr lang="ko-KR" altLang="en-US" dirty="0"/>
              <a:t>공유메모리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50211" y="1127316"/>
            <a:ext cx="6002309" cy="316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all : </a:t>
            </a:r>
            <a:r>
              <a:rPr lang="en-US" altLang="ko-KR" dirty="0" err="1"/>
              <a:t>posix_shmsender</a:t>
            </a:r>
            <a:r>
              <a:rPr lang="en-US" altLang="ko-KR" dirty="0"/>
              <a:t> </a:t>
            </a:r>
            <a:r>
              <a:rPr lang="en-US" altLang="ko-KR" dirty="0" err="1"/>
              <a:t>posix_shmreceiver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CC = </a:t>
            </a:r>
            <a:r>
              <a:rPr lang="en-US" altLang="ko-KR" dirty="0" err="1"/>
              <a:t>gcc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posix_shmsender</a:t>
            </a:r>
            <a:r>
              <a:rPr lang="en-US" altLang="ko-KR" dirty="0"/>
              <a:t> : </a:t>
            </a:r>
            <a:r>
              <a:rPr lang="en-US" altLang="ko-KR" dirty="0" err="1"/>
              <a:t>posix_shmsender.c</a:t>
            </a:r>
            <a:endParaRPr lang="en-US" altLang="ko-KR" dirty="0"/>
          </a:p>
          <a:p>
            <a:pPr algn="l"/>
            <a:r>
              <a:rPr lang="en-US" altLang="ko-KR" dirty="0"/>
              <a:t>	$(CC) -o $@ $&lt; -</a:t>
            </a:r>
            <a:r>
              <a:rPr lang="en-US" altLang="ko-KR" dirty="0" err="1"/>
              <a:t>lrt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posix_shmreceiver</a:t>
            </a:r>
            <a:r>
              <a:rPr lang="en-US" altLang="ko-KR" dirty="0"/>
              <a:t> : </a:t>
            </a:r>
            <a:r>
              <a:rPr lang="en-US" altLang="ko-KR" dirty="0" err="1"/>
              <a:t>posix_shmreceiver.c</a:t>
            </a:r>
            <a:endParaRPr lang="en-US" altLang="ko-KR" dirty="0"/>
          </a:p>
          <a:p>
            <a:pPr algn="l"/>
            <a:r>
              <a:rPr lang="en-US" altLang="ko-KR" dirty="0"/>
              <a:t>	$(CC) -o $@ $&lt; -</a:t>
            </a:r>
            <a:r>
              <a:rPr lang="en-US" altLang="ko-KR" dirty="0" err="1"/>
              <a:t>lrt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clean :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rm</a:t>
            </a:r>
            <a:r>
              <a:rPr lang="en-US" altLang="ko-KR" dirty="0"/>
              <a:t> -</a:t>
            </a:r>
            <a:r>
              <a:rPr lang="en-US" altLang="ko-KR" dirty="0" err="1"/>
              <a:t>rf</a:t>
            </a:r>
            <a:r>
              <a:rPr lang="en-US" altLang="ko-KR" dirty="0"/>
              <a:t> </a:t>
            </a:r>
            <a:r>
              <a:rPr lang="en-US" altLang="ko-KR" dirty="0" err="1"/>
              <a:t>posix_shmsender</a:t>
            </a:r>
            <a:r>
              <a:rPr lang="en-US" altLang="ko-KR" dirty="0"/>
              <a:t> </a:t>
            </a:r>
            <a:r>
              <a:rPr lang="en-US" altLang="ko-KR" dirty="0" err="1"/>
              <a:t>posix_shmreceiver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51519" y="1268760"/>
            <a:ext cx="169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835696" y="1422648"/>
            <a:ext cx="80452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5148064" y="2744520"/>
            <a:ext cx="357565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5553736" y="2735296"/>
            <a:ext cx="357565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꺾인 연결선 18"/>
          <p:cNvCxnSpPr/>
          <p:nvPr/>
        </p:nvCxnSpPr>
        <p:spPr bwMode="auto">
          <a:xfrm rot="10800000" flipV="1">
            <a:off x="2640218" y="2744518"/>
            <a:ext cx="2651862" cy="214609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꺾인 연결선 20"/>
          <p:cNvCxnSpPr/>
          <p:nvPr/>
        </p:nvCxnSpPr>
        <p:spPr bwMode="auto">
          <a:xfrm>
            <a:off x="5697752" y="2735296"/>
            <a:ext cx="1284221" cy="79120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67543" y="2700560"/>
            <a:ext cx="268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콜론의 왼쪽에 오는 패턴을 치환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3516" y="2511465"/>
            <a:ext cx="268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콜론의 오른쪽에 오는 패턴을 치환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7" y="4748626"/>
            <a:ext cx="849217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POSIX </a:t>
            </a:r>
            <a:r>
              <a:rPr lang="ko-KR" altLang="en-US" dirty="0" smtClean="0"/>
              <a:t>공유 메모리는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리얼타임 라이브러리 </a:t>
            </a:r>
            <a:r>
              <a:rPr lang="en-US" altLang="ko-KR" dirty="0" smtClean="0"/>
              <a:t>“-</a:t>
            </a:r>
            <a:r>
              <a:rPr lang="en-US" altLang="ko-KR" dirty="0" err="1" smtClean="0"/>
              <a:t>lrt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링크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3567" y="5373216"/>
            <a:ext cx="8492173" cy="824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dirty="0" smtClean="0"/>
              <a:t>./</a:t>
            </a:r>
            <a:r>
              <a:rPr lang="en-US" altLang="ko-KR" dirty="0" err="1" smtClean="0"/>
              <a:t>posix_shmsender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만 실행 한 후</a:t>
            </a:r>
            <a:endParaRPr lang="en-US" altLang="ko-KR" dirty="0" smtClean="0"/>
          </a:p>
          <a:p>
            <a:pPr algn="l"/>
            <a:r>
              <a:rPr lang="en-US" altLang="ko-KR" dirty="0"/>
              <a:t>    </a:t>
            </a:r>
            <a:r>
              <a:rPr lang="en-US" altLang="ko-KR" dirty="0" err="1" smtClean="0"/>
              <a:t>root@mdsedu</a:t>
            </a:r>
            <a:r>
              <a:rPr lang="en-US" altLang="ko-KR" dirty="0" smtClean="0"/>
              <a:t>:/</a:t>
            </a:r>
            <a:r>
              <a:rPr lang="en-US" altLang="ko-KR" dirty="0"/>
              <a:t>dev/</a:t>
            </a:r>
            <a:r>
              <a:rPr lang="en-US" altLang="ko-KR" dirty="0" err="1"/>
              <a:t>shm</a:t>
            </a:r>
            <a:r>
              <a:rPr lang="en-US" altLang="ko-KR" dirty="0"/>
              <a:t># </a:t>
            </a:r>
            <a:r>
              <a:rPr lang="en-US" altLang="ko-KR" dirty="0" smtClean="0"/>
              <a:t>ls    == &gt; </a:t>
            </a:r>
            <a:r>
              <a:rPr lang="ko-KR" altLang="en-US" dirty="0" smtClean="0"/>
              <a:t>파일 생성 확인</a:t>
            </a:r>
            <a:endParaRPr lang="en-US" altLang="ko-KR" dirty="0" smtClean="0"/>
          </a:p>
          <a:p>
            <a:pPr algn="l"/>
            <a:r>
              <a:rPr lang="en-US" altLang="ko-KR" dirty="0"/>
              <a:t>    vim </a:t>
            </a:r>
            <a:r>
              <a:rPr lang="en-US" altLang="ko-KR" dirty="0" err="1" smtClean="0"/>
              <a:t>myshmfile</a:t>
            </a:r>
            <a:r>
              <a:rPr lang="en-US" altLang="ko-KR" dirty="0" smtClean="0"/>
              <a:t> 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== &gt;  send</a:t>
            </a:r>
            <a:r>
              <a:rPr lang="ko-KR" altLang="en-US" dirty="0" smtClean="0">
                <a:sym typeface="Wingdings" panose="05000000000000000000" pitchFamily="2" charset="2"/>
              </a:rPr>
              <a:t>한 데이터 내용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73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mmap</a:t>
            </a:r>
            <a:r>
              <a:rPr lang="en-US" altLang="ko-KR" dirty="0" smtClean="0"/>
              <a:t>()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장치제어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3" y="1052736"/>
            <a:ext cx="3672409" cy="5201424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#include &lt;</a:t>
            </a:r>
            <a:r>
              <a:rPr lang="en-US" altLang="ko-KR" sz="1000" b="0" dirty="0" err="1"/>
              <a:t>stdio.h</a:t>
            </a:r>
            <a:r>
              <a:rPr lang="en-US" altLang="ko-KR" sz="1000" b="0" dirty="0"/>
              <a:t>&gt;</a:t>
            </a:r>
          </a:p>
          <a:p>
            <a:pPr algn="l" defTabSz="717550"/>
            <a:r>
              <a:rPr lang="en-US" altLang="ko-KR" sz="1000" b="0" dirty="0"/>
              <a:t>#include &lt;</a:t>
            </a:r>
            <a:r>
              <a:rPr lang="en-US" altLang="ko-KR" sz="1000" b="0" dirty="0" err="1"/>
              <a:t>stdlib.h</a:t>
            </a:r>
            <a:r>
              <a:rPr lang="en-US" altLang="ko-KR" sz="1000" b="0" dirty="0"/>
              <a:t>&gt;</a:t>
            </a:r>
          </a:p>
          <a:p>
            <a:pPr algn="l" defTabSz="717550"/>
            <a:r>
              <a:rPr lang="en-US" altLang="ko-KR" sz="1000" b="0" dirty="0"/>
              <a:t>#include &lt;</a:t>
            </a:r>
            <a:r>
              <a:rPr lang="en-US" altLang="ko-KR" sz="1000" b="0" dirty="0" err="1"/>
              <a:t>string.h</a:t>
            </a:r>
            <a:r>
              <a:rPr lang="en-US" altLang="ko-KR" sz="1000" b="0" dirty="0"/>
              <a:t>&gt;</a:t>
            </a:r>
          </a:p>
          <a:p>
            <a:pPr algn="l" defTabSz="717550"/>
            <a:r>
              <a:rPr lang="en-US" altLang="ko-KR" sz="1000" b="0" dirty="0"/>
              <a:t>#include &lt;</a:t>
            </a:r>
            <a:r>
              <a:rPr lang="en-US" altLang="ko-KR" sz="1000" b="0" dirty="0" err="1"/>
              <a:t>fcntl.h</a:t>
            </a:r>
            <a:r>
              <a:rPr lang="en-US" altLang="ko-KR" sz="1000" b="0" dirty="0"/>
              <a:t>&gt;</a:t>
            </a:r>
          </a:p>
          <a:p>
            <a:pPr algn="l" defTabSz="717550"/>
            <a:r>
              <a:rPr lang="en-US" altLang="ko-KR" sz="1000" b="0" dirty="0"/>
              <a:t>#include &lt;sys/</a:t>
            </a:r>
            <a:r>
              <a:rPr lang="en-US" altLang="ko-KR" sz="1000" b="0" dirty="0" err="1"/>
              <a:t>mman.h</a:t>
            </a:r>
            <a:r>
              <a:rPr lang="en-US" altLang="ko-KR" sz="1000" b="0" dirty="0"/>
              <a:t>&gt;</a:t>
            </a:r>
          </a:p>
          <a:p>
            <a:pPr algn="l" defTabSz="717550"/>
            <a:r>
              <a:rPr lang="en-US" altLang="ko-KR" sz="1000" b="0" dirty="0"/>
              <a:t>#include &lt;</a:t>
            </a:r>
            <a:r>
              <a:rPr lang="en-US" altLang="ko-KR" sz="1000" b="0" dirty="0" err="1"/>
              <a:t>unistd.h</a:t>
            </a:r>
            <a:r>
              <a:rPr lang="en-US" altLang="ko-KR" sz="1000" b="0" dirty="0" smtClean="0"/>
              <a:t>&gt;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#define  GPIO_LED_BASE  0x56000000</a:t>
            </a:r>
          </a:p>
          <a:p>
            <a:pPr algn="l" defTabSz="717550"/>
            <a:r>
              <a:rPr lang="en-US" altLang="ko-KR" sz="1000" b="0" dirty="0"/>
              <a:t>#define </a:t>
            </a:r>
            <a:r>
              <a:rPr lang="en-US" altLang="ko-KR" sz="1000" b="0" dirty="0" err="1"/>
              <a:t>rGPGCON</a:t>
            </a:r>
            <a:r>
              <a:rPr lang="en-US" altLang="ko-KR" sz="1000" b="0" dirty="0"/>
              <a:t>    0x00000060	//Port G control</a:t>
            </a:r>
          </a:p>
          <a:p>
            <a:pPr algn="l" defTabSz="717550"/>
            <a:r>
              <a:rPr lang="en-US" altLang="ko-KR" sz="1000" b="0" dirty="0"/>
              <a:t>#define </a:t>
            </a:r>
            <a:r>
              <a:rPr lang="en-US" altLang="ko-KR" sz="1000" b="0" dirty="0" err="1"/>
              <a:t>rGPGDAT</a:t>
            </a:r>
            <a:r>
              <a:rPr lang="en-US" altLang="ko-KR" sz="1000" b="0" dirty="0"/>
              <a:t>    0x00000064	//Port G data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void* </a:t>
            </a:r>
            <a:r>
              <a:rPr lang="en-US" altLang="ko-KR" sz="1000" b="0" dirty="0" err="1"/>
              <a:t>base_led_arr</a:t>
            </a:r>
            <a:r>
              <a:rPr lang="en-US" altLang="ko-KR" sz="1000" b="0" dirty="0" smtClean="0"/>
              <a:t>;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unsigned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 *</a:t>
            </a:r>
            <a:r>
              <a:rPr lang="en-US" altLang="ko-KR" sz="1000" b="0" dirty="0" err="1"/>
              <a:t>led_ctrl</a:t>
            </a:r>
            <a:r>
              <a:rPr lang="en-US" altLang="ko-KR" sz="1000" b="0" dirty="0"/>
              <a:t>, *</a:t>
            </a:r>
            <a:r>
              <a:rPr lang="en-US" altLang="ko-KR" sz="1000" b="0" dirty="0" err="1"/>
              <a:t>led_data</a:t>
            </a:r>
            <a:r>
              <a:rPr lang="en-US" altLang="ko-KR" sz="1000" b="0" dirty="0" smtClean="0"/>
              <a:t>;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static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fd</a:t>
            </a:r>
            <a:r>
              <a:rPr lang="en-US" altLang="ko-KR" sz="1000" b="0" dirty="0"/>
              <a:t>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 err="1"/>
              <a:t>int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memopen</a:t>
            </a:r>
            <a:r>
              <a:rPr lang="en-US" altLang="ko-KR" sz="1000" b="0" dirty="0"/>
              <a:t>(void)</a:t>
            </a:r>
          </a:p>
          <a:p>
            <a:pPr algn="l" defTabSz="717550"/>
            <a:r>
              <a:rPr lang="en-US" altLang="ko-KR" sz="1000" b="0" dirty="0"/>
              <a:t>{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</a:t>
            </a:r>
            <a:r>
              <a:rPr lang="en-US" altLang="ko-KR" sz="1000" b="0" dirty="0" err="1"/>
              <a:t>fd</a:t>
            </a:r>
            <a:r>
              <a:rPr lang="en-US" altLang="ko-KR" sz="1000" b="0" dirty="0"/>
              <a:t> = open("/dev/</a:t>
            </a:r>
            <a:r>
              <a:rPr lang="en-US" altLang="ko-KR" sz="1000" b="0" dirty="0" err="1"/>
              <a:t>mem",O_RDWR</a:t>
            </a:r>
            <a:r>
              <a:rPr lang="en-US" altLang="ko-KR" sz="1000" b="0" dirty="0" smtClean="0"/>
              <a:t>);  //</a:t>
            </a:r>
            <a:r>
              <a:rPr lang="ko-KR" altLang="en-US" sz="1000" b="0" dirty="0" smtClean="0"/>
              <a:t>메모리 장치오픈</a:t>
            </a:r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if(</a:t>
            </a:r>
            <a:r>
              <a:rPr lang="en-US" altLang="ko-KR" sz="1000" b="0" dirty="0" err="1"/>
              <a:t>fd</a:t>
            </a:r>
            <a:r>
              <a:rPr lang="en-US" altLang="ko-KR" sz="1000" b="0" dirty="0"/>
              <a:t>&lt;0</a:t>
            </a:r>
            <a:r>
              <a:rPr lang="en-US" altLang="ko-KR" sz="1000" b="0" dirty="0" smtClean="0"/>
              <a:t>){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    </a:t>
            </a:r>
            <a:r>
              <a:rPr lang="en-US" altLang="ko-KR" sz="1000" b="0" dirty="0" err="1"/>
              <a:t>perror</a:t>
            </a:r>
            <a:r>
              <a:rPr lang="en-US" altLang="ko-KR" sz="1000" b="0" dirty="0"/>
              <a:t>("/dev/mem FAIL!\n</a:t>
            </a:r>
            <a:r>
              <a:rPr lang="en-US" altLang="ko-KR" sz="1000" b="0" dirty="0" smtClean="0"/>
              <a:t>");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    exit(1</a:t>
            </a:r>
            <a:r>
              <a:rPr lang="en-US" altLang="ko-KR" sz="1000" b="0" dirty="0" smtClean="0"/>
              <a:t>);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} 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return 0</a:t>
            </a:r>
            <a:r>
              <a:rPr lang="en-US" altLang="ko-KR" sz="1000" b="0" dirty="0" smtClean="0"/>
              <a:t>;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 smtClean="0"/>
              <a:t>}</a:t>
            </a:r>
            <a:endParaRPr lang="en-US" altLang="ko-KR" sz="10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led_mmap.c</a:t>
            </a:r>
            <a:endParaRPr lang="ko-KR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97182" y="1052736"/>
            <a:ext cx="5311321" cy="3662541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void </a:t>
            </a:r>
            <a:r>
              <a:rPr lang="en-US" altLang="ko-KR" sz="1000" b="0" dirty="0" err="1"/>
              <a:t>led_addr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{</a:t>
            </a:r>
          </a:p>
          <a:p>
            <a:pPr algn="l" defTabSz="717550"/>
            <a:r>
              <a:rPr lang="en-US" altLang="ko-KR" sz="1000" b="0" dirty="0"/>
              <a:t>    </a:t>
            </a:r>
            <a:r>
              <a:rPr lang="en-US" altLang="ko-KR" sz="1000" b="0" dirty="0" err="1"/>
              <a:t>base_led_arr</a:t>
            </a:r>
            <a:r>
              <a:rPr lang="en-US" altLang="ko-KR" sz="1000" b="0" dirty="0"/>
              <a:t> = (unsigned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*)</a:t>
            </a:r>
            <a:r>
              <a:rPr lang="en-US" altLang="ko-KR" sz="1000" b="0" dirty="0" err="1" smtClean="0"/>
              <a:t>mmap</a:t>
            </a:r>
            <a:r>
              <a:rPr lang="en-US" altLang="ko-KR" sz="1000" b="0" dirty="0" smtClean="0"/>
              <a:t>(NULL, 8,PROT_READ|PROT_WRITE,MAP_SHARED,fd,GPIO_LED_BASE</a:t>
            </a:r>
            <a:r>
              <a:rPr lang="en-US" altLang="ko-KR" sz="1000" b="0" dirty="0"/>
              <a:t>);</a:t>
            </a:r>
          </a:p>
          <a:p>
            <a:pPr algn="l" defTabSz="717550"/>
            <a:r>
              <a:rPr lang="en-US" altLang="ko-KR" sz="1000" b="0" dirty="0"/>
              <a:t>    if(</a:t>
            </a:r>
            <a:r>
              <a:rPr lang="en-US" altLang="ko-KR" sz="1000" b="0" dirty="0" err="1"/>
              <a:t>base_led_arr</a:t>
            </a:r>
            <a:r>
              <a:rPr lang="en-US" altLang="ko-KR" sz="1000" b="0" dirty="0"/>
              <a:t> == MAP_FAILED)</a:t>
            </a:r>
          </a:p>
          <a:p>
            <a:pPr algn="l" defTabSz="717550"/>
            <a:r>
              <a:rPr lang="en-US" altLang="ko-KR" sz="1000" b="0" dirty="0"/>
              <a:t>    		printf("</a:t>
            </a:r>
            <a:r>
              <a:rPr lang="en-US" altLang="ko-KR" sz="1000" b="0" dirty="0" err="1"/>
              <a:t>mmap</a:t>
            </a:r>
            <a:r>
              <a:rPr lang="en-US" altLang="ko-KR" sz="1000" b="0" dirty="0"/>
              <a:t> error \n");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 	</a:t>
            </a:r>
            <a:r>
              <a:rPr lang="en-US" altLang="ko-KR" sz="1000" b="0" dirty="0" err="1"/>
              <a:t>led_ctrl</a:t>
            </a:r>
            <a:r>
              <a:rPr lang="en-US" altLang="ko-KR" sz="1000" b="0" dirty="0"/>
              <a:t> = (unsigned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*)((unsigned char*)</a:t>
            </a:r>
            <a:r>
              <a:rPr lang="en-US" altLang="ko-KR" sz="1000" b="0" dirty="0" err="1"/>
              <a:t>base_led_arr</a:t>
            </a:r>
            <a:r>
              <a:rPr lang="en-US" altLang="ko-KR" sz="1000" b="0" dirty="0"/>
              <a:t> + </a:t>
            </a:r>
            <a:r>
              <a:rPr lang="en-US" altLang="ko-KR" sz="1000" b="0" dirty="0" err="1"/>
              <a:t>rGPGCON</a:t>
            </a:r>
            <a:r>
              <a:rPr lang="en-US" altLang="ko-KR" sz="1000" b="0" dirty="0"/>
              <a:t>);</a:t>
            </a:r>
          </a:p>
          <a:p>
            <a:pPr algn="l" defTabSz="717550"/>
            <a:r>
              <a:rPr lang="en-US" altLang="ko-KR" sz="1000" b="0" dirty="0"/>
              <a:t>    	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= (unsigned 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*)((unsigned char*)</a:t>
            </a:r>
            <a:r>
              <a:rPr lang="en-US" altLang="ko-KR" sz="1000" b="0" dirty="0" err="1"/>
              <a:t>base_led_arr</a:t>
            </a:r>
            <a:r>
              <a:rPr lang="en-US" altLang="ko-KR" sz="1000" b="0" dirty="0"/>
              <a:t> + </a:t>
            </a:r>
            <a:r>
              <a:rPr lang="en-US" altLang="ko-KR" sz="1000" b="0" dirty="0" err="1"/>
              <a:t>rGPGDAT</a:t>
            </a:r>
            <a:r>
              <a:rPr lang="en-US" altLang="ko-KR" sz="1000" b="0" dirty="0"/>
              <a:t>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}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void </a:t>
            </a:r>
            <a:r>
              <a:rPr lang="en-US" altLang="ko-KR" sz="1000" b="0" dirty="0" err="1"/>
              <a:t>led_init</a:t>
            </a:r>
            <a:r>
              <a:rPr lang="en-US" altLang="ko-KR" sz="1000" b="0" dirty="0"/>
              <a:t>()</a:t>
            </a:r>
          </a:p>
          <a:p>
            <a:pPr algn="l" defTabSz="717550"/>
            <a:r>
              <a:rPr lang="en-US" altLang="ko-KR" sz="1000" b="0" dirty="0"/>
              <a:t>{</a:t>
            </a:r>
          </a:p>
          <a:p>
            <a:pPr algn="l" defTabSz="717550"/>
            <a:r>
              <a:rPr lang="en-US" altLang="ko-KR" sz="1000" b="0" dirty="0"/>
              <a:t>    *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 |= (0xF&lt;&lt;4);</a:t>
            </a:r>
          </a:p>
          <a:p>
            <a:pPr algn="l" defTabSz="717550"/>
            <a:r>
              <a:rPr lang="en-US" altLang="ko-KR" sz="1000" b="0" dirty="0"/>
              <a:t>    *</a:t>
            </a:r>
            <a:r>
              <a:rPr lang="en-US" altLang="ko-KR" sz="1000" b="0" dirty="0" err="1"/>
              <a:t>led_ctrl</a:t>
            </a:r>
            <a:r>
              <a:rPr lang="en-US" altLang="ko-KR" sz="1000" b="0" dirty="0"/>
              <a:t> &amp;= ~(0xFF&lt;&lt;8);</a:t>
            </a:r>
          </a:p>
          <a:p>
            <a:pPr algn="l" defTabSz="717550"/>
            <a:r>
              <a:rPr lang="en-US" altLang="ko-KR" sz="1000" b="0" dirty="0"/>
              <a:t>    *</a:t>
            </a:r>
            <a:r>
              <a:rPr lang="en-US" altLang="ko-KR" sz="1000" b="0" dirty="0" err="1"/>
              <a:t>led_ctrl</a:t>
            </a:r>
            <a:r>
              <a:rPr lang="en-US" altLang="ko-KR" sz="1000" b="0" dirty="0"/>
              <a:t> |= (0x55&lt;&lt;8);</a:t>
            </a:r>
          </a:p>
          <a:p>
            <a:pPr algn="l" defTabSz="717550"/>
            <a:r>
              <a:rPr lang="en-US" altLang="ko-KR" sz="1000" b="0" dirty="0"/>
              <a:t>}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851920" y="1772816"/>
            <a:ext cx="5041255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>
            <a:off x="5076056" y="1772816"/>
            <a:ext cx="1800200" cy="331236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047458" y="5198774"/>
            <a:ext cx="70567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void* </a:t>
            </a:r>
            <a:r>
              <a:rPr lang="en-US" altLang="ko-KR" sz="1200" dirty="0" err="1"/>
              <a:t>mmap</a:t>
            </a:r>
            <a:r>
              <a:rPr lang="en-US" altLang="ko-KR" sz="1200" dirty="0"/>
              <a:t>(void* start, </a:t>
            </a:r>
            <a:r>
              <a:rPr lang="en-US" altLang="ko-KR" sz="1200" dirty="0" err="1"/>
              <a:t>size_t</a:t>
            </a:r>
            <a:r>
              <a:rPr lang="en-US" altLang="ko-KR" sz="1200" dirty="0"/>
              <a:t> length,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flags,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off_t</a:t>
            </a:r>
            <a:r>
              <a:rPr lang="en-US" altLang="ko-KR" sz="1200" dirty="0"/>
              <a:t> offset</a:t>
            </a:r>
            <a:r>
              <a:rPr lang="en-US" altLang="ko-KR" sz="1200" dirty="0" smtClean="0"/>
              <a:t>);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 err="1" smtClean="0"/>
              <a:t>fd</a:t>
            </a:r>
            <a:r>
              <a:rPr lang="ko-KR" altLang="en-US" sz="1200" dirty="0" smtClean="0"/>
              <a:t>로 지정된 디바이스 파일에서 마지막 인자</a:t>
            </a:r>
            <a:r>
              <a:rPr lang="en-US" altLang="ko-KR" sz="1200" dirty="0" smtClean="0"/>
              <a:t>(offset)</a:t>
            </a:r>
            <a:r>
              <a:rPr lang="ko-KR" altLang="en-US" sz="1200" dirty="0" smtClean="0"/>
              <a:t>에 해당하는 물리 주소에서 시작하여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lenth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바이트 만큼을 </a:t>
            </a:r>
            <a:r>
              <a:rPr lang="en-US" altLang="ko-KR" sz="1200" dirty="0" smtClean="0"/>
              <a:t>start </a:t>
            </a:r>
            <a:r>
              <a:rPr lang="ko-KR" altLang="en-US" sz="1200" dirty="0" smtClean="0"/>
              <a:t>주소에 대응 시킴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물리주소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가상주소 변환 해 접근 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 smtClean="0"/>
              <a:t>-  </a:t>
            </a:r>
            <a:r>
              <a:rPr lang="en-US" altLang="ko-KR" sz="1200" dirty="0" err="1"/>
              <a:t>l</a:t>
            </a:r>
            <a:r>
              <a:rPr lang="en-US" altLang="ko-KR" sz="1200" dirty="0" err="1" smtClean="0"/>
              <a:t>enth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매핑하고자</a:t>
            </a:r>
            <a:r>
              <a:rPr lang="ko-KR" altLang="en-US" sz="1200" dirty="0" smtClean="0"/>
              <a:t> 하는 주소 공간의 크기</a:t>
            </a:r>
            <a:endParaRPr lang="en-US" altLang="ko-KR" sz="1200" dirty="0" smtClean="0"/>
          </a:p>
          <a:p>
            <a:pPr marL="171450" indent="-171450" algn="l">
              <a:buFontTx/>
              <a:buChar char="-"/>
            </a:pPr>
            <a:r>
              <a:rPr lang="en-US" altLang="ko-KR" sz="1200" dirty="0" smtClean="0"/>
              <a:t>Start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보통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지정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임의의 메모리 주소를 알아서 잡도록 해줌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-  offset  : </a:t>
            </a:r>
            <a:r>
              <a:rPr lang="ko-KR" altLang="en-US" sz="1200" dirty="0" err="1" smtClean="0"/>
              <a:t>매핑시키고</a:t>
            </a:r>
            <a:r>
              <a:rPr lang="ko-KR" altLang="en-US" sz="1200" dirty="0" smtClean="0"/>
              <a:t> 싶은 물리 주소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94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123728" y="1321023"/>
            <a:ext cx="4996072" cy="1855949"/>
            <a:chOff x="2123728" y="1321023"/>
            <a:chExt cx="4996072" cy="1855949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2123728" y="1628800"/>
              <a:ext cx="1440160" cy="864096"/>
            </a:xfrm>
            <a:prstGeom prst="rect">
              <a:avLst/>
            </a:prstGeom>
            <a:solidFill>
              <a:srgbClr val="E7EFF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175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679640" y="1628800"/>
              <a:ext cx="1440160" cy="864096"/>
            </a:xfrm>
            <a:prstGeom prst="rect">
              <a:avLst/>
            </a:prstGeom>
            <a:solidFill>
              <a:srgbClr val="E7EFF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175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419872" y="2852936"/>
              <a:ext cx="1152128" cy="32403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175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5736" y="1321023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Process 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4128" y="1321023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Process B</a:t>
              </a:r>
              <a:endParaRPr lang="ko-KR" altLang="en-US" dirty="0"/>
            </a:p>
          </p:txBody>
        </p:sp>
        <p:cxnSp>
          <p:nvCxnSpPr>
            <p:cNvPr id="11" name="꺾인 연결선 10"/>
            <p:cNvCxnSpPr>
              <a:stCxn id="2" idx="3"/>
              <a:endCxn id="7" idx="0"/>
            </p:cNvCxnSpPr>
            <p:nvPr/>
          </p:nvCxnSpPr>
          <p:spPr bwMode="auto">
            <a:xfrm>
              <a:off x="3563888" y="2060848"/>
              <a:ext cx="432048" cy="792088"/>
            </a:xfrm>
            <a:prstGeom prst="bentConnector2">
              <a:avLst/>
            </a:prstGeom>
            <a:solidFill>
              <a:srgbClr val="E7EFF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419872" y="2852936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공유 메모리</a:t>
              </a: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1652" y="2237382"/>
              <a:ext cx="824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2123728" y="4041068"/>
            <a:ext cx="1440160" cy="864096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79640" y="4041068"/>
            <a:ext cx="1440160" cy="864096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015539" y="4545124"/>
            <a:ext cx="1152128" cy="32403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736" y="37332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 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7332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 B</a:t>
            </a:r>
            <a:endParaRPr lang="ko-KR" altLang="en-US" dirty="0"/>
          </a:p>
        </p:txBody>
      </p:sp>
      <p:cxnSp>
        <p:nvCxnSpPr>
          <p:cNvPr id="32" name="꺾인 연결선 31"/>
          <p:cNvCxnSpPr>
            <a:endCxn id="29" idx="1"/>
          </p:cNvCxnSpPr>
          <p:nvPr/>
        </p:nvCxnSpPr>
        <p:spPr bwMode="auto">
          <a:xfrm>
            <a:off x="3563888" y="4268836"/>
            <a:ext cx="451651" cy="438306"/>
          </a:xfrm>
          <a:prstGeom prst="bentConnector3">
            <a:avLst>
              <a:gd name="adj1" fmla="val 50000"/>
            </a:avLst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25900" y="455325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</a:t>
            </a:r>
            <a:endParaRPr lang="ko-KR" altLang="en-US" dirty="0"/>
          </a:p>
        </p:txBody>
      </p:sp>
      <p:cxnSp>
        <p:nvCxnSpPr>
          <p:cNvPr id="38" name="꺾인 연결선 37"/>
          <p:cNvCxnSpPr>
            <a:endCxn id="33" idx="3"/>
          </p:cNvCxnSpPr>
          <p:nvPr/>
        </p:nvCxnSpPr>
        <p:spPr bwMode="auto">
          <a:xfrm rot="10800000" flipV="1">
            <a:off x="5178029" y="4268836"/>
            <a:ext cx="491251" cy="438306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707903" y="3861048"/>
            <a:ext cx="174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Attach </a:t>
            </a:r>
            <a:r>
              <a:rPr lang="ko-KR" altLang="en-US" dirty="0" smtClean="0"/>
              <a:t>및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mmap</a:t>
            </a:r>
            <a:r>
              <a:rPr lang="en-US" altLang="ko-KR" dirty="0" smtClean="0"/>
              <a:t>()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장치제어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3" y="1052736"/>
            <a:ext cx="3672409" cy="4893647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void </a:t>
            </a:r>
            <a:r>
              <a:rPr lang="en-US" altLang="ko-KR" sz="1000" b="0" dirty="0" err="1"/>
              <a:t>Led_Display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data)</a:t>
            </a:r>
          </a:p>
          <a:p>
            <a:pPr algn="l" defTabSz="717550"/>
            <a:r>
              <a:rPr lang="en-US" altLang="ko-KR" sz="1000" b="0" dirty="0"/>
              <a:t>{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if(data == 1)		*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&amp;= ~(1&lt;&lt;4); 	// 1 bit</a:t>
            </a:r>
            <a:r>
              <a:rPr lang="ko-KR" altLang="en-US" sz="1000" b="0" dirty="0"/>
              <a:t>만 </a:t>
            </a:r>
            <a:r>
              <a:rPr lang="en-US" altLang="ko-KR" sz="1000" b="0" dirty="0"/>
              <a:t>0</a:t>
            </a:r>
            <a:r>
              <a:rPr lang="ko-KR" altLang="en-US" sz="1000" b="0" dirty="0"/>
              <a:t>으로 </a:t>
            </a:r>
            <a:r>
              <a:rPr lang="en-US" altLang="ko-KR" sz="1000" b="0" dirty="0"/>
              <a:t>led On</a:t>
            </a:r>
          </a:p>
          <a:p>
            <a:pPr algn="l" defTabSz="717550"/>
            <a:r>
              <a:rPr lang="en-US" altLang="ko-KR" sz="1000" b="0" dirty="0"/>
              <a:t>	else if(data == 2)	*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&amp;= ~(1&lt;&lt;5);  	</a:t>
            </a:r>
          </a:p>
          <a:p>
            <a:pPr algn="l" defTabSz="717550"/>
            <a:r>
              <a:rPr lang="en-US" altLang="ko-KR" sz="1000" b="0" dirty="0"/>
              <a:t>	else if(data == 3)	*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&amp;= ~(1&lt;&lt;6);	</a:t>
            </a:r>
          </a:p>
          <a:p>
            <a:pPr algn="l" defTabSz="717550"/>
            <a:r>
              <a:rPr lang="en-US" altLang="ko-KR" sz="1000" b="0" dirty="0"/>
              <a:t>	else				*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&amp;= ~(1&lt;&lt;7);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  	sleep(2);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*</a:t>
            </a:r>
            <a:r>
              <a:rPr lang="en-US" altLang="ko-KR" sz="1000" b="0" dirty="0" err="1"/>
              <a:t>led_data</a:t>
            </a:r>
            <a:r>
              <a:rPr lang="en-US" altLang="ko-KR" sz="1000" b="0" dirty="0"/>
              <a:t> |= (0xF&lt;&lt;4);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printf("\n Yes~~ Led Test </a:t>
            </a:r>
            <a:r>
              <a:rPr lang="en-US" altLang="ko-KR" sz="1000" b="0" dirty="0" err="1"/>
              <a:t>Programm</a:t>
            </a:r>
            <a:r>
              <a:rPr lang="en-US" altLang="ko-KR" sz="1000" b="0" dirty="0"/>
              <a:t>..\n");</a:t>
            </a:r>
          </a:p>
          <a:p>
            <a:pPr algn="l" defTabSz="717550"/>
            <a:r>
              <a:rPr lang="en-US" altLang="ko-KR" sz="1000" b="0" dirty="0"/>
              <a:t>}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void </a:t>
            </a:r>
            <a:r>
              <a:rPr lang="en-US" altLang="ko-KR" sz="1000" b="0" dirty="0" err="1"/>
              <a:t>memrelease</a:t>
            </a:r>
            <a:r>
              <a:rPr lang="en-US" altLang="ko-KR" sz="1000" b="0" dirty="0"/>
              <a:t>(void</a:t>
            </a:r>
            <a:r>
              <a:rPr lang="en-US" altLang="ko-KR" sz="1000" b="0" dirty="0" smtClean="0"/>
              <a:t>)</a:t>
            </a:r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{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  </a:t>
            </a:r>
            <a:r>
              <a:rPr lang="en-US" altLang="ko-KR" sz="1000" b="0" dirty="0" err="1"/>
              <a:t>munmap</a:t>
            </a:r>
            <a:r>
              <a:rPr lang="en-US" altLang="ko-KR" sz="1000" b="0" dirty="0"/>
              <a:t>((unsigned char * )base_led_arr,8);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 led_mmap.c</a:t>
            </a:r>
            <a:endParaRPr lang="ko-KR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97182" y="1052736"/>
            <a:ext cx="5311321" cy="3754874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 err="1"/>
              <a:t>int</a:t>
            </a:r>
            <a:r>
              <a:rPr lang="en-US" altLang="ko-KR" sz="1000" b="0" dirty="0"/>
              <a:t> main()</a:t>
            </a:r>
          </a:p>
          <a:p>
            <a:pPr algn="l" defTabSz="717550"/>
            <a:r>
              <a:rPr lang="en-US" altLang="ko-KR" sz="1000" b="0" dirty="0"/>
              <a:t>{</a:t>
            </a:r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int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i</a:t>
            </a:r>
            <a:r>
              <a:rPr lang="en-US" altLang="ko-KR" sz="1000" b="0" dirty="0"/>
              <a:t>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memopen</a:t>
            </a:r>
            <a:r>
              <a:rPr lang="en-US" altLang="ko-KR" sz="1000" b="0" dirty="0"/>
              <a:t>();</a:t>
            </a:r>
          </a:p>
          <a:p>
            <a:pPr algn="l" defTabSz="717550"/>
            <a:r>
              <a:rPr lang="en-US" altLang="ko-KR" sz="1000" b="0" dirty="0"/>
              <a:t>	printf("</a:t>
            </a:r>
            <a:r>
              <a:rPr lang="en-US" altLang="ko-KR" sz="1000" b="0" dirty="0" err="1"/>
              <a:t>memopen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oper</a:t>
            </a:r>
            <a:r>
              <a:rPr lang="en-US" altLang="ko-KR" sz="1000" b="0" dirty="0"/>
              <a:t>..\n");</a:t>
            </a:r>
          </a:p>
          <a:p>
            <a:pPr algn="l" defTabSz="717550"/>
            <a:r>
              <a:rPr lang="en-US" altLang="ko-KR" sz="1000" b="0" dirty="0"/>
              <a:t>    </a:t>
            </a:r>
            <a:r>
              <a:rPr lang="en-US" altLang="ko-KR" sz="1000" b="0" dirty="0" smtClean="0"/>
              <a:t>            </a:t>
            </a:r>
            <a:r>
              <a:rPr lang="en-US" altLang="ko-KR" sz="1000" b="0" dirty="0" err="1" smtClean="0"/>
              <a:t>led_addr</a:t>
            </a:r>
            <a:r>
              <a:rPr lang="en-US" altLang="ko-KR" sz="1000" b="0" dirty="0"/>
              <a:t>();</a:t>
            </a:r>
          </a:p>
          <a:p>
            <a:pPr algn="l" defTabSz="717550"/>
            <a:r>
              <a:rPr lang="en-US" altLang="ko-KR" sz="1000" b="0" dirty="0"/>
              <a:t>   </a:t>
            </a:r>
            <a:r>
              <a:rPr lang="en-US" altLang="ko-KR" sz="1000" b="0" dirty="0" smtClean="0"/>
              <a:t>             </a:t>
            </a:r>
            <a:r>
              <a:rPr lang="en-US" altLang="ko-KR" sz="1000" b="0" dirty="0"/>
              <a:t>printf("</a:t>
            </a:r>
            <a:r>
              <a:rPr lang="en-US" altLang="ko-KR" sz="1000" b="0" dirty="0" err="1"/>
              <a:t>led_addr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oper</a:t>
            </a:r>
            <a:r>
              <a:rPr lang="en-US" altLang="ko-KR" sz="1000" b="0" dirty="0"/>
              <a:t>..\n");</a:t>
            </a:r>
          </a:p>
          <a:p>
            <a:pPr algn="l" defTabSz="717550"/>
            <a:r>
              <a:rPr lang="en-US" altLang="ko-KR" sz="1000" b="0" dirty="0"/>
              <a:t>  </a:t>
            </a:r>
            <a:r>
              <a:rPr lang="en-US" altLang="ko-KR" sz="1000" b="0" dirty="0" smtClean="0"/>
              <a:t>              </a:t>
            </a:r>
            <a:r>
              <a:rPr lang="en-US" altLang="ko-KR" sz="1000" b="0" dirty="0" err="1"/>
              <a:t>led_init</a:t>
            </a:r>
            <a:r>
              <a:rPr lang="en-US" altLang="ko-KR" sz="1000" b="0" dirty="0"/>
              <a:t>();</a:t>
            </a:r>
          </a:p>
          <a:p>
            <a:pPr algn="l" defTabSz="717550"/>
            <a:r>
              <a:rPr lang="en-US" altLang="ko-KR" sz="1000" b="0" dirty="0"/>
              <a:t>    </a:t>
            </a:r>
            <a:r>
              <a:rPr lang="en-US" altLang="ko-KR" sz="1000" b="0" dirty="0" smtClean="0"/>
              <a:t>            printf</a:t>
            </a:r>
            <a:r>
              <a:rPr lang="en-US" altLang="ko-KR" sz="1000" b="0" dirty="0"/>
              <a:t>("</a:t>
            </a:r>
            <a:r>
              <a:rPr lang="en-US" altLang="ko-KR" sz="1000" b="0" dirty="0" err="1"/>
              <a:t>led_init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oper</a:t>
            </a:r>
            <a:r>
              <a:rPr lang="en-US" altLang="ko-KR" sz="1000" b="0" dirty="0"/>
              <a:t>..\n");</a:t>
            </a:r>
          </a:p>
          <a:p>
            <a:pPr algn="l" defTabSz="717550"/>
            <a:r>
              <a:rPr lang="en-US" altLang="ko-KR" sz="1000" b="0" dirty="0"/>
              <a:t>    </a:t>
            </a:r>
          </a:p>
          <a:p>
            <a:pPr algn="l" defTabSz="717550"/>
            <a:r>
              <a:rPr lang="en-US" altLang="ko-KR" sz="1000" b="0" dirty="0"/>
              <a:t>	for(</a:t>
            </a:r>
            <a:r>
              <a:rPr lang="en-US" altLang="ko-KR" sz="1000" b="0" dirty="0" err="1"/>
              <a:t>i</a:t>
            </a:r>
            <a:r>
              <a:rPr lang="en-US" altLang="ko-KR" sz="1000" b="0" dirty="0"/>
              <a:t>=1; </a:t>
            </a:r>
            <a:r>
              <a:rPr lang="en-US" altLang="ko-KR" sz="1000" b="0" dirty="0" err="1"/>
              <a:t>i</a:t>
            </a:r>
            <a:r>
              <a:rPr lang="en-US" altLang="ko-KR" sz="1000" b="0" dirty="0"/>
              <a:t>&lt;5; </a:t>
            </a:r>
            <a:r>
              <a:rPr lang="en-US" altLang="ko-KR" sz="1000" b="0" dirty="0" err="1"/>
              <a:t>i</a:t>
            </a:r>
            <a:r>
              <a:rPr lang="en-US" altLang="ko-KR" sz="1000" b="0" dirty="0"/>
              <a:t>++)</a:t>
            </a:r>
          </a:p>
          <a:p>
            <a:pPr algn="l" defTabSz="717550"/>
            <a:r>
              <a:rPr lang="en-US" altLang="ko-KR" sz="1000" b="0" dirty="0"/>
              <a:t>		</a:t>
            </a:r>
            <a:r>
              <a:rPr lang="en-US" altLang="ko-KR" sz="1000" b="0" dirty="0" err="1"/>
              <a:t>Led_Display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i</a:t>
            </a:r>
            <a:r>
              <a:rPr lang="en-US" altLang="ko-KR" sz="1000" b="0" dirty="0"/>
              <a:t>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</a:t>
            </a:r>
            <a:r>
              <a:rPr lang="en-US" altLang="ko-KR" sz="1000" b="0" dirty="0" err="1"/>
              <a:t>memrelease</a:t>
            </a:r>
            <a:r>
              <a:rPr lang="en-US" altLang="ko-KR" sz="1000" b="0" dirty="0"/>
              <a:t>();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close(</a:t>
            </a:r>
            <a:r>
              <a:rPr lang="en-US" altLang="ko-KR" sz="1000" b="0" dirty="0" err="1"/>
              <a:t>fd</a:t>
            </a:r>
            <a:r>
              <a:rPr lang="en-US" altLang="ko-KR" sz="1000" b="0" dirty="0"/>
              <a:t>);</a:t>
            </a:r>
          </a:p>
          <a:p>
            <a:pPr algn="l" defTabSz="717550"/>
            <a:endParaRPr lang="en-US" altLang="ko-KR" sz="1000" b="0" dirty="0"/>
          </a:p>
          <a:p>
            <a:pPr algn="l" defTabSz="717550"/>
            <a:r>
              <a:rPr lang="en-US" altLang="ko-KR" sz="1000" b="0" dirty="0"/>
              <a:t>	return 0;</a:t>
            </a:r>
          </a:p>
          <a:p>
            <a:pPr algn="l" defTabSz="717550"/>
            <a:r>
              <a:rPr lang="en-US" altLang="ko-KR" sz="10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59632" y="1700808"/>
            <a:ext cx="4248472" cy="444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P(S)</a:t>
            </a:r>
            <a:endParaRPr lang="en-US" altLang="ko-KR" dirty="0"/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while(S &lt; 0)</a:t>
            </a:r>
          </a:p>
          <a:p>
            <a:pPr algn="l"/>
            <a:r>
              <a:rPr lang="en-US" altLang="ko-KR" dirty="0" smtClean="0"/>
              <a:t>     continue;</a:t>
            </a:r>
          </a:p>
          <a:p>
            <a:pPr algn="l"/>
            <a:r>
              <a:rPr lang="en-US" altLang="ko-KR" dirty="0" smtClean="0"/>
              <a:t>     S--;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/*  </a:t>
            </a:r>
          </a:p>
          <a:p>
            <a:pPr algn="l"/>
            <a:r>
              <a:rPr lang="ko-KR" altLang="en-US" dirty="0" smtClean="0"/>
              <a:t>임계 영역  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~~</a:t>
            </a:r>
          </a:p>
          <a:p>
            <a:pPr algn="l"/>
            <a:r>
              <a:rPr lang="en-US" altLang="ko-KR" dirty="0" smtClean="0"/>
              <a:t>~~</a:t>
            </a:r>
          </a:p>
          <a:p>
            <a:pPr algn="l"/>
            <a:r>
              <a:rPr lang="en-US" altLang="ko-KR" dirty="0" smtClean="0"/>
              <a:t>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V(S)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S++;</a:t>
            </a:r>
          </a:p>
          <a:p>
            <a:pPr algn="l"/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8" name="오른쪽 화살표 7"/>
          <p:cNvSpPr/>
          <p:nvPr/>
        </p:nvSpPr>
        <p:spPr bwMode="auto">
          <a:xfrm>
            <a:off x="3635896" y="2276872"/>
            <a:ext cx="86409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1807483"/>
            <a:ext cx="3528392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P(S)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값을 테스트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이면 임계영역 진입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err="1" smtClean="0"/>
              <a:t>세마포어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이기 때문에 다른 프로세스는 임계영역 입구에서  대기</a:t>
            </a:r>
            <a:endParaRPr lang="en-US" altLang="ko-KR" dirty="0" smtClean="0"/>
          </a:p>
        </p:txBody>
      </p:sp>
      <p:sp>
        <p:nvSpPr>
          <p:cNvPr id="11" name="오른쪽 화살표 10"/>
          <p:cNvSpPr/>
          <p:nvPr/>
        </p:nvSpPr>
        <p:spPr bwMode="auto">
          <a:xfrm>
            <a:off x="3563888" y="5157192"/>
            <a:ext cx="936104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4941168"/>
            <a:ext cx="324036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V(S)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 증가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smtClean="0"/>
              <a:t>작업을 마치고 임계영역 빠져 </a:t>
            </a:r>
            <a:r>
              <a:rPr lang="ko-KR" altLang="en-US" dirty="0" err="1" smtClean="0"/>
              <a:t>나갈때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err="1" smtClean="0"/>
              <a:t>세마포어값이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되었기 때문에 대기하던 프로세스 임계영역 진입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386104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공용 화장실 열쇠 개념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7504" y="1628800"/>
            <a:ext cx="8856984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semget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세마포어</a:t>
            </a:r>
            <a:r>
              <a:rPr lang="ko-KR" altLang="en-US" dirty="0" err="1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IPC ID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없는 경우 생성하면서 </a:t>
            </a:r>
            <a:r>
              <a:rPr lang="en-US" altLang="ko-KR" dirty="0" smtClean="0"/>
              <a:t>ID 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 key : </a:t>
            </a:r>
            <a:r>
              <a:rPr lang="ko-KR" altLang="en-US" dirty="0" err="1" smtClean="0"/>
              <a:t>세마포어의</a:t>
            </a:r>
            <a:r>
              <a:rPr lang="ko-KR" altLang="en-US" dirty="0" smtClean="0"/>
              <a:t> 유일함을 보장하기 위한 </a:t>
            </a:r>
            <a:r>
              <a:rPr lang="ko-KR" altLang="en-US" dirty="0" err="1" smtClean="0"/>
              <a:t>키값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- </a:t>
            </a:r>
            <a:r>
              <a:rPr lang="en-US" altLang="ko-KR" dirty="0" err="1" smtClean="0"/>
              <a:t>semflg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접근 방법 및 권한 명시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IPC_CREAT =&gt;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존재하는 </a:t>
            </a:r>
            <a:r>
              <a:rPr lang="ko-KR" altLang="en-US" dirty="0" err="1" smtClean="0"/>
              <a:t>세마포어가</a:t>
            </a:r>
            <a:r>
              <a:rPr lang="ko-KR" altLang="en-US" dirty="0" smtClean="0"/>
              <a:t> 없을 경우 새로 생성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IPC_EXCL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IPC_CREAT</a:t>
            </a:r>
            <a:r>
              <a:rPr lang="ko-KR" altLang="en-US" dirty="0" smtClean="0">
                <a:sym typeface="Wingdings" panose="05000000000000000000" pitchFamily="2" charset="2"/>
              </a:rPr>
              <a:t>와 함께 사용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key </a:t>
            </a:r>
            <a:r>
              <a:rPr lang="ko-KR" altLang="en-US" dirty="0" smtClean="0">
                <a:sym typeface="Wingdings" panose="05000000000000000000" pitchFamily="2" charset="2"/>
              </a:rPr>
              <a:t>값으로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세마포어가</a:t>
            </a:r>
            <a:r>
              <a:rPr lang="ko-KR" altLang="en-US" dirty="0" smtClean="0">
                <a:sym typeface="Wingdings" panose="05000000000000000000" pitchFamily="2" charset="2"/>
              </a:rPr>
              <a:t> 이미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존재 한다면 실패</a:t>
            </a:r>
            <a:r>
              <a:rPr lang="en-US" altLang="ko-KR" dirty="0" smtClean="0">
                <a:sym typeface="Wingdings" panose="05000000000000000000" pitchFamily="2" charset="2"/>
              </a:rPr>
              <a:t>(-1)</a:t>
            </a:r>
            <a:r>
              <a:rPr lang="ko-KR" altLang="en-US" dirty="0" smtClean="0">
                <a:sym typeface="Wingdings" panose="05000000000000000000" pitchFamily="2" charset="2"/>
              </a:rPr>
              <a:t>를 리턴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errno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if( (</a:t>
            </a:r>
            <a:r>
              <a:rPr lang="en-US" altLang="ko-KR" dirty="0" err="1" smtClean="0">
                <a:sym typeface="Wingdings" panose="05000000000000000000" pitchFamily="2" charset="2"/>
              </a:rPr>
              <a:t>sem_id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semget</a:t>
            </a:r>
            <a:r>
              <a:rPr lang="en-US" altLang="ko-KR" dirty="0" smtClean="0">
                <a:sym typeface="Wingdings" panose="05000000000000000000" pitchFamily="2" charset="2"/>
              </a:rPr>
              <a:t>( (</a:t>
            </a:r>
            <a:r>
              <a:rPr lang="en-US" altLang="ko-KR" dirty="0" err="1" smtClean="0">
                <a:sym typeface="Wingdings" panose="05000000000000000000" pitchFamily="2" charset="2"/>
              </a:rPr>
              <a:t>key_t</a:t>
            </a:r>
            <a:r>
              <a:rPr lang="en-US" altLang="ko-KR" dirty="0" smtClean="0">
                <a:sym typeface="Wingdings" panose="05000000000000000000" pitchFamily="2" charset="2"/>
              </a:rPr>
              <a:t>)12345, </a:t>
            </a:r>
            <a:r>
              <a:rPr lang="en-US" altLang="ko-KR" dirty="0" err="1" smtClean="0">
                <a:sym typeface="Wingdings" panose="05000000000000000000" pitchFamily="2" charset="2"/>
              </a:rPr>
              <a:t>n_sem</a:t>
            </a:r>
            <a:r>
              <a:rPr lang="en-US" altLang="ko-KR" dirty="0" smtClean="0">
                <a:sym typeface="Wingdings" panose="05000000000000000000" pitchFamily="2" charset="2"/>
              </a:rPr>
              <a:t>, IPC_CREAT|IPC_EXCL|0666)) == -1 )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{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if( </a:t>
            </a:r>
            <a:r>
              <a:rPr lang="en-US" altLang="ko-KR" dirty="0" err="1" smtClean="0">
                <a:sym typeface="Wingdings" panose="05000000000000000000" pitchFamily="2" charset="2"/>
              </a:rPr>
              <a:t>errno</a:t>
            </a:r>
            <a:r>
              <a:rPr lang="en-US" altLang="ko-KR" dirty="0" smtClean="0">
                <a:sym typeface="Wingdings" panose="05000000000000000000" pitchFamily="2" charset="2"/>
              </a:rPr>
              <a:t> == EEXIST ) // </a:t>
            </a:r>
            <a:r>
              <a:rPr lang="ko-KR" altLang="en-US" dirty="0" smtClean="0">
                <a:sym typeface="Wingdings" panose="05000000000000000000" pitchFamily="2" charset="2"/>
              </a:rPr>
              <a:t>이미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존재하는 경우 </a:t>
            </a:r>
            <a:r>
              <a:rPr lang="en-US" altLang="ko-KR" dirty="0" smtClean="0">
                <a:sym typeface="Wingdings" panose="05000000000000000000" pitchFamily="2" charset="2"/>
              </a:rPr>
              <a:t>IPC_ID</a:t>
            </a:r>
            <a:r>
              <a:rPr lang="ko-KR" altLang="en-US" dirty="0" smtClean="0">
                <a:sym typeface="Wingdings" panose="05000000000000000000" pitchFamily="2" charset="2"/>
              </a:rPr>
              <a:t>만 획득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{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sem_id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semget</a:t>
            </a:r>
            <a:r>
              <a:rPr lang="en-US" altLang="ko-KR" dirty="0" smtClean="0">
                <a:sym typeface="Wingdings" panose="05000000000000000000" pitchFamily="2" charset="2"/>
              </a:rPr>
              <a:t>( 12345, 0 , 0 );  // </a:t>
            </a:r>
            <a:r>
              <a:rPr lang="en-US" altLang="ko-KR" dirty="0" err="1" smtClean="0">
                <a:sym typeface="Wingdings" panose="05000000000000000000" pitchFamily="2" charset="2"/>
              </a:rPr>
              <a:t>nsems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semflg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무시되므로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으로 설정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}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}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19675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semget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key_t</a:t>
            </a:r>
            <a:r>
              <a:rPr lang="en-US" altLang="ko-KR" dirty="0" smtClean="0"/>
              <a:t> </a:t>
            </a:r>
            <a:r>
              <a:rPr lang="en-US" altLang="ko-KR" dirty="0"/>
              <a:t>key,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nsems</a:t>
            </a:r>
            <a:r>
              <a:rPr lang="en-US" altLang="ko-KR" dirty="0" smtClean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semflg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5556" y="1547847"/>
            <a:ext cx="8568444" cy="518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semctl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조작함수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등 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-  </a:t>
            </a:r>
            <a:r>
              <a:rPr lang="ko-KR" altLang="en-US" dirty="0" err="1" smtClean="0"/>
              <a:t>세마포어를</a:t>
            </a:r>
            <a:r>
              <a:rPr lang="ko-KR" altLang="en-US" dirty="0" smtClean="0"/>
              <a:t> 새로 생성했으면 세트 내의 </a:t>
            </a:r>
            <a:r>
              <a:rPr lang="ko-KR" altLang="en-US" dirty="0" err="1" smtClean="0"/>
              <a:t>세마포어의</a:t>
            </a:r>
            <a:r>
              <a:rPr lang="ko-KR" altLang="en-US" dirty="0" smtClean="0"/>
              <a:t> 값을 초기화 해야 한다</a:t>
            </a:r>
            <a:r>
              <a:rPr lang="en-US" altLang="ko-KR" dirty="0" smtClean="0"/>
              <a:t>.</a:t>
            </a:r>
          </a:p>
          <a:p>
            <a:pPr algn="l"/>
            <a:r>
              <a:rPr lang="en-US" altLang="ko-KR" dirty="0" smtClean="0"/>
              <a:t>   - </a:t>
            </a:r>
            <a:r>
              <a:rPr lang="en-US" altLang="ko-KR" dirty="0" err="1" smtClean="0"/>
              <a:t>semid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IPC ID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semnum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배열에서 몇 번째 </a:t>
            </a:r>
            <a:r>
              <a:rPr lang="ko-KR" altLang="en-US" dirty="0" err="1" smtClean="0"/>
              <a:t>세마포어를</a:t>
            </a:r>
            <a:r>
              <a:rPr lang="ko-KR" altLang="en-US" dirty="0" smtClean="0"/>
              <a:t> 사용할지 선택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이라면 배열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시작함으로 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   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:</a:t>
            </a:r>
            <a:r>
              <a:rPr lang="ko-KR" altLang="en-US" dirty="0"/>
              <a:t>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조작 명령어 셋</a:t>
            </a:r>
            <a:r>
              <a:rPr lang="en-US" altLang="ko-KR" dirty="0" smtClean="0"/>
              <a:t>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SETVAL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세트 중에 </a:t>
            </a:r>
            <a:r>
              <a:rPr lang="en-US" altLang="ko-KR" dirty="0" err="1" smtClean="0"/>
              <a:t>semnum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위치의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값을 초기화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SETALL :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세트의 모든 </a:t>
            </a:r>
            <a:r>
              <a:rPr lang="ko-KR" altLang="en-US" dirty="0" err="1" smtClean="0"/>
              <a:t>세마포어를</a:t>
            </a:r>
            <a:r>
              <a:rPr lang="ko-KR" altLang="en-US" dirty="0" smtClean="0"/>
              <a:t> 배열을 이용해서 한꺼번에 초기화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IPC_STAT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읽어와서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IPC_SET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권한을 변경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IPC_RMID : </a:t>
            </a:r>
            <a:r>
              <a:rPr lang="ko-KR" altLang="en-US" dirty="0" err="1" smtClean="0"/>
              <a:t>세마포어를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 : union </a:t>
            </a:r>
            <a:r>
              <a:rPr lang="en-US" altLang="ko-KR" dirty="0" err="1" smtClean="0"/>
              <a:t>semun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조작 </a:t>
            </a:r>
            <a:r>
              <a:rPr lang="ko-KR" altLang="en-US" dirty="0" err="1" smtClean="0"/>
              <a:t>공용체</a:t>
            </a:r>
            <a:r>
              <a:rPr lang="ko-KR" altLang="en-US" dirty="0" smtClean="0"/>
              <a:t> 멤버 변수를 활용해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초기값 설정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sz="1200" dirty="0" smtClean="0"/>
              <a:t>예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/>
              <a:t>     union </a:t>
            </a:r>
            <a:r>
              <a:rPr lang="en-US" altLang="ko-KR" sz="1200" dirty="0" err="1"/>
              <a:t>semun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sem_un</a:t>
            </a:r>
            <a:r>
              <a:rPr lang="en-US" altLang="ko-KR" sz="1200" dirty="0" smtClean="0"/>
              <a:t>;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sem_un.val</a:t>
            </a:r>
            <a:r>
              <a:rPr lang="en-US" altLang="ko-KR" sz="1200" dirty="0" smtClean="0"/>
              <a:t> = 1;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if( </a:t>
            </a:r>
            <a:r>
              <a:rPr lang="en-US" altLang="ko-KR" sz="1200" dirty="0" err="1" smtClean="0"/>
              <a:t>semctl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semid</a:t>
            </a:r>
            <a:r>
              <a:rPr lang="en-US" altLang="ko-KR" sz="1200" dirty="0" smtClean="0"/>
              <a:t>, 0, SETVAL, </a:t>
            </a:r>
            <a:r>
              <a:rPr lang="en-US" altLang="ko-KR" sz="1200" dirty="0" err="1" smtClean="0"/>
              <a:t>sem_un</a:t>
            </a:r>
            <a:r>
              <a:rPr lang="en-US" altLang="ko-KR" sz="1200" dirty="0" smtClean="0"/>
              <a:t>) == -1)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{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perror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semctl</a:t>
            </a:r>
            <a:r>
              <a:rPr lang="en-US" altLang="ko-KR" sz="1200" dirty="0" smtClean="0"/>
              <a:t> error”);</a:t>
            </a:r>
          </a:p>
          <a:p>
            <a:pPr algn="l"/>
            <a:r>
              <a:rPr lang="en-US" altLang="ko-KR" sz="1200" dirty="0" smtClean="0"/>
              <a:t>           return -1;</a:t>
            </a:r>
          </a:p>
          <a:p>
            <a:pPr algn="l"/>
            <a:r>
              <a:rPr lang="en-US" altLang="ko-KR" sz="1200" dirty="0" smtClean="0"/>
              <a:t>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196752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semctl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semid</a:t>
            </a:r>
            <a:r>
              <a:rPr lang="en-US" altLang="ko-KR" dirty="0" smtClean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semnum</a:t>
            </a:r>
            <a:r>
              <a:rPr lang="en-US" altLang="ko-KR" dirty="0" smtClean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, union </a:t>
            </a:r>
            <a:r>
              <a:rPr lang="en-US" altLang="ko-KR" dirty="0" err="1" smtClean="0"/>
              <a:t>semun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5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semop</a:t>
            </a:r>
            <a:r>
              <a:rPr lang="en-US" altLang="ko-KR" dirty="0"/>
              <a:t> 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semid</a:t>
            </a:r>
            <a:r>
              <a:rPr lang="en-US" altLang="ko-KR" dirty="0"/>
              <a:t>,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sembuf</a:t>
            </a:r>
            <a:r>
              <a:rPr lang="en-US" altLang="ko-KR" dirty="0"/>
              <a:t> *sops, unsigned </a:t>
            </a:r>
            <a:r>
              <a:rPr lang="en-US" altLang="ko-KR" dirty="0" err="1"/>
              <a:t>nsops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844824"/>
            <a:ext cx="7056784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semid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시스템에서 </a:t>
            </a:r>
            <a:r>
              <a:rPr lang="ko-KR" altLang="en-US" dirty="0" err="1"/>
              <a:t>세머포어를</a:t>
            </a:r>
            <a:r>
              <a:rPr lang="ko-KR" altLang="en-US" dirty="0"/>
              <a:t> 식별하는 집합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/>
              <a:t>struct</a:t>
            </a:r>
            <a:r>
              <a:rPr lang="ko-KR" altLang="en-US" dirty="0"/>
              <a:t> </a:t>
            </a:r>
            <a:r>
              <a:rPr lang="en-US" altLang="ko-KR" dirty="0" err="1"/>
              <a:t>sembuf</a:t>
            </a:r>
            <a:r>
              <a:rPr lang="en-US" altLang="ko-KR" dirty="0"/>
              <a:t> *</a:t>
            </a:r>
            <a:r>
              <a:rPr lang="en-US" altLang="ko-KR" dirty="0" smtClean="0"/>
              <a:t>sops :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계산 하기 위한 버퍼 구조체의 주소</a:t>
            </a:r>
            <a:endParaRPr lang="en-US" altLang="ko-KR" dirty="0" smtClean="0"/>
          </a:p>
          <a:p>
            <a:pPr algn="l"/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sembuf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smtClean="0"/>
              <a:t>unsigned short </a:t>
            </a:r>
            <a:r>
              <a:rPr lang="en-US" altLang="ko-KR" dirty="0" err="1"/>
              <a:t>sem_num</a:t>
            </a:r>
            <a:r>
              <a:rPr lang="en-US" altLang="ko-KR" dirty="0"/>
              <a:t>;   </a:t>
            </a:r>
            <a:r>
              <a:rPr lang="ko-KR" altLang="en-US" dirty="0" err="1"/>
              <a:t>세마포어</a:t>
            </a:r>
            <a:r>
              <a:rPr lang="ko-KR" altLang="en-US" dirty="0"/>
              <a:t> 번호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short </a:t>
            </a:r>
            <a:r>
              <a:rPr lang="en-US" altLang="ko-KR" dirty="0" err="1"/>
              <a:t>sem_op</a:t>
            </a:r>
            <a:r>
              <a:rPr lang="en-US" altLang="ko-KR" dirty="0"/>
              <a:t>;     </a:t>
            </a:r>
            <a:r>
              <a:rPr lang="ko-KR" altLang="en-US" dirty="0" err="1"/>
              <a:t>세마포어</a:t>
            </a:r>
            <a:r>
              <a:rPr lang="ko-KR" altLang="en-US" dirty="0"/>
              <a:t> </a:t>
            </a:r>
            <a:r>
              <a:rPr lang="ko-KR" altLang="en-US" dirty="0" err="1"/>
              <a:t>증감값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short </a:t>
            </a:r>
            <a:r>
              <a:rPr lang="en-US" altLang="ko-KR" dirty="0" err="1"/>
              <a:t>sem_flg</a:t>
            </a:r>
            <a:r>
              <a:rPr lang="en-US" altLang="ko-KR" dirty="0"/>
              <a:t>;     </a:t>
            </a:r>
            <a:r>
              <a:rPr lang="ko-KR" altLang="en-US" dirty="0"/>
              <a:t>옵션 </a:t>
            </a:r>
            <a:br>
              <a:rPr lang="ko-KR" altLang="en-US" dirty="0"/>
            </a:br>
            <a:r>
              <a:rPr lang="en-US" altLang="ko-KR" dirty="0"/>
              <a:t>} 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 </a:t>
            </a:r>
            <a:endParaRPr lang="ko-KR" altLang="en-US" dirty="0"/>
          </a:p>
          <a:p>
            <a:pPr algn="l"/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84594"/>
              </p:ext>
            </p:extLst>
          </p:nvPr>
        </p:nvGraphicFramePr>
        <p:xfrm>
          <a:off x="527312" y="3825344"/>
          <a:ext cx="750107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65"/>
                <a:gridCol w="571390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333333"/>
                          </a:solidFill>
                        </a:rPr>
                        <a:t>sem_flg</a:t>
                      </a:r>
                      <a:endParaRPr lang="ko-KR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  <a:effectLst/>
                        </a:rPr>
                        <a:t>IPC_NOWAIT</a:t>
                      </a:r>
                      <a:endParaRPr lang="ko-KR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333333"/>
                          </a:solidFill>
                          <a:effectLst/>
                        </a:rPr>
                        <a:t>호출 즉시 실행하지 못했을 경우 기다리지 않고 실패로 바로 복귀</a:t>
                      </a:r>
                      <a:endParaRPr lang="ko-KR" altLang="en-US" sz="1400" b="1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  <a:effectLst/>
                        </a:rPr>
                        <a:t>SEM_UNDO</a:t>
                      </a:r>
                      <a:endParaRPr lang="ko-KR" alt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333333"/>
                          </a:solidFill>
                          <a:effectLst/>
                        </a:rPr>
                        <a:t>프로세스가 종료되면 시스템에서 </a:t>
                      </a:r>
                      <a:r>
                        <a:rPr lang="ko-KR" altLang="en-US" sz="1400" b="1" dirty="0" err="1" smtClean="0">
                          <a:solidFill>
                            <a:srgbClr val="333333"/>
                          </a:solidFill>
                          <a:effectLst/>
                        </a:rPr>
                        <a:t>세마포어</a:t>
                      </a:r>
                      <a:r>
                        <a:rPr lang="ko-KR" altLang="en-US" sz="1400" b="1" dirty="0" smtClean="0">
                          <a:solidFill>
                            <a:srgbClr val="333333"/>
                          </a:solidFill>
                          <a:effectLst/>
                        </a:rPr>
                        <a:t> 설정을 원래 상태로 조정 보통 이 옵션을 사용</a:t>
                      </a:r>
                      <a:endParaRPr lang="ko-KR" altLang="en-US" sz="1400" b="1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985" y="5570076"/>
            <a:ext cx="771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unsigned</a:t>
            </a:r>
            <a:r>
              <a:rPr lang="ko-KR" altLang="en-US" dirty="0"/>
              <a:t> </a:t>
            </a:r>
            <a:r>
              <a:rPr lang="en-US" altLang="ko-KR" dirty="0" err="1" smtClean="0"/>
              <a:t>nsops</a:t>
            </a:r>
            <a:r>
              <a:rPr lang="en-US" altLang="ko-KR" dirty="0" smtClean="0"/>
              <a:t>  :  </a:t>
            </a:r>
            <a:r>
              <a:rPr lang="ko-KR" altLang="en-US" dirty="0" smtClean="0"/>
              <a:t>변경하려는 </a:t>
            </a:r>
            <a:r>
              <a:rPr lang="ko-KR" altLang="en-US" dirty="0" err="1"/>
              <a:t>세마포어</a:t>
            </a:r>
            <a:r>
              <a:rPr lang="ko-KR" altLang="en-US" dirty="0"/>
              <a:t> </a:t>
            </a:r>
            <a:r>
              <a:rPr lang="ko-KR" altLang="en-US" dirty="0" smtClean="0"/>
              <a:t>개수로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ko-KR" altLang="en-US" dirty="0"/>
              <a:t>변경하려는 </a:t>
            </a:r>
            <a:r>
              <a:rPr lang="ko-KR" altLang="en-US" dirty="0" err="1"/>
              <a:t>세마포어</a:t>
            </a:r>
            <a:r>
              <a:rPr lang="ko-KR" altLang="en-US" dirty="0"/>
              <a:t> 개수가 여러 개일 때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사용함으로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6256" y="1566682"/>
            <a:ext cx="1766873" cy="30777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세마포어</a:t>
            </a:r>
            <a:r>
              <a:rPr lang="ko-KR" altLang="en-US" dirty="0" smtClean="0"/>
              <a:t> 연산함수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3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622410"/>
            <a:ext cx="7200800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algn="l"/>
            <a:r>
              <a:rPr lang="ko-KR" altLang="en-US" dirty="0" smtClean="0"/>
              <a:t>예를 </a:t>
            </a:r>
            <a:r>
              <a:rPr lang="ko-KR" altLang="en-US" dirty="0"/>
              <a:t>들어 변경하려는 </a:t>
            </a:r>
            <a:r>
              <a:rPr lang="ko-KR" altLang="en-US" dirty="0" err="1"/>
              <a:t>세마포어</a:t>
            </a:r>
            <a:r>
              <a:rPr lang="ko-KR" altLang="en-US" dirty="0"/>
              <a:t> 개수가 한 </a:t>
            </a:r>
            <a:r>
              <a:rPr lang="ko-KR" altLang="en-US" dirty="0" smtClean="0"/>
              <a:t>개라면</a:t>
            </a:r>
            <a:endParaRPr lang="en-US" altLang="ko-KR" dirty="0" smtClean="0"/>
          </a:p>
          <a:p>
            <a:pPr algn="l"/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sembuf</a:t>
            </a:r>
            <a:r>
              <a:rPr lang="en-US" altLang="ko-KR" dirty="0"/>
              <a:t> </a:t>
            </a:r>
            <a:r>
              <a:rPr lang="en-US" altLang="ko-KR" dirty="0" err="1"/>
              <a:t>sbuf</a:t>
            </a:r>
            <a:r>
              <a:rPr lang="en-US" altLang="ko-KR" dirty="0"/>
              <a:t> = { 0, -1, </a:t>
            </a:r>
            <a:r>
              <a:rPr lang="en-US" altLang="ko-KR" dirty="0" smtClean="0"/>
              <a:t>SEM_UNDO};   //  P operation </a:t>
            </a:r>
          </a:p>
          <a:p>
            <a:pPr algn="l"/>
            <a:r>
              <a:rPr lang="en-US" altLang="ko-KR" dirty="0" err="1" smtClean="0"/>
              <a:t>semop</a:t>
            </a:r>
            <a:r>
              <a:rPr lang="en-US" altLang="ko-KR" dirty="0"/>
              <a:t>( </a:t>
            </a:r>
            <a:r>
              <a:rPr lang="en-US" altLang="ko-KR" dirty="0" err="1"/>
              <a:t>semmop</a:t>
            </a:r>
            <a:r>
              <a:rPr lang="en-US" altLang="ko-KR" dirty="0"/>
              <a:t>, &amp;</a:t>
            </a:r>
            <a:r>
              <a:rPr lang="en-US" altLang="ko-KR" dirty="0" err="1"/>
              <a:t>sbuf</a:t>
            </a:r>
            <a:r>
              <a:rPr lang="en-US" altLang="ko-KR" dirty="0"/>
              <a:t>, 1</a:t>
            </a:r>
            <a:r>
              <a:rPr lang="en-US" altLang="ko-KR" dirty="0" smtClean="0"/>
              <a:t>);   // 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이렇게 값이 </a:t>
            </a:r>
            <a:r>
              <a:rPr lang="en-US" altLang="ko-KR" dirty="0"/>
              <a:t>1</a:t>
            </a:r>
            <a:r>
              <a:rPr lang="ko-KR" altLang="en-US" dirty="0"/>
              <a:t>이 되지만 한번에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ko-KR" altLang="en-US" dirty="0" err="1"/>
              <a:t>세마포어를</a:t>
            </a:r>
            <a:r>
              <a:rPr lang="ko-KR" altLang="en-US" dirty="0"/>
              <a:t> 변경한다면</a:t>
            </a:r>
            <a:r>
              <a:rPr lang="en-US" altLang="ko-KR" dirty="0" smtClean="0"/>
              <a:t>,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sembuf</a:t>
            </a:r>
            <a:r>
              <a:rPr lang="en-US" altLang="ko-KR" dirty="0"/>
              <a:t> </a:t>
            </a:r>
            <a:r>
              <a:rPr lang="en-US" altLang="ko-KR" dirty="0" err="1"/>
              <a:t>pbuf</a:t>
            </a:r>
            <a:r>
              <a:rPr lang="en-US" altLang="ko-KR" dirty="0"/>
              <a:t>[2]   =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{ </a:t>
            </a:r>
            <a:r>
              <a:rPr lang="en-US" altLang="ko-KR" dirty="0"/>
              <a:t>0,  1, </a:t>
            </a:r>
            <a:r>
              <a:rPr lang="en-US" altLang="ko-KR" dirty="0" smtClean="0"/>
              <a:t>SEM_UNDO} </a:t>
            </a:r>
            <a:r>
              <a:rPr lang="en-US" altLang="ko-KR" dirty="0"/>
              <a:t>,   //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세마포어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ko-KR" altLang="en-US" dirty="0" smtClean="0"/>
              <a:t>  </a:t>
            </a:r>
            <a:r>
              <a:rPr lang="en-US" altLang="ko-KR" dirty="0" smtClean="0"/>
              <a:t>, V operation</a:t>
            </a:r>
          </a:p>
          <a:p>
            <a:pPr algn="l"/>
            <a:r>
              <a:rPr lang="en-US" altLang="ko-KR" dirty="0" smtClean="0"/>
              <a:t>      { </a:t>
            </a:r>
            <a:r>
              <a:rPr lang="en-US" altLang="ko-KR" dirty="0"/>
              <a:t>1, -1, </a:t>
            </a:r>
            <a:r>
              <a:rPr lang="en-US" altLang="ko-KR" dirty="0" smtClean="0"/>
              <a:t>SEM_UNDO} </a:t>
            </a:r>
            <a:r>
              <a:rPr lang="en-US" altLang="ko-KR" dirty="0"/>
              <a:t>    //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세마포어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감소 </a:t>
            </a:r>
            <a:r>
              <a:rPr lang="ko-KR" altLang="en-US" dirty="0" smtClean="0"/>
              <a:t>  </a:t>
            </a:r>
            <a:r>
              <a:rPr lang="en-US" altLang="ko-KR" dirty="0" smtClean="0"/>
              <a:t>, P operation</a:t>
            </a:r>
          </a:p>
          <a:p>
            <a:pPr algn="l"/>
            <a:r>
              <a:rPr lang="ko-KR" altLang="en-US" dirty="0"/>
              <a:t>  </a:t>
            </a:r>
            <a:r>
              <a:rPr lang="en-US" altLang="ko-KR" dirty="0"/>
              <a:t>} </a:t>
            </a:r>
            <a:endParaRPr lang="en-US" altLang="ko-KR" dirty="0" smtClean="0"/>
          </a:p>
          <a:p>
            <a:pPr algn="l"/>
            <a:r>
              <a:rPr lang="en-US" altLang="ko-KR" dirty="0" err="1"/>
              <a:t>semop</a:t>
            </a:r>
            <a:r>
              <a:rPr lang="en-US" altLang="ko-KR" dirty="0"/>
              <a:t>( </a:t>
            </a:r>
            <a:r>
              <a:rPr lang="en-US" altLang="ko-KR" dirty="0" err="1"/>
              <a:t>semmop</a:t>
            </a:r>
            <a:r>
              <a:rPr lang="en-US" altLang="ko-KR" dirty="0"/>
              <a:t>, </a:t>
            </a:r>
            <a:r>
              <a:rPr lang="en-US" altLang="ko-KR" dirty="0" err="1"/>
              <a:t>pbuf</a:t>
            </a:r>
            <a:r>
              <a:rPr lang="en-US" altLang="ko-KR" dirty="0"/>
              <a:t>, 2);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301208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/>
              <a:t>반환값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 0  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,  -1  </a:t>
            </a:r>
            <a:r>
              <a:rPr lang="ko-KR" altLang="en-US" dirty="0" smtClean="0"/>
              <a:t>실패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95536" y="2780928"/>
            <a:ext cx="777686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화살표 연결선 4"/>
          <p:cNvCxnSpPr>
            <a:stCxn id="2" idx="0"/>
          </p:cNvCxnSpPr>
          <p:nvPr/>
        </p:nvCxnSpPr>
        <p:spPr bwMode="auto">
          <a:xfrm flipH="1">
            <a:off x="2987824" y="1622410"/>
            <a:ext cx="1008112" cy="58245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851920" y="140494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세마포어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2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 smtClean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7200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types.h</a:t>
            </a:r>
            <a:r>
              <a:rPr lang="en-US" altLang="ko-KR" sz="1000" dirty="0"/>
              <a:t>&gt; 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sem.h</a:t>
            </a:r>
            <a:r>
              <a:rPr lang="en-US" altLang="ko-KR" sz="1000" dirty="0"/>
              <a:t>&gt; 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ipc.h</a:t>
            </a:r>
            <a:r>
              <a:rPr lang="en-US" altLang="ko-KR" sz="1000" dirty="0"/>
              <a:t>&gt; 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 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 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SEMKEY </a:t>
            </a:r>
            <a:r>
              <a:rPr lang="en-US" altLang="ko-KR" sz="1000" dirty="0" smtClean="0"/>
              <a:t>12345     // </a:t>
            </a:r>
            <a:r>
              <a:rPr lang="ko-KR" altLang="en-US" sz="1000" dirty="0" smtClean="0"/>
              <a:t>유일 키 값 설정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union </a:t>
            </a:r>
            <a:r>
              <a:rPr lang="en-US" altLang="ko-KR" sz="1000" dirty="0" err="1"/>
              <a:t>semun</a:t>
            </a:r>
            <a:endParaRPr lang="en-US" altLang="ko-KR" sz="1000" dirty="0"/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semid_ds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unsigned short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*array;</a:t>
            </a:r>
          </a:p>
          <a:p>
            <a:pPr algn="l"/>
            <a:r>
              <a:rPr lang="en-US" altLang="ko-KR" sz="1000" dirty="0"/>
              <a:t>};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FILE*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char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[10];</a:t>
            </a:r>
          </a:p>
          <a:p>
            <a:pPr algn="l"/>
            <a:r>
              <a:rPr lang="en-US" altLang="ko-KR" sz="1000" dirty="0"/>
              <a:t>    char count[10];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union </a:t>
            </a:r>
            <a:r>
              <a:rPr lang="en-US" altLang="ko-KR" sz="1000" dirty="0" err="1"/>
              <a:t>semun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sem_un</a:t>
            </a:r>
            <a:r>
              <a:rPr lang="en-US" altLang="ko-KR" sz="1000" dirty="0"/>
              <a:t>; </a:t>
            </a:r>
            <a:r>
              <a:rPr lang="en-US" altLang="ko-KR" sz="1000" dirty="0" smtClean="0"/>
              <a:t>   // </a:t>
            </a:r>
            <a:r>
              <a:rPr lang="ko-KR" altLang="en-US" sz="1000" dirty="0" err="1" smtClean="0"/>
              <a:t>세마포어</a:t>
            </a:r>
            <a:r>
              <a:rPr lang="ko-KR" altLang="en-US" sz="1000" dirty="0" smtClean="0"/>
              <a:t> 초기값 설정 구조체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// </a:t>
            </a:r>
            <a:r>
              <a:rPr lang="ko-KR" altLang="en-US" sz="1000" dirty="0" err="1" smtClean="0"/>
              <a:t>크리티컬</a:t>
            </a:r>
            <a:r>
              <a:rPr lang="ko-KR" altLang="en-US" sz="1000" dirty="0" smtClean="0"/>
              <a:t> 섹션 진입 제어 설정</a:t>
            </a:r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sema_open</a:t>
            </a:r>
            <a:r>
              <a:rPr lang="en-US" altLang="ko-KR" sz="1000" dirty="0"/>
              <a:t>  = {0, -1, SEM_UNDO</a:t>
            </a:r>
            <a:r>
              <a:rPr lang="en-US" altLang="ko-KR" sz="1000" dirty="0" smtClean="0"/>
              <a:t>};    // P(S) </a:t>
            </a:r>
            <a:r>
              <a:rPr lang="ko-KR" altLang="en-US" sz="1000" dirty="0" smtClean="0"/>
              <a:t>연산</a:t>
            </a: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sema_close</a:t>
            </a:r>
            <a:r>
              <a:rPr lang="en-US" altLang="ko-KR" sz="1000" dirty="0"/>
              <a:t> = {0, 1, SEM_UNDO}; </a:t>
            </a:r>
            <a:r>
              <a:rPr lang="en-US" altLang="ko-KR" sz="1000" dirty="0" smtClean="0"/>
              <a:t>     // V(S) </a:t>
            </a:r>
            <a:r>
              <a:rPr lang="ko-KR" altLang="en-US" sz="1000" dirty="0" smtClean="0"/>
              <a:t>연산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sysv_semaphore_test.c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5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/>
              <a:t> 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7200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sem_num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0, 10);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(count, 0, 10);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 &gt; 1</a:t>
            </a:r>
            <a:r>
              <a:rPr lang="en-US" altLang="ko-KR" sz="1000" dirty="0" smtClean="0"/>
              <a:t>)        //  </a:t>
            </a:r>
            <a:r>
              <a:rPr lang="ko-KR" altLang="en-US" sz="1000" dirty="0" smtClean="0"/>
              <a:t>프로그램 실행 명령이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이상이면  </a:t>
            </a:r>
            <a:r>
              <a:rPr lang="ko-KR" altLang="en-US" sz="1000" dirty="0" err="1" smtClean="0"/>
              <a:t>세마포어</a:t>
            </a:r>
            <a:r>
              <a:rPr lang="ko-KR" altLang="en-US" sz="1000" dirty="0" smtClean="0"/>
              <a:t> 생성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아니면 사용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sem_num</a:t>
            </a:r>
            <a:r>
              <a:rPr lang="en-US" altLang="ko-KR" sz="1000" dirty="0"/>
              <a:t> = 1;</a:t>
            </a:r>
          </a:p>
          <a:p>
            <a:pPr algn="l"/>
            <a:r>
              <a:rPr lang="en-US" altLang="ko-KR" sz="1000" dirty="0"/>
              <a:t>    else 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sem_num</a:t>
            </a:r>
            <a:r>
              <a:rPr lang="en-US" altLang="ko-KR" sz="1000" dirty="0"/>
              <a:t> = 0;           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semget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key_t</a:t>
            </a:r>
            <a:r>
              <a:rPr lang="en-US" altLang="ko-KR" sz="1000" dirty="0"/>
              <a:t>)SEMKEY, </a:t>
            </a:r>
            <a:r>
              <a:rPr lang="en-US" altLang="ko-KR" sz="1000" dirty="0" err="1"/>
              <a:t>sem_num</a:t>
            </a:r>
            <a:r>
              <a:rPr lang="en-US" altLang="ko-KR" sz="1000" dirty="0"/>
              <a:t>, IPC_CREAT | 0666);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 == -1)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semget</a:t>
            </a:r>
            <a:r>
              <a:rPr lang="en-US" altLang="ko-KR" sz="1000" dirty="0"/>
              <a:t> error ");</a:t>
            </a:r>
          </a:p>
          <a:p>
            <a:pPr algn="l"/>
            <a:r>
              <a:rPr lang="en-US" altLang="ko-KR" sz="1000" dirty="0"/>
              <a:t>        exit(0);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if(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 &gt; 1 )</a:t>
            </a:r>
          </a:p>
          <a:p>
            <a:pPr algn="l"/>
            <a:r>
              <a:rPr lang="en-US" altLang="ko-KR" sz="1000" dirty="0" smtClean="0"/>
              <a:t>   </a:t>
            </a:r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	 </a:t>
            </a:r>
            <a:r>
              <a:rPr lang="en-US" altLang="ko-KR" sz="1000" dirty="0" err="1"/>
              <a:t>sem_un.val</a:t>
            </a:r>
            <a:r>
              <a:rPr lang="en-US" altLang="ko-KR" sz="1000" dirty="0"/>
              <a:t> = 1;</a:t>
            </a:r>
          </a:p>
          <a:p>
            <a:pPr algn="l"/>
            <a:r>
              <a:rPr lang="en-US" altLang="ko-KR" sz="1000" dirty="0"/>
              <a:t>    	if ( </a:t>
            </a:r>
            <a:r>
              <a:rPr lang="en-US" altLang="ko-KR" sz="1000" dirty="0" err="1"/>
              <a:t>semctl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, 0, SETVAL, </a:t>
            </a:r>
            <a:r>
              <a:rPr lang="en-US" altLang="ko-KR" sz="1000" dirty="0" err="1"/>
              <a:t>sem_un</a:t>
            </a:r>
            <a:r>
              <a:rPr lang="en-US" altLang="ko-KR" sz="1000" dirty="0"/>
              <a:t>) == -1)</a:t>
            </a:r>
          </a:p>
          <a:p>
            <a:pPr algn="l"/>
            <a:r>
              <a:rPr lang="en-US" altLang="ko-KR" sz="1000" dirty="0"/>
              <a:t>    	{   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smtClean="0"/>
              <a:t>                   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semctl</a:t>
            </a:r>
            <a:r>
              <a:rPr lang="en-US" altLang="ko-KR" sz="1000" dirty="0"/>
              <a:t> error ");</a:t>
            </a:r>
          </a:p>
          <a:p>
            <a:pPr algn="l"/>
            <a:r>
              <a:rPr lang="en-US" altLang="ko-KR" sz="1000" dirty="0"/>
              <a:t>       </a:t>
            </a:r>
            <a:r>
              <a:rPr lang="en-US" altLang="ko-KR" sz="1000" dirty="0" smtClean="0"/>
              <a:t>                             return </a:t>
            </a:r>
            <a:r>
              <a:rPr lang="en-US" altLang="ko-KR" sz="1000" dirty="0"/>
              <a:t>-1; </a:t>
            </a:r>
          </a:p>
          <a:p>
            <a:pPr algn="l"/>
            <a:r>
              <a:rPr lang="en-US" altLang="ko-KR" sz="1000" dirty="0"/>
              <a:t>    	}</a:t>
            </a:r>
          </a:p>
          <a:p>
            <a:pPr algn="l"/>
            <a:r>
              <a:rPr lang="en-US" altLang="ko-KR" sz="1000" dirty="0" smtClean="0"/>
              <a:t>    }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sysv_semaphore_test.c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115616" y="3195724"/>
            <a:ext cx="4104456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V="1">
            <a:off x="5436096" y="2872681"/>
            <a:ext cx="720080" cy="26828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228184" y="2564904"/>
            <a:ext cx="2088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및 획득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475656" y="5013176"/>
            <a:ext cx="3096344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4620310" y="4747186"/>
            <a:ext cx="720080" cy="26828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364088" y="4462214"/>
            <a:ext cx="2088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/>
              <a:t>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0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/>
              <a:t> 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7200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if(</a:t>
            </a:r>
            <a:r>
              <a:rPr lang="en-US" altLang="ko-KR" sz="1000" dirty="0" err="1" smtClean="0"/>
              <a:t>semop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semid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sema_open</a:t>
            </a:r>
            <a:r>
              <a:rPr lang="en-US" altLang="ko-KR" sz="1000" dirty="0"/>
              <a:t>, 1) == -1)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semop</a:t>
            </a:r>
            <a:r>
              <a:rPr lang="en-US" altLang="ko-KR" sz="1000" dirty="0"/>
              <a:t> error ");</a:t>
            </a:r>
          </a:p>
          <a:p>
            <a:pPr algn="l"/>
            <a:r>
              <a:rPr lang="en-US" altLang="ko-KR" sz="1000" dirty="0"/>
              <a:t>        exit(0);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if ((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("count.txt", "r+")) == NULL)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 error ");</a:t>
            </a:r>
          </a:p>
          <a:p>
            <a:pPr algn="l"/>
            <a:r>
              <a:rPr lang="en-US" altLang="ko-KR" sz="1000" dirty="0"/>
              <a:t>        exit(0);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r>
              <a:rPr lang="en-US" altLang="ko-KR" sz="1000" dirty="0"/>
              <a:t>  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fgets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10,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rewind(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 - 1] = 0x00;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sprintf</a:t>
            </a:r>
            <a:r>
              <a:rPr lang="en-US" altLang="ko-KR" sz="1000" dirty="0"/>
              <a:t>(count, "%d\n", </a:t>
            </a:r>
            <a:r>
              <a:rPr lang="en-US" altLang="ko-KR" sz="1000" dirty="0" err="1"/>
              <a:t>atoi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 + 1); </a:t>
            </a:r>
          </a:p>
          <a:p>
            <a:pPr algn="l"/>
            <a:r>
              <a:rPr lang="en-US" altLang="ko-KR" sz="1000" dirty="0"/>
              <a:t>    printf("%s", count);</a:t>
            </a:r>
          </a:p>
          <a:p>
            <a:pPr algn="l"/>
            <a:r>
              <a:rPr lang="en-US" altLang="ko-KR" sz="1000" dirty="0"/>
              <a:t>     </a:t>
            </a:r>
          </a:p>
          <a:p>
            <a:pPr algn="l"/>
            <a:r>
              <a:rPr lang="en-US" altLang="ko-KR" sz="1000" dirty="0"/>
              <a:t>    sleep(5);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fputs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count,fp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fclose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</a:t>
            </a:r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semop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sema_close</a:t>
            </a:r>
            <a:r>
              <a:rPr lang="en-US" altLang="ko-KR" sz="1000" dirty="0"/>
              <a:t>, 1);</a:t>
            </a:r>
          </a:p>
          <a:p>
            <a:pPr algn="l"/>
            <a:r>
              <a:rPr lang="en-US" altLang="ko-KR" sz="1000" dirty="0"/>
              <a:t>    </a:t>
            </a:r>
          </a:p>
          <a:p>
            <a:pPr algn="l"/>
            <a:r>
              <a:rPr lang="en-US" altLang="ko-KR" sz="1000" dirty="0"/>
              <a:t>    return </a:t>
            </a:r>
            <a:r>
              <a:rPr lang="en-US" altLang="ko-KR" sz="1000" dirty="0" smtClean="0"/>
              <a:t>0;</a:t>
            </a:r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sysv_semaphore_test.c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77056" y="1340768"/>
            <a:ext cx="3202856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3810606" y="1340769"/>
            <a:ext cx="1169744" cy="28803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034566" y="1524676"/>
            <a:ext cx="2088232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임계 영역 진입 테스트</a:t>
            </a:r>
            <a:endParaRPr lang="en-US" altLang="ko-KR" dirty="0" smtClean="0"/>
          </a:p>
          <a:p>
            <a:r>
              <a:rPr lang="en-US" altLang="ko-KR" dirty="0" smtClean="0"/>
              <a:t>P(S)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115616" y="2492896"/>
            <a:ext cx="2664296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3846202" y="2508928"/>
            <a:ext cx="690873" cy="344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571493" y="2831350"/>
            <a:ext cx="2808820" cy="78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r</a:t>
            </a:r>
            <a:r>
              <a:rPr lang="en-US" altLang="ko-KR" dirty="0" smtClean="0"/>
              <a:t>+ </a:t>
            </a:r>
            <a:r>
              <a:rPr lang="ko-KR" altLang="en-US" dirty="0" smtClean="0"/>
              <a:t>모드로 파일 오픈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: </a:t>
            </a:r>
            <a:r>
              <a:rPr lang="ko-KR" altLang="en-US" dirty="0" smtClean="0"/>
              <a:t>읽고 쓰기 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 없으면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467544" y="6165304"/>
            <a:ext cx="3202856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3345100" y="5661248"/>
            <a:ext cx="650836" cy="43204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39952" y="5310963"/>
            <a:ext cx="2088232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임계 영역 사용 해제</a:t>
            </a:r>
            <a:endParaRPr lang="en-US" altLang="ko-KR" dirty="0" smtClean="0"/>
          </a:p>
          <a:p>
            <a:r>
              <a:rPr lang="en-US" altLang="ko-KR" dirty="0" smtClean="0"/>
              <a:t>V(S)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89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/>
              <a:t> 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7056784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vim count.txt 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텍스트 파일에 저장</a:t>
            </a:r>
            <a:endParaRPr lang="en-US" altLang="ko-KR" dirty="0" smtClean="0"/>
          </a:p>
          <a:p>
            <a:pPr algn="l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err="1"/>
              <a:t>sysv_semaphore_test</a:t>
            </a:r>
            <a:r>
              <a:rPr lang="en-US" altLang="ko-KR" dirty="0"/>
              <a:t> </a:t>
            </a:r>
            <a:r>
              <a:rPr lang="en-US" altLang="ko-KR" dirty="0" err="1"/>
              <a:t>sysv_semaphore_test.c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2276872"/>
            <a:ext cx="3456384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1.  </a:t>
            </a:r>
            <a:r>
              <a:rPr lang="ko-KR" altLang="en-US" dirty="0" smtClean="0"/>
              <a:t>프로그램 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// </a:t>
            </a:r>
            <a:r>
              <a:rPr lang="ko-KR" altLang="en-US" dirty="0" smtClean="0"/>
              <a:t>실행 명령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개로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  </a:t>
            </a:r>
            <a:endParaRPr lang="en-US" altLang="ko-KR" dirty="0" smtClean="0"/>
          </a:p>
          <a:p>
            <a:pPr algn="l"/>
            <a:r>
              <a:rPr lang="en-US" altLang="ko-KR" dirty="0"/>
              <a:t>./</a:t>
            </a:r>
            <a:r>
              <a:rPr lang="en-US" altLang="ko-KR" dirty="0" err="1"/>
              <a:t>sysv_semaphore_test</a:t>
            </a:r>
            <a:r>
              <a:rPr lang="en-US" altLang="ko-KR" dirty="0"/>
              <a:t> </a:t>
            </a:r>
            <a:r>
              <a:rPr lang="en-US" altLang="ko-KR" dirty="0" smtClean="0"/>
              <a:t>  1 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algn="l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2272195"/>
            <a:ext cx="324036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사용   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./</a:t>
            </a:r>
            <a:r>
              <a:rPr lang="en-US" altLang="ko-KR" dirty="0" err="1" smtClean="0"/>
              <a:t>sysv_semaphore_test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algn="l"/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573016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프로그램 실행 결과 확인</a:t>
            </a:r>
            <a:r>
              <a:rPr lang="en-US" altLang="ko-KR" dirty="0" smtClean="0"/>
              <a:t>) </a:t>
            </a:r>
          </a:p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프로그램 실행 시  </a:t>
            </a:r>
            <a:r>
              <a:rPr lang="en-US" altLang="ko-KR" dirty="0" smtClean="0"/>
              <a:t>count.txt  </a:t>
            </a:r>
            <a:r>
              <a:rPr lang="ko-KR" altLang="en-US" dirty="0" smtClean="0"/>
              <a:t>파일에 저장된 숫자 값을 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1 </a:t>
            </a:r>
            <a:r>
              <a:rPr lang="ko-KR" altLang="en-US" dirty="0" smtClean="0"/>
              <a:t>증가 시키고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대기 이후 종료 </a:t>
            </a:r>
            <a:endParaRPr lang="en-US" altLang="ko-KR" dirty="0"/>
          </a:p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프로그램 동작 중  </a:t>
            </a:r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프로그램 실행 했을 경우 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    중으로 임계영역 입구에서 대기하다가 </a:t>
            </a:r>
            <a:r>
              <a:rPr lang="en-US" altLang="ko-KR" dirty="0" smtClean="0"/>
              <a:t>1.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반환</a:t>
            </a:r>
            <a:r>
              <a:rPr lang="en-US" altLang="ko-KR" dirty="0" smtClean="0"/>
              <a:t>(V(S)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동작이 완료 되면 임계영역으로 진입해서  숫자 값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5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9388" y="1052736"/>
            <a:ext cx="6553200" cy="547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endParaRPr lang="en-US" altLang="ko-KR" b="0" dirty="0" smtClean="0"/>
          </a:p>
          <a:p>
            <a:pPr algn="l" defTabSz="717550"/>
            <a:r>
              <a:rPr lang="en-US" altLang="ko-KR" b="0" dirty="0" smtClean="0"/>
              <a:t>#</a:t>
            </a:r>
            <a:r>
              <a:rPr lang="en-US" altLang="ko-KR" b="0" dirty="0"/>
              <a:t>include &lt;sys/</a:t>
            </a:r>
            <a:r>
              <a:rPr lang="en-US" altLang="ko-KR" b="0" dirty="0" err="1"/>
              <a:t>types.h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ipc.h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 smtClean="0"/>
              <a:t>&gt;</a:t>
            </a:r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#define SHMSZ 30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int</a:t>
            </a:r>
            <a:r>
              <a:rPr lang="en-US" altLang="ko-KR" b="0" dirty="0"/>
              <a:t> main()</a:t>
            </a:r>
          </a:p>
          <a:p>
            <a:pPr algn="l" defTabSz="717550"/>
            <a:r>
              <a:rPr lang="en-US" altLang="ko-KR" b="0" dirty="0"/>
              <a:t>{</a:t>
            </a:r>
          </a:p>
          <a:p>
            <a:pPr algn="l" defTabSz="717550"/>
            <a:r>
              <a:rPr lang="en-US" altLang="ko-KR" b="0" dirty="0"/>
              <a:t>	char </a:t>
            </a:r>
            <a:r>
              <a:rPr lang="en-US" altLang="ko-KR" b="0" dirty="0" err="1"/>
              <a:t>ch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shm_id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key_t</a:t>
            </a:r>
            <a:r>
              <a:rPr lang="en-US" altLang="ko-KR" b="0" dirty="0"/>
              <a:t> key = 9778;</a:t>
            </a:r>
          </a:p>
          <a:p>
            <a:pPr algn="l" defTabSz="717550"/>
            <a:r>
              <a:rPr lang="en-US" altLang="ko-KR" b="0" dirty="0"/>
              <a:t>	char* </a:t>
            </a:r>
            <a:r>
              <a:rPr lang="en-US" altLang="ko-KR" b="0" dirty="0" err="1"/>
              <a:t>shm</a:t>
            </a:r>
            <a:r>
              <a:rPr lang="en-US" altLang="ko-KR" b="0" dirty="0"/>
              <a:t>, *s;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if( (</a:t>
            </a:r>
            <a:r>
              <a:rPr lang="en-US" altLang="ko-KR" b="0" dirty="0" err="1"/>
              <a:t>shm_id</a:t>
            </a:r>
            <a:r>
              <a:rPr lang="en-US" altLang="ko-KR" b="0" dirty="0"/>
              <a:t> = </a:t>
            </a:r>
            <a:r>
              <a:rPr lang="en-US" altLang="ko-KR" b="0" dirty="0" err="1"/>
              <a:t>shmget</a:t>
            </a:r>
            <a:r>
              <a:rPr lang="en-US" altLang="ko-KR" b="0" dirty="0"/>
              <a:t>(</a:t>
            </a:r>
            <a:r>
              <a:rPr lang="en-US" altLang="ko-KR" b="0" dirty="0" err="1"/>
              <a:t>key,SHMSZ</a:t>
            </a:r>
            <a:r>
              <a:rPr lang="en-US" altLang="ko-KR" b="0" dirty="0"/>
              <a:t>, IPC_CREAT|0666)) &lt; 0 )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shmget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073361" y="5517232"/>
            <a:ext cx="2664296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꺾인 연결선 25"/>
          <p:cNvCxnSpPr/>
          <p:nvPr/>
        </p:nvCxnSpPr>
        <p:spPr bwMode="auto">
          <a:xfrm flipV="1">
            <a:off x="3455988" y="2492896"/>
            <a:ext cx="683964" cy="576064"/>
          </a:xfrm>
          <a:prstGeom prst="bentConnector3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3455988" y="3068960"/>
            <a:ext cx="0" cy="2016224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319972" y="2248182"/>
            <a:ext cx="471652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shmget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공유 메모리의 </a:t>
            </a:r>
            <a:r>
              <a:rPr lang="en-US" altLang="ko-KR" dirty="0" smtClean="0"/>
              <a:t>IPC ID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없는 경우 생성하면서 </a:t>
            </a:r>
            <a:r>
              <a:rPr lang="en-US" altLang="ko-KR" dirty="0" smtClean="0"/>
              <a:t>ID 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 key : </a:t>
            </a:r>
            <a:r>
              <a:rPr lang="ko-KR" altLang="en-US" dirty="0" smtClean="0"/>
              <a:t>공유메모리는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의해서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고유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      한 식별번호인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가짐</a:t>
            </a:r>
            <a:r>
              <a:rPr lang="en-US" altLang="ko-KR" dirty="0" smtClean="0"/>
              <a:t>, key </a:t>
            </a:r>
            <a:r>
              <a:rPr lang="ko-KR" altLang="en-US" dirty="0" smtClean="0"/>
              <a:t>번호를 이용해서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사용할 공유메모리 명시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size : </a:t>
            </a:r>
            <a:r>
              <a:rPr lang="ko-KR" altLang="en-US" dirty="0" smtClean="0"/>
              <a:t>공유메모리 최소 크기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shmflg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접근권한 명시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IPC_CREAT =&gt; key</a:t>
            </a:r>
            <a:r>
              <a:rPr lang="ko-KR" altLang="en-US" dirty="0" smtClean="0"/>
              <a:t>를 식별번호로 가지는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                   </a:t>
            </a:r>
            <a:r>
              <a:rPr lang="ko-KR" altLang="en-US" dirty="0" smtClean="0"/>
              <a:t>공유메모리 생성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83968" y="1897087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shmget</a:t>
            </a:r>
            <a:r>
              <a:rPr lang="en-US" altLang="ko-KR" dirty="0"/>
              <a:t>(</a:t>
            </a:r>
            <a:r>
              <a:rPr lang="en-US" altLang="ko-KR" dirty="0" err="1"/>
              <a:t>key_t</a:t>
            </a:r>
            <a:r>
              <a:rPr lang="en-US" altLang="ko-KR" dirty="0"/>
              <a:t> key, </a:t>
            </a:r>
            <a:r>
              <a:rPr lang="en-US" altLang="ko-KR" dirty="0" err="1"/>
              <a:t>int</a:t>
            </a:r>
            <a:r>
              <a:rPr lang="en-US" altLang="ko-KR" dirty="0"/>
              <a:t> size,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shmflg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768155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3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및 삭제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3528" y="1153595"/>
            <a:ext cx="8136904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root@mdsedu-VirtualBox</a:t>
            </a:r>
            <a:r>
              <a:rPr lang="en-US" altLang="ko-KR" dirty="0"/>
              <a:t>:~# </a:t>
            </a:r>
            <a:r>
              <a:rPr lang="en-US" altLang="ko-KR" dirty="0" err="1"/>
              <a:t>ipcs</a:t>
            </a:r>
            <a:r>
              <a:rPr lang="en-US" altLang="ko-KR" dirty="0"/>
              <a:t> -a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------ Shared Memory Segments --------</a:t>
            </a:r>
          </a:p>
          <a:p>
            <a:pPr algn="l"/>
            <a:r>
              <a:rPr lang="en-US" altLang="ko-KR" dirty="0"/>
              <a:t>key        </a:t>
            </a:r>
            <a:r>
              <a:rPr lang="en-US" altLang="ko-KR" dirty="0" err="1"/>
              <a:t>shmid</a:t>
            </a:r>
            <a:r>
              <a:rPr lang="en-US" altLang="ko-KR" dirty="0"/>
              <a:t>      owner      perms      bytes      </a:t>
            </a:r>
            <a:r>
              <a:rPr lang="en-US" altLang="ko-KR" dirty="0" err="1"/>
              <a:t>nattch</a:t>
            </a:r>
            <a:r>
              <a:rPr lang="en-US" altLang="ko-KR" dirty="0"/>
              <a:t>     status      </a:t>
            </a:r>
          </a:p>
          <a:p>
            <a:pPr algn="l"/>
            <a:r>
              <a:rPr lang="en-US" altLang="ko-KR" dirty="0"/>
              <a:t>0x00000000 0          root       700        165984     2          </a:t>
            </a:r>
            <a:r>
              <a:rPr lang="en-US" altLang="ko-KR" dirty="0" err="1"/>
              <a:t>dest</a:t>
            </a:r>
            <a:r>
              <a:rPr lang="en-US" altLang="ko-KR" dirty="0"/>
              <a:t>         </a:t>
            </a:r>
          </a:p>
          <a:p>
            <a:pPr algn="l"/>
            <a:r>
              <a:rPr lang="en-US" altLang="ko-KR" dirty="0"/>
              <a:t>0x00000000 32769      root       700        6279728    2          </a:t>
            </a:r>
            <a:r>
              <a:rPr lang="en-US" altLang="ko-KR" dirty="0" err="1"/>
              <a:t>dest</a:t>
            </a:r>
            <a:r>
              <a:rPr lang="en-US" altLang="ko-KR" dirty="0"/>
              <a:t>         </a:t>
            </a:r>
          </a:p>
          <a:p>
            <a:pPr algn="l"/>
            <a:r>
              <a:rPr lang="en-US" altLang="ko-KR" dirty="0"/>
              <a:t>0x00000000 65538      root       700        17160      2          </a:t>
            </a:r>
            <a:r>
              <a:rPr lang="en-US" altLang="ko-KR" dirty="0" err="1"/>
              <a:t>dest</a:t>
            </a:r>
            <a:r>
              <a:rPr lang="en-US" altLang="ko-KR" dirty="0"/>
              <a:t>         </a:t>
            </a:r>
          </a:p>
          <a:p>
            <a:pPr algn="l"/>
            <a:r>
              <a:rPr lang="en-US" altLang="ko-KR" dirty="0" smtClean="0"/>
              <a:t>~~~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------ Semaphore Arrays --------</a:t>
            </a:r>
          </a:p>
          <a:p>
            <a:pPr algn="l"/>
            <a:r>
              <a:rPr lang="en-US" altLang="ko-KR" dirty="0"/>
              <a:t>key       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semid</a:t>
            </a:r>
            <a:r>
              <a:rPr lang="en-US" altLang="ko-KR" dirty="0" smtClean="0"/>
              <a:t>      </a:t>
            </a:r>
            <a:r>
              <a:rPr lang="en-US" altLang="ko-KR" dirty="0"/>
              <a:t>owner      perms      </a:t>
            </a:r>
            <a:r>
              <a:rPr lang="en-US" altLang="ko-KR" dirty="0" err="1"/>
              <a:t>nsems</a:t>
            </a:r>
            <a:r>
              <a:rPr lang="en-US" altLang="ko-KR" dirty="0"/>
              <a:t>     </a:t>
            </a:r>
          </a:p>
          <a:p>
            <a:pPr algn="l"/>
            <a:r>
              <a:rPr lang="en-US" altLang="ko-KR" dirty="0"/>
              <a:t>0x00003039 </a:t>
            </a:r>
            <a:r>
              <a:rPr lang="en-US" altLang="ko-KR" dirty="0" smtClean="0"/>
              <a:t>   32768          </a:t>
            </a:r>
            <a:r>
              <a:rPr lang="en-US" altLang="ko-KR" dirty="0"/>
              <a:t>root       666        1        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------ Message Queues --------</a:t>
            </a:r>
          </a:p>
          <a:p>
            <a:pPr algn="l"/>
            <a:r>
              <a:rPr lang="en-US" altLang="ko-KR" dirty="0"/>
              <a:t>key        </a:t>
            </a:r>
            <a:r>
              <a:rPr lang="en-US" altLang="ko-KR" dirty="0" err="1"/>
              <a:t>msqid</a:t>
            </a:r>
            <a:r>
              <a:rPr lang="en-US" altLang="ko-KR" dirty="0"/>
              <a:t>      owner      perms      used-bytes   messages   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root@mdsedu-VirtualBox</a:t>
            </a:r>
            <a:r>
              <a:rPr lang="en-US" altLang="ko-KR" dirty="0"/>
              <a:t>:~# </a:t>
            </a:r>
            <a:r>
              <a:rPr lang="en-US" altLang="ko-KR" dirty="0" err="1"/>
              <a:t>ipcrm</a:t>
            </a:r>
            <a:r>
              <a:rPr lang="en-US" altLang="ko-KR" dirty="0"/>
              <a:t> -s </a:t>
            </a:r>
            <a:r>
              <a:rPr lang="en-US" altLang="ko-KR" dirty="0" smtClean="0"/>
              <a:t>32768</a:t>
            </a:r>
            <a:endParaRPr lang="en-US" altLang="ko-KR" dirty="0"/>
          </a:p>
          <a:p>
            <a:pPr algn="l"/>
            <a:r>
              <a:rPr lang="en-US" altLang="ko-KR" dirty="0" err="1"/>
              <a:t>root@mdsedu-VirtualBox</a:t>
            </a:r>
            <a:r>
              <a:rPr lang="en-US" altLang="ko-KR" dirty="0"/>
              <a:t>:~# </a:t>
            </a:r>
            <a:r>
              <a:rPr lang="en-US" altLang="ko-KR" dirty="0" err="1"/>
              <a:t>ipcs</a:t>
            </a:r>
            <a:r>
              <a:rPr lang="en-US" altLang="ko-KR" dirty="0"/>
              <a:t> -a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3312939" y="5229200"/>
            <a:ext cx="2448272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5508104" y="5517232"/>
            <a:ext cx="253107" cy="43204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084168" y="5949280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907704" y="4005064"/>
            <a:ext cx="720080" cy="21602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0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 smtClean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7200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ipc.h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sem.h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P_operation</a:t>
            </a:r>
            <a:r>
              <a:rPr lang="en-US" altLang="ko-KR" sz="1000" dirty="0"/>
              <a:t>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semaopen</a:t>
            </a:r>
            <a:r>
              <a:rPr lang="en-US" altLang="ko-KR" sz="1000" dirty="0"/>
              <a:t> = { 0, -1, SEM_UNDO };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if (</a:t>
            </a:r>
            <a:r>
              <a:rPr lang="en-US" altLang="ko-KR" sz="1000" dirty="0" err="1"/>
              <a:t>semop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semaopen</a:t>
            </a:r>
            <a:r>
              <a:rPr lang="en-US" altLang="ko-KR" sz="1000" dirty="0"/>
              <a:t>, 1) == -1)</a:t>
            </a:r>
          </a:p>
          <a:p>
            <a:pPr algn="l"/>
            <a:r>
              <a:rPr lang="en-US" altLang="ko-KR" sz="1000" dirty="0"/>
              <a:t>      printf("P operation error \n");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V_operation</a:t>
            </a:r>
            <a:r>
              <a:rPr lang="en-US" altLang="ko-KR" sz="1000" dirty="0"/>
              <a:t>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semaclose</a:t>
            </a:r>
            <a:r>
              <a:rPr lang="en-US" altLang="ko-KR" sz="1000" dirty="0"/>
              <a:t> = { 0, 1, SEM_UNDO };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if (</a:t>
            </a:r>
            <a:r>
              <a:rPr lang="en-US" altLang="ko-KR" sz="1000" dirty="0" err="1"/>
              <a:t>semop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semaclose</a:t>
            </a:r>
            <a:r>
              <a:rPr lang="en-US" altLang="ko-KR" sz="1000" dirty="0"/>
              <a:t>, 1) == -1)</a:t>
            </a:r>
          </a:p>
          <a:p>
            <a:pPr algn="l"/>
            <a:r>
              <a:rPr lang="en-US" altLang="ko-KR" sz="1000" dirty="0"/>
              <a:t>      printf("V operation error \n");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sema_thread.c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1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/>
              <a:t> 활용 예제 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3600400" cy="449353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void * thread1_oper(void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while (1)</a:t>
            </a:r>
          </a:p>
          <a:p>
            <a:pPr algn="l"/>
            <a:r>
              <a:rPr lang="en-US" altLang="ko-KR" sz="1000" dirty="0"/>
              <a:t>   {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err="1"/>
              <a:t>P_operation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printf("thread1 operation start \n");</a:t>
            </a:r>
          </a:p>
          <a:p>
            <a:pPr algn="l"/>
            <a:r>
              <a:rPr lang="en-US" altLang="ko-KR" sz="1000" dirty="0"/>
              <a:t>      if (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 &gt; 5)</a:t>
            </a:r>
          </a:p>
          <a:p>
            <a:pPr algn="l"/>
            <a:r>
              <a:rPr lang="en-US" altLang="ko-KR" sz="1000" dirty="0"/>
              <a:t>      {</a:t>
            </a:r>
          </a:p>
          <a:p>
            <a:pPr algn="l"/>
            <a:r>
              <a:rPr lang="en-US" altLang="ko-KR" sz="1000" dirty="0"/>
              <a:t>         printf("thread1 final exit\n");</a:t>
            </a:r>
          </a:p>
          <a:p>
            <a:pPr algn="l"/>
            <a:r>
              <a:rPr lang="en-US" altLang="ko-KR" sz="1000" dirty="0"/>
              <a:t>         </a:t>
            </a:r>
            <a:r>
              <a:rPr lang="en-US" altLang="ko-KR" sz="1000" dirty="0" err="1"/>
              <a:t>V_operation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 break;</a:t>
            </a:r>
          </a:p>
          <a:p>
            <a:pPr algn="l"/>
            <a:r>
              <a:rPr lang="en-US" altLang="ko-KR" sz="1000" dirty="0"/>
              <a:t>      }</a:t>
            </a:r>
          </a:p>
          <a:p>
            <a:pPr algn="l"/>
            <a:r>
              <a:rPr lang="en-US" altLang="ko-KR" sz="1000" dirty="0"/>
              <a:t>      else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smtClean="0"/>
              <a:t>{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    </a:t>
            </a:r>
            <a:r>
              <a:rPr lang="en-US" altLang="ko-KR" sz="1000" dirty="0" err="1"/>
              <a:t>cnt</a:t>
            </a:r>
            <a:r>
              <a:rPr lang="en-US" altLang="ko-KR" sz="1000" dirty="0" smtClean="0"/>
              <a:t>++;</a:t>
            </a:r>
          </a:p>
          <a:p>
            <a:pPr algn="l"/>
            <a:r>
              <a:rPr lang="en-US" altLang="ko-KR" sz="1000" dirty="0" smtClean="0"/>
              <a:t>         printf("</a:t>
            </a:r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%d\n", </a:t>
            </a:r>
            <a:r>
              <a:rPr lang="en-US" altLang="ko-KR" sz="1000" dirty="0" err="1"/>
              <a:t>cnt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    sleep(1);</a:t>
            </a:r>
          </a:p>
          <a:p>
            <a:pPr algn="l"/>
            <a:r>
              <a:rPr lang="en-US" altLang="ko-KR" sz="1000" dirty="0"/>
              <a:t>         printf("thread1 operation finish\n");</a:t>
            </a:r>
          </a:p>
          <a:p>
            <a:pPr algn="l"/>
            <a:r>
              <a:rPr lang="en-US" altLang="ko-KR" sz="1000" dirty="0"/>
              <a:t>      }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err="1"/>
              <a:t>V_operation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}</a:t>
            </a:r>
          </a:p>
          <a:p>
            <a:pPr algn="l"/>
            <a:r>
              <a:rPr lang="en-US" altLang="ko-KR" sz="1000" dirty="0"/>
              <a:t>   return NULL;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sema_thread.c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600400" cy="467820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void * thread2_oper(void *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while (1)</a:t>
            </a:r>
          </a:p>
          <a:p>
            <a:pPr algn="l"/>
            <a:r>
              <a:rPr lang="en-US" altLang="ko-KR" sz="1000" dirty="0"/>
              <a:t>   {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err="1"/>
              <a:t>P_operation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printf("thread2 operation start\n");</a:t>
            </a:r>
          </a:p>
          <a:p>
            <a:pPr algn="l"/>
            <a:r>
              <a:rPr lang="en-US" altLang="ko-KR" sz="1000" dirty="0"/>
              <a:t>      if (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 &gt; 5)</a:t>
            </a:r>
          </a:p>
          <a:p>
            <a:pPr algn="l"/>
            <a:r>
              <a:rPr lang="en-US" altLang="ko-KR" sz="1000" dirty="0"/>
              <a:t>      {</a:t>
            </a:r>
          </a:p>
          <a:p>
            <a:pPr algn="l"/>
            <a:r>
              <a:rPr lang="en-US" altLang="ko-KR" sz="1000" dirty="0"/>
              <a:t>         printf("thread2 final exit\n");</a:t>
            </a:r>
          </a:p>
          <a:p>
            <a:pPr algn="l"/>
            <a:r>
              <a:rPr lang="en-US" altLang="ko-KR" sz="1000" dirty="0"/>
              <a:t>         </a:t>
            </a:r>
            <a:r>
              <a:rPr lang="en-US" altLang="ko-KR" sz="1000" dirty="0" err="1"/>
              <a:t>V_operation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 break;</a:t>
            </a:r>
          </a:p>
          <a:p>
            <a:pPr algn="l"/>
            <a:r>
              <a:rPr lang="en-US" altLang="ko-KR" sz="1000" dirty="0"/>
              <a:t>      }</a:t>
            </a:r>
          </a:p>
          <a:p>
            <a:pPr algn="l"/>
            <a:r>
              <a:rPr lang="en-US" altLang="ko-KR" sz="1000" dirty="0"/>
              <a:t>      else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smtClean="0"/>
              <a:t>{</a:t>
            </a:r>
          </a:p>
          <a:p>
            <a:pPr algn="l"/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++;</a:t>
            </a:r>
            <a:endParaRPr lang="en-US" altLang="ko-KR" sz="1000" dirty="0"/>
          </a:p>
          <a:p>
            <a:pPr algn="l"/>
            <a:r>
              <a:rPr lang="en-US" altLang="ko-KR" sz="1000" dirty="0"/>
              <a:t>         printf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%d\n",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sleep(1);</a:t>
            </a:r>
          </a:p>
          <a:p>
            <a:pPr algn="l"/>
            <a:r>
              <a:rPr lang="en-US" altLang="ko-KR" sz="1000" dirty="0"/>
              <a:t>         printf("thread2 operation finish\n");</a:t>
            </a:r>
          </a:p>
          <a:p>
            <a:pPr algn="l"/>
            <a:r>
              <a:rPr lang="en-US" altLang="ko-KR" sz="1000" dirty="0"/>
              <a:t>      }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err="1"/>
              <a:t>V_operation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return NULL;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3995936" y="3789040"/>
            <a:ext cx="64807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001566" y="37805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/>
              <a:t> 활용 예제 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3600400" cy="393954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thread1;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thread2;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key_t</a:t>
            </a:r>
            <a:r>
              <a:rPr lang="en-US" altLang="ko-KR" sz="1000" dirty="0"/>
              <a:t>  key = 7895;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union </a:t>
            </a:r>
            <a:r>
              <a:rPr lang="en-US" altLang="ko-KR" sz="1000" dirty="0" err="1"/>
              <a:t>semun</a:t>
            </a:r>
            <a:endParaRPr lang="en-US" altLang="ko-KR" sz="1000" dirty="0"/>
          </a:p>
          <a:p>
            <a:pPr algn="l"/>
            <a:r>
              <a:rPr lang="en-US" altLang="ko-KR" sz="1000" dirty="0"/>
              <a:t>   {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                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  </a:t>
            </a:r>
            <a:r>
              <a:rPr lang="en-US" altLang="ko-KR" sz="1000" dirty="0" err="1"/>
              <a:t>semid_ds</a:t>
            </a:r>
            <a:r>
              <a:rPr lang="en-US" altLang="ko-KR" sz="1000" dirty="0"/>
              <a:t>   *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  unsigned short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 *</a:t>
            </a:r>
            <a:r>
              <a:rPr lang="en-US" altLang="ko-KR" sz="1000" dirty="0" err="1"/>
              <a:t>arrary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}un;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semget</a:t>
            </a:r>
            <a:r>
              <a:rPr lang="en-US" altLang="ko-KR" sz="1000" dirty="0"/>
              <a:t>( key, 1, IPC_CREAT | 0666);</a:t>
            </a:r>
          </a:p>
          <a:p>
            <a:pPr algn="l"/>
            <a:r>
              <a:rPr lang="en-US" altLang="ko-KR" sz="1000" dirty="0"/>
              <a:t>    if 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 == -1)</a:t>
            </a:r>
          </a:p>
          <a:p>
            <a:pPr algn="l"/>
            <a:r>
              <a:rPr lang="en-US" altLang="ko-KR" sz="1000" dirty="0"/>
              <a:t>    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semget</a:t>
            </a:r>
            <a:r>
              <a:rPr lang="en-US" altLang="ko-KR" sz="1000" dirty="0"/>
              <a:t> error ");</a:t>
            </a:r>
          </a:p>
          <a:p>
            <a:pPr algn="l"/>
            <a:r>
              <a:rPr lang="en-US" altLang="ko-KR" sz="1000" dirty="0"/>
              <a:t>        exit(0);</a:t>
            </a:r>
          </a:p>
          <a:p>
            <a:pPr algn="l"/>
            <a:r>
              <a:rPr lang="en-US" altLang="ko-KR" sz="1000" dirty="0"/>
              <a:t>    }</a:t>
            </a:r>
          </a:p>
          <a:p>
            <a:pPr algn="l"/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sema_thread.c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960440" cy="424731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 </a:t>
            </a:r>
            <a:r>
              <a:rPr lang="en-US" altLang="ko-KR" sz="1000" dirty="0" err="1"/>
              <a:t>un.val</a:t>
            </a:r>
            <a:r>
              <a:rPr lang="en-US" altLang="ko-KR" sz="1000" dirty="0"/>
              <a:t> = 1;</a:t>
            </a:r>
          </a:p>
          <a:p>
            <a:pPr algn="l"/>
            <a:r>
              <a:rPr lang="en-US" altLang="ko-KR" sz="1000" dirty="0"/>
              <a:t>   if (</a:t>
            </a:r>
            <a:r>
              <a:rPr lang="en-US" altLang="ko-KR" sz="1000" dirty="0" err="1"/>
              <a:t>semctl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, 0, SETVAL, un) == -1)</a:t>
            </a:r>
          </a:p>
          <a:p>
            <a:pPr algn="l"/>
            <a:r>
              <a:rPr lang="en-US" altLang="ko-KR" sz="1000" dirty="0"/>
              <a:t>   {</a:t>
            </a:r>
          </a:p>
          <a:p>
            <a:pPr algn="l"/>
            <a:r>
              <a:rPr lang="en-US" altLang="ko-KR" sz="1000" dirty="0"/>
              <a:t>      printf("</a:t>
            </a:r>
            <a:r>
              <a:rPr lang="en-US" altLang="ko-KR" sz="1000" dirty="0" err="1"/>
              <a:t>semctl</a:t>
            </a:r>
            <a:r>
              <a:rPr lang="en-US" altLang="ko-KR" sz="1000" dirty="0"/>
              <a:t> error \n");</a:t>
            </a:r>
          </a:p>
          <a:p>
            <a:pPr algn="l"/>
            <a:r>
              <a:rPr lang="en-US" altLang="ko-KR" sz="1000" dirty="0"/>
              <a:t>      return -1;</a:t>
            </a:r>
          </a:p>
          <a:p>
            <a:pPr algn="l"/>
            <a:r>
              <a:rPr lang="en-US" altLang="ko-KR" sz="1000" dirty="0"/>
              <a:t>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(&amp;thread1, NULL, thread1_oper, NULL);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(&amp;thread2, NULL, thread2_oper, NULL);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(thread1, NULL);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err="1"/>
              <a:t>pthread_join</a:t>
            </a:r>
            <a:r>
              <a:rPr lang="en-US" altLang="ko-KR" sz="1000" dirty="0"/>
              <a:t>(thread2, NULL);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if (</a:t>
            </a:r>
            <a:r>
              <a:rPr lang="en-US" altLang="ko-KR" sz="1000" dirty="0" err="1"/>
              <a:t>semctl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semid</a:t>
            </a:r>
            <a:r>
              <a:rPr lang="en-US" altLang="ko-KR" sz="1000" dirty="0"/>
              <a:t>, 0, IPC_RMID, un) == -1)</a:t>
            </a:r>
          </a:p>
          <a:p>
            <a:pPr algn="l"/>
            <a:r>
              <a:rPr lang="en-US" altLang="ko-KR" sz="1000" dirty="0"/>
              <a:t>   {</a:t>
            </a:r>
          </a:p>
          <a:p>
            <a:pPr algn="l"/>
            <a:r>
              <a:rPr lang="en-US" altLang="ko-KR" sz="1000" dirty="0"/>
              <a:t>      printf("</a:t>
            </a:r>
            <a:r>
              <a:rPr lang="en-US" altLang="ko-KR" sz="1000" dirty="0" err="1"/>
              <a:t>semctl</a:t>
            </a:r>
            <a:r>
              <a:rPr lang="en-US" altLang="ko-KR" sz="1000" dirty="0"/>
              <a:t>()-IPC_RMID  error \n");</a:t>
            </a:r>
          </a:p>
          <a:p>
            <a:pPr algn="l"/>
            <a:r>
              <a:rPr lang="en-US" altLang="ko-KR" sz="1000" dirty="0"/>
              <a:t>      return -1;</a:t>
            </a:r>
          </a:p>
          <a:p>
            <a:pPr algn="l"/>
            <a:r>
              <a:rPr lang="en-US" altLang="ko-KR" sz="1000" dirty="0"/>
              <a:t>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printf("semaphore remove and  program exit\n");</a:t>
            </a:r>
          </a:p>
          <a:p>
            <a:pPr algn="l"/>
            <a:r>
              <a:rPr lang="en-US" altLang="ko-KR" sz="1000" dirty="0"/>
              <a:t>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923928" y="3068960"/>
            <a:ext cx="72008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995936" y="31409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201" y="5877272"/>
            <a:ext cx="5328592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err="1"/>
              <a:t>sema_thread</a:t>
            </a:r>
            <a:r>
              <a:rPr lang="en-US" altLang="ko-KR" dirty="0"/>
              <a:t> </a:t>
            </a:r>
            <a:r>
              <a:rPr lang="en-US" altLang="ko-KR" dirty="0" err="1"/>
              <a:t>sema_thread.c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lpthread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./</a:t>
            </a:r>
            <a:r>
              <a:rPr lang="en-US" altLang="ko-KR" dirty="0" err="1" smtClean="0"/>
              <a:t>sema_thread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결과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8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/>
              <a:t>3</a:t>
            </a:r>
            <a:r>
              <a:rPr lang="en-US" altLang="ko-KR" dirty="0" smtClean="0"/>
              <a:t> ( fork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53" y="1081006"/>
            <a:ext cx="338981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/>
              <a:t>#include &lt;</a:t>
            </a:r>
            <a:r>
              <a:rPr lang="en-US" altLang="ko-KR" sz="900" dirty="0" err="1"/>
              <a:t>errno.h</a:t>
            </a:r>
            <a:r>
              <a:rPr lang="en-US" altLang="ko-KR" sz="900" dirty="0"/>
              <a:t>&gt;</a:t>
            </a:r>
          </a:p>
          <a:p>
            <a:pPr algn="l"/>
            <a:r>
              <a:rPr lang="en-US" altLang="ko-KR" sz="900" dirty="0"/>
              <a:t>#include &lt;sys/</a:t>
            </a:r>
            <a:r>
              <a:rPr lang="en-US" altLang="ko-KR" sz="900" dirty="0" err="1"/>
              <a:t>types.h</a:t>
            </a:r>
            <a:r>
              <a:rPr lang="en-US" altLang="ko-KR" sz="900" dirty="0"/>
              <a:t>&gt;</a:t>
            </a:r>
          </a:p>
          <a:p>
            <a:pPr algn="l"/>
            <a:r>
              <a:rPr lang="en-US" altLang="ko-KR" sz="900" dirty="0"/>
              <a:t>#include &lt;sys/</a:t>
            </a:r>
            <a:r>
              <a:rPr lang="en-US" altLang="ko-KR" sz="900" dirty="0" err="1"/>
              <a:t>ipc.h</a:t>
            </a:r>
            <a:r>
              <a:rPr lang="en-US" altLang="ko-KR" sz="900" dirty="0"/>
              <a:t>&gt;</a:t>
            </a:r>
          </a:p>
          <a:p>
            <a:pPr algn="l"/>
            <a:r>
              <a:rPr lang="en-US" altLang="ko-KR" sz="900" dirty="0"/>
              <a:t>#include &lt;sys/</a:t>
            </a:r>
            <a:r>
              <a:rPr lang="en-US" altLang="ko-KR" sz="900" dirty="0" err="1"/>
              <a:t>sem.h</a:t>
            </a:r>
            <a:r>
              <a:rPr lang="en-US" altLang="ko-KR" sz="900" dirty="0"/>
              <a:t>&gt;</a:t>
            </a:r>
          </a:p>
          <a:p>
            <a:pPr algn="l"/>
            <a:r>
              <a:rPr lang="en-US" altLang="ko-KR" sz="900" dirty="0"/>
              <a:t>#include 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pPr algn="l"/>
            <a:r>
              <a:rPr lang="en-US" altLang="ko-KR" sz="900" dirty="0"/>
              <a:t>#include &lt;</a:t>
            </a:r>
            <a:r>
              <a:rPr lang="en-US" altLang="ko-KR" sz="900" dirty="0" err="1"/>
              <a:t>stdlib.h</a:t>
            </a:r>
            <a:r>
              <a:rPr lang="en-US" altLang="ko-KR" sz="900" dirty="0"/>
              <a:t>&gt;</a:t>
            </a:r>
          </a:p>
          <a:p>
            <a:pPr algn="l"/>
            <a:r>
              <a:rPr lang="en-US" altLang="ko-KR" sz="900" dirty="0"/>
              <a:t>#include &lt;</a:t>
            </a:r>
            <a:r>
              <a:rPr lang="en-US" altLang="ko-KR" sz="900" dirty="0" err="1"/>
              <a:t>stdio.h</a:t>
            </a:r>
            <a:r>
              <a:rPr lang="en-US" altLang="ko-KR" sz="900" dirty="0"/>
              <a:t>&gt;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union </a:t>
            </a:r>
            <a:r>
              <a:rPr lang="en-US" altLang="ko-KR" sz="900" dirty="0" err="1"/>
              <a:t>semun</a:t>
            </a:r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val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semid_ds</a:t>
            </a:r>
            <a:r>
              <a:rPr lang="en-US" altLang="ko-KR" sz="900" dirty="0"/>
              <a:t>* </a:t>
            </a:r>
            <a:r>
              <a:rPr lang="en-US" altLang="ko-KR" sz="900" dirty="0" err="1"/>
              <a:t>buf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/>
              <a:t>	unsigned short* array;</a:t>
            </a:r>
          </a:p>
          <a:p>
            <a:pPr algn="l"/>
            <a:r>
              <a:rPr lang="en-US" altLang="ko-KR" sz="900" dirty="0"/>
              <a:t>};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num</a:t>
            </a:r>
            <a:r>
              <a:rPr lang="en-US" altLang="ko-KR" sz="900" dirty="0"/>
              <a:t> = 0;</a:t>
            </a:r>
          </a:p>
          <a:p>
            <a:pPr algn="l"/>
            <a:endParaRPr lang="en-US" altLang="ko-KR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semaphore.c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5856" y="1081006"/>
            <a:ext cx="6192688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initsem</a:t>
            </a:r>
            <a:r>
              <a:rPr lang="en-US" altLang="ko-KR" sz="900" dirty="0"/>
              <a:t>(</a:t>
            </a:r>
            <a:r>
              <a:rPr lang="en-US" altLang="ko-KR" sz="900" dirty="0" err="1"/>
              <a:t>key_t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semkey</a:t>
            </a:r>
            <a:r>
              <a:rPr lang="en-US" altLang="ko-KR" sz="900" dirty="0"/>
              <a:t>)</a:t>
            </a:r>
          </a:p>
          <a:p>
            <a:pPr algn="l"/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/>
              <a:t>	union </a:t>
            </a:r>
            <a:r>
              <a:rPr lang="en-US" altLang="ko-KR" sz="900" dirty="0" err="1"/>
              <a:t>semun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semunarg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status = 0,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  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semget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semkey</a:t>
            </a:r>
            <a:r>
              <a:rPr lang="en-US" altLang="ko-KR" sz="900" dirty="0"/>
              <a:t>, 1, IPC_CREAT | IPC_EXCL | 0666);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if(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 == -1)</a:t>
            </a:r>
          </a:p>
          <a:p>
            <a:pPr algn="l"/>
            <a:r>
              <a:rPr lang="en-US" altLang="ko-KR" sz="900" dirty="0"/>
              <a:t>	{</a:t>
            </a:r>
          </a:p>
          <a:p>
            <a:pPr algn="l"/>
            <a:r>
              <a:rPr lang="en-US" altLang="ko-KR" sz="900" dirty="0"/>
              <a:t>		if(</a:t>
            </a:r>
            <a:r>
              <a:rPr lang="en-US" altLang="ko-KR" sz="900" dirty="0" err="1"/>
              <a:t>errno</a:t>
            </a:r>
            <a:r>
              <a:rPr lang="en-US" altLang="ko-KR" sz="900" dirty="0"/>
              <a:t> == EEXIST)</a:t>
            </a:r>
          </a:p>
          <a:p>
            <a:pPr algn="l"/>
            <a:r>
              <a:rPr lang="en-US" altLang="ko-KR" sz="900" dirty="0"/>
              <a:t>		{</a:t>
            </a:r>
          </a:p>
          <a:p>
            <a:pPr algn="l"/>
            <a:r>
              <a:rPr lang="en-US" altLang="ko-KR" sz="900" dirty="0"/>
              <a:t>			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semget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semkey</a:t>
            </a:r>
            <a:r>
              <a:rPr lang="en-US" altLang="ko-KR" sz="900" dirty="0"/>
              <a:t>, 0, 0);</a:t>
            </a:r>
          </a:p>
          <a:p>
            <a:pPr algn="l"/>
            <a:r>
              <a:rPr lang="en-US" altLang="ko-KR" sz="900" dirty="0"/>
              <a:t>			printf("Old\n");</a:t>
            </a:r>
          </a:p>
          <a:p>
            <a:pPr algn="l"/>
            <a:r>
              <a:rPr lang="en-US" altLang="ko-KR" sz="900" dirty="0"/>
              <a:t>		}</a:t>
            </a:r>
          </a:p>
          <a:p>
            <a:pPr algn="l"/>
            <a:r>
              <a:rPr lang="en-US" altLang="ko-KR" sz="900" dirty="0"/>
              <a:t>	}</a:t>
            </a:r>
          </a:p>
          <a:p>
            <a:pPr algn="l"/>
            <a:r>
              <a:rPr lang="en-US" altLang="ko-KR" sz="900" dirty="0"/>
              <a:t>   </a:t>
            </a:r>
            <a:r>
              <a:rPr lang="en-US" altLang="ko-KR" sz="900" dirty="0" smtClean="0"/>
              <a:t>                     else</a:t>
            </a:r>
            <a:endParaRPr lang="en-US" altLang="ko-KR" sz="900" dirty="0"/>
          </a:p>
          <a:p>
            <a:pPr algn="l"/>
            <a:r>
              <a:rPr lang="en-US" altLang="ko-KR" sz="900" dirty="0"/>
              <a:t>	{</a:t>
            </a:r>
          </a:p>
          <a:p>
            <a:pPr algn="l"/>
            <a:r>
              <a:rPr lang="en-US" altLang="ko-KR" sz="900" dirty="0"/>
              <a:t>		</a:t>
            </a:r>
            <a:r>
              <a:rPr lang="en-US" altLang="ko-KR" sz="900" dirty="0" err="1"/>
              <a:t>semunarg.val</a:t>
            </a:r>
            <a:r>
              <a:rPr lang="en-US" altLang="ko-KR" sz="900" dirty="0"/>
              <a:t> = 1;</a:t>
            </a:r>
          </a:p>
          <a:p>
            <a:pPr algn="l"/>
            <a:r>
              <a:rPr lang="en-US" altLang="ko-KR" sz="900" dirty="0"/>
              <a:t>		status = </a:t>
            </a:r>
            <a:r>
              <a:rPr lang="en-US" altLang="ko-KR" sz="900" dirty="0" err="1"/>
              <a:t>semctl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, 0, SETVAL, </a:t>
            </a:r>
            <a:r>
              <a:rPr lang="en-US" altLang="ko-KR" sz="900" dirty="0" err="1"/>
              <a:t>semunarg</a:t>
            </a:r>
            <a:r>
              <a:rPr lang="en-US" altLang="ko-KR" sz="900" dirty="0"/>
              <a:t>);</a:t>
            </a:r>
          </a:p>
          <a:p>
            <a:pPr algn="l"/>
            <a:r>
              <a:rPr lang="en-US" altLang="ko-KR" sz="900" dirty="0"/>
              <a:t>	}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if(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 == -1 || status == -1)</a:t>
            </a:r>
          </a:p>
          <a:p>
            <a:pPr algn="l"/>
            <a:r>
              <a:rPr lang="en-US" altLang="ko-KR" sz="900" dirty="0"/>
              <a:t>	{</a:t>
            </a:r>
          </a:p>
          <a:p>
            <a:pPr algn="l"/>
            <a:r>
              <a:rPr lang="en-US" altLang="ko-KR" sz="900" dirty="0"/>
              <a:t>		</a:t>
            </a:r>
            <a:r>
              <a:rPr lang="en-US" altLang="ko-KR" sz="900" dirty="0" err="1"/>
              <a:t>perror</a:t>
            </a:r>
            <a:r>
              <a:rPr lang="en-US" altLang="ko-KR" sz="900" dirty="0"/>
              <a:t>("</a:t>
            </a:r>
            <a:r>
              <a:rPr lang="en-US" altLang="ko-KR" sz="900" dirty="0" err="1"/>
              <a:t>initsem</a:t>
            </a:r>
            <a:r>
              <a:rPr lang="en-US" altLang="ko-KR" sz="900" dirty="0"/>
              <a:t> error");</a:t>
            </a:r>
          </a:p>
          <a:p>
            <a:pPr algn="l"/>
            <a:r>
              <a:rPr lang="en-US" altLang="ko-KR" sz="900" dirty="0"/>
              <a:t>		return -1;</a:t>
            </a:r>
          </a:p>
          <a:p>
            <a:pPr algn="l"/>
            <a:r>
              <a:rPr lang="en-US" altLang="ko-KR" sz="900" dirty="0"/>
              <a:t>	}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return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/>
              <a:t>}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051720" y="4064353"/>
            <a:ext cx="1224136" cy="948823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71600" y="5035382"/>
            <a:ext cx="201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초기화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/>
              <a:t>3</a:t>
            </a:r>
            <a:r>
              <a:rPr lang="en-US" altLang="ko-KR" dirty="0" smtClean="0"/>
              <a:t> ( fork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478" y="1628800"/>
            <a:ext cx="4370454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semlock</a:t>
            </a:r>
            <a:r>
              <a:rPr lang="en-US" altLang="ko-KR" sz="900" dirty="0"/>
              <a:t>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)</a:t>
            </a:r>
          </a:p>
          <a:p>
            <a:pPr algn="l"/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sembuf</a:t>
            </a:r>
            <a:r>
              <a:rPr lang="en-US" altLang="ko-KR" sz="900" dirty="0"/>
              <a:t> </a:t>
            </a:r>
            <a:r>
              <a:rPr lang="en-US" altLang="ko-KR" sz="900" dirty="0" err="1"/>
              <a:t>buf</a:t>
            </a:r>
            <a:r>
              <a:rPr lang="en-US" altLang="ko-KR" sz="900" dirty="0"/>
              <a:t>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buf.sem_num</a:t>
            </a:r>
            <a:r>
              <a:rPr lang="en-US" altLang="ko-KR" sz="900" dirty="0"/>
              <a:t> = 0;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buf.sem_op</a:t>
            </a:r>
            <a:r>
              <a:rPr lang="en-US" altLang="ko-KR" sz="900" dirty="0"/>
              <a:t> = -1;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buf.sem_flg</a:t>
            </a:r>
            <a:r>
              <a:rPr lang="en-US" altLang="ko-KR" sz="900" dirty="0"/>
              <a:t> = SEM_UNDO;</a:t>
            </a:r>
          </a:p>
          <a:p>
            <a:pPr algn="l"/>
            <a:r>
              <a:rPr lang="en-US" altLang="ko-KR" sz="900" dirty="0"/>
              <a:t>	if(</a:t>
            </a:r>
            <a:r>
              <a:rPr lang="en-US" altLang="ko-KR" sz="900" dirty="0" err="1"/>
              <a:t>semop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, &amp;</a:t>
            </a:r>
            <a:r>
              <a:rPr lang="en-US" altLang="ko-KR" sz="900" dirty="0" err="1"/>
              <a:t>buf</a:t>
            </a:r>
            <a:r>
              <a:rPr lang="en-US" altLang="ko-KR" sz="900" dirty="0"/>
              <a:t>, 1) == -1) </a:t>
            </a:r>
          </a:p>
          <a:p>
            <a:pPr algn="l"/>
            <a:r>
              <a:rPr lang="en-US" altLang="ko-KR" sz="900" dirty="0"/>
              <a:t>	{</a:t>
            </a:r>
          </a:p>
          <a:p>
            <a:pPr algn="l"/>
            <a:r>
              <a:rPr lang="en-US" altLang="ko-KR" sz="900" dirty="0"/>
              <a:t>		</a:t>
            </a:r>
            <a:r>
              <a:rPr lang="en-US" altLang="ko-KR" sz="900" dirty="0" err="1"/>
              <a:t>perror</a:t>
            </a:r>
            <a:r>
              <a:rPr lang="en-US" altLang="ko-KR" sz="900" dirty="0"/>
              <a:t>("</a:t>
            </a:r>
            <a:r>
              <a:rPr lang="en-US" altLang="ko-KR" sz="900" dirty="0" err="1"/>
              <a:t>semlock</a:t>
            </a:r>
            <a:r>
              <a:rPr lang="en-US" altLang="ko-KR" sz="900" dirty="0"/>
              <a:t> failed");</a:t>
            </a:r>
          </a:p>
          <a:p>
            <a:pPr algn="l"/>
            <a:r>
              <a:rPr lang="en-US" altLang="ko-KR" sz="900" dirty="0"/>
              <a:t>		exit(1);</a:t>
            </a:r>
          </a:p>
          <a:p>
            <a:pPr algn="l"/>
            <a:r>
              <a:rPr lang="en-US" altLang="ko-KR" sz="900" dirty="0"/>
              <a:t>	}</a:t>
            </a:r>
          </a:p>
          <a:p>
            <a:pPr algn="l"/>
            <a:r>
              <a:rPr lang="en-US" altLang="ko-KR" sz="900" dirty="0"/>
              <a:t>	return 0;</a:t>
            </a:r>
          </a:p>
          <a:p>
            <a:pPr algn="l"/>
            <a:r>
              <a:rPr lang="en-US" altLang="ko-KR" sz="9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semaphore.c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06461" y="1639834"/>
            <a:ext cx="4256159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semunlock</a:t>
            </a:r>
            <a:r>
              <a:rPr lang="en-US" altLang="ko-KR" sz="900" dirty="0"/>
              <a:t>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)</a:t>
            </a:r>
          </a:p>
          <a:p>
            <a:pPr algn="l"/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sembuf</a:t>
            </a:r>
            <a:r>
              <a:rPr lang="en-US" altLang="ko-KR" sz="900" dirty="0"/>
              <a:t> </a:t>
            </a:r>
            <a:r>
              <a:rPr lang="en-US" altLang="ko-KR" sz="900" dirty="0" err="1"/>
              <a:t>buf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/>
              <a:t>	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buf.sem_num</a:t>
            </a:r>
            <a:r>
              <a:rPr lang="en-US" altLang="ko-KR" sz="900" dirty="0"/>
              <a:t> = 0;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buf.sem_op</a:t>
            </a:r>
            <a:r>
              <a:rPr lang="en-US" altLang="ko-KR" sz="900" dirty="0"/>
              <a:t> = 1;</a:t>
            </a:r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buf.sem_flg</a:t>
            </a:r>
            <a:r>
              <a:rPr lang="en-US" altLang="ko-KR" sz="900" dirty="0"/>
              <a:t> = SEM_UNDO;</a:t>
            </a:r>
          </a:p>
          <a:p>
            <a:pPr algn="l"/>
            <a:r>
              <a:rPr lang="en-US" altLang="ko-KR" sz="900" dirty="0"/>
              <a:t>	if(</a:t>
            </a:r>
            <a:r>
              <a:rPr lang="en-US" altLang="ko-KR" sz="900" dirty="0" err="1"/>
              <a:t>semop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, &amp;</a:t>
            </a:r>
            <a:r>
              <a:rPr lang="en-US" altLang="ko-KR" sz="900" dirty="0" err="1"/>
              <a:t>buf</a:t>
            </a:r>
            <a:r>
              <a:rPr lang="en-US" altLang="ko-KR" sz="900" dirty="0"/>
              <a:t>, 1) == -1)</a:t>
            </a:r>
          </a:p>
          <a:p>
            <a:pPr algn="l"/>
            <a:r>
              <a:rPr lang="en-US" altLang="ko-KR" sz="900" dirty="0"/>
              <a:t>	{</a:t>
            </a:r>
          </a:p>
          <a:p>
            <a:pPr algn="l"/>
            <a:r>
              <a:rPr lang="en-US" altLang="ko-KR" sz="900" dirty="0"/>
              <a:t>		</a:t>
            </a:r>
            <a:r>
              <a:rPr lang="en-US" altLang="ko-KR" sz="900" dirty="0" err="1"/>
              <a:t>perror</a:t>
            </a:r>
            <a:r>
              <a:rPr lang="en-US" altLang="ko-KR" sz="900" dirty="0"/>
              <a:t>("</a:t>
            </a:r>
            <a:r>
              <a:rPr lang="en-US" altLang="ko-KR" sz="900" dirty="0" err="1"/>
              <a:t>semunlock</a:t>
            </a:r>
            <a:r>
              <a:rPr lang="en-US" altLang="ko-KR" sz="900" dirty="0"/>
              <a:t> failed");</a:t>
            </a:r>
          </a:p>
          <a:p>
            <a:pPr algn="l"/>
            <a:r>
              <a:rPr lang="en-US" altLang="ko-KR" sz="900" dirty="0"/>
              <a:t>		exit(1);</a:t>
            </a:r>
          </a:p>
          <a:p>
            <a:pPr algn="l"/>
            <a:r>
              <a:rPr lang="en-US" altLang="ko-KR" sz="900" dirty="0"/>
              <a:t>	}</a:t>
            </a:r>
          </a:p>
          <a:p>
            <a:pPr algn="l"/>
            <a:r>
              <a:rPr lang="en-US" altLang="ko-KR" sz="900" dirty="0"/>
              <a:t>	return 0;</a:t>
            </a:r>
          </a:p>
          <a:p>
            <a:pPr algn="l"/>
            <a:r>
              <a:rPr lang="en-US" altLang="ko-KR" sz="900" dirty="0"/>
              <a:t>}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 flipV="1">
            <a:off x="1763688" y="4020224"/>
            <a:ext cx="72008" cy="9209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99592" y="5157192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 flipV="1">
            <a:off x="6115389" y="4236248"/>
            <a:ext cx="72008" cy="9209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788024" y="5157192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unlock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/>
              <a:t>3</a:t>
            </a:r>
            <a:r>
              <a:rPr lang="en-US" altLang="ko-KR" dirty="0" smtClean="0"/>
              <a:t> ( fork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54" y="1196752"/>
            <a:ext cx="468052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/>
              <a:t>void </a:t>
            </a:r>
            <a:r>
              <a:rPr lang="en-US" altLang="ko-KR" sz="900" dirty="0" err="1"/>
              <a:t>semhandle</a:t>
            </a:r>
            <a:r>
              <a:rPr lang="en-US" altLang="ko-KR" sz="900" dirty="0"/>
              <a:t>()</a:t>
            </a:r>
          </a:p>
          <a:p>
            <a:pPr algn="l"/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/>
              <a:t>  </a:t>
            </a:r>
            <a:r>
              <a:rPr lang="en-US" altLang="ko-KR" sz="900" dirty="0" smtClean="0"/>
              <a:t>                 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pid_t</a:t>
            </a:r>
            <a:r>
              <a:rPr lang="en-US" altLang="ko-KR" sz="900" dirty="0"/>
              <a:t> </a:t>
            </a:r>
            <a:r>
              <a:rPr lang="en-US" altLang="ko-KR" sz="900" dirty="0" err="1"/>
              <a:t>pid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getpid</a:t>
            </a:r>
            <a:r>
              <a:rPr lang="en-US" altLang="ko-KR" sz="900" dirty="0"/>
              <a:t>();</a:t>
            </a:r>
          </a:p>
          <a:p>
            <a:pPr algn="l"/>
            <a:r>
              <a:rPr lang="en-US" altLang="ko-KR" sz="900" dirty="0"/>
              <a:t>   </a:t>
            </a:r>
          </a:p>
          <a:p>
            <a:pPr algn="l"/>
            <a:r>
              <a:rPr lang="en-US" altLang="ko-KR" sz="900" dirty="0"/>
              <a:t>	if( 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initsem</a:t>
            </a:r>
            <a:r>
              <a:rPr lang="en-US" altLang="ko-KR" sz="900" dirty="0"/>
              <a:t>(12345)) &lt; 0 )</a:t>
            </a:r>
          </a:p>
          <a:p>
            <a:pPr algn="l"/>
            <a:r>
              <a:rPr lang="en-US" altLang="ko-KR" sz="900" dirty="0"/>
              <a:t>		exit(1);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semlock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printf("Lock : process %d \n",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</a:t>
            </a:r>
            <a:r>
              <a:rPr lang="en-US" altLang="ko-KR" sz="900" dirty="0" err="1"/>
              <a:t>pid</a:t>
            </a:r>
            <a:r>
              <a:rPr lang="en-US" altLang="ko-KR" sz="900" dirty="0"/>
              <a:t>);</a:t>
            </a:r>
          </a:p>
          <a:p>
            <a:pPr algn="l"/>
            <a:r>
              <a:rPr lang="en-US" altLang="ko-KR" sz="900" dirty="0"/>
              <a:t>	printf("** Lock Mode : Critical Section\n");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num</a:t>
            </a:r>
            <a:r>
              <a:rPr lang="en-US" altLang="ko-KR" sz="900" dirty="0"/>
              <a:t>++;</a:t>
            </a:r>
          </a:p>
          <a:p>
            <a:pPr algn="l"/>
            <a:r>
              <a:rPr lang="en-US" altLang="ko-KR" sz="900" dirty="0"/>
              <a:t>	printf("</a:t>
            </a:r>
            <a:r>
              <a:rPr lang="en-US" altLang="ko-KR" sz="900" dirty="0" err="1"/>
              <a:t>num</a:t>
            </a:r>
            <a:r>
              <a:rPr lang="en-US" altLang="ko-KR" sz="900" dirty="0"/>
              <a:t> : %d \n", </a:t>
            </a:r>
            <a:r>
              <a:rPr lang="en-US" altLang="ko-KR" sz="900" dirty="0" err="1"/>
              <a:t>num</a:t>
            </a:r>
            <a:r>
              <a:rPr lang="en-US" altLang="ko-KR" sz="900" dirty="0"/>
              <a:t>);</a:t>
            </a:r>
          </a:p>
          <a:p>
            <a:pPr algn="l"/>
            <a:r>
              <a:rPr lang="en-US" altLang="ko-KR" sz="900" dirty="0"/>
              <a:t>	sleep(1);</a:t>
            </a:r>
          </a:p>
          <a:p>
            <a:pPr algn="l"/>
            <a:r>
              <a:rPr lang="en-US" altLang="ko-KR" sz="900" dirty="0"/>
              <a:t>   </a:t>
            </a:r>
          </a:p>
          <a:p>
            <a:pPr algn="l"/>
            <a:r>
              <a:rPr lang="en-US" altLang="ko-KR" sz="900" dirty="0"/>
              <a:t>	printf("Unlock : Process %d \n",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</a:t>
            </a:r>
            <a:r>
              <a:rPr lang="en-US" altLang="ko-KR" sz="900" dirty="0" err="1"/>
              <a:t>pid</a:t>
            </a:r>
            <a:r>
              <a:rPr lang="en-US" altLang="ko-KR" sz="900" dirty="0"/>
              <a:t>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semunlock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);</a:t>
            </a:r>
          </a:p>
          <a:p>
            <a:pPr algn="l"/>
            <a:r>
              <a:rPr lang="en-US" altLang="ko-KR" sz="900" dirty="0"/>
              <a:t>	</a:t>
            </a:r>
          </a:p>
          <a:p>
            <a:pPr algn="l"/>
            <a:r>
              <a:rPr lang="en-US" altLang="ko-KR" sz="900" dirty="0"/>
              <a:t>	//</a:t>
            </a:r>
            <a:r>
              <a:rPr lang="en-US" altLang="ko-KR" sz="900" dirty="0" err="1"/>
              <a:t>semctl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, 0, IPC_RMID);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exit(0);</a:t>
            </a:r>
          </a:p>
          <a:p>
            <a:pPr algn="l"/>
            <a:r>
              <a:rPr lang="en-US" altLang="ko-KR" sz="900" dirty="0" smtClean="0"/>
              <a:t>}</a:t>
            </a:r>
            <a:endParaRPr lang="en-US" altLang="ko-KR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semaphore.c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6850" y="1268760"/>
            <a:ext cx="44371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for(a=0; a &lt; 3; a++)</a:t>
            </a:r>
          </a:p>
          <a:p>
            <a:pPr algn="l"/>
            <a:r>
              <a:rPr lang="en-US" altLang="ko-KR" sz="1000" dirty="0"/>
              <a:t>		if( fork() == 0 ) </a:t>
            </a:r>
            <a:r>
              <a:rPr lang="en-US" altLang="ko-KR" sz="1000" dirty="0" err="1"/>
              <a:t>semhandle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</a:t>
            </a:r>
            <a:r>
              <a:rPr lang="en-US" altLang="ko-KR" sz="1000" dirty="0" smtClean="0"/>
              <a:t>                                      </a:t>
            </a:r>
            <a:r>
              <a:rPr lang="en-US" altLang="ko-KR" sz="1000" dirty="0"/>
              <a:t>else  sleep(5);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827584" y="3501008"/>
            <a:ext cx="864096" cy="21602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1835696" y="3573016"/>
            <a:ext cx="2664296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788023" y="3717032"/>
            <a:ext cx="410515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fork() </a:t>
            </a:r>
            <a:r>
              <a:rPr lang="ko-KR" altLang="en-US" dirty="0" smtClean="0"/>
              <a:t>함수는 부모프로세스 와 자식프로세스 간 자원이 공유 되지 않고 복사 됨</a:t>
            </a:r>
            <a:r>
              <a:rPr lang="en-US" altLang="ko-KR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항상 출력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Critical Section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로 접근 제어되는 것에 초점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데이터 공유하기 위해서는 앞의 예제처럼 파일이나 공유메모리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dirty="0" smtClean="0">
                <a:solidFill>
                  <a:srgbClr val="FF0000"/>
                </a:solidFill>
              </a:rPr>
              <a:t> 활용하기 바람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899592" y="4797152"/>
            <a:ext cx="2232248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483768" y="5085184"/>
            <a:ext cx="1080120" cy="62008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707904" y="5705269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*</a:t>
            </a:r>
            <a:r>
              <a:rPr lang="ko-KR" altLang="en-US" sz="1200" dirty="0" smtClean="0"/>
              <a:t>주의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자식 프로세스 </a:t>
            </a:r>
            <a:r>
              <a:rPr lang="en-US" altLang="ko-KR" sz="1200" dirty="0" err="1" smtClean="0"/>
              <a:t>semhandle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 내부에서 </a:t>
            </a:r>
            <a:r>
              <a:rPr lang="ko-KR" altLang="en-US" sz="1200" dirty="0" err="1" smtClean="0"/>
              <a:t>세마포어</a:t>
            </a:r>
            <a:r>
              <a:rPr lang="ko-KR" altLang="en-US" sz="1200" dirty="0" smtClean="0"/>
              <a:t> 삭제할 경우 매번 자식 프로세스는 다시 </a:t>
            </a:r>
            <a:r>
              <a:rPr lang="ko-KR" altLang="en-US" sz="1200" dirty="0" err="1" smtClean="0"/>
              <a:t>세마포어를</a:t>
            </a:r>
            <a:r>
              <a:rPr lang="ko-KR" altLang="en-US" sz="1200" dirty="0" smtClean="0"/>
              <a:t> 생성해서 사용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18192" y="6538937"/>
            <a:ext cx="3707816" cy="307777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 해결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semaphore_fork.c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 ( semaphore &amp; fork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54" y="1196752"/>
            <a:ext cx="4680520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void </a:t>
            </a:r>
            <a:r>
              <a:rPr lang="en-US" altLang="ko-KR" sz="900" dirty="0" err="1"/>
              <a:t>semhandle</a:t>
            </a:r>
            <a:r>
              <a:rPr lang="en-US" altLang="ko-KR" sz="900" dirty="0"/>
              <a:t>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* </a:t>
            </a:r>
            <a:r>
              <a:rPr lang="en-US" altLang="ko-KR" sz="900" dirty="0" err="1"/>
              <a:t>pShm</a:t>
            </a:r>
            <a:r>
              <a:rPr lang="en-US" altLang="ko-KR" sz="900" dirty="0"/>
              <a:t>)</a:t>
            </a:r>
          </a:p>
          <a:p>
            <a:pPr algn="l"/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/>
              <a:t>   </a:t>
            </a: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pid_t</a:t>
            </a:r>
            <a:r>
              <a:rPr lang="en-US" altLang="ko-KR" sz="900" dirty="0"/>
              <a:t> </a:t>
            </a:r>
            <a:r>
              <a:rPr lang="en-US" altLang="ko-KR" sz="900" dirty="0" err="1"/>
              <a:t>pid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getpid</a:t>
            </a:r>
            <a:r>
              <a:rPr lang="en-US" altLang="ko-KR" sz="900" dirty="0"/>
              <a:t>();</a:t>
            </a:r>
          </a:p>
          <a:p>
            <a:pPr algn="l"/>
            <a:r>
              <a:rPr lang="en-US" altLang="ko-KR" sz="900" dirty="0"/>
              <a:t>   </a:t>
            </a:r>
          </a:p>
          <a:p>
            <a:pPr algn="l"/>
            <a:r>
              <a:rPr lang="en-US" altLang="ko-KR" sz="900" dirty="0"/>
              <a:t>	if( 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 = </a:t>
            </a:r>
            <a:r>
              <a:rPr lang="en-US" altLang="ko-KR" sz="900" dirty="0" err="1"/>
              <a:t>initsem</a:t>
            </a:r>
            <a:r>
              <a:rPr lang="en-US" altLang="ko-KR" sz="900" dirty="0"/>
              <a:t>(12345)) &lt; 0 )</a:t>
            </a:r>
          </a:p>
          <a:p>
            <a:pPr algn="l"/>
            <a:r>
              <a:rPr lang="en-US" altLang="ko-KR" sz="900" dirty="0"/>
              <a:t>		exit(1);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semlock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printf("Lock : process %d \n",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</a:t>
            </a:r>
            <a:r>
              <a:rPr lang="en-US" altLang="ko-KR" sz="900" dirty="0" err="1"/>
              <a:t>pid</a:t>
            </a:r>
            <a:r>
              <a:rPr lang="en-US" altLang="ko-KR" sz="900" dirty="0"/>
              <a:t>);</a:t>
            </a:r>
          </a:p>
          <a:p>
            <a:pPr algn="l"/>
            <a:r>
              <a:rPr lang="en-US" altLang="ko-KR" sz="900" dirty="0"/>
              <a:t>	printf("** Lock Mode : Critical Section\n");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pShm</a:t>
            </a:r>
            <a:r>
              <a:rPr lang="en-US" altLang="ko-KR" sz="900" dirty="0"/>
              <a:t>[1]++;</a:t>
            </a:r>
          </a:p>
          <a:p>
            <a:pPr algn="l"/>
            <a:r>
              <a:rPr lang="en-US" altLang="ko-KR" sz="900" dirty="0"/>
              <a:t>	printf("</a:t>
            </a:r>
            <a:r>
              <a:rPr lang="en-US" altLang="ko-KR" sz="900" dirty="0" err="1"/>
              <a:t>pShm</a:t>
            </a:r>
            <a:r>
              <a:rPr lang="en-US" altLang="ko-KR" sz="900" dirty="0"/>
              <a:t>[1] : %d \n", </a:t>
            </a:r>
            <a:r>
              <a:rPr lang="en-US" altLang="ko-KR" sz="900" dirty="0" err="1"/>
              <a:t>pShm</a:t>
            </a:r>
            <a:r>
              <a:rPr lang="en-US" altLang="ko-KR" sz="900" dirty="0"/>
              <a:t>[1]);</a:t>
            </a:r>
          </a:p>
          <a:p>
            <a:pPr algn="l"/>
            <a:r>
              <a:rPr lang="en-US" altLang="ko-KR" sz="900" dirty="0"/>
              <a:t>	sleep(1);</a:t>
            </a:r>
          </a:p>
          <a:p>
            <a:pPr algn="l"/>
            <a:r>
              <a:rPr lang="en-US" altLang="ko-KR" sz="900" dirty="0"/>
              <a:t>   </a:t>
            </a:r>
          </a:p>
          <a:p>
            <a:pPr algn="l"/>
            <a:r>
              <a:rPr lang="en-US" altLang="ko-KR" sz="900" dirty="0"/>
              <a:t>	printf("Unlock : Process %d \n",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</a:t>
            </a:r>
            <a:r>
              <a:rPr lang="en-US" altLang="ko-KR" sz="900" dirty="0" err="1"/>
              <a:t>pid</a:t>
            </a:r>
            <a:r>
              <a:rPr lang="en-US" altLang="ko-KR" sz="900" dirty="0"/>
              <a:t>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	</a:t>
            </a:r>
            <a:r>
              <a:rPr lang="en-US" altLang="ko-KR" sz="900" dirty="0" err="1"/>
              <a:t>semunlock</a:t>
            </a:r>
            <a:r>
              <a:rPr lang="en-US" altLang="ko-KR" sz="900" dirty="0"/>
              <a:t>(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);</a:t>
            </a:r>
          </a:p>
          <a:p>
            <a:pPr algn="l"/>
            <a:r>
              <a:rPr lang="en-US" altLang="ko-KR" sz="900" dirty="0"/>
              <a:t>	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   </a:t>
            </a:r>
            <a:r>
              <a:rPr lang="en-US" altLang="ko-KR" sz="900" dirty="0" smtClean="0"/>
              <a:t>                   </a:t>
            </a:r>
            <a:r>
              <a:rPr lang="en-US" altLang="ko-KR" sz="900" dirty="0" err="1"/>
              <a:t>pShm</a:t>
            </a:r>
            <a:r>
              <a:rPr lang="en-US" altLang="ko-KR" sz="900" dirty="0"/>
              <a:t>[0] = </a:t>
            </a:r>
            <a:r>
              <a:rPr lang="en-US" altLang="ko-KR" sz="900" dirty="0" err="1"/>
              <a:t>semid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/>
              <a:t>   </a:t>
            </a:r>
          </a:p>
          <a:p>
            <a:pPr algn="l"/>
            <a:r>
              <a:rPr lang="en-US" altLang="ko-KR" sz="900" dirty="0"/>
              <a:t>	exit(0);</a:t>
            </a:r>
          </a:p>
          <a:p>
            <a:pPr algn="l"/>
            <a:r>
              <a:rPr lang="en-US" altLang="ko-KR" sz="9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semaphore_fork.c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989755" y="3645643"/>
            <a:ext cx="864096" cy="21602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35596" y="5097768"/>
            <a:ext cx="1548172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370314" y="5241784"/>
            <a:ext cx="190254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321051" y="4866935"/>
            <a:ext cx="3528392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/>
              <a:t>모든 자식 프로세스 종료 후 </a:t>
            </a:r>
            <a:r>
              <a:rPr lang="en-US" altLang="ko-KR" sz="1200" dirty="0" smtClean="0"/>
              <a:t>semaphore </a:t>
            </a:r>
            <a:r>
              <a:rPr lang="ko-KR" altLang="en-US" sz="1200" dirty="0" smtClean="0"/>
              <a:t>삭제 하기 위해 </a:t>
            </a:r>
            <a:r>
              <a:rPr lang="ko-KR" altLang="en-US" sz="1200" dirty="0" err="1" smtClean="0"/>
              <a:t>세마포어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공유 메모리에 백업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2541" y="2649010"/>
            <a:ext cx="15841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공유 메모리 활용 </a:t>
            </a:r>
            <a:endParaRPr lang="en-US" altLang="ko-KR" sz="1200" dirty="0" smtClean="0"/>
          </a:p>
          <a:p>
            <a:r>
              <a:rPr lang="ko-KR" altLang="en-US" sz="1200" dirty="0" smtClean="0"/>
              <a:t>변수 값 증가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2" idx="3"/>
          </p:cNvCxnSpPr>
          <p:nvPr/>
        </p:nvCxnSpPr>
        <p:spPr bwMode="auto">
          <a:xfrm flipV="1">
            <a:off x="1853851" y="2898309"/>
            <a:ext cx="4014293" cy="855346"/>
          </a:xfrm>
          <a:prstGeom prst="bentConnector3">
            <a:avLst>
              <a:gd name="adj1" fmla="val 50000"/>
            </a:avLst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272856" y="1268760"/>
            <a:ext cx="39715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 </a:t>
            </a:r>
            <a:r>
              <a:rPr lang="ko-KR" altLang="en-US" smtClean="0"/>
              <a:t>활용해 프로세스 간 데이터 공유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 ( semaphore &amp; fork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semaphore_fork.c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0634" y="1124744"/>
            <a:ext cx="4222594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err="1"/>
              <a:t>int</a:t>
            </a:r>
            <a:r>
              <a:rPr lang="en-US" altLang="ko-KR" sz="900" dirty="0"/>
              <a:t> main(void)</a:t>
            </a:r>
          </a:p>
          <a:p>
            <a:pPr algn="l"/>
            <a:r>
              <a:rPr lang="en-US" altLang="ko-KR" sz="900" dirty="0"/>
              <a:t>{</a:t>
            </a:r>
          </a:p>
          <a:p>
            <a:pPr algn="l"/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a;</a:t>
            </a:r>
          </a:p>
          <a:p>
            <a:pPr algn="l"/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shm_fd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int</a:t>
            </a:r>
            <a:r>
              <a:rPr lang="en-US" altLang="ko-KR" sz="900" dirty="0"/>
              <a:t>* </a:t>
            </a:r>
            <a:r>
              <a:rPr lang="en-US" altLang="ko-KR" sz="900" dirty="0" err="1"/>
              <a:t>shm_area</a:t>
            </a:r>
            <a:r>
              <a:rPr lang="en-US" altLang="ko-KR" sz="900" dirty="0"/>
              <a:t>;</a:t>
            </a:r>
          </a:p>
          <a:p>
            <a:pPr algn="l"/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size_t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size = 8;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 err="1" smtClean="0"/>
              <a:t>shm_fd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= </a:t>
            </a:r>
            <a:r>
              <a:rPr lang="en-US" altLang="ko-KR" sz="900" dirty="0" err="1"/>
              <a:t>shm_open</a:t>
            </a:r>
            <a:r>
              <a:rPr lang="en-US" altLang="ko-KR" sz="900" dirty="0"/>
              <a:t>(NAME, O_CREAT|O_RDWR|O_EXCL,0666);</a:t>
            </a:r>
          </a:p>
          <a:p>
            <a:pPr algn="l"/>
            <a:r>
              <a:rPr lang="en-US" altLang="ko-KR" sz="900" dirty="0" smtClean="0"/>
              <a:t>if</a:t>
            </a:r>
            <a:r>
              <a:rPr lang="en-US" altLang="ko-KR" sz="900" dirty="0"/>
              <a:t>((</a:t>
            </a:r>
            <a:r>
              <a:rPr lang="en-US" altLang="ko-KR" sz="900" dirty="0" err="1"/>
              <a:t>ftruncate</a:t>
            </a:r>
            <a:r>
              <a:rPr lang="en-US" altLang="ko-KR" sz="900" dirty="0"/>
              <a:t>(</a:t>
            </a:r>
            <a:r>
              <a:rPr lang="en-US" altLang="ko-KR" sz="900" dirty="0" err="1"/>
              <a:t>shm_fd,size</a:t>
            </a:r>
            <a:r>
              <a:rPr lang="en-US" altLang="ko-KR" sz="900" dirty="0"/>
              <a:t>)) != 0)</a:t>
            </a:r>
          </a:p>
          <a:p>
            <a:pPr algn="l"/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perror</a:t>
            </a:r>
            <a:r>
              <a:rPr lang="en-US" altLang="ko-KR" sz="900" dirty="0"/>
              <a:t>("</a:t>
            </a:r>
            <a:r>
              <a:rPr lang="en-US" altLang="ko-KR" sz="900" dirty="0" err="1"/>
              <a:t>ftruncate</a:t>
            </a:r>
            <a:r>
              <a:rPr lang="en-US" altLang="ko-KR" sz="900" dirty="0"/>
              <a:t> error");</a:t>
            </a:r>
          </a:p>
          <a:p>
            <a:pPr algn="l"/>
            <a:r>
              <a:rPr lang="en-US" altLang="ko-KR" sz="900" dirty="0" err="1" smtClean="0"/>
              <a:t>shm_area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=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*)</a:t>
            </a:r>
            <a:r>
              <a:rPr lang="en-US" altLang="ko-KR" sz="900" dirty="0" err="1"/>
              <a:t>mmap</a:t>
            </a:r>
            <a:r>
              <a:rPr lang="en-US" altLang="ko-KR" sz="900" dirty="0"/>
              <a:t>(NULL, size, PROT_READ|PROT_WRITE, MAP_SHARED, </a:t>
            </a:r>
            <a:r>
              <a:rPr lang="en-US" altLang="ko-KR" sz="900" dirty="0" err="1"/>
              <a:t>shm_fd</a:t>
            </a:r>
            <a:r>
              <a:rPr lang="en-US" altLang="ko-KR" sz="900" dirty="0"/>
              <a:t>, 0);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    </a:t>
            </a:r>
            <a:r>
              <a:rPr lang="en-US" altLang="ko-KR" sz="900" dirty="0" err="1"/>
              <a:t>shm_area</a:t>
            </a:r>
            <a:r>
              <a:rPr lang="en-US" altLang="ko-KR" sz="900" dirty="0"/>
              <a:t>[1] = 5</a:t>
            </a:r>
            <a:r>
              <a:rPr lang="en-US" altLang="ko-KR" sz="900" dirty="0" smtClean="0"/>
              <a:t>;  // </a:t>
            </a:r>
            <a:r>
              <a:rPr lang="ko-KR" altLang="en-US" sz="900" dirty="0" smtClean="0"/>
              <a:t>자식프로세스 간 공유해서 증가할 변수 초기 값</a:t>
            </a:r>
            <a:endParaRPr lang="en-US" altLang="ko-KR" sz="900" dirty="0"/>
          </a:p>
          <a:p>
            <a:pPr algn="l"/>
            <a:endParaRPr lang="en-US" altLang="ko-KR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591585" y="5075311"/>
            <a:ext cx="5329287" cy="30777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err="1"/>
              <a:t>semaphore_fork</a:t>
            </a:r>
            <a:r>
              <a:rPr lang="en-US" altLang="ko-KR" dirty="0"/>
              <a:t> </a:t>
            </a:r>
            <a:r>
              <a:rPr lang="en-US" altLang="ko-KR" dirty="0" err="1"/>
              <a:t>semaphore_fork.c</a:t>
            </a: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/>
              <a:t>lrt</a:t>
            </a:r>
            <a:endParaRPr lang="en-US" altLang="ko-KR" dirty="0"/>
          </a:p>
        </p:txBody>
      </p:sp>
      <p:sp>
        <p:nvSpPr>
          <p:cNvPr id="20" name="타원 19"/>
          <p:cNvSpPr/>
          <p:nvPr/>
        </p:nvSpPr>
        <p:spPr bwMode="auto">
          <a:xfrm>
            <a:off x="8151931" y="4941168"/>
            <a:ext cx="648072" cy="559216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7075" y="1124744"/>
            <a:ext cx="4606925" cy="305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900" dirty="0"/>
          </a:p>
          <a:p>
            <a:pPr algn="l"/>
            <a:r>
              <a:rPr lang="en-US" altLang="ko-KR" sz="900" dirty="0" smtClean="0"/>
              <a:t>    </a:t>
            </a:r>
            <a:r>
              <a:rPr lang="en-US" altLang="ko-KR" sz="900" dirty="0" smtClean="0"/>
              <a:t>for(a=0</a:t>
            </a:r>
            <a:r>
              <a:rPr lang="en-US" altLang="ko-KR" sz="900" dirty="0"/>
              <a:t>; a &lt; 3; a++)</a:t>
            </a:r>
          </a:p>
          <a:p>
            <a:pPr algn="l"/>
            <a:r>
              <a:rPr lang="en-US" altLang="ko-KR" sz="900" dirty="0" smtClean="0"/>
              <a:t>    {</a:t>
            </a:r>
            <a:endParaRPr lang="en-US" altLang="ko-KR" sz="900" dirty="0"/>
          </a:p>
          <a:p>
            <a:pPr algn="l"/>
            <a:r>
              <a:rPr lang="en-US" altLang="ko-KR" sz="900" dirty="0" smtClean="0"/>
              <a:t>               </a:t>
            </a:r>
            <a:r>
              <a:rPr lang="en-US" altLang="ko-KR" sz="900" dirty="0" err="1" smtClean="0"/>
              <a:t>pid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= fork();</a:t>
            </a:r>
          </a:p>
          <a:p>
            <a:pPr algn="l"/>
            <a:r>
              <a:rPr lang="en-US" altLang="ko-KR" sz="900" dirty="0" smtClean="0"/>
              <a:t>               if</a:t>
            </a:r>
            <a:r>
              <a:rPr lang="en-US" altLang="ko-KR" sz="900" dirty="0"/>
              <a:t>( </a:t>
            </a:r>
            <a:r>
              <a:rPr lang="en-US" altLang="ko-KR" sz="900" dirty="0" err="1"/>
              <a:t>pid</a:t>
            </a:r>
            <a:r>
              <a:rPr lang="en-US" altLang="ko-KR" sz="900" dirty="0"/>
              <a:t> == 0 </a:t>
            </a:r>
            <a:r>
              <a:rPr lang="en-US" altLang="ko-KR" sz="900" dirty="0" smtClean="0"/>
              <a:t>)</a:t>
            </a:r>
            <a:r>
              <a:rPr lang="en-US" altLang="ko-KR" sz="900" dirty="0"/>
              <a:t>	</a:t>
            </a:r>
          </a:p>
          <a:p>
            <a:pPr algn="l"/>
            <a:r>
              <a:rPr lang="en-US" altLang="ko-KR" sz="900" dirty="0" smtClean="0"/>
              <a:t>                        </a:t>
            </a:r>
            <a:r>
              <a:rPr lang="en-US" altLang="ko-KR" sz="900" dirty="0" err="1" smtClean="0"/>
              <a:t>semhandle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shm_area</a:t>
            </a:r>
            <a:r>
              <a:rPr lang="en-US" altLang="ko-KR" sz="900" dirty="0" smtClean="0"/>
              <a:t>);</a:t>
            </a:r>
          </a:p>
          <a:p>
            <a:pPr algn="l"/>
            <a:r>
              <a:rPr lang="en-US" altLang="ko-KR" sz="900" dirty="0"/>
              <a:t> </a:t>
            </a:r>
            <a:r>
              <a:rPr lang="en-US" altLang="ko-KR" sz="900" dirty="0" smtClean="0"/>
              <a:t>             else</a:t>
            </a:r>
            <a:endParaRPr lang="en-US" altLang="ko-KR" sz="900" dirty="0"/>
          </a:p>
          <a:p>
            <a:pPr algn="l"/>
            <a:r>
              <a:rPr lang="en-US" altLang="ko-KR" sz="900" dirty="0"/>
              <a:t> </a:t>
            </a:r>
            <a:r>
              <a:rPr lang="en-US" altLang="ko-KR" sz="900" dirty="0" smtClean="0"/>
              <a:t>	 wait</a:t>
            </a:r>
            <a:r>
              <a:rPr lang="en-US" altLang="ko-KR" sz="900" dirty="0"/>
              <a:t>(&amp;status);</a:t>
            </a:r>
          </a:p>
          <a:p>
            <a:pPr algn="l"/>
            <a:r>
              <a:rPr lang="en-US" altLang="ko-KR" sz="900" dirty="0" smtClean="0"/>
              <a:t>    }</a:t>
            </a:r>
            <a:endParaRPr lang="en-US" altLang="ko-KR" sz="900" dirty="0"/>
          </a:p>
          <a:p>
            <a:pPr algn="l"/>
            <a:r>
              <a:rPr lang="en-US" altLang="ko-KR" sz="900" dirty="0"/>
              <a:t>     </a:t>
            </a:r>
            <a:r>
              <a:rPr lang="en-US" altLang="ko-KR" sz="900" dirty="0" err="1"/>
              <a:t>semctl</a:t>
            </a:r>
            <a:r>
              <a:rPr lang="en-US" altLang="ko-KR" sz="900" dirty="0"/>
              <a:t>(</a:t>
            </a:r>
            <a:r>
              <a:rPr lang="en-US" altLang="ko-KR" sz="900" dirty="0" err="1"/>
              <a:t>shm_area</a:t>
            </a:r>
            <a:r>
              <a:rPr lang="en-US" altLang="ko-KR" sz="900" dirty="0"/>
              <a:t>[0], 0, IPC_RMID);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/>
              <a:t>     </a:t>
            </a:r>
            <a:r>
              <a:rPr lang="en-US" altLang="ko-KR" sz="900" dirty="0" err="1"/>
              <a:t>munmap</a:t>
            </a:r>
            <a:r>
              <a:rPr lang="en-US" altLang="ko-KR" sz="900" dirty="0"/>
              <a:t>(</a:t>
            </a:r>
            <a:r>
              <a:rPr lang="en-US" altLang="ko-KR" sz="900" dirty="0" err="1"/>
              <a:t>shm_area</a:t>
            </a:r>
            <a:r>
              <a:rPr lang="en-US" altLang="ko-KR" sz="900" dirty="0"/>
              <a:t>, size);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 smtClean="0"/>
              <a:t>      close(</a:t>
            </a:r>
            <a:r>
              <a:rPr lang="en-US" altLang="ko-KR" sz="900" dirty="0" err="1" smtClean="0"/>
              <a:t>shm_fd</a:t>
            </a:r>
            <a:r>
              <a:rPr lang="en-US" altLang="ko-KR" sz="900" dirty="0"/>
              <a:t>);</a:t>
            </a:r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shm_unlink</a:t>
            </a:r>
            <a:r>
              <a:rPr lang="en-US" altLang="ko-KR" sz="900" dirty="0" smtClean="0"/>
              <a:t>(NAME);</a:t>
            </a:r>
            <a:endParaRPr lang="en-US" altLang="ko-KR" sz="900" dirty="0"/>
          </a:p>
          <a:p>
            <a:pPr algn="l"/>
            <a:r>
              <a:rPr lang="en-US" altLang="ko-KR" sz="900" dirty="0" smtClean="0"/>
              <a:t>     return </a:t>
            </a:r>
            <a:r>
              <a:rPr lang="en-US" altLang="ko-KR" sz="900" dirty="0"/>
              <a:t>0;</a:t>
            </a:r>
          </a:p>
          <a:p>
            <a:pPr algn="l"/>
            <a:r>
              <a:rPr lang="en-US" altLang="ko-KR" sz="900" dirty="0"/>
              <a:t>}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187624" y="3933056"/>
            <a:ext cx="0" cy="36004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5536" y="4293096"/>
            <a:ext cx="19442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 생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1585" y="4194992"/>
            <a:ext cx="5529776" cy="78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자식 프로세스가 공유메모리 참조하고 있음</a:t>
            </a:r>
            <a:r>
              <a:rPr lang="en-US" altLang="ko-KR" dirty="0" smtClean="0"/>
              <a:t>.</a:t>
            </a:r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자식 프로세스가 종료 되기 전에 부모 프로세스가 종료 되면 안됨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부모프로세스는 자식프로세스 종료 체크 하는 </a:t>
            </a:r>
            <a:r>
              <a:rPr lang="en-US" altLang="ko-KR" dirty="0" smtClean="0"/>
              <a:t>wait()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 bwMode="auto">
          <a:xfrm>
            <a:off x="1475656" y="5579368"/>
            <a:ext cx="792088" cy="275565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614555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 프로세스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 bwMode="auto">
          <a:xfrm flipV="1">
            <a:off x="1187624" y="5854933"/>
            <a:ext cx="576064" cy="30049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691680" y="55793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003" y="5579368"/>
            <a:ext cx="118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공유메모리</a:t>
            </a:r>
            <a:endParaRPr lang="ko-KR" altLang="en-US"/>
          </a:p>
        </p:txBody>
      </p:sp>
      <p:sp>
        <p:nvSpPr>
          <p:cNvPr id="27" name="오른쪽 화살표 26"/>
          <p:cNvSpPr/>
          <p:nvPr/>
        </p:nvSpPr>
        <p:spPr bwMode="auto">
          <a:xfrm>
            <a:off x="2988903" y="5854933"/>
            <a:ext cx="430969" cy="29062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678549" y="5579368"/>
            <a:ext cx="792088" cy="275565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6461" y="614555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 프로세스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 flipV="1">
            <a:off x="4390517" y="5854933"/>
            <a:ext cx="576064" cy="30049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94573" y="55793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35896" y="5579368"/>
            <a:ext cx="118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공유메모리</a:t>
            </a:r>
            <a:endParaRPr lang="ko-KR" altLang="en-US"/>
          </a:p>
        </p:txBody>
      </p:sp>
      <p:sp>
        <p:nvSpPr>
          <p:cNvPr id="33" name="오른쪽 화살표 32"/>
          <p:cNvSpPr/>
          <p:nvPr/>
        </p:nvSpPr>
        <p:spPr bwMode="auto">
          <a:xfrm>
            <a:off x="5906690" y="5864805"/>
            <a:ext cx="430969" cy="29062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596336" y="5589240"/>
            <a:ext cx="792088" cy="275565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48" y="615543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 프로세스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 bwMode="auto">
          <a:xfrm flipV="1">
            <a:off x="7308304" y="5864805"/>
            <a:ext cx="576064" cy="30049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812360" y="55892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53683" y="5589240"/>
            <a:ext cx="118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공유메모리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89" y="2276872"/>
            <a:ext cx="8856984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1) </a:t>
            </a:r>
            <a:r>
              <a:rPr lang="ko-KR" altLang="en-US" dirty="0" smtClean="0"/>
              <a:t>익명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메모리 기반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세마포어를</a:t>
            </a:r>
            <a:r>
              <a:rPr lang="ko-KR" altLang="en-US" dirty="0" smtClean="0"/>
              <a:t> 생성 및 초기화 한 프로세스에서만 유효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 - </a:t>
            </a:r>
            <a:r>
              <a:rPr lang="ko-KR" altLang="en-US" dirty="0" smtClean="0"/>
              <a:t>공유메모리에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객체를 생성해서 프로세스 간 </a:t>
            </a:r>
            <a:r>
              <a:rPr lang="ko-KR" altLang="en-US" dirty="0" err="1" smtClean="0"/>
              <a:t>세마포어를</a:t>
            </a:r>
            <a:r>
              <a:rPr lang="ko-KR" altLang="en-US" dirty="0" smtClean="0"/>
              <a:t> 공유할 수 있으나 사용하지 않고</a:t>
            </a:r>
            <a:endParaRPr lang="en-US" altLang="ko-KR" dirty="0" smtClean="0"/>
          </a:p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        </a:t>
            </a:r>
            <a:r>
              <a:rPr lang="ko-KR" altLang="en-US" dirty="0" smtClean="0"/>
              <a:t>이럴 경우  이름 있는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3300"/>
                </a:solidFill>
              </a:rPr>
              <a:t>- </a:t>
            </a:r>
            <a:r>
              <a:rPr lang="ko-KR" altLang="en-US" dirty="0" smtClean="0">
                <a:solidFill>
                  <a:srgbClr val="FF3300"/>
                </a:solidFill>
              </a:rPr>
              <a:t>메모리 기반 </a:t>
            </a:r>
            <a:r>
              <a:rPr lang="ko-KR" altLang="en-US" dirty="0" err="1" smtClean="0">
                <a:solidFill>
                  <a:srgbClr val="FF3300"/>
                </a:solidFill>
              </a:rPr>
              <a:t>세마포어로서</a:t>
            </a:r>
            <a:r>
              <a:rPr lang="ko-KR" altLang="en-US" dirty="0" smtClean="0">
                <a:solidFill>
                  <a:srgbClr val="FF3300"/>
                </a:solidFill>
              </a:rPr>
              <a:t>  프로세스가 종료되면 </a:t>
            </a:r>
            <a:r>
              <a:rPr lang="ko-KR" altLang="en-US" dirty="0" err="1" smtClean="0">
                <a:solidFill>
                  <a:srgbClr val="FF3300"/>
                </a:solidFill>
              </a:rPr>
              <a:t>세마포어</a:t>
            </a:r>
            <a:r>
              <a:rPr lang="ko-KR" altLang="en-US" dirty="0" smtClean="0">
                <a:solidFill>
                  <a:srgbClr val="FF3300"/>
                </a:solidFill>
              </a:rPr>
              <a:t> 자동 해제되는 임시 </a:t>
            </a:r>
            <a:r>
              <a:rPr lang="ko-KR" altLang="en-US" dirty="0" err="1" smtClean="0">
                <a:solidFill>
                  <a:srgbClr val="FF3300"/>
                </a:solidFill>
              </a:rPr>
              <a:t>세마포어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semaphore.h</a:t>
            </a:r>
            <a:r>
              <a:rPr lang="en-US" altLang="ko-KR" dirty="0" smtClean="0"/>
              <a:t>&gt;</a:t>
            </a:r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sem_init</a:t>
            </a:r>
            <a:r>
              <a:rPr lang="en-US" altLang="ko-KR" dirty="0"/>
              <a:t>(</a:t>
            </a:r>
            <a:r>
              <a:rPr lang="en-US" altLang="ko-KR" dirty="0" err="1"/>
              <a:t>sem_t</a:t>
            </a:r>
            <a:r>
              <a:rPr lang="en-US" altLang="ko-KR" dirty="0"/>
              <a:t> *</a:t>
            </a:r>
            <a:r>
              <a:rPr lang="en-US" altLang="ko-KR" dirty="0" err="1"/>
              <a:t>sem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pshared</a:t>
            </a:r>
            <a:r>
              <a:rPr lang="en-US" altLang="ko-KR" dirty="0"/>
              <a:t>, unsigned </a:t>
            </a:r>
            <a:r>
              <a:rPr lang="en-US" altLang="ko-KR" dirty="0" err="1"/>
              <a:t>int</a:t>
            </a:r>
            <a:r>
              <a:rPr lang="en-US" altLang="ko-KR" dirty="0"/>
              <a:t> value</a:t>
            </a:r>
            <a:r>
              <a:rPr lang="en-US" altLang="ko-KR" dirty="0" smtClean="0"/>
              <a:t>);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-   </a:t>
            </a:r>
            <a:r>
              <a:rPr lang="en-US" altLang="ko-KR" dirty="0" err="1" smtClean="0"/>
              <a:t>sem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초기화할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  </a:t>
            </a:r>
            <a:r>
              <a:rPr lang="en-US" altLang="ko-KR" dirty="0" err="1" smtClean="0"/>
              <a:t>pshared</a:t>
            </a:r>
            <a:r>
              <a:rPr lang="en-US" altLang="ko-KR" dirty="0" smtClean="0"/>
              <a:t> : 0 </a:t>
            </a:r>
            <a:r>
              <a:rPr lang="ko-KR" altLang="en-US" dirty="0" smtClean="0"/>
              <a:t>이면 현재 프로세스에서만 사용 가능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                ( 0</a:t>
            </a:r>
            <a:r>
              <a:rPr lang="ko-KR" altLang="en-US" dirty="0" smtClean="0"/>
              <a:t> 이 아닌 값으로 설정하면 다수의 프로세스에 공유 가능한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사용하지 않음 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smtClean="0"/>
              <a:t>-   value : 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초기 값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sem_init</a:t>
            </a:r>
            <a:r>
              <a:rPr lang="en-US" altLang="ko-KR" dirty="0" smtClean="0"/>
              <a:t>( &amp;</a:t>
            </a:r>
            <a:r>
              <a:rPr lang="en-US" altLang="ko-KR" dirty="0" err="1" smtClean="0"/>
              <a:t>mysem</a:t>
            </a:r>
            <a:r>
              <a:rPr lang="en-US" altLang="ko-KR" dirty="0" smtClean="0"/>
              <a:t>, 0 , 1 );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975" y="1136756"/>
            <a:ext cx="4824536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세마포어</a:t>
            </a:r>
            <a:r>
              <a:rPr lang="ko-KR" altLang="en-US" sz="1800" dirty="0" smtClean="0"/>
              <a:t> 생성</a:t>
            </a:r>
            <a:endParaRPr lang="en-US" altLang="ko-KR" sz="1800" dirty="0" smtClean="0"/>
          </a:p>
          <a:p>
            <a:pPr algn="l"/>
            <a:r>
              <a:rPr lang="en-US" altLang="ko-KR" dirty="0" smtClean="0"/>
              <a:t>    1) </a:t>
            </a:r>
            <a:r>
              <a:rPr lang="ko-KR" altLang="en-US" dirty="0" smtClean="0"/>
              <a:t>익명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sem_init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smtClean="0"/>
              <a:t>    2) </a:t>
            </a:r>
            <a:r>
              <a:rPr lang="ko-KR" altLang="en-US" dirty="0" smtClean="0"/>
              <a:t>이름 있는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sem_open</a:t>
            </a:r>
            <a:r>
              <a:rPr lang="en-US" altLang="ko-KR" dirty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44442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endParaRPr lang="en-US" altLang="ko-KR" b="0" dirty="0" smtClean="0"/>
          </a:p>
          <a:p>
            <a:pPr algn="l" defTabSz="717550"/>
            <a:r>
              <a:rPr lang="en-US" altLang="ko-KR" b="0" dirty="0" smtClean="0"/>
              <a:t>            if</a:t>
            </a:r>
            <a:r>
              <a:rPr lang="en-US" altLang="ko-KR" b="0" dirty="0"/>
              <a:t>( (</a:t>
            </a:r>
            <a:r>
              <a:rPr lang="en-US" altLang="ko-KR" b="0" dirty="0" err="1"/>
              <a:t>shm</a:t>
            </a:r>
            <a:r>
              <a:rPr lang="en-US" altLang="ko-KR" b="0" dirty="0"/>
              <a:t> = </a:t>
            </a:r>
            <a:r>
              <a:rPr lang="en-US" altLang="ko-KR" b="0" dirty="0" err="1"/>
              <a:t>shmat</a:t>
            </a:r>
            <a:r>
              <a:rPr lang="en-US" altLang="ko-KR" b="0" dirty="0"/>
              <a:t>(</a:t>
            </a:r>
            <a:r>
              <a:rPr lang="en-US" altLang="ko-KR" b="0" dirty="0" err="1"/>
              <a:t>shm_id</a:t>
            </a:r>
            <a:r>
              <a:rPr lang="en-US" altLang="ko-KR" b="0" dirty="0"/>
              <a:t>, NULL, 0)) == (char*)-1)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shmat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r>
              <a:rPr lang="en-US" altLang="ko-KR" b="0" dirty="0"/>
              <a:t>	s = </a:t>
            </a:r>
            <a:r>
              <a:rPr lang="en-US" altLang="ko-KR" b="0" dirty="0" err="1"/>
              <a:t>shm</a:t>
            </a:r>
            <a:r>
              <a:rPr lang="en-US" altLang="ko-KR" b="0" dirty="0"/>
              <a:t>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for(</a:t>
            </a:r>
            <a:r>
              <a:rPr lang="en-US" altLang="ko-KR" b="0" dirty="0" err="1"/>
              <a:t>ch</a:t>
            </a:r>
            <a:r>
              <a:rPr lang="en-US" altLang="ko-KR" b="0" dirty="0"/>
              <a:t>='a'; </a:t>
            </a:r>
            <a:r>
              <a:rPr lang="en-US" altLang="ko-KR" b="0" dirty="0" err="1"/>
              <a:t>ch</a:t>
            </a:r>
            <a:r>
              <a:rPr lang="en-US" altLang="ko-KR" b="0" dirty="0"/>
              <a:t>&lt;'z'; </a:t>
            </a:r>
            <a:r>
              <a:rPr lang="en-US" altLang="ko-KR" b="0" dirty="0" err="1"/>
              <a:t>ch</a:t>
            </a:r>
            <a:r>
              <a:rPr lang="en-US" altLang="ko-KR" b="0" dirty="0"/>
              <a:t>++)</a:t>
            </a:r>
          </a:p>
          <a:p>
            <a:pPr algn="l" defTabSz="717550"/>
            <a:r>
              <a:rPr lang="en-US" altLang="ko-KR" b="0" dirty="0"/>
              <a:t>		*s++ = </a:t>
            </a:r>
            <a:r>
              <a:rPr lang="en-US" altLang="ko-KR" b="0" dirty="0" err="1"/>
              <a:t>ch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*s = '\0';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while(*</a:t>
            </a:r>
            <a:r>
              <a:rPr lang="en-US" altLang="ko-KR" b="0" dirty="0" err="1"/>
              <a:t>shm</a:t>
            </a:r>
            <a:r>
              <a:rPr lang="en-US" altLang="ko-KR" b="0" dirty="0"/>
              <a:t> != '*')</a:t>
            </a:r>
          </a:p>
          <a:p>
            <a:pPr algn="l" defTabSz="717550"/>
            <a:r>
              <a:rPr lang="en-US" altLang="ko-KR" b="0" dirty="0"/>
              <a:t>		sleep(1);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return 0;</a:t>
            </a:r>
          </a:p>
          <a:p>
            <a:pPr algn="l" defTabSz="717550"/>
            <a:r>
              <a:rPr lang="en-US" altLang="ko-KR" b="0" dirty="0"/>
              <a:t>}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3912691"/>
            <a:ext cx="5904656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shmat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지정한 </a:t>
            </a:r>
            <a:r>
              <a:rPr lang="en-US" altLang="ko-KR" dirty="0" smtClean="0"/>
              <a:t>IPC ID</a:t>
            </a:r>
            <a:r>
              <a:rPr lang="ko-KR" altLang="en-US" dirty="0" smtClean="0"/>
              <a:t>에 해당되는 공유메모리와 연결한다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공유 메모리와 연결된 주소 번지를 반환 </a:t>
            </a:r>
            <a:r>
              <a:rPr lang="en-US" altLang="ko-KR" dirty="0" smtClean="0"/>
              <a:t>(attach)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shmid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shmget</a:t>
            </a:r>
            <a:r>
              <a:rPr lang="ko-KR" altLang="en-US" dirty="0" smtClean="0"/>
              <a:t>을 이용해 생성된 </a:t>
            </a:r>
            <a:r>
              <a:rPr lang="ko-KR" altLang="en-US" dirty="0" err="1" smtClean="0"/>
              <a:t>공뮤메모리의</a:t>
            </a:r>
            <a:r>
              <a:rPr lang="ko-KR" altLang="en-US" dirty="0" smtClean="0"/>
              <a:t> 식별 번호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      ( IPC ID 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shmaddr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맵핑시킬</a:t>
            </a:r>
            <a:r>
              <a:rPr lang="ko-KR" altLang="en-US" dirty="0" smtClean="0"/>
              <a:t> 공유메모리영역의 주소</a:t>
            </a:r>
            <a:endParaRPr lang="en-US" altLang="ko-KR" dirty="0"/>
          </a:p>
          <a:p>
            <a:pPr algn="l"/>
            <a:r>
              <a:rPr lang="en-US" altLang="ko-KR" dirty="0" smtClean="0"/>
              <a:t>                        NULL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시스템에서 알아서 적절한 주소로 </a:t>
            </a:r>
            <a:r>
              <a:rPr lang="ko-KR" altLang="en-US" dirty="0" err="1" smtClean="0">
                <a:sym typeface="Wingdings" panose="05000000000000000000" pitchFamily="2" charset="2"/>
              </a:rPr>
              <a:t>맵핑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shmflg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읽기전용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읽고쓰기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</a:t>
            </a:r>
            <a:r>
              <a:rPr lang="ko-KR" altLang="en-US" dirty="0" err="1" smtClean="0"/>
              <a:t>전용등의</a:t>
            </a:r>
            <a:r>
              <a:rPr lang="ko-KR" altLang="en-US" dirty="0" smtClean="0"/>
              <a:t> 접근방식 정의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        0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아무값도</a:t>
            </a:r>
            <a:r>
              <a:rPr lang="ko-KR" altLang="en-US" dirty="0" smtClean="0">
                <a:sym typeface="Wingdings" panose="05000000000000000000" pitchFamily="2" charset="2"/>
              </a:rPr>
              <a:t> 지정하지 않을 경우 읽기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쓰기 가능 모드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3604914"/>
            <a:ext cx="6223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*</a:t>
            </a:r>
            <a:r>
              <a:rPr lang="en-US" altLang="ko-KR" dirty="0" err="1"/>
              <a:t>shmat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shmid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 *</a:t>
            </a:r>
            <a:r>
              <a:rPr lang="en-US" altLang="ko-KR" dirty="0" err="1"/>
              <a:t>shmaddr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shmflg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shm_server.c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619672" y="1628800"/>
            <a:ext cx="2664296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꺾인 연결선 2"/>
          <p:cNvCxnSpPr/>
          <p:nvPr/>
        </p:nvCxnSpPr>
        <p:spPr bwMode="auto">
          <a:xfrm rot="16200000" flipH="1">
            <a:off x="3815916" y="1736812"/>
            <a:ext cx="1728192" cy="1512168"/>
          </a:xfrm>
          <a:prstGeom prst="bentConnector3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8964" y="6177309"/>
            <a:ext cx="3960440" cy="30777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root@mdsedu-VirtualBox:~# ipcs -a</a:t>
            </a:r>
            <a:endParaRPr lang="en-US" altLang="ko-KR" dirty="0"/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 bwMode="auto">
          <a:xfrm flipV="1">
            <a:off x="3989404" y="6331197"/>
            <a:ext cx="54767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44480" y="617730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공유메모리 생성확인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8583" y="1268760"/>
            <a:ext cx="8856984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이름 있는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3300"/>
                </a:solidFill>
              </a:rPr>
              <a:t>- </a:t>
            </a:r>
            <a:r>
              <a:rPr lang="ko-KR" altLang="en-US" dirty="0" smtClean="0">
                <a:solidFill>
                  <a:srgbClr val="FF3300"/>
                </a:solidFill>
              </a:rPr>
              <a:t>프로세스 외부의 노출된 위치에 생성되는 </a:t>
            </a:r>
            <a:r>
              <a:rPr lang="ko-KR" altLang="en-US" dirty="0" err="1" smtClean="0">
                <a:solidFill>
                  <a:srgbClr val="FF3300"/>
                </a:solidFill>
              </a:rPr>
              <a:t>세마포어</a:t>
            </a:r>
            <a:r>
              <a:rPr lang="en-US" altLang="ko-KR" dirty="0" smtClean="0">
                <a:solidFill>
                  <a:srgbClr val="FF3300"/>
                </a:solidFill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</a:rPr>
              <a:t>다른 프로세서에서도 접근 가능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/dev/</a:t>
            </a:r>
            <a:r>
              <a:rPr lang="en-US" altLang="ko-KR" dirty="0" err="1" smtClean="0"/>
              <a:t>shm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인수와 같은 이름의 메모리 파일을 만들고 이를 초기화해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세마포어로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    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</a:rPr>
              <a:t>메모리 디스크에 존재하는 파일을 접근하는 방식처럼 </a:t>
            </a:r>
            <a:r>
              <a:rPr lang="ko-KR" altLang="en-US" dirty="0" err="1" smtClean="0">
                <a:solidFill>
                  <a:srgbClr val="333333"/>
                </a:solidFill>
              </a:rPr>
              <a:t>오픈된</a:t>
            </a:r>
            <a:r>
              <a:rPr lang="ko-KR" altLang="en-US" dirty="0" smtClean="0">
                <a:solidFill>
                  <a:srgbClr val="333333"/>
                </a:solidFill>
              </a:rPr>
              <a:t> </a:t>
            </a:r>
            <a:r>
              <a:rPr lang="ko-KR" altLang="en-US" dirty="0" err="1" smtClean="0">
                <a:solidFill>
                  <a:srgbClr val="333333"/>
                </a:solidFill>
              </a:rPr>
              <a:t>세마포어와</a:t>
            </a:r>
            <a:r>
              <a:rPr lang="ko-KR" altLang="en-US" dirty="0" smtClean="0">
                <a:solidFill>
                  <a:srgbClr val="333333"/>
                </a:solidFill>
              </a:rPr>
              <a:t> 연결 해제 동작과</a:t>
            </a:r>
            <a:endParaRPr lang="en-US" altLang="ko-KR" dirty="0" smtClean="0">
              <a:solidFill>
                <a:srgbClr val="333333"/>
              </a:solidFill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      </a:t>
            </a:r>
            <a:r>
              <a:rPr lang="ko-KR" altLang="en-US" dirty="0" smtClean="0">
                <a:solidFill>
                  <a:srgbClr val="333333"/>
                </a:solidFill>
              </a:rPr>
              <a:t>삭제하는 동작이 서로 분리</a:t>
            </a:r>
            <a:endParaRPr lang="en-US" altLang="ko-KR" dirty="0" smtClean="0">
              <a:solidFill>
                <a:srgbClr val="333333"/>
              </a:solidFill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    - </a:t>
            </a:r>
            <a:r>
              <a:rPr lang="ko-KR" altLang="en-US" dirty="0" err="1" smtClean="0">
                <a:solidFill>
                  <a:srgbClr val="333333"/>
                </a:solidFill>
              </a:rPr>
              <a:t>세마포어와</a:t>
            </a:r>
            <a:r>
              <a:rPr lang="ko-KR" altLang="en-US" dirty="0" smtClean="0">
                <a:solidFill>
                  <a:srgbClr val="333333"/>
                </a:solidFill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</a:rPr>
              <a:t>연결 해제 </a:t>
            </a:r>
            <a:r>
              <a:rPr lang="ko-KR" altLang="en-US" dirty="0" smtClean="0">
                <a:solidFill>
                  <a:srgbClr val="333333"/>
                </a:solidFill>
              </a:rPr>
              <a:t>함수 </a:t>
            </a:r>
            <a:r>
              <a:rPr lang="en-US" altLang="ko-KR" dirty="0" smtClean="0">
                <a:solidFill>
                  <a:srgbClr val="333333"/>
                </a:solidFill>
              </a:rPr>
              <a:t>: </a:t>
            </a:r>
            <a:r>
              <a:rPr lang="en-US" altLang="ko-KR" dirty="0" err="1" smtClean="0">
                <a:solidFill>
                  <a:srgbClr val="333333"/>
                </a:solidFill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</a:rPr>
              <a:t>sem_close</a:t>
            </a:r>
            <a:r>
              <a:rPr lang="en-US" altLang="ko-KR" dirty="0" smtClean="0">
                <a:solidFill>
                  <a:srgbClr val="333333"/>
                </a:solidFill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</a:rPr>
              <a:t>sem_t</a:t>
            </a:r>
            <a:r>
              <a:rPr lang="en-US" altLang="ko-KR" dirty="0" smtClean="0">
                <a:solidFill>
                  <a:srgbClr val="333333"/>
                </a:solidFill>
              </a:rPr>
              <a:t> *</a:t>
            </a:r>
            <a:r>
              <a:rPr lang="en-US" altLang="ko-KR" dirty="0" err="1" smtClean="0">
                <a:solidFill>
                  <a:srgbClr val="333333"/>
                </a:solidFill>
              </a:rPr>
              <a:t>sem</a:t>
            </a:r>
            <a:r>
              <a:rPr lang="en-US" altLang="ko-KR" dirty="0" smtClean="0">
                <a:solidFill>
                  <a:srgbClr val="333333"/>
                </a:solidFill>
              </a:rPr>
              <a:t>);</a:t>
            </a:r>
          </a:p>
          <a:p>
            <a:pPr algn="l"/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    - </a:t>
            </a:r>
            <a:r>
              <a:rPr lang="ko-KR" altLang="en-US" dirty="0" smtClean="0">
                <a:solidFill>
                  <a:srgbClr val="333333"/>
                </a:solidFill>
              </a:rPr>
              <a:t>이름 있는 </a:t>
            </a:r>
            <a:r>
              <a:rPr lang="ko-KR" altLang="en-US" dirty="0" err="1" smtClean="0">
                <a:solidFill>
                  <a:srgbClr val="333333"/>
                </a:solidFill>
              </a:rPr>
              <a:t>세마포어</a:t>
            </a:r>
            <a:r>
              <a:rPr lang="ko-KR" altLang="en-US" dirty="0" smtClean="0">
                <a:solidFill>
                  <a:srgbClr val="333333"/>
                </a:solidFill>
              </a:rPr>
              <a:t> 삭제 함수 </a:t>
            </a:r>
            <a:r>
              <a:rPr lang="en-US" altLang="ko-KR" dirty="0" smtClean="0">
                <a:solidFill>
                  <a:srgbClr val="333333"/>
                </a:solidFill>
              </a:rPr>
              <a:t>: </a:t>
            </a:r>
            <a:r>
              <a:rPr lang="en-US" altLang="ko-KR" dirty="0" err="1" smtClean="0">
                <a:solidFill>
                  <a:srgbClr val="333333"/>
                </a:solidFill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</a:rPr>
              <a:t>sem_unlink</a:t>
            </a:r>
            <a:r>
              <a:rPr lang="en-US" altLang="ko-KR" dirty="0" smtClean="0">
                <a:solidFill>
                  <a:srgbClr val="333333"/>
                </a:solidFill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</a:rPr>
              <a:t>const</a:t>
            </a:r>
            <a:r>
              <a:rPr lang="en-US" altLang="ko-KR" dirty="0" smtClean="0">
                <a:solidFill>
                  <a:srgbClr val="333333"/>
                </a:solidFill>
              </a:rPr>
              <a:t> char* name);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3528" y="3386263"/>
            <a:ext cx="8424936" cy="315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semaphore.h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 err="1"/>
              <a:t>s</a:t>
            </a:r>
            <a:r>
              <a:rPr lang="en-US" altLang="ko-KR" dirty="0" err="1" smtClean="0"/>
              <a:t>em_t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sem_open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name,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oflag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mode_t</a:t>
            </a:r>
            <a:r>
              <a:rPr lang="en-US" altLang="ko-KR" dirty="0" smtClean="0"/>
              <a:t> mode, </a:t>
            </a:r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en-US" altLang="ko-KR" dirty="0"/>
              <a:t> value);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-   name </a:t>
            </a:r>
            <a:r>
              <a:rPr lang="en-US" altLang="ko-KR" dirty="0"/>
              <a:t>: </a:t>
            </a:r>
            <a:r>
              <a:rPr lang="ko-KR" altLang="en-US" dirty="0" smtClean="0"/>
              <a:t>식별 가능한 외부 위치 파일명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  </a:t>
            </a:r>
            <a:r>
              <a:rPr lang="en-US" altLang="ko-KR" dirty="0" err="1" smtClean="0"/>
              <a:t>oflag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함수 처럼  </a:t>
            </a:r>
            <a:r>
              <a:rPr lang="en-US" altLang="ko-KR" dirty="0" smtClean="0"/>
              <a:t>O_CREAT | O_EXCL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  mode :  </a:t>
            </a:r>
            <a:r>
              <a:rPr lang="ko-KR" altLang="en-US" dirty="0" smtClean="0"/>
              <a:t>접근 권한 설정 </a:t>
            </a:r>
            <a:r>
              <a:rPr lang="en-US" altLang="ko-KR" dirty="0" smtClean="0"/>
              <a:t>,  0666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pPr algn="l"/>
            <a:r>
              <a:rPr lang="en-US" altLang="ko-KR" dirty="0" smtClean="0"/>
              <a:t>-   value :  </a:t>
            </a:r>
            <a:r>
              <a:rPr lang="ko-KR" altLang="en-US" dirty="0" smtClean="0"/>
              <a:t>생성할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카운터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sem_t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pSem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pSem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sem_open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mysem</a:t>
            </a:r>
            <a:r>
              <a:rPr lang="en-US" altLang="ko-KR" dirty="0" smtClean="0"/>
              <a:t>”, O_CREAT | O_EXCL, 0666, 1);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// </a:t>
            </a:r>
            <a:r>
              <a:rPr lang="ko-KR" altLang="en-US" dirty="0" smtClean="0"/>
              <a:t>이미 시스템에 존재하는 경우에는 </a:t>
            </a:r>
            <a:r>
              <a:rPr lang="ko-KR" altLang="en-US" dirty="0" err="1" smtClean="0"/>
              <a:t>오픈만</a:t>
            </a:r>
            <a:r>
              <a:rPr lang="ko-KR" altLang="en-US" dirty="0" smtClean="0"/>
              <a:t> 해줌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pSem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sem_open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mysem</a:t>
            </a:r>
            <a:r>
              <a:rPr lang="en-US" altLang="ko-KR" dirty="0" smtClean="0"/>
              <a:t>”, 0);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683568" y="5805264"/>
            <a:ext cx="6840760" cy="0"/>
          </a:xfrm>
          <a:prstGeom prst="line">
            <a:avLst/>
          </a:prstGeom>
          <a:solidFill>
            <a:srgbClr val="E7EFF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68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- </a:t>
            </a:r>
            <a:r>
              <a:rPr lang="ko-KR" altLang="en-US" dirty="0" err="1" smtClean="0"/>
              <a:t>세마포어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8856984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dirty="0" smtClean="0"/>
              <a:t>P(S) </a:t>
            </a:r>
            <a:r>
              <a:rPr lang="ko-KR" altLang="en-US" dirty="0" smtClean="0"/>
              <a:t>오퍼레이션</a:t>
            </a:r>
            <a:endParaRPr lang="en-US" altLang="ko-KR" dirty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sem_wait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sem_t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sem</a:t>
            </a:r>
            <a:r>
              <a:rPr lang="en-US" altLang="ko-KR" dirty="0" smtClean="0"/>
              <a:t>);  //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FF3300"/>
                </a:solidFill>
              </a:rPr>
              <a:t>세마포어</a:t>
            </a:r>
            <a:r>
              <a:rPr lang="ko-KR" altLang="en-US" dirty="0" smtClean="0">
                <a:solidFill>
                  <a:srgbClr val="FF3300"/>
                </a:solidFill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</a:rPr>
              <a:t>V(S)</a:t>
            </a:r>
            <a:r>
              <a:rPr lang="ko-KR" altLang="en-US" dirty="0" smtClean="0">
                <a:solidFill>
                  <a:srgbClr val="FF3300"/>
                </a:solidFill>
              </a:rPr>
              <a:t>동작 있을 때까지 대기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algn="l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sem_trywait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sem_t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sem</a:t>
            </a:r>
            <a:r>
              <a:rPr lang="en-US" altLang="ko-KR" dirty="0" smtClean="0"/>
              <a:t>);   // </a:t>
            </a:r>
            <a:r>
              <a:rPr lang="en-US" altLang="ko-KR" dirty="0" err="1" smtClean="0"/>
              <a:t>sem_wait</a:t>
            </a:r>
            <a:r>
              <a:rPr lang="ko-KR" altLang="en-US" dirty="0" smtClean="0"/>
              <a:t>의 넌 </a:t>
            </a:r>
            <a:r>
              <a:rPr lang="ko-KR" altLang="en-US" dirty="0" err="1" smtClean="0"/>
              <a:t>블럭킹</a:t>
            </a:r>
            <a:r>
              <a:rPr lang="ko-KR" altLang="en-US" dirty="0" smtClean="0"/>
              <a:t> 기능 추가</a:t>
            </a:r>
            <a:endParaRPr lang="en-US" altLang="ko-KR" dirty="0" smtClean="0"/>
          </a:p>
          <a:p>
            <a:pPr algn="l"/>
            <a:r>
              <a:rPr lang="en-US" altLang="ko-KR" dirty="0" err="1" smtClean="0">
                <a:solidFill>
                  <a:srgbClr val="333333"/>
                </a:solidFill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</a:rPr>
              <a:t>sem_timedwait</a:t>
            </a:r>
            <a:r>
              <a:rPr lang="en-US" altLang="ko-KR" dirty="0" smtClean="0">
                <a:solidFill>
                  <a:srgbClr val="333333"/>
                </a:solidFill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</a:rPr>
              <a:t>sem_t</a:t>
            </a:r>
            <a:r>
              <a:rPr lang="en-US" altLang="ko-KR" dirty="0" smtClean="0">
                <a:solidFill>
                  <a:srgbClr val="333333"/>
                </a:solidFill>
              </a:rPr>
              <a:t>* </a:t>
            </a:r>
            <a:r>
              <a:rPr lang="en-US" altLang="ko-KR" dirty="0" err="1" smtClean="0">
                <a:solidFill>
                  <a:srgbClr val="333333"/>
                </a:solidFill>
              </a:rPr>
              <a:t>sem</a:t>
            </a:r>
            <a:r>
              <a:rPr lang="en-US" altLang="ko-KR" dirty="0" smtClean="0">
                <a:solidFill>
                  <a:srgbClr val="333333"/>
                </a:solidFill>
              </a:rPr>
              <a:t>, </a:t>
            </a:r>
            <a:r>
              <a:rPr lang="en-US" altLang="ko-KR" dirty="0" err="1" smtClean="0">
                <a:solidFill>
                  <a:srgbClr val="333333"/>
                </a:solidFill>
              </a:rPr>
              <a:t>const</a:t>
            </a:r>
            <a:r>
              <a:rPr lang="en-US" altLang="ko-KR" dirty="0" smtClean="0">
                <a:solidFill>
                  <a:srgbClr val="333333"/>
                </a:solidFill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</a:rPr>
              <a:t>struct</a:t>
            </a:r>
            <a:r>
              <a:rPr lang="en-US" altLang="ko-KR" dirty="0" smtClean="0">
                <a:solidFill>
                  <a:srgbClr val="333333"/>
                </a:solidFill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</a:rPr>
              <a:t>timespec</a:t>
            </a:r>
            <a:r>
              <a:rPr lang="en-US" altLang="ko-KR" dirty="0" smtClean="0">
                <a:solidFill>
                  <a:srgbClr val="333333"/>
                </a:solidFill>
              </a:rPr>
              <a:t>* </a:t>
            </a:r>
            <a:r>
              <a:rPr lang="en-US" altLang="ko-KR" dirty="0" err="1" smtClean="0">
                <a:solidFill>
                  <a:srgbClr val="333333"/>
                </a:solidFill>
              </a:rPr>
              <a:t>abs_timeout</a:t>
            </a:r>
            <a:r>
              <a:rPr lang="en-US" altLang="ko-KR" dirty="0" smtClean="0">
                <a:solidFill>
                  <a:srgbClr val="333333"/>
                </a:solidFill>
              </a:rPr>
              <a:t>);</a:t>
            </a:r>
          </a:p>
          <a:p>
            <a:pPr algn="l"/>
            <a:r>
              <a:rPr lang="en-US" altLang="ko-KR" dirty="0" smtClean="0">
                <a:solidFill>
                  <a:srgbClr val="333333"/>
                </a:solidFill>
              </a:rPr>
              <a:t>// </a:t>
            </a:r>
            <a:r>
              <a:rPr lang="en-US" altLang="ko-KR" dirty="0" err="1" smtClean="0">
                <a:solidFill>
                  <a:srgbClr val="333333"/>
                </a:solidFill>
              </a:rPr>
              <a:t>sem_wait</a:t>
            </a:r>
            <a:r>
              <a:rPr lang="ko-KR" altLang="en-US" dirty="0" smtClean="0">
                <a:solidFill>
                  <a:srgbClr val="333333"/>
                </a:solidFill>
              </a:rPr>
              <a:t>의 타임아웃 기능이 추가된 함수</a:t>
            </a:r>
            <a:endParaRPr lang="en-US" altLang="ko-KR" dirty="0" smtClean="0">
              <a:solidFill>
                <a:srgbClr val="333333"/>
              </a:solidFill>
            </a:endParaRPr>
          </a:p>
          <a:p>
            <a:pPr algn="l"/>
            <a:endParaRPr lang="en-US" altLang="ko-KR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333333"/>
                </a:solidFill>
              </a:rPr>
              <a:t>V(S) </a:t>
            </a:r>
            <a:r>
              <a:rPr lang="ko-KR" altLang="en-US" dirty="0" smtClean="0">
                <a:solidFill>
                  <a:srgbClr val="333333"/>
                </a:solidFill>
              </a:rPr>
              <a:t>오퍼레이션</a:t>
            </a:r>
            <a:endParaRPr lang="en-US" altLang="ko-KR" dirty="0" smtClean="0">
              <a:solidFill>
                <a:srgbClr val="333333"/>
              </a:solidFill>
            </a:endParaRPr>
          </a:p>
          <a:p>
            <a:pPr algn="l"/>
            <a:r>
              <a:rPr lang="en-US" altLang="ko-KR" dirty="0" err="1">
                <a:solidFill>
                  <a:srgbClr val="333333"/>
                </a:solidFill>
              </a:rPr>
              <a:t>i</a:t>
            </a:r>
            <a:r>
              <a:rPr lang="en-US" altLang="ko-KR" dirty="0" err="1" smtClean="0">
                <a:solidFill>
                  <a:srgbClr val="333333"/>
                </a:solidFill>
              </a:rPr>
              <a:t>nt</a:t>
            </a:r>
            <a:r>
              <a:rPr lang="ko-KR" altLang="en-US" dirty="0" smtClean="0">
                <a:solidFill>
                  <a:srgbClr val="333333"/>
                </a:solidFill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</a:rPr>
              <a:t>sem_post</a:t>
            </a:r>
            <a:r>
              <a:rPr lang="en-US" altLang="ko-KR" dirty="0" smtClean="0">
                <a:solidFill>
                  <a:srgbClr val="333333"/>
                </a:solidFill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</a:rPr>
              <a:t>sem_t</a:t>
            </a:r>
            <a:r>
              <a:rPr lang="en-US" altLang="ko-KR" dirty="0" smtClean="0">
                <a:solidFill>
                  <a:srgbClr val="333333"/>
                </a:solidFill>
              </a:rPr>
              <a:t>* </a:t>
            </a:r>
            <a:r>
              <a:rPr lang="en-US" altLang="ko-KR" dirty="0" err="1" smtClean="0">
                <a:solidFill>
                  <a:srgbClr val="333333"/>
                </a:solidFill>
              </a:rPr>
              <a:t>sem</a:t>
            </a:r>
            <a:r>
              <a:rPr lang="en-US" altLang="ko-KR" dirty="0" smtClean="0">
                <a:solidFill>
                  <a:srgbClr val="333333"/>
                </a:solidFill>
              </a:rPr>
              <a:t>);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</a:rPr>
              <a:t> //</a:t>
            </a:r>
            <a:r>
              <a:rPr lang="ko-KR" altLang="en-US" dirty="0" err="1" smtClean="0">
                <a:solidFill>
                  <a:srgbClr val="333333"/>
                </a:solidFill>
              </a:rPr>
              <a:t>세마포어</a:t>
            </a:r>
            <a:r>
              <a:rPr lang="ko-KR" altLang="en-US" dirty="0" smtClean="0">
                <a:solidFill>
                  <a:srgbClr val="333333"/>
                </a:solidFill>
              </a:rPr>
              <a:t> 값을 </a:t>
            </a:r>
            <a:r>
              <a:rPr lang="en-US" altLang="ko-KR" dirty="0" smtClean="0">
                <a:solidFill>
                  <a:srgbClr val="333333"/>
                </a:solidFill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</a:rPr>
              <a:t>증가</a:t>
            </a:r>
            <a:endParaRPr lang="en-US" altLang="ko-KR" dirty="0" smtClean="0">
              <a:solidFill>
                <a:srgbClr val="3333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789040"/>
            <a:ext cx="5256584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err="1" smtClean="0"/>
              <a:t>sem_t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pSem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sem_open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mysem</a:t>
            </a:r>
            <a:r>
              <a:rPr lang="en-US" altLang="ko-KR" dirty="0" smtClean="0"/>
              <a:t>”,~~ );</a:t>
            </a:r>
          </a:p>
          <a:p>
            <a:pPr algn="l"/>
            <a:r>
              <a:rPr lang="en-US" altLang="ko-KR" dirty="0" err="1" smtClean="0"/>
              <a:t>sem_wait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pSem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err="1" smtClean="0"/>
              <a:t>tmp</a:t>
            </a:r>
            <a:r>
              <a:rPr lang="en-US" altLang="ko-KR" dirty="0" smtClean="0"/>
              <a:t> </a:t>
            </a:r>
            <a:r>
              <a:rPr lang="en-US" altLang="ko-KR" dirty="0"/>
              <a:t>= count;</a:t>
            </a:r>
          </a:p>
          <a:p>
            <a:pPr algn="l"/>
            <a:r>
              <a:rPr lang="en-US" altLang="ko-KR" dirty="0" err="1" smtClean="0"/>
              <a:t>tmp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tmp</a:t>
            </a:r>
            <a:r>
              <a:rPr lang="en-US" altLang="ko-KR" dirty="0"/>
              <a:t> + 1;</a:t>
            </a:r>
          </a:p>
          <a:p>
            <a:pPr algn="l"/>
            <a:r>
              <a:rPr lang="en-US" altLang="ko-KR" dirty="0" smtClean="0"/>
              <a:t>sleep(1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 smtClean="0"/>
              <a:t>count </a:t>
            </a:r>
            <a:r>
              <a:rPr lang="en-US" altLang="ko-KR" dirty="0"/>
              <a:t>=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 smtClean="0"/>
              <a:t>printf</a:t>
            </a:r>
            <a:r>
              <a:rPr lang="en-US" altLang="ko-KR" dirty="0"/>
              <a:t>("%d : %d\n", (</a:t>
            </a:r>
            <a:r>
              <a:rPr lang="en-US" altLang="ko-KR" dirty="0" err="1"/>
              <a:t>int</a:t>
            </a:r>
            <a:r>
              <a:rPr lang="en-US" altLang="ko-KR" dirty="0"/>
              <a:t>)id, count);</a:t>
            </a:r>
          </a:p>
          <a:p>
            <a:pPr algn="l"/>
            <a:r>
              <a:rPr lang="en-US" altLang="ko-KR" dirty="0" err="1" smtClean="0"/>
              <a:t>sem_post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pSem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51520" y="4365104"/>
            <a:ext cx="2016224" cy="21602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0398" y="5903150"/>
            <a:ext cx="2016224" cy="216024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699792" y="4509120"/>
            <a:ext cx="309634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868144" y="436510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P(S)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2699792" y="6021288"/>
            <a:ext cx="309634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73893" y="584113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V(S)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익명 </a:t>
            </a:r>
            <a:r>
              <a:rPr lang="ko-KR" altLang="en-US" dirty="0" err="1" smtClean="0"/>
              <a:t>세마포어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173" y="1234568"/>
            <a:ext cx="410445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semaphore.h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MAX_THREAD_NUM 2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count = 0;</a:t>
            </a:r>
          </a:p>
          <a:p>
            <a:pPr algn="l"/>
            <a:r>
              <a:rPr lang="en-US" altLang="ko-KR" sz="1000" dirty="0" err="1"/>
              <a:t>sem_t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mysem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void* </a:t>
            </a:r>
            <a:r>
              <a:rPr lang="en-US" altLang="ko-KR" sz="1000" dirty="0" err="1"/>
              <a:t>t_function</a:t>
            </a:r>
            <a:r>
              <a:rPr lang="en-US" altLang="ko-KR" sz="1000" dirty="0"/>
              <a:t>(void* data)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id;</a:t>
            </a:r>
          </a:p>
          <a:p>
            <a:pPr algn="l"/>
            <a:r>
              <a:rPr lang="en-US" altLang="ko-KR" sz="1000" dirty="0"/>
              <a:t>	id = </a:t>
            </a:r>
            <a:r>
              <a:rPr lang="en-US" altLang="ko-KR" sz="1000" dirty="0" err="1"/>
              <a:t>pthread_self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	printf("Thread %d  Created. \n",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)id);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sem_wait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mysem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sleep(1);</a:t>
            </a:r>
          </a:p>
          <a:p>
            <a:pPr algn="l"/>
            <a:r>
              <a:rPr lang="en-US" altLang="ko-KR" sz="1000" dirty="0"/>
              <a:t>	count = count + 1;</a:t>
            </a:r>
          </a:p>
          <a:p>
            <a:pPr algn="l"/>
            <a:r>
              <a:rPr lang="en-US" altLang="ko-KR" sz="1000" dirty="0"/>
              <a:t>	printf("%d : %d\n",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)id, count);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sem_post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mysem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	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posix_semaphore1.c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719" y="1234568"/>
            <a:ext cx="41044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pthread_t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[MAX_THREAD_NUM];</a:t>
            </a:r>
          </a:p>
          <a:p>
            <a:pPr algn="l"/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thr_id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status;</a:t>
            </a:r>
          </a:p>
          <a:p>
            <a:pPr algn="l"/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/>
              <a:t>     if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sem_init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mysem</a:t>
            </a:r>
            <a:r>
              <a:rPr lang="en-US" altLang="ko-KR" sz="1000" dirty="0"/>
              <a:t>, 0, 1) == -1)</a:t>
            </a:r>
          </a:p>
          <a:p>
            <a:pPr algn="l"/>
            <a:r>
              <a:rPr lang="en-US" altLang="ko-KR" sz="1000" dirty="0" smtClean="0"/>
              <a:t>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exit(0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}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for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MAX_THREAD_NUM;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 smtClean="0"/>
              <a:t>    {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thr_id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p_thread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NULL, </a:t>
            </a:r>
            <a:r>
              <a:rPr lang="en-US" altLang="ko-KR" sz="1000" dirty="0" smtClean="0"/>
              <a:t>              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</a:t>
            </a:r>
            <a:r>
              <a:rPr lang="en-US" altLang="ko-KR" sz="1000" dirty="0" err="1" smtClean="0"/>
              <a:t>t_function</a:t>
            </a:r>
            <a:r>
              <a:rPr lang="en-US" altLang="ko-KR" sz="1000" dirty="0"/>
              <a:t>, NULL);</a:t>
            </a:r>
          </a:p>
          <a:p>
            <a:pPr algn="l"/>
            <a:r>
              <a:rPr lang="en-US" altLang="ko-KR" sz="1000" dirty="0" smtClean="0"/>
              <a:t>            if(</a:t>
            </a:r>
            <a:r>
              <a:rPr lang="en-US" altLang="ko-KR" sz="1000" dirty="0" err="1" smtClean="0"/>
              <a:t>thr_id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 0)</a:t>
            </a:r>
          </a:p>
          <a:p>
            <a:pPr algn="l"/>
            <a:r>
              <a:rPr lang="en-US" altLang="ko-KR" sz="1000" dirty="0" smtClean="0"/>
              <a:t>   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("thread create error : 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exit(0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   }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pthread_join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p_thread</a:t>
            </a:r>
            <a:r>
              <a:rPr lang="en-US" altLang="ko-KR" sz="1000" dirty="0" smtClean="0"/>
              <a:t>[0</a:t>
            </a:r>
            <a:r>
              <a:rPr lang="en-US" altLang="ko-KR" sz="1000" dirty="0"/>
              <a:t>], NULL);</a:t>
            </a:r>
          </a:p>
          <a:p>
            <a:pPr algn="l"/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pthread_join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p_thread</a:t>
            </a:r>
            <a:r>
              <a:rPr lang="en-US" altLang="ko-KR" sz="1000" dirty="0" smtClean="0"/>
              <a:t>[1</a:t>
            </a:r>
            <a:r>
              <a:rPr lang="en-US" altLang="ko-KR" sz="1000" dirty="0"/>
              <a:t>], NULL);</a:t>
            </a:r>
          </a:p>
          <a:p>
            <a:pPr algn="l"/>
            <a:r>
              <a:rPr lang="en-US" altLang="ko-KR" sz="1000" dirty="0" smtClean="0"/>
              <a:t>      return </a:t>
            </a:r>
            <a:r>
              <a:rPr lang="en-US" altLang="ko-KR" sz="1000" dirty="0"/>
              <a:t>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257576" y="2492896"/>
            <a:ext cx="1800200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0229" y="2927913"/>
            <a:ext cx="1800200" cy="213055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43608" y="5111062"/>
            <a:ext cx="1800200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89738" y="4293096"/>
            <a:ext cx="1800200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6405375"/>
            <a:ext cx="6087955" cy="307777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smtClean="0"/>
              <a:t>posix_semaphore</a:t>
            </a:r>
            <a:r>
              <a:rPr lang="en-US" altLang="ko-KR" dirty="0"/>
              <a:t>1</a:t>
            </a:r>
            <a:r>
              <a:rPr lang="en-US" altLang="ko-KR" dirty="0" smtClean="0"/>
              <a:t>  posix_semaphore1.c   -</a:t>
            </a:r>
            <a:r>
              <a:rPr lang="en-US" altLang="ko-KR" dirty="0" err="1"/>
              <a:t>lpthread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–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활용 예제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이름 있는 </a:t>
            </a:r>
            <a:r>
              <a:rPr lang="ko-KR" altLang="en-US" dirty="0" err="1" smtClean="0"/>
              <a:t>세마포어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173" y="1234568"/>
            <a:ext cx="4104456" cy="405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semaphore.h</a:t>
            </a:r>
            <a:r>
              <a:rPr lang="en-US" altLang="ko-KR" sz="800" dirty="0"/>
              <a:t>&gt;</a:t>
            </a:r>
          </a:p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stdio.h</a:t>
            </a:r>
            <a:r>
              <a:rPr lang="en-US" altLang="ko-KR" sz="800" dirty="0"/>
              <a:t>&gt;</a:t>
            </a:r>
          </a:p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unistd.h</a:t>
            </a:r>
            <a:r>
              <a:rPr lang="en-US" altLang="ko-KR" sz="800" dirty="0"/>
              <a:t>&gt;</a:t>
            </a:r>
          </a:p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stdlib.h</a:t>
            </a:r>
            <a:r>
              <a:rPr lang="en-US" altLang="ko-KR" sz="800" dirty="0"/>
              <a:t>&gt;</a:t>
            </a:r>
          </a:p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pthread.h</a:t>
            </a:r>
            <a:r>
              <a:rPr lang="en-US" altLang="ko-KR" sz="800" dirty="0"/>
              <a:t>&gt;</a:t>
            </a:r>
          </a:p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errno.h</a:t>
            </a:r>
            <a:r>
              <a:rPr lang="en-US" altLang="ko-KR" sz="800" dirty="0"/>
              <a:t>&gt;</a:t>
            </a:r>
          </a:p>
          <a:p>
            <a:pPr algn="l"/>
            <a:r>
              <a:rPr lang="en-US" altLang="ko-KR" sz="800" dirty="0"/>
              <a:t>#include &lt;</a:t>
            </a:r>
            <a:r>
              <a:rPr lang="en-US" altLang="ko-KR" sz="800" dirty="0" err="1"/>
              <a:t>fcntl.h</a:t>
            </a:r>
            <a:r>
              <a:rPr lang="en-US" altLang="ko-KR" sz="800" dirty="0"/>
              <a:t>&gt;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#define MAX_THREAD_NUM 2</a:t>
            </a:r>
          </a:p>
          <a:p>
            <a:pPr algn="l"/>
            <a:r>
              <a:rPr lang="en-US" altLang="ko-KR" sz="800" dirty="0"/>
              <a:t>#define POSIX_SEM_NAME  "</a:t>
            </a:r>
            <a:r>
              <a:rPr lang="en-US" altLang="ko-KR" sz="800" dirty="0" err="1"/>
              <a:t>mysem</a:t>
            </a:r>
            <a:r>
              <a:rPr lang="en-US" altLang="ko-KR" sz="800" dirty="0"/>
              <a:t>"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 err="1"/>
              <a:t>int</a:t>
            </a:r>
            <a:r>
              <a:rPr lang="en-US" altLang="ko-KR" sz="800" dirty="0"/>
              <a:t> count = 0;</a:t>
            </a:r>
          </a:p>
          <a:p>
            <a:pPr algn="l"/>
            <a:r>
              <a:rPr lang="en-US" altLang="ko-KR" sz="800" dirty="0" err="1"/>
              <a:t>sem_t</a:t>
            </a:r>
            <a:r>
              <a:rPr lang="en-US" altLang="ko-KR" sz="800" dirty="0"/>
              <a:t> *</a:t>
            </a:r>
            <a:r>
              <a:rPr lang="en-US" altLang="ko-KR" sz="800" dirty="0" err="1"/>
              <a:t>pSem</a:t>
            </a:r>
            <a:r>
              <a:rPr lang="en-US" altLang="ko-KR" sz="800" dirty="0"/>
              <a:t>;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void* </a:t>
            </a:r>
            <a:r>
              <a:rPr lang="en-US" altLang="ko-KR" sz="800" dirty="0" err="1"/>
              <a:t>t_function</a:t>
            </a:r>
            <a:r>
              <a:rPr lang="en-US" altLang="ko-KR" sz="800" dirty="0"/>
              <a:t>(void* data)</a:t>
            </a:r>
          </a:p>
          <a:p>
            <a:pPr algn="l"/>
            <a:r>
              <a:rPr lang="en-US" altLang="ko-KR" sz="800" dirty="0"/>
              <a:t>{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pthread_t</a:t>
            </a:r>
            <a:r>
              <a:rPr lang="en-US" altLang="ko-KR" sz="800" dirty="0"/>
              <a:t> id;</a:t>
            </a:r>
          </a:p>
          <a:p>
            <a:pPr algn="l"/>
            <a:r>
              <a:rPr lang="en-US" altLang="ko-KR" sz="800" dirty="0"/>
              <a:t>	id = </a:t>
            </a:r>
            <a:r>
              <a:rPr lang="en-US" altLang="ko-KR" sz="800" dirty="0" err="1"/>
              <a:t>pthread_self</a:t>
            </a:r>
            <a:r>
              <a:rPr lang="en-US" altLang="ko-KR" sz="800" dirty="0"/>
              <a:t>();</a:t>
            </a:r>
          </a:p>
          <a:p>
            <a:pPr algn="l"/>
            <a:r>
              <a:rPr lang="en-US" altLang="ko-KR" sz="800" dirty="0"/>
              <a:t>	printf("Thread %d  Created. \n", (</a:t>
            </a:r>
            <a:r>
              <a:rPr lang="en-US" altLang="ko-KR" sz="800" dirty="0" err="1"/>
              <a:t>int</a:t>
            </a:r>
            <a:r>
              <a:rPr lang="en-US" altLang="ko-KR" sz="800" dirty="0"/>
              <a:t>)id);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sem_wait</a:t>
            </a:r>
            <a:r>
              <a:rPr lang="en-US" altLang="ko-KR" sz="800" dirty="0"/>
              <a:t>(</a:t>
            </a:r>
            <a:r>
              <a:rPr lang="en-US" altLang="ko-KR" sz="800" dirty="0" err="1"/>
              <a:t>pSem</a:t>
            </a:r>
            <a:r>
              <a:rPr lang="en-US" altLang="ko-KR" sz="800" dirty="0"/>
              <a:t>);</a:t>
            </a:r>
          </a:p>
          <a:p>
            <a:pPr algn="l"/>
            <a:r>
              <a:rPr lang="en-US" altLang="ko-KR" sz="800" dirty="0"/>
              <a:t>	sleep(1);</a:t>
            </a:r>
          </a:p>
          <a:p>
            <a:pPr algn="l"/>
            <a:r>
              <a:rPr lang="en-US" altLang="ko-KR" sz="800" dirty="0"/>
              <a:t>	count = count + 1;</a:t>
            </a:r>
          </a:p>
          <a:p>
            <a:pPr algn="l"/>
            <a:r>
              <a:rPr lang="en-US" altLang="ko-KR" sz="800" dirty="0"/>
              <a:t>	printf("%d : %d\n", (</a:t>
            </a:r>
            <a:r>
              <a:rPr lang="en-US" altLang="ko-KR" sz="800" dirty="0" err="1"/>
              <a:t>int</a:t>
            </a:r>
            <a:r>
              <a:rPr lang="en-US" altLang="ko-KR" sz="800" dirty="0"/>
              <a:t>)id, count);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sem_post</a:t>
            </a:r>
            <a:r>
              <a:rPr lang="en-US" altLang="ko-KR" sz="800" dirty="0"/>
              <a:t>(</a:t>
            </a:r>
            <a:r>
              <a:rPr lang="en-US" altLang="ko-KR" sz="800" dirty="0" err="1"/>
              <a:t>pSem</a:t>
            </a:r>
            <a:r>
              <a:rPr lang="en-US" altLang="ko-KR" sz="800" dirty="0"/>
              <a:t>);</a:t>
            </a:r>
          </a:p>
          <a:p>
            <a:pPr algn="l"/>
            <a:r>
              <a:rPr lang="en-US" altLang="ko-KR" sz="800" dirty="0"/>
              <a:t>		</a:t>
            </a:r>
          </a:p>
          <a:p>
            <a:pPr algn="l"/>
            <a:r>
              <a:rPr lang="en-US" altLang="ko-KR" sz="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posix_semaphore2.c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1234568"/>
            <a:ext cx="5185271" cy="28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/>
              <a:t>int</a:t>
            </a:r>
            <a:r>
              <a:rPr lang="en-US" altLang="ko-KR" sz="800" dirty="0"/>
              <a:t> main(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argc</a:t>
            </a:r>
            <a:r>
              <a:rPr lang="en-US" altLang="ko-KR" sz="800" dirty="0"/>
              <a:t>, char** </a:t>
            </a:r>
            <a:r>
              <a:rPr lang="en-US" altLang="ko-KR" sz="800" dirty="0" err="1"/>
              <a:t>argv</a:t>
            </a:r>
            <a:r>
              <a:rPr lang="en-US" altLang="ko-KR" sz="800" dirty="0"/>
              <a:t>)</a:t>
            </a:r>
          </a:p>
          <a:p>
            <a:pPr algn="l"/>
            <a:r>
              <a:rPr lang="en-US" altLang="ko-KR" sz="800" dirty="0"/>
              <a:t>{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pthread_t</a:t>
            </a:r>
            <a:r>
              <a:rPr lang="en-US" altLang="ko-KR" sz="800" dirty="0"/>
              <a:t> </a:t>
            </a:r>
            <a:r>
              <a:rPr lang="en-US" altLang="ko-KR" sz="800" dirty="0" err="1"/>
              <a:t>p_thread</a:t>
            </a:r>
            <a:r>
              <a:rPr lang="en-US" altLang="ko-KR" sz="800" dirty="0"/>
              <a:t>[MAX_THREAD_NUM];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thr_id</a:t>
            </a:r>
            <a:r>
              <a:rPr lang="en-US" altLang="ko-KR" sz="800" dirty="0"/>
              <a:t>;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status;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i</a:t>
            </a:r>
            <a:r>
              <a:rPr lang="en-US" altLang="ko-KR" sz="800" dirty="0"/>
              <a:t> = 0;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pSem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sem_open</a:t>
            </a:r>
            <a:r>
              <a:rPr lang="en-US" altLang="ko-KR" sz="800" dirty="0"/>
              <a:t>(POSIX_SEM_NAME, O_CREAT | O_EXCL, 0666, 1); 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	if(</a:t>
            </a:r>
            <a:r>
              <a:rPr lang="en-US" altLang="ko-KR" sz="800" dirty="0" err="1"/>
              <a:t>pSem</a:t>
            </a:r>
            <a:r>
              <a:rPr lang="en-US" altLang="ko-KR" sz="800" dirty="0"/>
              <a:t> == SEM_FAILED)</a:t>
            </a:r>
          </a:p>
          <a:p>
            <a:pPr algn="l"/>
            <a:r>
              <a:rPr lang="en-US" altLang="ko-KR" sz="800" dirty="0"/>
              <a:t>	{</a:t>
            </a:r>
          </a:p>
          <a:p>
            <a:pPr algn="l"/>
            <a:r>
              <a:rPr lang="en-US" altLang="ko-KR" sz="800" dirty="0"/>
              <a:t>		if(</a:t>
            </a:r>
            <a:r>
              <a:rPr lang="en-US" altLang="ko-KR" sz="800" dirty="0" err="1"/>
              <a:t>errno</a:t>
            </a:r>
            <a:r>
              <a:rPr lang="en-US" altLang="ko-KR" sz="800" dirty="0"/>
              <a:t> != EEXIST)</a:t>
            </a:r>
          </a:p>
          <a:p>
            <a:pPr algn="l"/>
            <a:r>
              <a:rPr lang="en-US" altLang="ko-KR" sz="800" dirty="0"/>
              <a:t>		{</a:t>
            </a:r>
          </a:p>
          <a:p>
            <a:pPr algn="l"/>
            <a:r>
              <a:rPr lang="en-US" altLang="ko-KR" sz="800" dirty="0"/>
              <a:t>			</a:t>
            </a:r>
            <a:r>
              <a:rPr lang="en-US" altLang="ko-KR" sz="800" dirty="0" err="1"/>
              <a:t>perror</a:t>
            </a:r>
            <a:r>
              <a:rPr lang="en-US" altLang="ko-KR" sz="800" dirty="0"/>
              <a:t>("</a:t>
            </a:r>
            <a:r>
              <a:rPr lang="en-US" altLang="ko-KR" sz="800" dirty="0" err="1"/>
              <a:t>sem_open</a:t>
            </a:r>
            <a:r>
              <a:rPr lang="en-US" altLang="ko-KR" sz="800" dirty="0"/>
              <a:t> error");</a:t>
            </a:r>
          </a:p>
          <a:p>
            <a:pPr algn="l"/>
            <a:r>
              <a:rPr lang="en-US" altLang="ko-KR" sz="800" dirty="0"/>
              <a:t>			exit(EXIT_FAILURE);</a:t>
            </a:r>
          </a:p>
          <a:p>
            <a:pPr algn="l"/>
            <a:r>
              <a:rPr lang="en-US" altLang="ko-KR" sz="800" dirty="0"/>
              <a:t>		}</a:t>
            </a:r>
          </a:p>
          <a:p>
            <a:pPr algn="l"/>
            <a:r>
              <a:rPr lang="en-US" altLang="ko-KR" sz="800" dirty="0"/>
              <a:t>		</a:t>
            </a:r>
            <a:r>
              <a:rPr lang="en-US" altLang="ko-KR" sz="800" dirty="0" err="1"/>
              <a:t>pSem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sem_open</a:t>
            </a:r>
            <a:r>
              <a:rPr lang="en-US" altLang="ko-KR" sz="800" dirty="0"/>
              <a:t>(POSIX_SEM_NAME, 0); </a:t>
            </a:r>
          </a:p>
          <a:p>
            <a:pPr algn="l"/>
            <a:r>
              <a:rPr lang="en-US" altLang="ko-KR" sz="800" dirty="0"/>
              <a:t>	}</a:t>
            </a:r>
          </a:p>
          <a:p>
            <a:pPr algn="l"/>
            <a:r>
              <a:rPr lang="en-US" altLang="ko-KR" sz="800" dirty="0"/>
              <a:t>	else</a:t>
            </a:r>
          </a:p>
          <a:p>
            <a:pPr algn="l"/>
            <a:r>
              <a:rPr lang="en-US" altLang="ko-KR" sz="800" dirty="0"/>
              <a:t>		printf("Create new </a:t>
            </a:r>
            <a:r>
              <a:rPr lang="en-US" altLang="ko-KR" sz="800" dirty="0" err="1"/>
              <a:t>sem</a:t>
            </a:r>
            <a:r>
              <a:rPr lang="en-US" altLang="ko-KR" sz="800" dirty="0"/>
              <a:t> : %d \n", </a:t>
            </a:r>
            <a:r>
              <a:rPr lang="en-US" altLang="ko-KR" sz="800" dirty="0" err="1"/>
              <a:t>getpid</a:t>
            </a:r>
            <a:r>
              <a:rPr lang="en-US" altLang="ko-KR" sz="800" dirty="0"/>
              <a:t>());</a:t>
            </a:r>
            <a:endParaRPr lang="en-US" altLang="ko-KR" sz="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93097" y="5949280"/>
            <a:ext cx="6087955" cy="307777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smtClean="0"/>
              <a:t>posix_semaphore2  posix_semaphore2.c   -</a:t>
            </a:r>
            <a:r>
              <a:rPr lang="en-US" altLang="ko-KR" dirty="0" err="1"/>
              <a:t>lpthread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774194" y="4331740"/>
            <a:ext cx="6126397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/>
              <a:t>	</a:t>
            </a:r>
            <a:r>
              <a:rPr lang="en-US" altLang="ko-KR" sz="800" dirty="0" smtClean="0"/>
              <a:t>/*  </a:t>
            </a:r>
            <a:r>
              <a:rPr lang="ko-KR" altLang="en-US" sz="800" dirty="0" err="1" smtClean="0"/>
              <a:t>스레드</a:t>
            </a:r>
            <a:r>
              <a:rPr lang="ko-KR" altLang="en-US" sz="800" dirty="0" smtClean="0"/>
              <a:t> 생성 및  </a:t>
            </a:r>
            <a:r>
              <a:rPr lang="en-US" altLang="ko-KR" sz="800" dirty="0" smtClean="0"/>
              <a:t>join </a:t>
            </a:r>
            <a:r>
              <a:rPr lang="ko-KR" altLang="en-US" sz="800" dirty="0" smtClean="0"/>
              <a:t>부분은  </a:t>
            </a:r>
            <a:r>
              <a:rPr lang="en-US" altLang="ko-KR" sz="800" dirty="0" smtClean="0"/>
              <a:t>posix_semaphore1.c </a:t>
            </a:r>
            <a:r>
              <a:rPr lang="ko-KR" altLang="en-US" sz="800" dirty="0" smtClean="0"/>
              <a:t>코드와 동일</a:t>
            </a:r>
            <a:endParaRPr lang="en-US" altLang="ko-KR" sz="800" dirty="0" smtClean="0"/>
          </a:p>
          <a:p>
            <a:pPr algn="l"/>
            <a:r>
              <a:rPr lang="en-US" altLang="ko-KR" sz="800" dirty="0" smtClean="0"/>
              <a:t>                                 …..</a:t>
            </a:r>
          </a:p>
          <a:p>
            <a:pPr algn="l"/>
            <a:r>
              <a:rPr lang="en-US" altLang="ko-KR" sz="800" dirty="0" smtClean="0"/>
              <a:t>                          */</a:t>
            </a:r>
            <a:endParaRPr lang="en-US" altLang="ko-KR" sz="800" dirty="0"/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sem_close</a:t>
            </a:r>
            <a:r>
              <a:rPr lang="en-US" altLang="ko-KR" sz="800" dirty="0"/>
              <a:t>(</a:t>
            </a:r>
            <a:r>
              <a:rPr lang="en-US" altLang="ko-KR" sz="800" dirty="0" err="1"/>
              <a:t>pSem</a:t>
            </a:r>
            <a:r>
              <a:rPr lang="en-US" altLang="ko-KR" sz="800" dirty="0" smtClean="0"/>
              <a:t>);     // </a:t>
            </a:r>
            <a:r>
              <a:rPr lang="ko-KR" altLang="en-US" sz="800" dirty="0" smtClean="0"/>
              <a:t>연결 해제</a:t>
            </a:r>
            <a:endParaRPr lang="en-US" altLang="ko-KR" sz="800" dirty="0" smtClean="0"/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sem_unlink</a:t>
            </a:r>
            <a:r>
              <a:rPr lang="en-US" altLang="ko-KR" sz="800" dirty="0"/>
              <a:t>(POSIX_SEM_NAME</a:t>
            </a:r>
            <a:r>
              <a:rPr lang="en-US" altLang="ko-KR" sz="800" dirty="0" smtClean="0"/>
              <a:t>);  // </a:t>
            </a:r>
            <a:r>
              <a:rPr lang="ko-KR" altLang="en-US" sz="800" dirty="0" err="1" smtClean="0"/>
              <a:t>세마포어</a:t>
            </a:r>
            <a:r>
              <a:rPr lang="ko-KR" altLang="en-US" sz="800" dirty="0" smtClean="0"/>
              <a:t> 삭제</a:t>
            </a:r>
            <a:endParaRPr lang="en-US" altLang="ko-KR" sz="800" dirty="0"/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	return 0;</a:t>
            </a:r>
          </a:p>
          <a:p>
            <a:pPr algn="l"/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4788024" y="4975672"/>
            <a:ext cx="151216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88024" y="5291063"/>
            <a:ext cx="2049368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232957" y="2755050"/>
            <a:ext cx="2520280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251520" y="3212976"/>
            <a:ext cx="936104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5292080" y="2311376"/>
            <a:ext cx="3528392" cy="0"/>
          </a:xfrm>
          <a:prstGeom prst="line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4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메시지 큐</a:t>
            </a:r>
            <a:endParaRPr lang="en-US" altLang="ko-KR" dirty="0" smtClean="0"/>
          </a:p>
        </p:txBody>
      </p:sp>
      <p:sp>
        <p:nvSpPr>
          <p:cNvPr id="2" name="원통 1"/>
          <p:cNvSpPr/>
          <p:nvPr/>
        </p:nvSpPr>
        <p:spPr bwMode="auto">
          <a:xfrm rot="5400000">
            <a:off x="3995936" y="1268760"/>
            <a:ext cx="648072" cy="1512168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187624" y="1844824"/>
            <a:ext cx="1080120" cy="432048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300192" y="1772816"/>
            <a:ext cx="1152128" cy="504056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699792" y="2060848"/>
            <a:ext cx="50405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5364088" y="2024844"/>
            <a:ext cx="64807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79912" y="234888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19168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184482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2745754"/>
            <a:ext cx="734481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/>
              <a:t>1~2KB </a:t>
            </a:r>
            <a:r>
              <a:rPr lang="ko-KR" altLang="en-US" dirty="0" smtClean="0"/>
              <a:t>이하의 짧은 메시지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수신에 효율적인 통신 메커니즘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SysV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 큐 와 </a:t>
            </a:r>
            <a:r>
              <a:rPr lang="en-US" altLang="ko-KR" dirty="0" err="1" smtClean="0"/>
              <a:t>Posix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 큐  있음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smtClean="0"/>
              <a:t>다른 공유방식에 비해 사용방법이 간단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err="1" smtClean="0"/>
              <a:t>SysV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 큐 경우 각 메시지에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제공하여 필요한 메시지만 선별적으로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획득할 수 기능을 제공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smtClean="0"/>
              <a:t>메시지 큐는 모든 프로세스가 접근 가능하도록 </a:t>
            </a:r>
            <a:r>
              <a:rPr lang="ko-KR" altLang="en-US" dirty="0" err="1" smtClean="0"/>
              <a:t>커널에서</a:t>
            </a:r>
            <a:r>
              <a:rPr lang="ko-KR" altLang="en-US" dirty="0" smtClean="0"/>
              <a:t> 전역적으로 관리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smtClean="0"/>
              <a:t>메시지 큐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아는 모든 프로세서는 동일한 메시지 큐를 접근 해서 데이터 공유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03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메시지 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6127" y="1916832"/>
            <a:ext cx="8856984" cy="392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msgget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메시지 큐 의 </a:t>
            </a:r>
            <a:r>
              <a:rPr lang="en-US" altLang="ko-KR" dirty="0" smtClean="0"/>
              <a:t>IPC ID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없는 경우 생성하면서 </a:t>
            </a:r>
            <a:r>
              <a:rPr lang="en-US" altLang="ko-KR" dirty="0" smtClean="0"/>
              <a:t>ID 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key : </a:t>
            </a:r>
            <a:r>
              <a:rPr lang="ko-KR" altLang="en-US" dirty="0" smtClean="0"/>
              <a:t>메시지 큐의 유일함을 보장하기 위한 </a:t>
            </a:r>
            <a:r>
              <a:rPr lang="ko-KR" altLang="en-US" dirty="0" err="1" smtClean="0"/>
              <a:t>키값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-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접근 방법 및 권한 명시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&lt;sys/</a:t>
            </a:r>
            <a:r>
              <a:rPr lang="en-US" altLang="ko-KR" dirty="0" err="1" smtClean="0"/>
              <a:t>ipc.h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플래그 명시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IPC_CREAT =&gt;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존재하는 메시지 큐가 없을 경우 새로 생성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IPC_EXCL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IPC_CREAT</a:t>
            </a:r>
            <a:r>
              <a:rPr lang="ko-KR" altLang="en-US" dirty="0" smtClean="0">
                <a:sym typeface="Wingdings" panose="05000000000000000000" pitchFamily="2" charset="2"/>
              </a:rPr>
              <a:t>와 함께 사용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key </a:t>
            </a:r>
            <a:r>
              <a:rPr lang="ko-KR" altLang="en-US" dirty="0" smtClean="0">
                <a:sym typeface="Wingdings" panose="05000000000000000000" pitchFamily="2" charset="2"/>
              </a:rPr>
              <a:t>값으로 메시지 큐가 이미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존재 한다면 실패</a:t>
            </a:r>
            <a:r>
              <a:rPr lang="en-US" altLang="ko-KR" dirty="0" smtClean="0">
                <a:sym typeface="Wingdings" panose="05000000000000000000" pitchFamily="2" charset="2"/>
              </a:rPr>
              <a:t>(-1)</a:t>
            </a:r>
            <a:r>
              <a:rPr lang="ko-KR" altLang="en-US" dirty="0" smtClean="0">
                <a:sym typeface="Wingdings" panose="05000000000000000000" pitchFamily="2" charset="2"/>
              </a:rPr>
              <a:t>를 리턴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errno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if( (</a:t>
            </a:r>
            <a:r>
              <a:rPr lang="en-US" altLang="ko-KR" dirty="0" err="1" smtClean="0">
                <a:sym typeface="Wingdings" panose="05000000000000000000" pitchFamily="2" charset="2"/>
              </a:rPr>
              <a:t>msg_id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msgget</a:t>
            </a:r>
            <a:r>
              <a:rPr lang="en-US" altLang="ko-KR" dirty="0" smtClean="0">
                <a:sym typeface="Wingdings" panose="05000000000000000000" pitchFamily="2" charset="2"/>
              </a:rPr>
              <a:t>( (</a:t>
            </a:r>
            <a:r>
              <a:rPr lang="en-US" altLang="ko-KR" dirty="0" err="1" smtClean="0">
                <a:sym typeface="Wingdings" panose="05000000000000000000" pitchFamily="2" charset="2"/>
              </a:rPr>
              <a:t>key_t</a:t>
            </a:r>
            <a:r>
              <a:rPr lang="en-US" altLang="ko-KR" dirty="0" smtClean="0">
                <a:sym typeface="Wingdings" panose="05000000000000000000" pitchFamily="2" charset="2"/>
              </a:rPr>
              <a:t>)12345, IPC_CREAT|IPC_EXCL|0644)) == -1 )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{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if( </a:t>
            </a:r>
            <a:r>
              <a:rPr lang="en-US" altLang="ko-KR" dirty="0" err="1" smtClean="0">
                <a:sym typeface="Wingdings" panose="05000000000000000000" pitchFamily="2" charset="2"/>
              </a:rPr>
              <a:t>errno</a:t>
            </a:r>
            <a:r>
              <a:rPr lang="en-US" altLang="ko-KR" dirty="0" smtClean="0">
                <a:sym typeface="Wingdings" panose="05000000000000000000" pitchFamily="2" charset="2"/>
              </a:rPr>
              <a:t> == EEXIST )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{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msg_id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msgget</a:t>
            </a:r>
            <a:r>
              <a:rPr lang="en-US" altLang="ko-KR" dirty="0" smtClean="0">
                <a:sym typeface="Wingdings" panose="05000000000000000000" pitchFamily="2" charset="2"/>
              </a:rPr>
              <a:t>( (</a:t>
            </a:r>
            <a:r>
              <a:rPr lang="en-US" altLang="ko-KR" dirty="0" err="1" smtClean="0">
                <a:sym typeface="Wingdings" panose="05000000000000000000" pitchFamily="2" charset="2"/>
              </a:rPr>
              <a:t>key_t</a:t>
            </a:r>
            <a:r>
              <a:rPr lang="en-US" altLang="ko-KR" dirty="0" smtClean="0">
                <a:sym typeface="Wingdings" panose="05000000000000000000" pitchFamily="2" charset="2"/>
              </a:rPr>
              <a:t>)12345,  0 ); </a:t>
            </a:r>
            <a:r>
              <a:rPr lang="en-US" altLang="ko-KR" dirty="0">
                <a:sym typeface="Wingdings" panose="05000000000000000000" pitchFamily="2" charset="2"/>
              </a:rPr>
              <a:t>// </a:t>
            </a:r>
            <a:r>
              <a:rPr lang="ko-KR" altLang="en-US" dirty="0">
                <a:sym typeface="Wingdings" panose="05000000000000000000" pitchFamily="2" charset="2"/>
              </a:rPr>
              <a:t>이미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존재하는 경우 </a:t>
            </a:r>
            <a:r>
              <a:rPr lang="en-US" altLang="ko-KR" dirty="0">
                <a:sym typeface="Wingdings" panose="05000000000000000000" pitchFamily="2" charset="2"/>
              </a:rPr>
              <a:t>IPC_ID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ko-KR" altLang="en-US" dirty="0" smtClean="0">
                <a:sym typeface="Wingdings" panose="05000000000000000000" pitchFamily="2" charset="2"/>
              </a:rPr>
              <a:t>획득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}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}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196752"/>
            <a:ext cx="482453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#include &lt;sys/</a:t>
            </a:r>
            <a:r>
              <a:rPr lang="en-US" altLang="ko-KR" dirty="0" err="1" smtClean="0"/>
              <a:t>msg.h</a:t>
            </a:r>
            <a:r>
              <a:rPr lang="en-US" altLang="ko-KR" dirty="0" smtClean="0"/>
              <a:t>&gt;</a:t>
            </a:r>
          </a:p>
          <a:p>
            <a:pPr algn="l"/>
            <a:r>
              <a:rPr lang="en-US" altLang="ko-KR" smtClean="0"/>
              <a:t>int </a:t>
            </a:r>
            <a:r>
              <a:rPr lang="en-US" altLang="ko-KR" dirty="0" err="1" smtClean="0"/>
              <a:t>msgget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key_t</a:t>
            </a:r>
            <a:r>
              <a:rPr lang="en-US" altLang="ko-KR" dirty="0" smtClean="0"/>
              <a:t> key,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메시지 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6127" y="1773045"/>
            <a:ext cx="8856984" cy="392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msgctl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메시지 큐의 정보를 보거나 변경하는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설정을 읽는 기능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메시지 큐 삭제 기능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조작하고자 하는 </a:t>
            </a:r>
            <a:r>
              <a:rPr lang="ko-KR" altLang="en-US" dirty="0" err="1" smtClean="0"/>
              <a:t>메시</a:t>
            </a:r>
            <a:r>
              <a:rPr lang="ko-KR" altLang="en-US" dirty="0" smtClean="0"/>
              <a:t> 큐의  </a:t>
            </a:r>
            <a:r>
              <a:rPr lang="en-US" altLang="ko-KR" dirty="0" smtClean="0"/>
              <a:t>IPC ID</a:t>
            </a:r>
          </a:p>
          <a:p>
            <a:pPr algn="l"/>
            <a:r>
              <a:rPr lang="en-US" altLang="ko-KR" dirty="0" smtClean="0"/>
              <a:t>   -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수행할 제어 기능 인수 값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IPC_STAT =&gt; </a:t>
            </a:r>
            <a:r>
              <a:rPr lang="ko-KR" altLang="en-US" dirty="0" smtClean="0"/>
              <a:t>현재 메시지 큐의 정보를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로 지정한 메모리에 읽어와서 저장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IPC_SET </a:t>
            </a:r>
            <a:r>
              <a:rPr lang="en-US" altLang="ko-KR" dirty="0" smtClean="0">
                <a:sym typeface="Wingdings" panose="05000000000000000000" pitchFamily="2" charset="2"/>
              </a:rPr>
              <a:t> =&gt; </a:t>
            </a:r>
            <a:r>
              <a:rPr lang="ko-KR" altLang="en-US" dirty="0" smtClean="0">
                <a:sym typeface="Wingdings" panose="05000000000000000000" pitchFamily="2" charset="2"/>
              </a:rPr>
              <a:t>메시지 큐 </a:t>
            </a:r>
            <a:r>
              <a:rPr lang="ko-KR" altLang="en-US" dirty="0" smtClean="0">
                <a:sym typeface="Wingdings" panose="05000000000000000000" pitchFamily="2" charset="2"/>
              </a:rPr>
              <a:t>정보를 </a:t>
            </a:r>
            <a:r>
              <a:rPr lang="en-US" altLang="ko-KR" dirty="0" err="1" smtClean="0">
                <a:sym typeface="Wingdings" panose="05000000000000000000" pitchFamily="2" charset="2"/>
              </a:rPr>
              <a:t>msg_perm.uid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msg_perm.gid</a:t>
            </a:r>
            <a:r>
              <a:rPr lang="en-US" altLang="ko-KR" dirty="0" smtClean="0">
                <a:sym typeface="Wingdings" panose="05000000000000000000" pitchFamily="2" charset="2"/>
              </a:rPr>
              <a:t>,  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msg_perm.mode,msg_qbyte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값을 </a:t>
            </a:r>
            <a:r>
              <a:rPr lang="ko-KR" altLang="en-US" dirty="0" err="1" smtClean="0">
                <a:sym typeface="Wingdings" panose="05000000000000000000" pitchFamily="2" charset="2"/>
              </a:rPr>
              <a:t>세번째</a:t>
            </a:r>
            <a:r>
              <a:rPr lang="ko-KR" altLang="en-US" dirty="0" smtClean="0">
                <a:sym typeface="Wingdings" panose="05000000000000000000" pitchFamily="2" charset="2"/>
              </a:rPr>
              <a:t> 인자로 지정한 값으로 권한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IPC_RMID =&gt; </a:t>
            </a:r>
            <a:r>
              <a:rPr lang="en-US" altLang="ko-KR" dirty="0" err="1" smtClean="0">
                <a:sym typeface="Wingdings" panose="05000000000000000000" pitchFamily="2" charset="2"/>
              </a:rPr>
              <a:t>msqid</a:t>
            </a:r>
            <a:r>
              <a:rPr lang="ko-KR" altLang="en-US" dirty="0" smtClean="0">
                <a:sym typeface="Wingdings" panose="05000000000000000000" pitchFamily="2" charset="2"/>
              </a:rPr>
              <a:t>로 지정한 메시지 큐를 제거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삭제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관련 데이터 구조체를 제거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if( </a:t>
            </a:r>
            <a:r>
              <a:rPr lang="en-US" altLang="ko-KR" dirty="0" err="1" smtClean="0">
                <a:sym typeface="Wingdings" panose="05000000000000000000" pitchFamily="2" charset="2"/>
              </a:rPr>
              <a:t>msgctl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msg_id</a:t>
            </a:r>
            <a:r>
              <a:rPr lang="en-US" altLang="ko-KR" dirty="0" smtClean="0">
                <a:sym typeface="Wingdings" panose="05000000000000000000" pitchFamily="2" charset="2"/>
              </a:rPr>
              <a:t>, IPC_RMID, NULL)  == -1 )   // </a:t>
            </a:r>
            <a:r>
              <a:rPr lang="ko-KR" altLang="en-US" dirty="0" smtClean="0">
                <a:sym typeface="Wingdings" panose="05000000000000000000" pitchFamily="2" charset="2"/>
              </a:rPr>
              <a:t>메시지 큐 삭제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err="1" smtClean="0"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msqid_ds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mq_ds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if(</a:t>
            </a:r>
            <a:r>
              <a:rPr lang="en-US" altLang="ko-KR" dirty="0" err="1" smtClean="0">
                <a:sym typeface="Wingdings" panose="05000000000000000000" pitchFamily="2" charset="2"/>
              </a:rPr>
              <a:t>msgctl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msg_id</a:t>
            </a:r>
            <a:r>
              <a:rPr lang="en-US" altLang="ko-KR" dirty="0" smtClean="0">
                <a:sym typeface="Wingdings" panose="05000000000000000000" pitchFamily="2" charset="2"/>
              </a:rPr>
              <a:t>, IPC_STAT, &amp;</a:t>
            </a:r>
            <a:r>
              <a:rPr lang="en-US" altLang="ko-KR" dirty="0" err="1" smtClean="0">
                <a:sym typeface="Wingdings" panose="05000000000000000000" pitchFamily="2" charset="2"/>
              </a:rPr>
              <a:t>mq_ds</a:t>
            </a:r>
            <a:r>
              <a:rPr lang="en-US" altLang="ko-KR" dirty="0" smtClean="0">
                <a:sym typeface="Wingdings" panose="05000000000000000000" pitchFamily="2" charset="2"/>
              </a:rPr>
              <a:t>) == -1 ) // </a:t>
            </a:r>
            <a:r>
              <a:rPr lang="ko-KR" altLang="en-US" dirty="0" smtClean="0">
                <a:sym typeface="Wingdings" panose="05000000000000000000" pitchFamily="2" charset="2"/>
              </a:rPr>
              <a:t>현재 메시지 큐 상태를 읽어 들임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sym typeface="Wingdings" panose="05000000000000000000" pitchFamily="2" charset="2"/>
              </a:rPr>
              <a:t>mq_ds.msg_qbyte</a:t>
            </a:r>
            <a:r>
              <a:rPr lang="en-US" altLang="ko-KR" dirty="0" smtClean="0">
                <a:sym typeface="Wingdings" panose="05000000000000000000" pitchFamily="2" charset="2"/>
              </a:rPr>
              <a:t> = 8192;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if( </a:t>
            </a:r>
            <a:r>
              <a:rPr lang="en-US" altLang="ko-KR" dirty="0" err="1" smtClean="0">
                <a:sym typeface="Wingdings" panose="05000000000000000000" pitchFamily="2" charset="2"/>
              </a:rPr>
              <a:t>msgctl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msg_id</a:t>
            </a:r>
            <a:r>
              <a:rPr lang="en-US" altLang="ko-KR" dirty="0" smtClean="0">
                <a:sym typeface="Wingdings" panose="05000000000000000000" pitchFamily="2" charset="2"/>
              </a:rPr>
              <a:t>, IPC_SET, &amp;</a:t>
            </a:r>
            <a:r>
              <a:rPr lang="en-US" altLang="ko-KR" dirty="0" err="1" smtClean="0">
                <a:sym typeface="Wingdings" panose="05000000000000000000" pitchFamily="2" charset="2"/>
              </a:rPr>
              <a:t>mq_ds</a:t>
            </a:r>
            <a:r>
              <a:rPr lang="en-US" altLang="ko-KR" dirty="0" smtClean="0">
                <a:sym typeface="Wingdings" panose="05000000000000000000" pitchFamily="2" charset="2"/>
              </a:rPr>
              <a:t>) == -1 ) // </a:t>
            </a:r>
            <a:r>
              <a:rPr lang="ko-KR" altLang="en-US" dirty="0" smtClean="0">
                <a:sym typeface="Wingdings" panose="05000000000000000000" pitchFamily="2" charset="2"/>
              </a:rPr>
              <a:t>새로운 메시지 큐 상태를 저장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196752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msgctl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msqid_ds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8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메시지 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6127" y="1773045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msgsnd</a:t>
            </a:r>
            <a:r>
              <a:rPr lang="en-US" altLang="ko-KR" dirty="0" smtClean="0">
                <a:sym typeface="Wingdings" panose="05000000000000000000" pitchFamily="2" charset="2"/>
              </a:rPr>
              <a:t>() : </a:t>
            </a:r>
            <a:r>
              <a:rPr lang="ko-KR" altLang="en-US" dirty="0" smtClean="0">
                <a:sym typeface="Wingdings" panose="05000000000000000000" pitchFamily="2" charset="2"/>
              </a:rPr>
              <a:t>메시지 큐에 데이터를 송신하는 함수</a:t>
            </a:r>
            <a:r>
              <a:rPr lang="en-US" altLang="ko-KR" dirty="0" smtClean="0"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ym typeface="Wingdings" panose="05000000000000000000" pitchFamily="2" charset="2"/>
              </a:rPr>
              <a:t>쓰기 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msqid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ym typeface="Wingdings" panose="05000000000000000000" pitchFamily="2" charset="2"/>
              </a:rPr>
              <a:t>msgget</a:t>
            </a:r>
            <a:r>
              <a:rPr lang="ko-KR" altLang="en-US" dirty="0" smtClean="0">
                <a:sym typeface="Wingdings" panose="05000000000000000000" pitchFamily="2" charset="2"/>
              </a:rPr>
              <a:t>함수로 생성한 메시지 큐 </a:t>
            </a:r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en-US" altLang="ko-KR" dirty="0" smtClean="0">
                <a:sym typeface="Wingdings" panose="05000000000000000000" pitchFamily="2" charset="2"/>
              </a:rPr>
              <a:t> ( IPC ID 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msgq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메시지를 담고 있는 메시지 버퍼의 주소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msgbuf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{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long </a:t>
            </a:r>
            <a:r>
              <a:rPr lang="en-US" altLang="ko-KR" dirty="0" err="1" smtClean="0">
                <a:sym typeface="Wingdings" panose="05000000000000000000" pitchFamily="2" charset="2"/>
              </a:rPr>
              <a:t>mtype</a:t>
            </a:r>
            <a:r>
              <a:rPr lang="en-US" altLang="ko-KR" dirty="0" smtClean="0">
                <a:sym typeface="Wingdings" panose="05000000000000000000" pitchFamily="2" charset="2"/>
              </a:rPr>
              <a:t>;     // message type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char </a:t>
            </a:r>
            <a:r>
              <a:rPr lang="en-US" altLang="ko-KR" dirty="0" err="1" smtClean="0">
                <a:sym typeface="Wingdings" panose="05000000000000000000" pitchFamily="2" charset="2"/>
              </a:rPr>
              <a:t>mtext</a:t>
            </a:r>
            <a:r>
              <a:rPr lang="en-US" altLang="ko-KR" dirty="0" smtClean="0">
                <a:sym typeface="Wingdings" panose="05000000000000000000" pitchFamily="2" charset="2"/>
              </a:rPr>
              <a:t>[80];  // message data array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}</a:t>
            </a:r>
            <a:r>
              <a:rPr lang="en-US" altLang="ko-KR" dirty="0" err="1" smtClean="0">
                <a:sym typeface="Wingdings" panose="05000000000000000000" pitchFamily="2" charset="2"/>
              </a:rPr>
              <a:t>MyMsgBuf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MyMsgBuf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mesg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mesg.mtext</a:t>
            </a:r>
            <a:r>
              <a:rPr lang="en-US" altLang="ko-KR" dirty="0" smtClean="0">
                <a:sym typeface="Wingdings" panose="05000000000000000000" pitchFamily="2" charset="2"/>
              </a:rPr>
              <a:t>      </a:t>
            </a:r>
            <a:r>
              <a:rPr lang="ko-KR" altLang="en-US" dirty="0" smtClean="0">
                <a:sym typeface="Wingdings" panose="05000000000000000000" pitchFamily="2" charset="2"/>
              </a:rPr>
              <a:t>실제 송신할 메시지 데이터 이지만  크기 및 데이터 형태를 적절히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가변해서</a:t>
            </a:r>
            <a:r>
              <a:rPr lang="ko-KR" altLang="en-US" dirty="0" smtClean="0">
                <a:sym typeface="Wingdings" panose="05000000000000000000" pitchFamily="2" charset="2"/>
              </a:rPr>
              <a:t> 송신 하면 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(void*)&amp;</a:t>
            </a:r>
            <a:r>
              <a:rPr lang="en-US" altLang="ko-KR" dirty="0" err="1" smtClean="0">
                <a:sym typeface="Wingdings" panose="05000000000000000000" pitchFamily="2" charset="2"/>
              </a:rPr>
              <a:t>mesg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처럼 송신할 구조체의 주소를 </a:t>
            </a:r>
            <a:r>
              <a:rPr lang="ko-KR" altLang="en-US" dirty="0" err="1" smtClean="0">
                <a:sym typeface="Wingdings" panose="05000000000000000000" pitchFamily="2" charset="2"/>
              </a:rPr>
              <a:t>두번째</a:t>
            </a:r>
            <a:r>
              <a:rPr lang="ko-KR" altLang="en-US" dirty="0" smtClean="0">
                <a:sym typeface="Wingdings" panose="05000000000000000000" pitchFamily="2" charset="2"/>
              </a:rPr>
              <a:t> 전달인자로 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msgsz</a:t>
            </a:r>
            <a:r>
              <a:rPr lang="en-US" altLang="ko-KR" dirty="0" smtClean="0">
                <a:sym typeface="Wingdings" panose="05000000000000000000" pitchFamily="2" charset="2"/>
              </a:rPr>
              <a:t>  : </a:t>
            </a:r>
            <a:r>
              <a:rPr lang="ko-KR" altLang="en-US" dirty="0" smtClean="0">
                <a:sym typeface="Wingdings" panose="05000000000000000000" pitchFamily="2" charset="2"/>
              </a:rPr>
              <a:t>송신할 구조체 중 메시지 </a:t>
            </a:r>
            <a:r>
              <a:rPr lang="en-US" altLang="ko-KR" dirty="0" smtClean="0">
                <a:sym typeface="Wingdings" panose="05000000000000000000" pitchFamily="2" charset="2"/>
              </a:rPr>
              <a:t>type</a:t>
            </a:r>
            <a:r>
              <a:rPr lang="ko-KR" altLang="en-US" dirty="0" smtClean="0">
                <a:sym typeface="Wingdings" panose="05000000000000000000" pitchFamily="2" charset="2"/>
              </a:rPr>
              <a:t>을 제외한 실제 메시지 데이터 </a:t>
            </a:r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msgflg</a:t>
            </a:r>
            <a:r>
              <a:rPr lang="en-US" altLang="ko-KR" dirty="0" smtClean="0">
                <a:sym typeface="Wingdings" panose="05000000000000000000" pitchFamily="2" charset="2"/>
              </a:rPr>
              <a:t> :  IPC_NOWAIT    </a:t>
            </a:r>
            <a:r>
              <a:rPr lang="en-US" altLang="ko-KR" dirty="0" err="1" smtClean="0">
                <a:sym typeface="Wingdings" panose="05000000000000000000" pitchFamily="2" charset="2"/>
              </a:rPr>
              <a:t>msgsnd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넌블럭킹</a:t>
            </a:r>
            <a:r>
              <a:rPr lang="ko-KR" altLang="en-US" dirty="0" smtClean="0">
                <a:sym typeface="Wingdings" panose="05000000000000000000" pitchFamily="2" charset="2"/>
              </a:rPr>
              <a:t> 모드로 작동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if(</a:t>
            </a:r>
            <a:r>
              <a:rPr lang="en-US" altLang="ko-KR" dirty="0" err="1" smtClean="0">
                <a:sym typeface="Wingdings" panose="05000000000000000000" pitchFamily="2" charset="2"/>
              </a:rPr>
              <a:t>msgsnd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msgid</a:t>
            </a:r>
            <a:r>
              <a:rPr lang="en-US" altLang="ko-KR" dirty="0">
                <a:sym typeface="Wingdings" panose="05000000000000000000" pitchFamily="2" charset="2"/>
              </a:rPr>
              <a:t>, (void *)&amp;</a:t>
            </a:r>
            <a:r>
              <a:rPr lang="en-US" altLang="ko-KR" dirty="0" err="1">
                <a:sym typeface="Wingdings" panose="05000000000000000000" pitchFamily="2" charset="2"/>
              </a:rPr>
              <a:t>mesg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sizeof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mesg.mtext</a:t>
            </a:r>
            <a:r>
              <a:rPr lang="en-US" altLang="ko-KR" dirty="0" smtClean="0">
                <a:sym typeface="Wingdings" panose="05000000000000000000" pitchFamily="2" charset="2"/>
              </a:rPr>
              <a:t>) , </a:t>
            </a:r>
            <a:r>
              <a:rPr lang="en-US" altLang="ko-KR" dirty="0">
                <a:sym typeface="Wingdings" panose="05000000000000000000" pitchFamily="2" charset="2"/>
              </a:rPr>
              <a:t>IPC_NOWAIT) == -1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196752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msgsnd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void *</a:t>
            </a:r>
            <a:r>
              <a:rPr lang="en-US" altLang="ko-KR" dirty="0" err="1" smtClean="0"/>
              <a:t>msgp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msgsz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01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메시지 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6127" y="1773045"/>
            <a:ext cx="8856984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msgrcv</a:t>
            </a:r>
            <a:r>
              <a:rPr lang="en-US" altLang="ko-KR" dirty="0" smtClean="0">
                <a:sym typeface="Wingdings" panose="05000000000000000000" pitchFamily="2" charset="2"/>
              </a:rPr>
              <a:t>() : </a:t>
            </a:r>
            <a:r>
              <a:rPr lang="ko-KR" altLang="en-US" dirty="0" smtClean="0">
                <a:sym typeface="Wingdings" panose="05000000000000000000" pitchFamily="2" charset="2"/>
              </a:rPr>
              <a:t>메시지 큐에 데이터를 수신하는 함수</a:t>
            </a:r>
            <a:r>
              <a:rPr lang="en-US" altLang="ko-KR" dirty="0" smtClean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읽</a:t>
            </a:r>
            <a:r>
              <a:rPr lang="ko-KR" altLang="en-US" dirty="0" smtClean="0">
                <a:sym typeface="Wingdings" panose="05000000000000000000" pitchFamily="2" charset="2"/>
              </a:rPr>
              <a:t>기 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msqid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ym typeface="Wingdings" panose="05000000000000000000" pitchFamily="2" charset="2"/>
              </a:rPr>
              <a:t>msgget</a:t>
            </a:r>
            <a:r>
              <a:rPr lang="ko-KR" altLang="en-US" dirty="0" smtClean="0">
                <a:sym typeface="Wingdings" panose="05000000000000000000" pitchFamily="2" charset="2"/>
              </a:rPr>
              <a:t>함수로 생성한 메시지 큐 </a:t>
            </a:r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en-US" altLang="ko-KR" dirty="0" smtClean="0">
                <a:sym typeface="Wingdings" panose="05000000000000000000" pitchFamily="2" charset="2"/>
              </a:rPr>
              <a:t> ( IPC ID 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msgq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수신할 메시지를 담을 메시지 버퍼의 주소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msgbuf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{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long </a:t>
            </a:r>
            <a:r>
              <a:rPr lang="en-US" altLang="ko-KR" dirty="0" err="1" smtClean="0">
                <a:sym typeface="Wingdings" panose="05000000000000000000" pitchFamily="2" charset="2"/>
              </a:rPr>
              <a:t>mtype</a:t>
            </a:r>
            <a:r>
              <a:rPr lang="en-US" altLang="ko-KR" dirty="0" smtClean="0">
                <a:sym typeface="Wingdings" panose="05000000000000000000" pitchFamily="2" charset="2"/>
              </a:rPr>
              <a:t>;     // message type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char </a:t>
            </a:r>
            <a:r>
              <a:rPr lang="en-US" altLang="ko-KR" dirty="0" err="1" smtClean="0">
                <a:sym typeface="Wingdings" panose="05000000000000000000" pitchFamily="2" charset="2"/>
              </a:rPr>
              <a:t>mtext</a:t>
            </a:r>
            <a:r>
              <a:rPr lang="en-US" altLang="ko-KR" dirty="0" smtClean="0">
                <a:sym typeface="Wingdings" panose="05000000000000000000" pitchFamily="2" charset="2"/>
              </a:rPr>
              <a:t>[80];  // message data array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}</a:t>
            </a:r>
            <a:r>
              <a:rPr lang="en-US" altLang="ko-KR" dirty="0" err="1" smtClean="0">
                <a:sym typeface="Wingdings" panose="05000000000000000000" pitchFamily="2" charset="2"/>
              </a:rPr>
              <a:t>MyMsgBuf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MyMsgBuf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mesg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(void*)&amp;</a:t>
            </a:r>
            <a:r>
              <a:rPr lang="en-US" altLang="ko-KR" dirty="0" err="1" smtClean="0">
                <a:sym typeface="Wingdings" panose="05000000000000000000" pitchFamily="2" charset="2"/>
              </a:rPr>
              <a:t>mesg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처럼 수신할 구조체의 주소를 </a:t>
            </a:r>
            <a:r>
              <a:rPr lang="ko-KR" altLang="en-US" dirty="0" err="1" smtClean="0">
                <a:sym typeface="Wingdings" panose="05000000000000000000" pitchFamily="2" charset="2"/>
              </a:rPr>
              <a:t>두번째</a:t>
            </a:r>
            <a:r>
              <a:rPr lang="ko-KR" altLang="en-US" dirty="0" smtClean="0">
                <a:sym typeface="Wingdings" panose="05000000000000000000" pitchFamily="2" charset="2"/>
              </a:rPr>
              <a:t> 전달인자로 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msgsz</a:t>
            </a:r>
            <a:r>
              <a:rPr lang="en-US" altLang="ko-KR" dirty="0" smtClean="0">
                <a:sym typeface="Wingdings" panose="05000000000000000000" pitchFamily="2" charset="2"/>
              </a:rPr>
              <a:t>  :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ko-KR" altLang="en-US" dirty="0" smtClean="0">
                <a:sym typeface="Wingdings" panose="05000000000000000000" pitchFamily="2" charset="2"/>
              </a:rPr>
              <a:t>신할 구조체 중 메시지 </a:t>
            </a:r>
            <a:r>
              <a:rPr lang="en-US" altLang="ko-KR" dirty="0" smtClean="0">
                <a:sym typeface="Wingdings" panose="05000000000000000000" pitchFamily="2" charset="2"/>
              </a:rPr>
              <a:t>type</a:t>
            </a:r>
            <a:r>
              <a:rPr lang="ko-KR" altLang="en-US" dirty="0" smtClean="0">
                <a:sym typeface="Wingdings" panose="05000000000000000000" pitchFamily="2" charset="2"/>
              </a:rPr>
              <a:t>을 제외한 실제 메시지 데이터 </a:t>
            </a:r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msgtyp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읽어올 메시지 유형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양수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해당 양수와 일치하는 메지지 타입만 수신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0   :  </a:t>
            </a:r>
            <a:r>
              <a:rPr lang="ko-KR" altLang="en-US" dirty="0" smtClean="0">
                <a:sym typeface="Wingdings" panose="05000000000000000000" pitchFamily="2" charset="2"/>
              </a:rPr>
              <a:t>메시지 타입을 무시하고 큐에 있는 메시지를 입력된 순서대로 수신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음수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해당 음수의 절대값과 같거나 작은 숫자의 메시지 타입만 순서대로 수신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ym typeface="Wingdings" panose="05000000000000000000" pitchFamily="2" charset="2"/>
              </a:rPr>
              <a:t> 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msgflg</a:t>
            </a:r>
            <a:r>
              <a:rPr lang="en-US" altLang="ko-KR" dirty="0" smtClean="0">
                <a:sym typeface="Wingdings" panose="05000000000000000000" pitchFamily="2" charset="2"/>
              </a:rPr>
              <a:t> :  IPC_NOWAIT    </a:t>
            </a:r>
            <a:r>
              <a:rPr lang="en-US" altLang="ko-KR" dirty="0" err="1" smtClean="0">
                <a:sym typeface="Wingdings" panose="05000000000000000000" pitchFamily="2" charset="2"/>
              </a:rPr>
              <a:t>msgrev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넌블럭킹</a:t>
            </a:r>
            <a:r>
              <a:rPr lang="ko-KR" altLang="en-US" dirty="0" smtClean="0">
                <a:sym typeface="Wingdings" panose="05000000000000000000" pitchFamily="2" charset="2"/>
              </a:rPr>
              <a:t> 모드로 작동 </a:t>
            </a:r>
            <a:r>
              <a:rPr lang="en-US" altLang="ko-KR" dirty="0" smtClean="0">
                <a:sym typeface="Wingdings" panose="05000000000000000000" pitchFamily="2" charset="2"/>
              </a:rPr>
              <a:t>,  0 </a:t>
            </a:r>
            <a:r>
              <a:rPr lang="ko-KR" altLang="en-US" dirty="0" smtClean="0">
                <a:sym typeface="Wingdings" panose="05000000000000000000" pitchFamily="2" charset="2"/>
              </a:rPr>
              <a:t>일 경우 </a:t>
            </a:r>
            <a:r>
              <a:rPr lang="ko-KR" altLang="en-US" dirty="0" err="1" smtClean="0">
                <a:sym typeface="Wingdings" panose="05000000000000000000" pitchFamily="2" charset="2"/>
              </a:rPr>
              <a:t>블록킹</a:t>
            </a:r>
            <a:r>
              <a:rPr lang="ko-KR" altLang="en-US" dirty="0" smtClean="0">
                <a:sym typeface="Wingdings" panose="05000000000000000000" pitchFamily="2" charset="2"/>
              </a:rPr>
              <a:t> 모드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if(</a:t>
            </a:r>
            <a:r>
              <a:rPr lang="en-US" altLang="ko-KR" dirty="0" err="1" smtClean="0">
                <a:sym typeface="Wingdings" panose="05000000000000000000" pitchFamily="2" charset="2"/>
              </a:rPr>
              <a:t>msgrcv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msgid</a:t>
            </a:r>
            <a:r>
              <a:rPr lang="en-US" altLang="ko-KR" dirty="0">
                <a:sym typeface="Wingdings" panose="05000000000000000000" pitchFamily="2" charset="2"/>
              </a:rPr>
              <a:t>, (void *)&amp;</a:t>
            </a:r>
            <a:r>
              <a:rPr lang="en-US" altLang="ko-KR" dirty="0" err="1">
                <a:sym typeface="Wingdings" panose="05000000000000000000" pitchFamily="2" charset="2"/>
              </a:rPr>
              <a:t>mesg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sizeof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mesg.mtext</a:t>
            </a:r>
            <a:r>
              <a:rPr lang="en-US" altLang="ko-KR" dirty="0" smtClean="0">
                <a:sym typeface="Wingdings" panose="05000000000000000000" pitchFamily="2" charset="2"/>
              </a:rPr>
              <a:t>) , 0, 0) </a:t>
            </a:r>
            <a:r>
              <a:rPr lang="en-US" altLang="ko-KR" dirty="0">
                <a:sym typeface="Wingdings" panose="05000000000000000000" pitchFamily="2" charset="2"/>
              </a:rPr>
              <a:t>== -1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196752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msgrcv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msqid</a:t>
            </a:r>
            <a:r>
              <a:rPr lang="en-US" altLang="ko-KR" dirty="0" smtClean="0"/>
              <a:t>, void *</a:t>
            </a:r>
            <a:r>
              <a:rPr lang="en-US" altLang="ko-KR" dirty="0" err="1" smtClean="0"/>
              <a:t>msgp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msgsz</a:t>
            </a:r>
            <a:r>
              <a:rPr lang="en-US" altLang="ko-KR" dirty="0" smtClean="0"/>
              <a:t>, long </a:t>
            </a:r>
            <a:r>
              <a:rPr lang="en-US" altLang="ko-KR" dirty="0" err="1" smtClean="0"/>
              <a:t>msgtyp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msgflg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2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메시지 큐 </a:t>
            </a:r>
            <a:r>
              <a:rPr lang="ko-KR" altLang="en-US" dirty="0"/>
              <a:t>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4248472" cy="427809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msg.h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mymsgbuf</a:t>
            </a:r>
            <a:endParaRPr lang="en-US" altLang="ko-KR" sz="1000" dirty="0"/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long </a:t>
            </a:r>
            <a:r>
              <a:rPr lang="en-US" altLang="ko-KR" sz="1000" dirty="0" err="1"/>
              <a:t>mtype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char </a:t>
            </a:r>
            <a:r>
              <a:rPr lang="en-US" altLang="ko-KR" sz="1000" dirty="0" err="1"/>
              <a:t>mtext</a:t>
            </a:r>
            <a:r>
              <a:rPr lang="en-US" altLang="ko-KR" sz="1000" dirty="0"/>
              <a:t>[80];</a:t>
            </a:r>
          </a:p>
          <a:p>
            <a:pPr algn="l"/>
            <a:r>
              <a:rPr lang="en-US" altLang="ko-KR" sz="1000" dirty="0"/>
              <a:t>}</a:t>
            </a:r>
            <a:r>
              <a:rPr lang="en-US" altLang="ko-KR" sz="1000" dirty="0" err="1"/>
              <a:t>MyMsgBuf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MyMsgBuf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mesg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key_t</a:t>
            </a:r>
            <a:r>
              <a:rPr lang="en-US" altLang="ko-KR" sz="1000" dirty="0"/>
              <a:t>)12345, IPC_CREAT|0644);</a:t>
            </a:r>
          </a:p>
          <a:p>
            <a:pPr algn="l"/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== -1)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 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smtClean="0"/>
              <a:t>msgqueue_exm1.c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412776"/>
            <a:ext cx="4248472" cy="224676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mesg.mtype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1; 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strcpy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mesg.mtext</a:t>
            </a:r>
            <a:r>
              <a:rPr lang="en-US" altLang="ko-KR" sz="1000" dirty="0"/>
              <a:t>, "Message Qu Test\n");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msgsnd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msgid</a:t>
            </a:r>
            <a:r>
              <a:rPr lang="en-US" altLang="ko-KR" sz="1000" dirty="0"/>
              <a:t>, (void *)&amp;</a:t>
            </a:r>
            <a:r>
              <a:rPr lang="en-US" altLang="ko-KR" sz="1000" dirty="0" err="1"/>
              <a:t>mesg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mesg.mtext</a:t>
            </a:r>
            <a:r>
              <a:rPr lang="en-US" altLang="ko-KR" sz="1000" dirty="0"/>
              <a:t>), IPC_NOWAIT) == -1)</a:t>
            </a:r>
          </a:p>
          <a:p>
            <a:pPr algn="l"/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send 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    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return </a:t>
            </a:r>
            <a:r>
              <a:rPr lang="en-US" altLang="ko-KR" sz="1000" dirty="0"/>
              <a:t>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cxnSp>
        <p:nvCxnSpPr>
          <p:cNvPr id="9" name="꺾인 연결선 8"/>
          <p:cNvCxnSpPr/>
          <p:nvPr/>
        </p:nvCxnSpPr>
        <p:spPr bwMode="auto">
          <a:xfrm rot="5400000">
            <a:off x="6984268" y="3104964"/>
            <a:ext cx="2016224" cy="360040"/>
          </a:xfrm>
          <a:prstGeom prst="bentConnector3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72200" y="4365104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80Byte </a:t>
            </a:r>
            <a:r>
              <a:rPr lang="ko-KR" altLang="en-US" dirty="0" smtClean="0"/>
              <a:t>만큼 문자열 송신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547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types.h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ipc.h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 algn="l" defTabSz="717550"/>
            <a:endParaRPr lang="en-US" altLang="ko-KR" b="0" dirty="0"/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#define SHMSZ 30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int</a:t>
            </a:r>
            <a:r>
              <a:rPr lang="en-US" altLang="ko-KR" b="0" dirty="0"/>
              <a:t> main()</a:t>
            </a:r>
          </a:p>
          <a:p>
            <a:pPr algn="l" defTabSz="717550"/>
            <a:r>
              <a:rPr lang="en-US" altLang="ko-KR" b="0" dirty="0"/>
              <a:t>{</a:t>
            </a:r>
          </a:p>
          <a:p>
            <a:pPr algn="l" defTabSz="717550"/>
            <a:r>
              <a:rPr lang="en-US" altLang="ko-KR" b="0" dirty="0"/>
              <a:t>	char </a:t>
            </a:r>
            <a:r>
              <a:rPr lang="en-US" altLang="ko-KR" b="0" dirty="0" err="1"/>
              <a:t>ch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shm_id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key_t</a:t>
            </a:r>
            <a:r>
              <a:rPr lang="en-US" altLang="ko-KR" b="0" dirty="0"/>
              <a:t> key = 9778;</a:t>
            </a:r>
          </a:p>
          <a:p>
            <a:pPr algn="l" defTabSz="717550"/>
            <a:r>
              <a:rPr lang="en-US" altLang="ko-KR" b="0" dirty="0"/>
              <a:t>	char* </a:t>
            </a:r>
            <a:r>
              <a:rPr lang="en-US" altLang="ko-KR" b="0" dirty="0" err="1"/>
              <a:t>shm</a:t>
            </a:r>
            <a:r>
              <a:rPr lang="en-US" altLang="ko-KR" b="0" dirty="0"/>
              <a:t>, *s;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if( (</a:t>
            </a:r>
            <a:r>
              <a:rPr lang="en-US" altLang="ko-KR" b="0" dirty="0" err="1"/>
              <a:t>shm_id</a:t>
            </a:r>
            <a:r>
              <a:rPr lang="en-US" altLang="ko-KR" b="0" dirty="0"/>
              <a:t> = </a:t>
            </a:r>
            <a:r>
              <a:rPr lang="en-US" altLang="ko-KR" b="0" dirty="0" err="1"/>
              <a:t>shmget</a:t>
            </a:r>
            <a:r>
              <a:rPr lang="en-US" altLang="ko-KR" b="0" dirty="0"/>
              <a:t>(</a:t>
            </a:r>
            <a:r>
              <a:rPr lang="en-US" altLang="ko-KR" b="0" dirty="0" err="1"/>
              <a:t>key,SHMSZ</a:t>
            </a:r>
            <a:r>
              <a:rPr lang="en-US" altLang="ko-KR" b="0" dirty="0"/>
              <a:t>, IPC_CREAT|0666)) &lt; 0 )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shmget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shm_client.c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메시지 큐 </a:t>
            </a:r>
            <a:r>
              <a:rPr lang="ko-KR" altLang="en-US" dirty="0"/>
              <a:t>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4248472" cy="427809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&lt;sys/</a:t>
            </a:r>
            <a:r>
              <a:rPr lang="en-US" altLang="ko-KR" sz="1000" dirty="0" err="1"/>
              <a:t>msg.h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mymsgbuf</a:t>
            </a:r>
            <a:endParaRPr lang="en-US" altLang="ko-KR" sz="1000" dirty="0"/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long </a:t>
            </a:r>
            <a:r>
              <a:rPr lang="en-US" altLang="ko-KR" sz="1000" dirty="0" err="1"/>
              <a:t>mtype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char </a:t>
            </a:r>
            <a:r>
              <a:rPr lang="en-US" altLang="ko-KR" sz="1000" dirty="0" err="1"/>
              <a:t>mtext</a:t>
            </a:r>
            <a:r>
              <a:rPr lang="en-US" altLang="ko-KR" sz="1000" dirty="0"/>
              <a:t>[80];</a:t>
            </a:r>
          </a:p>
          <a:p>
            <a:pPr algn="l"/>
            <a:r>
              <a:rPr lang="en-US" altLang="ko-KR" sz="1000" dirty="0"/>
              <a:t>}</a:t>
            </a:r>
            <a:r>
              <a:rPr lang="en-US" altLang="ko-KR" sz="1000" dirty="0" err="1"/>
              <a:t>MyMsgBuf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MyMsgBuf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mesg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key_t</a:t>
            </a:r>
            <a:r>
              <a:rPr lang="en-US" altLang="ko-KR" sz="1000" dirty="0"/>
              <a:t>)12345, IPC_CREAT|0644);</a:t>
            </a:r>
          </a:p>
          <a:p>
            <a:pPr algn="l"/>
            <a:r>
              <a:rPr lang="en-US" altLang="ko-KR" sz="1000" dirty="0" smtClean="0"/>
              <a:t>      if(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== -1)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 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smtClean="0"/>
              <a:t>msgqueue_exm2.c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412776"/>
            <a:ext cx="4248472" cy="203132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msgrcv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recmsg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recmsg.mtext</a:t>
            </a:r>
            <a:r>
              <a:rPr lang="en-US" altLang="ko-KR" sz="1000" dirty="0"/>
              <a:t>), 0, 0);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printf("Received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= %s, Len = %d \n", </a:t>
            </a:r>
            <a:r>
              <a:rPr lang="en-US" altLang="ko-KR" sz="1000" dirty="0" err="1"/>
              <a:t>recmsg.mtext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msgctl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, IPC_RMID, NULL);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cxnSp>
        <p:nvCxnSpPr>
          <p:cNvPr id="9" name="꺾인 연결선 8"/>
          <p:cNvCxnSpPr/>
          <p:nvPr/>
        </p:nvCxnSpPr>
        <p:spPr bwMode="auto">
          <a:xfrm rot="5400000">
            <a:off x="6876256" y="2924944"/>
            <a:ext cx="2304256" cy="432048"/>
          </a:xfrm>
          <a:prstGeom prst="bentConnector3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72200" y="4326197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80Byte </a:t>
            </a:r>
            <a:r>
              <a:rPr lang="ko-KR" altLang="en-US" dirty="0" smtClean="0"/>
              <a:t>만큼 문자열 수신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4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메시지 큐 </a:t>
            </a:r>
            <a:r>
              <a:rPr lang="ko-KR" altLang="en-US" dirty="0"/>
              <a:t>활용 예제 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4248472" cy="427809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grade;</a:t>
            </a:r>
          </a:p>
          <a:p>
            <a:pPr algn="l"/>
            <a:r>
              <a:rPr lang="en-US" altLang="ko-KR" sz="1000" dirty="0" smtClean="0"/>
              <a:t>       double </a:t>
            </a:r>
            <a:r>
              <a:rPr lang="en-US" altLang="ko-KR" sz="1000" dirty="0"/>
              <a:t>area;</a:t>
            </a:r>
          </a:p>
          <a:p>
            <a:pPr algn="l"/>
            <a:r>
              <a:rPr lang="en-US" altLang="ko-KR" sz="1000" dirty="0"/>
              <a:t>}DATA;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mymsgbuf</a:t>
            </a:r>
            <a:endParaRPr lang="en-US" altLang="ko-KR" sz="1000" dirty="0"/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   long </a:t>
            </a:r>
            <a:r>
              <a:rPr lang="en-US" altLang="ko-KR" sz="1000" dirty="0" err="1"/>
              <a:t>mtype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smtClean="0"/>
              <a:t>          DATA </a:t>
            </a:r>
            <a:r>
              <a:rPr lang="en-US" altLang="ko-KR" sz="1000" dirty="0" err="1"/>
              <a:t>stu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}</a:t>
            </a:r>
            <a:r>
              <a:rPr lang="en-US" altLang="ko-KR" sz="1000" dirty="0" err="1"/>
              <a:t>MyMsgBuf</a:t>
            </a:r>
            <a:r>
              <a:rPr lang="en-US" altLang="ko-KR" sz="1000" dirty="0" smtClean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MyMsgBuf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mesg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key_t</a:t>
            </a:r>
            <a:r>
              <a:rPr lang="en-US" altLang="ko-KR" sz="1000" dirty="0"/>
              <a:t>)12345, IPC_CREAT|0644);</a:t>
            </a:r>
          </a:p>
          <a:p>
            <a:pPr algn="l"/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== -1)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 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mesg_sender.c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412776"/>
            <a:ext cx="4248472" cy="209288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       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   /* </a:t>
            </a:r>
            <a:r>
              <a:rPr lang="ko-KR" altLang="en-US" sz="1000" dirty="0" smtClean="0"/>
              <a:t>송신할  구조체 데이터  초기화  </a:t>
            </a:r>
            <a:r>
              <a:rPr lang="en-US" altLang="ko-KR" sz="1000" dirty="0" smtClean="0"/>
              <a:t>*/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 smtClean="0"/>
          </a:p>
          <a:p>
            <a:pPr algn="l"/>
            <a:r>
              <a:rPr lang="en-US" altLang="ko-KR" sz="1000" dirty="0" smtClean="0"/>
              <a:t>           /* </a:t>
            </a:r>
            <a:r>
              <a:rPr lang="ko-KR" altLang="en-US" sz="1000" dirty="0" smtClean="0"/>
              <a:t>구조체 크기 만큼 송신하도록  </a:t>
            </a:r>
            <a:r>
              <a:rPr lang="en-US" altLang="ko-KR" sz="1000" dirty="0" err="1" smtClean="0"/>
              <a:t>msgsnd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함수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호출  </a:t>
            </a:r>
            <a:r>
              <a:rPr lang="en-US" altLang="ko-KR" sz="1000" dirty="0" smtClean="0"/>
              <a:t>*/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send 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     }</a:t>
            </a:r>
            <a:endParaRPr lang="en-US" altLang="ko-KR" sz="1000" dirty="0"/>
          </a:p>
          <a:p>
            <a:pPr algn="l"/>
            <a:r>
              <a:rPr lang="en-US" altLang="ko-KR" sz="1000" dirty="0" smtClean="0"/>
              <a:t>           return </a:t>
            </a:r>
            <a:r>
              <a:rPr lang="en-US" altLang="ko-KR" sz="1000" dirty="0"/>
              <a:t>0;</a:t>
            </a:r>
          </a:p>
          <a:p>
            <a:pPr algn="l"/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cxnSp>
        <p:nvCxnSpPr>
          <p:cNvPr id="9" name="꺾인 연결선 8"/>
          <p:cNvCxnSpPr/>
          <p:nvPr/>
        </p:nvCxnSpPr>
        <p:spPr bwMode="auto">
          <a:xfrm rot="5400000">
            <a:off x="6984268" y="3176972"/>
            <a:ext cx="2016224" cy="360040"/>
          </a:xfrm>
          <a:prstGeom prst="bentConnector3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40152" y="4365104"/>
            <a:ext cx="2808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구조체 크기 만큼 데이터 </a:t>
            </a:r>
            <a:r>
              <a:rPr lang="ko-KR" altLang="en-US" dirty="0" smtClean="0"/>
              <a:t>송신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메시지 큐 </a:t>
            </a:r>
            <a:r>
              <a:rPr lang="ko-KR" altLang="en-US" dirty="0"/>
              <a:t>활용 예제 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4248472" cy="427809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grade;</a:t>
            </a:r>
          </a:p>
          <a:p>
            <a:pPr algn="l"/>
            <a:r>
              <a:rPr lang="en-US" altLang="ko-KR" sz="1000" dirty="0"/>
              <a:t>	double area;</a:t>
            </a:r>
          </a:p>
          <a:p>
            <a:pPr algn="l"/>
            <a:r>
              <a:rPr lang="en-US" altLang="ko-KR" sz="1000" dirty="0"/>
              <a:t>}DATA;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mymsgbuf</a:t>
            </a:r>
            <a:endParaRPr lang="en-US" altLang="ko-KR" sz="1000" dirty="0"/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long </a:t>
            </a:r>
            <a:r>
              <a:rPr lang="en-US" altLang="ko-KR" sz="1000" dirty="0" err="1"/>
              <a:t>mtype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DATA </a:t>
            </a:r>
            <a:r>
              <a:rPr lang="en-US" altLang="ko-KR" sz="1000" dirty="0" err="1"/>
              <a:t>stu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}</a:t>
            </a:r>
            <a:r>
              <a:rPr lang="en-US" altLang="ko-KR" sz="1000" dirty="0" err="1"/>
              <a:t>MyMsgBuf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MyMsgBuf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mesg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key_t</a:t>
            </a:r>
            <a:r>
              <a:rPr lang="en-US" altLang="ko-KR" sz="1000" dirty="0"/>
              <a:t>)12345, IPC_CREAT|0644);</a:t>
            </a:r>
          </a:p>
          <a:p>
            <a:pPr algn="l"/>
            <a:r>
              <a:rPr lang="en-US" altLang="ko-KR" sz="1000" dirty="0" smtClean="0"/>
              <a:t>      if(</a:t>
            </a:r>
            <a:r>
              <a:rPr lang="en-US" altLang="ko-KR" sz="1000" dirty="0" err="1" smtClean="0"/>
              <a:t>msgid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== -1)</a:t>
            </a:r>
          </a:p>
          <a:p>
            <a:pPr algn="l"/>
            <a:r>
              <a:rPr lang="en-US" altLang="ko-KR" sz="1000" dirty="0"/>
              <a:t>   </a:t>
            </a:r>
            <a:r>
              <a:rPr lang="en-US" altLang="ko-KR" sz="1000" dirty="0" smtClean="0"/>
              <a:t>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 smtClean="0"/>
              <a:t>perror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msgget</a:t>
            </a:r>
            <a:r>
              <a:rPr lang="en-US" altLang="ko-KR" sz="1000" dirty="0"/>
              <a:t> error");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exit(1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smtClean="0"/>
              <a:t>      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mesg_receiver.c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412776"/>
            <a:ext cx="4248472" cy="169277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/*  </a:t>
            </a:r>
            <a:r>
              <a:rPr lang="en-US" altLang="ko-KR" sz="1000" dirty="0" err="1" smtClean="0"/>
              <a:t>msgrcv</a:t>
            </a:r>
            <a:r>
              <a:rPr lang="en-US" altLang="ko-KR" sz="1000" dirty="0" smtClean="0"/>
              <a:t>()  </a:t>
            </a:r>
            <a:r>
              <a:rPr lang="ko-KR" altLang="en-US" sz="1000" dirty="0" smtClean="0"/>
              <a:t>함수 호출 하여  </a:t>
            </a:r>
            <a:r>
              <a:rPr lang="en-US" altLang="ko-KR" sz="1000" dirty="0" smtClean="0"/>
              <a:t>DATA </a:t>
            </a:r>
            <a:r>
              <a:rPr lang="ko-KR" altLang="en-US" sz="1000" dirty="0" smtClean="0"/>
              <a:t>구조체 크기 만큼  데이터 수신  </a:t>
            </a:r>
            <a:r>
              <a:rPr lang="en-US" altLang="ko-KR" sz="1000" dirty="0" smtClean="0"/>
              <a:t>*/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/* </a:t>
            </a:r>
            <a:r>
              <a:rPr lang="ko-KR" altLang="en-US" sz="1000" dirty="0" smtClean="0"/>
              <a:t>수신한  구조체 데이터  출력   </a:t>
            </a:r>
            <a:r>
              <a:rPr lang="en-US" altLang="ko-KR" sz="1000" dirty="0" smtClean="0"/>
              <a:t>*/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msgctl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msgid</a:t>
            </a:r>
            <a:r>
              <a:rPr lang="en-US" altLang="ko-KR" sz="1000" dirty="0"/>
              <a:t>, IPC_RMID, NULL);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cxnSp>
        <p:nvCxnSpPr>
          <p:cNvPr id="9" name="꺾인 연결선 8"/>
          <p:cNvCxnSpPr/>
          <p:nvPr/>
        </p:nvCxnSpPr>
        <p:spPr bwMode="auto">
          <a:xfrm rot="5400000">
            <a:off x="6876256" y="2852936"/>
            <a:ext cx="2376264" cy="504056"/>
          </a:xfrm>
          <a:prstGeom prst="bentConnector3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72200" y="4365104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80Byte </a:t>
            </a:r>
            <a:r>
              <a:rPr lang="ko-KR" altLang="en-US" dirty="0" smtClean="0"/>
              <a:t>만큼 문자열 수신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8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- </a:t>
            </a:r>
            <a:r>
              <a:rPr lang="ko-KR" altLang="en-US" dirty="0" err="1" smtClean="0"/>
              <a:t>메시지큐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6127" y="2996952"/>
            <a:ext cx="8856984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mq_open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메시지 큐 </a:t>
            </a:r>
            <a:r>
              <a:rPr lang="en-US" altLang="ko-KR" dirty="0" err="1" smtClean="0"/>
              <a:t>mqd_t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획득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과 유사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name </a:t>
            </a:r>
            <a:r>
              <a:rPr lang="ko-KR" altLang="en-US" dirty="0" smtClean="0"/>
              <a:t>이름을 갖는 메시지 큐 생성</a:t>
            </a:r>
            <a:endParaRPr lang="en-US" altLang="ko-KR" dirty="0"/>
          </a:p>
          <a:p>
            <a:pPr algn="l"/>
            <a:r>
              <a:rPr lang="en-US" altLang="ko-KR" dirty="0" smtClean="0"/>
              <a:t>   -  </a:t>
            </a:r>
            <a:r>
              <a:rPr lang="en-US" altLang="ko-KR" dirty="0" err="1" smtClean="0"/>
              <a:t>oflag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방식을 정의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O_RDONLY, O_WRONLY, O_RDWR, O_CREAT, O_EXCL </a:t>
            </a:r>
            <a:r>
              <a:rPr lang="ko-KR" altLang="en-US" dirty="0" smtClean="0"/>
              <a:t>등 지정</a:t>
            </a:r>
            <a:r>
              <a:rPr lang="en-US" altLang="ko-KR" dirty="0" smtClean="0"/>
              <a:t>.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mode :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, 0644, 0666 </a:t>
            </a:r>
            <a:r>
              <a:rPr lang="ko-KR" altLang="en-US" dirty="0" smtClean="0"/>
              <a:t>등으로 설정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생성할 메시지 큐 속성 설정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 smtClean="0"/>
              <a:t>mq_attr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long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mq_flags</a:t>
            </a:r>
            <a:r>
              <a:rPr lang="en-US" altLang="ko-KR" dirty="0" smtClean="0"/>
              <a:t>;  //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 플래그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long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mq_maxmsg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큐의 최대 메시지 개수 제한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설정 </a:t>
            </a:r>
            <a:r>
              <a:rPr lang="ko-KR" altLang="en-US" dirty="0" err="1" smtClean="0"/>
              <a:t>제한치에</a:t>
            </a:r>
            <a:r>
              <a:rPr lang="ko-KR" altLang="en-US" dirty="0" smtClean="0"/>
              <a:t> 영향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long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mq_msgsize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 1</a:t>
            </a:r>
            <a:r>
              <a:rPr lang="ko-KR" altLang="en-US" dirty="0" smtClean="0"/>
              <a:t>개의 최대 용량 바이트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설정 </a:t>
            </a:r>
            <a:r>
              <a:rPr lang="ko-KR" altLang="en-US" dirty="0" err="1" smtClean="0"/>
              <a:t>제한치에</a:t>
            </a:r>
            <a:r>
              <a:rPr lang="ko-KR" altLang="en-US" dirty="0" smtClean="0"/>
              <a:t> 영향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long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mq_curmsgs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현재 큐에 저장된 메시지 개수</a:t>
            </a:r>
            <a:endParaRPr lang="en-US" altLang="ko-KR" dirty="0" smtClean="0"/>
          </a:p>
          <a:p>
            <a:pPr algn="l"/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811" y="1052736"/>
            <a:ext cx="8581653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 smtClean="0"/>
              <a:t>&gt;</a:t>
            </a:r>
          </a:p>
          <a:p>
            <a:pPr algn="l"/>
            <a:r>
              <a:rPr lang="en-US" altLang="ko-KR" dirty="0" smtClean="0"/>
              <a:t>#</a:t>
            </a:r>
            <a:r>
              <a:rPr lang="en-US" altLang="ko-KR" dirty="0"/>
              <a:t>include &lt;sys/</a:t>
            </a:r>
            <a:r>
              <a:rPr lang="en-US" altLang="ko-KR" dirty="0" err="1"/>
              <a:t>stat.h</a:t>
            </a:r>
            <a:r>
              <a:rPr lang="en-US" altLang="ko-KR" dirty="0" smtClean="0"/>
              <a:t>&gt;</a:t>
            </a:r>
          </a:p>
          <a:p>
            <a:pPr algn="l"/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mqueue.h</a:t>
            </a:r>
            <a:r>
              <a:rPr lang="en-US" altLang="ko-KR" dirty="0" smtClean="0"/>
              <a:t>&gt;</a:t>
            </a:r>
          </a:p>
          <a:p>
            <a:pPr algn="l"/>
            <a:r>
              <a:rPr lang="en-US" altLang="ko-KR" dirty="0" smtClean="0"/>
              <a:t>// </a:t>
            </a:r>
            <a:r>
              <a:rPr lang="ko-KR" altLang="en-US" dirty="0"/>
              <a:t>기존 생성된 메시지 큐 사용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algn="l"/>
            <a:r>
              <a:rPr lang="en-US" altLang="ko-KR" dirty="0" err="1" smtClean="0"/>
              <a:t>mqd_t</a:t>
            </a:r>
            <a:r>
              <a:rPr lang="en-US" altLang="ko-KR" dirty="0" smtClean="0"/>
              <a:t> </a:t>
            </a:r>
            <a:r>
              <a:rPr lang="en-US" altLang="ko-KR" dirty="0" err="1"/>
              <a:t>mq_open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char *name,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oflag</a:t>
            </a:r>
            <a:r>
              <a:rPr lang="en-US" altLang="ko-KR" dirty="0" smtClean="0"/>
              <a:t>); </a:t>
            </a:r>
          </a:p>
          <a:p>
            <a:pPr algn="l"/>
            <a:r>
              <a:rPr lang="en-US" altLang="ko-KR" dirty="0" smtClean="0"/>
              <a:t>// </a:t>
            </a:r>
            <a:r>
              <a:rPr lang="ko-KR" altLang="en-US" dirty="0" smtClean="0"/>
              <a:t>메시지 큐 새로 생성하는 경우</a:t>
            </a:r>
            <a:endParaRPr lang="en-US" altLang="ko-KR" dirty="0" smtClean="0"/>
          </a:p>
          <a:p>
            <a:pPr algn="l"/>
            <a:r>
              <a:rPr lang="en-US" altLang="ko-KR" dirty="0" err="1" smtClean="0"/>
              <a:t>mqd_t</a:t>
            </a:r>
            <a:r>
              <a:rPr lang="en-US" altLang="ko-KR" dirty="0" smtClean="0"/>
              <a:t> </a:t>
            </a:r>
            <a:r>
              <a:rPr lang="en-US" altLang="ko-KR" dirty="0" err="1"/>
              <a:t>mq_open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char *name,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oflag</a:t>
            </a:r>
            <a:r>
              <a:rPr lang="en-US" altLang="ko-KR" dirty="0"/>
              <a:t>, </a:t>
            </a:r>
            <a:r>
              <a:rPr lang="en-US" altLang="ko-KR" dirty="0" err="1"/>
              <a:t>mode_t</a:t>
            </a:r>
            <a:r>
              <a:rPr lang="en-US" altLang="ko-KR" dirty="0"/>
              <a:t> mode, </a:t>
            </a:r>
            <a:r>
              <a:rPr lang="en-US" altLang="ko-KR" dirty="0" smtClean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mq_attr</a:t>
            </a:r>
            <a:r>
              <a:rPr lang="en-US" altLang="ko-KR" dirty="0"/>
              <a:t> *</a:t>
            </a:r>
            <a:r>
              <a:rPr lang="en-US" altLang="ko-KR" dirty="0" err="1"/>
              <a:t>attr</a:t>
            </a:r>
            <a:r>
              <a:rPr lang="en-US" altLang="ko-KR" dirty="0"/>
              <a:t>);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6309320"/>
            <a:ext cx="3960440" cy="307777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sysctl</a:t>
            </a:r>
            <a:r>
              <a:rPr lang="en-US" altLang="ko-KR" dirty="0"/>
              <a:t> -a | grep </a:t>
            </a:r>
            <a:r>
              <a:rPr lang="en-US" altLang="ko-KR" dirty="0" err="1"/>
              <a:t>mqueue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 bwMode="auto">
          <a:xfrm flipV="1">
            <a:off x="5076056" y="6453336"/>
            <a:ext cx="576064" cy="9873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724128" y="63093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 시스템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제한치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7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/>
              <a:t>POSIX - </a:t>
            </a:r>
            <a:r>
              <a:rPr lang="ko-KR" altLang="en-US" dirty="0" err="1"/>
              <a:t>메시지큐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6127" y="1773045"/>
            <a:ext cx="8856984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mq_send</a:t>
            </a:r>
            <a:r>
              <a:rPr lang="en-US" altLang="ko-KR" dirty="0" smtClean="0">
                <a:sym typeface="Wingdings" panose="05000000000000000000" pitchFamily="2" charset="2"/>
              </a:rPr>
              <a:t>() : </a:t>
            </a:r>
            <a:r>
              <a:rPr lang="ko-KR" altLang="en-US" dirty="0" smtClean="0">
                <a:sym typeface="Wingdings" panose="05000000000000000000" pitchFamily="2" charset="2"/>
              </a:rPr>
              <a:t>메시지 큐에 데이터를 송신하는 함수</a:t>
            </a:r>
            <a:r>
              <a:rPr lang="en-US" altLang="ko-KR" dirty="0" smtClean="0"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ym typeface="Wingdings" panose="05000000000000000000" pitchFamily="2" charset="2"/>
              </a:rPr>
              <a:t>쓰기 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mqdes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/>
              <a:t>mq_open</a:t>
            </a:r>
            <a:r>
              <a:rPr lang="en-US" altLang="ko-KR" dirty="0" smtClean="0"/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함수로 생성한 메시지 큐 </a:t>
            </a:r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en-US" altLang="ko-KR" dirty="0" smtClean="0">
                <a:sym typeface="Wingdings" panose="05000000000000000000" pitchFamily="2" charset="2"/>
              </a:rPr>
              <a:t> ( IPC ID 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msg_ptr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메시지를 담고 있는 메시지 버퍼의 주소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ym typeface="Wingdings" panose="05000000000000000000" pitchFamily="2" charset="2"/>
              </a:rPr>
              <a:t> 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msg_len</a:t>
            </a:r>
            <a:r>
              <a:rPr lang="en-US" altLang="ko-KR" dirty="0" smtClean="0">
                <a:sym typeface="Wingdings" panose="05000000000000000000" pitchFamily="2" charset="2"/>
              </a:rPr>
              <a:t>  :  </a:t>
            </a:r>
            <a:r>
              <a:rPr lang="ko-KR" altLang="en-US" dirty="0" smtClean="0">
                <a:sym typeface="Wingdings" panose="05000000000000000000" pitchFamily="2" charset="2"/>
              </a:rPr>
              <a:t>보낼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메시지 길이로서 </a:t>
            </a:r>
            <a:r>
              <a:rPr lang="en-US" altLang="ko-KR" dirty="0" err="1" smtClean="0">
                <a:sym typeface="Wingdings" panose="05000000000000000000" pitchFamily="2" charset="2"/>
              </a:rPr>
              <a:t>msg_ptr</a:t>
            </a:r>
            <a:r>
              <a:rPr lang="ko-KR" altLang="en-US" dirty="0" smtClean="0">
                <a:sym typeface="Wingdings" panose="05000000000000000000" pitchFamily="2" charset="2"/>
              </a:rPr>
              <a:t>이 지정한 버퍼의 실제 길이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msg_prio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우선순위로서 </a:t>
            </a:r>
            <a:r>
              <a:rPr lang="en-US" altLang="ko-KR" dirty="0" smtClean="0">
                <a:sym typeface="Wingdings" panose="05000000000000000000" pitchFamily="2" charset="2"/>
              </a:rPr>
              <a:t>0 ~ MQ_PRIO_MAX-1 </a:t>
            </a:r>
            <a:r>
              <a:rPr lang="ko-KR" altLang="en-US" dirty="0" smtClean="0">
                <a:sym typeface="Wingdings" panose="05000000000000000000" pitchFamily="2" charset="2"/>
              </a:rPr>
              <a:t>사이의 값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큰 값일 수록 큐 앞쪽에 배치되어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빨리 읽혀 진다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 if</a:t>
            </a:r>
            <a:r>
              <a:rPr lang="en-US" altLang="ko-KR" dirty="0">
                <a:sym typeface="Wingdings" panose="05000000000000000000" pitchFamily="2" charset="2"/>
              </a:rPr>
              <a:t>( (</a:t>
            </a:r>
            <a:r>
              <a:rPr lang="en-US" altLang="ko-KR" dirty="0" err="1">
                <a:sym typeface="Wingdings" panose="05000000000000000000" pitchFamily="2" charset="2"/>
              </a:rPr>
              <a:t>mq_send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mfd</a:t>
            </a:r>
            <a:r>
              <a:rPr lang="en-US" altLang="ko-KR" dirty="0">
                <a:sym typeface="Wingdings" panose="05000000000000000000" pitchFamily="2" charset="2"/>
              </a:rPr>
              <a:t>, (char*)</a:t>
            </a:r>
            <a:r>
              <a:rPr lang="en-US" altLang="ko-KR" dirty="0" err="1">
                <a:sym typeface="Wingdings" panose="05000000000000000000" pitchFamily="2" charset="2"/>
              </a:rPr>
              <a:t>snd_str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cnt</a:t>
            </a:r>
            <a:r>
              <a:rPr lang="en-US" altLang="ko-KR" dirty="0">
                <a:sym typeface="Wingdings" panose="05000000000000000000" pitchFamily="2" charset="2"/>
              </a:rPr>
              <a:t>], </a:t>
            </a:r>
            <a:r>
              <a:rPr lang="en-US" altLang="ko-KR" dirty="0" err="1">
                <a:sym typeface="Wingdings" panose="05000000000000000000" pitchFamily="2" charset="2"/>
              </a:rPr>
              <a:t>attr.mq_msgsize</a:t>
            </a:r>
            <a:r>
              <a:rPr lang="en-US" altLang="ko-KR" dirty="0">
                <a:sym typeface="Wingdings" panose="05000000000000000000" pitchFamily="2" charset="2"/>
              </a:rPr>
              <a:t>, 1)) == -1 )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19675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mq_send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mqd_t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mqdes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</a:t>
            </a:r>
            <a:r>
              <a:rPr lang="en-US" altLang="ko-KR" dirty="0" err="1" smtClean="0"/>
              <a:t>msg_ptr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msg_len</a:t>
            </a:r>
            <a:r>
              <a:rPr lang="en-US" altLang="ko-KR" dirty="0" smtClean="0"/>
              <a:t>, unsigned </a:t>
            </a:r>
            <a:r>
              <a:rPr lang="en-US" altLang="ko-KR" dirty="0" err="1" smtClean="0"/>
              <a:t>msg_prio</a:t>
            </a:r>
            <a:r>
              <a:rPr lang="en-US" altLang="ko-KR" dirty="0" smtClean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442562"/>
            <a:ext cx="8856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mq_receive</a:t>
            </a:r>
            <a:r>
              <a:rPr lang="en-US" altLang="ko-KR" dirty="0" smtClean="0">
                <a:sym typeface="Wingdings" panose="05000000000000000000" pitchFamily="2" charset="2"/>
              </a:rPr>
              <a:t>() : </a:t>
            </a:r>
            <a:r>
              <a:rPr lang="ko-KR" altLang="en-US" dirty="0" smtClean="0">
                <a:sym typeface="Wingdings" panose="05000000000000000000" pitchFamily="2" charset="2"/>
              </a:rPr>
              <a:t>메시지 큐에 데이터를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ko-KR" altLang="en-US" dirty="0" smtClean="0">
                <a:sym typeface="Wingdings" panose="05000000000000000000" pitchFamily="2" charset="2"/>
              </a:rPr>
              <a:t>신하는 함수</a:t>
            </a:r>
            <a:r>
              <a:rPr lang="en-US" altLang="ko-KR" dirty="0" smtClean="0"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ym typeface="Wingdings" panose="05000000000000000000" pitchFamily="2" charset="2"/>
              </a:rPr>
              <a:t>읽기 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mqdes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/>
              <a:t>mq_open</a:t>
            </a:r>
            <a:r>
              <a:rPr lang="en-US" altLang="ko-KR" dirty="0" smtClean="0"/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함수로 생성한 메시지 큐 </a:t>
            </a:r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en-US" altLang="ko-KR" dirty="0" smtClean="0">
                <a:sym typeface="Wingdings" panose="05000000000000000000" pitchFamily="2" charset="2"/>
              </a:rPr>
              <a:t> ( IPC ID 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msg_ptr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수신한 메시지를 저장 할 메시지 버퍼의 주소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 smtClean="0">
                <a:sym typeface="Wingdings" panose="05000000000000000000" pitchFamily="2" charset="2"/>
              </a:rPr>
              <a:t>    - </a:t>
            </a:r>
            <a:r>
              <a:rPr lang="en-US" altLang="ko-KR" dirty="0" err="1" smtClean="0">
                <a:sym typeface="Wingdings" panose="05000000000000000000" pitchFamily="2" charset="2"/>
              </a:rPr>
              <a:t>msg_len</a:t>
            </a:r>
            <a:r>
              <a:rPr lang="en-US" altLang="ko-KR" dirty="0" smtClean="0">
                <a:sym typeface="Wingdings" panose="05000000000000000000" pitchFamily="2" charset="2"/>
              </a:rPr>
              <a:t>  :  </a:t>
            </a:r>
            <a:r>
              <a:rPr lang="ko-KR" altLang="en-US" dirty="0" smtClean="0">
                <a:sym typeface="Wingdings" panose="05000000000000000000" pitchFamily="2" charset="2"/>
              </a:rPr>
              <a:t>수신할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메시지 길이로서 </a:t>
            </a:r>
            <a:r>
              <a:rPr lang="en-US" altLang="ko-KR" dirty="0" err="1" smtClean="0">
                <a:sym typeface="Wingdings" panose="05000000000000000000" pitchFamily="2" charset="2"/>
              </a:rPr>
              <a:t>msg_ptr</a:t>
            </a:r>
            <a:r>
              <a:rPr lang="ko-KR" altLang="en-US" dirty="0" smtClean="0">
                <a:sym typeface="Wingdings" panose="05000000000000000000" pitchFamily="2" charset="2"/>
              </a:rPr>
              <a:t>이 지정한 버퍼의 실제 길이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- *</a:t>
            </a:r>
            <a:r>
              <a:rPr lang="en-US" altLang="ko-KR" dirty="0" err="1" smtClean="0">
                <a:sym typeface="Wingdings" panose="05000000000000000000" pitchFamily="2" charset="2"/>
              </a:rPr>
              <a:t>msg_prio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우선순위 필요 없이 수신할 경우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로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if( (</a:t>
            </a:r>
            <a:r>
              <a:rPr lang="en-US" altLang="ko-KR" dirty="0" err="1">
                <a:sym typeface="Wingdings" panose="05000000000000000000" pitchFamily="2" charset="2"/>
              </a:rPr>
              <a:t>mq_receive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mfd</a:t>
            </a:r>
            <a:r>
              <a:rPr lang="en-US" altLang="ko-KR" dirty="0">
                <a:sym typeface="Wingdings" panose="05000000000000000000" pitchFamily="2" charset="2"/>
              </a:rPr>
              <a:t>, (char*)</a:t>
            </a:r>
            <a:r>
              <a:rPr lang="en-US" altLang="ko-KR" dirty="0" err="1">
                <a:sym typeface="Wingdings" panose="05000000000000000000" pitchFamily="2" charset="2"/>
              </a:rPr>
              <a:t>rev_str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cnt</a:t>
            </a:r>
            <a:r>
              <a:rPr lang="en-US" altLang="ko-KR" dirty="0">
                <a:sym typeface="Wingdings" panose="05000000000000000000" pitchFamily="2" charset="2"/>
              </a:rPr>
              <a:t>], </a:t>
            </a:r>
            <a:r>
              <a:rPr lang="en-US" altLang="ko-KR" dirty="0" err="1">
                <a:sym typeface="Wingdings" panose="05000000000000000000" pitchFamily="2" charset="2"/>
              </a:rPr>
              <a:t>attr.mq_msgsize</a:t>
            </a:r>
            <a:r>
              <a:rPr lang="en-US" altLang="ko-KR" dirty="0">
                <a:sym typeface="Wingdings" panose="05000000000000000000" pitchFamily="2" charset="2"/>
              </a:rPr>
              <a:t>, NULL)) == -1 )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29" y="3933056"/>
            <a:ext cx="862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mq_receive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mqd_t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mqdes</a:t>
            </a:r>
            <a:r>
              <a:rPr lang="en-US" altLang="ko-KR" dirty="0" smtClean="0"/>
              <a:t>, char *</a:t>
            </a:r>
            <a:r>
              <a:rPr lang="en-US" altLang="ko-KR" dirty="0" err="1" smtClean="0"/>
              <a:t>msg_ptr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msg_len</a:t>
            </a:r>
            <a:r>
              <a:rPr lang="en-US" altLang="ko-KR" dirty="0" smtClean="0"/>
              <a:t>, unsigned *</a:t>
            </a:r>
            <a:r>
              <a:rPr lang="en-US" altLang="ko-KR" dirty="0" err="1" smtClean="0"/>
              <a:t>msg_prio</a:t>
            </a:r>
            <a:r>
              <a:rPr lang="en-US" altLang="ko-KR" dirty="0" smtClean="0"/>
              <a:t>);</a:t>
            </a: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07504" y="3789040"/>
            <a:ext cx="9036496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20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– </a:t>
            </a:r>
            <a:r>
              <a:rPr lang="ko-KR" altLang="en-US" dirty="0" smtClean="0"/>
              <a:t>메시지 큐 </a:t>
            </a:r>
            <a:r>
              <a:rPr lang="ko-KR" altLang="en-US" dirty="0"/>
              <a:t>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4248472" cy="353943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mqueue.h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MQ_NAME  "/</a:t>
            </a:r>
            <a:r>
              <a:rPr lang="en-US" altLang="ko-KR" sz="1000" dirty="0" err="1"/>
              <a:t>mymq</a:t>
            </a:r>
            <a:r>
              <a:rPr lang="en-US" altLang="ko-KR" sz="1000" dirty="0"/>
              <a:t>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[])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char </a:t>
            </a:r>
            <a:r>
              <a:rPr lang="en-US" altLang="ko-KR" sz="1000" dirty="0" err="1"/>
              <a:t>rev_str</a:t>
            </a:r>
            <a:r>
              <a:rPr lang="en-US" altLang="ko-KR" sz="1000" dirty="0"/>
              <a:t>[3][30];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mq_attr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attr.mq_maxmsg</a:t>
            </a:r>
            <a:r>
              <a:rPr lang="en-US" altLang="ko-KR" sz="1000" dirty="0"/>
              <a:t> = 10;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attr.mq_msgsize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rev_str</a:t>
            </a:r>
            <a:r>
              <a:rPr lang="en-US" altLang="ko-KR" sz="1000" dirty="0"/>
              <a:t>[0]);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value;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mqd_t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mq_open</a:t>
            </a:r>
            <a:r>
              <a:rPr lang="en-US" altLang="ko-KR" sz="1000" dirty="0"/>
              <a:t>(MQ_NAME, O_RDWR | O_CREAT, 0666, &amp;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2" y="816967"/>
            <a:ext cx="42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mq_server.c</a:t>
            </a:r>
            <a:r>
              <a:rPr lang="en-US" altLang="ko-KR" dirty="0" smtClean="0"/>
              <a:t>  </a:t>
            </a:r>
            <a:r>
              <a:rPr lang="ko-KR" altLang="en-US" dirty="0" smtClean="0"/>
              <a:t>먼저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 큐 생성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412776"/>
            <a:ext cx="4248472" cy="393954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              if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 == -1)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("open error");</a:t>
            </a:r>
          </a:p>
          <a:p>
            <a:pPr algn="l"/>
            <a:r>
              <a:rPr lang="en-US" altLang="ko-KR" sz="1000" dirty="0"/>
              <a:t>		exit(0);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for(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&lt;3;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      if</a:t>
            </a:r>
            <a:r>
              <a:rPr lang="en-US" altLang="ko-KR" sz="1000" dirty="0"/>
              <a:t>( (</a:t>
            </a:r>
            <a:r>
              <a:rPr lang="en-US" altLang="ko-KR" sz="1000" dirty="0" err="1"/>
              <a:t>mq_receive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mfd</a:t>
            </a:r>
            <a:r>
              <a:rPr lang="en-US" altLang="ko-KR" sz="1000" dirty="0" smtClean="0"/>
              <a:t>,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(char*)</a:t>
            </a:r>
            <a:r>
              <a:rPr lang="en-US" altLang="ko-KR" sz="1000" dirty="0" err="1"/>
              <a:t>rev_str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attr.mq_msgsize</a:t>
            </a:r>
            <a:r>
              <a:rPr lang="en-US" altLang="ko-KR" sz="1000" dirty="0"/>
              <a:t>, NULL)) == -1 )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smtClean="0"/>
              <a:t> exit</a:t>
            </a:r>
            <a:r>
              <a:rPr lang="en-US" altLang="ko-KR" sz="1000" dirty="0"/>
              <a:t>(-1);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       }</a:t>
            </a:r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printf</a:t>
            </a:r>
            <a:r>
              <a:rPr lang="en-US" altLang="ko-KR" sz="1000" dirty="0"/>
              <a:t>("Read Data : %s\n", </a:t>
            </a:r>
            <a:r>
              <a:rPr lang="en-US" altLang="ko-KR" sz="1000" dirty="0" err="1"/>
              <a:t>rev_str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]);</a:t>
            </a:r>
          </a:p>
          <a:p>
            <a:pPr algn="l"/>
            <a:r>
              <a:rPr lang="en-US" altLang="ko-KR" sz="1000" dirty="0"/>
              <a:t>		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mq_close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mfd</a:t>
            </a:r>
            <a:r>
              <a:rPr lang="en-US" altLang="ko-KR" sz="1000" dirty="0" smtClean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mq_unlink</a:t>
            </a:r>
            <a:r>
              <a:rPr lang="en-US" altLang="ko-KR" sz="1000" dirty="0"/>
              <a:t>(MQ_NAME</a:t>
            </a:r>
            <a:r>
              <a:rPr lang="en-US" altLang="ko-KR" sz="1000" dirty="0" smtClean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796136" y="4149080"/>
            <a:ext cx="1368152" cy="28803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724128" y="4509120"/>
            <a:ext cx="1944216" cy="288032"/>
          </a:xfrm>
          <a:prstGeom prst="rect">
            <a:avLst/>
          </a:prstGeom>
          <a:noFill/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3563888" y="4293096"/>
            <a:ext cx="2088232" cy="12961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5580112" y="4797152"/>
            <a:ext cx="144016" cy="86409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95736" y="5661248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메시지 큐 닫는 함수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8064" y="5661248"/>
            <a:ext cx="28083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메시지 큐를 시스템에서 제거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47664" y="6216401"/>
            <a:ext cx="5329287" cy="30777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err="1" smtClean="0"/>
              <a:t>mq_server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mq_server.c</a:t>
            </a:r>
            <a:r>
              <a:rPr lang="en-US" altLang="ko-KR" dirty="0" smtClean="0"/>
              <a:t>  -</a:t>
            </a:r>
            <a:r>
              <a:rPr lang="en-US" altLang="ko-KR" dirty="0" err="1"/>
              <a:t>lrt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POSIX – </a:t>
            </a:r>
            <a:r>
              <a:rPr lang="ko-KR" altLang="en-US" dirty="0" smtClean="0"/>
              <a:t>메시지 큐 </a:t>
            </a:r>
            <a:r>
              <a:rPr lang="ko-KR" altLang="en-US" dirty="0"/>
              <a:t>활용 예제 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4248472" cy="33547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mqueue.h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MQ_NAME  "/</a:t>
            </a:r>
            <a:r>
              <a:rPr lang="en-US" altLang="ko-KR" sz="1000" dirty="0" err="1"/>
              <a:t>mymq</a:t>
            </a:r>
            <a:r>
              <a:rPr lang="en-US" altLang="ko-KR" sz="1000" dirty="0"/>
              <a:t>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char*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[])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char </a:t>
            </a:r>
            <a:r>
              <a:rPr lang="en-US" altLang="ko-KR" sz="1000" dirty="0" err="1"/>
              <a:t>snd_str</a:t>
            </a:r>
            <a:r>
              <a:rPr lang="en-US" altLang="ko-KR" sz="1000" dirty="0"/>
              <a:t>[3][30] = { "Linux", "system", "programming" };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mq_attr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attr.mq_maxmsg</a:t>
            </a:r>
            <a:r>
              <a:rPr lang="en-US" altLang="ko-KR" sz="1000" dirty="0"/>
              <a:t> = 10;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attr.mq_msgsize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snd_str</a:t>
            </a:r>
            <a:r>
              <a:rPr lang="en-US" altLang="ko-KR" sz="1000" dirty="0"/>
              <a:t>[0]);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mqd_t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mq_open</a:t>
            </a:r>
            <a:r>
              <a:rPr lang="en-US" altLang="ko-KR" sz="1000" dirty="0"/>
              <a:t>(MQ_NAME, O_WRONLY);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903" y="81696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mq_client.c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412776"/>
            <a:ext cx="4248472" cy="33547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                      if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 == -1)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("open error");</a:t>
            </a:r>
          </a:p>
          <a:p>
            <a:pPr algn="l"/>
            <a:r>
              <a:rPr lang="en-US" altLang="ko-KR" sz="1000" dirty="0"/>
              <a:t>		exit(0);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for(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&lt;3;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++)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   if</a:t>
            </a:r>
            <a:r>
              <a:rPr lang="en-US" altLang="ko-KR" sz="1000" dirty="0"/>
              <a:t>( (</a:t>
            </a:r>
            <a:r>
              <a:rPr lang="en-US" altLang="ko-KR" sz="1000" dirty="0" err="1"/>
              <a:t>mq_send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mfd</a:t>
            </a:r>
            <a:r>
              <a:rPr lang="en-US" altLang="ko-KR" sz="1000" dirty="0"/>
              <a:t>, (char*)</a:t>
            </a:r>
            <a:r>
              <a:rPr lang="en-US" altLang="ko-KR" sz="1000" dirty="0" err="1"/>
              <a:t>snd_str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cnt</a:t>
            </a:r>
            <a:r>
              <a:rPr lang="en-US" altLang="ko-KR" sz="1000" dirty="0" smtClean="0"/>
              <a:t>],</a:t>
            </a:r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               </a:t>
            </a:r>
            <a:r>
              <a:rPr lang="en-US" altLang="ko-KR" sz="1000" dirty="0" err="1"/>
              <a:t>attr.mq_msgsize</a:t>
            </a:r>
            <a:r>
              <a:rPr lang="en-US" altLang="ko-KR" sz="1000" dirty="0"/>
              <a:t>, 1)) == -1 )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    {</a:t>
            </a:r>
            <a:endParaRPr lang="en-US" altLang="ko-KR" sz="1000" dirty="0"/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smtClean="0"/>
              <a:t>exit</a:t>
            </a:r>
            <a:r>
              <a:rPr lang="en-US" altLang="ko-KR" sz="1000" dirty="0"/>
              <a:t>(-1);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         }</a:t>
            </a:r>
            <a:endParaRPr lang="en-US" altLang="ko-KR" sz="1000" dirty="0"/>
          </a:p>
          <a:p>
            <a:pPr algn="l"/>
            <a:r>
              <a:rPr lang="en-US" altLang="ko-KR" sz="1000" dirty="0"/>
              <a:t>	  </a:t>
            </a:r>
            <a:r>
              <a:rPr lang="en-US" altLang="ko-KR" sz="1000" dirty="0" smtClean="0"/>
              <a:t>        sleep(1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smtClean="0"/>
              <a:t> }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654" y="5013176"/>
            <a:ext cx="845681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</a:t>
            </a:r>
            <a:r>
              <a:rPr lang="en-US" altLang="ko-KR" sz="1200" dirty="0" err="1" smtClean="0"/>
              <a:t>kdir</a:t>
            </a:r>
            <a:r>
              <a:rPr lang="en-US" altLang="ko-KR" sz="1200" dirty="0" smtClean="0"/>
              <a:t>  /dev/</a:t>
            </a:r>
            <a:r>
              <a:rPr lang="en-US" altLang="ko-KR" sz="1200" dirty="0" err="1" smtClean="0"/>
              <a:t>mqueue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mount  -t  </a:t>
            </a:r>
            <a:r>
              <a:rPr lang="en-US" altLang="ko-KR" sz="1200" dirty="0" err="1" smtClean="0"/>
              <a:t>mqueue</a:t>
            </a:r>
            <a:r>
              <a:rPr lang="en-US" altLang="ko-KR" sz="1200" dirty="0" smtClean="0"/>
              <a:t> none /dev/</a:t>
            </a:r>
            <a:r>
              <a:rPr lang="en-US" altLang="ko-KR" sz="1200" dirty="0" err="1" smtClean="0"/>
              <a:t>mqueue</a:t>
            </a:r>
            <a:r>
              <a:rPr lang="en-US" altLang="ko-KR" sz="1200" dirty="0" smtClean="0"/>
              <a:t>   </a:t>
            </a:r>
            <a:r>
              <a:rPr lang="en-US" altLang="ko-KR" sz="1200" dirty="0" smtClean="0"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sym typeface="Wingdings" panose="05000000000000000000" pitchFamily="2" charset="2"/>
              </a:rPr>
              <a:t>가상 파일시스템을 생성해 관리 가능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하지 않을 경우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커널이</a:t>
            </a:r>
            <a:r>
              <a:rPr lang="ko-KR" altLang="en-US" sz="1200" dirty="0" smtClean="0">
                <a:sym typeface="Wingdings" panose="05000000000000000000" pitchFamily="2" charset="2"/>
              </a:rPr>
              <a:t> 관리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200" dirty="0" smtClean="0"/>
              <a:t>서버 프로그램만 실행 해 놓고</a:t>
            </a:r>
            <a:endParaRPr lang="en-US" altLang="ko-KR" sz="1200" dirty="0"/>
          </a:p>
          <a:p>
            <a:pPr algn="l"/>
            <a:r>
              <a:rPr lang="en-US" altLang="ko-KR" sz="1200" dirty="0" smtClean="0"/>
              <a:t>cat /dev/</a:t>
            </a:r>
            <a:r>
              <a:rPr lang="en-US" altLang="ko-KR" sz="1200" dirty="0" err="1" smtClean="0"/>
              <a:t>mqueue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mymq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메시지큐</a:t>
            </a:r>
            <a:r>
              <a:rPr lang="ko-KR" altLang="en-US" sz="1200" dirty="0" smtClean="0"/>
              <a:t> 확인 가능</a:t>
            </a:r>
            <a:endParaRPr lang="en-US" altLang="ko-KR" sz="1200" dirty="0" smtClean="0"/>
          </a:p>
          <a:p>
            <a:pPr algn="l"/>
            <a:r>
              <a:rPr lang="ko-KR" altLang="en-US" sz="1200" dirty="0" smtClean="0"/>
              <a:t>만약</a:t>
            </a:r>
            <a:r>
              <a:rPr lang="en-US" altLang="ko-KR" sz="1200" dirty="0" smtClean="0"/>
              <a:t>, Client </a:t>
            </a:r>
            <a:r>
              <a:rPr lang="ko-KR" altLang="en-US" sz="1200" dirty="0" smtClean="0"/>
              <a:t>프로그램 실행 해버리면 서버 프로그램의 마지막에 </a:t>
            </a:r>
            <a:r>
              <a:rPr lang="ko-KR" altLang="en-US" sz="1200" dirty="0" err="1" smtClean="0"/>
              <a:t>메시지큐</a:t>
            </a:r>
            <a:r>
              <a:rPr lang="ko-KR" altLang="en-US" sz="1200" dirty="0" smtClean="0"/>
              <a:t> 삭제 해버림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359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44442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/>
              <a:t>	if( (</a:t>
            </a:r>
            <a:r>
              <a:rPr lang="en-US" altLang="ko-KR" b="0" dirty="0" err="1"/>
              <a:t>shm</a:t>
            </a:r>
            <a:r>
              <a:rPr lang="en-US" altLang="ko-KR" b="0" dirty="0"/>
              <a:t> = </a:t>
            </a:r>
            <a:r>
              <a:rPr lang="en-US" altLang="ko-KR" b="0" dirty="0" err="1"/>
              <a:t>shmat</a:t>
            </a:r>
            <a:r>
              <a:rPr lang="en-US" altLang="ko-KR" b="0" dirty="0"/>
              <a:t>(</a:t>
            </a:r>
            <a:r>
              <a:rPr lang="en-US" altLang="ko-KR" b="0" dirty="0" err="1"/>
              <a:t>shm_id</a:t>
            </a:r>
            <a:r>
              <a:rPr lang="en-US" altLang="ko-KR" b="0" dirty="0"/>
              <a:t>, NULL, 0)) == (char*)-1)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shmat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  <a:p>
            <a:pPr algn="l" defTabSz="717550"/>
            <a:r>
              <a:rPr lang="en-US" altLang="ko-KR" b="0" dirty="0"/>
              <a:t>	</a:t>
            </a:r>
          </a:p>
          <a:p>
            <a:pPr algn="l" defTabSz="717550"/>
            <a:r>
              <a:rPr lang="en-US" altLang="ko-KR" b="0" dirty="0"/>
              <a:t>	for(s=</a:t>
            </a:r>
            <a:r>
              <a:rPr lang="en-US" altLang="ko-KR" b="0" dirty="0" err="1"/>
              <a:t>shm</a:t>
            </a:r>
            <a:r>
              <a:rPr lang="en-US" altLang="ko-KR" b="0" dirty="0"/>
              <a:t>; *s != '\0'; s++)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putchar</a:t>
            </a:r>
            <a:r>
              <a:rPr lang="en-US" altLang="ko-KR" b="0" dirty="0"/>
              <a:t>(*s);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putchar</a:t>
            </a:r>
            <a:r>
              <a:rPr lang="en-US" altLang="ko-KR" b="0" dirty="0"/>
              <a:t>('\n');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*</a:t>
            </a:r>
            <a:r>
              <a:rPr lang="en-US" altLang="ko-KR" b="0" dirty="0" err="1"/>
              <a:t>shm</a:t>
            </a:r>
            <a:r>
              <a:rPr lang="en-US" altLang="ko-KR" b="0" dirty="0"/>
              <a:t> = '*';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shmctl</a:t>
            </a:r>
            <a:r>
              <a:rPr lang="en-US" altLang="ko-KR" b="0" dirty="0"/>
              <a:t>(</a:t>
            </a:r>
            <a:r>
              <a:rPr lang="en-US" altLang="ko-KR" b="0" dirty="0" err="1"/>
              <a:t>shm_id</a:t>
            </a:r>
            <a:r>
              <a:rPr lang="en-US" altLang="ko-KR" b="0" dirty="0"/>
              <a:t>, IPC_RMID, NULL);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return 0;</a:t>
            </a:r>
          </a:p>
          <a:p>
            <a:pPr algn="l" defTabSz="717550"/>
            <a:r>
              <a:rPr lang="en-US" altLang="ko-KR" b="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shm_client.c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827584" y="4725144"/>
            <a:ext cx="3240360" cy="0"/>
          </a:xfrm>
          <a:prstGeom prst="lin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꺾인 연결선 6"/>
          <p:cNvCxnSpPr/>
          <p:nvPr/>
        </p:nvCxnSpPr>
        <p:spPr bwMode="auto">
          <a:xfrm rot="16200000" flipH="1">
            <a:off x="3860423" y="4923873"/>
            <a:ext cx="703074" cy="288032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707904" y="546667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 메모리 제어 및 제거 함수</a:t>
            </a:r>
            <a:r>
              <a:rPr lang="en-US" altLang="ko-KR" dirty="0" smtClean="0"/>
              <a:t>( </a:t>
            </a:r>
            <a:r>
              <a:rPr lang="ko-KR" altLang="en-US" dirty="0" smtClean="0"/>
              <a:t>뒷장 참조 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7984" y="2299121"/>
            <a:ext cx="12966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ipcrm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</a:t>
            </a:r>
            <a:r>
              <a:rPr lang="ko-KR" altLang="en-US" dirty="0"/>
              <a:t>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0078" y="2604644"/>
            <a:ext cx="468052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-M </a:t>
            </a:r>
            <a:r>
              <a:rPr lang="en-US" altLang="ko-KR" dirty="0" err="1"/>
              <a:t>shmkey</a:t>
            </a:r>
            <a:r>
              <a:rPr lang="ko-KR" altLang="en-US" dirty="0"/>
              <a:t>지정된 키로 공유 메모리 세그먼트를 제거</a:t>
            </a:r>
          </a:p>
          <a:p>
            <a:pPr algn="l"/>
            <a:r>
              <a:rPr lang="en-US" altLang="ko-KR" dirty="0"/>
              <a:t>-m </a:t>
            </a:r>
            <a:r>
              <a:rPr lang="en-US" altLang="ko-KR" dirty="0" err="1"/>
              <a:t>shmid</a:t>
            </a:r>
            <a:r>
              <a:rPr lang="ko-KR" altLang="en-US" dirty="0"/>
              <a:t>지정된 </a:t>
            </a:r>
            <a:r>
              <a:rPr lang="en-US" altLang="ko-KR" dirty="0"/>
              <a:t>ID</a:t>
            </a:r>
            <a:r>
              <a:rPr lang="ko-KR" altLang="en-US" dirty="0"/>
              <a:t>로 공유 메모리 세그먼트를 제거</a:t>
            </a:r>
          </a:p>
          <a:p>
            <a:pPr algn="l"/>
            <a:r>
              <a:rPr lang="en-US" altLang="ko-KR" dirty="0"/>
              <a:t>-Q </a:t>
            </a:r>
            <a:r>
              <a:rPr lang="en-US" altLang="ko-KR" dirty="0" err="1"/>
              <a:t>msgkey</a:t>
            </a:r>
            <a:r>
              <a:rPr lang="ko-KR" altLang="en-US" dirty="0"/>
              <a:t>지정된 키로 </a:t>
            </a:r>
            <a:r>
              <a:rPr lang="ko-KR" altLang="en-US" dirty="0" err="1"/>
              <a:t>메세지</a:t>
            </a:r>
            <a:r>
              <a:rPr lang="ko-KR" altLang="en-US" dirty="0"/>
              <a:t> 큐를 제거</a:t>
            </a:r>
          </a:p>
          <a:p>
            <a:pPr algn="l"/>
            <a:r>
              <a:rPr lang="en-US" altLang="ko-KR" dirty="0"/>
              <a:t>-q </a:t>
            </a:r>
            <a:r>
              <a:rPr lang="en-US" altLang="ko-KR" dirty="0" err="1"/>
              <a:t>msgid</a:t>
            </a:r>
            <a:r>
              <a:rPr lang="ko-KR" altLang="en-US" dirty="0"/>
              <a:t>지정된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ko-KR" altLang="en-US" dirty="0" err="1"/>
              <a:t>메세지</a:t>
            </a:r>
            <a:r>
              <a:rPr lang="ko-KR" altLang="en-US" dirty="0"/>
              <a:t> 큐를 제거</a:t>
            </a:r>
          </a:p>
          <a:p>
            <a:pPr algn="l"/>
            <a:r>
              <a:rPr lang="en-US" altLang="ko-KR" dirty="0"/>
              <a:t>-S </a:t>
            </a:r>
            <a:r>
              <a:rPr lang="en-US" altLang="ko-KR" dirty="0" err="1"/>
              <a:t>semKey</a:t>
            </a:r>
            <a:r>
              <a:rPr lang="ko-KR" altLang="en-US" dirty="0"/>
              <a:t>지정된 키로 </a:t>
            </a:r>
            <a:r>
              <a:rPr lang="ko-KR" altLang="en-US" dirty="0" err="1"/>
              <a:t>세마포어</a:t>
            </a:r>
            <a:r>
              <a:rPr lang="ko-KR" altLang="en-US" dirty="0"/>
              <a:t> 세트를 제거 </a:t>
            </a:r>
          </a:p>
          <a:p>
            <a:pPr algn="l"/>
            <a:r>
              <a:rPr lang="en-US" altLang="ko-KR" dirty="0"/>
              <a:t>-s </a:t>
            </a:r>
            <a:r>
              <a:rPr lang="en-US" altLang="ko-KR" dirty="0" err="1"/>
              <a:t>semid</a:t>
            </a:r>
            <a:r>
              <a:rPr lang="ko-KR" altLang="en-US" dirty="0"/>
              <a:t>지정된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ko-KR" altLang="en-US" dirty="0" err="1"/>
              <a:t>세마포어</a:t>
            </a:r>
            <a:r>
              <a:rPr lang="ko-KR" altLang="en-US" dirty="0"/>
              <a:t> 세트를 제거</a:t>
            </a:r>
          </a:p>
        </p:txBody>
      </p:sp>
    </p:spTree>
    <p:extLst>
      <p:ext uri="{BB962C8B-B14F-4D97-AF65-F5344CB8AC3E}">
        <p14:creationId xmlns:p14="http://schemas.microsoft.com/office/powerpoint/2010/main" val="15439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3632244"/>
            <a:ext cx="6553200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 smtClean="0"/>
              <a:t>make clean</a:t>
            </a:r>
          </a:p>
          <a:p>
            <a:pPr algn="l" defTabSz="717550"/>
            <a:r>
              <a:rPr lang="en-US" altLang="ko-KR" b="0" dirty="0" smtClean="0"/>
              <a:t>make</a:t>
            </a:r>
          </a:p>
          <a:p>
            <a:pPr marL="342900" indent="-342900" algn="l" defTabSz="717550">
              <a:buAutoNum type="arabicPeriod"/>
            </a:pPr>
            <a:r>
              <a:rPr lang="en-US" altLang="ko-KR" b="0" dirty="0" smtClean="0"/>
              <a:t>./</a:t>
            </a:r>
            <a:r>
              <a:rPr lang="en-US" altLang="ko-KR" b="0" dirty="0" err="1" smtClean="0"/>
              <a:t>shm_server</a:t>
            </a:r>
            <a:r>
              <a:rPr lang="en-US" altLang="ko-KR" b="0" dirty="0" smtClean="0"/>
              <a:t> 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pPr marL="342900" indent="-342900" algn="l" defTabSz="717550">
              <a:buAutoNum type="arabicPeriod" startAt="2"/>
            </a:pPr>
            <a:r>
              <a:rPr lang="en-US" altLang="ko-KR" b="0" dirty="0" smtClean="0"/>
              <a:t>./</a:t>
            </a:r>
            <a:r>
              <a:rPr lang="en-US" altLang="ko-KR" b="0" dirty="0" err="1" smtClean="0"/>
              <a:t>shm_client</a:t>
            </a:r>
            <a:r>
              <a:rPr lang="en-US" altLang="ko-KR" b="0" dirty="0" smtClean="0"/>
              <a:t> 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pPr marL="342900" indent="-342900" algn="l" defTabSz="717550">
              <a:buAutoNum type="arabicPeriod" startAt="2"/>
            </a:pPr>
            <a:endParaRPr lang="en-US" altLang="ko-KR" b="0" dirty="0" smtClean="0"/>
          </a:p>
          <a:p>
            <a:pPr algn="l" defTabSz="717550"/>
            <a:r>
              <a:rPr lang="en-US" altLang="ko-KR" b="0" dirty="0" smtClean="0">
                <a:sym typeface="Wingdings" panose="05000000000000000000" pitchFamily="2" charset="2"/>
              </a:rPr>
              <a:t> </a:t>
            </a:r>
            <a:r>
              <a:rPr lang="en-US" altLang="ko-KR" b="0" dirty="0" err="1" smtClean="0">
                <a:sym typeface="Wingdings" panose="05000000000000000000" pitchFamily="2" charset="2"/>
              </a:rPr>
              <a:t>shm_server</a:t>
            </a:r>
            <a:r>
              <a:rPr lang="en-US" altLang="ko-KR" b="0" dirty="0" smtClean="0">
                <a:sym typeface="Wingdings" panose="05000000000000000000" pitchFamily="2" charset="2"/>
              </a:rPr>
              <a:t> </a:t>
            </a:r>
            <a:r>
              <a:rPr lang="ko-KR" altLang="en-US" b="0" dirty="0" smtClean="0">
                <a:sym typeface="Wingdings" panose="05000000000000000000" pitchFamily="2" charset="2"/>
              </a:rPr>
              <a:t>프로그램에서 </a:t>
            </a:r>
            <a:r>
              <a:rPr lang="en-US" altLang="ko-KR" b="0" dirty="0" smtClean="0">
                <a:sym typeface="Wingdings" panose="05000000000000000000" pitchFamily="2" charset="2"/>
              </a:rPr>
              <a:t>‘a’ ~ ‘z’ </a:t>
            </a:r>
            <a:r>
              <a:rPr lang="ko-KR" altLang="en-US" b="0" dirty="0" smtClean="0">
                <a:sym typeface="Wingdings" panose="05000000000000000000" pitchFamily="2" charset="2"/>
              </a:rPr>
              <a:t>까지 공유메모리에 </a:t>
            </a:r>
            <a:r>
              <a:rPr lang="en-US" altLang="ko-KR" b="0" dirty="0" smtClean="0">
                <a:sym typeface="Wingdings" panose="05000000000000000000" pitchFamily="2" charset="2"/>
              </a:rPr>
              <a:t>Write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 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‘*’ </a:t>
            </a:r>
            <a:r>
              <a:rPr lang="ko-KR" altLang="en-US" b="0" dirty="0" smtClean="0">
                <a:sym typeface="Wingdings" panose="05000000000000000000" pitchFamily="2" charset="2"/>
              </a:rPr>
              <a:t>문자가  </a:t>
            </a:r>
            <a:r>
              <a:rPr lang="en-US" altLang="ko-KR" b="0" dirty="0" smtClean="0">
                <a:sym typeface="Wingdings" panose="05000000000000000000" pitchFamily="2" charset="2"/>
              </a:rPr>
              <a:t>Read </a:t>
            </a:r>
            <a:r>
              <a:rPr lang="ko-KR" altLang="en-US" b="0" dirty="0" err="1" smtClean="0">
                <a:sym typeface="Wingdings" panose="05000000000000000000" pitchFamily="2" charset="2"/>
              </a:rPr>
              <a:t>될때</a:t>
            </a:r>
            <a:r>
              <a:rPr lang="ko-KR" altLang="en-US" b="0" dirty="0" smtClean="0">
                <a:sym typeface="Wingdings" panose="05000000000000000000" pitchFamily="2" charset="2"/>
              </a:rPr>
              <a:t> 까지 대기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Wingdings" panose="05000000000000000000" pitchFamily="2" charset="2"/>
              <a:buChar char="è"/>
            </a:pPr>
            <a:r>
              <a:rPr lang="en-US" altLang="ko-KR" b="0" dirty="0" err="1" smtClean="0">
                <a:sym typeface="Wingdings" panose="05000000000000000000" pitchFamily="2" charset="2"/>
              </a:rPr>
              <a:t>shm_client</a:t>
            </a:r>
            <a:r>
              <a:rPr lang="en-US" altLang="ko-KR" b="0" dirty="0" smtClean="0">
                <a:sym typeface="Wingdings" panose="05000000000000000000" pitchFamily="2" charset="2"/>
              </a:rPr>
              <a:t> </a:t>
            </a:r>
            <a:r>
              <a:rPr lang="ko-KR" altLang="en-US" b="0" dirty="0" smtClean="0">
                <a:sym typeface="Wingdings" panose="05000000000000000000" pitchFamily="2" charset="2"/>
              </a:rPr>
              <a:t>프로그램에서 공유메모리에 입력된 문자데이터 출력 하고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   ‘*’ </a:t>
            </a:r>
            <a:r>
              <a:rPr lang="ko-KR" altLang="en-US" b="0" dirty="0" smtClean="0">
                <a:sym typeface="Wingdings" panose="05000000000000000000" pitchFamily="2" charset="2"/>
              </a:rPr>
              <a:t>문자 </a:t>
            </a:r>
            <a:r>
              <a:rPr lang="en-US" altLang="ko-KR" b="0" dirty="0" smtClean="0">
                <a:sym typeface="Wingdings" panose="05000000000000000000" pitchFamily="2" charset="2"/>
              </a:rPr>
              <a:t>Write</a:t>
            </a:r>
            <a:endParaRPr lang="en-US" altLang="ko-KR" b="0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1124744"/>
            <a:ext cx="5183113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all </a:t>
            </a:r>
            <a:r>
              <a:rPr lang="en-US" altLang="ko-KR" dirty="0"/>
              <a:t>: </a:t>
            </a:r>
            <a:r>
              <a:rPr lang="en-US" altLang="ko-KR" dirty="0" err="1"/>
              <a:t>shm_client</a:t>
            </a:r>
            <a:r>
              <a:rPr lang="en-US" altLang="ko-KR" dirty="0"/>
              <a:t> </a:t>
            </a:r>
            <a:r>
              <a:rPr lang="en-US" altLang="ko-KR" dirty="0" err="1"/>
              <a:t>shm_server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CC = </a:t>
            </a:r>
            <a:r>
              <a:rPr lang="en-US" altLang="ko-KR" dirty="0" err="1"/>
              <a:t>gcc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 smtClean="0"/>
              <a:t>shm_client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shm_client.c</a:t>
            </a:r>
            <a:endParaRPr lang="en-US" altLang="ko-KR" dirty="0"/>
          </a:p>
          <a:p>
            <a:pPr algn="l"/>
            <a:r>
              <a:rPr lang="en-US" altLang="ko-KR" dirty="0"/>
              <a:t>	$(CC) -o $@ $&lt;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shm_server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shm_server.c</a:t>
            </a:r>
            <a:endParaRPr lang="en-US" altLang="ko-KR" dirty="0"/>
          </a:p>
          <a:p>
            <a:pPr algn="l"/>
            <a:r>
              <a:rPr lang="en-US" altLang="ko-KR" dirty="0"/>
              <a:t>	$(CC) -o $@ $&lt;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clean :</a:t>
            </a:r>
          </a:p>
          <a:p>
            <a:pPr algn="l"/>
            <a:r>
              <a:rPr lang="en-US" altLang="ko-KR" dirty="0" smtClean="0"/>
              <a:t>      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rf</a:t>
            </a:r>
            <a:r>
              <a:rPr lang="en-US" altLang="ko-KR" dirty="0"/>
              <a:t> </a:t>
            </a:r>
            <a:r>
              <a:rPr lang="en-US" altLang="ko-KR" dirty="0" err="1"/>
              <a:t>shm_client</a:t>
            </a:r>
            <a:r>
              <a:rPr lang="en-US" altLang="ko-KR" dirty="0"/>
              <a:t> </a:t>
            </a:r>
            <a:r>
              <a:rPr lang="en-US" altLang="ko-KR" dirty="0" err="1"/>
              <a:t>shm_server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835696" y="1422648"/>
            <a:ext cx="64807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5148064" y="2744520"/>
            <a:ext cx="288032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5553736" y="2735296"/>
            <a:ext cx="288032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꺾인 연결선 18"/>
          <p:cNvCxnSpPr/>
          <p:nvPr/>
        </p:nvCxnSpPr>
        <p:spPr bwMode="auto">
          <a:xfrm rot="10800000" flipV="1">
            <a:off x="2627784" y="2744519"/>
            <a:ext cx="2664296" cy="132669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꺾인 연결선 20"/>
          <p:cNvCxnSpPr/>
          <p:nvPr/>
        </p:nvCxnSpPr>
        <p:spPr bwMode="auto">
          <a:xfrm>
            <a:off x="5697752" y="2735296"/>
            <a:ext cx="1034488" cy="75558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67544" y="270056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콜론의 왼쪽에 오는 패턴을 치환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27089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콜론의 오른쪽에 오는 패턴을 치환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37075" y="5860552"/>
            <a:ext cx="4283397" cy="10833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dirty="0" smtClean="0"/>
              <a:t>다른 이름의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파일 생성 및 실행할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Vim Makefile2</a:t>
            </a:r>
            <a:r>
              <a:rPr lang="ko-KR" altLang="en-US" dirty="0" smtClean="0"/>
              <a:t> 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생성 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smtClean="0"/>
              <a:t>make –f  Makefile2  clean</a:t>
            </a:r>
          </a:p>
          <a:p>
            <a:pPr algn="l"/>
            <a:r>
              <a:rPr lang="en-US" altLang="ko-KR" dirty="0" smtClean="0"/>
              <a:t>make –f Makefile2</a:t>
            </a:r>
          </a:p>
        </p:txBody>
      </p:sp>
    </p:spTree>
    <p:extLst>
      <p:ext uri="{BB962C8B-B14F-4D97-AF65-F5344CB8AC3E}">
        <p14:creationId xmlns:p14="http://schemas.microsoft.com/office/powerpoint/2010/main" val="28069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508451" y="1412776"/>
            <a:ext cx="6223789" cy="1391151"/>
            <a:chOff x="508451" y="1412776"/>
            <a:chExt cx="6223789" cy="1391151"/>
          </a:xfrm>
        </p:grpSpPr>
        <p:sp>
          <p:nvSpPr>
            <p:cNvPr id="30" name="TextBox 29"/>
            <p:cNvSpPr txBox="1"/>
            <p:nvPr/>
          </p:nvSpPr>
          <p:spPr>
            <a:xfrm>
              <a:off x="580459" y="1720553"/>
              <a:ext cx="5904656" cy="108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dirty="0" err="1" smtClean="0"/>
                <a:t>shmdt</a:t>
              </a:r>
              <a:r>
                <a:rPr lang="en-US" altLang="ko-KR" dirty="0" smtClean="0"/>
                <a:t>() : </a:t>
              </a:r>
              <a:r>
                <a:rPr lang="ko-KR" altLang="en-US" dirty="0" smtClean="0"/>
                <a:t>해당 공유 메모리에 대한 프로세스 분리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 : </a:t>
              </a:r>
              <a:r>
                <a:rPr lang="ko-KR" altLang="en-US" dirty="0" smtClean="0"/>
                <a:t>프로세스가 더 이상 공유 메모리를 사용할 필요가 없을 시 이 함수를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   </a:t>
              </a:r>
              <a:r>
                <a:rPr lang="ko-KR" altLang="en-US" dirty="0" smtClean="0"/>
                <a:t>이용해 </a:t>
              </a:r>
              <a:r>
                <a:rPr lang="ko-KR" altLang="en-US" dirty="0" err="1" smtClean="0"/>
                <a:t>맵핑</a:t>
              </a:r>
              <a:r>
                <a:rPr lang="ko-KR" altLang="en-US" dirty="0" smtClean="0"/>
                <a:t> 정보 삭제</a:t>
              </a:r>
              <a:r>
                <a:rPr lang="en-US" altLang="ko-KR" dirty="0" smtClean="0"/>
                <a:t>. </a:t>
              </a:r>
              <a:r>
                <a:rPr lang="ko-KR" altLang="en-US" dirty="0" err="1" smtClean="0"/>
                <a:t>맵핑</a:t>
              </a:r>
              <a:r>
                <a:rPr lang="ko-KR" altLang="en-US" dirty="0" smtClean="0"/>
                <a:t> 정보만 삭제될 뿐 공유 메모리는 존재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- </a:t>
              </a:r>
              <a:r>
                <a:rPr lang="en-US" altLang="ko-KR" dirty="0" err="1" smtClean="0"/>
                <a:t>shmaddr</a:t>
              </a:r>
              <a:r>
                <a:rPr lang="en-US" altLang="ko-KR" dirty="0" smtClean="0"/>
                <a:t> :  </a:t>
              </a:r>
              <a:r>
                <a:rPr lang="ko-KR" altLang="en-US" dirty="0" smtClean="0"/>
                <a:t>분리할 주소</a:t>
              </a:r>
              <a:endParaRPr lang="en-US" altLang="ko-KR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451" y="1412776"/>
              <a:ext cx="6223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 </a:t>
              </a:r>
              <a:r>
                <a:rPr lang="en-US" altLang="ko-KR" dirty="0" err="1" smtClean="0"/>
                <a:t>shmdt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const</a:t>
              </a:r>
              <a:r>
                <a:rPr lang="en-US" altLang="ko-KR" dirty="0" smtClean="0"/>
                <a:t> void * </a:t>
              </a:r>
              <a:r>
                <a:rPr lang="en-US" altLang="ko-KR" dirty="0" err="1" smtClean="0"/>
                <a:t>shmaddr</a:t>
              </a:r>
              <a:r>
                <a:rPr lang="en-US" altLang="ko-KR" dirty="0" smtClean="0"/>
                <a:t> );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39552" y="3284984"/>
            <a:ext cx="7920880" cy="2899256"/>
            <a:chOff x="508451" y="1412776"/>
            <a:chExt cx="6223789" cy="2899256"/>
          </a:xfrm>
        </p:grpSpPr>
        <p:sp>
          <p:nvSpPr>
            <p:cNvPr id="16" name="TextBox 15"/>
            <p:cNvSpPr txBox="1"/>
            <p:nvPr/>
          </p:nvSpPr>
          <p:spPr>
            <a:xfrm>
              <a:off x="580459" y="1720553"/>
              <a:ext cx="5904656" cy="25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dirty="0" err="1" smtClean="0"/>
                <a:t>shmctl</a:t>
              </a:r>
              <a:r>
                <a:rPr lang="en-US" altLang="ko-KR" dirty="0" smtClean="0"/>
                <a:t>() : </a:t>
              </a:r>
              <a:r>
                <a:rPr lang="ko-KR" altLang="en-US" dirty="0" smtClean="0"/>
                <a:t>공유메모리에 대한 소유자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그룹 등 권한을 변경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잠금 설정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해제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공유 메모리 제거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삭제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하기 위해 사용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en-US" altLang="ko-KR" dirty="0" err="1" smtClean="0"/>
                <a:t>cmd</a:t>
              </a:r>
              <a:r>
                <a:rPr lang="en-US" altLang="ko-KR" dirty="0" smtClean="0"/>
                <a:t> : </a:t>
              </a:r>
              <a:r>
                <a:rPr lang="ko-KR" altLang="en-US" dirty="0" smtClean="0"/>
                <a:t>제어 및 동작 명령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* IPC_STAT : </a:t>
              </a:r>
              <a:r>
                <a:rPr lang="ko-KR" altLang="en-US" dirty="0" smtClean="0"/>
                <a:t>공유 메모리 공간의 정보를 가져오기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내용은 </a:t>
              </a:r>
              <a:r>
                <a:rPr lang="en-US" altLang="ko-KR" dirty="0" err="1" smtClean="0"/>
                <a:t>buf</a:t>
              </a:r>
              <a:r>
                <a:rPr lang="ko-KR" altLang="en-US" dirty="0" smtClean="0"/>
                <a:t>에 저장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* IPC_SET : </a:t>
              </a:r>
              <a:r>
                <a:rPr lang="ko-KR" altLang="en-US" dirty="0" smtClean="0"/>
                <a:t>공유 메모리 권한 변경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슈퍼유저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공유메모리 사용권한을 갖고 있어야 함</a:t>
              </a:r>
              <a:endParaRPr lang="en-US" altLang="ko-KR" dirty="0" smtClean="0"/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* IPC_RMID : </a:t>
              </a:r>
              <a:r>
                <a:rPr lang="ko-KR" altLang="en-US" dirty="0" smtClean="0"/>
                <a:t>공유 메모리 삭제 명령</a:t>
              </a:r>
              <a:r>
                <a:rPr lang="en-US" altLang="ko-KR" dirty="0" smtClean="0"/>
                <a:t>, 3</a:t>
              </a:r>
              <a:r>
                <a:rPr lang="ko-KR" altLang="en-US" dirty="0" smtClean="0"/>
                <a:t>번째 전달인자 </a:t>
              </a:r>
              <a:r>
                <a:rPr lang="en-US" altLang="ko-KR" dirty="0" smtClean="0"/>
                <a:t>NULL</a:t>
              </a:r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   </a:t>
              </a:r>
              <a:r>
                <a:rPr lang="ko-KR" altLang="en-US" dirty="0" smtClean="0"/>
                <a:t>공유 메모리는 바로 삭제 되지 않고 공유 메모리를 </a:t>
              </a:r>
              <a:r>
                <a:rPr lang="ko-KR" altLang="en-US" dirty="0" err="1" smtClean="0"/>
                <a:t>맵핑해서</a:t>
              </a:r>
              <a:r>
                <a:rPr lang="ko-KR" altLang="en-US" dirty="0" smtClean="0"/>
                <a:t> 사용하는 프로세스 개수가 </a:t>
              </a:r>
              <a:r>
                <a:rPr lang="en-US" altLang="ko-KR" dirty="0" smtClean="0"/>
                <a:t>0</a:t>
              </a:r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   , </a:t>
              </a:r>
              <a:r>
                <a:rPr lang="ko-KR" altLang="en-US" dirty="0" smtClean="0"/>
                <a:t>즉 </a:t>
              </a:r>
              <a:r>
                <a:rPr lang="en-US" altLang="ko-KR" dirty="0" err="1" smtClean="0"/>
                <a:t>shm_nattch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가 </a:t>
              </a:r>
              <a:r>
                <a:rPr lang="en-US" altLang="ko-KR" dirty="0" smtClean="0"/>
                <a:t>0  </a:t>
              </a:r>
              <a:r>
                <a:rPr lang="ko-KR" altLang="en-US" dirty="0" err="1" smtClean="0"/>
                <a:t>일때</a:t>
              </a:r>
              <a:r>
                <a:rPr lang="ko-KR" altLang="en-US" dirty="0" smtClean="0"/>
                <a:t> 삭제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ipcs</a:t>
              </a:r>
              <a:r>
                <a:rPr lang="en-US" altLang="ko-KR" dirty="0" smtClean="0"/>
                <a:t> –a </a:t>
              </a:r>
              <a:r>
                <a:rPr lang="ko-KR" altLang="en-US" dirty="0" smtClean="0"/>
                <a:t>명령 확인 가능 </a:t>
              </a:r>
              <a:r>
                <a:rPr lang="en-US" altLang="ko-KR" dirty="0" smtClean="0"/>
                <a:t>)</a:t>
              </a:r>
            </a:p>
            <a:p>
              <a:pPr algn="l"/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</a:p>
            <a:p>
              <a:pPr algn="l"/>
              <a:endParaRPr lang="en-US" altLang="ko-KR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451" y="1412776"/>
              <a:ext cx="6223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 </a:t>
              </a:r>
              <a:r>
                <a:rPr lang="en-US" altLang="ko-KR" dirty="0" err="1" smtClean="0"/>
                <a:t>shmctl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int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shmid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int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cmd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struct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shmid_ds</a:t>
              </a:r>
              <a:r>
                <a:rPr lang="en-US" altLang="ko-KR" dirty="0" smtClean="0"/>
                <a:t> *</a:t>
              </a:r>
              <a:r>
                <a:rPr lang="en-US" altLang="ko-KR" dirty="0" err="1" smtClean="0"/>
                <a:t>buf</a:t>
              </a:r>
              <a:r>
                <a:rPr lang="en-US" altLang="ko-KR" dirty="0" smtClean="0"/>
                <a:t> );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SysV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공유메모리</a:t>
            </a:r>
            <a:endParaRPr lang="en-US" altLang="ko-KR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-36512" y="1052736"/>
            <a:ext cx="6553200" cy="573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types.h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ipc.h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 algn="l" defTabSz="717550"/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#define SHMSZ 30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int</a:t>
            </a:r>
            <a:r>
              <a:rPr lang="en-US" altLang="ko-KR" b="0" dirty="0"/>
              <a:t> main()</a:t>
            </a:r>
          </a:p>
          <a:p>
            <a:pPr algn="l" defTabSz="717550"/>
            <a:r>
              <a:rPr lang="en-US" altLang="ko-KR" b="0" dirty="0"/>
              <a:t>{</a:t>
            </a:r>
          </a:p>
          <a:p>
            <a:pPr algn="l" defTabSz="717550"/>
            <a:r>
              <a:rPr lang="en-US" altLang="ko-KR" b="0" dirty="0"/>
              <a:t>	char </a:t>
            </a:r>
            <a:r>
              <a:rPr lang="en-US" altLang="ko-KR" b="0" dirty="0" err="1"/>
              <a:t>ch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shm_id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key_t</a:t>
            </a:r>
            <a:r>
              <a:rPr lang="en-US" altLang="ko-KR" b="0" dirty="0"/>
              <a:t> key = 1234;</a:t>
            </a:r>
          </a:p>
          <a:p>
            <a:pPr algn="l" defTabSz="717550"/>
            <a:r>
              <a:rPr lang="en-US" altLang="ko-KR" b="0" dirty="0"/>
              <a:t>	char* </a:t>
            </a:r>
            <a:r>
              <a:rPr lang="en-US" altLang="ko-KR" b="0" dirty="0" err="1"/>
              <a:t>shm</a:t>
            </a:r>
            <a:r>
              <a:rPr lang="en-US" altLang="ko-KR" b="0" dirty="0"/>
              <a:t>;</a:t>
            </a:r>
          </a:p>
          <a:p>
            <a:pPr algn="l" defTabSz="717550"/>
            <a:r>
              <a:rPr lang="en-US" altLang="ko-KR" b="0" dirty="0"/>
              <a:t>	char </a:t>
            </a:r>
            <a:r>
              <a:rPr lang="en-US" altLang="ko-KR" b="0" dirty="0" err="1"/>
              <a:t>str</a:t>
            </a:r>
            <a:r>
              <a:rPr lang="en-US" altLang="ko-KR" b="0" dirty="0"/>
              <a:t>[100];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	if( (</a:t>
            </a:r>
            <a:r>
              <a:rPr lang="en-US" altLang="ko-KR" b="0" dirty="0" err="1"/>
              <a:t>shm_id</a:t>
            </a:r>
            <a:r>
              <a:rPr lang="en-US" altLang="ko-KR" b="0" dirty="0"/>
              <a:t> = </a:t>
            </a:r>
            <a:r>
              <a:rPr lang="en-US" altLang="ko-KR" b="0" dirty="0" err="1"/>
              <a:t>shmget</a:t>
            </a:r>
            <a:r>
              <a:rPr lang="en-US" altLang="ko-KR" b="0" dirty="0"/>
              <a:t>(</a:t>
            </a:r>
            <a:r>
              <a:rPr lang="en-US" altLang="ko-KR" b="0" dirty="0" err="1"/>
              <a:t>key,SHMSZ</a:t>
            </a:r>
            <a:r>
              <a:rPr lang="en-US" altLang="ko-KR" b="0" dirty="0"/>
              <a:t>, IPC_CREAT|0666)) &lt; 0 )</a:t>
            </a:r>
          </a:p>
          <a:p>
            <a:pPr algn="l" defTabSz="717550"/>
            <a:r>
              <a:rPr lang="en-US" altLang="ko-KR" b="0" dirty="0"/>
              <a:t>	{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perror</a:t>
            </a:r>
            <a:r>
              <a:rPr lang="en-US" altLang="ko-KR" b="0" dirty="0"/>
              <a:t>("</a:t>
            </a:r>
            <a:r>
              <a:rPr lang="en-US" altLang="ko-KR" b="0" dirty="0" err="1"/>
              <a:t>shmget</a:t>
            </a:r>
            <a:r>
              <a:rPr lang="en-US" altLang="ko-KR" b="0" dirty="0"/>
              <a:t> error");</a:t>
            </a:r>
          </a:p>
          <a:p>
            <a:pPr algn="l" defTabSz="717550"/>
            <a:r>
              <a:rPr lang="en-US" altLang="ko-KR" b="0" dirty="0"/>
              <a:t>		exit(1);</a:t>
            </a:r>
          </a:p>
          <a:p>
            <a:pPr algn="l" defTabSz="717550"/>
            <a:r>
              <a:rPr lang="en-US" altLang="ko-KR" b="0" dirty="0"/>
              <a:t>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75904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 err="1" smtClean="0"/>
              <a:t>shm_sender.c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49453</TotalTime>
  <Words>5905</Words>
  <Application>Microsoft Office PowerPoint</Application>
  <PresentationFormat>화면 슬라이드 쇼(4:3)</PresentationFormat>
  <Paragraphs>1673</Paragraphs>
  <Slides>57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0" baseType="lpstr">
      <vt:lpstr>-2002</vt:lpstr>
      <vt:lpstr>HY견고딕</vt:lpstr>
      <vt:lpstr>HY동녘B</vt:lpstr>
      <vt:lpstr>굴림</vt:lpstr>
      <vt:lpstr>맑은 고딕</vt:lpstr>
      <vt:lpstr>Arial</vt:lpstr>
      <vt:lpstr>Calibri</vt:lpstr>
      <vt:lpstr>Calibri Light</vt:lpstr>
      <vt:lpstr>Lucida Handwriting</vt:lpstr>
      <vt:lpstr>Verdana</vt:lpstr>
      <vt:lpstr>Wingdings</vt:lpstr>
      <vt:lpstr>강의용</vt:lpstr>
      <vt:lpstr>한컴MDS 국문 CI</vt:lpstr>
      <vt:lpstr>리눅스 시스템 프로그래밍</vt:lpstr>
      <vt:lpstr>SysV - 공유메모리</vt:lpstr>
      <vt:lpstr>SysV - 공유메모리</vt:lpstr>
      <vt:lpstr>SysV - 공유메모리</vt:lpstr>
      <vt:lpstr>SysV - 공유메모리</vt:lpstr>
      <vt:lpstr>SysV - 공유메모리</vt:lpstr>
      <vt:lpstr>SysV - 공유메모리</vt:lpstr>
      <vt:lpstr>SysV - 공유메모리</vt:lpstr>
      <vt:lpstr>SysV - 공유메모리</vt:lpstr>
      <vt:lpstr>SysV - 공유메모리</vt:lpstr>
      <vt:lpstr>SysV - 공유메모리</vt:lpstr>
      <vt:lpstr>SysV - 공유메모리</vt:lpstr>
      <vt:lpstr>POSIX - 공유메모리</vt:lpstr>
      <vt:lpstr>POSIX - 공유메모리</vt:lpstr>
      <vt:lpstr>POSIX - 공유메모리</vt:lpstr>
      <vt:lpstr>POSIX - 공유메모리</vt:lpstr>
      <vt:lpstr>POSIX - 공유메모리</vt:lpstr>
      <vt:lpstr>POSIX - 공유메모리</vt:lpstr>
      <vt:lpstr>mmap()활용 - 장치제어</vt:lpstr>
      <vt:lpstr>mmap()활용 - 장치제어</vt:lpstr>
      <vt:lpstr>SysV - 세마포어</vt:lpstr>
      <vt:lpstr>SysV - 세마포어</vt:lpstr>
      <vt:lpstr>SysV - 세마포어</vt:lpstr>
      <vt:lpstr>SysV - 세마포어</vt:lpstr>
      <vt:lpstr>SysV - 세마포어</vt:lpstr>
      <vt:lpstr>SysV – 세마포어 활용 예제 1</vt:lpstr>
      <vt:lpstr>SysV – 세마포어 활용 예제 1</vt:lpstr>
      <vt:lpstr>SysV – 세마포어 활용 예제 1</vt:lpstr>
      <vt:lpstr>SysV – 세마포어 활용 예제 1</vt:lpstr>
      <vt:lpstr>SysV – 세마포어 생성 및 삭제</vt:lpstr>
      <vt:lpstr>SysV – 세마포어 활용 예제 2</vt:lpstr>
      <vt:lpstr>SysV – 세마포어 활용 예제 2</vt:lpstr>
      <vt:lpstr>SysV – 세마포어 활용 예제 2</vt:lpstr>
      <vt:lpstr>SysV – 세마포어 활용 예제 3 ( fork함수 )</vt:lpstr>
      <vt:lpstr>SysV – 세마포어 활용 예제 3 ( fork함수 )</vt:lpstr>
      <vt:lpstr>SysV – 세마포어 활용 예제 3 ( fork함수 )</vt:lpstr>
      <vt:lpstr>SysV – 예제 4 ( semaphore &amp; fork )</vt:lpstr>
      <vt:lpstr>SysV – 예제 4 ( semaphore &amp; fork )</vt:lpstr>
      <vt:lpstr>POSIX - 세마포어</vt:lpstr>
      <vt:lpstr>POSIX - 세마포어</vt:lpstr>
      <vt:lpstr>POSIX - 세마포어</vt:lpstr>
      <vt:lpstr>POSIX – 세마포어 활용 예제 1 (익명 세마포어)</vt:lpstr>
      <vt:lpstr>POSIX – 세마포어 활용 예제 2 (이름 있는 세마포어 )</vt:lpstr>
      <vt:lpstr>메시지 큐</vt:lpstr>
      <vt:lpstr>SysV - 메시지 큐</vt:lpstr>
      <vt:lpstr>SysV - 메시지 큐</vt:lpstr>
      <vt:lpstr>SysV - 메시지 큐</vt:lpstr>
      <vt:lpstr>SysV - 메시지 큐</vt:lpstr>
      <vt:lpstr>SysV – 메시지 큐 활용 예제 1</vt:lpstr>
      <vt:lpstr>SysV – 메시지 큐 활용 예제 1</vt:lpstr>
      <vt:lpstr>SysV – 메시지 큐 활용 예제 2</vt:lpstr>
      <vt:lpstr>SysV – 메시지 큐 활용 예제 2</vt:lpstr>
      <vt:lpstr>POSIX - 메시지큐</vt:lpstr>
      <vt:lpstr>POSIX - 메시지큐</vt:lpstr>
      <vt:lpstr>POSIX – 메시지 큐 활용 예제 1</vt:lpstr>
      <vt:lpstr>POSIX – 메시지 큐 활용 예제 1</vt:lpstr>
      <vt:lpstr>PowerPoint 프레젠테이션</vt:lpstr>
    </vt:vector>
  </TitlesOfParts>
  <Company>MDS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SeungCheol.Shin</cp:lastModifiedBy>
  <cp:revision>2501</cp:revision>
  <dcterms:created xsi:type="dcterms:W3CDTF">2007-01-10T02:18:44Z</dcterms:created>
  <dcterms:modified xsi:type="dcterms:W3CDTF">2019-04-26T07:50:41Z</dcterms:modified>
</cp:coreProperties>
</file>