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62" r:id="rId8"/>
    <p:sldId id="259" r:id="rId9"/>
    <p:sldId id="260" r:id="rId10"/>
    <p:sldId id="261" r:id="rId11"/>
    <p:sldId id="263" r:id="rId12"/>
    <p:sldId id="264" r:id="rId13"/>
    <p:sldId id="265" r:id="rId14"/>
    <p:sldId id="270" r:id="rId15"/>
    <p:sldId id="271" r:id="rId16"/>
    <p:sldId id="269" r:id="rId17"/>
    <p:sldId id="266"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5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B05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B05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B050">
            <a:alpha val="75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9147" y="1545354"/>
            <a:ext cx="9590469" cy="2640281"/>
          </a:xfrm>
        </p:spPr>
        <p:txBody>
          <a:bodyPr>
            <a:noAutofit/>
          </a:bodyPr>
          <a:lstStyle/>
          <a:p>
            <a:pPr algn="l">
              <a:lnSpc>
                <a:spcPct val="150000"/>
              </a:lnSpc>
            </a:pPr>
            <a:r>
              <a:rPr lang="en-US" altLang="zh-CN" sz="2800" dirty="0" smtClean="0">
                <a:solidFill>
                  <a:schemeClr val="bg1"/>
                </a:solidFill>
              </a:rPr>
              <a:t>1.1 </a:t>
            </a:r>
            <a:r>
              <a:rPr lang="en-US" altLang="zh-CN" sz="2800" dirty="0">
                <a:solidFill>
                  <a:schemeClr val="bg1"/>
                </a:solidFill>
              </a:rPr>
              <a:t>How far people keep to each other while talking is closely </a:t>
            </a:r>
            <a:r>
              <a:rPr lang="en-US" altLang="zh-CN" sz="2800" dirty="0" smtClean="0">
                <a:solidFill>
                  <a:schemeClr val="bg1"/>
                </a:solidFill>
              </a:rPr>
              <a:t>   associated </a:t>
            </a:r>
            <a:r>
              <a:rPr lang="en-US" altLang="zh-CN" sz="2800" dirty="0">
                <a:solidFill>
                  <a:schemeClr val="bg1"/>
                </a:solidFill>
              </a:rPr>
              <a:t>with their </a:t>
            </a:r>
            <a:r>
              <a:rPr lang="en-US" altLang="zh-CN" sz="2800" dirty="0" smtClean="0">
                <a:solidFill>
                  <a:schemeClr val="bg1"/>
                </a:solidFill>
              </a:rPr>
              <a:t>_______.</a:t>
            </a:r>
            <a:r>
              <a:rPr lang="zh-CN" altLang="zh-CN" sz="2800" dirty="0" smtClean="0">
                <a:solidFill>
                  <a:schemeClr val="bg1"/>
                </a:solidFill>
              </a:rPr>
              <a:t/>
            </a:r>
            <a:br>
              <a:rPr lang="zh-CN" altLang="zh-CN" sz="2800" dirty="0" smtClean="0">
                <a:solidFill>
                  <a:schemeClr val="bg1"/>
                </a:solidFill>
              </a:rPr>
            </a:br>
            <a:r>
              <a:rPr lang="en-US" altLang="zh-CN" sz="2800" dirty="0" smtClean="0">
                <a:solidFill>
                  <a:schemeClr val="bg1"/>
                </a:solidFill>
              </a:rPr>
              <a:t>                   A</a:t>
            </a:r>
            <a:r>
              <a:rPr lang="en-US" altLang="zh-CN" sz="2800" dirty="0">
                <a:solidFill>
                  <a:schemeClr val="bg1"/>
                </a:solidFill>
              </a:rPr>
              <a:t>. origin		</a:t>
            </a:r>
            <a:r>
              <a:rPr lang="en-US" altLang="zh-CN" sz="2800" dirty="0" smtClean="0">
                <a:solidFill>
                  <a:schemeClr val="bg1"/>
                </a:solidFill>
              </a:rPr>
              <a:t>                            B</a:t>
            </a:r>
            <a:r>
              <a:rPr lang="en-US" altLang="zh-CN" sz="2800" dirty="0">
                <a:solidFill>
                  <a:schemeClr val="bg1"/>
                </a:solidFill>
              </a:rPr>
              <a:t>. culture	</a:t>
            </a:r>
            <a:br>
              <a:rPr lang="en-US" altLang="zh-CN" sz="2800" dirty="0">
                <a:solidFill>
                  <a:schemeClr val="bg1"/>
                </a:solidFill>
              </a:rPr>
            </a:br>
            <a:r>
              <a:rPr lang="en-US" altLang="zh-CN" sz="2800" dirty="0" smtClean="0">
                <a:solidFill>
                  <a:schemeClr val="bg1"/>
                </a:solidFill>
              </a:rPr>
              <a:t>                   C</a:t>
            </a:r>
            <a:r>
              <a:rPr lang="en-US" altLang="zh-CN" sz="2800" dirty="0">
                <a:solidFill>
                  <a:schemeClr val="bg1"/>
                </a:solidFill>
              </a:rPr>
              <a:t>. custom		</a:t>
            </a:r>
            <a:r>
              <a:rPr lang="en-US" altLang="zh-CN" sz="2800" dirty="0" smtClean="0">
                <a:solidFill>
                  <a:schemeClr val="bg1"/>
                </a:solidFill>
              </a:rPr>
              <a:t>                 D</a:t>
            </a:r>
            <a:r>
              <a:rPr lang="en-US" altLang="zh-CN" sz="2800" dirty="0">
                <a:solidFill>
                  <a:schemeClr val="bg1"/>
                </a:solidFill>
              </a:rPr>
              <a:t>. nationality</a:t>
            </a:r>
            <a:endParaRPr lang="zh-CN" altLang="zh-CN" sz="2800" dirty="0">
              <a:solidFill>
                <a:schemeClr val="bg1"/>
              </a:solidFill>
            </a:endParaRPr>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70893"/>
            <a:ext cx="10343880" cy="2788387"/>
          </a:xfrm>
        </p:spPr>
        <p:txBody>
          <a:bodyPr>
            <a:noAutofit/>
          </a:bodyPr>
          <a:lstStyle/>
          <a:p>
            <a:pPr algn="l">
              <a:lnSpc>
                <a:spcPct val="150000"/>
              </a:lnSpc>
            </a:pPr>
            <a:r>
              <a:rPr lang="en-US" altLang="zh-CN" sz="2800" dirty="0" smtClean="0">
                <a:solidFill>
                  <a:schemeClr val="bg1"/>
                </a:solidFill>
              </a:rPr>
              <a:t>4.1 What </a:t>
            </a:r>
            <a:r>
              <a:rPr lang="en-US" altLang="zh-CN" sz="2800" dirty="0">
                <a:solidFill>
                  <a:schemeClr val="bg1"/>
                </a:solidFill>
              </a:rPr>
              <a:t>should you think about when having an interview?</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A</a:t>
            </a:r>
            <a:r>
              <a:rPr lang="en-US" altLang="zh-CN" sz="2800" dirty="0">
                <a:solidFill>
                  <a:schemeClr val="bg1"/>
                </a:solidFill>
              </a:rPr>
              <a:t>. How to express what you want to say. </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B</a:t>
            </a:r>
            <a:r>
              <a:rPr lang="en-US" altLang="zh-CN" sz="2800" dirty="0">
                <a:solidFill>
                  <a:schemeClr val="bg1"/>
                </a:solidFill>
              </a:rPr>
              <a:t>. How to use a flat monotone voice. </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C</a:t>
            </a:r>
            <a:r>
              <a:rPr lang="en-US" altLang="zh-CN" sz="2800" dirty="0">
                <a:solidFill>
                  <a:schemeClr val="bg1"/>
                </a:solidFill>
              </a:rPr>
              <a:t>. How to ask very detailed questions.</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D</a:t>
            </a:r>
            <a:r>
              <a:rPr lang="en-US" altLang="zh-CN" sz="2800" dirty="0">
                <a:solidFill>
                  <a:schemeClr val="bg1"/>
                </a:solidFill>
              </a:rPr>
              <a:t>. How to hide your excitement and eagerness.</a:t>
            </a:r>
            <a:endParaRPr lang="zh-CN" altLang="zh-CN" sz="2800" dirty="0">
              <a:solidFill>
                <a:schemeClr val="bg1"/>
              </a:solidFill>
            </a:endParaRPr>
          </a:p>
        </p:txBody>
      </p:sp>
    </p:spTree>
    <p:extLst>
      <p:ext uri="{BB962C8B-B14F-4D97-AF65-F5344CB8AC3E}">
        <p14:creationId xmlns:p14="http://schemas.microsoft.com/office/powerpoint/2010/main" val="11472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3923" y="2395896"/>
            <a:ext cx="10343880" cy="2788387"/>
          </a:xfrm>
        </p:spPr>
        <p:txBody>
          <a:bodyPr>
            <a:noAutofit/>
          </a:bodyPr>
          <a:lstStyle/>
          <a:p>
            <a:pPr algn="l">
              <a:lnSpc>
                <a:spcPct val="150000"/>
              </a:lnSpc>
            </a:pPr>
            <a:r>
              <a:rPr lang="en-US" altLang="zh-CN" sz="2800" dirty="0" smtClean="0">
                <a:solidFill>
                  <a:schemeClr val="bg1"/>
                </a:solidFill>
              </a:rPr>
              <a:t>4.2 To </a:t>
            </a:r>
            <a:r>
              <a:rPr lang="en-US" altLang="zh-CN" sz="2800" dirty="0">
                <a:solidFill>
                  <a:schemeClr val="bg1"/>
                </a:solidFill>
              </a:rPr>
              <a:t>give a good answer to a behavioral interview question you needn’t explain _________. </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A</a:t>
            </a:r>
            <a:r>
              <a:rPr lang="en-US" altLang="zh-CN" sz="2800" dirty="0">
                <a:solidFill>
                  <a:schemeClr val="bg1"/>
                </a:solidFill>
              </a:rPr>
              <a:t>. the action you took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B</a:t>
            </a:r>
            <a:r>
              <a:rPr lang="en-US" altLang="zh-CN" sz="2800" dirty="0">
                <a:solidFill>
                  <a:schemeClr val="bg1"/>
                </a:solidFill>
              </a:rPr>
              <a:t>. the results you got</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C</a:t>
            </a:r>
            <a:r>
              <a:rPr lang="en-US" altLang="zh-CN" sz="2800" dirty="0">
                <a:solidFill>
                  <a:schemeClr val="bg1"/>
                </a:solidFill>
              </a:rPr>
              <a:t>. your eagerness to carry out the project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D</a:t>
            </a:r>
            <a:r>
              <a:rPr lang="en-US" altLang="zh-CN" sz="2800" dirty="0">
                <a:solidFill>
                  <a:schemeClr val="bg1"/>
                </a:solidFill>
              </a:rPr>
              <a:t>. a situation or a task that you were given</a:t>
            </a:r>
            <a:endParaRPr lang="zh-CN" altLang="zh-CN" sz="2800" dirty="0">
              <a:solidFill>
                <a:schemeClr val="bg1"/>
              </a:solidFill>
            </a:endParaRPr>
          </a:p>
        </p:txBody>
      </p:sp>
    </p:spTree>
    <p:extLst>
      <p:ext uri="{BB962C8B-B14F-4D97-AF65-F5344CB8AC3E}">
        <p14:creationId xmlns:p14="http://schemas.microsoft.com/office/powerpoint/2010/main" val="41320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619" y="2086803"/>
            <a:ext cx="10343880" cy="2788387"/>
          </a:xfrm>
        </p:spPr>
        <p:txBody>
          <a:bodyPr>
            <a:noAutofit/>
          </a:bodyPr>
          <a:lstStyle/>
          <a:p>
            <a:pPr algn="l">
              <a:lnSpc>
                <a:spcPct val="150000"/>
              </a:lnSpc>
            </a:pPr>
            <a:r>
              <a:rPr lang="en-US" altLang="zh-CN" sz="2800" dirty="0" smtClean="0">
                <a:solidFill>
                  <a:schemeClr val="bg1"/>
                </a:solidFill>
              </a:rPr>
              <a:t>4.3 </a:t>
            </a:r>
            <a:r>
              <a:rPr lang="en-US" altLang="zh-CN" sz="2800" dirty="0">
                <a:solidFill>
                  <a:schemeClr val="bg1"/>
                </a:solidFill>
              </a:rPr>
              <a:t>What’s the main purpose of this passage?</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A</a:t>
            </a:r>
            <a:r>
              <a:rPr lang="en-US" altLang="zh-CN" sz="2800" dirty="0">
                <a:solidFill>
                  <a:schemeClr val="bg1"/>
                </a:solidFill>
              </a:rPr>
              <a:t>. To give suggestions on having an interview.</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B</a:t>
            </a:r>
            <a:r>
              <a:rPr lang="en-US" altLang="zh-CN" sz="2800" dirty="0">
                <a:solidFill>
                  <a:schemeClr val="bg1"/>
                </a:solidFill>
              </a:rPr>
              <a:t>. To introduce some keys to being a successful interviewer.</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C</a:t>
            </a:r>
            <a:r>
              <a:rPr lang="en-US" altLang="zh-CN" sz="2800" dirty="0">
                <a:solidFill>
                  <a:schemeClr val="bg1"/>
                </a:solidFill>
              </a:rPr>
              <a:t>. To encourage people to send a thank-letter before interview.  </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To advise people to ask friends some questions before interview.</a:t>
            </a:r>
            <a:endParaRPr lang="zh-CN" altLang="zh-CN" sz="2800" dirty="0">
              <a:solidFill>
                <a:schemeClr val="bg1"/>
              </a:solidFill>
            </a:endParaRPr>
          </a:p>
        </p:txBody>
      </p:sp>
    </p:spTree>
    <p:extLst>
      <p:ext uri="{BB962C8B-B14F-4D97-AF65-F5344CB8AC3E}">
        <p14:creationId xmlns:p14="http://schemas.microsoft.com/office/powerpoint/2010/main" val="16090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681" y="2112560"/>
            <a:ext cx="10343880" cy="2788387"/>
          </a:xfrm>
        </p:spPr>
        <p:txBody>
          <a:bodyPr>
            <a:noAutofit/>
          </a:bodyPr>
          <a:lstStyle/>
          <a:p>
            <a:pPr algn="l">
              <a:lnSpc>
                <a:spcPct val="150000"/>
              </a:lnSpc>
            </a:pPr>
            <a:r>
              <a:rPr lang="en-US" altLang="zh-CN" sz="2800" dirty="0">
                <a:solidFill>
                  <a:schemeClr val="bg1"/>
                </a:solidFill>
              </a:rPr>
              <a:t>5</a:t>
            </a:r>
            <a:r>
              <a:rPr lang="en-US" altLang="zh-CN" sz="2800" dirty="0" smtClean="0">
                <a:solidFill>
                  <a:schemeClr val="bg1"/>
                </a:solidFill>
              </a:rPr>
              <a:t>.1 The </a:t>
            </a:r>
            <a:r>
              <a:rPr lang="en-US" altLang="zh-CN" sz="2800" dirty="0">
                <a:solidFill>
                  <a:schemeClr val="bg1"/>
                </a:solidFill>
              </a:rPr>
              <a:t>U.N World Food program aims to __________.</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A. hold a ceremony to mark World Food Day</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B. provide food for developing nations</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C. show concerns over food insecurity in the developing world</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introduce the U.N Food and Agriculture Organization in Rome</a:t>
            </a:r>
            <a:endParaRPr lang="zh-CN" altLang="zh-CN" sz="2800" dirty="0">
              <a:solidFill>
                <a:schemeClr val="bg1"/>
              </a:solidFill>
            </a:endParaRPr>
          </a:p>
        </p:txBody>
      </p:sp>
    </p:spTree>
    <p:extLst>
      <p:ext uri="{BB962C8B-B14F-4D97-AF65-F5344CB8AC3E}">
        <p14:creationId xmlns:p14="http://schemas.microsoft.com/office/powerpoint/2010/main" val="416194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5288" y="1185282"/>
            <a:ext cx="10343880" cy="2788387"/>
          </a:xfrm>
        </p:spPr>
        <p:txBody>
          <a:bodyPr>
            <a:noAutofit/>
          </a:bodyPr>
          <a:lstStyle/>
          <a:p>
            <a:pPr algn="l">
              <a:lnSpc>
                <a:spcPct val="150000"/>
              </a:lnSpc>
            </a:pPr>
            <a:r>
              <a:rPr lang="en-US" altLang="zh-CN" sz="2800" dirty="0">
                <a:solidFill>
                  <a:schemeClr val="bg1"/>
                </a:solidFill>
              </a:rPr>
              <a:t>5</a:t>
            </a:r>
            <a:r>
              <a:rPr lang="en-US" altLang="zh-CN" sz="2800" dirty="0" smtClean="0">
                <a:solidFill>
                  <a:schemeClr val="bg1"/>
                </a:solidFill>
              </a:rPr>
              <a:t>.2 The </a:t>
            </a:r>
            <a:r>
              <a:rPr lang="en-US" altLang="zh-CN" sz="2800" dirty="0">
                <a:solidFill>
                  <a:schemeClr val="bg1"/>
                </a:solidFill>
              </a:rPr>
              <a:t>underlined word “</a:t>
            </a:r>
            <a:r>
              <a:rPr lang="en-US" altLang="zh-CN" sz="2800" b="1" i="1" u="sng" dirty="0">
                <a:solidFill>
                  <a:schemeClr val="bg1"/>
                </a:solidFill>
              </a:rPr>
              <a:t>volatility</a:t>
            </a:r>
            <a:r>
              <a:rPr lang="en-US" altLang="zh-CN" sz="2800" dirty="0">
                <a:solidFill>
                  <a:schemeClr val="bg1"/>
                </a:solidFill>
              </a:rPr>
              <a:t>” in paragraph 2 means __________.</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                   A</a:t>
            </a:r>
            <a:r>
              <a:rPr lang="en-US" altLang="zh-CN" sz="2800" dirty="0">
                <a:solidFill>
                  <a:schemeClr val="bg1"/>
                </a:solidFill>
              </a:rPr>
              <a:t>. supply     	</a:t>
            </a:r>
            <a:r>
              <a:rPr lang="en-US" altLang="zh-CN" sz="2800" dirty="0" smtClean="0">
                <a:solidFill>
                  <a:schemeClr val="bg1"/>
                </a:solidFill>
              </a:rPr>
              <a:t>                    B</a:t>
            </a:r>
            <a:r>
              <a:rPr lang="en-US" altLang="zh-CN" sz="2800" dirty="0">
                <a:solidFill>
                  <a:schemeClr val="bg1"/>
                </a:solidFill>
              </a:rPr>
              <a:t>. instability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                   C</a:t>
            </a:r>
            <a:r>
              <a:rPr lang="en-US" altLang="zh-CN" sz="2800" dirty="0">
                <a:solidFill>
                  <a:schemeClr val="bg1"/>
                </a:solidFill>
              </a:rPr>
              <a:t>. quality     	</a:t>
            </a:r>
            <a:r>
              <a:rPr lang="en-US" altLang="zh-CN" sz="2800" dirty="0" smtClean="0">
                <a:solidFill>
                  <a:schemeClr val="bg1"/>
                </a:solidFill>
              </a:rPr>
              <a:t>            </a:t>
            </a:r>
            <a:r>
              <a:rPr lang="en-US" altLang="zh-CN" sz="2800" dirty="0">
                <a:solidFill>
                  <a:schemeClr val="bg1"/>
                </a:solidFill>
              </a:rPr>
              <a:t> </a:t>
            </a:r>
            <a:r>
              <a:rPr lang="en-US" altLang="zh-CN" sz="2800" dirty="0" smtClean="0">
                <a:solidFill>
                  <a:schemeClr val="bg1"/>
                </a:solidFill>
              </a:rPr>
              <a:t>       D</a:t>
            </a:r>
            <a:r>
              <a:rPr lang="en-US" altLang="zh-CN" sz="2800" dirty="0">
                <a:solidFill>
                  <a:schemeClr val="bg1"/>
                </a:solidFill>
              </a:rPr>
              <a:t>. control</a:t>
            </a:r>
            <a:endParaRPr lang="zh-CN" altLang="zh-CN" sz="2800" dirty="0">
              <a:solidFill>
                <a:schemeClr val="bg1"/>
              </a:solidFill>
            </a:endParaRPr>
          </a:p>
        </p:txBody>
      </p:sp>
    </p:spTree>
    <p:extLst>
      <p:ext uri="{BB962C8B-B14F-4D97-AF65-F5344CB8AC3E}">
        <p14:creationId xmlns:p14="http://schemas.microsoft.com/office/powerpoint/2010/main" val="202726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8012" y="2279986"/>
            <a:ext cx="10652973" cy="2788387"/>
          </a:xfrm>
        </p:spPr>
        <p:txBody>
          <a:bodyPr>
            <a:noAutofit/>
          </a:bodyPr>
          <a:lstStyle/>
          <a:p>
            <a:pPr algn="l">
              <a:lnSpc>
                <a:spcPct val="150000"/>
              </a:lnSpc>
            </a:pPr>
            <a:r>
              <a:rPr lang="en-US" altLang="zh-CN" sz="2800" dirty="0">
                <a:solidFill>
                  <a:schemeClr val="bg1"/>
                </a:solidFill>
              </a:rPr>
              <a:t>5</a:t>
            </a:r>
            <a:r>
              <a:rPr lang="en-US" altLang="zh-CN" sz="2800" dirty="0" smtClean="0">
                <a:solidFill>
                  <a:schemeClr val="bg1"/>
                </a:solidFill>
              </a:rPr>
              <a:t>.3</a:t>
            </a:r>
            <a:r>
              <a:rPr lang="en-US" altLang="zh-CN" sz="2800" dirty="0">
                <a:solidFill>
                  <a:schemeClr val="bg1"/>
                </a:solidFill>
              </a:rPr>
              <a:t>	According to the report, we can learn that __________.</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A. people in Africa have been influenced by the food and economic crises</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B. the short-term change in prices has nothing to do with development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C. food price changes have little effect on households</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children’s development can be affected by the taking of nutritious food</a:t>
            </a:r>
            <a:endParaRPr lang="zh-CN" altLang="zh-CN" sz="2800" dirty="0">
              <a:solidFill>
                <a:schemeClr val="bg1"/>
              </a:solidFill>
            </a:endParaRPr>
          </a:p>
        </p:txBody>
      </p:sp>
    </p:spTree>
    <p:extLst>
      <p:ext uri="{BB962C8B-B14F-4D97-AF65-F5344CB8AC3E}">
        <p14:creationId xmlns:p14="http://schemas.microsoft.com/office/powerpoint/2010/main" val="266509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0361" y="2929835"/>
            <a:ext cx="10350321" cy="2717552"/>
          </a:xfrm>
        </p:spPr>
        <p:txBody>
          <a:bodyPr>
            <a:noAutofit/>
          </a:bodyPr>
          <a:lstStyle/>
          <a:p>
            <a:pPr algn="l">
              <a:lnSpc>
                <a:spcPct val="150000"/>
              </a:lnSpc>
            </a:pPr>
            <a:r>
              <a:rPr lang="en-US" altLang="zh-CN" sz="2800" dirty="0" smtClean="0"/>
              <a:t> </a:t>
            </a:r>
            <a:r>
              <a:rPr lang="en-US" altLang="zh-CN" sz="2800" dirty="0">
                <a:solidFill>
                  <a:schemeClr val="bg1"/>
                </a:solidFill>
              </a:rPr>
              <a:t>1</a:t>
            </a:r>
            <a:r>
              <a:rPr lang="en-US" altLang="zh-CN" sz="2800" dirty="0" smtClean="0">
                <a:solidFill>
                  <a:schemeClr val="bg1"/>
                </a:solidFill>
              </a:rPr>
              <a:t>.2 </a:t>
            </a:r>
            <a:r>
              <a:rPr lang="en-US" altLang="zh-CN" sz="2800" dirty="0">
                <a:solidFill>
                  <a:schemeClr val="bg1"/>
                </a:solidFill>
              </a:rPr>
              <a:t>When a person from Latin America talks to an Arabian on informal occasions, _______.</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A. he stands about four feet away</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B. “comfort zone” does not exist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C. keeping close enough is preferred</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D. communication barriers (</a:t>
            </a:r>
            <a:r>
              <a:rPr lang="zh-CN" altLang="zh-CN" sz="2800" dirty="0">
                <a:solidFill>
                  <a:schemeClr val="bg1"/>
                </a:solidFill>
              </a:rPr>
              <a:t>障碍</a:t>
            </a:r>
            <a:r>
              <a:rPr lang="en-US" altLang="zh-CN" sz="2800" dirty="0">
                <a:solidFill>
                  <a:schemeClr val="bg1"/>
                </a:solidFill>
              </a:rPr>
              <a:t>) may appear</a:t>
            </a:r>
            <a:r>
              <a:rPr lang="zh-CN" altLang="zh-CN" sz="2800" dirty="0"/>
              <a:t/>
            </a:r>
            <a:br>
              <a:rPr lang="zh-CN" altLang="zh-CN" sz="2800" dirty="0"/>
            </a:br>
            <a:endParaRPr lang="en-GB" sz="2800" dirty="0">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0208" y="2273013"/>
            <a:ext cx="10350321" cy="2717552"/>
          </a:xfrm>
        </p:spPr>
        <p:txBody>
          <a:bodyPr>
            <a:noAutofit/>
          </a:bodyPr>
          <a:lstStyle/>
          <a:p>
            <a:pPr algn="l">
              <a:lnSpc>
                <a:spcPct val="150000"/>
              </a:lnSpc>
            </a:pPr>
            <a:r>
              <a:rPr lang="en-US" altLang="zh-CN" sz="2800" dirty="0" smtClean="0">
                <a:solidFill>
                  <a:schemeClr val="bg1"/>
                </a:solidFill>
              </a:rPr>
              <a:t> 1.3 </a:t>
            </a:r>
            <a:r>
              <a:rPr lang="en-US" altLang="zh-CN" sz="2800" dirty="0">
                <a:solidFill>
                  <a:schemeClr val="bg1"/>
                </a:solidFill>
              </a:rPr>
              <a:t>In a conversation between friends, Americans regard it as honest and truthful to _______.</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A. maintain direct eye contact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B. hide emotions with a deadpan expression</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C. display excitement or dislike, shock or sadness</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D. raise their eyebrows, nod and smile politely</a:t>
            </a:r>
            <a:endParaRPr lang="en-GB" sz="2800" dirty="0">
              <a:solidFill>
                <a:schemeClr val="bg1"/>
              </a:solidFill>
              <a:effectLst/>
            </a:endParaRPr>
          </a:p>
        </p:txBody>
      </p:sp>
    </p:spTree>
    <p:extLst>
      <p:ext uri="{BB962C8B-B14F-4D97-AF65-F5344CB8AC3E}">
        <p14:creationId xmlns:p14="http://schemas.microsoft.com/office/powerpoint/2010/main" val="36130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169" y="2601422"/>
            <a:ext cx="10152845" cy="2788387"/>
          </a:xfrm>
        </p:spPr>
        <p:txBody>
          <a:bodyPr>
            <a:noAutofit/>
          </a:bodyPr>
          <a:lstStyle/>
          <a:p>
            <a:pPr algn="l">
              <a:lnSpc>
                <a:spcPct val="150000"/>
              </a:lnSpc>
            </a:pPr>
            <a:r>
              <a:rPr lang="en-US" altLang="zh-CN" sz="2800" dirty="0" smtClean="0">
                <a:solidFill>
                  <a:schemeClr val="bg1"/>
                </a:solidFill>
              </a:rPr>
              <a:t>2.1 All </a:t>
            </a:r>
            <a:r>
              <a:rPr lang="en-US" altLang="zh-CN" sz="2800" dirty="0">
                <a:solidFill>
                  <a:schemeClr val="bg1"/>
                </a:solidFill>
              </a:rPr>
              <a:t>of the following are about the second stage of culture shock </a:t>
            </a:r>
            <a:r>
              <a:rPr lang="en-US" altLang="zh-CN" sz="2800" b="1" dirty="0">
                <a:solidFill>
                  <a:schemeClr val="bg1"/>
                </a:solidFill>
              </a:rPr>
              <a:t>EXCEPT</a:t>
            </a:r>
            <a:r>
              <a:rPr lang="en-US" altLang="zh-CN" sz="2800" dirty="0">
                <a:solidFill>
                  <a:schemeClr val="bg1"/>
                </a:solidFill>
              </a:rPr>
              <a:t> ________.</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A</a:t>
            </a:r>
            <a:r>
              <a:rPr lang="en-US" altLang="zh-CN" sz="2800" dirty="0">
                <a:solidFill>
                  <a:schemeClr val="bg1"/>
                </a:solidFill>
              </a:rPr>
              <a:t>. we are homesick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B</a:t>
            </a:r>
            <a:r>
              <a:rPr lang="en-US" altLang="zh-CN" sz="2800" dirty="0">
                <a:solidFill>
                  <a:schemeClr val="bg1"/>
                </a:solidFill>
              </a:rPr>
              <a:t>. we feel rejected</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C</a:t>
            </a:r>
            <a:r>
              <a:rPr lang="en-US" altLang="zh-CN" sz="2800" dirty="0">
                <a:solidFill>
                  <a:schemeClr val="bg1"/>
                </a:solidFill>
              </a:rPr>
              <a:t>. we want to leave the new culture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D</a:t>
            </a:r>
            <a:r>
              <a:rPr lang="en-US" altLang="zh-CN" sz="2800" dirty="0">
                <a:solidFill>
                  <a:schemeClr val="bg1"/>
                </a:solidFill>
              </a:rPr>
              <a:t>. we successfully adjust ourselves</a:t>
            </a:r>
            <a:endParaRPr lang="zh-CN" altLang="zh-CN" sz="2800" dirty="0">
              <a:solidFill>
                <a:schemeClr val="bg1"/>
              </a:solidFill>
            </a:endParaRPr>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179" y="1499026"/>
            <a:ext cx="10184861" cy="2585187"/>
          </a:xfrm>
        </p:spPr>
        <p:txBody>
          <a:bodyPr>
            <a:noAutofit/>
          </a:bodyPr>
          <a:lstStyle/>
          <a:p>
            <a:pPr algn="l">
              <a:lnSpc>
                <a:spcPct val="150000"/>
              </a:lnSpc>
            </a:pPr>
            <a:r>
              <a:rPr lang="en-US" altLang="zh-CN" sz="2800" dirty="0" smtClean="0">
                <a:solidFill>
                  <a:schemeClr val="bg1"/>
                </a:solidFill>
              </a:rPr>
              <a:t>    2.2</a:t>
            </a:r>
            <a:r>
              <a:rPr lang="en-US" altLang="zh-CN" sz="2800" dirty="0">
                <a:solidFill>
                  <a:schemeClr val="bg1"/>
                </a:solidFill>
              </a:rPr>
              <a:t> </a:t>
            </a:r>
            <a:r>
              <a:rPr lang="en-US" altLang="zh-CN" sz="2800" dirty="0" smtClean="0">
                <a:solidFill>
                  <a:schemeClr val="bg1"/>
                </a:solidFill>
              </a:rPr>
              <a:t>The </a:t>
            </a:r>
            <a:r>
              <a:rPr lang="en-US" altLang="zh-CN" sz="2800" dirty="0">
                <a:solidFill>
                  <a:schemeClr val="bg1"/>
                </a:solidFill>
              </a:rPr>
              <a:t>word “</a:t>
            </a:r>
            <a:r>
              <a:rPr lang="en-US" altLang="zh-CN" sz="2800" b="1" i="1" dirty="0">
                <a:solidFill>
                  <a:schemeClr val="bg1"/>
                </a:solidFill>
              </a:rPr>
              <a:t>thrilled</a:t>
            </a:r>
            <a:r>
              <a:rPr lang="en-US" altLang="zh-CN" sz="2800" dirty="0">
                <a:solidFill>
                  <a:schemeClr val="bg1"/>
                </a:solidFill>
              </a:rPr>
              <a:t>” in Para. 2 most probably means “________”.</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	</a:t>
            </a:r>
            <a:r>
              <a:rPr lang="en-US" altLang="zh-CN" sz="2800" dirty="0" smtClean="0">
                <a:solidFill>
                  <a:schemeClr val="bg1"/>
                </a:solidFill>
              </a:rPr>
              <a:t>             A</a:t>
            </a:r>
            <a:r>
              <a:rPr lang="en-US" altLang="zh-CN" sz="2800" dirty="0">
                <a:solidFill>
                  <a:schemeClr val="bg1"/>
                </a:solidFill>
              </a:rPr>
              <a:t>. excited		</a:t>
            </a:r>
            <a:r>
              <a:rPr lang="en-US" altLang="zh-CN" sz="2800" dirty="0" smtClean="0">
                <a:solidFill>
                  <a:schemeClr val="bg1"/>
                </a:solidFill>
              </a:rPr>
              <a:t>                  B</a:t>
            </a:r>
            <a:r>
              <a:rPr lang="en-US" altLang="zh-CN" sz="2800" dirty="0">
                <a:solidFill>
                  <a:schemeClr val="bg1"/>
                </a:solidFill>
              </a:rPr>
              <a:t>. hopeless 		</a:t>
            </a:r>
            <a:r>
              <a:rPr lang="en-US" altLang="zh-CN" sz="2800" dirty="0" smtClean="0">
                <a:solidFill>
                  <a:schemeClr val="bg1"/>
                </a:solidFill>
              </a:rPr>
              <a:t/>
            </a:r>
            <a:br>
              <a:rPr lang="en-US" altLang="zh-CN" sz="2800" dirty="0" smtClean="0">
                <a:solidFill>
                  <a:schemeClr val="bg1"/>
                </a:solidFill>
              </a:rPr>
            </a:br>
            <a:r>
              <a:rPr lang="en-US" altLang="zh-CN" sz="2800" dirty="0">
                <a:solidFill>
                  <a:schemeClr val="bg1"/>
                </a:solidFill>
              </a:rPr>
              <a:t> </a:t>
            </a:r>
            <a:r>
              <a:rPr lang="en-US" altLang="zh-CN" sz="2800" dirty="0" smtClean="0">
                <a:solidFill>
                  <a:schemeClr val="bg1"/>
                </a:solidFill>
              </a:rPr>
              <a:t>                       C</a:t>
            </a:r>
            <a:r>
              <a:rPr lang="en-US" altLang="zh-CN" sz="2800" dirty="0">
                <a:solidFill>
                  <a:schemeClr val="bg1"/>
                </a:solidFill>
              </a:rPr>
              <a:t>. </a:t>
            </a:r>
            <a:r>
              <a:rPr lang="en-US" altLang="zh-CN" sz="2800" dirty="0" smtClean="0">
                <a:solidFill>
                  <a:schemeClr val="bg1"/>
                </a:solidFill>
              </a:rPr>
              <a:t>disappointed                  </a:t>
            </a:r>
            <a:r>
              <a:rPr lang="en-US" altLang="zh-CN" sz="2800" dirty="0">
                <a:solidFill>
                  <a:schemeClr val="bg1"/>
                </a:solidFill>
              </a:rPr>
              <a:t> </a:t>
            </a:r>
            <a:r>
              <a:rPr lang="en-US" altLang="zh-CN" sz="2800" dirty="0" smtClean="0">
                <a:solidFill>
                  <a:schemeClr val="bg1"/>
                </a:solidFill>
              </a:rPr>
              <a:t>    D</a:t>
            </a:r>
            <a:r>
              <a:rPr lang="en-US" altLang="zh-CN" sz="2800" dirty="0">
                <a:solidFill>
                  <a:schemeClr val="bg1"/>
                </a:solidFill>
              </a:rPr>
              <a:t>. helpless</a:t>
            </a:r>
            <a:endParaRPr lang="zh-CN" altLang="zh-CN" sz="2800" dirty="0">
              <a:solidFill>
                <a:schemeClr val="bg1"/>
              </a:solidFill>
            </a:endParaRPr>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1" y="2254228"/>
            <a:ext cx="10343880" cy="2788387"/>
          </a:xfrm>
        </p:spPr>
        <p:txBody>
          <a:bodyPr>
            <a:noAutofit/>
          </a:bodyPr>
          <a:lstStyle/>
          <a:p>
            <a:pPr algn="l">
              <a:lnSpc>
                <a:spcPct val="150000"/>
              </a:lnSpc>
            </a:pPr>
            <a:r>
              <a:rPr lang="en-US" altLang="zh-CN" sz="2800" dirty="0" smtClean="0">
                <a:solidFill>
                  <a:schemeClr val="bg1"/>
                </a:solidFill>
              </a:rPr>
              <a:t>2.3</a:t>
            </a:r>
            <a:r>
              <a:rPr lang="en-US" altLang="zh-CN" sz="2800" dirty="0">
                <a:solidFill>
                  <a:schemeClr val="bg1"/>
                </a:solidFill>
              </a:rPr>
              <a:t> </a:t>
            </a:r>
            <a:r>
              <a:rPr lang="en-US" altLang="zh-CN" sz="2800" dirty="0" smtClean="0">
                <a:solidFill>
                  <a:schemeClr val="bg1"/>
                </a:solidFill>
              </a:rPr>
              <a:t>The </a:t>
            </a:r>
            <a:r>
              <a:rPr lang="en-US" altLang="zh-CN" sz="2800" dirty="0">
                <a:solidFill>
                  <a:schemeClr val="bg1"/>
                </a:solidFill>
              </a:rPr>
              <a:t>fourth stage of culture shock doesn’t appear in the passage, but we can conclude that at that stage we ________.</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A</a:t>
            </a:r>
            <a:r>
              <a:rPr lang="en-US" altLang="zh-CN" sz="2800" dirty="0">
                <a:solidFill>
                  <a:schemeClr val="bg1"/>
                </a:solidFill>
              </a:rPr>
              <a:t>. become homesick again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B</a:t>
            </a:r>
            <a:r>
              <a:rPr lang="en-US" altLang="zh-CN" sz="2800" dirty="0">
                <a:solidFill>
                  <a:schemeClr val="bg1"/>
                </a:solidFill>
              </a:rPr>
              <a:t>. feel comfortable in the new culture</a:t>
            </a:r>
            <a:r>
              <a:rPr lang="zh-CN" altLang="zh-CN" sz="2800" dirty="0">
                <a:solidFill>
                  <a:schemeClr val="bg1"/>
                </a:solidFill>
              </a:rPr>
              <a:t/>
            </a:r>
            <a:br>
              <a:rPr lang="zh-CN" altLang="zh-CN" sz="2800" dirty="0">
                <a:solidFill>
                  <a:schemeClr val="bg1"/>
                </a:solidFill>
              </a:rPr>
            </a:br>
            <a:r>
              <a:rPr lang="en-US" altLang="zh-CN" sz="2800" dirty="0" smtClean="0">
                <a:solidFill>
                  <a:schemeClr val="bg1"/>
                </a:solidFill>
              </a:rPr>
              <a:t>C</a:t>
            </a:r>
            <a:r>
              <a:rPr lang="en-US" altLang="zh-CN" sz="2800" dirty="0">
                <a:solidFill>
                  <a:schemeClr val="bg1"/>
                </a:solidFill>
              </a:rPr>
              <a:t>. find things more difficult		</a:t>
            </a:r>
            <a:r>
              <a:rPr lang="en-US" altLang="zh-CN" sz="2800" dirty="0" smtClean="0">
                <a:solidFill>
                  <a:schemeClr val="bg1"/>
                </a:solidFill>
              </a:rPr>
              <a:t/>
            </a:r>
            <a:br>
              <a:rPr lang="en-US" altLang="zh-CN" sz="2800" dirty="0" smtClean="0">
                <a:solidFill>
                  <a:schemeClr val="bg1"/>
                </a:solidFill>
              </a:rPr>
            </a:br>
            <a:r>
              <a:rPr lang="en-US" altLang="zh-CN" sz="2800" dirty="0" smtClean="0">
                <a:solidFill>
                  <a:schemeClr val="bg1"/>
                </a:solidFill>
              </a:rPr>
              <a:t>D</a:t>
            </a:r>
            <a:r>
              <a:rPr lang="en-US" altLang="zh-CN" sz="2800" dirty="0">
                <a:solidFill>
                  <a:schemeClr val="bg1"/>
                </a:solidFill>
              </a:rPr>
              <a:t>. find the new surrounding unsatisfying </a:t>
            </a:r>
            <a:endParaRPr lang="zh-CN" altLang="zh-CN" sz="2800" dirty="0">
              <a:solidFill>
                <a:schemeClr val="bg1"/>
              </a:solidFill>
            </a:endParaRPr>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377" y="1906499"/>
            <a:ext cx="10794640" cy="2788387"/>
          </a:xfrm>
        </p:spPr>
        <p:txBody>
          <a:bodyPr>
            <a:noAutofit/>
          </a:bodyPr>
          <a:lstStyle/>
          <a:p>
            <a:pPr algn="l">
              <a:lnSpc>
                <a:spcPct val="150000"/>
              </a:lnSpc>
            </a:pPr>
            <a:r>
              <a:rPr lang="en-US" altLang="zh-CN" sz="2800" dirty="0" smtClean="0">
                <a:solidFill>
                  <a:schemeClr val="bg1"/>
                </a:solidFill>
              </a:rPr>
              <a:t>3.1 </a:t>
            </a:r>
            <a:r>
              <a:rPr lang="en-US" altLang="zh-CN" sz="2800" dirty="0">
                <a:solidFill>
                  <a:schemeClr val="bg1"/>
                </a:solidFill>
              </a:rPr>
              <a:t>The main argument in this passage is that</a:t>
            </a:r>
            <a:r>
              <a:rPr lang="en-US" altLang="zh-CN" sz="2800" u="sng" dirty="0">
                <a:solidFill>
                  <a:schemeClr val="bg1"/>
                </a:solidFill>
              </a:rPr>
              <a:t>      </a:t>
            </a:r>
            <a:r>
              <a:rPr lang="en-US" altLang="zh-CN" sz="2800" dirty="0">
                <a:solidFill>
                  <a:schemeClr val="bg1"/>
                </a:solidFill>
              </a:rPr>
              <a: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A. a small percent of the world's population is already "living in the future"</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B. the majority should see what the future will be like</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C. the new "pace of life" is actually nothing new</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however we live, we must all face an increased pace of life</a:t>
            </a:r>
            <a:endParaRPr lang="zh-CN" altLang="zh-CN" sz="2800" dirty="0">
              <a:solidFill>
                <a:schemeClr val="bg1"/>
              </a:solidFill>
            </a:endParaRPr>
          </a:p>
        </p:txBody>
      </p:sp>
    </p:spTree>
    <p:extLst>
      <p:ext uri="{BB962C8B-B14F-4D97-AF65-F5344CB8AC3E}">
        <p14:creationId xmlns:p14="http://schemas.microsoft.com/office/powerpoint/2010/main" val="34652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96651"/>
            <a:ext cx="10343880" cy="2788387"/>
          </a:xfrm>
        </p:spPr>
        <p:txBody>
          <a:bodyPr>
            <a:noAutofit/>
          </a:bodyPr>
          <a:lstStyle/>
          <a:p>
            <a:pPr algn="l">
              <a:lnSpc>
                <a:spcPct val="150000"/>
              </a:lnSpc>
            </a:pPr>
            <a:r>
              <a:rPr lang="en-US" altLang="zh-CN" sz="2800" dirty="0" smtClean="0">
                <a:solidFill>
                  <a:schemeClr val="bg1"/>
                </a:solidFill>
              </a:rPr>
              <a:t>3.2 </a:t>
            </a:r>
            <a:r>
              <a:rPr lang="en-US" altLang="zh-CN" sz="2800" dirty="0">
                <a:solidFill>
                  <a:schemeClr val="bg1"/>
                </a:solidFill>
              </a:rPr>
              <a:t>The "people of the present" here refers to those who</a:t>
            </a:r>
            <a:r>
              <a:rPr lang="en-US" altLang="zh-CN" sz="2800" u="sng" dirty="0">
                <a:solidFill>
                  <a:schemeClr val="bg1"/>
                </a:solidFill>
              </a:rPr>
              <a:t>      </a:t>
            </a:r>
            <a:r>
              <a:rPr lang="en-US" altLang="zh-CN" sz="2800" dirty="0">
                <a:solidFill>
                  <a:schemeClr val="bg1"/>
                </a:solidFill>
              </a:rPr>
              <a: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A. rely on their county's agricultural past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B. spend their time examining different races</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C. have been shaped by industrialization and mass education</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are constantly trying to change life as they see it</a:t>
            </a:r>
            <a:endParaRPr lang="zh-CN" altLang="zh-CN" sz="2800" dirty="0">
              <a:solidFill>
                <a:schemeClr val="bg1"/>
              </a:solidFill>
            </a:endParaRPr>
          </a:p>
        </p:txBody>
      </p:sp>
    </p:spTree>
    <p:extLst>
      <p:ext uri="{BB962C8B-B14F-4D97-AF65-F5344CB8AC3E}">
        <p14:creationId xmlns:p14="http://schemas.microsoft.com/office/powerpoint/2010/main" val="20837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9529" y="2048166"/>
            <a:ext cx="10343880" cy="2788387"/>
          </a:xfrm>
        </p:spPr>
        <p:txBody>
          <a:bodyPr>
            <a:noAutofit/>
          </a:bodyPr>
          <a:lstStyle/>
          <a:p>
            <a:pPr algn="l">
              <a:lnSpc>
                <a:spcPct val="150000"/>
              </a:lnSpc>
            </a:pPr>
            <a:r>
              <a:rPr lang="en-US" altLang="zh-CN" sz="2800" dirty="0" smtClean="0">
                <a:solidFill>
                  <a:schemeClr val="bg1"/>
                </a:solidFill>
              </a:rPr>
              <a:t>3.3 </a:t>
            </a:r>
            <a:r>
              <a:rPr lang="en-US" altLang="zh-CN" sz="2800" dirty="0">
                <a:solidFill>
                  <a:schemeClr val="bg1"/>
                </a:solidFill>
              </a:rPr>
              <a:t>From what the author says, "trend-makers" are people who</a:t>
            </a:r>
            <a:r>
              <a:rPr lang="en-US" altLang="zh-CN" sz="2800" u="sng" dirty="0">
                <a:solidFill>
                  <a:schemeClr val="bg1"/>
                </a:solidFill>
              </a:rPr>
              <a:t>      </a:t>
            </a:r>
            <a:r>
              <a:rPr lang="en-US" altLang="zh-CN" sz="2800" dirty="0">
                <a:solidFill>
                  <a:schemeClr val="bg1"/>
                </a:solidFill>
              </a:rPr>
              <a:t>.</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A. live in large cities all over the world</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B. dream about the future</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C. set the pattern of life for the future</a:t>
            </a:r>
            <a:r>
              <a:rPr lang="zh-CN" altLang="zh-CN" sz="2800" dirty="0">
                <a:solidFill>
                  <a:schemeClr val="bg1"/>
                </a:solidFill>
              </a:rPr>
              <a:t/>
            </a:r>
            <a:br>
              <a:rPr lang="zh-CN" altLang="zh-CN" sz="2800" dirty="0">
                <a:solidFill>
                  <a:schemeClr val="bg1"/>
                </a:solidFill>
              </a:rPr>
            </a:br>
            <a:r>
              <a:rPr lang="en-US" altLang="zh-CN" sz="2800" dirty="0">
                <a:solidFill>
                  <a:schemeClr val="bg1"/>
                </a:solidFill>
              </a:rPr>
              <a:t>D. make changes in culture and technology</a:t>
            </a:r>
            <a:endParaRPr lang="zh-CN" altLang="zh-CN" sz="2800" dirty="0">
              <a:solidFill>
                <a:schemeClr val="bg1"/>
              </a:solidFill>
            </a:endParaRPr>
          </a:p>
        </p:txBody>
      </p:sp>
    </p:spTree>
    <p:extLst>
      <p:ext uri="{BB962C8B-B14F-4D97-AF65-F5344CB8AC3E}">
        <p14:creationId xmlns:p14="http://schemas.microsoft.com/office/powerpoint/2010/main" val="38832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198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1.1 How far people keep to each other while talking is closely    associated with their _______.                    A. origin                              B. culture                     C. custom                   D. nationality</vt:lpstr>
      <vt:lpstr> 1.2 When a person from Latin America talks to an Arabian on informal occasions, _______.   A. he stands about four feet away   B. “comfort zone” does not exist   C. keeping close enough is preferred   D. communication barriers (障碍) may appear </vt:lpstr>
      <vt:lpstr> 1.3 In a conversation between friends, Americans regard it as honest and truthful to _______.   A. maintain direct eye contact   B. hide emotions with a deadpan expression   C. display excitement or dislike, shock or sadness   D. raise their eyebrows, nod and smile politely</vt:lpstr>
      <vt:lpstr>2.1 All of the following are about the second stage of culture shock EXCEPT ________. A. we are homesick    B. we feel rejected C. we want to leave the new culture  D. we successfully adjust ourselves</vt:lpstr>
      <vt:lpstr>    2.2 The word “thrilled” in Para. 2 most probably means “________”.               A. excited                    B. hopeless                            C. disappointed                       D. helpless</vt:lpstr>
      <vt:lpstr>2.3 The fourth stage of culture shock doesn’t appear in the passage, but we can conclude that at that stage we ________. A. become homesick again   B. feel comfortable in the new culture C. find things more difficult   D. find the new surrounding unsatisfying </vt:lpstr>
      <vt:lpstr>3.1 The main argument in this passage is that      . A. a small percent of the world's population is already "living in the future" B. the majority should see what the future will be like C. the new "pace of life" is actually nothing new D. however we live, we must all face an increased pace of life</vt:lpstr>
      <vt:lpstr>3.2 The "people of the present" here refers to those who      . A. rely on their county's agricultural past B. spend their time examining different races C. have been shaped by industrialization and mass education D. are constantly trying to change life as they see it</vt:lpstr>
      <vt:lpstr>3.3 From what the author says, "trend-makers" are people who      . A. live in large cities all over the world B. dream about the future C. set the pattern of life for the future D. make changes in culture and technology</vt:lpstr>
      <vt:lpstr>4.1 What should you think about when having an interview? A. How to express what you want to say.  B. How to use a flat monotone voice.  C. How to ask very detailed questions. D. How to hide your excitement and eagerness.</vt:lpstr>
      <vt:lpstr>4.2 To give a good answer to a behavioral interview question you needn’t explain _________.  A. the action you took         B. the results you got C. your eagerness to carry out the project     D. a situation or a task that you were given</vt:lpstr>
      <vt:lpstr>4.3 What’s the main purpose of this passage? A. To give suggestions on having an interview. B. To introduce some keys to being a successful interviewer. C. To encourage people to send a thank-letter before interview.   D. To advise people to ask friends some questions before interview.</vt:lpstr>
      <vt:lpstr>5.1 The U.N World Food program aims to __________. A. hold a ceremony to mark World Food Day B. provide food for developing nations C. show concerns over food insecurity in the developing world D. introduce the U.N Food and Agriculture Organization in Rome</vt:lpstr>
      <vt:lpstr>5.2 The underlined word “volatility” in paragraph 2 means __________.                    A. supply                          B. instability                           C. quality                          D. control</vt:lpstr>
      <vt:lpstr>5.3 According to the report, we can learn that __________. A. people in Africa have been influenced by the food and economic crises B. the short-term change in prices has nothing to do with development C. food price changes have little effect on households D. children’s development can be affected by the taking of nutritious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7</cp:revision>
  <dcterms:created xsi:type="dcterms:W3CDTF">2018-01-12T16:52:00Z</dcterms:created>
  <dcterms:modified xsi:type="dcterms:W3CDTF">2018-01-12T18:45:37Z</dcterms:modified>
</cp:coreProperties>
</file>