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Lst>
  <p:sldIdLst>
    <p:sldId id="257" r:id="rId6"/>
    <p:sldId id="258" r:id="rId7"/>
    <p:sldId id="262" r:id="rId8"/>
    <p:sldId id="259" r:id="rId9"/>
    <p:sldId id="260" r:id="rId10"/>
    <p:sldId id="261" r:id="rId11"/>
    <p:sldId id="263" r:id="rId12"/>
    <p:sldId id="264" r:id="rId13"/>
    <p:sldId id="265" r:id="rId14"/>
    <p:sldId id="270" r:id="rId15"/>
    <p:sldId id="271" r:id="rId16"/>
    <p:sldId id="269" r:id="rId17"/>
    <p:sldId id="266" r:id="rId18"/>
    <p:sldId id="267" r:id="rId19"/>
    <p:sldId id="26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141805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88139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714966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86314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585164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0065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39580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62069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885530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23966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2747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921388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204769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4076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9335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07237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8679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7393980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267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066008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12508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4914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0783481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16933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910243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8594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72765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923957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309084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517892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45961250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1006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21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1714925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8809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7094288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8590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697359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187813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GB"/>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8103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237661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GB"/>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1933847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8166194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en-GB"/>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7" name="日期占位符 6"/>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8" name="页脚占位符 7"/>
          <p:cNvSpPr>
            <a:spLocks noGrp="1"/>
          </p:cNvSpPr>
          <p:nvPr>
            <p:ph type="ftr" sz="quarter" idx="11"/>
          </p:nvPr>
        </p:nvSpPr>
        <p:spPr/>
        <p:txBody>
          <a:bodyPr/>
          <a:lstStyle/>
          <a:p>
            <a:endParaRPr lang="en-GB">
              <a:solidFill>
                <a:prstClr val="black">
                  <a:tint val="75000"/>
                </a:prstClr>
              </a:solidFill>
            </a:endParaRPr>
          </a:p>
        </p:txBody>
      </p:sp>
      <p:sp>
        <p:nvSpPr>
          <p:cNvPr id="9" name="灯片编号占位符 8"/>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31080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5652736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4" name="页脚占位符 3"/>
          <p:cNvSpPr>
            <a:spLocks noGrp="1"/>
          </p:cNvSpPr>
          <p:nvPr>
            <p:ph type="ftr" sz="quarter" idx="11"/>
          </p:nvPr>
        </p:nvSpPr>
        <p:spPr/>
        <p:txBody>
          <a:bodyPr/>
          <a:lstStyle/>
          <a:p>
            <a:endParaRPr lang="en-GB">
              <a:solidFill>
                <a:prstClr val="black">
                  <a:tint val="75000"/>
                </a:prstClr>
              </a:solidFill>
            </a:endParaRPr>
          </a:p>
        </p:txBody>
      </p:sp>
      <p:sp>
        <p:nvSpPr>
          <p:cNvPr id="5" name="灯片编号占位符 4"/>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160344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3" name="页脚占位符 2"/>
          <p:cNvSpPr>
            <a:spLocks noGrp="1"/>
          </p:cNvSpPr>
          <p:nvPr>
            <p:ph type="ftr" sz="quarter" idx="11"/>
          </p:nvPr>
        </p:nvSpPr>
        <p:spPr/>
        <p:txBody>
          <a:bodyPr/>
          <a:lstStyle/>
          <a:p>
            <a:endParaRPr lang="en-GB">
              <a:solidFill>
                <a:prstClr val="black">
                  <a:tint val="75000"/>
                </a:prstClr>
              </a:solidFill>
            </a:endParaRPr>
          </a:p>
        </p:txBody>
      </p:sp>
      <p:sp>
        <p:nvSpPr>
          <p:cNvPr id="4" name="灯片编号占位符 3"/>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0773361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295491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GB"/>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6" name="页脚占位符 5"/>
          <p:cNvSpPr>
            <a:spLocks noGrp="1"/>
          </p:cNvSpPr>
          <p:nvPr>
            <p:ph type="ftr" sz="quarter" idx="11"/>
          </p:nvPr>
        </p:nvSpPr>
        <p:spPr/>
        <p:txBody>
          <a:bodyPr/>
          <a:lstStyle/>
          <a:p>
            <a:endParaRPr lang="en-GB">
              <a:solidFill>
                <a:prstClr val="black">
                  <a:tint val="75000"/>
                </a:prstClr>
              </a:solidFill>
            </a:endParaRPr>
          </a:p>
        </p:txBody>
      </p:sp>
      <p:sp>
        <p:nvSpPr>
          <p:cNvPr id="7" name="灯片编号占位符 6"/>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888158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3084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10"/>
          </p:nvPr>
        </p:nvSpPr>
        <p:spPr/>
        <p:txBody>
          <a:body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11"/>
          </p:nvPr>
        </p:nvSpPr>
        <p:spPr/>
        <p:txBody>
          <a:bodyPr/>
          <a:lstStyle/>
          <a:p>
            <a:endParaRPr lang="en-GB">
              <a:solidFill>
                <a:prstClr val="black">
                  <a:tint val="75000"/>
                </a:prstClr>
              </a:solidFill>
            </a:endParaRPr>
          </a:p>
        </p:txBody>
      </p:sp>
      <p:sp>
        <p:nvSpPr>
          <p:cNvPr id="6" name="灯片编号占位符 5"/>
          <p:cNvSpPr>
            <a:spLocks noGrp="1"/>
          </p:cNvSpPr>
          <p:nvPr>
            <p:ph type="sldNum" sz="quarter" idx="12"/>
          </p:nvPr>
        </p:nvSpPr>
        <p:spPr/>
        <p:txBody>
          <a:body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612581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79515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2115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2350450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65557B8-DA3D-4C62-8F85-F2510A468057}" type="datetimeFigureOut">
              <a:rPr lang="zh-CN" altLang="en-US" smtClean="0"/>
              <a:t>2018/1/13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378277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0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557B8-DA3D-4C62-8F85-F2510A468057}" type="datetimeFigureOut">
              <a:rPr lang="zh-CN" altLang="en-US" smtClean="0"/>
              <a:t>2018/1/13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B77FB-2920-4F76-BA48-54BC20026BCE}" type="slidenum">
              <a:rPr lang="zh-CN" altLang="en-US" smtClean="0"/>
              <a:t>‹#›</a:t>
            </a:fld>
            <a:endParaRPr lang="zh-CN" altLang="en-US"/>
          </a:p>
        </p:txBody>
      </p:sp>
    </p:spTree>
    <p:extLst>
      <p:ext uri="{BB962C8B-B14F-4D97-AF65-F5344CB8AC3E}">
        <p14:creationId xmlns:p14="http://schemas.microsoft.com/office/powerpoint/2010/main" val="1824518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0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318575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0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68412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0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807510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00">
            <a:alpha val="30000"/>
          </a:srgb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GB"/>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GB"/>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DC786-1DF2-4BB5-98D0-E4ABF0788E39}" type="datetimeFigureOut">
              <a:rPr lang="en-GB" smtClean="0">
                <a:solidFill>
                  <a:prstClr val="black">
                    <a:tint val="75000"/>
                  </a:prstClr>
                </a:solidFill>
              </a:rPr>
              <a:pPr/>
              <a:t>13/01/2018</a:t>
            </a:fld>
            <a:endParaRPr lang="en-GB">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860DE-8683-4369-904E-BFACBE2014AF}"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773649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9147" y="1545354"/>
            <a:ext cx="9590469" cy="2640281"/>
          </a:xfrm>
        </p:spPr>
        <p:txBody>
          <a:bodyPr>
            <a:noAutofit/>
          </a:bodyPr>
          <a:lstStyle/>
          <a:p>
            <a:pPr algn="l">
              <a:lnSpc>
                <a:spcPct val="150000"/>
              </a:lnSpc>
            </a:pPr>
            <a:r>
              <a:rPr lang="en-US" altLang="zh-CN" sz="2800" dirty="0" smtClean="0"/>
              <a:t>1</a:t>
            </a:r>
            <a:r>
              <a:rPr lang="en-US" altLang="zh-CN" sz="2800" dirty="0" smtClean="0"/>
              <a:t>.1 </a:t>
            </a:r>
            <a:r>
              <a:rPr lang="en-US" altLang="zh-CN" sz="2800" dirty="0"/>
              <a:t>How far people keep to each other while talking is closely </a:t>
            </a:r>
            <a:r>
              <a:rPr lang="en-US" altLang="zh-CN" sz="2800" dirty="0" smtClean="0"/>
              <a:t>   associated </a:t>
            </a:r>
            <a:r>
              <a:rPr lang="en-US" altLang="zh-CN" sz="2800" dirty="0"/>
              <a:t>with their </a:t>
            </a:r>
            <a:r>
              <a:rPr lang="en-US" altLang="zh-CN" sz="2800" dirty="0" smtClean="0"/>
              <a:t>_______.</a:t>
            </a:r>
            <a:r>
              <a:rPr lang="zh-CN" altLang="zh-CN" sz="2800" dirty="0" smtClean="0"/>
              <a:t/>
            </a:r>
            <a:br>
              <a:rPr lang="zh-CN" altLang="zh-CN" sz="2800" dirty="0" smtClean="0"/>
            </a:br>
            <a:r>
              <a:rPr lang="en-US" altLang="zh-CN" sz="2800" dirty="0" smtClean="0"/>
              <a:t>                   A</a:t>
            </a:r>
            <a:r>
              <a:rPr lang="en-US" altLang="zh-CN" sz="2800" dirty="0"/>
              <a:t>. origin		</a:t>
            </a:r>
            <a:r>
              <a:rPr lang="en-US" altLang="zh-CN" sz="2800" dirty="0" smtClean="0"/>
              <a:t>                            B</a:t>
            </a:r>
            <a:r>
              <a:rPr lang="en-US" altLang="zh-CN" sz="2800" dirty="0"/>
              <a:t>. culture	</a:t>
            </a:r>
            <a:r>
              <a:rPr lang="en-US" altLang="zh-CN" sz="2800" dirty="0"/>
              <a:t/>
            </a:r>
            <a:br>
              <a:rPr lang="en-US" altLang="zh-CN" sz="2800" dirty="0"/>
            </a:br>
            <a:r>
              <a:rPr lang="en-US" altLang="zh-CN" sz="2800" dirty="0" smtClean="0"/>
              <a:t>                   C</a:t>
            </a:r>
            <a:r>
              <a:rPr lang="en-US" altLang="zh-CN" sz="2800" dirty="0"/>
              <a:t>. custom		</a:t>
            </a:r>
            <a:r>
              <a:rPr lang="en-US" altLang="zh-CN" sz="2800" dirty="0" smtClean="0"/>
              <a:t>                 D</a:t>
            </a:r>
            <a:r>
              <a:rPr lang="en-US" altLang="zh-CN" sz="2800" dirty="0"/>
              <a:t>. nationality</a:t>
            </a:r>
            <a:endParaRPr lang="zh-CN" altLang="zh-CN" sz="2800" dirty="0"/>
          </a:p>
        </p:txBody>
      </p:sp>
    </p:spTree>
    <p:extLst>
      <p:ext uri="{BB962C8B-B14F-4D97-AF65-F5344CB8AC3E}">
        <p14:creationId xmlns:p14="http://schemas.microsoft.com/office/powerpoint/2010/main" val="3101273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70893"/>
            <a:ext cx="10343880" cy="2788387"/>
          </a:xfrm>
        </p:spPr>
        <p:txBody>
          <a:bodyPr>
            <a:noAutofit/>
          </a:bodyPr>
          <a:lstStyle/>
          <a:p>
            <a:pPr algn="l">
              <a:lnSpc>
                <a:spcPct val="150000"/>
              </a:lnSpc>
            </a:pPr>
            <a:r>
              <a:rPr lang="en-US" altLang="zh-CN" sz="2800" dirty="0" smtClean="0"/>
              <a:t>4.1 What </a:t>
            </a:r>
            <a:r>
              <a:rPr lang="en-US" altLang="zh-CN" sz="2800" dirty="0"/>
              <a:t>should you think about when having an interview?</a:t>
            </a:r>
            <a:r>
              <a:rPr lang="zh-CN" altLang="zh-CN" sz="2800" dirty="0"/>
              <a:t/>
            </a:r>
            <a:br>
              <a:rPr lang="zh-CN" altLang="zh-CN" sz="2800" dirty="0"/>
            </a:br>
            <a:r>
              <a:rPr lang="en-US" altLang="zh-CN" sz="2800" dirty="0" smtClean="0"/>
              <a:t>A</a:t>
            </a:r>
            <a:r>
              <a:rPr lang="en-US" altLang="zh-CN" sz="2800" dirty="0"/>
              <a:t>. How to express what you want to say. </a:t>
            </a:r>
            <a:r>
              <a:rPr lang="zh-CN" altLang="zh-CN" sz="2800" dirty="0"/>
              <a:t/>
            </a:r>
            <a:br>
              <a:rPr lang="zh-CN" altLang="zh-CN" sz="2800" dirty="0"/>
            </a:br>
            <a:r>
              <a:rPr lang="en-US" altLang="zh-CN" sz="2800" dirty="0" smtClean="0"/>
              <a:t>B</a:t>
            </a:r>
            <a:r>
              <a:rPr lang="en-US" altLang="zh-CN" sz="2800" dirty="0"/>
              <a:t>. How to use a flat monotone voice. </a:t>
            </a:r>
            <a:r>
              <a:rPr lang="zh-CN" altLang="zh-CN" sz="2800" dirty="0"/>
              <a:t/>
            </a:r>
            <a:br>
              <a:rPr lang="zh-CN" altLang="zh-CN" sz="2800" dirty="0"/>
            </a:br>
            <a:r>
              <a:rPr lang="en-US" altLang="zh-CN" sz="2800" dirty="0" smtClean="0"/>
              <a:t>C</a:t>
            </a:r>
            <a:r>
              <a:rPr lang="en-US" altLang="zh-CN" sz="2800" dirty="0"/>
              <a:t>. How to ask very detailed questions.</a:t>
            </a:r>
            <a:r>
              <a:rPr lang="zh-CN" altLang="zh-CN" sz="2800" dirty="0"/>
              <a:t/>
            </a:r>
            <a:br>
              <a:rPr lang="zh-CN" altLang="zh-CN" sz="2800" dirty="0"/>
            </a:br>
            <a:r>
              <a:rPr lang="en-US" altLang="zh-CN" sz="2800" dirty="0" smtClean="0"/>
              <a:t>D</a:t>
            </a:r>
            <a:r>
              <a:rPr lang="en-US" altLang="zh-CN" sz="2800" dirty="0"/>
              <a:t>. How to hide your excitement and eagerness.</a:t>
            </a:r>
            <a:endParaRPr lang="zh-CN" altLang="zh-CN" sz="2800" dirty="0"/>
          </a:p>
        </p:txBody>
      </p:sp>
    </p:spTree>
    <p:extLst>
      <p:ext uri="{BB962C8B-B14F-4D97-AF65-F5344CB8AC3E}">
        <p14:creationId xmlns:p14="http://schemas.microsoft.com/office/powerpoint/2010/main" val="1147255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53923" y="2395896"/>
            <a:ext cx="10343880" cy="2788387"/>
          </a:xfrm>
        </p:spPr>
        <p:txBody>
          <a:bodyPr>
            <a:noAutofit/>
          </a:bodyPr>
          <a:lstStyle/>
          <a:p>
            <a:pPr algn="l">
              <a:lnSpc>
                <a:spcPct val="150000"/>
              </a:lnSpc>
            </a:pPr>
            <a:r>
              <a:rPr lang="en-US" altLang="zh-CN" sz="2800" dirty="0" smtClean="0"/>
              <a:t>4.2 To </a:t>
            </a:r>
            <a:r>
              <a:rPr lang="en-US" altLang="zh-CN" sz="2800" dirty="0"/>
              <a:t>give a good answer to a behavioral interview question you needn’t explain _________. </a:t>
            </a:r>
            <a:r>
              <a:rPr lang="zh-CN" altLang="zh-CN" sz="2800" dirty="0"/>
              <a:t/>
            </a:r>
            <a:br>
              <a:rPr lang="zh-CN" altLang="zh-CN" sz="2800" dirty="0"/>
            </a:br>
            <a:r>
              <a:rPr lang="en-US" altLang="zh-CN" sz="2800" dirty="0" smtClean="0"/>
              <a:t>A</a:t>
            </a:r>
            <a:r>
              <a:rPr lang="en-US" altLang="zh-CN" sz="2800" dirty="0"/>
              <a:t>. the action you took   					</a:t>
            </a:r>
            <a:r>
              <a:rPr lang="en-US" altLang="zh-CN" sz="2800" dirty="0" smtClean="0"/>
              <a:t/>
            </a:r>
            <a:br>
              <a:rPr lang="en-US" altLang="zh-CN" sz="2800" dirty="0" smtClean="0"/>
            </a:br>
            <a:r>
              <a:rPr lang="en-US" altLang="zh-CN" sz="2800" dirty="0" smtClean="0"/>
              <a:t>B</a:t>
            </a:r>
            <a:r>
              <a:rPr lang="en-US" altLang="zh-CN" sz="2800" dirty="0"/>
              <a:t>. the results you got</a:t>
            </a:r>
            <a:r>
              <a:rPr lang="zh-CN" altLang="zh-CN" sz="2800" dirty="0"/>
              <a:t/>
            </a:r>
            <a:br>
              <a:rPr lang="zh-CN" altLang="zh-CN" sz="2800" dirty="0"/>
            </a:br>
            <a:r>
              <a:rPr lang="en-US" altLang="zh-CN" sz="2800" dirty="0" smtClean="0"/>
              <a:t>C</a:t>
            </a:r>
            <a:r>
              <a:rPr lang="en-US" altLang="zh-CN" sz="2800" dirty="0"/>
              <a:t>. your eagerness to carry out the project    </a:t>
            </a:r>
            <a:r>
              <a:rPr lang="en-US" altLang="zh-CN" sz="2800" dirty="0" smtClean="0"/>
              <a:t/>
            </a:r>
            <a:br>
              <a:rPr lang="en-US" altLang="zh-CN" sz="2800" dirty="0" smtClean="0"/>
            </a:br>
            <a:r>
              <a:rPr lang="en-US" altLang="zh-CN" sz="2800" dirty="0" smtClean="0"/>
              <a:t>D</a:t>
            </a:r>
            <a:r>
              <a:rPr lang="en-US" altLang="zh-CN" sz="2800" dirty="0"/>
              <a:t>. a situation or a task that you were given</a:t>
            </a:r>
            <a:endParaRPr lang="zh-CN" altLang="zh-CN" sz="2800" dirty="0"/>
          </a:p>
        </p:txBody>
      </p:sp>
    </p:spTree>
    <p:extLst>
      <p:ext uri="{BB962C8B-B14F-4D97-AF65-F5344CB8AC3E}">
        <p14:creationId xmlns:p14="http://schemas.microsoft.com/office/powerpoint/2010/main" val="4132005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73619" y="2086803"/>
            <a:ext cx="10343880" cy="2788387"/>
          </a:xfrm>
        </p:spPr>
        <p:txBody>
          <a:bodyPr>
            <a:noAutofit/>
          </a:bodyPr>
          <a:lstStyle/>
          <a:p>
            <a:pPr algn="l">
              <a:lnSpc>
                <a:spcPct val="150000"/>
              </a:lnSpc>
            </a:pPr>
            <a:r>
              <a:rPr lang="en-US" altLang="zh-CN" sz="2800" dirty="0" smtClean="0"/>
              <a:t>4.3 </a:t>
            </a:r>
            <a:r>
              <a:rPr lang="en-US" altLang="zh-CN" sz="2800" dirty="0"/>
              <a:t>What’s the main purpose of this passage?</a:t>
            </a:r>
            <a:r>
              <a:rPr lang="zh-CN" altLang="zh-CN" sz="2800" dirty="0"/>
              <a:t/>
            </a:r>
            <a:br>
              <a:rPr lang="zh-CN" altLang="zh-CN" sz="2800" dirty="0"/>
            </a:br>
            <a:r>
              <a:rPr lang="en-US" altLang="zh-CN" sz="2800" dirty="0" smtClean="0"/>
              <a:t>A</a:t>
            </a:r>
            <a:r>
              <a:rPr lang="en-US" altLang="zh-CN" sz="2800" dirty="0"/>
              <a:t>. To give suggestions on having an interview.</a:t>
            </a:r>
            <a:r>
              <a:rPr lang="zh-CN" altLang="zh-CN" sz="2800" dirty="0"/>
              <a:t/>
            </a:r>
            <a:br>
              <a:rPr lang="zh-CN" altLang="zh-CN" sz="2800" dirty="0"/>
            </a:br>
            <a:r>
              <a:rPr lang="en-US" altLang="zh-CN" sz="2800" dirty="0" smtClean="0"/>
              <a:t>B</a:t>
            </a:r>
            <a:r>
              <a:rPr lang="en-US" altLang="zh-CN" sz="2800" dirty="0"/>
              <a:t>. To introduce some keys to being a successful interviewer.</a:t>
            </a:r>
            <a:r>
              <a:rPr lang="zh-CN" altLang="zh-CN" sz="2800" dirty="0"/>
              <a:t/>
            </a:r>
            <a:br>
              <a:rPr lang="zh-CN" altLang="zh-CN" sz="2800" dirty="0"/>
            </a:br>
            <a:r>
              <a:rPr lang="en-US" altLang="zh-CN" sz="2800" dirty="0" smtClean="0"/>
              <a:t>C</a:t>
            </a:r>
            <a:r>
              <a:rPr lang="en-US" altLang="zh-CN" sz="2800" dirty="0"/>
              <a:t>. To encourage people to send a thank-letter before interview.  </a:t>
            </a:r>
            <a:r>
              <a:rPr lang="zh-CN" altLang="zh-CN" sz="2800" dirty="0"/>
              <a:t/>
            </a:r>
            <a:br>
              <a:rPr lang="zh-CN" altLang="zh-CN" sz="2800" dirty="0"/>
            </a:br>
            <a:r>
              <a:rPr lang="en-US" altLang="zh-CN" sz="2800" dirty="0"/>
              <a:t>D. To advise people to ask friends some questions before interview.</a:t>
            </a:r>
            <a:endParaRPr lang="zh-CN" altLang="zh-CN" sz="2800" dirty="0"/>
          </a:p>
        </p:txBody>
      </p:sp>
    </p:spTree>
    <p:extLst>
      <p:ext uri="{BB962C8B-B14F-4D97-AF65-F5344CB8AC3E}">
        <p14:creationId xmlns:p14="http://schemas.microsoft.com/office/powerpoint/2010/main" val="1609071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79681" y="2112560"/>
            <a:ext cx="10343880" cy="2788387"/>
          </a:xfrm>
        </p:spPr>
        <p:txBody>
          <a:bodyPr>
            <a:noAutofit/>
          </a:bodyPr>
          <a:lstStyle/>
          <a:p>
            <a:pPr algn="l">
              <a:lnSpc>
                <a:spcPct val="150000"/>
              </a:lnSpc>
            </a:pPr>
            <a:r>
              <a:rPr lang="en-US" altLang="zh-CN" sz="2800" dirty="0"/>
              <a:t>5</a:t>
            </a:r>
            <a:r>
              <a:rPr lang="en-US" altLang="zh-CN" sz="2800" dirty="0" smtClean="0"/>
              <a:t>.1 The </a:t>
            </a:r>
            <a:r>
              <a:rPr lang="en-US" altLang="zh-CN" sz="2800" dirty="0"/>
              <a:t>U.N World Food program aims to __________.</a:t>
            </a:r>
            <a:r>
              <a:rPr lang="zh-CN" altLang="zh-CN" sz="2800" dirty="0"/>
              <a:t/>
            </a:r>
            <a:br>
              <a:rPr lang="zh-CN" altLang="zh-CN" sz="2800" dirty="0"/>
            </a:br>
            <a:r>
              <a:rPr lang="en-US" altLang="zh-CN" sz="2800" dirty="0"/>
              <a:t>A. hold a ceremony to mark World Food Day</a:t>
            </a:r>
            <a:r>
              <a:rPr lang="zh-CN" altLang="zh-CN" sz="2800" dirty="0"/>
              <a:t/>
            </a:r>
            <a:br>
              <a:rPr lang="zh-CN" altLang="zh-CN" sz="2800" dirty="0"/>
            </a:br>
            <a:r>
              <a:rPr lang="en-US" altLang="zh-CN" sz="2800" dirty="0"/>
              <a:t>B. provide food for developing nations</a:t>
            </a:r>
            <a:r>
              <a:rPr lang="zh-CN" altLang="zh-CN" sz="2800" dirty="0"/>
              <a:t/>
            </a:r>
            <a:br>
              <a:rPr lang="zh-CN" altLang="zh-CN" sz="2800" dirty="0"/>
            </a:br>
            <a:r>
              <a:rPr lang="en-US" altLang="zh-CN" sz="2800" dirty="0"/>
              <a:t>C. show concerns over food insecurity in the developing world</a:t>
            </a:r>
            <a:r>
              <a:rPr lang="zh-CN" altLang="zh-CN" sz="2800" dirty="0"/>
              <a:t/>
            </a:r>
            <a:br>
              <a:rPr lang="zh-CN" altLang="zh-CN" sz="2800" dirty="0"/>
            </a:br>
            <a:r>
              <a:rPr lang="en-US" altLang="zh-CN" sz="2800" dirty="0"/>
              <a:t>D. introduce the U.N Food and Agriculture Organization in Rome</a:t>
            </a:r>
            <a:endParaRPr lang="zh-CN" altLang="zh-CN" sz="2800" dirty="0"/>
          </a:p>
        </p:txBody>
      </p:sp>
    </p:spTree>
    <p:extLst>
      <p:ext uri="{BB962C8B-B14F-4D97-AF65-F5344CB8AC3E}">
        <p14:creationId xmlns:p14="http://schemas.microsoft.com/office/powerpoint/2010/main" val="4161941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15288" y="1185282"/>
            <a:ext cx="10343880" cy="2788387"/>
          </a:xfrm>
        </p:spPr>
        <p:txBody>
          <a:bodyPr>
            <a:noAutofit/>
          </a:bodyPr>
          <a:lstStyle/>
          <a:p>
            <a:pPr algn="l">
              <a:lnSpc>
                <a:spcPct val="150000"/>
              </a:lnSpc>
            </a:pPr>
            <a:r>
              <a:rPr lang="en-US" altLang="zh-CN" sz="2800" dirty="0"/>
              <a:t>5</a:t>
            </a:r>
            <a:r>
              <a:rPr lang="en-US" altLang="zh-CN" sz="2800" dirty="0" smtClean="0"/>
              <a:t>.2 The </a:t>
            </a:r>
            <a:r>
              <a:rPr lang="en-US" altLang="zh-CN" sz="2800" dirty="0"/>
              <a:t>underlined word “</a:t>
            </a:r>
            <a:r>
              <a:rPr lang="en-US" altLang="zh-CN" sz="2800" b="1" i="1" u="sng" dirty="0"/>
              <a:t>volatility</a:t>
            </a:r>
            <a:r>
              <a:rPr lang="en-US" altLang="zh-CN" sz="2800" dirty="0"/>
              <a:t>” in paragraph 2 means __________.</a:t>
            </a:r>
            <a:r>
              <a:rPr lang="zh-CN" altLang="zh-CN" sz="2800" dirty="0"/>
              <a:t/>
            </a:r>
            <a:br>
              <a:rPr lang="zh-CN" altLang="zh-CN" sz="2800" dirty="0"/>
            </a:br>
            <a:r>
              <a:rPr lang="en-US" altLang="zh-CN" sz="2800" dirty="0" smtClean="0"/>
              <a:t>                   A</a:t>
            </a:r>
            <a:r>
              <a:rPr lang="en-US" altLang="zh-CN" sz="2800" dirty="0"/>
              <a:t>. supply     	</a:t>
            </a:r>
            <a:r>
              <a:rPr lang="en-US" altLang="zh-CN" sz="2800" dirty="0" smtClean="0"/>
              <a:t>                    B</a:t>
            </a:r>
            <a:r>
              <a:rPr lang="en-US" altLang="zh-CN" sz="2800" dirty="0"/>
              <a:t>. instability      	</a:t>
            </a:r>
            <a:r>
              <a:rPr lang="en-US" altLang="zh-CN" sz="2800" dirty="0" smtClean="0"/>
              <a:t/>
            </a:r>
            <a:br>
              <a:rPr lang="en-US" altLang="zh-CN" sz="2800" dirty="0" smtClean="0"/>
            </a:br>
            <a:r>
              <a:rPr lang="en-US" altLang="zh-CN" sz="2800" dirty="0" smtClean="0"/>
              <a:t>                   C</a:t>
            </a:r>
            <a:r>
              <a:rPr lang="en-US" altLang="zh-CN" sz="2800" dirty="0"/>
              <a:t>. quality     	</a:t>
            </a:r>
            <a:r>
              <a:rPr lang="en-US" altLang="zh-CN" sz="2800" dirty="0" smtClean="0"/>
              <a:t>            </a:t>
            </a:r>
            <a:r>
              <a:rPr lang="en-US" altLang="zh-CN" sz="2800" dirty="0"/>
              <a:t> </a:t>
            </a:r>
            <a:r>
              <a:rPr lang="en-US" altLang="zh-CN" sz="2800" dirty="0" smtClean="0"/>
              <a:t>       D</a:t>
            </a:r>
            <a:r>
              <a:rPr lang="en-US" altLang="zh-CN" sz="2800" dirty="0"/>
              <a:t>. control</a:t>
            </a:r>
            <a:endParaRPr lang="zh-CN" altLang="zh-CN" sz="2800" dirty="0"/>
          </a:p>
        </p:txBody>
      </p:sp>
    </p:spTree>
    <p:extLst>
      <p:ext uri="{BB962C8B-B14F-4D97-AF65-F5344CB8AC3E}">
        <p14:creationId xmlns:p14="http://schemas.microsoft.com/office/powerpoint/2010/main" val="2027265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38012" y="2279986"/>
            <a:ext cx="10652973" cy="2788387"/>
          </a:xfrm>
        </p:spPr>
        <p:txBody>
          <a:bodyPr>
            <a:noAutofit/>
          </a:bodyPr>
          <a:lstStyle/>
          <a:p>
            <a:pPr algn="l">
              <a:lnSpc>
                <a:spcPct val="150000"/>
              </a:lnSpc>
            </a:pPr>
            <a:r>
              <a:rPr lang="en-US" altLang="zh-CN" sz="2800" dirty="0"/>
              <a:t>5</a:t>
            </a:r>
            <a:r>
              <a:rPr lang="en-US" altLang="zh-CN" sz="2800" dirty="0" smtClean="0"/>
              <a:t>.3</a:t>
            </a:r>
            <a:r>
              <a:rPr lang="en-US" altLang="zh-CN" sz="2800" dirty="0"/>
              <a:t>	According to the report, we can learn that __________.</a:t>
            </a:r>
            <a:r>
              <a:rPr lang="zh-CN" altLang="zh-CN" sz="2800" dirty="0"/>
              <a:t/>
            </a:r>
            <a:br>
              <a:rPr lang="zh-CN" altLang="zh-CN" sz="2800" dirty="0"/>
            </a:br>
            <a:r>
              <a:rPr lang="en-US" altLang="zh-CN" sz="2800" dirty="0"/>
              <a:t>A. people in Africa have been influenced by the food and economic crises</a:t>
            </a:r>
            <a:r>
              <a:rPr lang="zh-CN" altLang="zh-CN" sz="2800" dirty="0"/>
              <a:t/>
            </a:r>
            <a:br>
              <a:rPr lang="zh-CN" altLang="zh-CN" sz="2800" dirty="0"/>
            </a:br>
            <a:r>
              <a:rPr lang="en-US" altLang="zh-CN" sz="2800" dirty="0"/>
              <a:t>B. the short-term change in prices has nothing to do with development</a:t>
            </a:r>
            <a:r>
              <a:rPr lang="zh-CN" altLang="zh-CN" sz="2800" dirty="0"/>
              <a:t/>
            </a:r>
            <a:br>
              <a:rPr lang="zh-CN" altLang="zh-CN" sz="2800" dirty="0"/>
            </a:br>
            <a:r>
              <a:rPr lang="en-US" altLang="zh-CN" sz="2800" dirty="0"/>
              <a:t>C. food price changes have little effect on households</a:t>
            </a:r>
            <a:r>
              <a:rPr lang="zh-CN" altLang="zh-CN" sz="2800" dirty="0"/>
              <a:t/>
            </a:r>
            <a:br>
              <a:rPr lang="zh-CN" altLang="zh-CN" sz="2800" dirty="0"/>
            </a:br>
            <a:r>
              <a:rPr lang="en-US" altLang="zh-CN" sz="2800" dirty="0"/>
              <a:t>D. children’s development can be affected by the taking of nutritious food</a:t>
            </a:r>
            <a:endParaRPr lang="zh-CN" altLang="zh-CN" sz="2800" dirty="0"/>
          </a:p>
        </p:txBody>
      </p:sp>
    </p:spTree>
    <p:extLst>
      <p:ext uri="{BB962C8B-B14F-4D97-AF65-F5344CB8AC3E}">
        <p14:creationId xmlns:p14="http://schemas.microsoft.com/office/powerpoint/2010/main" val="2665091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60361" y="2929835"/>
            <a:ext cx="10350321" cy="2717552"/>
          </a:xfrm>
        </p:spPr>
        <p:txBody>
          <a:bodyPr>
            <a:noAutofit/>
          </a:bodyPr>
          <a:lstStyle/>
          <a:p>
            <a:pPr algn="l">
              <a:lnSpc>
                <a:spcPct val="150000"/>
              </a:lnSpc>
            </a:pPr>
            <a:r>
              <a:rPr lang="en-US" altLang="zh-CN" sz="2800" dirty="0" smtClean="0"/>
              <a:t> </a:t>
            </a:r>
            <a:r>
              <a:rPr lang="en-US" altLang="zh-CN" sz="2800" dirty="0"/>
              <a:t>1</a:t>
            </a:r>
            <a:r>
              <a:rPr lang="en-US" altLang="zh-CN" sz="2800" dirty="0" smtClean="0"/>
              <a:t>.2 </a:t>
            </a:r>
            <a:r>
              <a:rPr lang="en-US" altLang="zh-CN" sz="2800" dirty="0"/>
              <a:t>When a person from Latin America talks to an Arabian on informal occasions, _______.</a:t>
            </a:r>
            <a:r>
              <a:rPr lang="zh-CN" altLang="zh-CN" sz="2800" dirty="0"/>
              <a:t/>
            </a:r>
            <a:br>
              <a:rPr lang="zh-CN" altLang="zh-CN" sz="2800" dirty="0"/>
            </a:br>
            <a:r>
              <a:rPr lang="en-US" altLang="zh-CN" sz="2800" dirty="0"/>
              <a:t>  A. he stands about four feet away</a:t>
            </a:r>
            <a:r>
              <a:rPr lang="zh-CN" altLang="zh-CN" sz="2800" dirty="0"/>
              <a:t/>
            </a:r>
            <a:br>
              <a:rPr lang="zh-CN" altLang="zh-CN" sz="2800" dirty="0"/>
            </a:br>
            <a:r>
              <a:rPr lang="en-US" altLang="zh-CN" sz="2800" dirty="0"/>
              <a:t>  B. “comfort zone” does not exist</a:t>
            </a:r>
            <a:r>
              <a:rPr lang="zh-CN" altLang="zh-CN" sz="2800" dirty="0"/>
              <a:t/>
            </a:r>
            <a:br>
              <a:rPr lang="zh-CN" altLang="zh-CN" sz="2800" dirty="0"/>
            </a:br>
            <a:r>
              <a:rPr lang="en-US" altLang="zh-CN" sz="2800" dirty="0"/>
              <a:t>  C. keeping close enough is preferred</a:t>
            </a:r>
            <a:r>
              <a:rPr lang="zh-CN" altLang="zh-CN" sz="2800" dirty="0"/>
              <a:t/>
            </a:r>
            <a:br>
              <a:rPr lang="zh-CN" altLang="zh-CN" sz="2800" dirty="0"/>
            </a:br>
            <a:r>
              <a:rPr lang="en-US" altLang="zh-CN" sz="2800" dirty="0"/>
              <a:t>  D. communication barriers (</a:t>
            </a:r>
            <a:r>
              <a:rPr lang="zh-CN" altLang="zh-CN" sz="2800" dirty="0"/>
              <a:t>障碍</a:t>
            </a:r>
            <a:r>
              <a:rPr lang="en-US" altLang="zh-CN" sz="2800" dirty="0"/>
              <a:t>) may appear</a:t>
            </a:r>
            <a:r>
              <a:rPr lang="zh-CN" altLang="zh-CN" sz="2800" dirty="0"/>
              <a:t/>
            </a:r>
            <a:br>
              <a:rPr lang="zh-CN" altLang="zh-CN" sz="2800" dirty="0"/>
            </a:br>
            <a:endParaRPr lang="en-GB" sz="2800" dirty="0">
              <a:effectLst/>
            </a:endParaRPr>
          </a:p>
        </p:txBody>
      </p:sp>
    </p:spTree>
    <p:extLst>
      <p:ext uri="{BB962C8B-B14F-4D97-AF65-F5344CB8AC3E}">
        <p14:creationId xmlns:p14="http://schemas.microsoft.com/office/powerpoint/2010/main" val="24096674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0208" y="2273013"/>
            <a:ext cx="10350321" cy="2717552"/>
          </a:xfrm>
        </p:spPr>
        <p:txBody>
          <a:bodyPr>
            <a:noAutofit/>
          </a:bodyPr>
          <a:lstStyle/>
          <a:p>
            <a:pPr algn="l">
              <a:lnSpc>
                <a:spcPct val="150000"/>
              </a:lnSpc>
            </a:pPr>
            <a:r>
              <a:rPr lang="en-US" altLang="zh-CN" sz="2800" dirty="0" smtClean="0"/>
              <a:t> </a:t>
            </a:r>
            <a:r>
              <a:rPr lang="en-US" altLang="zh-CN" sz="2800" dirty="0" smtClean="0"/>
              <a:t>1</a:t>
            </a:r>
            <a:r>
              <a:rPr lang="en-US" altLang="zh-CN" sz="2800" dirty="0" smtClean="0"/>
              <a:t>.3 </a:t>
            </a:r>
            <a:r>
              <a:rPr lang="en-US" altLang="zh-CN" sz="2800" dirty="0"/>
              <a:t>In a conversation between friends, Americans regard it as honest and truthful to _______.</a:t>
            </a:r>
            <a:r>
              <a:rPr lang="zh-CN" altLang="zh-CN" sz="2800" dirty="0"/>
              <a:t/>
            </a:r>
            <a:br>
              <a:rPr lang="zh-CN" altLang="zh-CN" sz="2800" dirty="0"/>
            </a:br>
            <a:r>
              <a:rPr lang="en-US" altLang="zh-CN" sz="2800" dirty="0"/>
              <a:t>  A. maintain direct eye contact</a:t>
            </a:r>
            <a:r>
              <a:rPr lang="zh-CN" altLang="zh-CN" sz="2800" dirty="0"/>
              <a:t/>
            </a:r>
            <a:br>
              <a:rPr lang="zh-CN" altLang="zh-CN" sz="2800" dirty="0"/>
            </a:br>
            <a:r>
              <a:rPr lang="en-US" altLang="zh-CN" sz="2800" dirty="0"/>
              <a:t>  B. hide emotions with a deadpan expression</a:t>
            </a:r>
            <a:r>
              <a:rPr lang="zh-CN" altLang="zh-CN" sz="2800" dirty="0"/>
              <a:t/>
            </a:r>
            <a:br>
              <a:rPr lang="zh-CN" altLang="zh-CN" sz="2800" dirty="0"/>
            </a:br>
            <a:r>
              <a:rPr lang="en-US" altLang="zh-CN" sz="2800" dirty="0"/>
              <a:t>  C. display excitement or dislike, shock or sadness</a:t>
            </a:r>
            <a:r>
              <a:rPr lang="zh-CN" altLang="zh-CN" sz="2800" dirty="0"/>
              <a:t/>
            </a:r>
            <a:br>
              <a:rPr lang="zh-CN" altLang="zh-CN" sz="2800" dirty="0"/>
            </a:br>
            <a:r>
              <a:rPr lang="en-US" altLang="zh-CN" sz="2800" dirty="0"/>
              <a:t>  D. raise their eyebrows, nod and smile politely</a:t>
            </a:r>
            <a:endParaRPr lang="en-GB" sz="2800" dirty="0">
              <a:effectLst/>
            </a:endParaRPr>
          </a:p>
        </p:txBody>
      </p:sp>
    </p:spTree>
    <p:extLst>
      <p:ext uri="{BB962C8B-B14F-4D97-AF65-F5344CB8AC3E}">
        <p14:creationId xmlns:p14="http://schemas.microsoft.com/office/powerpoint/2010/main" val="361305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6169" y="2601422"/>
            <a:ext cx="10152845" cy="2788387"/>
          </a:xfrm>
        </p:spPr>
        <p:txBody>
          <a:bodyPr>
            <a:noAutofit/>
          </a:bodyPr>
          <a:lstStyle/>
          <a:p>
            <a:pPr algn="l">
              <a:lnSpc>
                <a:spcPct val="150000"/>
              </a:lnSpc>
            </a:pPr>
            <a:r>
              <a:rPr lang="en-US" altLang="zh-CN" sz="2800" dirty="0" smtClean="0"/>
              <a:t>2.1 All </a:t>
            </a:r>
            <a:r>
              <a:rPr lang="en-US" altLang="zh-CN" sz="2800" dirty="0"/>
              <a:t>of the following are about the second stage of culture shock </a:t>
            </a:r>
            <a:r>
              <a:rPr lang="en-US" altLang="zh-CN" sz="2800" b="1" dirty="0"/>
              <a:t>EXCEPT</a:t>
            </a:r>
            <a:r>
              <a:rPr lang="en-US" altLang="zh-CN" sz="2800" dirty="0"/>
              <a:t> ________.</a:t>
            </a:r>
            <a:r>
              <a:rPr lang="zh-CN" altLang="zh-CN" sz="2800" dirty="0"/>
              <a:t/>
            </a:r>
            <a:br>
              <a:rPr lang="zh-CN" altLang="zh-CN" sz="2800" dirty="0"/>
            </a:br>
            <a:r>
              <a:rPr lang="en-US" altLang="zh-CN" sz="2800" dirty="0" smtClean="0"/>
              <a:t>A</a:t>
            </a:r>
            <a:r>
              <a:rPr lang="en-US" altLang="zh-CN" sz="2800" dirty="0"/>
              <a:t>. we are homesick			</a:t>
            </a:r>
            <a:r>
              <a:rPr lang="en-US" altLang="zh-CN" sz="2800" dirty="0" smtClean="0"/>
              <a:t/>
            </a:r>
            <a:br>
              <a:rPr lang="en-US" altLang="zh-CN" sz="2800" dirty="0" smtClean="0"/>
            </a:br>
            <a:r>
              <a:rPr lang="en-US" altLang="zh-CN" sz="2800" dirty="0" smtClean="0"/>
              <a:t>B</a:t>
            </a:r>
            <a:r>
              <a:rPr lang="en-US" altLang="zh-CN" sz="2800" dirty="0"/>
              <a:t>. we feel rejected</a:t>
            </a:r>
            <a:r>
              <a:rPr lang="zh-CN" altLang="zh-CN" sz="2800" dirty="0"/>
              <a:t/>
            </a:r>
            <a:br>
              <a:rPr lang="zh-CN" altLang="zh-CN" sz="2800" dirty="0"/>
            </a:br>
            <a:r>
              <a:rPr lang="en-US" altLang="zh-CN" sz="2800" dirty="0" smtClean="0"/>
              <a:t>C</a:t>
            </a:r>
            <a:r>
              <a:rPr lang="en-US" altLang="zh-CN" sz="2800" dirty="0"/>
              <a:t>. we want to leave the new culture	</a:t>
            </a:r>
            <a:r>
              <a:rPr lang="en-US" altLang="zh-CN" sz="2800" dirty="0" smtClean="0"/>
              <a:t/>
            </a:r>
            <a:br>
              <a:rPr lang="en-US" altLang="zh-CN" sz="2800" dirty="0" smtClean="0"/>
            </a:br>
            <a:r>
              <a:rPr lang="en-US" altLang="zh-CN" sz="2800" dirty="0" smtClean="0"/>
              <a:t>D</a:t>
            </a:r>
            <a:r>
              <a:rPr lang="en-US" altLang="zh-CN" sz="2800" dirty="0"/>
              <a:t>. we successfully adjust ourselves</a:t>
            </a:r>
            <a:endParaRPr lang="zh-CN" altLang="zh-CN" sz="2800" dirty="0"/>
          </a:p>
        </p:txBody>
      </p:sp>
    </p:spTree>
    <p:extLst>
      <p:ext uri="{BB962C8B-B14F-4D97-AF65-F5344CB8AC3E}">
        <p14:creationId xmlns:p14="http://schemas.microsoft.com/office/powerpoint/2010/main" val="2389960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62179" y="1499026"/>
            <a:ext cx="10184861" cy="2585187"/>
          </a:xfrm>
        </p:spPr>
        <p:txBody>
          <a:bodyPr>
            <a:noAutofit/>
          </a:bodyPr>
          <a:lstStyle/>
          <a:p>
            <a:pPr algn="l">
              <a:lnSpc>
                <a:spcPct val="150000"/>
              </a:lnSpc>
            </a:pPr>
            <a:r>
              <a:rPr lang="en-US" altLang="zh-CN" sz="2800" dirty="0" smtClean="0"/>
              <a:t>    </a:t>
            </a:r>
            <a:r>
              <a:rPr lang="en-US" altLang="zh-CN" sz="2800" dirty="0" smtClean="0"/>
              <a:t>2.2</a:t>
            </a:r>
            <a:r>
              <a:rPr lang="en-US" altLang="zh-CN" sz="2800" dirty="0"/>
              <a:t> </a:t>
            </a:r>
            <a:r>
              <a:rPr lang="en-US" altLang="zh-CN" sz="2800" dirty="0" smtClean="0"/>
              <a:t>The </a:t>
            </a:r>
            <a:r>
              <a:rPr lang="en-US" altLang="zh-CN" sz="2800" dirty="0"/>
              <a:t>word “</a:t>
            </a:r>
            <a:r>
              <a:rPr lang="en-US" altLang="zh-CN" sz="2800" b="1" i="1" dirty="0"/>
              <a:t>thrilled</a:t>
            </a:r>
            <a:r>
              <a:rPr lang="en-US" altLang="zh-CN" sz="2800" dirty="0"/>
              <a:t>” in Para. 2 most probably means “________”.</a:t>
            </a:r>
            <a:r>
              <a:rPr lang="zh-CN" altLang="zh-CN" sz="2800" dirty="0"/>
              <a:t/>
            </a:r>
            <a:br>
              <a:rPr lang="zh-CN" altLang="zh-CN" sz="2800" dirty="0"/>
            </a:br>
            <a:r>
              <a:rPr lang="en-US" altLang="zh-CN" sz="2800" dirty="0"/>
              <a:t>	</a:t>
            </a:r>
            <a:r>
              <a:rPr lang="en-US" altLang="zh-CN" sz="2800" dirty="0" smtClean="0"/>
              <a:t>             A</a:t>
            </a:r>
            <a:r>
              <a:rPr lang="en-US" altLang="zh-CN" sz="2800" dirty="0"/>
              <a:t>. excited		</a:t>
            </a:r>
            <a:r>
              <a:rPr lang="en-US" altLang="zh-CN" sz="2800" dirty="0" smtClean="0"/>
              <a:t>                  B</a:t>
            </a:r>
            <a:r>
              <a:rPr lang="en-US" altLang="zh-CN" sz="2800" dirty="0"/>
              <a:t>. hopeless 		</a:t>
            </a:r>
            <a:r>
              <a:rPr lang="en-US" altLang="zh-CN" sz="2800" dirty="0" smtClean="0"/>
              <a:t/>
            </a:r>
            <a:br>
              <a:rPr lang="en-US" altLang="zh-CN" sz="2800" dirty="0" smtClean="0"/>
            </a:br>
            <a:r>
              <a:rPr lang="en-US" altLang="zh-CN" sz="2800" dirty="0"/>
              <a:t> </a:t>
            </a:r>
            <a:r>
              <a:rPr lang="en-US" altLang="zh-CN" sz="2800" dirty="0" smtClean="0"/>
              <a:t>                       C</a:t>
            </a:r>
            <a:r>
              <a:rPr lang="en-US" altLang="zh-CN" sz="2800" dirty="0"/>
              <a:t>. </a:t>
            </a:r>
            <a:r>
              <a:rPr lang="en-US" altLang="zh-CN" sz="2800" dirty="0" smtClean="0"/>
              <a:t>disappointed                  </a:t>
            </a:r>
            <a:r>
              <a:rPr lang="en-US" altLang="zh-CN" sz="2800" dirty="0"/>
              <a:t> </a:t>
            </a:r>
            <a:r>
              <a:rPr lang="en-US" altLang="zh-CN" sz="2800" dirty="0" smtClean="0"/>
              <a:t>    D</a:t>
            </a:r>
            <a:r>
              <a:rPr lang="en-US" altLang="zh-CN" sz="2800" dirty="0"/>
              <a:t>. helpless</a:t>
            </a:r>
            <a:endParaRPr lang="zh-CN" altLang="zh-CN" sz="2800" dirty="0"/>
          </a:p>
        </p:txBody>
      </p:sp>
    </p:spTree>
    <p:extLst>
      <p:ext uri="{BB962C8B-B14F-4D97-AF65-F5344CB8AC3E}">
        <p14:creationId xmlns:p14="http://schemas.microsoft.com/office/powerpoint/2010/main" val="13681858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1" y="2254228"/>
            <a:ext cx="10343880" cy="2788387"/>
          </a:xfrm>
        </p:spPr>
        <p:txBody>
          <a:bodyPr>
            <a:noAutofit/>
          </a:bodyPr>
          <a:lstStyle/>
          <a:p>
            <a:pPr algn="l">
              <a:lnSpc>
                <a:spcPct val="150000"/>
              </a:lnSpc>
            </a:pPr>
            <a:r>
              <a:rPr lang="en-US" altLang="zh-CN" sz="2800" dirty="0" smtClean="0"/>
              <a:t>2.3</a:t>
            </a:r>
            <a:r>
              <a:rPr lang="en-US" altLang="zh-CN" sz="2800" dirty="0"/>
              <a:t> </a:t>
            </a:r>
            <a:r>
              <a:rPr lang="en-US" altLang="zh-CN" sz="2800" dirty="0" smtClean="0"/>
              <a:t>The </a:t>
            </a:r>
            <a:r>
              <a:rPr lang="en-US" altLang="zh-CN" sz="2800" dirty="0"/>
              <a:t>fourth stage of culture shock doesn’t appear in the passage, but we can conclude that at that stage we ________.</a:t>
            </a:r>
            <a:r>
              <a:rPr lang="zh-CN" altLang="zh-CN" sz="2800" dirty="0"/>
              <a:t/>
            </a:r>
            <a:br>
              <a:rPr lang="zh-CN" altLang="zh-CN" sz="2800" dirty="0"/>
            </a:br>
            <a:r>
              <a:rPr lang="en-US" altLang="zh-CN" sz="2800" dirty="0" smtClean="0"/>
              <a:t>A</a:t>
            </a:r>
            <a:r>
              <a:rPr lang="en-US" altLang="zh-CN" sz="2800" dirty="0"/>
              <a:t>. become homesick again		</a:t>
            </a:r>
            <a:r>
              <a:rPr lang="en-US" altLang="zh-CN" sz="2800" dirty="0" smtClean="0"/>
              <a:t/>
            </a:r>
            <a:br>
              <a:rPr lang="en-US" altLang="zh-CN" sz="2800" dirty="0" smtClean="0"/>
            </a:br>
            <a:r>
              <a:rPr lang="en-US" altLang="zh-CN" sz="2800" dirty="0" smtClean="0"/>
              <a:t>B</a:t>
            </a:r>
            <a:r>
              <a:rPr lang="en-US" altLang="zh-CN" sz="2800" dirty="0"/>
              <a:t>. feel comfortable in the new culture</a:t>
            </a:r>
            <a:r>
              <a:rPr lang="zh-CN" altLang="zh-CN" sz="2800" dirty="0"/>
              <a:t/>
            </a:r>
            <a:br>
              <a:rPr lang="zh-CN" altLang="zh-CN" sz="2800" dirty="0"/>
            </a:br>
            <a:r>
              <a:rPr lang="en-US" altLang="zh-CN" sz="2800" dirty="0" smtClean="0"/>
              <a:t>C</a:t>
            </a:r>
            <a:r>
              <a:rPr lang="en-US" altLang="zh-CN" sz="2800" dirty="0"/>
              <a:t>. find things more difficult		</a:t>
            </a:r>
            <a:r>
              <a:rPr lang="en-US" altLang="zh-CN" sz="2800" dirty="0" smtClean="0"/>
              <a:t/>
            </a:r>
            <a:br>
              <a:rPr lang="en-US" altLang="zh-CN" sz="2800" dirty="0" smtClean="0"/>
            </a:br>
            <a:r>
              <a:rPr lang="en-US" altLang="zh-CN" sz="2800" dirty="0" smtClean="0"/>
              <a:t>D</a:t>
            </a:r>
            <a:r>
              <a:rPr lang="en-US" altLang="zh-CN" sz="2800" dirty="0"/>
              <a:t>. find the new surrounding unsatisfying </a:t>
            </a:r>
            <a:endParaRPr lang="zh-CN" altLang="zh-CN" sz="2800" dirty="0"/>
          </a:p>
        </p:txBody>
      </p:sp>
    </p:spTree>
    <p:extLst>
      <p:ext uri="{BB962C8B-B14F-4D97-AF65-F5344CB8AC3E}">
        <p14:creationId xmlns:p14="http://schemas.microsoft.com/office/powerpoint/2010/main" val="480271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377" y="1906499"/>
            <a:ext cx="10794640" cy="2788387"/>
          </a:xfrm>
        </p:spPr>
        <p:txBody>
          <a:bodyPr>
            <a:noAutofit/>
          </a:bodyPr>
          <a:lstStyle/>
          <a:p>
            <a:pPr algn="l">
              <a:lnSpc>
                <a:spcPct val="150000"/>
              </a:lnSpc>
            </a:pPr>
            <a:r>
              <a:rPr lang="en-US" altLang="zh-CN" sz="2800" dirty="0" smtClean="0"/>
              <a:t>3.1 </a:t>
            </a:r>
            <a:r>
              <a:rPr lang="en-US" altLang="zh-CN" sz="2800" dirty="0"/>
              <a:t>The main argument in this passage is that</a:t>
            </a:r>
            <a:r>
              <a:rPr lang="en-US" altLang="zh-CN" sz="2800" u="sng" dirty="0"/>
              <a:t>      </a:t>
            </a:r>
            <a:r>
              <a:rPr lang="en-US" altLang="zh-CN" sz="2800" dirty="0"/>
              <a:t>.</a:t>
            </a:r>
            <a:r>
              <a:rPr lang="zh-CN" altLang="zh-CN" sz="2800" dirty="0"/>
              <a:t/>
            </a:r>
            <a:br>
              <a:rPr lang="zh-CN" altLang="zh-CN" sz="2800" dirty="0"/>
            </a:br>
            <a:r>
              <a:rPr lang="en-US" altLang="zh-CN" sz="2800" dirty="0"/>
              <a:t>A. a small percent of the world's population is already "living in the future"</a:t>
            </a:r>
            <a:r>
              <a:rPr lang="zh-CN" altLang="zh-CN" sz="2800" dirty="0"/>
              <a:t/>
            </a:r>
            <a:br>
              <a:rPr lang="zh-CN" altLang="zh-CN" sz="2800" dirty="0"/>
            </a:br>
            <a:r>
              <a:rPr lang="en-US" altLang="zh-CN" sz="2800" dirty="0"/>
              <a:t>B. the majority should see what the future will be like</a:t>
            </a:r>
            <a:r>
              <a:rPr lang="zh-CN" altLang="zh-CN" sz="2800" dirty="0"/>
              <a:t/>
            </a:r>
            <a:br>
              <a:rPr lang="zh-CN" altLang="zh-CN" sz="2800" dirty="0"/>
            </a:br>
            <a:r>
              <a:rPr lang="en-US" altLang="zh-CN" sz="2800" dirty="0"/>
              <a:t>C. the new "pace of life" is actually nothing new</a:t>
            </a:r>
            <a:r>
              <a:rPr lang="zh-CN" altLang="zh-CN" sz="2800" dirty="0"/>
              <a:t/>
            </a:r>
            <a:br>
              <a:rPr lang="zh-CN" altLang="zh-CN" sz="2800" dirty="0"/>
            </a:br>
            <a:r>
              <a:rPr lang="en-US" altLang="zh-CN" sz="2800" dirty="0"/>
              <a:t>D. however we live, we must all face an increased pace of life</a:t>
            </a:r>
            <a:endParaRPr lang="zh-CN" altLang="zh-CN" sz="2800" dirty="0"/>
          </a:p>
        </p:txBody>
      </p:sp>
    </p:spTree>
    <p:extLst>
      <p:ext uri="{BB962C8B-B14F-4D97-AF65-F5344CB8AC3E}">
        <p14:creationId xmlns:p14="http://schemas.microsoft.com/office/powerpoint/2010/main" val="34652264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63770" y="1996651"/>
            <a:ext cx="10343880" cy="2788387"/>
          </a:xfrm>
        </p:spPr>
        <p:txBody>
          <a:bodyPr>
            <a:noAutofit/>
          </a:bodyPr>
          <a:lstStyle/>
          <a:p>
            <a:pPr algn="l">
              <a:lnSpc>
                <a:spcPct val="150000"/>
              </a:lnSpc>
            </a:pPr>
            <a:r>
              <a:rPr lang="en-US" altLang="zh-CN" sz="2800" dirty="0" smtClean="0"/>
              <a:t>3.2 </a:t>
            </a:r>
            <a:r>
              <a:rPr lang="en-US" altLang="zh-CN" sz="2800" dirty="0"/>
              <a:t>The "people of the present" here refers to those who</a:t>
            </a:r>
            <a:r>
              <a:rPr lang="en-US" altLang="zh-CN" sz="2800" u="sng" dirty="0"/>
              <a:t>      </a:t>
            </a:r>
            <a:r>
              <a:rPr lang="en-US" altLang="zh-CN" sz="2800" dirty="0"/>
              <a:t>.</a:t>
            </a:r>
            <a:r>
              <a:rPr lang="zh-CN" altLang="zh-CN" sz="2800" dirty="0"/>
              <a:t/>
            </a:r>
            <a:br>
              <a:rPr lang="zh-CN" altLang="zh-CN" sz="2800" dirty="0"/>
            </a:br>
            <a:r>
              <a:rPr lang="en-US" altLang="zh-CN" sz="2800" dirty="0"/>
              <a:t>A. rely on their county's agricultural past</a:t>
            </a:r>
            <a:r>
              <a:rPr lang="zh-CN" altLang="zh-CN" sz="2800" dirty="0"/>
              <a:t/>
            </a:r>
            <a:br>
              <a:rPr lang="zh-CN" altLang="zh-CN" sz="2800" dirty="0"/>
            </a:br>
            <a:r>
              <a:rPr lang="en-US" altLang="zh-CN" sz="2800" dirty="0"/>
              <a:t>B. spend their time examining different races</a:t>
            </a:r>
            <a:r>
              <a:rPr lang="zh-CN" altLang="zh-CN" sz="2800" dirty="0"/>
              <a:t/>
            </a:r>
            <a:br>
              <a:rPr lang="zh-CN" altLang="zh-CN" sz="2800" dirty="0"/>
            </a:br>
            <a:r>
              <a:rPr lang="en-US" altLang="zh-CN" sz="2800" dirty="0"/>
              <a:t>C. have been shaped by industrialization and mass education</a:t>
            </a:r>
            <a:r>
              <a:rPr lang="zh-CN" altLang="zh-CN" sz="2800" dirty="0"/>
              <a:t/>
            </a:r>
            <a:br>
              <a:rPr lang="zh-CN" altLang="zh-CN" sz="2800" dirty="0"/>
            </a:br>
            <a:r>
              <a:rPr lang="en-US" altLang="zh-CN" sz="2800" dirty="0"/>
              <a:t>D. are constantly trying to change life as they see it</a:t>
            </a:r>
            <a:endParaRPr lang="zh-CN" altLang="zh-CN" sz="2800" dirty="0"/>
          </a:p>
        </p:txBody>
      </p:sp>
    </p:spTree>
    <p:extLst>
      <p:ext uri="{BB962C8B-B14F-4D97-AF65-F5344CB8AC3E}">
        <p14:creationId xmlns:p14="http://schemas.microsoft.com/office/powerpoint/2010/main" val="20837971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89529" y="2048166"/>
            <a:ext cx="10343880" cy="2788387"/>
          </a:xfrm>
        </p:spPr>
        <p:txBody>
          <a:bodyPr>
            <a:noAutofit/>
          </a:bodyPr>
          <a:lstStyle/>
          <a:p>
            <a:pPr algn="l">
              <a:lnSpc>
                <a:spcPct val="150000"/>
              </a:lnSpc>
            </a:pPr>
            <a:r>
              <a:rPr lang="en-US" altLang="zh-CN" sz="2800" dirty="0" smtClean="0"/>
              <a:t>3.3 </a:t>
            </a:r>
            <a:r>
              <a:rPr lang="en-US" altLang="zh-CN" sz="2800" dirty="0"/>
              <a:t>From what the author says, "trend-makers" are people who</a:t>
            </a:r>
            <a:r>
              <a:rPr lang="en-US" altLang="zh-CN" sz="2800" u="sng" dirty="0"/>
              <a:t>      </a:t>
            </a:r>
            <a:r>
              <a:rPr lang="en-US" altLang="zh-CN" sz="2800" dirty="0"/>
              <a:t>.</a:t>
            </a:r>
            <a:r>
              <a:rPr lang="zh-CN" altLang="zh-CN" sz="2800" dirty="0"/>
              <a:t/>
            </a:r>
            <a:br>
              <a:rPr lang="zh-CN" altLang="zh-CN" sz="2800" dirty="0"/>
            </a:br>
            <a:r>
              <a:rPr lang="en-US" altLang="zh-CN" sz="2800" dirty="0"/>
              <a:t>A. live in large cities all over the world</a:t>
            </a:r>
            <a:r>
              <a:rPr lang="zh-CN" altLang="zh-CN" sz="2800" dirty="0"/>
              <a:t/>
            </a:r>
            <a:br>
              <a:rPr lang="zh-CN" altLang="zh-CN" sz="2800" dirty="0"/>
            </a:br>
            <a:r>
              <a:rPr lang="en-US" altLang="zh-CN" sz="2800" dirty="0"/>
              <a:t>B. dream about the future</a:t>
            </a:r>
            <a:r>
              <a:rPr lang="zh-CN" altLang="zh-CN" sz="2800" dirty="0"/>
              <a:t/>
            </a:r>
            <a:br>
              <a:rPr lang="zh-CN" altLang="zh-CN" sz="2800" dirty="0"/>
            </a:br>
            <a:r>
              <a:rPr lang="en-US" altLang="zh-CN" sz="2800" dirty="0"/>
              <a:t>C. set the pattern of life for the future</a:t>
            </a:r>
            <a:r>
              <a:rPr lang="zh-CN" altLang="zh-CN" sz="2800" dirty="0"/>
              <a:t/>
            </a:r>
            <a:br>
              <a:rPr lang="zh-CN" altLang="zh-CN" sz="2800" dirty="0"/>
            </a:br>
            <a:r>
              <a:rPr lang="en-US" altLang="zh-CN" sz="2800" dirty="0"/>
              <a:t>D. make changes in culture and technology</a:t>
            </a:r>
            <a:endParaRPr lang="zh-CN" altLang="zh-CN" sz="2800" dirty="0"/>
          </a:p>
        </p:txBody>
      </p:sp>
    </p:spTree>
    <p:extLst>
      <p:ext uri="{BB962C8B-B14F-4D97-AF65-F5344CB8AC3E}">
        <p14:creationId xmlns:p14="http://schemas.microsoft.com/office/powerpoint/2010/main" val="388324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198</Words>
  <Application>Microsoft Office PowerPoint</Application>
  <PresentationFormat>宽屏</PresentationFormat>
  <Paragraphs>15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5</vt:i4>
      </vt:variant>
      <vt:variant>
        <vt:lpstr>幻灯片标题</vt:lpstr>
      </vt:variant>
      <vt:variant>
        <vt:i4>15</vt:i4>
      </vt:variant>
    </vt:vector>
  </HeadingPairs>
  <TitlesOfParts>
    <vt:vector size="26" baseType="lpstr">
      <vt:lpstr>等线</vt:lpstr>
      <vt:lpstr>等线 Light</vt:lpstr>
      <vt:lpstr>宋体</vt:lpstr>
      <vt:lpstr>Arial</vt:lpstr>
      <vt:lpstr>Calibri</vt:lpstr>
      <vt:lpstr>Calibri Light</vt:lpstr>
      <vt:lpstr>Office 主题</vt:lpstr>
      <vt:lpstr>Office 主题​​</vt:lpstr>
      <vt:lpstr>1_Office 主题​​</vt:lpstr>
      <vt:lpstr>2_Office 主题​​</vt:lpstr>
      <vt:lpstr>3_Office 主题​​</vt:lpstr>
      <vt:lpstr>1.1 How far people keep to each other while talking is closely    associated with their _______.                    A. origin                              B. culture                     C. custom                   D. nationality</vt:lpstr>
      <vt:lpstr> 1.2 When a person from Latin America talks to an Arabian on informal occasions, _______.   A. he stands about four feet away   B. “comfort zone” does not exist   C. keeping close enough is preferred   D. communication barriers (障碍) may appear </vt:lpstr>
      <vt:lpstr> 1.3 In a conversation between friends, Americans regard it as honest and truthful to _______.   A. maintain direct eye contact   B. hide emotions with a deadpan expression   C. display excitement or dislike, shock or sadness   D. raise their eyebrows, nod and smile politely</vt:lpstr>
      <vt:lpstr>2.1 All of the following are about the second stage of culture shock EXCEPT ________. A. we are homesick    B. we feel rejected C. we want to leave the new culture  D. we successfully adjust ourselves</vt:lpstr>
      <vt:lpstr>    2.2 The word “thrilled” in Para. 2 most probably means “________”.               A. excited                    B. hopeless                            C. disappointed                       D. helpless</vt:lpstr>
      <vt:lpstr>2.3 The fourth stage of culture shock doesn’t appear in the passage, but we can conclude that at that stage we ________. A. become homesick again   B. feel comfortable in the new culture C. find things more difficult   D. find the new surrounding unsatisfying </vt:lpstr>
      <vt:lpstr>3.1 The main argument in this passage is that      . A. a small percent of the world's population is already "living in the future" B. the majority should see what the future will be like C. the new "pace of life" is actually nothing new D. however we live, we must all face an increased pace of life</vt:lpstr>
      <vt:lpstr>3.2 The "people of the present" here refers to those who      . A. rely on their county's agricultural past B. spend their time examining different races C. have been shaped by industrialization and mass education D. are constantly trying to change life as they see it</vt:lpstr>
      <vt:lpstr>3.3 From what the author says, "trend-makers" are people who      . A. live in large cities all over the world B. dream about the future C. set the pattern of life for the future D. make changes in culture and technology</vt:lpstr>
      <vt:lpstr>4.1 What should you think about when having an interview? A. How to express what you want to say.  B. How to use a flat monotone voice.  C. How to ask very detailed questions. D. How to hide your excitement and eagerness.</vt:lpstr>
      <vt:lpstr>4.2 To give a good answer to a behavioral interview question you needn’t explain _________.  A. the action you took         B. the results you got C. your eagerness to carry out the project     D. a situation or a task that you were given</vt:lpstr>
      <vt:lpstr>4.3 What’s the main purpose of this passage? A. To give suggestions on having an interview. B. To introduce some keys to being a successful interviewer. C. To encourage people to send a thank-letter before interview.   D. To advise people to ask friends some questions before interview.</vt:lpstr>
      <vt:lpstr>5.1 The U.N World Food program aims to __________. A. hold a ceremony to mark World Food Day B. provide food for developing nations C. show concerns over food insecurity in the developing world D. introduce the U.N Food and Agriculture Organization in Rome</vt:lpstr>
      <vt:lpstr>5.2 The underlined word “volatility” in paragraph 2 means __________.                    A. supply                          B. instability                           C. quality                          D. control</vt:lpstr>
      <vt:lpstr>5.3 According to the report, we can learn that __________. A. people in Africa have been influenced by the food and economic crises B. the short-term change in prices has nothing to do with development C. food price changes have little effect on households D. children’s development can be affected by the taking of nutritious food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Another cultural aspect of nonverbal communication is one that you might not think about: space. Every person feels himself have a sort of invisible protection surrounding his physical body. When someone comes too close, he feels uncomfortable. When he bumps onto someone, he feels obliged to apologize. But the size of a person’s “comfort zone” depends on his cultural ethnic origin. For example, in casual conversation, many Americans stand about four feet apart. In other words, they like to keep each other “at an arm’s length”. People in Latin or Arab cultures, in contrast, stand very close to each other and touch each other often. If someone from one of those cultures stands too close to an American while in conversation, the Americans may feel uncomfortable and back away.       When Americans are talking, they expect others to respond to what they are saying. To Americans, polite conversationalists understand by showing expressions of excitement or dislike, shock or sadness. People with a “poker face”, whose emotions are hidden by a deadpan（无表情的） expression, are looked upon with suspicion. Americans also show their attentiveness in a conversation by raising their eyebrows, nodding, smiling politely and maintaining good eye contact. However, some cultures view direct eye contact as impolite or threatening. Americans see it as a sign of genuineness and honesty. If a person doesn’t look you in the eye, American might say: you should question his motives---or suppose that he doesn’t like you. Yet with all the concern for eye contact, Americans still consider staring---especially at strangers---to be rude.</dc:title>
  <dc:creator>admin</dc:creator>
  <cp:lastModifiedBy>admin</cp:lastModifiedBy>
  <cp:revision>7</cp:revision>
  <dcterms:created xsi:type="dcterms:W3CDTF">2018-01-12T16:52:00Z</dcterms:created>
  <dcterms:modified xsi:type="dcterms:W3CDTF">2018-01-12T18:23:41Z</dcterms:modified>
</cp:coreProperties>
</file>