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Lst>
  <p:sldIdLst>
    <p:sldId id="257" r:id="rId6"/>
    <p:sldId id="258" r:id="rId7"/>
    <p:sldId id="262" r:id="rId8"/>
    <p:sldId id="259" r:id="rId9"/>
    <p:sldId id="260" r:id="rId10"/>
    <p:sldId id="261" r:id="rId11"/>
    <p:sldId id="263" r:id="rId12"/>
    <p:sldId id="264" r:id="rId13"/>
    <p:sldId id="265" r:id="rId14"/>
    <p:sldId id="270" r:id="rId15"/>
    <p:sldId id="271" r:id="rId16"/>
    <p:sldId id="269" r:id="rId17"/>
    <p:sldId id="266" r:id="rId18"/>
    <p:sldId id="267" r:id="rId19"/>
    <p:sldId id="268"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3D3D"/>
    <a:srgbClr val="3FC37B"/>
    <a:srgbClr val="3F93CF"/>
    <a:srgbClr val="FFFF40"/>
    <a:srgbClr val="C5C5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2141805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2088139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2714966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GB"/>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86314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585164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GB"/>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070065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395805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GB"/>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7" name="日期占位符 6"/>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8" name="页脚占位符 7"/>
          <p:cNvSpPr>
            <a:spLocks noGrp="1"/>
          </p:cNvSpPr>
          <p:nvPr>
            <p:ph type="ftr" sz="quarter" idx="11"/>
          </p:nvPr>
        </p:nvSpPr>
        <p:spPr/>
        <p:txBody>
          <a:bodyPr/>
          <a:lstStyle/>
          <a:p>
            <a:endParaRPr lang="en-GB">
              <a:solidFill>
                <a:prstClr val="black">
                  <a:tint val="75000"/>
                </a:prstClr>
              </a:solidFill>
            </a:endParaRPr>
          </a:p>
        </p:txBody>
      </p:sp>
      <p:sp>
        <p:nvSpPr>
          <p:cNvPr id="9" name="灯片编号占位符 8"/>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62069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日期占位符 2"/>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4" name="页脚占位符 3"/>
          <p:cNvSpPr>
            <a:spLocks noGrp="1"/>
          </p:cNvSpPr>
          <p:nvPr>
            <p:ph type="ftr" sz="quarter" idx="11"/>
          </p:nvPr>
        </p:nvSpPr>
        <p:spPr/>
        <p:txBody>
          <a:bodyPr/>
          <a:lstStyle/>
          <a:p>
            <a:endParaRPr lang="en-GB">
              <a:solidFill>
                <a:prstClr val="black">
                  <a:tint val="75000"/>
                </a:prstClr>
              </a:solidFill>
            </a:endParaRPr>
          </a:p>
        </p:txBody>
      </p:sp>
      <p:sp>
        <p:nvSpPr>
          <p:cNvPr id="5" name="灯片编号占位符 4"/>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885530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3" name="页脚占位符 2"/>
          <p:cNvSpPr>
            <a:spLocks noGrp="1"/>
          </p:cNvSpPr>
          <p:nvPr>
            <p:ph type="ftr" sz="quarter" idx="11"/>
          </p:nvPr>
        </p:nvSpPr>
        <p:spPr/>
        <p:txBody>
          <a:bodyPr/>
          <a:lstStyle/>
          <a:p>
            <a:endParaRPr lang="en-GB">
              <a:solidFill>
                <a:prstClr val="black">
                  <a:tint val="75000"/>
                </a:prstClr>
              </a:solidFill>
            </a:endParaRPr>
          </a:p>
        </p:txBody>
      </p:sp>
      <p:sp>
        <p:nvSpPr>
          <p:cNvPr id="4" name="灯片编号占位符 3"/>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6239664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27478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39213882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8204769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6407649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GB"/>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093352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GB"/>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4072372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186790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GB"/>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7393980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1932674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GB"/>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7" name="日期占位符 6"/>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8" name="页脚占位符 7"/>
          <p:cNvSpPr>
            <a:spLocks noGrp="1"/>
          </p:cNvSpPr>
          <p:nvPr>
            <p:ph type="ftr" sz="quarter" idx="11"/>
          </p:nvPr>
        </p:nvSpPr>
        <p:spPr/>
        <p:txBody>
          <a:bodyPr/>
          <a:lstStyle/>
          <a:p>
            <a:endParaRPr lang="en-GB">
              <a:solidFill>
                <a:prstClr val="black">
                  <a:tint val="75000"/>
                </a:prstClr>
              </a:solidFill>
            </a:endParaRPr>
          </a:p>
        </p:txBody>
      </p:sp>
      <p:sp>
        <p:nvSpPr>
          <p:cNvPr id="9" name="灯片编号占位符 8"/>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066008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日期占位符 2"/>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4" name="页脚占位符 3"/>
          <p:cNvSpPr>
            <a:spLocks noGrp="1"/>
          </p:cNvSpPr>
          <p:nvPr>
            <p:ph type="ftr" sz="quarter" idx="11"/>
          </p:nvPr>
        </p:nvSpPr>
        <p:spPr/>
        <p:txBody>
          <a:bodyPr/>
          <a:lstStyle/>
          <a:p>
            <a:endParaRPr lang="en-GB">
              <a:solidFill>
                <a:prstClr val="black">
                  <a:tint val="75000"/>
                </a:prstClr>
              </a:solidFill>
            </a:endParaRPr>
          </a:p>
        </p:txBody>
      </p:sp>
      <p:sp>
        <p:nvSpPr>
          <p:cNvPr id="5" name="灯片编号占位符 4"/>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7112508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3" name="页脚占位符 2"/>
          <p:cNvSpPr>
            <a:spLocks noGrp="1"/>
          </p:cNvSpPr>
          <p:nvPr>
            <p:ph type="ftr" sz="quarter" idx="11"/>
          </p:nvPr>
        </p:nvSpPr>
        <p:spPr/>
        <p:txBody>
          <a:bodyPr/>
          <a:lstStyle/>
          <a:p>
            <a:endParaRPr lang="en-GB">
              <a:solidFill>
                <a:prstClr val="black">
                  <a:tint val="75000"/>
                </a:prstClr>
              </a:solidFill>
            </a:endParaRPr>
          </a:p>
        </p:txBody>
      </p:sp>
      <p:sp>
        <p:nvSpPr>
          <p:cNvPr id="4" name="灯片编号占位符 3"/>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49143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20783481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7169331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3910243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859487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GB"/>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727650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GB"/>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2923957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2309084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GB"/>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6517892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45961250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GB"/>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7" name="日期占位符 6"/>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8" name="页脚占位符 7"/>
          <p:cNvSpPr>
            <a:spLocks noGrp="1"/>
          </p:cNvSpPr>
          <p:nvPr>
            <p:ph type="ftr" sz="quarter" idx="11"/>
          </p:nvPr>
        </p:nvSpPr>
        <p:spPr/>
        <p:txBody>
          <a:bodyPr/>
          <a:lstStyle/>
          <a:p>
            <a:endParaRPr lang="en-GB">
              <a:solidFill>
                <a:prstClr val="black">
                  <a:tint val="75000"/>
                </a:prstClr>
              </a:solidFill>
            </a:endParaRPr>
          </a:p>
        </p:txBody>
      </p:sp>
      <p:sp>
        <p:nvSpPr>
          <p:cNvPr id="9" name="灯片编号占位符 8"/>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710067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日期占位符 2"/>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4" name="页脚占位符 3"/>
          <p:cNvSpPr>
            <a:spLocks noGrp="1"/>
          </p:cNvSpPr>
          <p:nvPr>
            <p:ph type="ftr" sz="quarter" idx="11"/>
          </p:nvPr>
        </p:nvSpPr>
        <p:spPr/>
        <p:txBody>
          <a:bodyPr/>
          <a:lstStyle/>
          <a:p>
            <a:endParaRPr lang="en-GB">
              <a:solidFill>
                <a:prstClr val="black">
                  <a:tint val="75000"/>
                </a:prstClr>
              </a:solidFill>
            </a:endParaRPr>
          </a:p>
        </p:txBody>
      </p:sp>
      <p:sp>
        <p:nvSpPr>
          <p:cNvPr id="5" name="灯片编号占位符 4"/>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697210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117149255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3" name="页脚占位符 2"/>
          <p:cNvSpPr>
            <a:spLocks noGrp="1"/>
          </p:cNvSpPr>
          <p:nvPr>
            <p:ph type="ftr" sz="quarter" idx="11"/>
          </p:nvPr>
        </p:nvSpPr>
        <p:spPr/>
        <p:txBody>
          <a:bodyPr/>
          <a:lstStyle/>
          <a:p>
            <a:endParaRPr lang="en-GB">
              <a:solidFill>
                <a:prstClr val="black">
                  <a:tint val="75000"/>
                </a:prstClr>
              </a:solidFill>
            </a:endParaRPr>
          </a:p>
        </p:txBody>
      </p:sp>
      <p:sp>
        <p:nvSpPr>
          <p:cNvPr id="4" name="灯片编号占位符 3"/>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418809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70942883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585906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6973595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GB"/>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31878138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GB"/>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28103316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237661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GB"/>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19338475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81661945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GB"/>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7" name="日期占位符 6"/>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8" name="页脚占位符 7"/>
          <p:cNvSpPr>
            <a:spLocks noGrp="1"/>
          </p:cNvSpPr>
          <p:nvPr>
            <p:ph type="ftr" sz="quarter" idx="11"/>
          </p:nvPr>
        </p:nvSpPr>
        <p:spPr/>
        <p:txBody>
          <a:bodyPr/>
          <a:lstStyle/>
          <a:p>
            <a:endParaRPr lang="en-GB">
              <a:solidFill>
                <a:prstClr val="black">
                  <a:tint val="75000"/>
                </a:prstClr>
              </a:solidFill>
            </a:endParaRPr>
          </a:p>
        </p:txBody>
      </p:sp>
      <p:sp>
        <p:nvSpPr>
          <p:cNvPr id="9" name="灯片编号占位符 8"/>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031080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5652736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日期占位符 2"/>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4" name="页脚占位符 3"/>
          <p:cNvSpPr>
            <a:spLocks noGrp="1"/>
          </p:cNvSpPr>
          <p:nvPr>
            <p:ph type="ftr" sz="quarter" idx="11"/>
          </p:nvPr>
        </p:nvSpPr>
        <p:spPr/>
        <p:txBody>
          <a:bodyPr/>
          <a:lstStyle/>
          <a:p>
            <a:endParaRPr lang="en-GB">
              <a:solidFill>
                <a:prstClr val="black">
                  <a:tint val="75000"/>
                </a:prstClr>
              </a:solidFill>
            </a:endParaRPr>
          </a:p>
        </p:txBody>
      </p:sp>
      <p:sp>
        <p:nvSpPr>
          <p:cNvPr id="5" name="灯片编号占位符 4"/>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21603449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3" name="页脚占位符 2"/>
          <p:cNvSpPr>
            <a:spLocks noGrp="1"/>
          </p:cNvSpPr>
          <p:nvPr>
            <p:ph type="ftr" sz="quarter" idx="11"/>
          </p:nvPr>
        </p:nvSpPr>
        <p:spPr/>
        <p:txBody>
          <a:bodyPr/>
          <a:lstStyle/>
          <a:p>
            <a:endParaRPr lang="en-GB">
              <a:solidFill>
                <a:prstClr val="black">
                  <a:tint val="75000"/>
                </a:prstClr>
              </a:solidFill>
            </a:endParaRPr>
          </a:p>
        </p:txBody>
      </p:sp>
      <p:sp>
        <p:nvSpPr>
          <p:cNvPr id="4" name="灯片编号占位符 3"/>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07733612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9295491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98881580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308450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GB"/>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612581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795150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3721158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2350450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3782771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5557B8-DA3D-4C62-8F85-F2510A468057}" type="datetimeFigureOut">
              <a:rPr lang="zh-CN" altLang="en-US" smtClean="0"/>
              <a:t>2018/1/13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1824518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GB"/>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3185758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GB"/>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468412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GB"/>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8075109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GB"/>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7736494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89147" y="1545354"/>
            <a:ext cx="9590469" cy="2640281"/>
          </a:xfrm>
        </p:spPr>
        <p:txBody>
          <a:bodyPr>
            <a:noAutofit/>
          </a:bodyPr>
          <a:lstStyle/>
          <a:p>
            <a:pPr algn="l">
              <a:lnSpc>
                <a:spcPct val="150000"/>
              </a:lnSpc>
            </a:pPr>
            <a:r>
              <a:rPr lang="en-US" altLang="zh-CN" sz="2800" dirty="0" smtClean="0">
                <a:solidFill>
                  <a:srgbClr val="FC3D3D"/>
                </a:solidFill>
              </a:rPr>
              <a:t>1.1 </a:t>
            </a:r>
            <a:r>
              <a:rPr lang="en-US" altLang="zh-CN" sz="2800" dirty="0">
                <a:solidFill>
                  <a:srgbClr val="FC3D3D"/>
                </a:solidFill>
              </a:rPr>
              <a:t>How far people keep to each other while talking is closely </a:t>
            </a:r>
            <a:r>
              <a:rPr lang="en-US" altLang="zh-CN" sz="2800" dirty="0" smtClean="0">
                <a:solidFill>
                  <a:srgbClr val="FC3D3D"/>
                </a:solidFill>
              </a:rPr>
              <a:t>   associated </a:t>
            </a:r>
            <a:r>
              <a:rPr lang="en-US" altLang="zh-CN" sz="2800" dirty="0">
                <a:solidFill>
                  <a:srgbClr val="FC3D3D"/>
                </a:solidFill>
              </a:rPr>
              <a:t>with their </a:t>
            </a:r>
            <a:r>
              <a:rPr lang="en-US" altLang="zh-CN" sz="2800" dirty="0" smtClean="0">
                <a:solidFill>
                  <a:srgbClr val="FC3D3D"/>
                </a:solidFill>
              </a:rPr>
              <a:t>_______.</a:t>
            </a:r>
            <a:r>
              <a:rPr lang="zh-CN" altLang="zh-CN" sz="2800" dirty="0" smtClean="0">
                <a:solidFill>
                  <a:srgbClr val="FC3D3D"/>
                </a:solidFill>
              </a:rPr>
              <a:t/>
            </a:r>
            <a:br>
              <a:rPr lang="zh-CN" altLang="zh-CN" sz="2800" dirty="0" smtClean="0">
                <a:solidFill>
                  <a:srgbClr val="FC3D3D"/>
                </a:solidFill>
              </a:rPr>
            </a:br>
            <a:r>
              <a:rPr lang="en-US" altLang="zh-CN" sz="2800" dirty="0" smtClean="0">
                <a:solidFill>
                  <a:srgbClr val="FC3D3D"/>
                </a:solidFill>
              </a:rPr>
              <a:t>                   A</a:t>
            </a:r>
            <a:r>
              <a:rPr lang="en-US" altLang="zh-CN" sz="2800" dirty="0">
                <a:solidFill>
                  <a:srgbClr val="FC3D3D"/>
                </a:solidFill>
              </a:rPr>
              <a:t>. origin		</a:t>
            </a:r>
            <a:r>
              <a:rPr lang="en-US" altLang="zh-CN" sz="2800" dirty="0" smtClean="0">
                <a:solidFill>
                  <a:srgbClr val="FC3D3D"/>
                </a:solidFill>
              </a:rPr>
              <a:t>                            B</a:t>
            </a:r>
            <a:r>
              <a:rPr lang="en-US" altLang="zh-CN" sz="2800" dirty="0">
                <a:solidFill>
                  <a:srgbClr val="FC3D3D"/>
                </a:solidFill>
              </a:rPr>
              <a:t>. culture	</a:t>
            </a:r>
            <a:br>
              <a:rPr lang="en-US" altLang="zh-CN" sz="2800" dirty="0">
                <a:solidFill>
                  <a:srgbClr val="FC3D3D"/>
                </a:solidFill>
              </a:rPr>
            </a:br>
            <a:r>
              <a:rPr lang="en-US" altLang="zh-CN" sz="2800" dirty="0" smtClean="0">
                <a:solidFill>
                  <a:srgbClr val="FC3D3D"/>
                </a:solidFill>
              </a:rPr>
              <a:t>                   C</a:t>
            </a:r>
            <a:r>
              <a:rPr lang="en-US" altLang="zh-CN" sz="2800" dirty="0">
                <a:solidFill>
                  <a:srgbClr val="FC3D3D"/>
                </a:solidFill>
              </a:rPr>
              <a:t>. custom		</a:t>
            </a:r>
            <a:r>
              <a:rPr lang="en-US" altLang="zh-CN" sz="2800" dirty="0" smtClean="0">
                <a:solidFill>
                  <a:srgbClr val="FC3D3D"/>
                </a:solidFill>
              </a:rPr>
              <a:t>                 D</a:t>
            </a:r>
            <a:r>
              <a:rPr lang="en-US" altLang="zh-CN" sz="2800" dirty="0">
                <a:solidFill>
                  <a:srgbClr val="FC3D3D"/>
                </a:solidFill>
              </a:rPr>
              <a:t>. nationality</a:t>
            </a:r>
            <a:endParaRPr lang="zh-CN" altLang="zh-CN" sz="2800" dirty="0">
              <a:solidFill>
                <a:srgbClr val="FC3D3D"/>
              </a:solidFill>
            </a:endParaRPr>
          </a:p>
        </p:txBody>
      </p:sp>
    </p:spTree>
    <p:extLst>
      <p:ext uri="{BB962C8B-B14F-4D97-AF65-F5344CB8AC3E}">
        <p14:creationId xmlns:p14="http://schemas.microsoft.com/office/powerpoint/2010/main" val="31012733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63770" y="1970893"/>
            <a:ext cx="10343880" cy="2788387"/>
          </a:xfrm>
        </p:spPr>
        <p:txBody>
          <a:bodyPr>
            <a:noAutofit/>
          </a:bodyPr>
          <a:lstStyle/>
          <a:p>
            <a:pPr algn="l">
              <a:lnSpc>
                <a:spcPct val="150000"/>
              </a:lnSpc>
            </a:pPr>
            <a:r>
              <a:rPr lang="en-US" altLang="zh-CN" sz="2800" dirty="0" smtClean="0">
                <a:solidFill>
                  <a:srgbClr val="FC3D3D"/>
                </a:solidFill>
              </a:rPr>
              <a:t>4.1 What </a:t>
            </a:r>
            <a:r>
              <a:rPr lang="en-US" altLang="zh-CN" sz="2800" dirty="0">
                <a:solidFill>
                  <a:srgbClr val="FC3D3D"/>
                </a:solidFill>
              </a:rPr>
              <a:t>should you think about when having an interview?</a:t>
            </a:r>
            <a:r>
              <a:rPr lang="zh-CN" altLang="zh-CN" sz="2800" dirty="0">
                <a:solidFill>
                  <a:srgbClr val="FC3D3D"/>
                </a:solidFill>
              </a:rPr>
              <a:t/>
            </a:r>
            <a:br>
              <a:rPr lang="zh-CN" altLang="zh-CN" sz="2800" dirty="0">
                <a:solidFill>
                  <a:srgbClr val="FC3D3D"/>
                </a:solidFill>
              </a:rPr>
            </a:br>
            <a:r>
              <a:rPr lang="en-US" altLang="zh-CN" sz="2800" dirty="0" smtClean="0">
                <a:solidFill>
                  <a:srgbClr val="FC3D3D"/>
                </a:solidFill>
              </a:rPr>
              <a:t>A</a:t>
            </a:r>
            <a:r>
              <a:rPr lang="en-US" altLang="zh-CN" sz="2800" dirty="0">
                <a:solidFill>
                  <a:srgbClr val="FC3D3D"/>
                </a:solidFill>
              </a:rPr>
              <a:t>. How to express what you want to say. </a:t>
            </a:r>
            <a:r>
              <a:rPr lang="zh-CN" altLang="zh-CN" sz="2800" dirty="0">
                <a:solidFill>
                  <a:srgbClr val="FC3D3D"/>
                </a:solidFill>
              </a:rPr>
              <a:t/>
            </a:r>
            <a:br>
              <a:rPr lang="zh-CN" altLang="zh-CN" sz="2800" dirty="0">
                <a:solidFill>
                  <a:srgbClr val="FC3D3D"/>
                </a:solidFill>
              </a:rPr>
            </a:br>
            <a:r>
              <a:rPr lang="en-US" altLang="zh-CN" sz="2800" dirty="0" smtClean="0">
                <a:solidFill>
                  <a:srgbClr val="FC3D3D"/>
                </a:solidFill>
              </a:rPr>
              <a:t>B</a:t>
            </a:r>
            <a:r>
              <a:rPr lang="en-US" altLang="zh-CN" sz="2800" dirty="0">
                <a:solidFill>
                  <a:srgbClr val="FC3D3D"/>
                </a:solidFill>
              </a:rPr>
              <a:t>. How to use a flat monotone voice. </a:t>
            </a:r>
            <a:r>
              <a:rPr lang="zh-CN" altLang="zh-CN" sz="2800" dirty="0">
                <a:solidFill>
                  <a:srgbClr val="FC3D3D"/>
                </a:solidFill>
              </a:rPr>
              <a:t/>
            </a:r>
            <a:br>
              <a:rPr lang="zh-CN" altLang="zh-CN" sz="2800" dirty="0">
                <a:solidFill>
                  <a:srgbClr val="FC3D3D"/>
                </a:solidFill>
              </a:rPr>
            </a:br>
            <a:r>
              <a:rPr lang="en-US" altLang="zh-CN" sz="2800" dirty="0" smtClean="0">
                <a:solidFill>
                  <a:srgbClr val="FC3D3D"/>
                </a:solidFill>
              </a:rPr>
              <a:t>C</a:t>
            </a:r>
            <a:r>
              <a:rPr lang="en-US" altLang="zh-CN" sz="2800" dirty="0">
                <a:solidFill>
                  <a:srgbClr val="FC3D3D"/>
                </a:solidFill>
              </a:rPr>
              <a:t>. How to ask very detailed questions.</a:t>
            </a:r>
            <a:r>
              <a:rPr lang="zh-CN" altLang="zh-CN" sz="2800" dirty="0">
                <a:solidFill>
                  <a:srgbClr val="FC3D3D"/>
                </a:solidFill>
              </a:rPr>
              <a:t/>
            </a:r>
            <a:br>
              <a:rPr lang="zh-CN" altLang="zh-CN" sz="2800" dirty="0">
                <a:solidFill>
                  <a:srgbClr val="FC3D3D"/>
                </a:solidFill>
              </a:rPr>
            </a:br>
            <a:r>
              <a:rPr lang="en-US" altLang="zh-CN" sz="2800" dirty="0" smtClean="0">
                <a:solidFill>
                  <a:srgbClr val="FC3D3D"/>
                </a:solidFill>
              </a:rPr>
              <a:t>D</a:t>
            </a:r>
            <a:r>
              <a:rPr lang="en-US" altLang="zh-CN" sz="2800" dirty="0">
                <a:solidFill>
                  <a:srgbClr val="FC3D3D"/>
                </a:solidFill>
              </a:rPr>
              <a:t>. How to hide your excitement and eagerness.</a:t>
            </a:r>
            <a:endParaRPr lang="zh-CN" altLang="zh-CN" sz="2800" dirty="0">
              <a:solidFill>
                <a:srgbClr val="FC3D3D"/>
              </a:solidFill>
            </a:endParaRPr>
          </a:p>
        </p:txBody>
      </p:sp>
    </p:spTree>
    <p:extLst>
      <p:ext uri="{BB962C8B-B14F-4D97-AF65-F5344CB8AC3E}">
        <p14:creationId xmlns:p14="http://schemas.microsoft.com/office/powerpoint/2010/main" val="11472559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53923" y="2395896"/>
            <a:ext cx="10343880" cy="2788387"/>
          </a:xfrm>
        </p:spPr>
        <p:txBody>
          <a:bodyPr>
            <a:noAutofit/>
          </a:bodyPr>
          <a:lstStyle/>
          <a:p>
            <a:pPr algn="l">
              <a:lnSpc>
                <a:spcPct val="150000"/>
              </a:lnSpc>
            </a:pPr>
            <a:r>
              <a:rPr lang="en-US" altLang="zh-CN" sz="2800" dirty="0" smtClean="0">
                <a:solidFill>
                  <a:srgbClr val="FC3D3D"/>
                </a:solidFill>
              </a:rPr>
              <a:t>4.2 To </a:t>
            </a:r>
            <a:r>
              <a:rPr lang="en-US" altLang="zh-CN" sz="2800" dirty="0">
                <a:solidFill>
                  <a:srgbClr val="FC3D3D"/>
                </a:solidFill>
              </a:rPr>
              <a:t>give a good answer to a behavioral interview question you needn’t explain _________. </a:t>
            </a:r>
            <a:r>
              <a:rPr lang="zh-CN" altLang="zh-CN" sz="2800" dirty="0">
                <a:solidFill>
                  <a:srgbClr val="FC3D3D"/>
                </a:solidFill>
              </a:rPr>
              <a:t/>
            </a:r>
            <a:br>
              <a:rPr lang="zh-CN" altLang="zh-CN" sz="2800" dirty="0">
                <a:solidFill>
                  <a:srgbClr val="FC3D3D"/>
                </a:solidFill>
              </a:rPr>
            </a:br>
            <a:r>
              <a:rPr lang="en-US" altLang="zh-CN" sz="2800" dirty="0" smtClean="0">
                <a:solidFill>
                  <a:srgbClr val="FC3D3D"/>
                </a:solidFill>
              </a:rPr>
              <a:t>A</a:t>
            </a:r>
            <a:r>
              <a:rPr lang="en-US" altLang="zh-CN" sz="2800" dirty="0">
                <a:solidFill>
                  <a:srgbClr val="FC3D3D"/>
                </a:solidFill>
              </a:rPr>
              <a:t>. the action you took   					</a:t>
            </a:r>
            <a:r>
              <a:rPr lang="en-US" altLang="zh-CN" sz="2800" dirty="0" smtClean="0">
                <a:solidFill>
                  <a:srgbClr val="FC3D3D"/>
                </a:solidFill>
              </a:rPr>
              <a:t/>
            </a:r>
            <a:br>
              <a:rPr lang="en-US" altLang="zh-CN" sz="2800" dirty="0" smtClean="0">
                <a:solidFill>
                  <a:srgbClr val="FC3D3D"/>
                </a:solidFill>
              </a:rPr>
            </a:br>
            <a:r>
              <a:rPr lang="en-US" altLang="zh-CN" sz="2800" dirty="0" smtClean="0">
                <a:solidFill>
                  <a:srgbClr val="FC3D3D"/>
                </a:solidFill>
              </a:rPr>
              <a:t>B</a:t>
            </a:r>
            <a:r>
              <a:rPr lang="en-US" altLang="zh-CN" sz="2800" dirty="0">
                <a:solidFill>
                  <a:srgbClr val="FC3D3D"/>
                </a:solidFill>
              </a:rPr>
              <a:t>. the results you got</a:t>
            </a:r>
            <a:r>
              <a:rPr lang="zh-CN" altLang="zh-CN" sz="2800" dirty="0">
                <a:solidFill>
                  <a:srgbClr val="FC3D3D"/>
                </a:solidFill>
              </a:rPr>
              <a:t/>
            </a:r>
            <a:br>
              <a:rPr lang="zh-CN" altLang="zh-CN" sz="2800" dirty="0">
                <a:solidFill>
                  <a:srgbClr val="FC3D3D"/>
                </a:solidFill>
              </a:rPr>
            </a:br>
            <a:r>
              <a:rPr lang="en-US" altLang="zh-CN" sz="2800" dirty="0" smtClean="0">
                <a:solidFill>
                  <a:srgbClr val="FC3D3D"/>
                </a:solidFill>
              </a:rPr>
              <a:t>C</a:t>
            </a:r>
            <a:r>
              <a:rPr lang="en-US" altLang="zh-CN" sz="2800" dirty="0">
                <a:solidFill>
                  <a:srgbClr val="FC3D3D"/>
                </a:solidFill>
              </a:rPr>
              <a:t>. your eagerness to carry out the project    </a:t>
            </a:r>
            <a:r>
              <a:rPr lang="en-US" altLang="zh-CN" sz="2800" dirty="0" smtClean="0">
                <a:solidFill>
                  <a:srgbClr val="FC3D3D"/>
                </a:solidFill>
              </a:rPr>
              <a:t/>
            </a:r>
            <a:br>
              <a:rPr lang="en-US" altLang="zh-CN" sz="2800" dirty="0" smtClean="0">
                <a:solidFill>
                  <a:srgbClr val="FC3D3D"/>
                </a:solidFill>
              </a:rPr>
            </a:br>
            <a:r>
              <a:rPr lang="en-US" altLang="zh-CN" sz="2800" dirty="0" smtClean="0">
                <a:solidFill>
                  <a:srgbClr val="FC3D3D"/>
                </a:solidFill>
              </a:rPr>
              <a:t>D</a:t>
            </a:r>
            <a:r>
              <a:rPr lang="en-US" altLang="zh-CN" sz="2800" dirty="0">
                <a:solidFill>
                  <a:srgbClr val="FC3D3D"/>
                </a:solidFill>
              </a:rPr>
              <a:t>. a situation or a task that you were given</a:t>
            </a:r>
            <a:endParaRPr lang="zh-CN" altLang="zh-CN" sz="2800" dirty="0">
              <a:solidFill>
                <a:srgbClr val="FC3D3D"/>
              </a:solidFill>
            </a:endParaRPr>
          </a:p>
        </p:txBody>
      </p:sp>
    </p:spTree>
    <p:extLst>
      <p:ext uri="{BB962C8B-B14F-4D97-AF65-F5344CB8AC3E}">
        <p14:creationId xmlns:p14="http://schemas.microsoft.com/office/powerpoint/2010/main" val="41320059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73619" y="2086803"/>
            <a:ext cx="10343880" cy="2788387"/>
          </a:xfrm>
        </p:spPr>
        <p:txBody>
          <a:bodyPr>
            <a:noAutofit/>
          </a:bodyPr>
          <a:lstStyle/>
          <a:p>
            <a:pPr algn="l">
              <a:lnSpc>
                <a:spcPct val="150000"/>
              </a:lnSpc>
            </a:pPr>
            <a:r>
              <a:rPr lang="en-US" altLang="zh-CN" sz="2800" dirty="0" smtClean="0">
                <a:solidFill>
                  <a:srgbClr val="FC3D3D"/>
                </a:solidFill>
              </a:rPr>
              <a:t>4.3 </a:t>
            </a:r>
            <a:r>
              <a:rPr lang="en-US" altLang="zh-CN" sz="2800" dirty="0">
                <a:solidFill>
                  <a:srgbClr val="FC3D3D"/>
                </a:solidFill>
              </a:rPr>
              <a:t>What’s the main purpose of this passage?</a:t>
            </a:r>
            <a:r>
              <a:rPr lang="zh-CN" altLang="zh-CN" sz="2800" dirty="0">
                <a:solidFill>
                  <a:srgbClr val="FC3D3D"/>
                </a:solidFill>
              </a:rPr>
              <a:t/>
            </a:r>
            <a:br>
              <a:rPr lang="zh-CN" altLang="zh-CN" sz="2800" dirty="0">
                <a:solidFill>
                  <a:srgbClr val="FC3D3D"/>
                </a:solidFill>
              </a:rPr>
            </a:br>
            <a:r>
              <a:rPr lang="en-US" altLang="zh-CN" sz="2800" dirty="0" smtClean="0">
                <a:solidFill>
                  <a:srgbClr val="FC3D3D"/>
                </a:solidFill>
              </a:rPr>
              <a:t>A</a:t>
            </a:r>
            <a:r>
              <a:rPr lang="en-US" altLang="zh-CN" sz="2800" dirty="0">
                <a:solidFill>
                  <a:srgbClr val="FC3D3D"/>
                </a:solidFill>
              </a:rPr>
              <a:t>. To give suggestions on having an interview.</a:t>
            </a:r>
            <a:r>
              <a:rPr lang="zh-CN" altLang="zh-CN" sz="2800" dirty="0">
                <a:solidFill>
                  <a:srgbClr val="FC3D3D"/>
                </a:solidFill>
              </a:rPr>
              <a:t/>
            </a:r>
            <a:br>
              <a:rPr lang="zh-CN" altLang="zh-CN" sz="2800" dirty="0">
                <a:solidFill>
                  <a:srgbClr val="FC3D3D"/>
                </a:solidFill>
              </a:rPr>
            </a:br>
            <a:r>
              <a:rPr lang="en-US" altLang="zh-CN" sz="2800" dirty="0" smtClean="0">
                <a:solidFill>
                  <a:srgbClr val="FC3D3D"/>
                </a:solidFill>
              </a:rPr>
              <a:t>B</a:t>
            </a:r>
            <a:r>
              <a:rPr lang="en-US" altLang="zh-CN" sz="2800" dirty="0">
                <a:solidFill>
                  <a:srgbClr val="FC3D3D"/>
                </a:solidFill>
              </a:rPr>
              <a:t>. To introduce some keys to being a successful interviewer.</a:t>
            </a:r>
            <a:r>
              <a:rPr lang="zh-CN" altLang="zh-CN" sz="2800" dirty="0">
                <a:solidFill>
                  <a:srgbClr val="FC3D3D"/>
                </a:solidFill>
              </a:rPr>
              <a:t/>
            </a:r>
            <a:br>
              <a:rPr lang="zh-CN" altLang="zh-CN" sz="2800" dirty="0">
                <a:solidFill>
                  <a:srgbClr val="FC3D3D"/>
                </a:solidFill>
              </a:rPr>
            </a:br>
            <a:r>
              <a:rPr lang="en-US" altLang="zh-CN" sz="2800" dirty="0" smtClean="0">
                <a:solidFill>
                  <a:srgbClr val="FC3D3D"/>
                </a:solidFill>
              </a:rPr>
              <a:t>C</a:t>
            </a:r>
            <a:r>
              <a:rPr lang="en-US" altLang="zh-CN" sz="2800" dirty="0">
                <a:solidFill>
                  <a:srgbClr val="FC3D3D"/>
                </a:solidFill>
              </a:rPr>
              <a:t>. To encourage people to send a thank-letter before interview.  </a:t>
            </a:r>
            <a:r>
              <a:rPr lang="zh-CN" altLang="zh-CN" sz="2800" dirty="0">
                <a:solidFill>
                  <a:srgbClr val="FC3D3D"/>
                </a:solidFill>
              </a:rPr>
              <a:t/>
            </a:r>
            <a:br>
              <a:rPr lang="zh-CN" altLang="zh-CN" sz="2800" dirty="0">
                <a:solidFill>
                  <a:srgbClr val="FC3D3D"/>
                </a:solidFill>
              </a:rPr>
            </a:br>
            <a:r>
              <a:rPr lang="en-US" altLang="zh-CN" sz="2800" dirty="0">
                <a:solidFill>
                  <a:srgbClr val="FC3D3D"/>
                </a:solidFill>
              </a:rPr>
              <a:t>D. To advise people to ask friends some questions before interview.</a:t>
            </a:r>
            <a:endParaRPr lang="zh-CN" altLang="zh-CN" sz="2800" dirty="0">
              <a:solidFill>
                <a:srgbClr val="FC3D3D"/>
              </a:solidFill>
            </a:endParaRPr>
          </a:p>
        </p:txBody>
      </p:sp>
    </p:spTree>
    <p:extLst>
      <p:ext uri="{BB962C8B-B14F-4D97-AF65-F5344CB8AC3E}">
        <p14:creationId xmlns:p14="http://schemas.microsoft.com/office/powerpoint/2010/main" val="1609071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79681" y="2112560"/>
            <a:ext cx="10343880" cy="2788387"/>
          </a:xfrm>
        </p:spPr>
        <p:txBody>
          <a:bodyPr>
            <a:noAutofit/>
          </a:bodyPr>
          <a:lstStyle/>
          <a:p>
            <a:pPr algn="l">
              <a:lnSpc>
                <a:spcPct val="150000"/>
              </a:lnSpc>
            </a:pPr>
            <a:r>
              <a:rPr lang="en-US" altLang="zh-CN" sz="2800" dirty="0">
                <a:solidFill>
                  <a:srgbClr val="FC3D3D"/>
                </a:solidFill>
              </a:rPr>
              <a:t>5</a:t>
            </a:r>
            <a:r>
              <a:rPr lang="en-US" altLang="zh-CN" sz="2800" dirty="0" smtClean="0">
                <a:solidFill>
                  <a:srgbClr val="FC3D3D"/>
                </a:solidFill>
              </a:rPr>
              <a:t>.1 The </a:t>
            </a:r>
            <a:r>
              <a:rPr lang="en-US" altLang="zh-CN" sz="2800" dirty="0">
                <a:solidFill>
                  <a:srgbClr val="FC3D3D"/>
                </a:solidFill>
              </a:rPr>
              <a:t>U.N World Food program aims to __________.</a:t>
            </a:r>
            <a:r>
              <a:rPr lang="zh-CN" altLang="zh-CN" sz="2800" dirty="0">
                <a:solidFill>
                  <a:srgbClr val="FC3D3D"/>
                </a:solidFill>
              </a:rPr>
              <a:t/>
            </a:r>
            <a:br>
              <a:rPr lang="zh-CN" altLang="zh-CN" sz="2800" dirty="0">
                <a:solidFill>
                  <a:srgbClr val="FC3D3D"/>
                </a:solidFill>
              </a:rPr>
            </a:br>
            <a:r>
              <a:rPr lang="en-US" altLang="zh-CN" sz="2800" dirty="0">
                <a:solidFill>
                  <a:srgbClr val="FC3D3D"/>
                </a:solidFill>
              </a:rPr>
              <a:t>A. hold a ceremony to mark World Food Day</a:t>
            </a:r>
            <a:r>
              <a:rPr lang="zh-CN" altLang="zh-CN" sz="2800" dirty="0">
                <a:solidFill>
                  <a:srgbClr val="FC3D3D"/>
                </a:solidFill>
              </a:rPr>
              <a:t/>
            </a:r>
            <a:br>
              <a:rPr lang="zh-CN" altLang="zh-CN" sz="2800" dirty="0">
                <a:solidFill>
                  <a:srgbClr val="FC3D3D"/>
                </a:solidFill>
              </a:rPr>
            </a:br>
            <a:r>
              <a:rPr lang="en-US" altLang="zh-CN" sz="2800" dirty="0">
                <a:solidFill>
                  <a:srgbClr val="FC3D3D"/>
                </a:solidFill>
              </a:rPr>
              <a:t>B. provide food for developing nations</a:t>
            </a:r>
            <a:r>
              <a:rPr lang="zh-CN" altLang="zh-CN" sz="2800" dirty="0">
                <a:solidFill>
                  <a:srgbClr val="FC3D3D"/>
                </a:solidFill>
              </a:rPr>
              <a:t/>
            </a:r>
            <a:br>
              <a:rPr lang="zh-CN" altLang="zh-CN" sz="2800" dirty="0">
                <a:solidFill>
                  <a:srgbClr val="FC3D3D"/>
                </a:solidFill>
              </a:rPr>
            </a:br>
            <a:r>
              <a:rPr lang="en-US" altLang="zh-CN" sz="2800" dirty="0">
                <a:solidFill>
                  <a:srgbClr val="FC3D3D"/>
                </a:solidFill>
              </a:rPr>
              <a:t>C. show concerns over food insecurity in the developing world</a:t>
            </a:r>
            <a:r>
              <a:rPr lang="zh-CN" altLang="zh-CN" sz="2800" dirty="0">
                <a:solidFill>
                  <a:srgbClr val="FC3D3D"/>
                </a:solidFill>
              </a:rPr>
              <a:t/>
            </a:r>
            <a:br>
              <a:rPr lang="zh-CN" altLang="zh-CN" sz="2800" dirty="0">
                <a:solidFill>
                  <a:srgbClr val="FC3D3D"/>
                </a:solidFill>
              </a:rPr>
            </a:br>
            <a:r>
              <a:rPr lang="en-US" altLang="zh-CN" sz="2800" dirty="0">
                <a:solidFill>
                  <a:srgbClr val="FC3D3D"/>
                </a:solidFill>
              </a:rPr>
              <a:t>D. introduce the U.N Food and Agriculture Organization in Rome</a:t>
            </a:r>
            <a:endParaRPr lang="zh-CN" altLang="zh-CN" sz="2800" dirty="0">
              <a:solidFill>
                <a:srgbClr val="FC3D3D"/>
              </a:solidFill>
            </a:endParaRPr>
          </a:p>
        </p:txBody>
      </p:sp>
    </p:spTree>
    <p:extLst>
      <p:ext uri="{BB962C8B-B14F-4D97-AF65-F5344CB8AC3E}">
        <p14:creationId xmlns:p14="http://schemas.microsoft.com/office/powerpoint/2010/main" val="41619413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15288" y="1185282"/>
            <a:ext cx="10343880" cy="2788387"/>
          </a:xfrm>
        </p:spPr>
        <p:txBody>
          <a:bodyPr>
            <a:noAutofit/>
          </a:bodyPr>
          <a:lstStyle/>
          <a:p>
            <a:pPr algn="l">
              <a:lnSpc>
                <a:spcPct val="150000"/>
              </a:lnSpc>
            </a:pPr>
            <a:r>
              <a:rPr lang="en-US" altLang="zh-CN" sz="2800" dirty="0">
                <a:solidFill>
                  <a:srgbClr val="FC3D3D"/>
                </a:solidFill>
              </a:rPr>
              <a:t>5</a:t>
            </a:r>
            <a:r>
              <a:rPr lang="en-US" altLang="zh-CN" sz="2800" dirty="0" smtClean="0">
                <a:solidFill>
                  <a:srgbClr val="FC3D3D"/>
                </a:solidFill>
              </a:rPr>
              <a:t>.2 The </a:t>
            </a:r>
            <a:r>
              <a:rPr lang="en-US" altLang="zh-CN" sz="2800" dirty="0">
                <a:solidFill>
                  <a:srgbClr val="FC3D3D"/>
                </a:solidFill>
              </a:rPr>
              <a:t>underlined word “</a:t>
            </a:r>
            <a:r>
              <a:rPr lang="en-US" altLang="zh-CN" sz="2800" b="1" i="1" u="sng" dirty="0">
                <a:solidFill>
                  <a:srgbClr val="FC3D3D"/>
                </a:solidFill>
              </a:rPr>
              <a:t>volatility</a:t>
            </a:r>
            <a:r>
              <a:rPr lang="en-US" altLang="zh-CN" sz="2800" dirty="0">
                <a:solidFill>
                  <a:srgbClr val="FC3D3D"/>
                </a:solidFill>
              </a:rPr>
              <a:t>” in paragraph 2 means __________.</a:t>
            </a:r>
            <a:r>
              <a:rPr lang="zh-CN" altLang="zh-CN" sz="2800" dirty="0">
                <a:solidFill>
                  <a:srgbClr val="FC3D3D"/>
                </a:solidFill>
              </a:rPr>
              <a:t/>
            </a:r>
            <a:br>
              <a:rPr lang="zh-CN" altLang="zh-CN" sz="2800" dirty="0">
                <a:solidFill>
                  <a:srgbClr val="FC3D3D"/>
                </a:solidFill>
              </a:rPr>
            </a:br>
            <a:r>
              <a:rPr lang="en-US" altLang="zh-CN" sz="2800" dirty="0" smtClean="0">
                <a:solidFill>
                  <a:srgbClr val="FC3D3D"/>
                </a:solidFill>
              </a:rPr>
              <a:t>                   A</a:t>
            </a:r>
            <a:r>
              <a:rPr lang="en-US" altLang="zh-CN" sz="2800" dirty="0">
                <a:solidFill>
                  <a:srgbClr val="FC3D3D"/>
                </a:solidFill>
              </a:rPr>
              <a:t>. supply     	</a:t>
            </a:r>
            <a:r>
              <a:rPr lang="en-US" altLang="zh-CN" sz="2800" dirty="0" smtClean="0">
                <a:solidFill>
                  <a:srgbClr val="FC3D3D"/>
                </a:solidFill>
              </a:rPr>
              <a:t>                    B</a:t>
            </a:r>
            <a:r>
              <a:rPr lang="en-US" altLang="zh-CN" sz="2800" dirty="0">
                <a:solidFill>
                  <a:srgbClr val="FC3D3D"/>
                </a:solidFill>
              </a:rPr>
              <a:t>. instability      	</a:t>
            </a:r>
            <a:r>
              <a:rPr lang="en-US" altLang="zh-CN" sz="2800" dirty="0" smtClean="0">
                <a:solidFill>
                  <a:srgbClr val="FC3D3D"/>
                </a:solidFill>
              </a:rPr>
              <a:t/>
            </a:r>
            <a:br>
              <a:rPr lang="en-US" altLang="zh-CN" sz="2800" dirty="0" smtClean="0">
                <a:solidFill>
                  <a:srgbClr val="FC3D3D"/>
                </a:solidFill>
              </a:rPr>
            </a:br>
            <a:r>
              <a:rPr lang="en-US" altLang="zh-CN" sz="2800" dirty="0" smtClean="0">
                <a:solidFill>
                  <a:srgbClr val="FC3D3D"/>
                </a:solidFill>
              </a:rPr>
              <a:t>                   C</a:t>
            </a:r>
            <a:r>
              <a:rPr lang="en-US" altLang="zh-CN" sz="2800" dirty="0">
                <a:solidFill>
                  <a:srgbClr val="FC3D3D"/>
                </a:solidFill>
              </a:rPr>
              <a:t>. quality     	</a:t>
            </a:r>
            <a:r>
              <a:rPr lang="en-US" altLang="zh-CN" sz="2800" dirty="0" smtClean="0">
                <a:solidFill>
                  <a:srgbClr val="FC3D3D"/>
                </a:solidFill>
              </a:rPr>
              <a:t>            </a:t>
            </a:r>
            <a:r>
              <a:rPr lang="en-US" altLang="zh-CN" sz="2800" dirty="0">
                <a:solidFill>
                  <a:srgbClr val="FC3D3D"/>
                </a:solidFill>
              </a:rPr>
              <a:t> </a:t>
            </a:r>
            <a:r>
              <a:rPr lang="en-US" altLang="zh-CN" sz="2800" dirty="0" smtClean="0">
                <a:solidFill>
                  <a:srgbClr val="FC3D3D"/>
                </a:solidFill>
              </a:rPr>
              <a:t>       D</a:t>
            </a:r>
            <a:r>
              <a:rPr lang="en-US" altLang="zh-CN" sz="2800" dirty="0">
                <a:solidFill>
                  <a:srgbClr val="FC3D3D"/>
                </a:solidFill>
              </a:rPr>
              <a:t>. control</a:t>
            </a:r>
            <a:endParaRPr lang="zh-CN" altLang="zh-CN" sz="2800" dirty="0">
              <a:solidFill>
                <a:srgbClr val="FC3D3D"/>
              </a:solidFill>
            </a:endParaRPr>
          </a:p>
        </p:txBody>
      </p:sp>
    </p:spTree>
    <p:extLst>
      <p:ext uri="{BB962C8B-B14F-4D97-AF65-F5344CB8AC3E}">
        <p14:creationId xmlns:p14="http://schemas.microsoft.com/office/powerpoint/2010/main" val="20272655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38012" y="2279986"/>
            <a:ext cx="10652973" cy="2788387"/>
          </a:xfrm>
        </p:spPr>
        <p:txBody>
          <a:bodyPr>
            <a:noAutofit/>
          </a:bodyPr>
          <a:lstStyle/>
          <a:p>
            <a:pPr algn="l">
              <a:lnSpc>
                <a:spcPct val="150000"/>
              </a:lnSpc>
            </a:pPr>
            <a:r>
              <a:rPr lang="en-US" altLang="zh-CN" sz="2800" dirty="0">
                <a:solidFill>
                  <a:srgbClr val="FC3D3D"/>
                </a:solidFill>
              </a:rPr>
              <a:t>5</a:t>
            </a:r>
            <a:r>
              <a:rPr lang="en-US" altLang="zh-CN" sz="2800" dirty="0" smtClean="0">
                <a:solidFill>
                  <a:srgbClr val="FC3D3D"/>
                </a:solidFill>
              </a:rPr>
              <a:t>.3</a:t>
            </a:r>
            <a:r>
              <a:rPr lang="en-US" altLang="zh-CN" sz="2800" dirty="0">
                <a:solidFill>
                  <a:srgbClr val="FC3D3D"/>
                </a:solidFill>
              </a:rPr>
              <a:t>	According to the report, we can learn that __________.</a:t>
            </a:r>
            <a:r>
              <a:rPr lang="zh-CN" altLang="zh-CN" sz="2800" dirty="0">
                <a:solidFill>
                  <a:srgbClr val="FC3D3D"/>
                </a:solidFill>
              </a:rPr>
              <a:t/>
            </a:r>
            <a:br>
              <a:rPr lang="zh-CN" altLang="zh-CN" sz="2800" dirty="0">
                <a:solidFill>
                  <a:srgbClr val="FC3D3D"/>
                </a:solidFill>
              </a:rPr>
            </a:br>
            <a:r>
              <a:rPr lang="en-US" altLang="zh-CN" sz="2800" dirty="0">
                <a:solidFill>
                  <a:srgbClr val="FC3D3D"/>
                </a:solidFill>
              </a:rPr>
              <a:t>A. people in Africa have been influenced by the food and economic crises</a:t>
            </a:r>
            <a:r>
              <a:rPr lang="zh-CN" altLang="zh-CN" sz="2800" dirty="0">
                <a:solidFill>
                  <a:srgbClr val="FC3D3D"/>
                </a:solidFill>
              </a:rPr>
              <a:t/>
            </a:r>
            <a:br>
              <a:rPr lang="zh-CN" altLang="zh-CN" sz="2800" dirty="0">
                <a:solidFill>
                  <a:srgbClr val="FC3D3D"/>
                </a:solidFill>
              </a:rPr>
            </a:br>
            <a:r>
              <a:rPr lang="en-US" altLang="zh-CN" sz="2800" dirty="0">
                <a:solidFill>
                  <a:srgbClr val="FC3D3D"/>
                </a:solidFill>
              </a:rPr>
              <a:t>B. the short-term change in prices has nothing to do with development</a:t>
            </a:r>
            <a:r>
              <a:rPr lang="zh-CN" altLang="zh-CN" sz="2800" dirty="0">
                <a:solidFill>
                  <a:srgbClr val="FC3D3D"/>
                </a:solidFill>
              </a:rPr>
              <a:t/>
            </a:r>
            <a:br>
              <a:rPr lang="zh-CN" altLang="zh-CN" sz="2800" dirty="0">
                <a:solidFill>
                  <a:srgbClr val="FC3D3D"/>
                </a:solidFill>
              </a:rPr>
            </a:br>
            <a:r>
              <a:rPr lang="en-US" altLang="zh-CN" sz="2800" dirty="0">
                <a:solidFill>
                  <a:srgbClr val="FC3D3D"/>
                </a:solidFill>
              </a:rPr>
              <a:t>C. food price changes have little effect on households</a:t>
            </a:r>
            <a:r>
              <a:rPr lang="zh-CN" altLang="zh-CN" sz="2800" dirty="0">
                <a:solidFill>
                  <a:srgbClr val="FC3D3D"/>
                </a:solidFill>
              </a:rPr>
              <a:t/>
            </a:r>
            <a:br>
              <a:rPr lang="zh-CN" altLang="zh-CN" sz="2800" dirty="0">
                <a:solidFill>
                  <a:srgbClr val="FC3D3D"/>
                </a:solidFill>
              </a:rPr>
            </a:br>
            <a:r>
              <a:rPr lang="en-US" altLang="zh-CN" sz="2800" dirty="0">
                <a:solidFill>
                  <a:srgbClr val="FC3D3D"/>
                </a:solidFill>
              </a:rPr>
              <a:t>D. children’s development can be affected by the taking of nutritious food</a:t>
            </a:r>
            <a:endParaRPr lang="zh-CN" altLang="zh-CN" sz="2800" dirty="0">
              <a:solidFill>
                <a:srgbClr val="FC3D3D"/>
              </a:solidFill>
            </a:endParaRPr>
          </a:p>
        </p:txBody>
      </p:sp>
    </p:spTree>
    <p:extLst>
      <p:ext uri="{BB962C8B-B14F-4D97-AF65-F5344CB8AC3E}">
        <p14:creationId xmlns:p14="http://schemas.microsoft.com/office/powerpoint/2010/main" val="26650919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60361" y="2929835"/>
            <a:ext cx="10350321" cy="2717552"/>
          </a:xfrm>
        </p:spPr>
        <p:txBody>
          <a:bodyPr>
            <a:noAutofit/>
          </a:bodyPr>
          <a:lstStyle/>
          <a:p>
            <a:pPr algn="l">
              <a:lnSpc>
                <a:spcPct val="150000"/>
              </a:lnSpc>
            </a:pPr>
            <a:r>
              <a:rPr lang="en-US" altLang="zh-CN" sz="2800" dirty="0" smtClean="0">
                <a:solidFill>
                  <a:srgbClr val="FC3D3D"/>
                </a:solidFill>
              </a:rPr>
              <a:t> </a:t>
            </a:r>
            <a:r>
              <a:rPr lang="en-US" altLang="zh-CN" sz="2800" dirty="0">
                <a:solidFill>
                  <a:srgbClr val="FC3D3D"/>
                </a:solidFill>
              </a:rPr>
              <a:t>1</a:t>
            </a:r>
            <a:r>
              <a:rPr lang="en-US" altLang="zh-CN" sz="2800" dirty="0" smtClean="0">
                <a:solidFill>
                  <a:srgbClr val="FC3D3D"/>
                </a:solidFill>
              </a:rPr>
              <a:t>.2 </a:t>
            </a:r>
            <a:r>
              <a:rPr lang="en-US" altLang="zh-CN" sz="2800" dirty="0">
                <a:solidFill>
                  <a:srgbClr val="FC3D3D"/>
                </a:solidFill>
              </a:rPr>
              <a:t>When a person from Latin America talks to an Arabian on informal occasions, _______.</a:t>
            </a:r>
            <a:r>
              <a:rPr lang="zh-CN" altLang="zh-CN" sz="2800" dirty="0">
                <a:solidFill>
                  <a:srgbClr val="FC3D3D"/>
                </a:solidFill>
              </a:rPr>
              <a:t/>
            </a:r>
            <a:br>
              <a:rPr lang="zh-CN" altLang="zh-CN" sz="2800" dirty="0">
                <a:solidFill>
                  <a:srgbClr val="FC3D3D"/>
                </a:solidFill>
              </a:rPr>
            </a:br>
            <a:r>
              <a:rPr lang="en-US" altLang="zh-CN" sz="2800" dirty="0">
                <a:solidFill>
                  <a:srgbClr val="FC3D3D"/>
                </a:solidFill>
              </a:rPr>
              <a:t>  A. he stands about four feet away</a:t>
            </a:r>
            <a:r>
              <a:rPr lang="zh-CN" altLang="zh-CN" sz="2800" dirty="0">
                <a:solidFill>
                  <a:srgbClr val="FC3D3D"/>
                </a:solidFill>
              </a:rPr>
              <a:t/>
            </a:r>
            <a:br>
              <a:rPr lang="zh-CN" altLang="zh-CN" sz="2800" dirty="0">
                <a:solidFill>
                  <a:srgbClr val="FC3D3D"/>
                </a:solidFill>
              </a:rPr>
            </a:br>
            <a:r>
              <a:rPr lang="en-US" altLang="zh-CN" sz="2800" dirty="0">
                <a:solidFill>
                  <a:srgbClr val="FC3D3D"/>
                </a:solidFill>
              </a:rPr>
              <a:t>  B. “comfort zone” does not exist</a:t>
            </a:r>
            <a:r>
              <a:rPr lang="zh-CN" altLang="zh-CN" sz="2800" dirty="0">
                <a:solidFill>
                  <a:srgbClr val="FC3D3D"/>
                </a:solidFill>
              </a:rPr>
              <a:t/>
            </a:r>
            <a:br>
              <a:rPr lang="zh-CN" altLang="zh-CN" sz="2800" dirty="0">
                <a:solidFill>
                  <a:srgbClr val="FC3D3D"/>
                </a:solidFill>
              </a:rPr>
            </a:br>
            <a:r>
              <a:rPr lang="en-US" altLang="zh-CN" sz="2800" dirty="0">
                <a:solidFill>
                  <a:srgbClr val="FC3D3D"/>
                </a:solidFill>
              </a:rPr>
              <a:t>  C. keeping close enough is preferred</a:t>
            </a:r>
            <a:r>
              <a:rPr lang="zh-CN" altLang="zh-CN" sz="2800" dirty="0">
                <a:solidFill>
                  <a:srgbClr val="FC3D3D"/>
                </a:solidFill>
              </a:rPr>
              <a:t/>
            </a:r>
            <a:br>
              <a:rPr lang="zh-CN" altLang="zh-CN" sz="2800" dirty="0">
                <a:solidFill>
                  <a:srgbClr val="FC3D3D"/>
                </a:solidFill>
              </a:rPr>
            </a:br>
            <a:r>
              <a:rPr lang="en-US" altLang="zh-CN" sz="2800" dirty="0">
                <a:solidFill>
                  <a:srgbClr val="FC3D3D"/>
                </a:solidFill>
              </a:rPr>
              <a:t>  D. communication barriers (</a:t>
            </a:r>
            <a:r>
              <a:rPr lang="zh-CN" altLang="zh-CN" sz="2800" dirty="0">
                <a:solidFill>
                  <a:srgbClr val="FC3D3D"/>
                </a:solidFill>
              </a:rPr>
              <a:t>障碍</a:t>
            </a:r>
            <a:r>
              <a:rPr lang="en-US" altLang="zh-CN" sz="2800" dirty="0">
                <a:solidFill>
                  <a:srgbClr val="FC3D3D"/>
                </a:solidFill>
              </a:rPr>
              <a:t>) may appear</a:t>
            </a:r>
            <a:r>
              <a:rPr lang="zh-CN" altLang="zh-CN" sz="2800" dirty="0">
                <a:solidFill>
                  <a:srgbClr val="FC3D3D"/>
                </a:solidFill>
              </a:rPr>
              <a:t/>
            </a:r>
            <a:br>
              <a:rPr lang="zh-CN" altLang="zh-CN" sz="2800" dirty="0">
                <a:solidFill>
                  <a:srgbClr val="FC3D3D"/>
                </a:solidFill>
              </a:rPr>
            </a:br>
            <a:endParaRPr lang="en-GB" sz="2800" dirty="0">
              <a:solidFill>
                <a:srgbClr val="FC3D3D"/>
              </a:solidFill>
              <a:effectLst/>
            </a:endParaRPr>
          </a:p>
        </p:txBody>
      </p:sp>
    </p:spTree>
    <p:extLst>
      <p:ext uri="{BB962C8B-B14F-4D97-AF65-F5344CB8AC3E}">
        <p14:creationId xmlns:p14="http://schemas.microsoft.com/office/powerpoint/2010/main" val="24096674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70208" y="2273013"/>
            <a:ext cx="10350321" cy="2717552"/>
          </a:xfrm>
        </p:spPr>
        <p:txBody>
          <a:bodyPr>
            <a:noAutofit/>
          </a:bodyPr>
          <a:lstStyle/>
          <a:p>
            <a:pPr algn="l">
              <a:lnSpc>
                <a:spcPct val="150000"/>
              </a:lnSpc>
            </a:pPr>
            <a:r>
              <a:rPr lang="en-US" altLang="zh-CN" sz="2800" dirty="0" smtClean="0">
                <a:solidFill>
                  <a:srgbClr val="FC3D3D"/>
                </a:solidFill>
              </a:rPr>
              <a:t> 1.3 </a:t>
            </a:r>
            <a:r>
              <a:rPr lang="en-US" altLang="zh-CN" sz="2800" dirty="0">
                <a:solidFill>
                  <a:srgbClr val="FC3D3D"/>
                </a:solidFill>
              </a:rPr>
              <a:t>In a conversation between friends, Americans regard it as honest and truthful to _______.</a:t>
            </a:r>
            <a:r>
              <a:rPr lang="zh-CN" altLang="zh-CN" sz="2800" dirty="0">
                <a:solidFill>
                  <a:srgbClr val="FC3D3D"/>
                </a:solidFill>
              </a:rPr>
              <a:t/>
            </a:r>
            <a:br>
              <a:rPr lang="zh-CN" altLang="zh-CN" sz="2800" dirty="0">
                <a:solidFill>
                  <a:srgbClr val="FC3D3D"/>
                </a:solidFill>
              </a:rPr>
            </a:br>
            <a:r>
              <a:rPr lang="en-US" altLang="zh-CN" sz="2800" dirty="0">
                <a:solidFill>
                  <a:srgbClr val="FC3D3D"/>
                </a:solidFill>
              </a:rPr>
              <a:t>  A. maintain direct eye contact</a:t>
            </a:r>
            <a:r>
              <a:rPr lang="zh-CN" altLang="zh-CN" sz="2800" dirty="0">
                <a:solidFill>
                  <a:srgbClr val="FC3D3D"/>
                </a:solidFill>
              </a:rPr>
              <a:t/>
            </a:r>
            <a:br>
              <a:rPr lang="zh-CN" altLang="zh-CN" sz="2800" dirty="0">
                <a:solidFill>
                  <a:srgbClr val="FC3D3D"/>
                </a:solidFill>
              </a:rPr>
            </a:br>
            <a:r>
              <a:rPr lang="en-US" altLang="zh-CN" sz="2800" dirty="0">
                <a:solidFill>
                  <a:srgbClr val="FC3D3D"/>
                </a:solidFill>
              </a:rPr>
              <a:t>  B. hide emotions with a deadpan expression</a:t>
            </a:r>
            <a:r>
              <a:rPr lang="zh-CN" altLang="zh-CN" sz="2800" dirty="0">
                <a:solidFill>
                  <a:srgbClr val="FC3D3D"/>
                </a:solidFill>
              </a:rPr>
              <a:t/>
            </a:r>
            <a:br>
              <a:rPr lang="zh-CN" altLang="zh-CN" sz="2800" dirty="0">
                <a:solidFill>
                  <a:srgbClr val="FC3D3D"/>
                </a:solidFill>
              </a:rPr>
            </a:br>
            <a:r>
              <a:rPr lang="en-US" altLang="zh-CN" sz="2800" dirty="0">
                <a:solidFill>
                  <a:srgbClr val="FC3D3D"/>
                </a:solidFill>
              </a:rPr>
              <a:t>  C. display excitement or dislike, shock or sadness</a:t>
            </a:r>
            <a:r>
              <a:rPr lang="zh-CN" altLang="zh-CN" sz="2800" dirty="0">
                <a:solidFill>
                  <a:srgbClr val="FC3D3D"/>
                </a:solidFill>
              </a:rPr>
              <a:t/>
            </a:r>
            <a:br>
              <a:rPr lang="zh-CN" altLang="zh-CN" sz="2800" dirty="0">
                <a:solidFill>
                  <a:srgbClr val="FC3D3D"/>
                </a:solidFill>
              </a:rPr>
            </a:br>
            <a:r>
              <a:rPr lang="en-US" altLang="zh-CN" sz="2800" dirty="0">
                <a:solidFill>
                  <a:srgbClr val="FC3D3D"/>
                </a:solidFill>
              </a:rPr>
              <a:t>  D. raise their eyebrows, nod and smile politely</a:t>
            </a:r>
            <a:endParaRPr lang="en-GB" sz="2800" dirty="0">
              <a:solidFill>
                <a:srgbClr val="FC3D3D"/>
              </a:solidFill>
              <a:effectLst/>
            </a:endParaRPr>
          </a:p>
        </p:txBody>
      </p:sp>
    </p:spTree>
    <p:extLst>
      <p:ext uri="{BB962C8B-B14F-4D97-AF65-F5344CB8AC3E}">
        <p14:creationId xmlns:p14="http://schemas.microsoft.com/office/powerpoint/2010/main" val="36130524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16169" y="2601422"/>
            <a:ext cx="10152845" cy="2788387"/>
          </a:xfrm>
        </p:spPr>
        <p:txBody>
          <a:bodyPr>
            <a:noAutofit/>
          </a:bodyPr>
          <a:lstStyle/>
          <a:p>
            <a:pPr algn="l">
              <a:lnSpc>
                <a:spcPct val="150000"/>
              </a:lnSpc>
            </a:pPr>
            <a:r>
              <a:rPr lang="en-US" altLang="zh-CN" sz="2800" dirty="0" smtClean="0">
                <a:solidFill>
                  <a:srgbClr val="FC3D3D"/>
                </a:solidFill>
              </a:rPr>
              <a:t>2.1 All </a:t>
            </a:r>
            <a:r>
              <a:rPr lang="en-US" altLang="zh-CN" sz="2800" dirty="0">
                <a:solidFill>
                  <a:srgbClr val="FC3D3D"/>
                </a:solidFill>
              </a:rPr>
              <a:t>of the following are about the second stage of culture shock </a:t>
            </a:r>
            <a:r>
              <a:rPr lang="en-US" altLang="zh-CN" sz="2800" b="1" dirty="0">
                <a:solidFill>
                  <a:srgbClr val="FC3D3D"/>
                </a:solidFill>
              </a:rPr>
              <a:t>EXCEPT</a:t>
            </a:r>
            <a:r>
              <a:rPr lang="en-US" altLang="zh-CN" sz="2800" dirty="0">
                <a:solidFill>
                  <a:srgbClr val="FC3D3D"/>
                </a:solidFill>
              </a:rPr>
              <a:t> ________.</a:t>
            </a:r>
            <a:r>
              <a:rPr lang="zh-CN" altLang="zh-CN" sz="2800" dirty="0">
                <a:solidFill>
                  <a:srgbClr val="FC3D3D"/>
                </a:solidFill>
              </a:rPr>
              <a:t/>
            </a:r>
            <a:br>
              <a:rPr lang="zh-CN" altLang="zh-CN" sz="2800" dirty="0">
                <a:solidFill>
                  <a:srgbClr val="FC3D3D"/>
                </a:solidFill>
              </a:rPr>
            </a:br>
            <a:r>
              <a:rPr lang="en-US" altLang="zh-CN" sz="2800" dirty="0" smtClean="0">
                <a:solidFill>
                  <a:srgbClr val="FC3D3D"/>
                </a:solidFill>
              </a:rPr>
              <a:t>A</a:t>
            </a:r>
            <a:r>
              <a:rPr lang="en-US" altLang="zh-CN" sz="2800" dirty="0">
                <a:solidFill>
                  <a:srgbClr val="FC3D3D"/>
                </a:solidFill>
              </a:rPr>
              <a:t>. we are homesick			</a:t>
            </a:r>
            <a:r>
              <a:rPr lang="en-US" altLang="zh-CN" sz="2800" dirty="0" smtClean="0">
                <a:solidFill>
                  <a:srgbClr val="FC3D3D"/>
                </a:solidFill>
              </a:rPr>
              <a:t/>
            </a:r>
            <a:br>
              <a:rPr lang="en-US" altLang="zh-CN" sz="2800" dirty="0" smtClean="0">
                <a:solidFill>
                  <a:srgbClr val="FC3D3D"/>
                </a:solidFill>
              </a:rPr>
            </a:br>
            <a:r>
              <a:rPr lang="en-US" altLang="zh-CN" sz="2800" dirty="0" smtClean="0">
                <a:solidFill>
                  <a:srgbClr val="FC3D3D"/>
                </a:solidFill>
              </a:rPr>
              <a:t>B</a:t>
            </a:r>
            <a:r>
              <a:rPr lang="en-US" altLang="zh-CN" sz="2800" dirty="0">
                <a:solidFill>
                  <a:srgbClr val="FC3D3D"/>
                </a:solidFill>
              </a:rPr>
              <a:t>. we feel rejected</a:t>
            </a:r>
            <a:r>
              <a:rPr lang="zh-CN" altLang="zh-CN" sz="2800" dirty="0">
                <a:solidFill>
                  <a:srgbClr val="FC3D3D"/>
                </a:solidFill>
              </a:rPr>
              <a:t/>
            </a:r>
            <a:br>
              <a:rPr lang="zh-CN" altLang="zh-CN" sz="2800" dirty="0">
                <a:solidFill>
                  <a:srgbClr val="FC3D3D"/>
                </a:solidFill>
              </a:rPr>
            </a:br>
            <a:r>
              <a:rPr lang="en-US" altLang="zh-CN" sz="2800" dirty="0" smtClean="0">
                <a:solidFill>
                  <a:srgbClr val="FC3D3D"/>
                </a:solidFill>
              </a:rPr>
              <a:t>C</a:t>
            </a:r>
            <a:r>
              <a:rPr lang="en-US" altLang="zh-CN" sz="2800" dirty="0">
                <a:solidFill>
                  <a:srgbClr val="FC3D3D"/>
                </a:solidFill>
              </a:rPr>
              <a:t>. we want to leave the new culture	</a:t>
            </a:r>
            <a:r>
              <a:rPr lang="en-US" altLang="zh-CN" sz="2800" dirty="0" smtClean="0">
                <a:solidFill>
                  <a:srgbClr val="FC3D3D"/>
                </a:solidFill>
              </a:rPr>
              <a:t/>
            </a:r>
            <a:br>
              <a:rPr lang="en-US" altLang="zh-CN" sz="2800" dirty="0" smtClean="0">
                <a:solidFill>
                  <a:srgbClr val="FC3D3D"/>
                </a:solidFill>
              </a:rPr>
            </a:br>
            <a:r>
              <a:rPr lang="en-US" altLang="zh-CN" sz="2800" dirty="0" smtClean="0">
                <a:solidFill>
                  <a:srgbClr val="FC3D3D"/>
                </a:solidFill>
              </a:rPr>
              <a:t>D</a:t>
            </a:r>
            <a:r>
              <a:rPr lang="en-US" altLang="zh-CN" sz="2800" dirty="0">
                <a:solidFill>
                  <a:srgbClr val="FC3D3D"/>
                </a:solidFill>
              </a:rPr>
              <a:t>. we successfully adjust ourselves</a:t>
            </a:r>
            <a:endParaRPr lang="zh-CN" altLang="zh-CN" sz="2800" dirty="0">
              <a:solidFill>
                <a:srgbClr val="FC3D3D"/>
              </a:solidFill>
            </a:endParaRPr>
          </a:p>
        </p:txBody>
      </p:sp>
    </p:spTree>
    <p:extLst>
      <p:ext uri="{BB962C8B-B14F-4D97-AF65-F5344CB8AC3E}">
        <p14:creationId xmlns:p14="http://schemas.microsoft.com/office/powerpoint/2010/main" val="23899602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62179" y="1499026"/>
            <a:ext cx="10184861" cy="2585187"/>
          </a:xfrm>
        </p:spPr>
        <p:txBody>
          <a:bodyPr>
            <a:noAutofit/>
          </a:bodyPr>
          <a:lstStyle/>
          <a:p>
            <a:pPr algn="l">
              <a:lnSpc>
                <a:spcPct val="150000"/>
              </a:lnSpc>
            </a:pPr>
            <a:r>
              <a:rPr lang="en-US" altLang="zh-CN" sz="2800" dirty="0" smtClean="0">
                <a:solidFill>
                  <a:srgbClr val="FC3D3D"/>
                </a:solidFill>
              </a:rPr>
              <a:t>    2.2</a:t>
            </a:r>
            <a:r>
              <a:rPr lang="en-US" altLang="zh-CN" sz="2800" dirty="0">
                <a:solidFill>
                  <a:srgbClr val="FC3D3D"/>
                </a:solidFill>
              </a:rPr>
              <a:t> </a:t>
            </a:r>
            <a:r>
              <a:rPr lang="en-US" altLang="zh-CN" sz="2800" dirty="0" smtClean="0">
                <a:solidFill>
                  <a:srgbClr val="FC3D3D"/>
                </a:solidFill>
              </a:rPr>
              <a:t>The </a:t>
            </a:r>
            <a:r>
              <a:rPr lang="en-US" altLang="zh-CN" sz="2800" dirty="0">
                <a:solidFill>
                  <a:srgbClr val="FC3D3D"/>
                </a:solidFill>
              </a:rPr>
              <a:t>word “</a:t>
            </a:r>
            <a:r>
              <a:rPr lang="en-US" altLang="zh-CN" sz="2800" b="1" i="1" dirty="0">
                <a:solidFill>
                  <a:srgbClr val="FC3D3D"/>
                </a:solidFill>
              </a:rPr>
              <a:t>thrilled</a:t>
            </a:r>
            <a:r>
              <a:rPr lang="en-US" altLang="zh-CN" sz="2800" dirty="0">
                <a:solidFill>
                  <a:srgbClr val="FC3D3D"/>
                </a:solidFill>
              </a:rPr>
              <a:t>” in Para. 2 most probably means “________”.</a:t>
            </a:r>
            <a:r>
              <a:rPr lang="zh-CN" altLang="zh-CN" sz="2800" dirty="0">
                <a:solidFill>
                  <a:srgbClr val="FC3D3D"/>
                </a:solidFill>
              </a:rPr>
              <a:t/>
            </a:r>
            <a:br>
              <a:rPr lang="zh-CN" altLang="zh-CN" sz="2800" dirty="0">
                <a:solidFill>
                  <a:srgbClr val="FC3D3D"/>
                </a:solidFill>
              </a:rPr>
            </a:br>
            <a:r>
              <a:rPr lang="en-US" altLang="zh-CN" sz="2800" dirty="0">
                <a:solidFill>
                  <a:srgbClr val="FC3D3D"/>
                </a:solidFill>
              </a:rPr>
              <a:t>	</a:t>
            </a:r>
            <a:r>
              <a:rPr lang="en-US" altLang="zh-CN" sz="2800" dirty="0" smtClean="0">
                <a:solidFill>
                  <a:srgbClr val="FC3D3D"/>
                </a:solidFill>
              </a:rPr>
              <a:t>             A</a:t>
            </a:r>
            <a:r>
              <a:rPr lang="en-US" altLang="zh-CN" sz="2800" dirty="0">
                <a:solidFill>
                  <a:srgbClr val="FC3D3D"/>
                </a:solidFill>
              </a:rPr>
              <a:t>. excited		</a:t>
            </a:r>
            <a:r>
              <a:rPr lang="en-US" altLang="zh-CN" sz="2800" dirty="0" smtClean="0">
                <a:solidFill>
                  <a:srgbClr val="FC3D3D"/>
                </a:solidFill>
              </a:rPr>
              <a:t>                  B</a:t>
            </a:r>
            <a:r>
              <a:rPr lang="en-US" altLang="zh-CN" sz="2800" dirty="0">
                <a:solidFill>
                  <a:srgbClr val="FC3D3D"/>
                </a:solidFill>
              </a:rPr>
              <a:t>. hopeless 		</a:t>
            </a:r>
            <a:r>
              <a:rPr lang="en-US" altLang="zh-CN" sz="2800" dirty="0" smtClean="0">
                <a:solidFill>
                  <a:srgbClr val="FC3D3D"/>
                </a:solidFill>
              </a:rPr>
              <a:t/>
            </a:r>
            <a:br>
              <a:rPr lang="en-US" altLang="zh-CN" sz="2800" dirty="0" smtClean="0">
                <a:solidFill>
                  <a:srgbClr val="FC3D3D"/>
                </a:solidFill>
              </a:rPr>
            </a:br>
            <a:r>
              <a:rPr lang="en-US" altLang="zh-CN" sz="2800" dirty="0">
                <a:solidFill>
                  <a:srgbClr val="FC3D3D"/>
                </a:solidFill>
              </a:rPr>
              <a:t> </a:t>
            </a:r>
            <a:r>
              <a:rPr lang="en-US" altLang="zh-CN" sz="2800" dirty="0" smtClean="0">
                <a:solidFill>
                  <a:srgbClr val="FC3D3D"/>
                </a:solidFill>
              </a:rPr>
              <a:t>                       C</a:t>
            </a:r>
            <a:r>
              <a:rPr lang="en-US" altLang="zh-CN" sz="2800" dirty="0">
                <a:solidFill>
                  <a:srgbClr val="FC3D3D"/>
                </a:solidFill>
              </a:rPr>
              <a:t>. </a:t>
            </a:r>
            <a:r>
              <a:rPr lang="en-US" altLang="zh-CN" sz="2800" dirty="0" smtClean="0">
                <a:solidFill>
                  <a:srgbClr val="FC3D3D"/>
                </a:solidFill>
              </a:rPr>
              <a:t>disappointed                  </a:t>
            </a:r>
            <a:r>
              <a:rPr lang="en-US" altLang="zh-CN" sz="2800" dirty="0">
                <a:solidFill>
                  <a:srgbClr val="FC3D3D"/>
                </a:solidFill>
              </a:rPr>
              <a:t> </a:t>
            </a:r>
            <a:r>
              <a:rPr lang="en-US" altLang="zh-CN" sz="2800" dirty="0" smtClean="0">
                <a:solidFill>
                  <a:srgbClr val="FC3D3D"/>
                </a:solidFill>
              </a:rPr>
              <a:t>    D</a:t>
            </a:r>
            <a:r>
              <a:rPr lang="en-US" altLang="zh-CN" sz="2800" dirty="0">
                <a:solidFill>
                  <a:srgbClr val="FC3D3D"/>
                </a:solidFill>
              </a:rPr>
              <a:t>. helpless</a:t>
            </a:r>
            <a:endParaRPr lang="zh-CN" altLang="zh-CN" sz="2800" dirty="0">
              <a:solidFill>
                <a:srgbClr val="FC3D3D"/>
              </a:solidFill>
            </a:endParaRPr>
          </a:p>
        </p:txBody>
      </p:sp>
    </p:spTree>
    <p:extLst>
      <p:ext uri="{BB962C8B-B14F-4D97-AF65-F5344CB8AC3E}">
        <p14:creationId xmlns:p14="http://schemas.microsoft.com/office/powerpoint/2010/main" val="13681858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63771" y="2254228"/>
            <a:ext cx="10343880" cy="2788387"/>
          </a:xfrm>
        </p:spPr>
        <p:txBody>
          <a:bodyPr>
            <a:noAutofit/>
          </a:bodyPr>
          <a:lstStyle/>
          <a:p>
            <a:pPr algn="l">
              <a:lnSpc>
                <a:spcPct val="150000"/>
              </a:lnSpc>
            </a:pPr>
            <a:r>
              <a:rPr lang="en-US" altLang="zh-CN" sz="2800" dirty="0" smtClean="0">
                <a:solidFill>
                  <a:srgbClr val="FC3D3D"/>
                </a:solidFill>
              </a:rPr>
              <a:t>2.3</a:t>
            </a:r>
            <a:r>
              <a:rPr lang="en-US" altLang="zh-CN" sz="2800" dirty="0">
                <a:solidFill>
                  <a:srgbClr val="FC3D3D"/>
                </a:solidFill>
              </a:rPr>
              <a:t> </a:t>
            </a:r>
            <a:r>
              <a:rPr lang="en-US" altLang="zh-CN" sz="2800" dirty="0" smtClean="0">
                <a:solidFill>
                  <a:srgbClr val="FC3D3D"/>
                </a:solidFill>
              </a:rPr>
              <a:t>The </a:t>
            </a:r>
            <a:r>
              <a:rPr lang="en-US" altLang="zh-CN" sz="2800" dirty="0">
                <a:solidFill>
                  <a:srgbClr val="FC3D3D"/>
                </a:solidFill>
              </a:rPr>
              <a:t>fourth stage of culture shock doesn’t appear in the passage, but we can conclude that at that stage we ________.</a:t>
            </a:r>
            <a:r>
              <a:rPr lang="zh-CN" altLang="zh-CN" sz="2800" dirty="0">
                <a:solidFill>
                  <a:srgbClr val="FC3D3D"/>
                </a:solidFill>
              </a:rPr>
              <a:t/>
            </a:r>
            <a:br>
              <a:rPr lang="zh-CN" altLang="zh-CN" sz="2800" dirty="0">
                <a:solidFill>
                  <a:srgbClr val="FC3D3D"/>
                </a:solidFill>
              </a:rPr>
            </a:br>
            <a:r>
              <a:rPr lang="en-US" altLang="zh-CN" sz="2800" dirty="0" smtClean="0">
                <a:solidFill>
                  <a:srgbClr val="FC3D3D"/>
                </a:solidFill>
              </a:rPr>
              <a:t>A</a:t>
            </a:r>
            <a:r>
              <a:rPr lang="en-US" altLang="zh-CN" sz="2800" dirty="0">
                <a:solidFill>
                  <a:srgbClr val="FC3D3D"/>
                </a:solidFill>
              </a:rPr>
              <a:t>. become homesick again		</a:t>
            </a:r>
            <a:r>
              <a:rPr lang="en-US" altLang="zh-CN" sz="2800" dirty="0" smtClean="0">
                <a:solidFill>
                  <a:srgbClr val="FC3D3D"/>
                </a:solidFill>
              </a:rPr>
              <a:t/>
            </a:r>
            <a:br>
              <a:rPr lang="en-US" altLang="zh-CN" sz="2800" dirty="0" smtClean="0">
                <a:solidFill>
                  <a:srgbClr val="FC3D3D"/>
                </a:solidFill>
              </a:rPr>
            </a:br>
            <a:r>
              <a:rPr lang="en-US" altLang="zh-CN" sz="2800" dirty="0" smtClean="0">
                <a:solidFill>
                  <a:srgbClr val="FC3D3D"/>
                </a:solidFill>
              </a:rPr>
              <a:t>B</a:t>
            </a:r>
            <a:r>
              <a:rPr lang="en-US" altLang="zh-CN" sz="2800" dirty="0">
                <a:solidFill>
                  <a:srgbClr val="FC3D3D"/>
                </a:solidFill>
              </a:rPr>
              <a:t>. feel comfortable in the new culture</a:t>
            </a:r>
            <a:r>
              <a:rPr lang="zh-CN" altLang="zh-CN" sz="2800" dirty="0">
                <a:solidFill>
                  <a:srgbClr val="FC3D3D"/>
                </a:solidFill>
              </a:rPr>
              <a:t/>
            </a:r>
            <a:br>
              <a:rPr lang="zh-CN" altLang="zh-CN" sz="2800" dirty="0">
                <a:solidFill>
                  <a:srgbClr val="FC3D3D"/>
                </a:solidFill>
              </a:rPr>
            </a:br>
            <a:r>
              <a:rPr lang="en-US" altLang="zh-CN" sz="2800" dirty="0" smtClean="0">
                <a:solidFill>
                  <a:srgbClr val="FC3D3D"/>
                </a:solidFill>
              </a:rPr>
              <a:t>C</a:t>
            </a:r>
            <a:r>
              <a:rPr lang="en-US" altLang="zh-CN" sz="2800" dirty="0">
                <a:solidFill>
                  <a:srgbClr val="FC3D3D"/>
                </a:solidFill>
              </a:rPr>
              <a:t>. find things more difficult		</a:t>
            </a:r>
            <a:r>
              <a:rPr lang="en-US" altLang="zh-CN" sz="2800" dirty="0" smtClean="0">
                <a:solidFill>
                  <a:srgbClr val="FC3D3D"/>
                </a:solidFill>
              </a:rPr>
              <a:t/>
            </a:r>
            <a:br>
              <a:rPr lang="en-US" altLang="zh-CN" sz="2800" dirty="0" smtClean="0">
                <a:solidFill>
                  <a:srgbClr val="FC3D3D"/>
                </a:solidFill>
              </a:rPr>
            </a:br>
            <a:r>
              <a:rPr lang="en-US" altLang="zh-CN" sz="2800" dirty="0" smtClean="0">
                <a:solidFill>
                  <a:srgbClr val="FC3D3D"/>
                </a:solidFill>
              </a:rPr>
              <a:t>D</a:t>
            </a:r>
            <a:r>
              <a:rPr lang="en-US" altLang="zh-CN" sz="2800" dirty="0">
                <a:solidFill>
                  <a:srgbClr val="FC3D3D"/>
                </a:solidFill>
              </a:rPr>
              <a:t>. find the new surrounding unsatisfying </a:t>
            </a:r>
            <a:endParaRPr lang="zh-CN" altLang="zh-CN" sz="2800" dirty="0">
              <a:solidFill>
                <a:srgbClr val="FC3D3D"/>
              </a:solidFill>
            </a:endParaRPr>
          </a:p>
        </p:txBody>
      </p:sp>
    </p:spTree>
    <p:extLst>
      <p:ext uri="{BB962C8B-B14F-4D97-AF65-F5344CB8AC3E}">
        <p14:creationId xmlns:p14="http://schemas.microsoft.com/office/powerpoint/2010/main" val="480271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99377" y="1906499"/>
            <a:ext cx="10794640" cy="2788387"/>
          </a:xfrm>
        </p:spPr>
        <p:txBody>
          <a:bodyPr>
            <a:noAutofit/>
          </a:bodyPr>
          <a:lstStyle/>
          <a:p>
            <a:pPr algn="l">
              <a:lnSpc>
                <a:spcPct val="150000"/>
              </a:lnSpc>
            </a:pPr>
            <a:r>
              <a:rPr lang="en-US" altLang="zh-CN" sz="2800" dirty="0" smtClean="0">
                <a:solidFill>
                  <a:srgbClr val="FC3D3D"/>
                </a:solidFill>
              </a:rPr>
              <a:t>3.1 </a:t>
            </a:r>
            <a:r>
              <a:rPr lang="en-US" altLang="zh-CN" sz="2800" dirty="0">
                <a:solidFill>
                  <a:srgbClr val="FC3D3D"/>
                </a:solidFill>
              </a:rPr>
              <a:t>The main argument in this passage is that</a:t>
            </a:r>
            <a:r>
              <a:rPr lang="en-US" altLang="zh-CN" sz="2800" u="sng" dirty="0">
                <a:solidFill>
                  <a:srgbClr val="FC3D3D"/>
                </a:solidFill>
              </a:rPr>
              <a:t>      </a:t>
            </a:r>
            <a:r>
              <a:rPr lang="en-US" altLang="zh-CN" sz="2800" dirty="0">
                <a:solidFill>
                  <a:srgbClr val="FC3D3D"/>
                </a:solidFill>
              </a:rPr>
              <a:t>.</a:t>
            </a:r>
            <a:r>
              <a:rPr lang="zh-CN" altLang="zh-CN" sz="2800" dirty="0">
                <a:solidFill>
                  <a:srgbClr val="FC3D3D"/>
                </a:solidFill>
              </a:rPr>
              <a:t/>
            </a:r>
            <a:br>
              <a:rPr lang="zh-CN" altLang="zh-CN" sz="2800" dirty="0">
                <a:solidFill>
                  <a:srgbClr val="FC3D3D"/>
                </a:solidFill>
              </a:rPr>
            </a:br>
            <a:r>
              <a:rPr lang="en-US" altLang="zh-CN" sz="2800" dirty="0">
                <a:solidFill>
                  <a:srgbClr val="FC3D3D"/>
                </a:solidFill>
              </a:rPr>
              <a:t>A. a small percent of the world's population is already "living in the future"</a:t>
            </a:r>
            <a:r>
              <a:rPr lang="zh-CN" altLang="zh-CN" sz="2800" dirty="0">
                <a:solidFill>
                  <a:srgbClr val="FC3D3D"/>
                </a:solidFill>
              </a:rPr>
              <a:t/>
            </a:r>
            <a:br>
              <a:rPr lang="zh-CN" altLang="zh-CN" sz="2800" dirty="0">
                <a:solidFill>
                  <a:srgbClr val="FC3D3D"/>
                </a:solidFill>
              </a:rPr>
            </a:br>
            <a:r>
              <a:rPr lang="en-US" altLang="zh-CN" sz="2800" dirty="0">
                <a:solidFill>
                  <a:srgbClr val="FC3D3D"/>
                </a:solidFill>
              </a:rPr>
              <a:t>B. the majority should see what the future will be like</a:t>
            </a:r>
            <a:r>
              <a:rPr lang="zh-CN" altLang="zh-CN" sz="2800" dirty="0">
                <a:solidFill>
                  <a:srgbClr val="FC3D3D"/>
                </a:solidFill>
              </a:rPr>
              <a:t/>
            </a:r>
            <a:br>
              <a:rPr lang="zh-CN" altLang="zh-CN" sz="2800" dirty="0">
                <a:solidFill>
                  <a:srgbClr val="FC3D3D"/>
                </a:solidFill>
              </a:rPr>
            </a:br>
            <a:r>
              <a:rPr lang="en-US" altLang="zh-CN" sz="2800" dirty="0">
                <a:solidFill>
                  <a:srgbClr val="FC3D3D"/>
                </a:solidFill>
              </a:rPr>
              <a:t>C. the new "pace of life" is actually nothing new</a:t>
            </a:r>
            <a:r>
              <a:rPr lang="zh-CN" altLang="zh-CN" sz="2800" dirty="0">
                <a:solidFill>
                  <a:srgbClr val="FC3D3D"/>
                </a:solidFill>
              </a:rPr>
              <a:t/>
            </a:r>
            <a:br>
              <a:rPr lang="zh-CN" altLang="zh-CN" sz="2800" dirty="0">
                <a:solidFill>
                  <a:srgbClr val="FC3D3D"/>
                </a:solidFill>
              </a:rPr>
            </a:br>
            <a:r>
              <a:rPr lang="en-US" altLang="zh-CN" sz="2800" dirty="0">
                <a:solidFill>
                  <a:srgbClr val="FC3D3D"/>
                </a:solidFill>
              </a:rPr>
              <a:t>D. however we live, we must all face an increased pace of life</a:t>
            </a:r>
            <a:endParaRPr lang="zh-CN" altLang="zh-CN" sz="2800" dirty="0">
              <a:solidFill>
                <a:srgbClr val="FC3D3D"/>
              </a:solidFill>
            </a:endParaRPr>
          </a:p>
        </p:txBody>
      </p:sp>
    </p:spTree>
    <p:extLst>
      <p:ext uri="{BB962C8B-B14F-4D97-AF65-F5344CB8AC3E}">
        <p14:creationId xmlns:p14="http://schemas.microsoft.com/office/powerpoint/2010/main" val="34652264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63770" y="1996651"/>
            <a:ext cx="10343880" cy="2788387"/>
          </a:xfrm>
        </p:spPr>
        <p:txBody>
          <a:bodyPr>
            <a:noAutofit/>
          </a:bodyPr>
          <a:lstStyle/>
          <a:p>
            <a:pPr algn="l">
              <a:lnSpc>
                <a:spcPct val="150000"/>
              </a:lnSpc>
            </a:pPr>
            <a:r>
              <a:rPr lang="en-US" altLang="zh-CN" sz="2800" dirty="0" smtClean="0">
                <a:solidFill>
                  <a:srgbClr val="FC3D3D"/>
                </a:solidFill>
              </a:rPr>
              <a:t>3.2 </a:t>
            </a:r>
            <a:r>
              <a:rPr lang="en-US" altLang="zh-CN" sz="2800" dirty="0">
                <a:solidFill>
                  <a:srgbClr val="FC3D3D"/>
                </a:solidFill>
              </a:rPr>
              <a:t>The "people of the present" here refers to those who</a:t>
            </a:r>
            <a:r>
              <a:rPr lang="en-US" altLang="zh-CN" sz="2800" u="sng" dirty="0">
                <a:solidFill>
                  <a:srgbClr val="FC3D3D"/>
                </a:solidFill>
              </a:rPr>
              <a:t>      </a:t>
            </a:r>
            <a:r>
              <a:rPr lang="en-US" altLang="zh-CN" sz="2800" dirty="0">
                <a:solidFill>
                  <a:srgbClr val="FC3D3D"/>
                </a:solidFill>
              </a:rPr>
              <a:t>.</a:t>
            </a:r>
            <a:r>
              <a:rPr lang="zh-CN" altLang="zh-CN" sz="2800" dirty="0">
                <a:solidFill>
                  <a:srgbClr val="FC3D3D"/>
                </a:solidFill>
              </a:rPr>
              <a:t/>
            </a:r>
            <a:br>
              <a:rPr lang="zh-CN" altLang="zh-CN" sz="2800" dirty="0">
                <a:solidFill>
                  <a:srgbClr val="FC3D3D"/>
                </a:solidFill>
              </a:rPr>
            </a:br>
            <a:r>
              <a:rPr lang="en-US" altLang="zh-CN" sz="2800" dirty="0">
                <a:solidFill>
                  <a:srgbClr val="FC3D3D"/>
                </a:solidFill>
              </a:rPr>
              <a:t>A. rely on their county's agricultural past</a:t>
            </a:r>
            <a:r>
              <a:rPr lang="zh-CN" altLang="zh-CN" sz="2800" dirty="0">
                <a:solidFill>
                  <a:srgbClr val="FC3D3D"/>
                </a:solidFill>
              </a:rPr>
              <a:t/>
            </a:r>
            <a:br>
              <a:rPr lang="zh-CN" altLang="zh-CN" sz="2800" dirty="0">
                <a:solidFill>
                  <a:srgbClr val="FC3D3D"/>
                </a:solidFill>
              </a:rPr>
            </a:br>
            <a:r>
              <a:rPr lang="en-US" altLang="zh-CN" sz="2800" dirty="0">
                <a:solidFill>
                  <a:srgbClr val="FC3D3D"/>
                </a:solidFill>
              </a:rPr>
              <a:t>B. spend their time examining different races</a:t>
            </a:r>
            <a:r>
              <a:rPr lang="zh-CN" altLang="zh-CN" sz="2800" dirty="0">
                <a:solidFill>
                  <a:srgbClr val="FC3D3D"/>
                </a:solidFill>
              </a:rPr>
              <a:t/>
            </a:r>
            <a:br>
              <a:rPr lang="zh-CN" altLang="zh-CN" sz="2800" dirty="0">
                <a:solidFill>
                  <a:srgbClr val="FC3D3D"/>
                </a:solidFill>
              </a:rPr>
            </a:br>
            <a:r>
              <a:rPr lang="en-US" altLang="zh-CN" sz="2800" dirty="0">
                <a:solidFill>
                  <a:srgbClr val="FC3D3D"/>
                </a:solidFill>
              </a:rPr>
              <a:t>C. have been shaped by industrialization and mass education</a:t>
            </a:r>
            <a:r>
              <a:rPr lang="zh-CN" altLang="zh-CN" sz="2800" dirty="0">
                <a:solidFill>
                  <a:srgbClr val="FC3D3D"/>
                </a:solidFill>
              </a:rPr>
              <a:t/>
            </a:r>
            <a:br>
              <a:rPr lang="zh-CN" altLang="zh-CN" sz="2800" dirty="0">
                <a:solidFill>
                  <a:srgbClr val="FC3D3D"/>
                </a:solidFill>
              </a:rPr>
            </a:br>
            <a:r>
              <a:rPr lang="en-US" altLang="zh-CN" sz="2800" dirty="0">
                <a:solidFill>
                  <a:srgbClr val="FC3D3D"/>
                </a:solidFill>
              </a:rPr>
              <a:t>D. are constantly trying to change life as they see it</a:t>
            </a:r>
            <a:endParaRPr lang="zh-CN" altLang="zh-CN" sz="2800" dirty="0">
              <a:solidFill>
                <a:srgbClr val="FC3D3D"/>
              </a:solidFill>
            </a:endParaRPr>
          </a:p>
        </p:txBody>
      </p:sp>
    </p:spTree>
    <p:extLst>
      <p:ext uri="{BB962C8B-B14F-4D97-AF65-F5344CB8AC3E}">
        <p14:creationId xmlns:p14="http://schemas.microsoft.com/office/powerpoint/2010/main" val="20837971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89529" y="2048166"/>
            <a:ext cx="10343880" cy="2788387"/>
          </a:xfrm>
        </p:spPr>
        <p:txBody>
          <a:bodyPr>
            <a:noAutofit/>
          </a:bodyPr>
          <a:lstStyle/>
          <a:p>
            <a:pPr algn="l">
              <a:lnSpc>
                <a:spcPct val="150000"/>
              </a:lnSpc>
            </a:pPr>
            <a:r>
              <a:rPr lang="en-US" altLang="zh-CN" sz="2800" dirty="0" smtClean="0">
                <a:solidFill>
                  <a:srgbClr val="FC3D3D"/>
                </a:solidFill>
              </a:rPr>
              <a:t>3.3 </a:t>
            </a:r>
            <a:r>
              <a:rPr lang="en-US" altLang="zh-CN" sz="2800" dirty="0">
                <a:solidFill>
                  <a:srgbClr val="FC3D3D"/>
                </a:solidFill>
              </a:rPr>
              <a:t>From what the author says, "trend-makers" are people who</a:t>
            </a:r>
            <a:r>
              <a:rPr lang="en-US" altLang="zh-CN" sz="2800" u="sng" dirty="0">
                <a:solidFill>
                  <a:srgbClr val="FC3D3D"/>
                </a:solidFill>
              </a:rPr>
              <a:t>      </a:t>
            </a:r>
            <a:r>
              <a:rPr lang="en-US" altLang="zh-CN" sz="2800" dirty="0">
                <a:solidFill>
                  <a:srgbClr val="FC3D3D"/>
                </a:solidFill>
              </a:rPr>
              <a:t>.</a:t>
            </a:r>
            <a:r>
              <a:rPr lang="zh-CN" altLang="zh-CN" sz="2800" dirty="0">
                <a:solidFill>
                  <a:srgbClr val="FC3D3D"/>
                </a:solidFill>
              </a:rPr>
              <a:t/>
            </a:r>
            <a:br>
              <a:rPr lang="zh-CN" altLang="zh-CN" sz="2800" dirty="0">
                <a:solidFill>
                  <a:srgbClr val="FC3D3D"/>
                </a:solidFill>
              </a:rPr>
            </a:br>
            <a:r>
              <a:rPr lang="en-US" altLang="zh-CN" sz="2800" dirty="0">
                <a:solidFill>
                  <a:srgbClr val="FC3D3D"/>
                </a:solidFill>
              </a:rPr>
              <a:t>A. live in large cities all over the world</a:t>
            </a:r>
            <a:r>
              <a:rPr lang="zh-CN" altLang="zh-CN" sz="2800" dirty="0">
                <a:solidFill>
                  <a:srgbClr val="FC3D3D"/>
                </a:solidFill>
              </a:rPr>
              <a:t/>
            </a:r>
            <a:br>
              <a:rPr lang="zh-CN" altLang="zh-CN" sz="2800" dirty="0">
                <a:solidFill>
                  <a:srgbClr val="FC3D3D"/>
                </a:solidFill>
              </a:rPr>
            </a:br>
            <a:r>
              <a:rPr lang="en-US" altLang="zh-CN" sz="2800" dirty="0">
                <a:solidFill>
                  <a:srgbClr val="FC3D3D"/>
                </a:solidFill>
              </a:rPr>
              <a:t>B. dream about the future</a:t>
            </a:r>
            <a:r>
              <a:rPr lang="zh-CN" altLang="zh-CN" sz="2800" dirty="0">
                <a:solidFill>
                  <a:srgbClr val="FC3D3D"/>
                </a:solidFill>
              </a:rPr>
              <a:t/>
            </a:r>
            <a:br>
              <a:rPr lang="zh-CN" altLang="zh-CN" sz="2800" dirty="0">
                <a:solidFill>
                  <a:srgbClr val="FC3D3D"/>
                </a:solidFill>
              </a:rPr>
            </a:br>
            <a:r>
              <a:rPr lang="en-US" altLang="zh-CN" sz="2800" dirty="0">
                <a:solidFill>
                  <a:srgbClr val="FC3D3D"/>
                </a:solidFill>
              </a:rPr>
              <a:t>C. set the pattern of life for the future</a:t>
            </a:r>
            <a:r>
              <a:rPr lang="zh-CN" altLang="zh-CN" sz="2800" dirty="0">
                <a:solidFill>
                  <a:srgbClr val="FC3D3D"/>
                </a:solidFill>
              </a:rPr>
              <a:t/>
            </a:r>
            <a:br>
              <a:rPr lang="zh-CN" altLang="zh-CN" sz="2800" dirty="0">
                <a:solidFill>
                  <a:srgbClr val="FC3D3D"/>
                </a:solidFill>
              </a:rPr>
            </a:br>
            <a:r>
              <a:rPr lang="en-US" altLang="zh-CN" sz="2800" dirty="0">
                <a:solidFill>
                  <a:srgbClr val="FC3D3D"/>
                </a:solidFill>
              </a:rPr>
              <a:t>D. make changes in culture and technology</a:t>
            </a:r>
            <a:endParaRPr lang="zh-CN" altLang="zh-CN" sz="2800" dirty="0">
              <a:solidFill>
                <a:srgbClr val="FC3D3D"/>
              </a:solidFill>
            </a:endParaRPr>
          </a:p>
        </p:txBody>
      </p:sp>
    </p:spTree>
    <p:extLst>
      <p:ext uri="{BB962C8B-B14F-4D97-AF65-F5344CB8AC3E}">
        <p14:creationId xmlns:p14="http://schemas.microsoft.com/office/powerpoint/2010/main" val="3883245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198</Words>
  <Application>Microsoft Office PowerPoint</Application>
  <PresentationFormat>宽屏</PresentationFormat>
  <Paragraphs>15</Paragraphs>
  <Slides>15</Slides>
  <Notes>0</Notes>
  <HiddenSlides>0</HiddenSlides>
  <MMClips>0</MMClips>
  <ScaleCrop>false</ScaleCrop>
  <HeadingPairs>
    <vt:vector size="6" baseType="variant">
      <vt:variant>
        <vt:lpstr>已用的字体</vt:lpstr>
      </vt:variant>
      <vt:variant>
        <vt:i4>6</vt:i4>
      </vt:variant>
      <vt:variant>
        <vt:lpstr>主题</vt:lpstr>
      </vt:variant>
      <vt:variant>
        <vt:i4>5</vt:i4>
      </vt:variant>
      <vt:variant>
        <vt:lpstr>幻灯片标题</vt:lpstr>
      </vt:variant>
      <vt:variant>
        <vt:i4>15</vt:i4>
      </vt:variant>
    </vt:vector>
  </HeadingPairs>
  <TitlesOfParts>
    <vt:vector size="26" baseType="lpstr">
      <vt:lpstr>等线</vt:lpstr>
      <vt:lpstr>等线 Light</vt:lpstr>
      <vt:lpstr>宋体</vt:lpstr>
      <vt:lpstr>Arial</vt:lpstr>
      <vt:lpstr>Calibri</vt:lpstr>
      <vt:lpstr>Calibri Light</vt:lpstr>
      <vt:lpstr>Office 主题</vt:lpstr>
      <vt:lpstr>Office 主题​​</vt:lpstr>
      <vt:lpstr>1_Office 主题​​</vt:lpstr>
      <vt:lpstr>2_Office 主题​​</vt:lpstr>
      <vt:lpstr>3_Office 主题​​</vt:lpstr>
      <vt:lpstr>1.1 How far people keep to each other while talking is closely    associated with their _______.                    A. origin                              B. culture                     C. custom                   D. nationality</vt:lpstr>
      <vt:lpstr> 1.2 When a person from Latin America talks to an Arabian on informal occasions, _______.   A. he stands about four feet away   B. “comfort zone” does not exist   C. keeping close enough is preferred   D. communication barriers (障碍) may appear </vt:lpstr>
      <vt:lpstr> 1.3 In a conversation between friends, Americans regard it as honest and truthful to _______.   A. maintain direct eye contact   B. hide emotions with a deadpan expression   C. display excitement or dislike, shock or sadness   D. raise their eyebrows, nod and smile politely</vt:lpstr>
      <vt:lpstr>2.1 All of the following are about the second stage of culture shock EXCEPT ________. A. we are homesick    B. we feel rejected C. we want to leave the new culture  D. we successfully adjust ourselves</vt:lpstr>
      <vt:lpstr>    2.2 The word “thrilled” in Para. 2 most probably means “________”.               A. excited                    B. hopeless                            C. disappointed                       D. helpless</vt:lpstr>
      <vt:lpstr>2.3 The fourth stage of culture shock doesn’t appear in the passage, but we can conclude that at that stage we ________. A. become homesick again   B. feel comfortable in the new culture C. find things more difficult   D. find the new surrounding unsatisfying </vt:lpstr>
      <vt:lpstr>3.1 The main argument in this passage is that      . A. a small percent of the world's population is already "living in the future" B. the majority should see what the future will be like C. the new "pace of life" is actually nothing new D. however we live, we must all face an increased pace of life</vt:lpstr>
      <vt:lpstr>3.2 The "people of the present" here refers to those who      . A. rely on their county's agricultural past B. spend their time examining different races C. have been shaped by industrialization and mass education D. are constantly trying to change life as they see it</vt:lpstr>
      <vt:lpstr>3.3 From what the author says, "trend-makers" are people who      . A. live in large cities all over the world B. dream about the future C. set the pattern of life for the future D. make changes in culture and technology</vt:lpstr>
      <vt:lpstr>4.1 What should you think about when having an interview? A. How to express what you want to say.  B. How to use a flat monotone voice.  C. How to ask very detailed questions. D. How to hide your excitement and eagerness.</vt:lpstr>
      <vt:lpstr>4.2 To give a good answer to a behavioral interview question you needn’t explain _________.  A. the action you took         B. the results you got C. your eagerness to carry out the project     D. a situation or a task that you were given</vt:lpstr>
      <vt:lpstr>4.3 What’s the main purpose of this passage? A. To give suggestions on having an interview. B. To introduce some keys to being a successful interviewer. C. To encourage people to send a thank-letter before interview.   D. To advise people to ask friends some questions before interview.</vt:lpstr>
      <vt:lpstr>5.1 The U.N World Food program aims to __________. A. hold a ceremony to mark World Food Day B. provide food for developing nations C. show concerns over food insecurity in the developing world D. introduce the U.N Food and Agriculture Organization in Rome</vt:lpstr>
      <vt:lpstr>5.2 The underlined word “volatility” in paragraph 2 means __________.                    A. supply                          B. instability                           C. quality                          D. control</vt:lpstr>
      <vt:lpstr>5.3 According to the report, we can learn that __________. A. people in Africa have been influenced by the food and economic crises B. the short-term change in prices has nothing to do with development C. food price changes have little effect on households D. children’s development can be affected by the taking of nutritious food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Another cultural aspect of nonverbal communication is one that you might not think about: space. Every person feels himself have a sort of invisible protection surrounding his physical body. When someone comes too close, he feels uncomfortable. When he bumps onto someone, he feels obliged to apologize. But the size of a person’s “comfort zone” depends on his cultural ethnic origin. For example, in casual conversation, many Americans stand about four feet apart. In other words, they like to keep each other “at an arm’s length”. People in Latin or Arab cultures, in contrast, stand very close to each other and touch each other often. If someone from one of those cultures stands too close to an American while in conversation, the Americans may feel uncomfortable and back away.       When Americans are talking, they expect others to respond to what they are saying. To Americans, polite conversationalists understand by showing expressions of excitement or dislike, shock or sadness. People with a “poker face”, whose emotions are hidden by a deadpan（无表情的） expression, are looked upon with suspicion. Americans also show their attentiveness in a conversation by raising their eyebrows, nodding, smiling politely and maintaining good eye contact. However, some cultures view direct eye contact as impolite or threatening. Americans see it as a sign of genuineness and honesty. If a person doesn’t look you in the eye, American might say: you should question his motives---or suppose that he doesn’t like you. Yet with all the concern for eye contact, Americans still consider staring---especially at strangers---to be rude.</dc:title>
  <dc:creator>admin</dc:creator>
  <cp:lastModifiedBy>admin</cp:lastModifiedBy>
  <cp:revision>9</cp:revision>
  <dcterms:created xsi:type="dcterms:W3CDTF">2018-01-12T16:52:00Z</dcterms:created>
  <dcterms:modified xsi:type="dcterms:W3CDTF">2018-01-12T18:58:36Z</dcterms:modified>
</cp:coreProperties>
</file>