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1" r:id="rId4"/>
    <p:sldId id="257" r:id="rId5"/>
    <p:sldId id="258" r:id="rId6"/>
    <p:sldId id="260" r:id="rId7"/>
    <p:sldId id="262" r:id="rId8"/>
    <p:sldId id="275" r:id="rId9"/>
    <p:sldId id="261" r:id="rId10"/>
    <p:sldId id="267" r:id="rId11"/>
    <p:sldId id="268" r:id="rId12"/>
    <p:sldId id="269" r:id="rId13"/>
    <p:sldId id="264" r:id="rId14"/>
    <p:sldId id="273" r:id="rId15"/>
    <p:sldId id="274" r:id="rId16"/>
    <p:sldId id="276" r:id="rId17"/>
    <p:sldId id="265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85C4"/>
    <a:srgbClr val="070E15"/>
    <a:srgbClr val="C65251"/>
    <a:srgbClr val="3D92A8"/>
    <a:srgbClr val="4CB0CB"/>
    <a:srgbClr val="ADD3E1"/>
    <a:srgbClr val="4F81BD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21</a:t>
            </a:r>
            <a:r>
              <a:rPr lang="ko-KR" altLang="en-US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년 세종시민 통근 비율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21년 세종시민 통근 비율</c:v>
                </c:pt>
              </c:strCache>
            </c:strRef>
          </c:tx>
          <c:dPt>
            <c:idx val="0"/>
            <c:bubble3D val="0"/>
            <c:spPr>
              <a:solidFill>
                <a:srgbClr val="4F81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45E-43B6-B4ED-71FE92D617D3}"/>
              </c:ext>
            </c:extLst>
          </c:dPt>
          <c:dPt>
            <c:idx val="1"/>
            <c:bubble3D val="0"/>
            <c:spPr>
              <a:solidFill>
                <a:srgbClr val="C050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5E-43B6-B4ED-71FE92D617D3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3F6F74F-27F6-4DF9-841E-2BF21A513211}" type="CATEGORYNAME">
                      <a:rPr lang="ko-KR" altLang="en-US" b="1">
                        <a:solidFill>
                          <a:schemeClr val="tx1"/>
                        </a:solidFill>
                        <a:latin typeface="닉스곤체 B 2.0" panose="020B0600000101010101" pitchFamily="34" charset="-127"/>
                        <a:ea typeface="닉스곤체 B 2.0" panose="020B0600000101010101" pitchFamily="34" charset="-127"/>
                      </a:rPr>
                      <a:pPr>
                        <a:defRPr b="1"/>
                      </a:pPr>
                      <a:t>[범주 이름]</a:t>
                    </a:fld>
                    <a:endParaRPr lang="ko-KR" altLang="en-US" b="1" baseline="0" dirty="0">
                      <a:solidFill>
                        <a:schemeClr val="tx1"/>
                      </a:solidFill>
                      <a:latin typeface="닉스곤체 B 2.0" panose="020B0600000101010101" pitchFamily="34" charset="-127"/>
                      <a:ea typeface="닉스곤체 B 2.0" panose="020B0600000101010101" pitchFamily="34" charset="-127"/>
                    </a:endParaRPr>
                  </a:p>
                  <a:p>
                    <a:pPr>
                      <a:defRPr b="1"/>
                    </a:pPr>
                    <a:fld id="{458B70B5-60B5-4223-857D-3D439677EC65}" type="PERCENTAGE">
                      <a:rPr lang="en-US" altLang="ko-KR" b="1">
                        <a:solidFill>
                          <a:schemeClr val="tx1"/>
                        </a:solidFill>
                        <a:latin typeface="닉스곤체 B 2.0" panose="020B0600000101010101" pitchFamily="34" charset="-127"/>
                        <a:ea typeface="닉스곤체 B 2.0" panose="020B0600000101010101" pitchFamily="34" charset="-127"/>
                      </a:rPr>
                      <a:pPr>
                        <a:defRPr b="1"/>
                      </a:pPr>
                      <a:t>[백분율]</a:t>
                    </a:fld>
                    <a:endParaRPr lang="ko-KR" altLang="en-US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45E-43B6-B4ED-71FE92D617D3}"/>
                </c:ext>
              </c:extLst>
            </c:dLbl>
            <c:dLbl>
              <c:idx val="1"/>
              <c:layout>
                <c:manualLayout>
                  <c:x val="0.22841891270388784"/>
                  <c:y val="-4.67887809888346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BC5FFF8-0AB8-4BBE-82BA-EBA03341A31B}" type="CATEGORYNAME">
                      <a:rPr lang="ko-KR" altLang="en-US" b="1">
                        <a:solidFill>
                          <a:schemeClr val="tx1"/>
                        </a:solidFill>
                        <a:latin typeface="닉스곤체 B 2.0" panose="020B0600000101010101" pitchFamily="34" charset="-127"/>
                        <a:ea typeface="닉스곤체 B 2.0" panose="020B0600000101010101" pitchFamily="34" charset="-127"/>
                      </a:rPr>
                      <a:pPr>
                        <a:defRPr/>
                      </a:pPr>
                      <a:t>[범주 이름]</a:t>
                    </a:fld>
                    <a:endParaRPr lang="ko-KR" altLang="en-US" b="1" baseline="0" dirty="0">
                      <a:solidFill>
                        <a:schemeClr val="tx1"/>
                      </a:solidFill>
                      <a:latin typeface="닉스곤체 B 2.0" panose="020B0600000101010101" pitchFamily="34" charset="-127"/>
                      <a:ea typeface="닉스곤체 B 2.0" panose="020B0600000101010101" pitchFamily="34" charset="-127"/>
                    </a:endParaRPr>
                  </a:p>
                  <a:p>
                    <a:pPr>
                      <a:defRPr/>
                    </a:pPr>
                    <a:fld id="{BC766768-BBF0-4628-987F-B3BCA08AB408}" type="PERCENTAGE">
                      <a:rPr lang="en-US" altLang="ko-KR">
                        <a:solidFill>
                          <a:schemeClr val="tx1"/>
                        </a:solidFill>
                        <a:latin typeface="닉스곤체 B 2.0" panose="020B0600000101010101" pitchFamily="34" charset="-127"/>
                        <a:ea typeface="닉스곤체 B 2.0" panose="020B0600000101010101" pitchFamily="34" charset="-127"/>
                      </a:rPr>
                      <a:pPr>
                        <a:defRPr/>
                      </a:pPr>
                      <a:t>[백분율]</a:t>
                    </a:fld>
                    <a:endParaRPr lang="ko-KR" altLang="en-US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230110775427997"/>
                      <c:h val="0.1737430471228059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45E-43B6-B4ED-71FE92D617D3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통근안함</c:v>
                </c:pt>
                <c:pt idx="1">
                  <c:v>통근함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0.41</c:v>
                </c:pt>
                <c:pt idx="1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E-43B6-B4ED-71FE92D61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이용 만족도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이용 만족도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ADD3E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EA-4FB3-AEE7-347CCD03136A}"/>
              </c:ext>
            </c:extLst>
          </c:dPt>
          <c:dPt>
            <c:idx val="1"/>
            <c:bubble3D val="0"/>
            <c:spPr>
              <a:solidFill>
                <a:srgbClr val="3D92A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EA-4FB3-AEE7-347CCD03136A}"/>
              </c:ext>
            </c:extLst>
          </c:dPt>
          <c:dPt>
            <c:idx val="2"/>
            <c:bubble3D val="0"/>
            <c:spPr>
              <a:solidFill>
                <a:srgbClr val="4CB0C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EA-4FB3-AEE7-347CCD03136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E8B23E0-C016-4830-B8ED-E15A77D6E728}" type="CATEGORYNAME">
                      <a:rPr lang="ko-KR" altLang="en-US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[범주 이름]</a:t>
                    </a:fld>
                    <a:endParaRPr lang="ko-KR" altLang="en-US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fld id="{E055EBF1-B023-4724-A575-D7FF9D736993}" type="VALUE">
                      <a:rPr lang="en-US" altLang="ko-KR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4EA-4FB3-AEE7-347CCD03136A}"/>
                </c:ext>
              </c:extLst>
            </c:dLbl>
            <c:dLbl>
              <c:idx val="1"/>
              <c:layout>
                <c:manualLayout>
                  <c:x val="9.9436739784698483E-2"/>
                  <c:y val="-0.18089276573837862"/>
                </c:manualLayout>
              </c:layout>
              <c:tx>
                <c:rich>
                  <a:bodyPr/>
                  <a:lstStyle/>
                  <a:p>
                    <a:fld id="{8FA29827-CE60-4C3A-8117-B07C6A82641F}" type="CATEGORYNAME">
                      <a:rPr lang="ko-KR" altLang="en-US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[범주 이름]</a:t>
                    </a:fld>
                    <a:endParaRPr lang="ko-KR" altLang="en-US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fld id="{CCD9E89B-1768-436D-87DE-DCA8A0E84669}" type="VALUE">
                      <a:rPr lang="en-US" altLang="ko-KR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4EA-4FB3-AEE7-347CCD03136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F0B96BE-0888-4FCD-B642-54E11809DEDC}" type="CATEGORYNAME">
                      <a:rPr lang="ko-KR" altLang="en-US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[범주 이름]</a:t>
                    </a:fld>
                    <a:endParaRPr lang="ko-KR" altLang="en-US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fld id="{4F1C9B93-563C-460C-A066-10FBCB51C348}" type="VALUE">
                      <a:rPr lang="en-US" altLang="ko-KR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4EA-4FB3-AEE7-347CCD0313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만족</c:v>
                </c:pt>
                <c:pt idx="1">
                  <c:v>불만족</c:v>
                </c:pt>
                <c:pt idx="2">
                  <c:v>보통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0.52200000000000002</c:v>
                </c:pt>
                <c:pt idx="1">
                  <c:v>0.2</c:v>
                </c:pt>
                <c:pt idx="2">
                  <c:v>0.27800000000000002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EA-4FB3-AEE7-347CCD03136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불만족 이유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40753505635080328"/>
          <c:y val="0.14323378086138533"/>
          <c:w val="0.53263071196972378"/>
          <c:h val="0.693278831624414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불만족 이유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출/퇴근시간혼잡</c:v>
                </c:pt>
                <c:pt idx="1">
                  <c:v>차량 내부 불결</c:v>
                </c:pt>
                <c:pt idx="2">
                  <c:v>배차간격 김</c:v>
                </c:pt>
                <c:pt idx="3">
                  <c:v>운전기사 불친절 난폭운전</c:v>
                </c:pt>
                <c:pt idx="4">
                  <c:v>비싼요금</c:v>
                </c:pt>
                <c:pt idx="5">
                  <c:v>승차시간 김</c:v>
                </c:pt>
                <c:pt idx="6">
                  <c:v>정류소까지 거리가 멈</c:v>
                </c:pt>
                <c:pt idx="7">
                  <c:v>기타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11.4</c:v>
                </c:pt>
                <c:pt idx="1">
                  <c:v>1.1000000000000001</c:v>
                </c:pt>
                <c:pt idx="2">
                  <c:v>30.9</c:v>
                </c:pt>
                <c:pt idx="3">
                  <c:v>4.9000000000000004</c:v>
                </c:pt>
                <c:pt idx="4">
                  <c:v>13.8</c:v>
                </c:pt>
                <c:pt idx="5">
                  <c:v>6.2</c:v>
                </c:pt>
                <c:pt idx="6">
                  <c:v>30.2</c:v>
                </c:pt>
                <c:pt idx="7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1-449B-A1C8-F2179304E4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3708575"/>
        <c:axId val="463230143"/>
      </c:barChart>
      <c:catAx>
        <c:axId val="173708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3230143"/>
        <c:crosses val="autoZero"/>
        <c:auto val="1"/>
        <c:lblAlgn val="ctr"/>
        <c:lblOffset val="100"/>
        <c:noMultiLvlLbl val="0"/>
      </c:catAx>
      <c:valAx>
        <c:axId val="463230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70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이용하는 주요 교통수단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9993602362204723E-2"/>
          <c:y val="0.14333802021788755"/>
          <c:w val="0.93281889763779524"/>
          <c:h val="0.587139420082466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이용하는 주요 교통수단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Sheet1!$A$3:$A$13</c:f>
              <c:strCache>
                <c:ptCount val="11"/>
                <c:pt idx="0">
                  <c:v>BRT버스</c:v>
                </c:pt>
                <c:pt idx="1">
                  <c:v>자가용(카풀포함)</c:v>
                </c:pt>
                <c:pt idx="2">
                  <c:v>고속/시외버스</c:v>
                </c:pt>
                <c:pt idx="3">
                  <c:v>기차</c:v>
                </c:pt>
                <c:pt idx="4">
                  <c:v>자전거</c:v>
                </c:pt>
                <c:pt idx="5">
                  <c:v>오토바이</c:v>
                </c:pt>
                <c:pt idx="6">
                  <c:v>택시</c:v>
                </c:pt>
                <c:pt idx="7">
                  <c:v>통근/통학버스</c:v>
                </c:pt>
                <c:pt idx="8">
                  <c:v>도보</c:v>
                </c:pt>
                <c:pt idx="9">
                  <c:v>전동킥보드</c:v>
                </c:pt>
                <c:pt idx="10">
                  <c:v>기타</c:v>
                </c:pt>
              </c:strCache>
            </c:strRef>
          </c:cat>
          <c:val>
            <c:numRef>
              <c:f>Sheet1!$B$3:$B$13</c:f>
              <c:numCache>
                <c:formatCode>General</c:formatCode>
                <c:ptCount val="11"/>
                <c:pt idx="0">
                  <c:v>1.1000000000000001</c:v>
                </c:pt>
                <c:pt idx="1">
                  <c:v>76</c:v>
                </c:pt>
                <c:pt idx="2">
                  <c:v>0.4</c:v>
                </c:pt>
                <c:pt idx="3">
                  <c:v>1</c:v>
                </c:pt>
                <c:pt idx="4">
                  <c:v>2</c:v>
                </c:pt>
                <c:pt idx="5">
                  <c:v>0.7</c:v>
                </c:pt>
                <c:pt idx="6">
                  <c:v>0</c:v>
                </c:pt>
                <c:pt idx="7">
                  <c:v>1.3</c:v>
                </c:pt>
                <c:pt idx="8">
                  <c:v>12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2-4160-923D-02467A4472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6671103"/>
        <c:axId val="463225343"/>
      </c:barChart>
      <c:catAx>
        <c:axId val="49667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3225343"/>
        <c:crosses val="autoZero"/>
        <c:auto val="1"/>
        <c:lblAlgn val="ctr"/>
        <c:lblOffset val="100"/>
        <c:noMultiLvlLbl val="0"/>
      </c:catAx>
      <c:valAx>
        <c:axId val="46322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67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일반시내버스</a:t>
            </a:r>
            <a:r>
              <a:rPr lang="en-US" altLang="ko-KR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/</a:t>
            </a:r>
            <a:r>
              <a:rPr lang="ko-KR" altLang="en-US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마을버스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21년 세종시민 통근 비율</c:v>
                </c:pt>
              </c:strCache>
            </c:strRef>
          </c:tx>
          <c:dPt>
            <c:idx val="0"/>
            <c:bubble3D val="0"/>
            <c:spPr>
              <a:solidFill>
                <a:srgbClr val="4F81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36-4E04-902A-89919EF0AEE8}"/>
              </c:ext>
            </c:extLst>
          </c:dPt>
          <c:dPt>
            <c:idx val="1"/>
            <c:bubble3D val="0"/>
            <c:spPr>
              <a:solidFill>
                <a:srgbClr val="C050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36-4E04-902A-89919EF0AEE8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3F6F74F-27F6-4DF9-841E-2BF21A513211}" type="CATEGORYNAME">
                      <a:rPr lang="ko-KR" altLang="en-US" b="1" smtClean="0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>
                        <a:defRPr b="1"/>
                      </a:pPr>
                      <a:t>[범주 이름]</a:t>
                    </a:fld>
                    <a:endParaRPr lang="ko-KR" altLang="en-US" b="1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pPr>
                      <a:defRPr b="1"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t>35.2%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A36-4E04-902A-89919EF0AEE8}"/>
                </c:ext>
              </c:extLst>
            </c:dLbl>
            <c:dLbl>
              <c:idx val="1"/>
              <c:layout>
                <c:manualLayout>
                  <c:x val="0.20827802491455935"/>
                  <c:y val="-0.1394602609697317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BC5FFF8-0AB8-4BBE-82BA-EBA03341A31B}" type="CATEGORYNAME">
                      <a:rPr lang="ko-KR" altLang="en-US" b="0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>
                        <a:defRPr/>
                      </a:pPr>
                      <a:t>[범주 이름]</a:t>
                    </a:fld>
                    <a:endParaRPr lang="ko-KR" altLang="en-US" b="0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pPr>
                      <a:defRPr/>
                    </a:pPr>
                    <a:r>
                      <a:rPr lang="en-US" altLang="ko-KR" b="0" dirty="0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t>64.8%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230110775427997"/>
                      <c:h val="0.1737430471228059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A36-4E04-902A-89919EF0AEE8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이용함</c:v>
                </c:pt>
                <c:pt idx="1">
                  <c:v>이용안함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0.35199999999999998</c:v>
                </c:pt>
                <c:pt idx="1">
                  <c:v>0.64800000000000002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36-4E04-902A-89919EF0A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이용 만족도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이용 만족도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ADD3E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4E2-4060-A665-23DAC9B2C96D}"/>
              </c:ext>
            </c:extLst>
          </c:dPt>
          <c:dPt>
            <c:idx val="1"/>
            <c:bubble3D val="0"/>
            <c:spPr>
              <a:solidFill>
                <a:srgbClr val="3D92A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E2-4060-A665-23DAC9B2C96D}"/>
              </c:ext>
            </c:extLst>
          </c:dPt>
          <c:dPt>
            <c:idx val="2"/>
            <c:bubble3D val="0"/>
            <c:spPr>
              <a:solidFill>
                <a:srgbClr val="4CB0C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E2-4060-A665-23DAC9B2C96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E8B23E0-C016-4830-B8ED-E15A77D6E728}" type="CATEGORYNAME">
                      <a:rPr lang="ko-KR" altLang="en-US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[범주 이름]</a:t>
                    </a:fld>
                    <a:endParaRPr lang="ko-KR" altLang="en-US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fld id="{E055EBF1-B023-4724-A575-D7FF9D736993}" type="VALUE">
                      <a:rPr lang="en-US" altLang="ko-KR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4E2-4060-A665-23DAC9B2C96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FA29827-CE60-4C3A-8117-B07C6A82641F}" type="CATEGORYNAME">
                      <a:rPr lang="ko-KR" altLang="en-US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[범주 이름]</a:t>
                    </a:fld>
                    <a:endParaRPr lang="ko-KR" altLang="en-US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fld id="{CCD9E89B-1768-436D-87DE-DCA8A0E84669}" type="VALUE">
                      <a:rPr lang="en-US" altLang="ko-KR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4E2-4060-A665-23DAC9B2C96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F0B96BE-0888-4FCD-B642-54E11809DEDC}" type="CATEGORYNAME">
                      <a:rPr lang="ko-KR" altLang="en-US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[범주 이름]</a:t>
                    </a:fld>
                    <a:endParaRPr lang="ko-KR" altLang="en-US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fld id="{4F1C9B93-563C-460C-A066-10FBCB51C348}" type="VALUE">
                      <a:rPr lang="en-US" altLang="ko-KR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4E2-4060-A665-23DAC9B2C9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만족</c:v>
                </c:pt>
                <c:pt idx="1">
                  <c:v>불만족</c:v>
                </c:pt>
                <c:pt idx="2">
                  <c:v>보통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0.33200000000000002</c:v>
                </c:pt>
                <c:pt idx="1">
                  <c:v>0.33200000000000002</c:v>
                </c:pt>
                <c:pt idx="2">
                  <c:v>0.33600000000000002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E2-4060-A665-23DAC9B2C96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불만족 이유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불만족 이유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출/퇴근시간혼잡</c:v>
                </c:pt>
                <c:pt idx="1">
                  <c:v>차량 내부 불결</c:v>
                </c:pt>
                <c:pt idx="2">
                  <c:v>배차간격 김</c:v>
                </c:pt>
                <c:pt idx="3">
                  <c:v>정류소까지 거리가 멈</c:v>
                </c:pt>
                <c:pt idx="4">
                  <c:v>운전기사 불친절 난폭운전</c:v>
                </c:pt>
                <c:pt idx="5">
                  <c:v>비싼 요금</c:v>
                </c:pt>
                <c:pt idx="6">
                  <c:v>승차시간 김</c:v>
                </c:pt>
                <c:pt idx="7">
                  <c:v>기타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5.8</c:v>
                </c:pt>
                <c:pt idx="1">
                  <c:v>3</c:v>
                </c:pt>
                <c:pt idx="2">
                  <c:v>57.7</c:v>
                </c:pt>
                <c:pt idx="3">
                  <c:v>11</c:v>
                </c:pt>
                <c:pt idx="4">
                  <c:v>8.1</c:v>
                </c:pt>
                <c:pt idx="5">
                  <c:v>1.8</c:v>
                </c:pt>
                <c:pt idx="6">
                  <c:v>8.5</c:v>
                </c:pt>
                <c:pt idx="7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B9-4AD0-BAF7-5315EC6ABB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3708575"/>
        <c:axId val="463230143"/>
      </c:barChart>
      <c:catAx>
        <c:axId val="173708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3230143"/>
        <c:crosses val="autoZero"/>
        <c:auto val="1"/>
        <c:lblAlgn val="ctr"/>
        <c:lblOffset val="100"/>
        <c:noMultiLvlLbl val="0"/>
      </c:catAx>
      <c:valAx>
        <c:axId val="463230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70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시외</a:t>
            </a:r>
            <a:r>
              <a:rPr lang="en-US" altLang="ko-KR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/</a:t>
            </a:r>
            <a:r>
              <a:rPr lang="ko-KR" altLang="en-US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고속버스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시외/고속버스</c:v>
                </c:pt>
              </c:strCache>
            </c:strRef>
          </c:tx>
          <c:dPt>
            <c:idx val="0"/>
            <c:bubble3D val="0"/>
            <c:spPr>
              <a:solidFill>
                <a:srgbClr val="5185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424-4F5E-B326-C59FC544B639}"/>
              </c:ext>
            </c:extLst>
          </c:dPt>
          <c:dPt>
            <c:idx val="1"/>
            <c:bubble3D val="0"/>
            <c:spPr>
              <a:solidFill>
                <a:srgbClr val="C652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24-4F5E-B326-C59FC544B639}"/>
              </c:ext>
            </c:extLst>
          </c:dPt>
          <c:dLbls>
            <c:dLbl>
              <c:idx val="0"/>
              <c:layout>
                <c:manualLayout>
                  <c:x val="-0.16456586240224769"/>
                  <c:y val="0.1933017011190187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6E7C98-58DD-4B78-9B96-670726304A64}" type="CATEGORYNAME">
                      <a:rPr lang="ko-KR" altLang="en-US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>
                        <a:defRPr/>
                      </a:pPr>
                      <a:t>[범주 이름]</a:t>
                    </a:fld>
                    <a:endParaRPr lang="ko-KR" altLang="en-US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pPr>
                      <a:defRPr/>
                    </a:pPr>
                    <a:fld id="{E34817C4-EAF0-476F-BFBA-7179BDC52221}" type="VALUE">
                      <a:rPr lang="en-US" altLang="ko-KR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>
                        <a:defRPr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7056872820798838"/>
                      <c:h val="0.1250860191670067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424-4F5E-B326-C59FC544B639}"/>
                </c:ext>
              </c:extLst>
            </c:dLbl>
            <c:dLbl>
              <c:idx val="1"/>
              <c:layout>
                <c:manualLayout>
                  <c:x val="0.21344000897362739"/>
                  <c:y val="-0.225958486217039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246193F-1762-4155-A654-D39C09015BDF}" type="CATEGORYNAME">
                      <a:rPr lang="ko-KR" altLang="en-US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>
                        <a:defRPr/>
                      </a:pPr>
                      <a:t>[범주 이름]</a:t>
                    </a:fld>
                    <a:endParaRPr lang="ko-KR" altLang="en-US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pPr>
                      <a:defRPr/>
                    </a:pPr>
                    <a:fld id="{4416B8BF-8CE9-4C77-89EF-AA0D0B31543B}" type="VALUE">
                      <a:rPr lang="en-US" altLang="ko-KR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936328566379024"/>
                      <c:h val="0.2598106535669281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424-4F5E-B326-C59FC544B6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이용함</c:v>
                </c:pt>
                <c:pt idx="1">
                  <c:v>이용안함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0.21099999999999999</c:v>
                </c:pt>
                <c:pt idx="1">
                  <c:v>0.78900000000000003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24-4F5E-B326-C59FC544B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이용 만족도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이용 만족도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ADD3E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4B-4EB6-AA8E-2FC88F87A49B}"/>
              </c:ext>
            </c:extLst>
          </c:dPt>
          <c:dPt>
            <c:idx val="1"/>
            <c:bubble3D val="0"/>
            <c:spPr>
              <a:solidFill>
                <a:srgbClr val="3D92A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4B-4EB6-AA8E-2FC88F87A49B}"/>
              </c:ext>
            </c:extLst>
          </c:dPt>
          <c:dPt>
            <c:idx val="2"/>
            <c:bubble3D val="0"/>
            <c:spPr>
              <a:solidFill>
                <a:srgbClr val="4CB0C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C4B-4EB6-AA8E-2FC88F87A49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E8B23E0-C016-4830-B8ED-E15A77D6E728}" type="CATEGORYNAME">
                      <a:rPr lang="ko-KR" altLang="en-US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[범주 이름]</a:t>
                    </a:fld>
                    <a:endParaRPr lang="ko-KR" altLang="en-US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fld id="{E055EBF1-B023-4724-A575-D7FF9D736993}" type="VALUE">
                      <a:rPr lang="en-US" altLang="ko-KR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C4B-4EB6-AA8E-2FC88F87A49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FA29827-CE60-4C3A-8117-B07C6A82641F}" type="CATEGORYNAME">
                      <a:rPr lang="ko-KR" altLang="en-US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[범주 이름]</a:t>
                    </a:fld>
                    <a:endParaRPr lang="ko-KR" altLang="en-US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fld id="{CCD9E89B-1768-436D-87DE-DCA8A0E84669}" type="VALUE">
                      <a:rPr lang="en-US" altLang="ko-KR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C4B-4EB6-AA8E-2FC88F87A49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F0B96BE-0888-4FCD-B642-54E11809DEDC}" type="CATEGORYNAME">
                      <a:rPr lang="ko-KR" altLang="en-US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[범주 이름]</a:t>
                    </a:fld>
                    <a:endParaRPr lang="ko-KR" altLang="en-US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fld id="{4F1C9B93-563C-460C-A066-10FBCB51C348}" type="VALUE">
                      <a:rPr lang="en-US" altLang="ko-KR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C4B-4EB6-AA8E-2FC88F87A4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만족</c:v>
                </c:pt>
                <c:pt idx="1">
                  <c:v>불만족</c:v>
                </c:pt>
                <c:pt idx="2">
                  <c:v>보통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0.33200000000000002</c:v>
                </c:pt>
                <c:pt idx="1">
                  <c:v>0.33200000000000002</c:v>
                </c:pt>
                <c:pt idx="2">
                  <c:v>0.33600000000000002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4B-4EB6-AA8E-2FC88F87A49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불만족 이유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불만족 이유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필요한 시간대 미운영</c:v>
                </c:pt>
                <c:pt idx="1">
                  <c:v>차량 내부 불결</c:v>
                </c:pt>
                <c:pt idx="2">
                  <c:v>터미널까지 거리가 멀어서</c:v>
                </c:pt>
                <c:pt idx="3">
                  <c:v>운전기사 불친절 난폭운전</c:v>
                </c:pt>
                <c:pt idx="4">
                  <c:v>비싼요금</c:v>
                </c:pt>
                <c:pt idx="5">
                  <c:v>승차시간 김</c:v>
                </c:pt>
                <c:pt idx="6">
                  <c:v>기타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57.5</c:v>
                </c:pt>
                <c:pt idx="1">
                  <c:v>2.6</c:v>
                </c:pt>
                <c:pt idx="2">
                  <c:v>17.600000000000001</c:v>
                </c:pt>
                <c:pt idx="3">
                  <c:v>2.8</c:v>
                </c:pt>
                <c:pt idx="4">
                  <c:v>6.7</c:v>
                </c:pt>
                <c:pt idx="5">
                  <c:v>6.2</c:v>
                </c:pt>
                <c:pt idx="6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5-4F6E-A141-8630D2E162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3708575"/>
        <c:axId val="463230143"/>
      </c:barChart>
      <c:catAx>
        <c:axId val="173708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3230143"/>
        <c:crosses val="autoZero"/>
        <c:auto val="1"/>
        <c:lblAlgn val="ctr"/>
        <c:lblOffset val="100"/>
        <c:noMultiLvlLbl val="0"/>
      </c:catAx>
      <c:valAx>
        <c:axId val="463230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70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BRT</a:t>
            </a:r>
            <a:r>
              <a:rPr lang="ko-KR" altLang="en-US" b="1" dirty="0">
                <a:solidFill>
                  <a:schemeClr val="tx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버스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BRT버스</c:v>
                </c:pt>
              </c:strCache>
            </c:strRef>
          </c:tx>
          <c:dPt>
            <c:idx val="0"/>
            <c:bubble3D val="0"/>
            <c:spPr>
              <a:solidFill>
                <a:srgbClr val="5185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B7-46D5-A831-64964665B779}"/>
              </c:ext>
            </c:extLst>
          </c:dPt>
          <c:dPt>
            <c:idx val="1"/>
            <c:bubble3D val="0"/>
            <c:spPr>
              <a:solidFill>
                <a:srgbClr val="C652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B7-46D5-A831-64964665B779}"/>
              </c:ext>
            </c:extLst>
          </c:dPt>
          <c:dLbls>
            <c:dLbl>
              <c:idx val="0"/>
              <c:layout>
                <c:manualLayout>
                  <c:x val="-0.2000141590189779"/>
                  <c:y val="0.2453229405298482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6E7C98-58DD-4B78-9B96-670726304A64}" type="CATEGORYNAME">
                      <a:rPr lang="ko-KR" altLang="en-US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>
                        <a:defRPr/>
                      </a:pPr>
                      <a:t>[범주 이름]</a:t>
                    </a:fld>
                    <a:endParaRPr lang="ko-KR" altLang="en-US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pPr>
                      <a:defRPr/>
                    </a:pPr>
                    <a:fld id="{E34817C4-EAF0-476F-BFBA-7179BDC52221}" type="VALUE">
                      <a:rPr lang="en-US" altLang="ko-KR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>
                        <a:defRPr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502017660204352"/>
                      <c:h val="0.2354338394686224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7B7-46D5-A831-64964665B779}"/>
                </c:ext>
              </c:extLst>
            </c:dLbl>
            <c:dLbl>
              <c:idx val="1"/>
              <c:layout>
                <c:manualLayout>
                  <c:x val="0.21344000897362739"/>
                  <c:y val="-0.225958486217039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246193F-1762-4155-A654-D39C09015BDF}" type="CATEGORYNAME">
                      <a:rPr lang="ko-KR" altLang="en-US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rPr>
                      <a:pPr>
                        <a:defRPr/>
                      </a:pPr>
                      <a:t>[범주 이름]</a:t>
                    </a:fld>
                    <a:endParaRPr lang="ko-KR" altLang="en-US" baseline="0" dirty="0">
                      <a:solidFill>
                        <a:schemeClr val="tx1"/>
                      </a:solidFill>
                      <a:latin typeface="닉스곤체 M 2.0" panose="020B0600000101010101" pitchFamily="34" charset="-127"/>
                      <a:ea typeface="닉스곤체 M 2.0" panose="020B0600000101010101" pitchFamily="34" charset="-127"/>
                    </a:endParaRPr>
                  </a:p>
                  <a:p>
                    <a:pPr>
                      <a:defRPr/>
                    </a:pPr>
                    <a:fld id="{4416B8BF-8CE9-4C77-89EF-AA0D0B31543B}" type="VALUE">
                      <a:rPr lang="en-US" altLang="ko-KR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936328566379024"/>
                      <c:h val="0.2598106535669281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7B7-46D5-A831-64964665B7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이용함</c:v>
                </c:pt>
                <c:pt idx="1">
                  <c:v>이용안함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0.27700000000000002</c:v>
                </c:pt>
                <c:pt idx="1">
                  <c:v>0.72299999999999998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B7-46D5-A831-64964665B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389BE-2885-FC93-E245-D70C37DA9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5D364E-20B7-3080-FDD1-A71F5854E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AB172-41CD-0997-DCFA-99A77AA4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C12-D327-4438-8437-271E1523467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A6E29-DC53-4103-0223-5F406F0F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BC61D-97D5-202C-A61F-6F0DDEDA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9C34-A6A9-4C6B-A912-C525B0DD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6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D4820-28D4-C7F8-34E5-5B1FECCD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95A7AC-7CDE-F280-C261-47AE9F54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6B261-9510-8273-DC27-43B5C074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C12-D327-4438-8437-271E1523467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D1C68-C535-D408-8A50-51885914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CBE7C-A1AF-404B-3E29-7041DF4E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9C34-A6A9-4C6B-A912-C525B0DD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11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1F9B11-A488-8FD3-E548-57029CAB5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8EE598-2BE0-3A1A-BD0A-AFF3BF83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36444-4C0F-9B93-C2DE-1922A094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C12-D327-4438-8437-271E1523467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26CE8-7817-F738-04B9-55EE3603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3419C-E217-9C3E-4C43-918AF3EF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9C34-A6A9-4C6B-A912-C525B0DD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3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3189-206E-19D8-27C1-598E76F6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A9D15-DF67-41AC-A8D6-A6AD604C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1B6C1-E951-B9AE-8E73-8FD4DBE8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C12-D327-4438-8437-271E1523467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A97E1-A73F-1E5E-77B7-0ABCE8DD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E1D41-8018-A3BD-3059-06B22C96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9C34-A6A9-4C6B-A912-C525B0DD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D4B2-D3D3-61BA-4EAF-EA76FB3F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B43A8-1A3A-D301-AAF0-AF0DD201B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B0909-F816-9D8A-E2CF-99896800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C12-D327-4438-8437-271E1523467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43D44-2143-18F5-DBBC-8D5781A4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9E024-4F82-1D15-1E32-0FD31525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9C34-A6A9-4C6B-A912-C525B0DD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4B866-B871-52B4-094D-F2FE3A69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61AF2-E1AF-A0DA-799C-35AB6DC5F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DB6DD8-3DDF-DDF0-C85E-4D0F9A3EC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549D2-2E51-9705-88A1-6C9F66B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C12-D327-4438-8437-271E1523467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A452-5D3D-F21A-1FA2-18C276C1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6605E-2D09-7C9E-CEB4-27D0FD13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9C34-A6A9-4C6B-A912-C525B0DD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5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D715-E655-4BA3-5EB8-EB15E422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7BEA5-B4FF-2932-86BF-A862AB4C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D401D8-1013-261D-E92C-EA99A02AA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CF8BB6-96A0-23BF-763D-AD9BB09C9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FDFDF-2D46-F4C3-8A41-6AB1A2E4E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23AA26-C061-FA94-893E-16E06718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C12-D327-4438-8437-271E1523467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6CA45C-60F8-4634-39FB-5A808FDD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C008E2-912B-08F6-F766-C834EE1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9C34-A6A9-4C6B-A912-C525B0DD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4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FA550-B77B-B65B-1354-3A003E41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9655EC-0666-856E-F622-D4ACBBC3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C12-D327-4438-8437-271E1523467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B7943A-25FB-587B-1A59-1A0EB3BE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EAFC9F-4F9E-D1CA-D65A-9C3BBD26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9C34-A6A9-4C6B-A912-C525B0DD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05EFB-250E-CBF1-0F26-643538FA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C12-D327-4438-8437-271E1523467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9B4B2-6EF7-AF35-C49B-98400844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B4B335-DD8D-466F-15E7-56497901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9C34-A6A9-4C6B-A912-C525B0DD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4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752BA-8EBA-3830-AF78-EBAE7CCE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05380-3885-BCDF-1F90-9E3D025F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6B1776-86B5-7AB4-08F8-C47697FE7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B2EF0-0088-243E-7A30-391502A5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C12-D327-4438-8437-271E1523467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C4B90-AD21-29BA-A401-458C31AB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926FF5-6477-B30D-7655-D0E4A450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9C34-A6A9-4C6B-A912-C525B0DD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FB6-9559-FD53-F103-CF594ACC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5F5C0-D4CF-1630-0E97-2EBC54867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B7106F-0E4E-01DE-921D-B1F1C81B2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1E3403-DA21-60C4-3F84-C4AC8763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C12-D327-4438-8437-271E1523467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E5F0B-F903-733C-F194-386702DB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68B68-1D14-DA58-344E-570FFFFD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9C34-A6A9-4C6B-A912-C525B0DD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44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FE57D-CE79-9769-CD4C-A6B38E72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98E0A-BE0E-0F47-A067-6D88D38F0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256A9-2F10-13B1-A204-DC6C759F6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CC12-D327-4438-8437-271E1523467C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672A3-D806-79F1-AFF4-DF052E139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5792D-88FE-DCC5-66BA-659AE4F82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9C34-A6A9-4C6B-A912-C525B0DDA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9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ACFF9-BACD-CD7F-4C3A-7C4E937D5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391202-4F8E-BFB6-F6D9-E4B89A7B0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세종시 인구 밀집 지역 버스 노선 설계</a:t>
            </a:r>
          </a:p>
        </p:txBody>
      </p:sp>
    </p:spTree>
    <p:extLst>
      <p:ext uri="{BB962C8B-B14F-4D97-AF65-F5344CB8AC3E}">
        <p14:creationId xmlns:p14="http://schemas.microsoft.com/office/powerpoint/2010/main" val="199337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4440" cy="691515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개선 방향 제안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FE3DE7-5BEC-C47E-8A6C-0A56CB40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85" y="12787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4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4440" cy="691515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개선 방향 제안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FE3DE7-5BEC-C47E-8A6C-0A56CB40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85" y="12787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2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4440" cy="691515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개선 방향 제안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FE3DE7-5BEC-C47E-8A6C-0A56CB40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85" y="12787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2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77910" cy="691515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기존 서비스와의 차별성</a:t>
            </a:r>
            <a:endParaRPr lang="ko-KR" altLang="en-US" b="1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1B309B-DF2F-BE6E-E63F-732DA6B79470}"/>
              </a:ext>
            </a:extLst>
          </p:cNvPr>
          <p:cNvSpPr txBox="1">
            <a:spLocks/>
          </p:cNvSpPr>
          <p:nvPr/>
        </p:nvSpPr>
        <p:spPr>
          <a:xfrm>
            <a:off x="838200" y="944245"/>
            <a:ext cx="10043160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| 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기존 세종시 버스 종류에 대한 간단한 설명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FE3DE7-5BEC-C47E-8A6C-0A56CB40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85" y="12787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746EB34-126C-4854-0BD8-781CBB9A1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51" y="1735939"/>
            <a:ext cx="1181284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두루타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버스 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이용 대상이 고령층으로, 주민이동편의를 위해 생긴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콜버스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앱으로 1시간 전에만 예약하면 **"대중교통 이용이 불편한 지역"**에서도 쉽게 이용이 가능</a:t>
            </a:r>
            <a:r>
              <a:rPr lang="en-US" altLang="ko-KR" dirty="0">
                <a:latin typeface="Arial" panose="020B0604020202020204" pitchFamily="34" charset="0"/>
              </a:rPr>
              <a:t> (</a:t>
            </a:r>
            <a:r>
              <a:rPr lang="ko-KR" altLang="en-US" dirty="0">
                <a:latin typeface="Arial" panose="020B0604020202020204" pitchFamily="34" charset="0"/>
              </a:rPr>
              <a:t>보통 행복도시 외 지점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br>
              <a:rPr lang="en-US" altLang="ko-KR" dirty="0"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셔클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정해진 노선에 따라 다니는 버스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수요응답형으로 최적의 운행거리를 따져 호출한 이용객을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태우러감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합승해도 되는 택시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구독형 요금제로 꽤 비싸고, 오히려 사용자가 증가하면서 대기시간이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길어짐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출퇴근용으로 부적합함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BRT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바로타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버스 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세종시와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주변 도시를 연결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하는 광역간선 급행버스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17181-F4DA-7D30-A6B8-6EA0CEBF55D6}"/>
              </a:ext>
            </a:extLst>
          </p:cNvPr>
          <p:cNvSpPr txBox="1"/>
          <p:nvPr/>
        </p:nvSpPr>
        <p:spPr>
          <a:xfrm>
            <a:off x="379151" y="4323033"/>
            <a:ext cx="8734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BRT </a:t>
            </a:r>
            <a:r>
              <a:rPr lang="ko-KR" altLang="en-US" dirty="0"/>
              <a:t>버스를 이용하지 않는 승객 </a:t>
            </a:r>
            <a:r>
              <a:rPr lang="en-US" altLang="ko-KR" dirty="0"/>
              <a:t>72.3% </a:t>
            </a:r>
            <a:r>
              <a:rPr lang="ko-KR" altLang="en-US" dirty="0"/>
              <a:t>불만족의 이유</a:t>
            </a:r>
            <a:r>
              <a:rPr lang="en-US" altLang="ko-KR" dirty="0"/>
              <a:t>: </a:t>
            </a:r>
            <a:r>
              <a:rPr lang="ko-KR" altLang="en-US" dirty="0"/>
              <a:t>배차 간격 김</a:t>
            </a:r>
            <a:r>
              <a:rPr lang="en-US" altLang="ko-KR" dirty="0"/>
              <a:t>, </a:t>
            </a:r>
            <a:r>
              <a:rPr lang="ko-KR" altLang="en-US" dirty="0"/>
              <a:t>출퇴근 시간 혼잡</a:t>
            </a:r>
            <a:r>
              <a:rPr lang="en-US" altLang="ko-KR" dirty="0"/>
              <a:t>, </a:t>
            </a:r>
            <a:r>
              <a:rPr lang="ko-KR" altLang="en-US" dirty="0"/>
              <a:t>정류소까지 거리가 </a:t>
            </a:r>
            <a:r>
              <a:rPr lang="ko-KR" altLang="en-US" dirty="0" err="1"/>
              <a:t>멈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필요한 곳에 </a:t>
            </a:r>
            <a:r>
              <a:rPr lang="en-US" altLang="ko-KR" dirty="0"/>
              <a:t>(</a:t>
            </a:r>
            <a:r>
              <a:rPr lang="ko-KR" altLang="en-US" dirty="0"/>
              <a:t>사람이 많이 위치한 곳에</a:t>
            </a:r>
            <a:r>
              <a:rPr lang="en-US" altLang="ko-KR" dirty="0"/>
              <a:t>) </a:t>
            </a:r>
            <a:r>
              <a:rPr lang="ko-KR" altLang="en-US" dirty="0"/>
              <a:t>버스가 다니지 않음 </a:t>
            </a:r>
          </a:p>
        </p:txBody>
      </p:sp>
    </p:spTree>
    <p:extLst>
      <p:ext uri="{BB962C8B-B14F-4D97-AF65-F5344CB8AC3E}">
        <p14:creationId xmlns:p14="http://schemas.microsoft.com/office/powerpoint/2010/main" val="105892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77910" cy="691515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기존 서비스와의 차별성</a:t>
            </a:r>
            <a:endParaRPr lang="ko-KR" altLang="en-US" b="1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1B309B-DF2F-BE6E-E63F-732DA6B79470}"/>
              </a:ext>
            </a:extLst>
          </p:cNvPr>
          <p:cNvSpPr txBox="1">
            <a:spLocks/>
          </p:cNvSpPr>
          <p:nvPr/>
        </p:nvSpPr>
        <p:spPr>
          <a:xfrm>
            <a:off x="838200" y="944245"/>
            <a:ext cx="10043160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| 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기존 세종시 버스 종류에 대한 간단한 설명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FE3DE7-5BEC-C47E-8A6C-0A56CB40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85" y="12787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무료로 다운로드 가능한 Bus 벡터 &amp; 일러스트 | Freepik">
            <a:extLst>
              <a:ext uri="{FF2B5EF4-FFF2-40B4-BE49-F238E27FC236}">
                <a16:creationId xmlns:a16="http://schemas.microsoft.com/office/drawing/2014/main" id="{30977A22-3561-0666-8100-E690ECA6F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89" r="50000"/>
          <a:stretch/>
        </p:blipFill>
        <p:spPr bwMode="auto">
          <a:xfrm>
            <a:off x="132369" y="1543685"/>
            <a:ext cx="2981325" cy="155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768D3C-FD5B-77B8-F581-D25F580670A8}"/>
              </a:ext>
            </a:extLst>
          </p:cNvPr>
          <p:cNvSpPr txBox="1"/>
          <p:nvPr/>
        </p:nvSpPr>
        <p:spPr>
          <a:xfrm>
            <a:off x="3113694" y="1777536"/>
            <a:ext cx="87349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두루타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버스 </a:t>
            </a:r>
            <a:br>
              <a:rPr lang="en-US" altLang="ko-KR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</a:b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이용대상은 주로 고령층으로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, 주민이동편의를 위해 생긴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콜버스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(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장군면</a:t>
            </a:r>
            <a:r>
              <a:rPr lang="ko-KR" altLang="en-US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만 운행</a:t>
            </a:r>
            <a:r>
              <a:rPr lang="en-US" altLang="ko-KR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)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앱으로 1시간 전에만 예약하면 </a:t>
            </a:r>
            <a:r>
              <a:rPr kumimoji="0" lang="ko-KR" altLang="ko-KR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"대중교통 이용이 불편한 지역“</a:t>
            </a:r>
            <a:r>
              <a:rPr kumimoji="0" lang="en-US" altLang="ko-KR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에서도 쉽게 이용 가능</a:t>
            </a:r>
            <a:br>
              <a:rPr lang="en-US" altLang="ko-KR" dirty="0"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무료로 다운로드 가능한 Bus 벡터 &amp; 일러스트 | Freepik">
            <a:extLst>
              <a:ext uri="{FF2B5EF4-FFF2-40B4-BE49-F238E27FC236}">
                <a16:creationId xmlns:a16="http://schemas.microsoft.com/office/drawing/2014/main" id="{9E1EA21B-4B3F-0480-4A3D-AD3577877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6648"/>
          <a:stretch/>
        </p:blipFill>
        <p:spPr bwMode="auto">
          <a:xfrm>
            <a:off x="8651821" y="4132039"/>
            <a:ext cx="2981325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9F7D89-2FEC-1F91-414C-0C45CC858648}"/>
              </a:ext>
            </a:extLst>
          </p:cNvPr>
          <p:cNvSpPr txBox="1"/>
          <p:nvPr/>
        </p:nvSpPr>
        <p:spPr>
          <a:xfrm>
            <a:off x="-273007" y="4361612"/>
            <a:ext cx="87340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셔클</a:t>
            </a:r>
            <a:br>
              <a:rPr lang="en-US" altLang="ko-KR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정해진 노선에 따라 다니는 버스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X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=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합승해도 되는 택시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수요응답형으로 최적의 운행거리를 따져 호출한 이용객을 태우러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감 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</a:br>
            <a:endParaRPr lang="en-US" altLang="ko-KR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21BDFAB-69C1-688D-4939-22EE994968CF}"/>
              </a:ext>
            </a:extLst>
          </p:cNvPr>
          <p:cNvSpPr/>
          <p:nvPr/>
        </p:nvSpPr>
        <p:spPr>
          <a:xfrm>
            <a:off x="3456141" y="2881520"/>
            <a:ext cx="7661439" cy="55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장군면만 운행 </a:t>
            </a:r>
            <a:r>
              <a:rPr lang="en-US" altLang="ko-KR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&gt;&gt; </a:t>
            </a:r>
            <a:r>
              <a:rPr lang="ko-KR" altLang="en-US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행복도시 </a:t>
            </a:r>
            <a:r>
              <a:rPr lang="en-US" altLang="ko-KR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+ </a:t>
            </a:r>
            <a:r>
              <a:rPr lang="ko-KR" altLang="en-US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조치원 시민은 출퇴근용으로 이용 불가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18D480-167A-71D2-054F-4EF170B048E6}"/>
              </a:ext>
            </a:extLst>
          </p:cNvPr>
          <p:cNvSpPr/>
          <p:nvPr/>
        </p:nvSpPr>
        <p:spPr>
          <a:xfrm>
            <a:off x="1074420" y="5683029"/>
            <a:ext cx="10043160" cy="55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구독형 요금제로 꽤 비싸고, 오히려 사용자가 증가하면서 대기시간이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길어짐</a:t>
            </a:r>
            <a:r>
              <a:rPr lang="en-US" altLang="ko-KR" dirty="0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&gt;&gt;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출퇴근용으로 부적합함</a:t>
            </a:r>
            <a:endParaRPr lang="ko-KR" altLang="en-US" dirty="0">
              <a:solidFill>
                <a:schemeClr val="bg1"/>
              </a:solidFill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38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77910" cy="691515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기존 서비스와의 차별성</a:t>
            </a:r>
            <a:endParaRPr lang="ko-KR" altLang="en-US" b="1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1B309B-DF2F-BE6E-E63F-732DA6B79470}"/>
              </a:ext>
            </a:extLst>
          </p:cNvPr>
          <p:cNvSpPr txBox="1">
            <a:spLocks/>
          </p:cNvSpPr>
          <p:nvPr/>
        </p:nvSpPr>
        <p:spPr>
          <a:xfrm>
            <a:off x="838200" y="944245"/>
            <a:ext cx="10043160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| 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기존 세종시 버스 종류에 대한 간단한 설명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FE3DE7-5BEC-C47E-8A6C-0A56CB40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85" y="12787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18D480-167A-71D2-054F-4EF170B048E6}"/>
              </a:ext>
            </a:extLst>
          </p:cNvPr>
          <p:cNvSpPr/>
          <p:nvPr/>
        </p:nvSpPr>
        <p:spPr>
          <a:xfrm>
            <a:off x="3436620" y="3344184"/>
            <a:ext cx="7752080" cy="28280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행복도시 내부에선 돌아가</a:t>
            </a:r>
            <a:r>
              <a:rPr lang="en-US" altLang="ko-KR" dirty="0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? </a:t>
            </a:r>
            <a:r>
              <a:rPr lang="ko-KR" altLang="en-US" dirty="0" err="1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배차간격길어</a:t>
            </a:r>
            <a:r>
              <a:rPr lang="en-US" altLang="ko-KR" dirty="0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ko-KR" dirty="0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얘는　다른　도시로　</a:t>
            </a:r>
            <a:r>
              <a:rPr lang="ko-KR" altLang="en-US" dirty="0" err="1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가는거고</a:t>
            </a:r>
            <a:r>
              <a:rPr lang="ko-KR" altLang="en-US" dirty="0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　우리는　세종시　내　출퇴근은　애매한　지역에　위치하고　있어서　세종　내　위주로　</a:t>
            </a:r>
            <a:r>
              <a:rPr lang="ko-KR" altLang="en-US" dirty="0" err="1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도는걸로</a:t>
            </a:r>
            <a:r>
              <a:rPr lang="ko-KR" altLang="en-US" dirty="0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　작업했다．</a:t>
            </a:r>
            <a:endParaRPr lang="en-US" altLang="ko-KR" dirty="0">
              <a:solidFill>
                <a:schemeClr val="bg1"/>
              </a:solidFill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chemeClr val="bg1"/>
              </a:solidFill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bg1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</a:t>
            </a:r>
          </a:p>
        </p:txBody>
      </p:sp>
      <p:pic>
        <p:nvPicPr>
          <p:cNvPr id="3074" name="Picture 2" descr="무료로 다운로드 가능한 Bus 벡터 &amp; 일러스트 | Freepik">
            <a:extLst>
              <a:ext uri="{FF2B5EF4-FFF2-40B4-BE49-F238E27FC236}">
                <a16:creationId xmlns:a16="http://schemas.microsoft.com/office/drawing/2014/main" id="{6282CF39-D1A8-2FEA-86BB-3B2A99485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" t="7221" r="53349" b="50000"/>
          <a:stretch/>
        </p:blipFill>
        <p:spPr bwMode="auto">
          <a:xfrm>
            <a:off x="409902" y="1958037"/>
            <a:ext cx="2543503" cy="147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DD0039-4DA8-C706-7DE0-59A573970D54}"/>
              </a:ext>
            </a:extLst>
          </p:cNvPr>
          <p:cNvSpPr txBox="1"/>
          <p:nvPr/>
        </p:nvSpPr>
        <p:spPr>
          <a:xfrm>
            <a:off x="2953405" y="2167825"/>
            <a:ext cx="8734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BRT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바로타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버스 </a:t>
            </a:r>
            <a:br>
              <a:rPr lang="en-US" altLang="ko-KR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세종시와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주변 도시를 연결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하는 광역간선 급행버스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주변 도시로 출퇴근 하는 사람들에게는 적합한 버스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462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77910" cy="691515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기존 서비스와의 차별성</a:t>
            </a:r>
            <a:endParaRPr lang="ko-KR" altLang="en-US" b="1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1B309B-DF2F-BE6E-E63F-732DA6B79470}"/>
              </a:ext>
            </a:extLst>
          </p:cNvPr>
          <p:cNvSpPr txBox="1">
            <a:spLocks/>
          </p:cNvSpPr>
          <p:nvPr/>
        </p:nvSpPr>
        <p:spPr>
          <a:xfrm>
            <a:off x="838200" y="944245"/>
            <a:ext cx="10043160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| 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무료화 </a:t>
            </a:r>
            <a:r>
              <a:rPr lang="ko-KR" altLang="en-US" sz="2000" b="1" dirty="0" err="1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하는거에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반해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, 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필요한 시간대에 </a:t>
            </a:r>
            <a:r>
              <a:rPr lang="ko-KR" altLang="en-US" sz="2000" b="1" dirty="0" err="1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미운영한다는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점 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&gt;&gt; 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무료화로는 개선이 불가능</a:t>
            </a:r>
            <a:b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</a:b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그래서 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~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출퇴근용 버스 </a:t>
            </a:r>
            <a:r>
              <a:rPr lang="ko-KR" altLang="en-US" sz="2000" b="1" dirty="0" err="1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만들었따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.</a:t>
            </a:r>
            <a:endParaRPr lang="ko-KR" altLang="en-US" sz="2000" b="1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FE3DE7-5BEC-C47E-8A6C-0A56CB40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85" y="12787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77910" cy="691515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기존 서비스와의 차별성</a:t>
            </a:r>
            <a:endParaRPr lang="ko-KR" altLang="en-US" b="1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1B309B-DF2F-BE6E-E63F-732DA6B79470}"/>
              </a:ext>
            </a:extLst>
          </p:cNvPr>
          <p:cNvSpPr txBox="1">
            <a:spLocks/>
          </p:cNvSpPr>
          <p:nvPr/>
        </p:nvSpPr>
        <p:spPr>
          <a:xfrm>
            <a:off x="838200" y="944245"/>
            <a:ext cx="10043160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| 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노선 설정 얘기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FE3DE7-5BEC-C47E-8A6C-0A56CB40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85" y="12787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0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248B5-7103-47EC-2941-AA866075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목적지가 </a:t>
            </a:r>
            <a:r>
              <a:rPr lang="ko-KR" altLang="en-US" dirty="0" err="1"/>
              <a:t>청사인ㅇ</a:t>
            </a:r>
            <a:r>
              <a:rPr lang="ko-KR" altLang="en-US" dirty="0"/>
              <a:t> </a:t>
            </a:r>
            <a:r>
              <a:rPr lang="ko-KR" altLang="en-US" dirty="0" err="1"/>
              <a:t>ㅣ유도</a:t>
            </a:r>
            <a:r>
              <a:rPr lang="ko-KR" altLang="en-US" dirty="0"/>
              <a:t> 잘 </a:t>
            </a:r>
            <a:r>
              <a:rPr lang="ko-KR" altLang="en-US" dirty="0" err="1"/>
              <a:t>설명해야할듯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2F492-EFB2-8EC8-9CAA-5F32C7102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FBCB9-DF3C-E86C-8FE7-A4F9398C8383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https://www.sjsori.com/news/articleView.html?idxno=49608</a:t>
            </a:r>
          </a:p>
        </p:txBody>
      </p:sp>
    </p:spTree>
    <p:extLst>
      <p:ext uri="{BB962C8B-B14F-4D97-AF65-F5344CB8AC3E}">
        <p14:creationId xmlns:p14="http://schemas.microsoft.com/office/powerpoint/2010/main" val="78125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5044440" cy="691515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기획 배경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1B309B-DF2F-BE6E-E63F-732DA6B79470}"/>
              </a:ext>
            </a:extLst>
          </p:cNvPr>
          <p:cNvSpPr txBox="1">
            <a:spLocks/>
          </p:cNvSpPr>
          <p:nvPr/>
        </p:nvSpPr>
        <p:spPr>
          <a:xfrm>
            <a:off x="838199" y="944245"/>
            <a:ext cx="11816255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|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행복도시의 설계가 대중교통 이용을 목적으로 하였음을 말함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.</a:t>
            </a:r>
            <a:endParaRPr lang="ko-KR" altLang="en-US" sz="2000" b="1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06CD3-2AD1-C893-046E-E57DEEE7F944}"/>
              </a:ext>
            </a:extLst>
          </p:cNvPr>
          <p:cNvSpPr txBox="1"/>
          <p:nvPr/>
        </p:nvSpPr>
        <p:spPr>
          <a:xfrm>
            <a:off x="4998720" y="2201540"/>
            <a:ext cx="75642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‘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행복도시’의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애초 설계</a:t>
            </a:r>
            <a:br>
              <a:rPr lang="en-US" altLang="ko-KR" b="1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</a:br>
            <a:br>
              <a:rPr lang="en-US" altLang="ko-KR" b="0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대중교통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2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링구조로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자가용이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필요없는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식의 설계</a:t>
            </a:r>
            <a:endParaRPr lang="en-US" altLang="ko-KR" dirty="0">
              <a:solidFill>
                <a:srgbClr val="222222"/>
              </a:solidFill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승용차 대신 누구나 평등하게 대중교통 및 도보나 자전거를 이동하도록 구상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</a:br>
            <a:endParaRPr lang="en-US" altLang="ko-KR" b="0" i="0" dirty="0">
              <a:solidFill>
                <a:srgbClr val="222222"/>
              </a:solidFill>
              <a:effectLst/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  <a:p>
            <a:br>
              <a:rPr lang="en-US" altLang="ko-KR" b="0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도시 건설 때부터 일반도로의 차선을 줄임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닉스곤체 M 2.0" panose="020B0600000101010101" pitchFamily="34" charset="-127"/>
                <a:ea typeface="닉스곤체 M 2.0" panose="020B0600000101010101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222222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간선도로 중앙에 </a:t>
            </a:r>
            <a:r>
              <a:rPr lang="en-US" altLang="ko-KR" dirty="0">
                <a:solidFill>
                  <a:srgbClr val="222222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BRT </a:t>
            </a:r>
            <a:r>
              <a:rPr lang="ko-KR" altLang="en-US" dirty="0" err="1">
                <a:solidFill>
                  <a:srgbClr val="222222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전용차로르</a:t>
            </a:r>
            <a:r>
              <a:rPr lang="ko-KR" altLang="en-US" dirty="0">
                <a:solidFill>
                  <a:srgbClr val="222222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만듦</a:t>
            </a:r>
            <a:endParaRPr lang="en-US" altLang="ko-KR" dirty="0">
              <a:solidFill>
                <a:srgbClr val="222222"/>
              </a:solidFill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자전거 도로와 인도 너비를 넓힘</a:t>
            </a:r>
            <a:endParaRPr lang="ko-KR" altLang="en-US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E8B61C-7079-7CF1-C6E5-85450B7C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59300"/>
            <a:ext cx="4035384" cy="35388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4856CA7-FF8B-8349-BB61-E314BD0ACAC8}"/>
              </a:ext>
            </a:extLst>
          </p:cNvPr>
          <p:cNvSpPr/>
          <p:nvPr/>
        </p:nvSpPr>
        <p:spPr>
          <a:xfrm>
            <a:off x="7051040" y="5212080"/>
            <a:ext cx="4826000" cy="1381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인구　추세　예정</a:t>
            </a:r>
          </a:p>
        </p:txBody>
      </p:sp>
    </p:spTree>
    <p:extLst>
      <p:ext uri="{BB962C8B-B14F-4D97-AF65-F5344CB8AC3E}">
        <p14:creationId xmlns:p14="http://schemas.microsoft.com/office/powerpoint/2010/main" val="18318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31B309B-DF2F-BE6E-E63F-732DA6B79470}"/>
              </a:ext>
            </a:extLst>
          </p:cNvPr>
          <p:cNvSpPr txBox="1">
            <a:spLocks/>
          </p:cNvSpPr>
          <p:nvPr/>
        </p:nvSpPr>
        <p:spPr>
          <a:xfrm>
            <a:off x="838199" y="944245"/>
            <a:ext cx="11816255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|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실상은　좋지　못한　교통　상황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43A47-E088-7865-C572-05B708776D18}"/>
              </a:ext>
            </a:extLst>
          </p:cNvPr>
          <p:cNvSpPr txBox="1"/>
          <p:nvPr/>
        </p:nvSpPr>
        <p:spPr>
          <a:xfrm>
            <a:off x="7353299" y="6561085"/>
            <a:ext cx="549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닉스곤체 L 2.0" panose="020B0600000101010101" pitchFamily="34" charset="-127"/>
                <a:ea typeface="닉스곤체 L 2.0" panose="020B0600000101010101" pitchFamily="34" charset="-127"/>
              </a:rPr>
              <a:t>출처</a:t>
            </a:r>
            <a:r>
              <a:rPr lang="en-US" altLang="ko-KR" sz="1300" dirty="0">
                <a:latin typeface="닉스곤체 L 2.0" panose="020B0600000101010101" pitchFamily="34" charset="-127"/>
                <a:ea typeface="닉스곤체 L 2.0" panose="020B0600000101010101" pitchFamily="34" charset="-127"/>
              </a:rPr>
              <a:t>: 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2021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년 세종시 내부 교통망 서비스 수준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(LOS)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분석 현황</a:t>
            </a:r>
            <a:endParaRPr lang="ko-KR" altLang="en-US" sz="1300" dirty="0">
              <a:latin typeface="닉스곤체 L 2.0" panose="020B0600000101010101" pitchFamily="34" charset="-127"/>
              <a:ea typeface="닉스곤체 L 2.0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4CFEF0-08FC-C204-C971-44AD1F62C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1534160"/>
            <a:ext cx="5738318" cy="4902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EBB7FD-CF9F-4EDF-D808-CA9A82E178A6}"/>
              </a:ext>
            </a:extLst>
          </p:cNvPr>
          <p:cNvSpPr txBox="1"/>
          <p:nvPr/>
        </p:nvSpPr>
        <p:spPr>
          <a:xfrm>
            <a:off x="0" y="2303514"/>
            <a:ext cx="7198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https://www.sjpost.co.kr/news/articleView.html?idxno=12531</a:t>
            </a:r>
          </a:p>
        </p:txBody>
      </p:sp>
    </p:spTree>
    <p:extLst>
      <p:ext uri="{BB962C8B-B14F-4D97-AF65-F5344CB8AC3E}">
        <p14:creationId xmlns:p14="http://schemas.microsoft.com/office/powerpoint/2010/main" val="65082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5044440" cy="691515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기획 배경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1B309B-DF2F-BE6E-E63F-732DA6B79470}"/>
              </a:ext>
            </a:extLst>
          </p:cNvPr>
          <p:cNvSpPr txBox="1">
            <a:spLocks/>
          </p:cNvSpPr>
          <p:nvPr/>
        </p:nvSpPr>
        <p:spPr>
          <a:xfrm>
            <a:off x="838199" y="944245"/>
            <a:ext cx="11816255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|’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대중교통 중심 도시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’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라는 초기 계획이 무색하게 지속되는 자가용 이용 증가 및 대중교통 이용률 감소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</a:t>
            </a:r>
            <a:endParaRPr lang="ko-KR" altLang="en-US" sz="2000" b="1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EA5A849F-DC53-8018-BA88-4E4A0DE85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781727"/>
              </p:ext>
            </p:extLst>
          </p:nvPr>
        </p:nvGraphicFramePr>
        <p:xfrm>
          <a:off x="-378722" y="1983688"/>
          <a:ext cx="5044440" cy="3974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F1D7DCF-F6FC-B14B-BEC9-B88616C9E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109420"/>
              </p:ext>
            </p:extLst>
          </p:nvPr>
        </p:nvGraphicFramePr>
        <p:xfrm>
          <a:off x="4466021" y="1961688"/>
          <a:ext cx="7010401" cy="4277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5943A47-E088-7865-C572-05B708776D18}"/>
              </a:ext>
            </a:extLst>
          </p:cNvPr>
          <p:cNvSpPr txBox="1"/>
          <p:nvPr/>
        </p:nvSpPr>
        <p:spPr>
          <a:xfrm>
            <a:off x="8534399" y="6565612"/>
            <a:ext cx="38047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닉스곤체 L 2.0" panose="020B0600000101010101" pitchFamily="34" charset="-127"/>
                <a:ea typeface="닉스곤체 L 2.0" panose="020B0600000101010101" pitchFamily="34" charset="-127"/>
              </a:rPr>
              <a:t>출처</a:t>
            </a:r>
            <a:r>
              <a:rPr lang="en-US" altLang="ko-KR" sz="1300" dirty="0">
                <a:latin typeface="닉스곤체 L 2.0" panose="020B0600000101010101" pitchFamily="34" charset="-127"/>
                <a:ea typeface="닉스곤체 L 2.0" panose="020B0600000101010101" pitchFamily="34" charset="-127"/>
              </a:rPr>
              <a:t>: 2021</a:t>
            </a:r>
            <a:r>
              <a:rPr lang="ko-KR" altLang="en-US" sz="1300" dirty="0">
                <a:latin typeface="닉스곤체 L 2.0" panose="020B0600000101010101" pitchFamily="34" charset="-127"/>
                <a:ea typeface="닉스곤체 L 2.0" panose="020B0600000101010101" pitchFamily="34" charset="-127"/>
              </a:rPr>
              <a:t>년 세종특별자치시 사회조사 결과 요약본</a:t>
            </a:r>
          </a:p>
        </p:txBody>
      </p:sp>
    </p:spTree>
    <p:extLst>
      <p:ext uri="{BB962C8B-B14F-4D97-AF65-F5344CB8AC3E}">
        <p14:creationId xmlns:p14="http://schemas.microsoft.com/office/powerpoint/2010/main" val="35624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4440" cy="691515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기획 배경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1B309B-DF2F-BE6E-E63F-732DA6B79470}"/>
              </a:ext>
            </a:extLst>
          </p:cNvPr>
          <p:cNvSpPr txBox="1">
            <a:spLocks/>
          </p:cNvSpPr>
          <p:nvPr/>
        </p:nvSpPr>
        <p:spPr>
          <a:xfrm>
            <a:off x="838200" y="944245"/>
            <a:ext cx="10043160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|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대중교통을 이용하지 않는 이유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– 1. 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배차간격이 김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. </a:t>
            </a:r>
            <a:endParaRPr lang="ko-KR" altLang="en-US" sz="2000" b="1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247764D5-7D37-A657-1415-1B67679120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02545"/>
              </p:ext>
            </p:extLst>
          </p:nvPr>
        </p:nvGraphicFramePr>
        <p:xfrm>
          <a:off x="-525868" y="2518621"/>
          <a:ext cx="5044440" cy="3974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F786BC0-A297-3228-C30F-9E6E6BFC7C07}"/>
              </a:ext>
            </a:extLst>
          </p:cNvPr>
          <p:cNvCxnSpPr>
            <a:cxnSpLocks/>
          </p:cNvCxnSpPr>
          <p:nvPr/>
        </p:nvCxnSpPr>
        <p:spPr>
          <a:xfrm flipV="1">
            <a:off x="2052320" y="3018921"/>
            <a:ext cx="2554680" cy="11035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49716DA-93F6-EE9F-CC66-B747CEA011FF}"/>
              </a:ext>
            </a:extLst>
          </p:cNvPr>
          <p:cNvCxnSpPr>
            <a:cxnSpLocks/>
          </p:cNvCxnSpPr>
          <p:nvPr/>
        </p:nvCxnSpPr>
        <p:spPr>
          <a:xfrm flipV="1">
            <a:off x="3153103" y="4552022"/>
            <a:ext cx="1912883" cy="83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77762C56-359D-A86E-A488-5355878CB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842683"/>
              </p:ext>
            </p:extLst>
          </p:nvPr>
        </p:nvGraphicFramePr>
        <p:xfrm>
          <a:off x="2573633" y="1855351"/>
          <a:ext cx="6008413" cy="3395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F61861F-2E62-1437-33E0-210018EF6C08}"/>
              </a:ext>
            </a:extLst>
          </p:cNvPr>
          <p:cNvSpPr txBox="1"/>
          <p:nvPr/>
        </p:nvSpPr>
        <p:spPr>
          <a:xfrm>
            <a:off x="8534399" y="6565612"/>
            <a:ext cx="38047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닉스곤체 L 2.0" panose="020B0600000101010101" pitchFamily="34" charset="-127"/>
                <a:ea typeface="닉스곤체 L 2.0" panose="020B0600000101010101" pitchFamily="34" charset="-127"/>
              </a:rPr>
              <a:t>출처</a:t>
            </a:r>
            <a:r>
              <a:rPr lang="en-US" altLang="ko-KR" sz="1300" dirty="0">
                <a:latin typeface="닉스곤체 L 2.0" panose="020B0600000101010101" pitchFamily="34" charset="-127"/>
                <a:ea typeface="닉스곤체 L 2.0" panose="020B0600000101010101" pitchFamily="34" charset="-127"/>
              </a:rPr>
              <a:t>: 2021</a:t>
            </a:r>
            <a:r>
              <a:rPr lang="ko-KR" altLang="en-US" sz="1300" dirty="0">
                <a:latin typeface="닉스곤체 L 2.0" panose="020B0600000101010101" pitchFamily="34" charset="-127"/>
                <a:ea typeface="닉스곤체 L 2.0" panose="020B0600000101010101" pitchFamily="34" charset="-127"/>
              </a:rPr>
              <a:t>년 세종특별자치시 사회조사 결과 요약본</a:t>
            </a:r>
          </a:p>
        </p:txBody>
      </p:sp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255589FE-A54D-0448-0452-3DD696B52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92606"/>
              </p:ext>
            </p:extLst>
          </p:nvPr>
        </p:nvGraphicFramePr>
        <p:xfrm>
          <a:off x="7220442" y="1835540"/>
          <a:ext cx="4795850" cy="4340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538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4440" cy="691515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기획 배경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1B309B-DF2F-BE6E-E63F-732DA6B79470}"/>
              </a:ext>
            </a:extLst>
          </p:cNvPr>
          <p:cNvSpPr txBox="1">
            <a:spLocks/>
          </p:cNvSpPr>
          <p:nvPr/>
        </p:nvSpPr>
        <p:spPr>
          <a:xfrm>
            <a:off x="838200" y="944245"/>
            <a:ext cx="10043160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|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대중교통을 이용하지 않는 이유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– 2. 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필요한 시간대에 운영하지 않음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.</a:t>
            </a:r>
            <a:endParaRPr lang="ko-KR" altLang="en-US" sz="2000" b="1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FE3DE7-5BEC-C47E-8A6C-0A56CB40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85" y="12787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76A7D61-1DA6-83D6-571B-22CA8D78E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783133"/>
              </p:ext>
            </p:extLst>
          </p:nvPr>
        </p:nvGraphicFramePr>
        <p:xfrm>
          <a:off x="25876" y="2457299"/>
          <a:ext cx="3940951" cy="4028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F91532-1084-70F3-BE39-71121EB08CE9}"/>
              </a:ext>
            </a:extLst>
          </p:cNvPr>
          <p:cNvCxnSpPr>
            <a:cxnSpLocks/>
          </p:cNvCxnSpPr>
          <p:nvPr/>
        </p:nvCxnSpPr>
        <p:spPr>
          <a:xfrm flipV="1">
            <a:off x="1996351" y="2959768"/>
            <a:ext cx="2671902" cy="8904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1720EA-46E0-F3A3-7D97-BF4025AEAD03}"/>
              </a:ext>
            </a:extLst>
          </p:cNvPr>
          <p:cNvCxnSpPr>
            <a:cxnSpLocks/>
          </p:cNvCxnSpPr>
          <p:nvPr/>
        </p:nvCxnSpPr>
        <p:spPr>
          <a:xfrm flipV="1">
            <a:off x="3307107" y="3898232"/>
            <a:ext cx="1630653" cy="245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E52BF84B-DE65-0038-1766-51924360B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556950"/>
              </p:ext>
            </p:extLst>
          </p:nvPr>
        </p:nvGraphicFramePr>
        <p:xfrm>
          <a:off x="2573633" y="1855351"/>
          <a:ext cx="6008413" cy="3395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B3C98F69-EA17-85CE-FA71-DD7F3A125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162491"/>
              </p:ext>
            </p:extLst>
          </p:nvPr>
        </p:nvGraphicFramePr>
        <p:xfrm>
          <a:off x="7220442" y="1835540"/>
          <a:ext cx="4795850" cy="4340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422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4440" cy="691515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기획 배경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1B309B-DF2F-BE6E-E63F-732DA6B79470}"/>
              </a:ext>
            </a:extLst>
          </p:cNvPr>
          <p:cNvSpPr txBox="1">
            <a:spLocks/>
          </p:cNvSpPr>
          <p:nvPr/>
        </p:nvSpPr>
        <p:spPr>
          <a:xfrm>
            <a:off x="838200" y="944245"/>
            <a:ext cx="10043160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|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대중교통을 이용하지 않는 이유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– 3.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　정류소까지　거리가　</a:t>
            </a:r>
            <a:r>
              <a:rPr lang="ko-KR" altLang="en-US" sz="2000" b="1" dirty="0" err="1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멈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 </a:t>
            </a:r>
            <a:endParaRPr lang="ko-KR" altLang="en-US" sz="2000" b="1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FE3DE7-5BEC-C47E-8A6C-0A56CB40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85" y="12787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C8481D24-2449-0094-F129-FA83F0A54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877842"/>
              </p:ext>
            </p:extLst>
          </p:nvPr>
        </p:nvGraphicFramePr>
        <p:xfrm>
          <a:off x="25876" y="2457299"/>
          <a:ext cx="3940951" cy="4028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B1640ACA-87CC-D939-EAD2-9D704CA56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536267"/>
              </p:ext>
            </p:extLst>
          </p:nvPr>
        </p:nvGraphicFramePr>
        <p:xfrm>
          <a:off x="2573633" y="1855351"/>
          <a:ext cx="6008413" cy="3395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62ED38-A366-9665-6B88-2F1E313CB0CA}"/>
              </a:ext>
            </a:extLst>
          </p:cNvPr>
          <p:cNvCxnSpPr>
            <a:cxnSpLocks/>
          </p:cNvCxnSpPr>
          <p:nvPr/>
        </p:nvCxnSpPr>
        <p:spPr>
          <a:xfrm flipV="1">
            <a:off x="1996966" y="2997901"/>
            <a:ext cx="2610034" cy="8163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A8633E-9AC7-D9A9-C68A-B9A71C71F427}"/>
              </a:ext>
            </a:extLst>
          </p:cNvPr>
          <p:cNvCxnSpPr>
            <a:cxnSpLocks/>
          </p:cNvCxnSpPr>
          <p:nvPr/>
        </p:nvCxnSpPr>
        <p:spPr>
          <a:xfrm flipV="1">
            <a:off x="3258207" y="4552022"/>
            <a:ext cx="1807779" cy="21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94E396DD-01F3-36AD-635B-3BF230566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469947"/>
              </p:ext>
            </p:extLst>
          </p:nvPr>
        </p:nvGraphicFramePr>
        <p:xfrm>
          <a:off x="7126016" y="1735939"/>
          <a:ext cx="4795850" cy="4340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9984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4440" cy="691515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기획 배경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1B309B-DF2F-BE6E-E63F-732DA6B79470}"/>
              </a:ext>
            </a:extLst>
          </p:cNvPr>
          <p:cNvSpPr txBox="1">
            <a:spLocks/>
          </p:cNvSpPr>
          <p:nvPr/>
        </p:nvSpPr>
        <p:spPr>
          <a:xfrm>
            <a:off x="838200" y="944245"/>
            <a:ext cx="10043160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|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출퇴근 시간에 발생하는 혼잡상황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FE3DE7-5BEC-C47E-8A6C-0A56CB40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85" y="12787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96235C-3E6F-8847-33D4-578EDF99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012"/>
            <a:ext cx="12192000" cy="19906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521116-337E-B9DB-6D39-8E6FDDAC6713}"/>
              </a:ext>
            </a:extLst>
          </p:cNvPr>
          <p:cNvSpPr txBox="1"/>
          <p:nvPr/>
        </p:nvSpPr>
        <p:spPr>
          <a:xfrm>
            <a:off x="1970689" y="4346924"/>
            <a:ext cx="87340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세종시민은 자동차 이야기만 나오면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말없이 지나치는 법이 없다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이 신생 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ppleSDGothicNeo-Light"/>
              </a:rPr>
              <a:t>교통지옥’을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 두고 다들 할 말이 많다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ppleSDGothicNeo-Light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세종시 환경부 청사로 출퇴근하는 기자들도 마찬가지다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대전 유성구에 사는 기자가 세종시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ppleSDGothicNeo-Light"/>
              </a:rPr>
              <a:t>어진동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 환경부 청사까지 대중교통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버스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지하철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버스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으로 가려면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시간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40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분이 걸린다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자동차로는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30~40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분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ppleSDGothicNeo-Light"/>
              </a:rPr>
              <a:t>거리인데다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갈아타는 번거로움까지 고려하면 자동차를 타는 게 낫다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문제는 사람 생각이 다 비슷해서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대부분의 사람들이 자동차를 몰고 나와 거리는 꼬리에 꼬리를 무는 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\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로 가득 찬다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35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99AF-3769-58A4-5B00-18AD6D2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4440" cy="691515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기획 배경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1B309B-DF2F-BE6E-E63F-732DA6B79470}"/>
              </a:ext>
            </a:extLst>
          </p:cNvPr>
          <p:cNvSpPr txBox="1">
            <a:spLocks/>
          </p:cNvSpPr>
          <p:nvPr/>
        </p:nvSpPr>
        <p:spPr>
          <a:xfrm>
            <a:off x="861060" y="974725"/>
            <a:ext cx="10043160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|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문제점 파악 및 해결방안 제시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_BRT</a:t>
            </a:r>
            <a:r>
              <a:rPr lang="ko-KR" altLang="en-US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보단 행복도시 내부로 집중했다 </a:t>
            </a:r>
            <a:r>
              <a:rPr lang="en-US" altLang="ko-KR" sz="2000" b="1" dirty="0">
                <a:latin typeface="닉스곤체 M 2.0" panose="020B0600000101010101" pitchFamily="34" charset="-127"/>
                <a:ea typeface="닉스곤체 M 2.0" panose="020B0600000101010101" pitchFamily="34" charset="-127"/>
              </a:rPr>
              <a:t>~</a:t>
            </a:r>
            <a:endParaRPr lang="ko-KR" altLang="en-US" sz="2000" b="1" dirty="0">
              <a:latin typeface="닉스곤체 M 2.0" panose="020B0600000101010101" pitchFamily="34" charset="-127"/>
              <a:ea typeface="닉스곤체 M 2.0" panose="020B0600000101010101" pitchFamily="34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C8864-85FE-D939-FB79-9FC94937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4398A1-DEC2-5F23-1EFF-615E3DB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758" y="143026"/>
            <a:ext cx="9776918" cy="3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0B6DD-ECB2-6879-AE55-33226CDD4C3F}"/>
              </a:ext>
            </a:extLst>
          </p:cNvPr>
          <p:cNvSpPr txBox="1"/>
          <p:nvPr/>
        </p:nvSpPr>
        <p:spPr>
          <a:xfrm>
            <a:off x="1043940" y="274903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배차간격이 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4CD70-1C91-6D20-E8F5-721646095D6C}"/>
              </a:ext>
            </a:extLst>
          </p:cNvPr>
          <p:cNvSpPr txBox="1"/>
          <p:nvPr/>
        </p:nvSpPr>
        <p:spPr>
          <a:xfrm>
            <a:off x="965200" y="316634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시간대 </a:t>
            </a:r>
            <a:r>
              <a:rPr lang="ko-KR" altLang="en-US" dirty="0" err="1"/>
              <a:t>미운영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25EA9-9568-AECF-D330-8F9C29405FEE}"/>
              </a:ext>
            </a:extLst>
          </p:cNvPr>
          <p:cNvSpPr txBox="1"/>
          <p:nvPr/>
        </p:nvSpPr>
        <p:spPr>
          <a:xfrm>
            <a:off x="1043940" y="3583662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</a:t>
            </a:r>
            <a:r>
              <a:rPr lang="en-US" altLang="ko-KR" dirty="0"/>
              <a:t>/</a:t>
            </a:r>
            <a:r>
              <a:rPr lang="ko-KR" altLang="en-US" dirty="0"/>
              <a:t>퇴근시간 혼잡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F1AEC-89C6-1EE9-FF4D-C4DA925EAC41}"/>
              </a:ext>
            </a:extLst>
          </p:cNvPr>
          <p:cNvSpPr txBox="1"/>
          <p:nvPr/>
        </p:nvSpPr>
        <p:spPr>
          <a:xfrm>
            <a:off x="3970020" y="3228647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자동차의 도시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45DAE-E319-72CE-9C91-5CFEF544353F}"/>
              </a:ext>
            </a:extLst>
          </p:cNvPr>
          <p:cNvSpPr txBox="1"/>
          <p:nvPr/>
        </p:nvSpPr>
        <p:spPr>
          <a:xfrm>
            <a:off x="6167120" y="3228647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교통 복지 시급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6B13D54-BA2A-F076-D7D7-1A3EAC7EC908}"/>
              </a:ext>
            </a:extLst>
          </p:cNvPr>
          <p:cNvSpPr/>
          <p:nvPr/>
        </p:nvSpPr>
        <p:spPr>
          <a:xfrm>
            <a:off x="8689340" y="2263140"/>
            <a:ext cx="3169920" cy="3169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출퇴근시간 </a:t>
            </a:r>
            <a:br>
              <a:rPr lang="en-US" altLang="ko-KR" dirty="0"/>
            </a:br>
            <a:r>
              <a:rPr lang="ko-KR" altLang="en-US" dirty="0"/>
              <a:t>전용 버스 노선 </a:t>
            </a:r>
            <a:br>
              <a:rPr lang="en-US" altLang="ko-KR" dirty="0"/>
            </a:br>
            <a:r>
              <a:rPr lang="ko-KR" altLang="en-US" dirty="0"/>
              <a:t>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D97BD9-CBFD-A77C-448F-A6DD46D311A9}"/>
              </a:ext>
            </a:extLst>
          </p:cNvPr>
          <p:cNvSpPr/>
          <p:nvPr/>
        </p:nvSpPr>
        <p:spPr>
          <a:xfrm>
            <a:off x="5567680" y="4806794"/>
            <a:ext cx="3263900" cy="1252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인구　많은　지역　위주로　선별해서　진행했다　～</a:t>
            </a:r>
          </a:p>
        </p:txBody>
      </p:sp>
    </p:spTree>
    <p:extLst>
      <p:ext uri="{BB962C8B-B14F-4D97-AF65-F5344CB8AC3E}">
        <p14:creationId xmlns:p14="http://schemas.microsoft.com/office/powerpoint/2010/main" val="119852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714</Words>
  <Application>Microsoft Office PowerPoint</Application>
  <PresentationFormat>와이드스크린</PresentationFormat>
  <Paragraphs>112</Paragraphs>
  <Slides>18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Apple SD Gothic Neo</vt:lpstr>
      <vt:lpstr>AppleSDGothicNeo-Light</vt:lpstr>
      <vt:lpstr>닉스곤체 B 2.0</vt:lpstr>
      <vt:lpstr>닉스곤체 L 2.0</vt:lpstr>
      <vt:lpstr>닉스곤체 M 2.0</vt:lpstr>
      <vt:lpstr>맑은 고딕</vt:lpstr>
      <vt:lpstr>Arial</vt:lpstr>
      <vt:lpstr>Office 테마</vt:lpstr>
      <vt:lpstr>최종</vt:lpstr>
      <vt:lpstr>기획 배경</vt:lpstr>
      <vt:lpstr>PowerPoint 프레젠테이션</vt:lpstr>
      <vt:lpstr>기획 배경</vt:lpstr>
      <vt:lpstr>기획 배경</vt:lpstr>
      <vt:lpstr>기획 배경</vt:lpstr>
      <vt:lpstr>기획 배경</vt:lpstr>
      <vt:lpstr>기획 배경</vt:lpstr>
      <vt:lpstr>기획 배경</vt:lpstr>
      <vt:lpstr>개선 방향 제안</vt:lpstr>
      <vt:lpstr>개선 방향 제안</vt:lpstr>
      <vt:lpstr>개선 방향 제안</vt:lpstr>
      <vt:lpstr>기존 서비스와의 차별성</vt:lpstr>
      <vt:lpstr>기존 서비스와의 차별성</vt:lpstr>
      <vt:lpstr>기존 서비스와의 차별성</vt:lpstr>
      <vt:lpstr>기존 서비스와의 차별성</vt:lpstr>
      <vt:lpstr>기존 서비스와의 차별성</vt:lpstr>
      <vt:lpstr>목적지가 청사인ㅇ ㅣ유도 잘 설명해야할듯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rryunn@outlook.kr</dc:creator>
  <cp:lastModifiedBy>rryunn@outlook.kr</cp:lastModifiedBy>
  <cp:revision>10</cp:revision>
  <dcterms:created xsi:type="dcterms:W3CDTF">2023-09-23T14:03:42Z</dcterms:created>
  <dcterms:modified xsi:type="dcterms:W3CDTF">2023-09-26T07:42:53Z</dcterms:modified>
</cp:coreProperties>
</file>