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73" r:id="rId2"/>
    <p:sldId id="274" r:id="rId3"/>
    <p:sldId id="275" r:id="rId4"/>
    <p:sldId id="276" r:id="rId5"/>
    <p:sldId id="277" r:id="rId6"/>
    <p:sldId id="278" r:id="rId7"/>
    <p:sldId id="27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gkKKIV/DcCSgM0ycVxF/LTGd9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300"/>
    <a:srgbClr val="A2E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7AFD5E-AEB6-43DA-9E1C-75E6CD7F6B0D}">
  <a:tblStyle styleId="{A17AFD5E-AEB6-43DA-9E1C-75E6CD7F6B0D}" styleName="Table_0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9E8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9E8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E21CB1-1CCA-4D6A-A4D2-7899D1CF67B9}" styleName="Table_1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0F9"/>
          </a:solidFill>
        </a:fill>
      </a:tcStyle>
    </a:wholeTbl>
    <a:band1H>
      <a:tcTxStyle/>
      <a:tcStyle>
        <a:tcBdr/>
        <a:fill>
          <a:solidFill>
            <a:srgbClr val="CADF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F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292300-E47A-4EE8-BD9B-CA47828744E6}" styleName="Table_2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F39EB6-9970-409A-B927-43EAE316797C}" styleName="Table_3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D204ED-0F0B-4856-A231-FCC6ABD5EDCE}" styleName="Table_4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323997" y="1997718"/>
            <a:ext cx="5336970" cy="190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323996" y="5360903"/>
            <a:ext cx="5336969" cy="59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 dirty="0"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0DC22B-5C3A-1CB4-7A03-052DD8FF4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996" y="-342382"/>
            <a:ext cx="1613140" cy="161314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000000"/>
          </p15:clr>
        </p15:guide>
        <p15:guide id="2" pos="7474">
          <p15:clr>
            <a:srgbClr val="000000"/>
          </p15:clr>
        </p15:guide>
        <p15:guide id="3" orient="horz" pos="4115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30365" y="432000"/>
            <a:ext cx="11327999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34D186"/>
              </a:buClr>
              <a:buSzPts val="2600"/>
              <a:buFont typeface="Arial"/>
              <a:buNone/>
              <a:defRPr>
                <a:solidFill>
                  <a:schemeClr val="accent6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429164" y="1093891"/>
            <a:ext cx="11329200" cy="50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accent6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432000" y="6586388"/>
            <a:ext cx="302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accent6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ABD4D2-7550-A337-CC27-38CBB5423A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153" y="6148272"/>
            <a:ext cx="824002" cy="82400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>
            <a:spLocks noGrp="1"/>
          </p:cNvSpPr>
          <p:nvPr>
            <p:ph type="title"/>
          </p:nvPr>
        </p:nvSpPr>
        <p:spPr>
          <a:xfrm>
            <a:off x="432000" y="1943488"/>
            <a:ext cx="4921049" cy="2971024"/>
          </a:xfrm>
          <a:prstGeom prst="roundRect">
            <a:avLst>
              <a:gd name="adj" fmla="val 9435"/>
            </a:avLst>
          </a:prstGeom>
          <a:solidFill>
            <a:srgbClr val="A2E974"/>
          </a:solidFill>
          <a:ln>
            <a:noFill/>
          </a:ln>
        </p:spPr>
        <p:txBody>
          <a:bodyPr spcFirstLastPara="1" wrap="square" lIns="457200" tIns="457200" rIns="457200" bIns="4572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F05FED2-CD34-A0C3-6CCF-9530181C6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8153" y="6148272"/>
            <a:ext cx="824002" cy="82400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bg>
      <p:bgPr>
        <a:solidFill>
          <a:srgbClr val="A2E974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2702545-8DA9-88EA-BE42-29192ADA7F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0619" y="343619"/>
            <a:ext cx="6170762" cy="617076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000000"/>
          </p15:clr>
        </p15:guide>
        <p15:guide id="2" pos="7474">
          <p15:clr>
            <a:srgbClr val="000000"/>
          </p15:clr>
        </p15:guide>
        <p15:guide id="3" orient="horz" pos="4115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body" idx="1"/>
          </p:nvPr>
        </p:nvSpPr>
        <p:spPr>
          <a:xfrm>
            <a:off x="429164" y="1103073"/>
            <a:ext cx="11329200" cy="503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​"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​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09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Char char="​"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430365" y="432000"/>
            <a:ext cx="11327999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34D186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89200" y="6586388"/>
            <a:ext cx="1224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6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3" name="Google Shape;13;p18"/>
          <p:cNvSpPr txBox="1">
            <a:spLocks noGrp="1"/>
          </p:cNvSpPr>
          <p:nvPr>
            <p:ph type="sldNum" idx="12"/>
          </p:nvPr>
        </p:nvSpPr>
        <p:spPr>
          <a:xfrm>
            <a:off x="432000" y="6586388"/>
            <a:ext cx="302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accent6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oogle Shape;14;p18" descr="A green and black tex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02800" y="6346418"/>
            <a:ext cx="662869" cy="3844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6">
              <a:lumMod val="75000"/>
              <a:lumOff val="2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6">
              <a:lumMod val="75000"/>
              <a:lumOff val="2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2">
          <p15:clr>
            <a:srgbClr val="F26B43"/>
          </p15:clr>
        </p15:guide>
        <p15:guide id="2" orient="horz" pos="997">
          <p15:clr>
            <a:srgbClr val="F26B43"/>
          </p15:clr>
        </p15:guide>
        <p15:guide id="3" pos="271">
          <p15:clr>
            <a:srgbClr val="F26B43"/>
          </p15:clr>
        </p15:guide>
        <p15:guide id="4" pos="7414">
          <p15:clr>
            <a:srgbClr val="F26B43"/>
          </p15:clr>
        </p15:guide>
        <p15:guide id="5" orient="horz" pos="1079">
          <p15:clr>
            <a:srgbClr val="F26B43"/>
          </p15:clr>
        </p15:guide>
        <p15:guide id="6" orient="horz" pos="4047">
          <p15:clr>
            <a:srgbClr val="F26B43"/>
          </p15:clr>
        </p15:guide>
        <p15:guide id="7" pos="204">
          <p15:clr>
            <a:srgbClr val="A4A3A4"/>
          </p15:clr>
        </p15:guide>
        <p15:guide id="8" pos="7474">
          <p15:clr>
            <a:srgbClr val="A4A3A4"/>
          </p15:clr>
        </p15:guide>
        <p15:guide id="9" orient="horz" pos="4224">
          <p15:clr>
            <a:srgbClr val="A4A3A4"/>
          </p15:clr>
        </p15:guide>
        <p15:guide id="10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sfagunde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rsfagundes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lanet with gold coins&#10;&#10;Description automatically generated">
            <a:extLst>
              <a:ext uri="{FF2B5EF4-FFF2-40B4-BE49-F238E27FC236}">
                <a16:creationId xmlns:a16="http://schemas.microsoft.com/office/drawing/2014/main" id="{88B4EDF0-87E1-7A1D-85CC-00B86C98F03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6306" r="2630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80B4CE-DF70-D5CB-5AF5-B4F914E58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</a:rPr>
              <a:t>Homework Assignment for Business Intelligence Lead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22C3C-7556-5EE7-6BFB-4F21CA037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 b="1" dirty="0">
                <a:solidFill>
                  <a:srgbClr val="3F3F3F"/>
                </a:solidFill>
              </a:rPr>
              <a:t>Rafael Fagundes</a:t>
            </a: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000" dirty="0">
                <a:solidFill>
                  <a:srgbClr val="3F3F3F"/>
                </a:solidFill>
              </a:rPr>
              <a:t>Dec 2024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9D7C-667D-13A8-DD4E-253C994DB4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</a:p>
        </p:txBody>
      </p:sp>
    </p:spTree>
    <p:extLst>
      <p:ext uri="{BB962C8B-B14F-4D97-AF65-F5344CB8AC3E}">
        <p14:creationId xmlns:p14="http://schemas.microsoft.com/office/powerpoint/2010/main" val="274359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FCF5-7A34-AF53-D49A-BD6B2982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About 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2A87F-BD55-A38A-3AB4-76CC69B071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Google Shape;62;p2">
            <a:extLst>
              <a:ext uri="{FF2B5EF4-FFF2-40B4-BE49-F238E27FC236}">
                <a16:creationId xmlns:a16="http://schemas.microsoft.com/office/drawing/2014/main" id="{06E4B58B-31E0-B407-2E1E-0026287171CB}"/>
              </a:ext>
            </a:extLst>
          </p:cNvPr>
          <p:cNvSpPr/>
          <p:nvPr/>
        </p:nvSpPr>
        <p:spPr>
          <a:xfrm>
            <a:off x="889200" y="1267258"/>
            <a:ext cx="2033967" cy="1982072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 w="762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3;p2">
            <a:extLst>
              <a:ext uri="{FF2B5EF4-FFF2-40B4-BE49-F238E27FC236}">
                <a16:creationId xmlns:a16="http://schemas.microsoft.com/office/drawing/2014/main" id="{6D5E295D-C404-A598-0863-DA61E6A3BB99}"/>
              </a:ext>
            </a:extLst>
          </p:cNvPr>
          <p:cNvSpPr/>
          <p:nvPr/>
        </p:nvSpPr>
        <p:spPr>
          <a:xfrm>
            <a:off x="3149672" y="1267258"/>
            <a:ext cx="4035104" cy="128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Rafael Fagundes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Lisbon, Portugal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Computer Engineer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US" u="sng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rsfagundes</a:t>
            </a:r>
            <a:r>
              <a:rPr lang="en-US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u="sng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rsfagundes.com</a:t>
            </a:r>
            <a:endParaRPr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64;p2">
            <a:extLst>
              <a:ext uri="{FF2B5EF4-FFF2-40B4-BE49-F238E27FC236}">
                <a16:creationId xmlns:a16="http://schemas.microsoft.com/office/drawing/2014/main" id="{6A746864-0674-FDE2-0809-3DBF211E7C4B}"/>
              </a:ext>
            </a:extLst>
          </p:cNvPr>
          <p:cNvPicPr preferRelativeResize="0"/>
          <p:nvPr/>
        </p:nvPicPr>
        <p:blipFill rotWithShape="1">
          <a:blip r:embed="rId5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897509" y="3991340"/>
            <a:ext cx="8396983" cy="18530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5;p2">
            <a:extLst>
              <a:ext uri="{FF2B5EF4-FFF2-40B4-BE49-F238E27FC236}">
                <a16:creationId xmlns:a16="http://schemas.microsoft.com/office/drawing/2014/main" id="{C6CF9F45-86BE-37AB-BD36-4D08BE2ACD73}"/>
              </a:ext>
            </a:extLst>
          </p:cNvPr>
          <p:cNvSpPr/>
          <p:nvPr/>
        </p:nvSpPr>
        <p:spPr>
          <a:xfrm>
            <a:off x="3149672" y="2573846"/>
            <a:ext cx="8396983" cy="71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With 10+ years in data analysis and marketing, I specialize in scalable solutions and automation using tools like SQL and Python.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35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E56130-DBEC-3F62-B657-CC876807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Query</a:t>
            </a:r>
            <a:endParaRPr lang="en-US" b="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C9B0C-276D-E55A-62F1-C22ACB403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827" y="344954"/>
            <a:ext cx="11329200" cy="5054381"/>
          </a:xfrm>
        </p:spPr>
        <p:txBody>
          <a:bodyPr/>
          <a:lstStyle/>
          <a:p>
            <a:pPr marL="114300" indent="0" algn="l">
              <a:buNone/>
            </a:pP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CREATE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TABLE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B788D3"/>
                </a:solidFill>
                <a:effectLst/>
                <a:latin typeface="Menlo"/>
              </a:rPr>
              <a:t>user_locations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(</a:t>
            </a:r>
          </a:p>
          <a:p>
            <a:pPr marL="114300" indent="0" algn="l">
              <a:buNone/>
            </a:pPr>
            <a:r>
              <a:rPr lang="en-US" b="0" i="0" dirty="0" err="1">
                <a:solidFill>
                  <a:srgbClr val="00B8B8"/>
                </a:solidFill>
                <a:effectLst/>
                <a:latin typeface="Menlo"/>
              </a:rPr>
              <a:t>user_id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INT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PRIMARY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KEY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</a:p>
          <a:p>
            <a:pPr marL="114300" indent="0" algn="l">
              <a:buNone/>
            </a:pPr>
            <a:r>
              <a:rPr lang="en-US" b="0" i="0" dirty="0" err="1">
                <a:solidFill>
                  <a:srgbClr val="00B8B8"/>
                </a:solidFill>
                <a:effectLst/>
                <a:latin typeface="Menlo"/>
              </a:rPr>
              <a:t>country_id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INT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</a:p>
          <a:p>
            <a:pPr marL="114300" indent="0" algn="l">
              <a:buNone/>
            </a:pPr>
            <a:r>
              <a:rPr lang="en-US" b="0" i="0" dirty="0" err="1">
                <a:solidFill>
                  <a:srgbClr val="00B8B8"/>
                </a:solidFill>
                <a:effectLst/>
                <a:latin typeface="Menlo"/>
              </a:rPr>
              <a:t>country_name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VARCHAR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C0C0C0"/>
                </a:solidFill>
                <a:effectLst/>
                <a:latin typeface="Menlo"/>
              </a:rPr>
              <a:t>255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)</a:t>
            </a:r>
            <a:r>
              <a:rPr lang="en-US" b="0" i="0" dirty="0">
                <a:solidFill>
                  <a:srgbClr val="EECC64"/>
                </a:solidFill>
                <a:effectLst/>
                <a:latin typeface="Menlo"/>
              </a:rPr>
              <a:t>;</a:t>
            </a:r>
            <a:br>
              <a:rPr lang="en-US" b="0" i="0" dirty="0">
                <a:solidFill>
                  <a:srgbClr val="CCCCCC"/>
                </a:solidFill>
                <a:effectLst/>
                <a:latin typeface="Menlo"/>
              </a:rPr>
            </a:br>
            <a:endParaRPr lang="en-US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CREATE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TABLE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B788D3"/>
                </a:solidFill>
                <a:effectLst/>
                <a:latin typeface="Menlo"/>
              </a:rPr>
              <a:t>transactions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(</a:t>
            </a:r>
          </a:p>
          <a:p>
            <a:pPr marL="114300" indent="0" algn="l">
              <a:buNone/>
            </a:pPr>
            <a:r>
              <a:rPr lang="en-US" b="0" i="0" dirty="0" err="1">
                <a:solidFill>
                  <a:srgbClr val="00B8B8"/>
                </a:solidFill>
                <a:effectLst/>
                <a:latin typeface="Menlo"/>
              </a:rPr>
              <a:t>transaction_id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INT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PRIMARY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KEY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</a:p>
          <a:p>
            <a:pPr marL="114300" indent="0" algn="l">
              <a:buNone/>
            </a:pPr>
            <a:r>
              <a:rPr lang="en-US" b="0" i="0" dirty="0" err="1">
                <a:solidFill>
                  <a:srgbClr val="00B8B8"/>
                </a:solidFill>
                <a:effectLst/>
                <a:latin typeface="Menlo"/>
              </a:rPr>
              <a:t>user_id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INT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</a:p>
          <a:p>
            <a:pPr marL="114300" indent="0" algn="l">
              <a:buNone/>
            </a:pPr>
            <a:r>
              <a:rPr lang="en-US" b="0" i="0" dirty="0" err="1">
                <a:solidFill>
                  <a:srgbClr val="00B8B8"/>
                </a:solidFill>
                <a:effectLst/>
                <a:latin typeface="Menlo"/>
              </a:rPr>
              <a:t>transaction_date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C1AA6C"/>
                </a:solidFill>
                <a:effectLst/>
                <a:latin typeface="Menlo"/>
              </a:rPr>
              <a:t>DATE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</a:p>
          <a:p>
            <a:pPr marL="114300" indent="0" algn="l">
              <a:buNone/>
            </a:pPr>
            <a:r>
              <a:rPr lang="en-US" b="0" i="0" dirty="0" err="1">
                <a:solidFill>
                  <a:srgbClr val="00B8B8"/>
                </a:solidFill>
                <a:effectLst/>
                <a:latin typeface="Menlo"/>
              </a:rPr>
              <a:t>source_currency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VARCHAR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C0C0C0"/>
                </a:solidFill>
                <a:effectLst/>
                <a:latin typeface="Menlo"/>
              </a:rPr>
              <a:t>3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),</a:t>
            </a:r>
          </a:p>
          <a:p>
            <a:pPr marL="114300" indent="0" algn="l">
              <a:buNone/>
            </a:pPr>
            <a:r>
              <a:rPr lang="en-US" b="0" i="0" dirty="0" err="1">
                <a:solidFill>
                  <a:srgbClr val="00B8B8"/>
                </a:solidFill>
                <a:effectLst/>
                <a:latin typeface="Menlo"/>
              </a:rPr>
              <a:t>target_currency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VARCHAR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C0C0C0"/>
                </a:solidFill>
                <a:effectLst/>
                <a:latin typeface="Menlo"/>
              </a:rPr>
              <a:t>3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),</a:t>
            </a:r>
          </a:p>
          <a:p>
            <a:pPr marL="114300" indent="0" algn="l">
              <a:buNone/>
            </a:pPr>
            <a:r>
              <a:rPr lang="en-US" b="0" i="0" dirty="0" err="1">
                <a:solidFill>
                  <a:srgbClr val="00B8B8"/>
                </a:solidFill>
                <a:effectLst/>
                <a:latin typeface="Menlo"/>
              </a:rPr>
              <a:t>transaction_volume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INT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</a:p>
          <a:p>
            <a:pPr marL="114300" indent="0" algn="l">
              <a:buNone/>
            </a:pP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FOREIGN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KEY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(</a:t>
            </a:r>
            <a:r>
              <a:rPr lang="en-US" b="0" i="0" dirty="0" err="1">
                <a:solidFill>
                  <a:srgbClr val="00B8B8"/>
                </a:solidFill>
                <a:effectLst/>
                <a:latin typeface="Menlo"/>
              </a:rPr>
              <a:t>user_id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)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REFERENCES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B788D3"/>
                </a:solidFill>
                <a:effectLst/>
                <a:latin typeface="Menlo"/>
              </a:rPr>
              <a:t>user_locations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B8B8"/>
                </a:solidFill>
                <a:effectLst/>
                <a:latin typeface="Menlo"/>
              </a:rPr>
              <a:t>user_id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)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)</a:t>
            </a:r>
            <a:r>
              <a:rPr lang="en-US" b="0" i="0" dirty="0">
                <a:solidFill>
                  <a:srgbClr val="EECC64"/>
                </a:solidFill>
                <a:effectLst/>
                <a:latin typeface="Menlo"/>
              </a:rPr>
              <a:t>;</a:t>
            </a:r>
            <a:br>
              <a:rPr lang="en-US" b="0" i="0" dirty="0">
                <a:solidFill>
                  <a:srgbClr val="CCCCCC"/>
                </a:solidFill>
                <a:effectLst/>
                <a:latin typeface="Menlo"/>
              </a:rPr>
            </a:br>
            <a:endParaRPr lang="en-US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CREATE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TABLE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B788D3"/>
                </a:solidFill>
                <a:effectLst/>
                <a:latin typeface="Menlo"/>
              </a:rPr>
              <a:t>currency_rates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(</a:t>
            </a:r>
          </a:p>
          <a:p>
            <a:pPr marL="114300" indent="0" algn="l">
              <a:buNone/>
            </a:pPr>
            <a:r>
              <a:rPr lang="en-US" b="0" i="0" dirty="0">
                <a:solidFill>
                  <a:srgbClr val="00B8B8"/>
                </a:solidFill>
                <a:effectLst/>
                <a:latin typeface="Menlo"/>
              </a:rPr>
              <a:t>currency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VARCHAR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C0C0C0"/>
                </a:solidFill>
                <a:effectLst/>
                <a:latin typeface="Menlo"/>
              </a:rPr>
              <a:t>3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)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PRIMARY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KEY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</a:p>
          <a:p>
            <a:pPr marL="114300" indent="0" algn="l">
              <a:buNone/>
            </a:pPr>
            <a:r>
              <a:rPr lang="en-US" b="0" i="0" dirty="0" err="1">
                <a:solidFill>
                  <a:srgbClr val="00B8B8"/>
                </a:solidFill>
                <a:effectLst/>
                <a:latin typeface="Menlo"/>
              </a:rPr>
              <a:t>rate_to_gbp</a:t>
            </a: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739ECA"/>
                </a:solidFill>
                <a:effectLst/>
                <a:latin typeface="Menlo"/>
              </a:rPr>
              <a:t>FLOAT</a:t>
            </a:r>
            <a:endParaRPr lang="en-US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rgbClr val="CCCCCC"/>
                </a:solidFill>
                <a:effectLst/>
                <a:latin typeface="Menlo"/>
              </a:rPr>
              <a:t>)</a:t>
            </a:r>
            <a:r>
              <a:rPr lang="en-US" b="0" i="0" dirty="0">
                <a:solidFill>
                  <a:srgbClr val="EECC64"/>
                </a:solidFill>
                <a:effectLst/>
                <a:latin typeface="Menlo"/>
              </a:rPr>
              <a:t>;</a:t>
            </a:r>
            <a:endParaRPr lang="en-US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DBADB-5EF2-CAB4-6DD2-49AE6FF621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4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A09282-7855-B3CE-A4CF-33DB7942A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D6759-B106-0436-FD40-FEA79A0CC4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22299-5330-028E-EEFE-1B9B1177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446" y="326636"/>
            <a:ext cx="11329200" cy="613722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200" b="1" i="0" dirty="0">
                <a:solidFill>
                  <a:srgbClr val="739ECA"/>
                </a:solidFill>
                <a:effectLst/>
                <a:latin typeface="Menlo"/>
              </a:rPr>
              <a:t>INSERT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sz="1200" b="1" i="0" dirty="0">
                <a:solidFill>
                  <a:srgbClr val="739ECA"/>
                </a:solidFill>
                <a:effectLst/>
                <a:latin typeface="Menlo"/>
              </a:rPr>
              <a:t>INTO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sz="1200" b="0" i="0" dirty="0" err="1">
                <a:solidFill>
                  <a:srgbClr val="B788D3"/>
                </a:solidFill>
                <a:effectLst/>
                <a:latin typeface="Menlo"/>
              </a:rPr>
              <a:t>user_locations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 (</a:t>
            </a:r>
          </a:p>
          <a:p>
            <a:pPr marL="114300" indent="0" algn="l">
              <a:buNone/>
            </a:pPr>
            <a:r>
              <a:rPr lang="en-US" sz="1200" b="0" i="0" dirty="0" err="1">
                <a:solidFill>
                  <a:srgbClr val="00B8B8"/>
                </a:solidFill>
                <a:effectLst/>
                <a:latin typeface="Menlo"/>
              </a:rPr>
              <a:t>user_id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  <a:r>
              <a:rPr lang="en-US" sz="1200" b="0" i="0" dirty="0" err="1">
                <a:solidFill>
                  <a:srgbClr val="00B8B8"/>
                </a:solidFill>
                <a:effectLst/>
                <a:latin typeface="Menlo"/>
              </a:rPr>
              <a:t>country_id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  <a:r>
              <a:rPr lang="en-US" sz="1200" b="0" i="0" dirty="0" err="1">
                <a:solidFill>
                  <a:srgbClr val="00B8B8"/>
                </a:solidFill>
                <a:effectLst/>
                <a:latin typeface="Menlo"/>
              </a:rPr>
              <a:t>country_name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</a:t>
            </a:r>
          </a:p>
          <a:p>
            <a:pPr marL="114300" indent="0" algn="l">
              <a:buNone/>
            </a:pPr>
            <a:r>
              <a:rPr lang="en-US" sz="1200" b="1" i="0" dirty="0">
                <a:solidFill>
                  <a:srgbClr val="739ECA"/>
                </a:solidFill>
                <a:effectLst/>
                <a:latin typeface="Menlo"/>
              </a:rPr>
              <a:t>VALUES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1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22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'United Kingdom'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</a:t>
            </a: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2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18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  <a:r>
              <a:rPr lang="en-US" sz="1200" b="1" i="0" dirty="0">
                <a:solidFill>
                  <a:srgbClr val="C1AA6C"/>
                </a:solidFill>
                <a:effectLst/>
                <a:latin typeface="Menlo"/>
              </a:rPr>
              <a:t>'Italy'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</a:t>
            </a:r>
            <a:r>
              <a:rPr lang="en-US" sz="1200" b="0" i="0" dirty="0">
                <a:solidFill>
                  <a:srgbClr val="EECC64"/>
                </a:solidFill>
                <a:effectLst/>
                <a:latin typeface="Menlo"/>
              </a:rPr>
              <a:t>;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b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</a:b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1" i="0" dirty="0">
                <a:solidFill>
                  <a:srgbClr val="739ECA"/>
                </a:solidFill>
                <a:effectLst/>
                <a:latin typeface="Menlo"/>
              </a:rPr>
              <a:t>INSERT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sz="1200" b="1" i="0" dirty="0">
                <a:solidFill>
                  <a:srgbClr val="739ECA"/>
                </a:solidFill>
                <a:effectLst/>
                <a:latin typeface="Menlo"/>
              </a:rPr>
              <a:t>INTO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sz="1200" b="0" i="0" dirty="0">
                <a:solidFill>
                  <a:srgbClr val="B788D3"/>
                </a:solidFill>
                <a:effectLst/>
                <a:latin typeface="Menlo"/>
              </a:rPr>
              <a:t>transactions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 (</a:t>
            </a:r>
          </a:p>
          <a:p>
            <a:pPr marL="114300" indent="0" algn="l">
              <a:buNone/>
            </a:pPr>
            <a:r>
              <a:rPr lang="en-US" sz="1200" b="0" i="0" dirty="0" err="1">
                <a:solidFill>
                  <a:srgbClr val="00B8B8"/>
                </a:solidFill>
                <a:effectLst/>
                <a:latin typeface="Menlo"/>
              </a:rPr>
              <a:t>transaction_id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  <a:r>
              <a:rPr lang="en-US" sz="1200" b="0" i="0" dirty="0" err="1">
                <a:solidFill>
                  <a:srgbClr val="00B8B8"/>
                </a:solidFill>
                <a:effectLst/>
                <a:latin typeface="Menlo"/>
              </a:rPr>
              <a:t>user_id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  <a:r>
              <a:rPr lang="en-US" sz="1200" b="0" i="0" dirty="0" err="1">
                <a:solidFill>
                  <a:srgbClr val="00B8B8"/>
                </a:solidFill>
                <a:effectLst/>
                <a:latin typeface="Menlo"/>
              </a:rPr>
              <a:t>transaction_date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  <a:r>
              <a:rPr lang="en-US" sz="1200" b="0" i="0" dirty="0" err="1">
                <a:solidFill>
                  <a:srgbClr val="00B8B8"/>
                </a:solidFill>
                <a:effectLst/>
                <a:latin typeface="Menlo"/>
              </a:rPr>
              <a:t>source_currency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  <a:r>
              <a:rPr lang="en-US" sz="1200" b="0" i="0" dirty="0" err="1">
                <a:solidFill>
                  <a:srgbClr val="00B8B8"/>
                </a:solidFill>
                <a:effectLst/>
                <a:latin typeface="Menlo"/>
              </a:rPr>
              <a:t>target_currency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  <a:r>
              <a:rPr lang="en-US" sz="1200" b="0" i="0" dirty="0" err="1">
                <a:solidFill>
                  <a:srgbClr val="00B8B8"/>
                </a:solidFill>
                <a:effectLst/>
                <a:latin typeface="Menlo"/>
              </a:rPr>
              <a:t>transaction_volume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 </a:t>
            </a:r>
          </a:p>
          <a:p>
            <a:pPr marL="114300" indent="0" algn="l">
              <a:buNone/>
            </a:pPr>
            <a:r>
              <a:rPr lang="en-US" sz="1200" b="1" i="0" dirty="0">
                <a:solidFill>
                  <a:srgbClr val="739ECA"/>
                </a:solidFill>
                <a:effectLst/>
                <a:latin typeface="Menlo"/>
              </a:rPr>
              <a:t>VALUES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1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2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'2020-12-01'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'EUR'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'GBP'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100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),</a:t>
            </a: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2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2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'2020-04-03'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'EUR'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'USD'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50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),</a:t>
            </a: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3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1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'2020-06-08'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'EUR'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'EUR'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100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),</a:t>
            </a: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4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1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'2020-11-02'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'USD'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'TRY'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500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),</a:t>
            </a: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5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1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'2020-10-27'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'TRY'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'EUR'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1000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),</a:t>
            </a: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6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1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'2020-06-06'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'USD'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'GBP'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10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</a:t>
            </a:r>
            <a:r>
              <a:rPr lang="en-US" sz="1200" b="0" i="0" dirty="0">
                <a:solidFill>
                  <a:srgbClr val="EECC64"/>
                </a:solidFill>
                <a:effectLst/>
                <a:latin typeface="Menlo"/>
              </a:rPr>
              <a:t>;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b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</a:b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1" i="0" dirty="0">
                <a:solidFill>
                  <a:srgbClr val="739ECA"/>
                </a:solidFill>
                <a:effectLst/>
                <a:latin typeface="Menlo"/>
              </a:rPr>
              <a:t>INSERT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sz="1200" b="1" i="0" dirty="0">
                <a:solidFill>
                  <a:srgbClr val="739ECA"/>
                </a:solidFill>
                <a:effectLst/>
                <a:latin typeface="Menlo"/>
              </a:rPr>
              <a:t>INTO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lang="en-US" sz="1200" b="0" i="0" dirty="0" err="1">
                <a:solidFill>
                  <a:srgbClr val="B788D3"/>
                </a:solidFill>
                <a:effectLst/>
                <a:latin typeface="Menlo"/>
              </a:rPr>
              <a:t>currency_rates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 (</a:t>
            </a: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00B8B8"/>
                </a:solidFill>
                <a:effectLst/>
                <a:latin typeface="Menlo"/>
              </a:rPr>
              <a:t>currency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</a:t>
            </a:r>
            <a:r>
              <a:rPr lang="en-US" sz="1200" b="0" i="0" dirty="0" err="1">
                <a:solidFill>
                  <a:srgbClr val="00B8B8"/>
                </a:solidFill>
                <a:effectLst/>
                <a:latin typeface="Menlo"/>
              </a:rPr>
              <a:t>rate_to_gbp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</a:t>
            </a:r>
          </a:p>
          <a:p>
            <a:pPr marL="114300" indent="0" algn="l">
              <a:buNone/>
            </a:pPr>
            <a:r>
              <a:rPr lang="en-US" sz="1200" b="1" i="0" dirty="0">
                <a:solidFill>
                  <a:srgbClr val="739ECA"/>
                </a:solidFill>
                <a:effectLst/>
                <a:latin typeface="Menlo"/>
              </a:rPr>
              <a:t>VALUES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'USD'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0.85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),</a:t>
            </a: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'EUR'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0.92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),</a:t>
            </a: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lang="en-US" sz="1200" b="0" i="0" dirty="0">
                <a:solidFill>
                  <a:srgbClr val="CAC580"/>
                </a:solidFill>
                <a:effectLst/>
                <a:latin typeface="Menlo"/>
              </a:rPr>
              <a:t>'TRY'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lang="en-US" sz="1200" b="0" i="0" dirty="0">
                <a:solidFill>
                  <a:srgbClr val="C0C0C0"/>
                </a:solidFill>
                <a:effectLst/>
                <a:latin typeface="Menlo"/>
              </a:rPr>
              <a:t>0.1</a:t>
            </a:r>
            <a:r>
              <a:rPr lang="en-US" sz="1200" b="0" i="0" dirty="0">
                <a:solidFill>
                  <a:srgbClr val="CCCCCC"/>
                </a:solidFill>
                <a:effectLst/>
                <a:latin typeface="Menlo"/>
              </a:rPr>
              <a:t>)</a:t>
            </a:r>
            <a:r>
              <a:rPr lang="en-US" sz="1200" b="0" i="0" dirty="0">
                <a:solidFill>
                  <a:srgbClr val="EECC64"/>
                </a:solidFill>
                <a:effectLst/>
                <a:latin typeface="Menlo"/>
              </a:rPr>
              <a:t>;</a:t>
            </a:r>
            <a:endParaRPr lang="en-US" sz="1200" b="0" i="0" dirty="0">
              <a:solidFill>
                <a:srgbClr val="CCCCCC"/>
              </a:solidFill>
              <a:effectLst/>
              <a:latin typeface="Menlo"/>
            </a:endParaRPr>
          </a:p>
          <a:p>
            <a:pPr marL="11430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867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22EFF7-6D20-884D-714E-33BA97A14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E58F-6558-F0A5-CA20-3245ACC079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E945489-F968-4488-E8D3-E813CC541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SELECT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ul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country_name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country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,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1AA6C"/>
                </a:solidFill>
                <a:effectLst/>
                <a:latin typeface="Menlo"/>
              </a:rPr>
              <a:t>ROUND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C1AA6C"/>
                </a:solidFill>
                <a:effectLst/>
                <a:latin typeface="Menlo"/>
              </a:rPr>
              <a:t>SUM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transaction_volume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*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cr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rate_to_gbp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))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xccy_volume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transactions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JOIN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user_locations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user_id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ul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user_id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JOIN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currency_rates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cr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source_currency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=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cr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currency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source_currency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&lt;&gt;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target_currency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C1AA6C"/>
                </a:solidFill>
                <a:effectLst/>
                <a:latin typeface="Menlo"/>
              </a:rPr>
              <a:t>strftime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AC580"/>
                </a:solidFill>
                <a:effectLst/>
                <a:latin typeface="Menlo"/>
              </a:rPr>
              <a:t>'%Y'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,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transaction_date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)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AC580"/>
                </a:solidFill>
                <a:effectLst/>
                <a:latin typeface="Menlo"/>
              </a:rPr>
              <a:t>'2020'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GROUP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B788D3"/>
                </a:solidFill>
                <a:effectLst/>
                <a:latin typeface="Menlo"/>
              </a:rPr>
              <a:t>ul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country_name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0B8B8"/>
                </a:solidFill>
                <a:effectLst/>
                <a:latin typeface="Menlo"/>
              </a:rPr>
              <a:t>xccy_volume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DESC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39ECA"/>
                </a:solidFill>
                <a:effectLst/>
                <a:latin typeface="Menlo"/>
              </a:rPr>
              <a:t>LIMIT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Menl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0C0C0"/>
                </a:solidFill>
                <a:effectLst/>
                <a:latin typeface="Menlo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ECC64"/>
                </a:solidFill>
                <a:effectLst/>
                <a:latin typeface="Menlo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dt" idx="10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ftr" idx="11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ldNum" idx="12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stlé 16:9">
  <a:themeElements>
    <a:clrScheme name="IBS Visual Identity 2020">
      <a:dk1>
        <a:srgbClr val="594A3C"/>
      </a:dk1>
      <a:lt1>
        <a:srgbClr val="FFFFFF"/>
      </a:lt1>
      <a:dk2>
        <a:srgbClr val="0065A1"/>
      </a:dk2>
      <a:lt2>
        <a:srgbClr val="F3F1EF"/>
      </a:lt2>
      <a:accent1>
        <a:srgbClr val="00A0DF"/>
      </a:accent1>
      <a:accent2>
        <a:srgbClr val="00AFAA"/>
      </a:accent2>
      <a:accent3>
        <a:srgbClr val="61A60E"/>
      </a:accent3>
      <a:accent4>
        <a:srgbClr val="FFC600"/>
      </a:accent4>
      <a:accent5>
        <a:srgbClr val="CB007B"/>
      </a:accent5>
      <a:accent6>
        <a:srgbClr val="000000"/>
      </a:accent6>
      <a:hlink>
        <a:srgbClr val="00A0DF"/>
      </a:hlink>
      <a:folHlink>
        <a:srgbClr val="B14F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ada0a2f-b917-4d51-b0d0-d418a10c8b23}" enabled="1" method="Privileged" siteId="{12a3af23-a769-4654-847f-958f3d479f4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452</Words>
  <Application>Microsoft Office PowerPoint</Application>
  <PresentationFormat>Widescreen</PresentationFormat>
  <Paragraphs>82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Menlo</vt:lpstr>
      <vt:lpstr>Nestlé 16:9</vt:lpstr>
      <vt:lpstr>Homework Assignment for Business Intelligence Lead</vt:lpstr>
      <vt:lpstr>About me</vt:lpstr>
      <vt:lpstr>Query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Fagundes,Rafael,PT-Linda a Velha</dc:creator>
  <cp:lastModifiedBy>Fagundes,Rafael,PT-Linda a Velha</cp:lastModifiedBy>
  <cp:revision>128</cp:revision>
  <dcterms:created xsi:type="dcterms:W3CDTF">2020-06-16T14:30:01Z</dcterms:created>
  <dcterms:modified xsi:type="dcterms:W3CDTF">2024-12-20T02:30:11Z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Candy.Scarfe@nestle.com</vt:lpwstr>
  </property>
  <property fmtid="{D5CDD505-2E9C-101B-9397-08002B2CF9AE}" pid="5" name="MSIP_Label_1ada0a2f-b917-4d51-b0d0-d418a10c8b23_SetDate">
    <vt:lpwstr>2020-06-16T14:33:30.7160994Z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4ca5926c-93c1-4364-a6f1-e78bd76d91f4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  <property fmtid="{D5CDD505-2E9C-101B-9397-08002B2CF9AE}" pid="11" name="ContentTypeId">
    <vt:lpwstr>0x01010066AC04B51B80B74FB7963D2F50A2C04A</vt:lpwstr>
  </property>
  <property fmtid="{D5CDD505-2E9C-101B-9397-08002B2CF9AE}" pid="12" name="_dlc_DocIdItemGuid">
    <vt:lpwstr>bda4f9eb-3a9f-4099-96fe-1f40b1a350ac</vt:lpwstr>
  </property>
  <property fmtid="{D5CDD505-2E9C-101B-9397-08002B2CF9AE}" pid="13" name="MediaServiceImageTags">
    <vt:lpwstr/>
  </property>
</Properties>
</file>