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gkKKIV/DcCSgM0ycVxF/LTGd9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7AFD5E-AEB6-43DA-9E1C-75E6CD7F6B0D}">
  <a:tblStyle styleId="{A17AFD5E-AEB6-43DA-9E1C-75E6CD7F6B0D}" styleName="Table_0">
    <a:wholeTbl>
      <a:tcTxStyle b="off" i="off">
        <a:font>
          <a:latin typeface="Nestle Text TF Book"/>
          <a:ea typeface="Nestle Text TF Book"/>
          <a:cs typeface="Nestle Text TF Book"/>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8E7"/>
          </a:solidFill>
        </a:fill>
      </a:tcStyle>
    </a:band1H>
    <a:band2H>
      <a:tcTxStyle/>
    </a:band2H>
    <a:band1V>
      <a:tcTxStyle/>
      <a:tcStyle>
        <a:fill>
          <a:solidFill>
            <a:srgbClr val="E9E8E7"/>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Nestle Text TF Book"/>
          <a:ea typeface="Nestle Text TF Book"/>
          <a:cs typeface="Nestle Text TF Book"/>
        </a:font>
        <a:schemeClr val="lt1"/>
      </a:tcTxStyle>
      <a:tcStyle>
        <a:fill>
          <a:solidFill>
            <a:schemeClr val="dk1"/>
          </a:solidFill>
        </a:fill>
      </a:tcStyle>
    </a:firstRow>
    <a:neCell>
      <a:tcTxStyle/>
    </a:neCell>
    <a:nwCell>
      <a:tcTxStyle/>
    </a:nwCell>
  </a:tblStyle>
  <a:tblStyle styleId="{D1E21CB1-1CCA-4D6A-A4D2-7899D1CF67B9}" styleName="Table_1">
    <a:wholeTbl>
      <a:tcTxStyle b="off" i="off">
        <a:font>
          <a:latin typeface="Nestle Text TF Book"/>
          <a:ea typeface="Nestle Text TF Book"/>
          <a:cs typeface="Nestle Text TF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0F9"/>
          </a:solidFill>
        </a:fill>
      </a:tcStyle>
    </a:wholeTbl>
    <a:band1H>
      <a:tcTxStyle/>
      <a:tcStyle>
        <a:fill>
          <a:solidFill>
            <a:srgbClr val="CADFF3"/>
          </a:solidFill>
        </a:fill>
      </a:tcStyle>
    </a:band1H>
    <a:band2H>
      <a:tcTxStyle/>
    </a:band2H>
    <a:band1V>
      <a:tcTxStyle/>
      <a:tcStyle>
        <a:fill>
          <a:solidFill>
            <a:srgbClr val="CADFF3"/>
          </a:solidFill>
        </a:fill>
      </a:tcStyle>
    </a:band1V>
    <a:band2V>
      <a:tcTxStyle/>
    </a:band2V>
    <a:lastCol>
      <a:tcTxStyle b="on" i="off">
        <a:font>
          <a:latin typeface="Nestle Text TF Book"/>
          <a:ea typeface="Nestle Text TF Book"/>
          <a:cs typeface="Nestle Text TF Book"/>
        </a:font>
        <a:schemeClr val="lt1"/>
      </a:tcTxStyle>
      <a:tcStyle>
        <a:fill>
          <a:solidFill>
            <a:schemeClr val="accent1"/>
          </a:solidFill>
        </a:fill>
      </a:tcStyle>
    </a:lastCol>
    <a:firstCol>
      <a:tcTxStyle b="on" i="off">
        <a:font>
          <a:latin typeface="Nestle Text TF Book"/>
          <a:ea typeface="Nestle Text TF Book"/>
          <a:cs typeface="Nestle Text TF Book"/>
        </a:font>
        <a:schemeClr val="lt1"/>
      </a:tcTxStyle>
      <a:tcStyle>
        <a:fill>
          <a:solidFill>
            <a:schemeClr val="accent1"/>
          </a:solidFill>
        </a:fill>
      </a:tcStyle>
    </a:firstCol>
    <a:lastRow>
      <a:tcTxStyle b="on" i="off">
        <a:font>
          <a:latin typeface="Nestle Text TF Book"/>
          <a:ea typeface="Nestle Text TF Book"/>
          <a:cs typeface="Nestle Text TF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Nestle Text TF Book"/>
          <a:ea typeface="Nestle Text TF Book"/>
          <a:cs typeface="Nestle Text TF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F0292300-E47A-4EE8-BD9B-CA47828744E6}" styleName="Table_2">
    <a:wholeTbl>
      <a:tcTxStyle b="off" i="off">
        <a:font>
          <a:latin typeface="Nestle Text TF Book"/>
          <a:ea typeface="Nestle Text TF Book"/>
          <a:cs typeface="Nestle Text TF Book"/>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F39EB6-9970-409A-B927-43EAE316797C}" styleName="Table_3">
    <a:wholeTbl>
      <a:tcTxStyle b="off" i="off">
        <a:font>
          <a:latin typeface="Nestle Text TF Book"/>
          <a:ea typeface="Nestle Text TF Book"/>
          <a:cs typeface="Nestle Text TF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9D204ED-0F0B-4856-A231-FCC6ABD5EDCE}" styleName="Table_4">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6" name="Google Shape;6;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 name="Google Shape;8;n"/>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showMasterSp="0">
  <p:cSld name="2_Title Slide">
    <p:spTree>
      <p:nvGrpSpPr>
        <p:cNvPr id="15" name="Shape 15"/>
        <p:cNvGrpSpPr/>
        <p:nvPr/>
      </p:nvGrpSpPr>
      <p:grpSpPr>
        <a:xfrm>
          <a:off x="0" y="0"/>
          <a:ext cx="0" cy="0"/>
          <a:chOff x="0" y="0"/>
          <a:chExt cx="0" cy="0"/>
        </a:xfrm>
      </p:grpSpPr>
      <p:sp>
        <p:nvSpPr>
          <p:cNvPr id="16" name="Google Shape;16;p19"/>
          <p:cNvSpPr/>
          <p:nvPr>
            <p:ph idx="2" type="pic"/>
          </p:nvPr>
        </p:nvSpPr>
        <p:spPr>
          <a:xfrm>
            <a:off x="6096000" y="0"/>
            <a:ext cx="6096000" cy="6858000"/>
          </a:xfrm>
          <a:prstGeom prst="rect">
            <a:avLst/>
          </a:prstGeom>
          <a:solidFill>
            <a:schemeClr val="dk2"/>
          </a:solidFill>
          <a:ln>
            <a:noFill/>
          </a:ln>
        </p:spPr>
      </p:sp>
      <p:sp>
        <p:nvSpPr>
          <p:cNvPr id="17" name="Google Shape;17;p19"/>
          <p:cNvSpPr txBox="1"/>
          <p:nvPr>
            <p:ph type="ctrTitle"/>
          </p:nvPr>
        </p:nvSpPr>
        <p:spPr>
          <a:xfrm>
            <a:off x="323997" y="1997718"/>
            <a:ext cx="5336970" cy="190926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body"/>
          </p:nvPr>
        </p:nvSpPr>
        <p:spPr>
          <a:xfrm>
            <a:off x="323996" y="5360903"/>
            <a:ext cx="5336969" cy="59100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chemeClr val="dk2"/>
              </a:buClr>
              <a:buSzPts val="1800"/>
              <a:buChar char="​"/>
              <a:defRPr/>
            </a:lvl4pPr>
            <a:lvl5pPr indent="-342900" lvl="4" marL="2286000" algn="l">
              <a:lnSpc>
                <a:spcPct val="9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2"/>
              </a:buClr>
              <a:buSzPts val="1800"/>
              <a:buChar char="•"/>
              <a:defRPr/>
            </a:lvl6pPr>
            <a:lvl7pPr indent="-342900" lvl="6" marL="3200400" algn="l">
              <a:lnSpc>
                <a:spcPct val="90000"/>
              </a:lnSpc>
              <a:spcBef>
                <a:spcPts val="600"/>
              </a:spcBef>
              <a:spcAft>
                <a:spcPts val="0"/>
              </a:spcAft>
              <a:buClr>
                <a:schemeClr val="dk2"/>
              </a:buClr>
              <a:buSzPts val="1800"/>
              <a:buChar char="​"/>
              <a:defRPr/>
            </a:lvl7pPr>
            <a:lvl8pPr indent="-342900" lvl="7" marL="3657600" algn="l">
              <a:lnSpc>
                <a:spcPct val="90000"/>
              </a:lnSpc>
              <a:spcBef>
                <a:spcPts val="600"/>
              </a:spcBef>
              <a:spcAft>
                <a:spcPts val="0"/>
              </a:spcAft>
              <a:buClr>
                <a:schemeClr val="dk2"/>
              </a:buClr>
              <a:buSzPts val="1800"/>
              <a:buChar char="​"/>
              <a:defRPr/>
            </a:lvl8pPr>
            <a:lvl9pPr indent="-342900" lvl="8" marL="4114800" algn="l">
              <a:lnSpc>
                <a:spcPct val="90000"/>
              </a:lnSpc>
              <a:spcBef>
                <a:spcPts val="600"/>
              </a:spcBef>
              <a:spcAft>
                <a:spcPts val="0"/>
              </a:spcAft>
              <a:buClr>
                <a:schemeClr val="dk2"/>
              </a:buClr>
              <a:buSzPts val="1800"/>
              <a:buChar char="​"/>
              <a:defRPr/>
            </a:lvl9pPr>
          </a:lstStyle>
          <a:p/>
        </p:txBody>
      </p:sp>
      <p:sp>
        <p:nvSpPr>
          <p:cNvPr id="19" name="Google Shape;19;p19"/>
          <p:cNvSpPr txBox="1"/>
          <p:nvPr>
            <p:ph idx="10" type="dt"/>
          </p:nvPr>
        </p:nvSpPr>
        <p:spPr>
          <a:xfrm>
            <a:off x="0" y="6876000"/>
            <a:ext cx="0" cy="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1" type="ftr"/>
          </p:nvPr>
        </p:nvSpPr>
        <p:spPr>
          <a:xfrm>
            <a:off x="0" y="6876000"/>
            <a:ext cx="0" cy="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 u="none" cap="none" strike="noStrike">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9"/>
          <p:cNvSpPr txBox="1"/>
          <p:nvPr>
            <p:ph idx="12" type="sldNum"/>
          </p:nvPr>
        </p:nvSpPr>
        <p:spPr>
          <a:xfrm>
            <a:off x="0" y="6876000"/>
            <a:ext cx="0" cy="0"/>
          </a:xfrm>
          <a:prstGeom prst="rect">
            <a:avLst/>
          </a:prstGeom>
          <a:noFill/>
          <a:ln>
            <a:noFill/>
          </a:ln>
        </p:spPr>
        <p:txBody>
          <a:bodyPr anchorCtr="0" anchor="ctr" bIns="0" lIns="0" spcFirstLastPara="1" rIns="0" wrap="square" tIns="0">
            <a:noAutofit/>
          </a:bodyPr>
          <a:lstStyle>
            <a:lvl1pPr indent="0" lvl="0" marL="0" algn="l">
              <a:spcBef>
                <a:spcPts val="0"/>
              </a:spcBef>
              <a:buNone/>
              <a:defRPr b="0" i="0" sz="100" u="none" cap="none" strike="noStrike">
                <a:latin typeface="Arial"/>
                <a:ea typeface="Arial"/>
                <a:cs typeface="Arial"/>
                <a:sym typeface="Arial"/>
              </a:defRPr>
            </a:lvl1pPr>
            <a:lvl2pPr indent="0" lvl="1" marL="0" algn="l">
              <a:spcBef>
                <a:spcPts val="0"/>
              </a:spcBef>
              <a:buNone/>
              <a:defRPr b="0" i="0" sz="100" u="none" cap="none" strike="noStrike">
                <a:latin typeface="Arial"/>
                <a:ea typeface="Arial"/>
                <a:cs typeface="Arial"/>
                <a:sym typeface="Arial"/>
              </a:defRPr>
            </a:lvl2pPr>
            <a:lvl3pPr indent="0" lvl="2" marL="0" algn="l">
              <a:spcBef>
                <a:spcPts val="0"/>
              </a:spcBef>
              <a:buNone/>
              <a:defRPr b="0" i="0" sz="100" u="none" cap="none" strike="noStrike">
                <a:latin typeface="Arial"/>
                <a:ea typeface="Arial"/>
                <a:cs typeface="Arial"/>
                <a:sym typeface="Arial"/>
              </a:defRPr>
            </a:lvl3pPr>
            <a:lvl4pPr indent="0" lvl="3" marL="0" algn="l">
              <a:spcBef>
                <a:spcPts val="0"/>
              </a:spcBef>
              <a:buNone/>
              <a:defRPr b="0" i="0" sz="100" u="none" cap="none" strike="noStrike">
                <a:latin typeface="Arial"/>
                <a:ea typeface="Arial"/>
                <a:cs typeface="Arial"/>
                <a:sym typeface="Arial"/>
              </a:defRPr>
            </a:lvl4pPr>
            <a:lvl5pPr indent="0" lvl="4" marL="0" algn="l">
              <a:spcBef>
                <a:spcPts val="0"/>
              </a:spcBef>
              <a:buNone/>
              <a:defRPr b="0" i="0" sz="100" u="none" cap="none" strike="noStrike">
                <a:latin typeface="Arial"/>
                <a:ea typeface="Arial"/>
                <a:cs typeface="Arial"/>
                <a:sym typeface="Arial"/>
              </a:defRPr>
            </a:lvl5pPr>
            <a:lvl6pPr indent="0" lvl="5" marL="0" algn="l">
              <a:spcBef>
                <a:spcPts val="0"/>
              </a:spcBef>
              <a:buNone/>
              <a:defRPr b="0" i="0" sz="100" u="none" cap="none" strike="noStrike">
                <a:latin typeface="Arial"/>
                <a:ea typeface="Arial"/>
                <a:cs typeface="Arial"/>
                <a:sym typeface="Arial"/>
              </a:defRPr>
            </a:lvl6pPr>
            <a:lvl7pPr indent="0" lvl="6" marL="0" algn="l">
              <a:spcBef>
                <a:spcPts val="0"/>
              </a:spcBef>
              <a:buNone/>
              <a:defRPr b="0" i="0" sz="100" u="none" cap="none" strike="noStrike">
                <a:latin typeface="Arial"/>
                <a:ea typeface="Arial"/>
                <a:cs typeface="Arial"/>
                <a:sym typeface="Arial"/>
              </a:defRPr>
            </a:lvl7pPr>
            <a:lvl8pPr indent="0" lvl="7" marL="0" algn="l">
              <a:spcBef>
                <a:spcPts val="0"/>
              </a:spcBef>
              <a:buNone/>
              <a:defRPr b="0" i="0" sz="100" u="none" cap="none" strike="noStrike">
                <a:latin typeface="Arial"/>
                <a:ea typeface="Arial"/>
                <a:cs typeface="Arial"/>
                <a:sym typeface="Arial"/>
              </a:defRPr>
            </a:lvl8pPr>
            <a:lvl9pPr indent="0" lvl="8" marL="0" algn="l">
              <a:spcBef>
                <a:spcPts val="0"/>
              </a:spcBef>
              <a:buNone/>
              <a:defRPr b="0" i="0" sz="100" u="none" cap="none" strike="noStrike">
                <a:latin typeface="Arial"/>
                <a:ea typeface="Arial"/>
                <a:cs typeface="Arial"/>
                <a:sym typeface="Arial"/>
              </a:defRPr>
            </a:lvl9pPr>
          </a:lstStyle>
          <a:p>
            <a:pPr indent="0" lvl="0" marL="0" rtl="0" algn="l">
              <a:spcBef>
                <a:spcPts val="0"/>
              </a:spcBef>
              <a:spcAft>
                <a:spcPts val="0"/>
              </a:spcAft>
              <a:buNone/>
            </a:pPr>
            <a:r>
              <a:rPr lang="en-US"/>
              <a:t>0	0</a:t>
            </a:r>
            <a:endParaRPr/>
          </a:p>
        </p:txBody>
      </p:sp>
      <p:pic>
        <p:nvPicPr>
          <p:cNvPr descr="A green and black text&#10;&#10;Description automatically generated" id="22" name="Google Shape;22;p19"/>
          <p:cNvPicPr preferRelativeResize="0"/>
          <p:nvPr/>
        </p:nvPicPr>
        <p:blipFill rotWithShape="1">
          <a:blip r:embed="rId2">
            <a:alphaModFix/>
          </a:blip>
          <a:srcRect b="0" l="0" r="0" t="0"/>
          <a:stretch/>
        </p:blipFill>
        <p:spPr>
          <a:xfrm>
            <a:off x="323997" y="301741"/>
            <a:ext cx="865909" cy="502227"/>
          </a:xfrm>
          <a:prstGeom prst="rect">
            <a:avLst/>
          </a:prstGeom>
          <a:noFill/>
          <a:ln>
            <a:noFill/>
          </a:ln>
        </p:spPr>
      </p:pic>
    </p:spTree>
  </p:cSld>
  <p:clrMapOvr>
    <a:masterClrMapping/>
  </p:clrMapOvr>
  <p:extLst>
    <p:ext uri="{DCECCB84-F9BA-43D5-87BE-67443E8EF086}">
      <p15:sldGuideLst>
        <p15:guide id="1" pos="204">
          <p15:clr>
            <a:srgbClr val="000000"/>
          </p15:clr>
        </p15:guide>
        <p15:guide id="2" pos="7474">
          <p15:clr>
            <a:srgbClr val="000000"/>
          </p15:clr>
        </p15:guide>
        <p15:guide id="3" orient="horz" pos="4115">
          <p15:clr>
            <a:srgbClr val="00000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3" name="Shape 23"/>
        <p:cNvGrpSpPr/>
        <p:nvPr/>
      </p:nvGrpSpPr>
      <p:grpSpPr>
        <a:xfrm>
          <a:off x="0" y="0"/>
          <a:ext cx="0" cy="0"/>
          <a:chOff x="0" y="0"/>
          <a:chExt cx="0" cy="0"/>
        </a:xfrm>
      </p:grpSpPr>
      <p:sp>
        <p:nvSpPr>
          <p:cNvPr id="24" name="Google Shape;24;p20"/>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lvl1pPr lvl="0" algn="l">
              <a:lnSpc>
                <a:spcPct val="83000"/>
              </a:lnSpc>
              <a:spcBef>
                <a:spcPts val="0"/>
              </a:spcBef>
              <a:spcAft>
                <a:spcPts val="0"/>
              </a:spcAft>
              <a:buClr>
                <a:srgbClr val="34D186"/>
              </a:buClr>
              <a:buSzPts val="2600"/>
              <a:buFont typeface="Arial"/>
              <a:buNone/>
              <a:defRPr>
                <a:solidFill>
                  <a:srgbClr val="34D18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429164" y="1093891"/>
            <a:ext cx="11329200" cy="505438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0"/>
              </a:spcBef>
              <a:spcAft>
                <a:spcPts val="0"/>
              </a:spcAft>
              <a:buClr>
                <a:schemeClr val="dk1"/>
              </a:buClr>
              <a:buSzPts val="1800"/>
              <a:buChar char="•"/>
              <a:defRPr sz="1800">
                <a:solidFill>
                  <a:schemeClr val="dk1"/>
                </a:solidFill>
                <a:latin typeface="Arial"/>
                <a:ea typeface="Arial"/>
                <a:cs typeface="Arial"/>
                <a:sym typeface="Arial"/>
              </a:defRPr>
            </a:lvl1pPr>
            <a:lvl2pPr indent="-342900" lvl="1" marL="9144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2pPr>
            <a:lvl3pPr indent="-342900" lvl="2" marL="13716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3pPr>
            <a:lvl4pPr indent="-342900" lvl="3" marL="18288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4pPr>
            <a:lvl5pPr indent="-342900" lvl="4" marL="2286000" algn="l">
              <a:lnSpc>
                <a:spcPct val="90000"/>
              </a:lnSpc>
              <a:spcBef>
                <a:spcPts val="600"/>
              </a:spcBef>
              <a:spcAft>
                <a:spcPts val="0"/>
              </a:spcAft>
              <a:buClr>
                <a:schemeClr val="dk1"/>
              </a:buClr>
              <a:buSzPts val="1800"/>
              <a:buChar char="​"/>
              <a:defRPr sz="1800">
                <a:solidFill>
                  <a:schemeClr val="dk1"/>
                </a:solidFill>
                <a:latin typeface="Arial"/>
                <a:ea typeface="Arial"/>
                <a:cs typeface="Arial"/>
                <a:sym typeface="Arial"/>
              </a:defRPr>
            </a:lvl5pPr>
            <a:lvl6pPr indent="-342900" lvl="5" marL="2743200" algn="l">
              <a:lnSpc>
                <a:spcPct val="90000"/>
              </a:lnSpc>
              <a:spcBef>
                <a:spcPts val="600"/>
              </a:spcBef>
              <a:spcAft>
                <a:spcPts val="0"/>
              </a:spcAft>
              <a:buClr>
                <a:schemeClr val="dk2"/>
              </a:buClr>
              <a:buSzPts val="1800"/>
              <a:buChar char="•"/>
              <a:defRPr/>
            </a:lvl6pPr>
            <a:lvl7pPr indent="-342900" lvl="6" marL="3200400" algn="l">
              <a:lnSpc>
                <a:spcPct val="90000"/>
              </a:lnSpc>
              <a:spcBef>
                <a:spcPts val="600"/>
              </a:spcBef>
              <a:spcAft>
                <a:spcPts val="0"/>
              </a:spcAft>
              <a:buClr>
                <a:schemeClr val="dk2"/>
              </a:buClr>
              <a:buSzPts val="1800"/>
              <a:buChar char="​"/>
              <a:defRPr/>
            </a:lvl7pPr>
            <a:lvl8pPr indent="-342900" lvl="7" marL="3657600" algn="l">
              <a:lnSpc>
                <a:spcPct val="90000"/>
              </a:lnSpc>
              <a:spcBef>
                <a:spcPts val="600"/>
              </a:spcBef>
              <a:spcAft>
                <a:spcPts val="0"/>
              </a:spcAft>
              <a:buClr>
                <a:schemeClr val="dk2"/>
              </a:buClr>
              <a:buSzPts val="1800"/>
              <a:buChar char="​"/>
              <a:defRPr/>
            </a:lvl8pPr>
            <a:lvl9pPr indent="-342900" lvl="8" marL="4114800" algn="l">
              <a:lnSpc>
                <a:spcPct val="90000"/>
              </a:lnSpc>
              <a:spcBef>
                <a:spcPts val="600"/>
              </a:spcBef>
              <a:spcAft>
                <a:spcPts val="0"/>
              </a:spcAft>
              <a:buClr>
                <a:schemeClr val="dk2"/>
              </a:buClr>
              <a:buSzPts val="1800"/>
              <a:buChar char="​"/>
              <a:defRPr/>
            </a:lvl9pPr>
          </a:lstStyle>
          <a:p/>
        </p:txBody>
      </p:sp>
      <p:sp>
        <p:nvSpPr>
          <p:cNvPr id="26" name="Google Shape;26;p20"/>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4D18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lvl1pPr indent="0" lvl="0" marL="0" algn="l">
              <a:spcBef>
                <a:spcPts val="0"/>
              </a:spcBef>
              <a:buNone/>
              <a:defRPr b="0" i="0" sz="800" u="none" cap="none" strike="noStrike">
                <a:solidFill>
                  <a:srgbClr val="34D186"/>
                </a:solidFill>
                <a:latin typeface="Arial"/>
                <a:ea typeface="Arial"/>
                <a:cs typeface="Arial"/>
                <a:sym typeface="Arial"/>
              </a:defRPr>
            </a:lvl1pPr>
            <a:lvl2pPr indent="0" lvl="1" marL="0" algn="l">
              <a:spcBef>
                <a:spcPts val="0"/>
              </a:spcBef>
              <a:buNone/>
              <a:defRPr b="0" i="0" sz="800" u="none" cap="none" strike="noStrike">
                <a:solidFill>
                  <a:srgbClr val="34D186"/>
                </a:solidFill>
                <a:latin typeface="Arial"/>
                <a:ea typeface="Arial"/>
                <a:cs typeface="Arial"/>
                <a:sym typeface="Arial"/>
              </a:defRPr>
            </a:lvl2pPr>
            <a:lvl3pPr indent="0" lvl="2" marL="0" algn="l">
              <a:spcBef>
                <a:spcPts val="0"/>
              </a:spcBef>
              <a:buNone/>
              <a:defRPr b="0" i="0" sz="800" u="none" cap="none" strike="noStrike">
                <a:solidFill>
                  <a:srgbClr val="34D186"/>
                </a:solidFill>
                <a:latin typeface="Arial"/>
                <a:ea typeface="Arial"/>
                <a:cs typeface="Arial"/>
                <a:sym typeface="Arial"/>
              </a:defRPr>
            </a:lvl3pPr>
            <a:lvl4pPr indent="0" lvl="3" marL="0" algn="l">
              <a:spcBef>
                <a:spcPts val="0"/>
              </a:spcBef>
              <a:buNone/>
              <a:defRPr b="0" i="0" sz="800" u="none" cap="none" strike="noStrike">
                <a:solidFill>
                  <a:srgbClr val="34D186"/>
                </a:solidFill>
                <a:latin typeface="Arial"/>
                <a:ea typeface="Arial"/>
                <a:cs typeface="Arial"/>
                <a:sym typeface="Arial"/>
              </a:defRPr>
            </a:lvl4pPr>
            <a:lvl5pPr indent="0" lvl="4" marL="0" algn="l">
              <a:spcBef>
                <a:spcPts val="0"/>
              </a:spcBef>
              <a:buNone/>
              <a:defRPr b="0" i="0" sz="800" u="none" cap="none" strike="noStrike">
                <a:solidFill>
                  <a:srgbClr val="34D186"/>
                </a:solidFill>
                <a:latin typeface="Arial"/>
                <a:ea typeface="Arial"/>
                <a:cs typeface="Arial"/>
                <a:sym typeface="Arial"/>
              </a:defRPr>
            </a:lvl5pPr>
            <a:lvl6pPr indent="0" lvl="5" marL="0" algn="l">
              <a:spcBef>
                <a:spcPts val="0"/>
              </a:spcBef>
              <a:buNone/>
              <a:defRPr b="0" i="0" sz="800" u="none" cap="none" strike="noStrike">
                <a:solidFill>
                  <a:srgbClr val="34D186"/>
                </a:solidFill>
                <a:latin typeface="Arial"/>
                <a:ea typeface="Arial"/>
                <a:cs typeface="Arial"/>
                <a:sym typeface="Arial"/>
              </a:defRPr>
            </a:lvl6pPr>
            <a:lvl7pPr indent="0" lvl="6" marL="0" algn="l">
              <a:spcBef>
                <a:spcPts val="0"/>
              </a:spcBef>
              <a:buNone/>
              <a:defRPr b="0" i="0" sz="800" u="none" cap="none" strike="noStrike">
                <a:solidFill>
                  <a:srgbClr val="34D186"/>
                </a:solidFill>
                <a:latin typeface="Arial"/>
                <a:ea typeface="Arial"/>
                <a:cs typeface="Arial"/>
                <a:sym typeface="Arial"/>
              </a:defRPr>
            </a:lvl7pPr>
            <a:lvl8pPr indent="0" lvl="7" marL="0" algn="l">
              <a:spcBef>
                <a:spcPts val="0"/>
              </a:spcBef>
              <a:buNone/>
              <a:defRPr b="0" i="0" sz="800" u="none" cap="none" strike="noStrike">
                <a:solidFill>
                  <a:srgbClr val="34D186"/>
                </a:solidFill>
                <a:latin typeface="Arial"/>
                <a:ea typeface="Arial"/>
                <a:cs typeface="Arial"/>
                <a:sym typeface="Arial"/>
              </a:defRPr>
            </a:lvl8pPr>
            <a:lvl9pPr indent="0" lvl="8" marL="0" algn="l">
              <a:spcBef>
                <a:spcPts val="0"/>
              </a:spcBef>
              <a:buNone/>
              <a:defRPr b="0" i="0" sz="800" u="none" cap="none" strike="noStrike">
                <a:solidFill>
                  <a:srgbClr val="34D18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descr="A green and black text&#10;&#10;Description automatically generated" id="28" name="Google Shape;28;p20"/>
          <p:cNvPicPr preferRelativeResize="0"/>
          <p:nvPr/>
        </p:nvPicPr>
        <p:blipFill rotWithShape="1">
          <a:blip r:embed="rId2">
            <a:alphaModFix/>
          </a:blip>
          <a:srcRect b="0" l="0" r="0" t="0"/>
          <a:stretch/>
        </p:blipFill>
        <p:spPr>
          <a:xfrm>
            <a:off x="11302800" y="6346418"/>
            <a:ext cx="662869" cy="384464"/>
          </a:xfrm>
          <a:prstGeom prst="rect">
            <a:avLst/>
          </a:prstGeom>
          <a:noFill/>
          <a:ln>
            <a:noFill/>
          </a:ln>
        </p:spPr>
      </p:pic>
    </p:spTree>
  </p:cSld>
  <p:clrMapOvr>
    <a:masterClrMapping/>
  </p:clrMapOvr>
  <p:extLst>
    <p:ext uri="{DCECCB84-F9BA-43D5-87BE-67443E8EF086}">
      <p15:sldGuideLst>
        <p15:guide id="1" orient="horz" pos="392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29" name="Shape 29"/>
        <p:cNvGrpSpPr/>
        <p:nvPr/>
      </p:nvGrpSpPr>
      <p:grpSpPr>
        <a:xfrm>
          <a:off x="0" y="0"/>
          <a:ext cx="0" cy="0"/>
          <a:chOff x="0" y="0"/>
          <a:chExt cx="0" cy="0"/>
        </a:xfrm>
      </p:grpSpPr>
      <p:sp>
        <p:nvSpPr>
          <p:cNvPr id="30" name="Google Shape;30;p21"/>
          <p:cNvSpPr/>
          <p:nvPr>
            <p:ph type="title"/>
          </p:nvPr>
        </p:nvSpPr>
        <p:spPr>
          <a:xfrm>
            <a:off x="432000" y="1943488"/>
            <a:ext cx="4921049" cy="2971024"/>
          </a:xfrm>
          <a:prstGeom prst="roundRect">
            <a:avLst>
              <a:gd fmla="val 9435" name="adj"/>
            </a:avLst>
          </a:prstGeom>
          <a:solidFill>
            <a:srgbClr val="34D186"/>
          </a:solidFill>
          <a:ln>
            <a:noFill/>
          </a:ln>
        </p:spPr>
        <p:txBody>
          <a:bodyPr anchorCtr="0" anchor="t" bIns="457200" lIns="457200" spcFirstLastPara="1" rIns="457200" wrap="square" tIns="457200">
            <a:noAutofit/>
          </a:bodyPr>
          <a:lstStyle>
            <a:lvl1pPr lvl="0" algn="l">
              <a:lnSpc>
                <a:spcPct val="83000"/>
              </a:lnSpc>
              <a:spcBef>
                <a:spcPts val="0"/>
              </a:spcBef>
              <a:spcAft>
                <a:spcPts val="0"/>
              </a:spcAft>
              <a:buClr>
                <a:schemeClr val="lt1"/>
              </a:buClr>
              <a:buSzPts val="2600"/>
              <a:buFont typeface="Arial"/>
              <a:buNone/>
              <a:defRPr>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A green and black text&#10;&#10;Description automatically generated" id="31" name="Google Shape;31;p21"/>
          <p:cNvPicPr preferRelativeResize="0"/>
          <p:nvPr/>
        </p:nvPicPr>
        <p:blipFill rotWithShape="1">
          <a:blip r:embed="rId2">
            <a:alphaModFix/>
          </a:blip>
          <a:srcRect b="0" l="0" r="0" t="0"/>
          <a:stretch/>
        </p:blipFill>
        <p:spPr>
          <a:xfrm>
            <a:off x="11302800" y="6346418"/>
            <a:ext cx="662869" cy="384464"/>
          </a:xfrm>
          <a:prstGeom prst="rect">
            <a:avLst/>
          </a:prstGeom>
          <a:noFill/>
          <a:ln>
            <a:noFill/>
          </a:ln>
        </p:spPr>
      </p:pic>
    </p:spTree>
  </p:cSld>
  <p:clrMapOvr>
    <a:masterClrMapping/>
  </p:clrMapOvr>
  <p:extLst>
    <p:ext uri="{DCECCB84-F9BA-43D5-87BE-67443E8EF086}">
      <p15:sldGuideLst>
        <p15:guide id="1" orient="horz" pos="39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showMasterSp="0">
  <p:cSld name="3_Title Slide">
    <p:bg>
      <p:bgPr>
        <a:solidFill>
          <a:srgbClr val="34D186"/>
        </a:solidFill>
      </p:bgPr>
    </p:bg>
    <p:spTree>
      <p:nvGrpSpPr>
        <p:cNvPr id="32" name="Shape 32"/>
        <p:cNvGrpSpPr/>
        <p:nvPr/>
      </p:nvGrpSpPr>
      <p:grpSpPr>
        <a:xfrm>
          <a:off x="0" y="0"/>
          <a:ext cx="0" cy="0"/>
          <a:chOff x="0" y="0"/>
          <a:chExt cx="0" cy="0"/>
        </a:xfrm>
      </p:grpSpPr>
      <p:sp>
        <p:nvSpPr>
          <p:cNvPr id="33" name="Google Shape;33;p22"/>
          <p:cNvSpPr txBox="1"/>
          <p:nvPr>
            <p:ph idx="10" type="dt"/>
          </p:nvPr>
        </p:nvSpPr>
        <p:spPr>
          <a:xfrm>
            <a:off x="0" y="6876000"/>
            <a:ext cx="0" cy="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0" y="6876000"/>
            <a:ext cx="0" cy="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22"/>
          <p:cNvSpPr txBox="1"/>
          <p:nvPr>
            <p:ph idx="12" type="sldNum"/>
          </p:nvPr>
        </p:nvSpPr>
        <p:spPr>
          <a:xfrm>
            <a:off x="0" y="6876000"/>
            <a:ext cx="0" cy="0"/>
          </a:xfrm>
          <a:prstGeom prst="rect">
            <a:avLst/>
          </a:prstGeom>
          <a:noFill/>
          <a:ln>
            <a:noFill/>
          </a:ln>
        </p:spPr>
        <p:txBody>
          <a:bodyPr anchorCtr="0" anchor="ctr" bIns="0" lIns="0" spcFirstLastPara="1" rIns="0" wrap="square" tIns="0">
            <a:noAutofit/>
          </a:bodyPr>
          <a:lstStyle>
            <a:lvl1pPr indent="0" lvl="0" marL="0" algn="l">
              <a:spcBef>
                <a:spcPts val="0"/>
              </a:spcBef>
              <a:buNone/>
              <a:defRPr sz="100">
                <a:latin typeface="Arial"/>
                <a:ea typeface="Arial"/>
                <a:cs typeface="Arial"/>
                <a:sym typeface="Arial"/>
              </a:defRPr>
            </a:lvl1pPr>
            <a:lvl2pPr indent="0" lvl="1" marL="0" algn="l">
              <a:spcBef>
                <a:spcPts val="0"/>
              </a:spcBef>
              <a:buNone/>
              <a:defRPr sz="100">
                <a:latin typeface="Arial"/>
                <a:ea typeface="Arial"/>
                <a:cs typeface="Arial"/>
                <a:sym typeface="Arial"/>
              </a:defRPr>
            </a:lvl2pPr>
            <a:lvl3pPr indent="0" lvl="2" marL="0" algn="l">
              <a:spcBef>
                <a:spcPts val="0"/>
              </a:spcBef>
              <a:buNone/>
              <a:defRPr sz="100">
                <a:latin typeface="Arial"/>
                <a:ea typeface="Arial"/>
                <a:cs typeface="Arial"/>
                <a:sym typeface="Arial"/>
              </a:defRPr>
            </a:lvl3pPr>
            <a:lvl4pPr indent="0" lvl="3" marL="0" algn="l">
              <a:spcBef>
                <a:spcPts val="0"/>
              </a:spcBef>
              <a:buNone/>
              <a:defRPr sz="100">
                <a:latin typeface="Arial"/>
                <a:ea typeface="Arial"/>
                <a:cs typeface="Arial"/>
                <a:sym typeface="Arial"/>
              </a:defRPr>
            </a:lvl4pPr>
            <a:lvl5pPr indent="0" lvl="4" marL="0" algn="l">
              <a:spcBef>
                <a:spcPts val="0"/>
              </a:spcBef>
              <a:buNone/>
              <a:defRPr sz="100">
                <a:latin typeface="Arial"/>
                <a:ea typeface="Arial"/>
                <a:cs typeface="Arial"/>
                <a:sym typeface="Arial"/>
              </a:defRPr>
            </a:lvl5pPr>
            <a:lvl6pPr indent="0" lvl="5" marL="0" algn="l">
              <a:spcBef>
                <a:spcPts val="0"/>
              </a:spcBef>
              <a:buNone/>
              <a:defRPr sz="100">
                <a:latin typeface="Arial"/>
                <a:ea typeface="Arial"/>
                <a:cs typeface="Arial"/>
                <a:sym typeface="Arial"/>
              </a:defRPr>
            </a:lvl6pPr>
            <a:lvl7pPr indent="0" lvl="6" marL="0" algn="l">
              <a:spcBef>
                <a:spcPts val="0"/>
              </a:spcBef>
              <a:buNone/>
              <a:defRPr sz="100">
                <a:latin typeface="Arial"/>
                <a:ea typeface="Arial"/>
                <a:cs typeface="Arial"/>
                <a:sym typeface="Arial"/>
              </a:defRPr>
            </a:lvl7pPr>
            <a:lvl8pPr indent="0" lvl="7" marL="0" algn="l">
              <a:spcBef>
                <a:spcPts val="0"/>
              </a:spcBef>
              <a:buNone/>
              <a:defRPr sz="100">
                <a:latin typeface="Arial"/>
                <a:ea typeface="Arial"/>
                <a:cs typeface="Arial"/>
                <a:sym typeface="Arial"/>
              </a:defRPr>
            </a:lvl8pPr>
            <a:lvl9pPr indent="0" lvl="8" marL="0" algn="l">
              <a:spcBef>
                <a:spcPts val="0"/>
              </a:spcBef>
              <a:buNone/>
              <a:defRPr sz="100">
                <a:latin typeface="Arial"/>
                <a:ea typeface="Arial"/>
                <a:cs typeface="Arial"/>
                <a:sym typeface="Arial"/>
              </a:defRPr>
            </a:lvl9pPr>
          </a:lstStyle>
          <a:p>
            <a:pPr indent="0" lvl="0" marL="0" rtl="0" algn="l">
              <a:spcBef>
                <a:spcPts val="0"/>
              </a:spcBef>
              <a:spcAft>
                <a:spcPts val="0"/>
              </a:spcAft>
              <a:buNone/>
            </a:pPr>
            <a:r>
              <a:rPr lang="en-US"/>
              <a:t>0	0</a:t>
            </a:r>
            <a:endParaRPr/>
          </a:p>
        </p:txBody>
      </p:sp>
      <p:pic>
        <p:nvPicPr>
          <p:cNvPr descr="A green and black text&#10;&#10;Description automatically generated" id="36" name="Google Shape;36;p22"/>
          <p:cNvPicPr preferRelativeResize="0"/>
          <p:nvPr/>
        </p:nvPicPr>
        <p:blipFill rotWithShape="1">
          <a:blip r:embed="rId2">
            <a:alphaModFix/>
          </a:blip>
          <a:srcRect b="0" l="0" r="0" t="0"/>
          <a:stretch/>
        </p:blipFill>
        <p:spPr>
          <a:xfrm>
            <a:off x="4426287" y="2460567"/>
            <a:ext cx="3339428" cy="1936866"/>
          </a:xfrm>
          <a:prstGeom prst="rect">
            <a:avLst/>
          </a:prstGeom>
          <a:noFill/>
          <a:ln>
            <a:noFill/>
          </a:ln>
        </p:spPr>
      </p:pic>
    </p:spTree>
  </p:cSld>
  <p:clrMapOvr>
    <a:masterClrMapping/>
  </p:clrMapOvr>
  <p:extLst>
    <p:ext uri="{DCECCB84-F9BA-43D5-87BE-67443E8EF086}">
      <p15:sldGuideLst>
        <p15:guide id="1" pos="204">
          <p15:clr>
            <a:srgbClr val="000000"/>
          </p15:clr>
        </p15:guide>
        <p15:guide id="2" pos="7474">
          <p15:clr>
            <a:srgbClr val="000000"/>
          </p15:clr>
        </p15:guide>
        <p15:guide id="3" orient="horz" pos="4115">
          <p15:clr>
            <a:srgbClr val="00000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37" name="Shape 37"/>
        <p:cNvGrpSpPr/>
        <p:nvPr/>
      </p:nvGrpSpPr>
      <p:grpSpPr>
        <a:xfrm>
          <a:off x="0" y="0"/>
          <a:ext cx="0" cy="0"/>
          <a:chOff x="0" y="0"/>
          <a:chExt cx="0" cy="0"/>
        </a:xfrm>
      </p:grpSpPr>
      <p:sp>
        <p:nvSpPr>
          <p:cNvPr id="38" name="Google Shape;38;p23"/>
          <p:cNvSpPr/>
          <p:nvPr>
            <p:ph idx="2" type="pic"/>
          </p:nvPr>
        </p:nvSpPr>
        <p:spPr>
          <a:xfrm>
            <a:off x="323997" y="1004097"/>
            <a:ext cx="11540978" cy="5528465"/>
          </a:xfrm>
          <a:prstGeom prst="rect">
            <a:avLst/>
          </a:prstGeom>
          <a:solidFill>
            <a:schemeClr val="dk2"/>
          </a:solidFill>
          <a:ln>
            <a:noFill/>
          </a:ln>
        </p:spPr>
      </p:sp>
      <p:sp>
        <p:nvSpPr>
          <p:cNvPr id="39" name="Google Shape;39;p23"/>
          <p:cNvSpPr txBox="1"/>
          <p:nvPr>
            <p:ph type="ctrTitle"/>
          </p:nvPr>
        </p:nvSpPr>
        <p:spPr>
          <a:xfrm>
            <a:off x="1342017" y="3768329"/>
            <a:ext cx="3780000" cy="134934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1342017" y="5377529"/>
            <a:ext cx="3780000" cy="324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Clr>
                <a:schemeClr val="lt1"/>
              </a:buClr>
              <a:buSzPts val="2000"/>
              <a:buNone/>
              <a:defRPr sz="2000">
                <a:solidFill>
                  <a:schemeClr val="lt1"/>
                </a:solidFill>
                <a:latin typeface="Arial"/>
                <a:ea typeface="Arial"/>
                <a:cs typeface="Arial"/>
                <a:sym typeface="Arial"/>
              </a:defRPr>
            </a:lvl1pPr>
            <a:lvl2pPr indent="-342900" lvl="1" marL="914400" algn="l">
              <a:lnSpc>
                <a:spcPct val="90000"/>
              </a:lnSpc>
              <a:spcBef>
                <a:spcPts val="600"/>
              </a:spcBef>
              <a:spcAft>
                <a:spcPts val="0"/>
              </a:spcAft>
              <a:buClr>
                <a:srgbClr val="3F3F3F"/>
              </a:buClr>
              <a:buSzPts val="1800"/>
              <a:buChar char="•"/>
              <a:defRPr/>
            </a:lvl2pPr>
            <a:lvl3pPr indent="-342900" lvl="2" marL="1371600" algn="l">
              <a:lnSpc>
                <a:spcPct val="90000"/>
              </a:lnSpc>
              <a:spcBef>
                <a:spcPts val="600"/>
              </a:spcBef>
              <a:spcAft>
                <a:spcPts val="0"/>
              </a:spcAft>
              <a:buClr>
                <a:srgbClr val="3F3F3F"/>
              </a:buClr>
              <a:buSzPts val="1800"/>
              <a:buChar char="•"/>
              <a:defRPr/>
            </a:lvl3pPr>
            <a:lvl4pPr indent="-342900" lvl="3" marL="1828800" algn="l">
              <a:lnSpc>
                <a:spcPct val="90000"/>
              </a:lnSpc>
              <a:spcBef>
                <a:spcPts val="600"/>
              </a:spcBef>
              <a:spcAft>
                <a:spcPts val="0"/>
              </a:spcAft>
              <a:buClr>
                <a:schemeClr val="dk2"/>
              </a:buClr>
              <a:buSzPts val="1800"/>
              <a:buChar char="​"/>
              <a:defRPr/>
            </a:lvl4pPr>
            <a:lvl5pPr indent="-342900" lvl="4" marL="2286000" algn="l">
              <a:lnSpc>
                <a:spcPct val="90000"/>
              </a:lnSpc>
              <a:spcBef>
                <a:spcPts val="600"/>
              </a:spcBef>
              <a:spcAft>
                <a:spcPts val="0"/>
              </a:spcAft>
              <a:buClr>
                <a:schemeClr val="dk2"/>
              </a:buClr>
              <a:buSzPts val="1800"/>
              <a:buChar char="​"/>
              <a:defRPr/>
            </a:lvl5pPr>
            <a:lvl6pPr indent="-342900" lvl="5" marL="2743200" algn="l">
              <a:lnSpc>
                <a:spcPct val="90000"/>
              </a:lnSpc>
              <a:spcBef>
                <a:spcPts val="600"/>
              </a:spcBef>
              <a:spcAft>
                <a:spcPts val="0"/>
              </a:spcAft>
              <a:buClr>
                <a:schemeClr val="dk2"/>
              </a:buClr>
              <a:buSzPts val="1800"/>
              <a:buChar char="•"/>
              <a:defRPr/>
            </a:lvl6pPr>
            <a:lvl7pPr indent="-342900" lvl="6" marL="3200400" algn="l">
              <a:lnSpc>
                <a:spcPct val="90000"/>
              </a:lnSpc>
              <a:spcBef>
                <a:spcPts val="600"/>
              </a:spcBef>
              <a:spcAft>
                <a:spcPts val="0"/>
              </a:spcAft>
              <a:buClr>
                <a:schemeClr val="dk2"/>
              </a:buClr>
              <a:buSzPts val="1800"/>
              <a:buChar char="​"/>
              <a:defRPr/>
            </a:lvl7pPr>
            <a:lvl8pPr indent="-342900" lvl="7" marL="3657600" algn="l">
              <a:lnSpc>
                <a:spcPct val="90000"/>
              </a:lnSpc>
              <a:spcBef>
                <a:spcPts val="600"/>
              </a:spcBef>
              <a:spcAft>
                <a:spcPts val="0"/>
              </a:spcAft>
              <a:buClr>
                <a:schemeClr val="dk2"/>
              </a:buClr>
              <a:buSzPts val="1800"/>
              <a:buChar char="​"/>
              <a:defRPr/>
            </a:lvl8pPr>
            <a:lvl9pPr indent="-342900" lvl="8" marL="4114800" algn="l">
              <a:lnSpc>
                <a:spcPct val="90000"/>
              </a:lnSpc>
              <a:spcBef>
                <a:spcPts val="600"/>
              </a:spcBef>
              <a:spcAft>
                <a:spcPts val="0"/>
              </a:spcAft>
              <a:buClr>
                <a:schemeClr val="dk2"/>
              </a:buClr>
              <a:buSzPts val="1800"/>
              <a:buChar char="​"/>
              <a:defRPr/>
            </a:lvl9pPr>
          </a:lstStyle>
          <a:p/>
        </p:txBody>
      </p:sp>
      <p:sp>
        <p:nvSpPr>
          <p:cNvPr id="41" name="Google Shape;41;p23"/>
          <p:cNvSpPr txBox="1"/>
          <p:nvPr>
            <p:ph idx="10" type="dt"/>
          </p:nvPr>
        </p:nvSpPr>
        <p:spPr>
          <a:xfrm>
            <a:off x="0" y="6876000"/>
            <a:ext cx="0" cy="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sz="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0" y="6876000"/>
            <a:ext cx="0" cy="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23"/>
          <p:cNvSpPr txBox="1"/>
          <p:nvPr>
            <p:ph idx="12" type="sldNum"/>
          </p:nvPr>
        </p:nvSpPr>
        <p:spPr>
          <a:xfrm>
            <a:off x="0" y="6876000"/>
            <a:ext cx="0" cy="0"/>
          </a:xfrm>
          <a:prstGeom prst="rect">
            <a:avLst/>
          </a:prstGeom>
          <a:noFill/>
          <a:ln>
            <a:noFill/>
          </a:ln>
        </p:spPr>
        <p:txBody>
          <a:bodyPr anchorCtr="0" anchor="ctr" bIns="0" lIns="0" spcFirstLastPara="1" rIns="0" wrap="square" tIns="0">
            <a:noAutofit/>
          </a:bodyPr>
          <a:lstStyle>
            <a:lvl1pPr indent="0" lvl="0" marL="0" algn="l">
              <a:spcBef>
                <a:spcPts val="0"/>
              </a:spcBef>
              <a:buNone/>
              <a:defRPr sz="100">
                <a:latin typeface="Arial"/>
                <a:ea typeface="Arial"/>
                <a:cs typeface="Arial"/>
                <a:sym typeface="Arial"/>
              </a:defRPr>
            </a:lvl1pPr>
            <a:lvl2pPr indent="0" lvl="1" marL="0" algn="l">
              <a:spcBef>
                <a:spcPts val="0"/>
              </a:spcBef>
              <a:buNone/>
              <a:defRPr sz="100">
                <a:latin typeface="Arial"/>
                <a:ea typeface="Arial"/>
                <a:cs typeface="Arial"/>
                <a:sym typeface="Arial"/>
              </a:defRPr>
            </a:lvl2pPr>
            <a:lvl3pPr indent="0" lvl="2" marL="0" algn="l">
              <a:spcBef>
                <a:spcPts val="0"/>
              </a:spcBef>
              <a:buNone/>
              <a:defRPr sz="100">
                <a:latin typeface="Arial"/>
                <a:ea typeface="Arial"/>
                <a:cs typeface="Arial"/>
                <a:sym typeface="Arial"/>
              </a:defRPr>
            </a:lvl3pPr>
            <a:lvl4pPr indent="0" lvl="3" marL="0" algn="l">
              <a:spcBef>
                <a:spcPts val="0"/>
              </a:spcBef>
              <a:buNone/>
              <a:defRPr sz="100">
                <a:latin typeface="Arial"/>
                <a:ea typeface="Arial"/>
                <a:cs typeface="Arial"/>
                <a:sym typeface="Arial"/>
              </a:defRPr>
            </a:lvl4pPr>
            <a:lvl5pPr indent="0" lvl="4" marL="0" algn="l">
              <a:spcBef>
                <a:spcPts val="0"/>
              </a:spcBef>
              <a:buNone/>
              <a:defRPr sz="100">
                <a:latin typeface="Arial"/>
                <a:ea typeface="Arial"/>
                <a:cs typeface="Arial"/>
                <a:sym typeface="Arial"/>
              </a:defRPr>
            </a:lvl5pPr>
            <a:lvl6pPr indent="0" lvl="5" marL="0" algn="l">
              <a:spcBef>
                <a:spcPts val="0"/>
              </a:spcBef>
              <a:buNone/>
              <a:defRPr sz="100">
                <a:latin typeface="Arial"/>
                <a:ea typeface="Arial"/>
                <a:cs typeface="Arial"/>
                <a:sym typeface="Arial"/>
              </a:defRPr>
            </a:lvl6pPr>
            <a:lvl7pPr indent="0" lvl="6" marL="0" algn="l">
              <a:spcBef>
                <a:spcPts val="0"/>
              </a:spcBef>
              <a:buNone/>
              <a:defRPr sz="100">
                <a:latin typeface="Arial"/>
                <a:ea typeface="Arial"/>
                <a:cs typeface="Arial"/>
                <a:sym typeface="Arial"/>
              </a:defRPr>
            </a:lvl7pPr>
            <a:lvl8pPr indent="0" lvl="7" marL="0" algn="l">
              <a:spcBef>
                <a:spcPts val="0"/>
              </a:spcBef>
              <a:buNone/>
              <a:defRPr sz="100">
                <a:latin typeface="Arial"/>
                <a:ea typeface="Arial"/>
                <a:cs typeface="Arial"/>
                <a:sym typeface="Arial"/>
              </a:defRPr>
            </a:lvl8pPr>
            <a:lvl9pPr indent="0" lvl="8" marL="0" algn="l">
              <a:spcBef>
                <a:spcPts val="0"/>
              </a:spcBef>
              <a:buNone/>
              <a:defRPr sz="100">
                <a:latin typeface="Arial"/>
                <a:ea typeface="Arial"/>
                <a:cs typeface="Arial"/>
                <a:sym typeface="Arial"/>
              </a:defRPr>
            </a:lvl9pPr>
          </a:lstStyle>
          <a:p>
            <a:pPr indent="0" lvl="0" marL="0" rtl="0" algn="l">
              <a:spcBef>
                <a:spcPts val="0"/>
              </a:spcBef>
              <a:spcAft>
                <a:spcPts val="0"/>
              </a:spcAft>
              <a:buNone/>
            </a:pPr>
            <a:r>
              <a:rPr lang="en-US"/>
              <a:t>0	0</a:t>
            </a:r>
            <a:endParaRPr/>
          </a:p>
        </p:txBody>
      </p:sp>
      <p:pic>
        <p:nvPicPr>
          <p:cNvPr descr="A green and black text&#10;&#10;Description automatically generated" id="44" name="Google Shape;44;p23"/>
          <p:cNvPicPr preferRelativeResize="0"/>
          <p:nvPr/>
        </p:nvPicPr>
        <p:blipFill rotWithShape="1">
          <a:blip r:embed="rId2">
            <a:alphaModFix/>
          </a:blip>
          <a:srcRect b="0" l="0" r="0" t="0"/>
          <a:stretch/>
        </p:blipFill>
        <p:spPr>
          <a:xfrm>
            <a:off x="323997" y="301741"/>
            <a:ext cx="865909" cy="502227"/>
          </a:xfrm>
          <a:prstGeom prst="rect">
            <a:avLst/>
          </a:prstGeom>
          <a:noFill/>
          <a:ln>
            <a:noFill/>
          </a:ln>
        </p:spPr>
      </p:pic>
    </p:spTree>
  </p:cSld>
  <p:clrMapOvr>
    <a:masterClrMapping/>
  </p:clrMapOvr>
  <p:extLst>
    <p:ext uri="{DCECCB84-F9BA-43D5-87BE-67443E8EF086}">
      <p15:sldGuideLst>
        <p15:guide id="1" pos="204">
          <p15:clr>
            <a:srgbClr val="000000"/>
          </p15:clr>
        </p15:guide>
        <p15:guide id="2" pos="7474">
          <p15:clr>
            <a:srgbClr val="000000"/>
          </p15:clr>
        </p15:guide>
        <p15:guide id="3" orient="horz" pos="4115">
          <p15:clr>
            <a:srgbClr val="00000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idx="1" type="body"/>
          </p:nvPr>
        </p:nvSpPr>
        <p:spPr>
          <a:xfrm>
            <a:off x="429164" y="1103073"/>
            <a:ext cx="11329200" cy="5036017"/>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1pPr>
            <a:lvl2pPr indent="-342900" lvl="1" marL="914400" marR="0" rtl="0" algn="l">
              <a:lnSpc>
                <a:spcPct val="90000"/>
              </a:lnSpc>
              <a:spcBef>
                <a:spcPts val="6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2pPr>
            <a:lvl3pPr indent="-342900" lvl="2" marL="1371600" marR="0" rtl="0" algn="l">
              <a:lnSpc>
                <a:spcPct val="90000"/>
              </a:lnSpc>
              <a:spcBef>
                <a:spcPts val="600"/>
              </a:spcBef>
              <a:spcAft>
                <a:spcPts val="0"/>
              </a:spcAft>
              <a:buClr>
                <a:srgbClr val="3F3F3F"/>
              </a:buClr>
              <a:buSzPts val="1800"/>
              <a:buFont typeface="Arial"/>
              <a:buChar char="•"/>
              <a:defRPr b="0" i="0" sz="1800" u="none" cap="none" strike="noStrike">
                <a:solidFill>
                  <a:srgbClr val="3F3F3F"/>
                </a:solidFill>
                <a:latin typeface="Arial"/>
                <a:ea typeface="Arial"/>
                <a:cs typeface="Arial"/>
                <a:sym typeface="Arial"/>
              </a:defRPr>
            </a:lvl3pPr>
            <a:lvl4pPr indent="-355600" lvl="3" marL="1828800" marR="0" rtl="0" algn="l">
              <a:lnSpc>
                <a:spcPct val="90000"/>
              </a:lnSpc>
              <a:spcBef>
                <a:spcPts val="600"/>
              </a:spcBef>
              <a:spcAft>
                <a:spcPts val="0"/>
              </a:spcAft>
              <a:buClr>
                <a:schemeClr val="dk2"/>
              </a:buClr>
              <a:buSzPts val="2000"/>
              <a:buFont typeface="Arial"/>
              <a:buChar char="​"/>
              <a:defRPr b="1" i="0" sz="2000" u="none" cap="none" strike="noStrike">
                <a:solidFill>
                  <a:schemeClr val="dk2"/>
                </a:solidFill>
                <a:latin typeface="Arial"/>
                <a:ea typeface="Arial"/>
                <a:cs typeface="Arial"/>
                <a:sym typeface="Arial"/>
              </a:defRPr>
            </a:lvl4pPr>
            <a:lvl5pPr indent="-342900" lvl="4" marL="2286000" marR="0" rtl="0" algn="l">
              <a:lnSpc>
                <a:spcPct val="90000"/>
              </a:lnSpc>
              <a:spcBef>
                <a:spcPts val="6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292100" lvl="5" marL="2743200" marR="0" rtl="0" algn="l">
              <a:lnSpc>
                <a:spcPct val="90000"/>
              </a:lnSpc>
              <a:spcBef>
                <a:spcPts val="60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6pPr>
            <a:lvl7pPr indent="-292100" lvl="6" marL="3200400" marR="0" rtl="0" algn="l">
              <a:lnSpc>
                <a:spcPct val="90000"/>
              </a:lnSpc>
              <a:spcBef>
                <a:spcPts val="600"/>
              </a:spcBef>
              <a:spcAft>
                <a:spcPts val="0"/>
              </a:spcAft>
              <a:buClr>
                <a:schemeClr val="dk2"/>
              </a:buClr>
              <a:buSzPts val="1000"/>
              <a:buFont typeface="Arial"/>
              <a:buChar char="​"/>
              <a:defRPr b="1" i="0" sz="1000" u="none" cap="none" strike="noStrike">
                <a:solidFill>
                  <a:schemeClr val="dk2"/>
                </a:solidFill>
                <a:latin typeface="Arial"/>
                <a:ea typeface="Arial"/>
                <a:cs typeface="Arial"/>
                <a:sym typeface="Arial"/>
              </a:defRPr>
            </a:lvl7pPr>
            <a:lvl8pPr indent="-292100" lvl="7" marL="3657600" marR="0" rtl="0" algn="l">
              <a:lnSpc>
                <a:spcPct val="90000"/>
              </a:lnSpc>
              <a:spcBef>
                <a:spcPts val="600"/>
              </a:spcBef>
              <a:spcAft>
                <a:spcPts val="0"/>
              </a:spcAft>
              <a:buClr>
                <a:schemeClr val="dk2"/>
              </a:buClr>
              <a:buSzPts val="1000"/>
              <a:buFont typeface="Arial"/>
              <a:buChar char="​"/>
              <a:defRPr b="0" i="0" sz="1000" u="none" cap="none" strike="noStrike">
                <a:solidFill>
                  <a:schemeClr val="dk2"/>
                </a:solidFill>
                <a:latin typeface="Arial"/>
                <a:ea typeface="Arial"/>
                <a:cs typeface="Arial"/>
                <a:sym typeface="Arial"/>
              </a:defRPr>
            </a:lvl8pPr>
            <a:lvl9pPr indent="-609600" lvl="8" marL="4114800" marR="0" rtl="0" algn="l">
              <a:lnSpc>
                <a:spcPct val="90000"/>
              </a:lnSpc>
              <a:spcBef>
                <a:spcPts val="600"/>
              </a:spcBef>
              <a:spcAft>
                <a:spcPts val="0"/>
              </a:spcAft>
              <a:buClr>
                <a:schemeClr val="dk2"/>
              </a:buClr>
              <a:buSzPts val="6000"/>
              <a:buFont typeface="Arial"/>
              <a:buChar char="​"/>
              <a:defRPr b="1" i="0" sz="6000" u="none" cap="none" strike="noStrike">
                <a:solidFill>
                  <a:schemeClr val="dk2"/>
                </a:solidFill>
                <a:latin typeface="Arial"/>
                <a:ea typeface="Arial"/>
                <a:cs typeface="Arial"/>
                <a:sym typeface="Arial"/>
              </a:defRPr>
            </a:lvl9pPr>
          </a:lstStyle>
          <a:p/>
        </p:txBody>
      </p:sp>
      <p:sp>
        <p:nvSpPr>
          <p:cNvPr id="11" name="Google Shape;11;p18"/>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lvl1pPr lvl="0" marR="0" rtl="0" algn="l">
              <a:lnSpc>
                <a:spcPct val="83000"/>
              </a:lnSpc>
              <a:spcBef>
                <a:spcPts val="0"/>
              </a:spcBef>
              <a:spcAft>
                <a:spcPts val="0"/>
              </a:spcAft>
              <a:buClr>
                <a:srgbClr val="34D186"/>
              </a:buClr>
              <a:buSzPts val="2600"/>
              <a:buFont typeface="Arial"/>
              <a:buNone/>
              <a:defRPr b="1" i="0" sz="2600" u="none" cap="none" strike="noStrike">
                <a:solidFill>
                  <a:srgbClr val="34D18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8"/>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rgbClr val="34D18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0" i="0" sz="800" u="none" cap="none" strike="noStrike">
                <a:solidFill>
                  <a:srgbClr val="34D186"/>
                </a:solidFill>
                <a:latin typeface="Arial"/>
                <a:ea typeface="Arial"/>
                <a:cs typeface="Arial"/>
                <a:sym typeface="Arial"/>
              </a:defRPr>
            </a:lvl1pPr>
            <a:lvl2pPr indent="0" lvl="1" marL="0" marR="0" rtl="0" algn="l">
              <a:spcBef>
                <a:spcPts val="0"/>
              </a:spcBef>
              <a:buNone/>
              <a:defRPr b="0" i="0" sz="800" u="none" cap="none" strike="noStrike">
                <a:solidFill>
                  <a:srgbClr val="34D186"/>
                </a:solidFill>
                <a:latin typeface="Arial"/>
                <a:ea typeface="Arial"/>
                <a:cs typeface="Arial"/>
                <a:sym typeface="Arial"/>
              </a:defRPr>
            </a:lvl2pPr>
            <a:lvl3pPr indent="0" lvl="2" marL="0" marR="0" rtl="0" algn="l">
              <a:spcBef>
                <a:spcPts val="0"/>
              </a:spcBef>
              <a:buNone/>
              <a:defRPr b="0" i="0" sz="800" u="none" cap="none" strike="noStrike">
                <a:solidFill>
                  <a:srgbClr val="34D186"/>
                </a:solidFill>
                <a:latin typeface="Arial"/>
                <a:ea typeface="Arial"/>
                <a:cs typeface="Arial"/>
                <a:sym typeface="Arial"/>
              </a:defRPr>
            </a:lvl3pPr>
            <a:lvl4pPr indent="0" lvl="3" marL="0" marR="0" rtl="0" algn="l">
              <a:spcBef>
                <a:spcPts val="0"/>
              </a:spcBef>
              <a:buNone/>
              <a:defRPr b="0" i="0" sz="800" u="none" cap="none" strike="noStrike">
                <a:solidFill>
                  <a:srgbClr val="34D186"/>
                </a:solidFill>
                <a:latin typeface="Arial"/>
                <a:ea typeface="Arial"/>
                <a:cs typeface="Arial"/>
                <a:sym typeface="Arial"/>
              </a:defRPr>
            </a:lvl4pPr>
            <a:lvl5pPr indent="0" lvl="4" marL="0" marR="0" rtl="0" algn="l">
              <a:spcBef>
                <a:spcPts val="0"/>
              </a:spcBef>
              <a:buNone/>
              <a:defRPr b="0" i="0" sz="800" u="none" cap="none" strike="noStrike">
                <a:solidFill>
                  <a:srgbClr val="34D186"/>
                </a:solidFill>
                <a:latin typeface="Arial"/>
                <a:ea typeface="Arial"/>
                <a:cs typeface="Arial"/>
                <a:sym typeface="Arial"/>
              </a:defRPr>
            </a:lvl5pPr>
            <a:lvl6pPr indent="0" lvl="5" marL="0" marR="0" rtl="0" algn="l">
              <a:spcBef>
                <a:spcPts val="0"/>
              </a:spcBef>
              <a:buNone/>
              <a:defRPr b="0" i="0" sz="800" u="none" cap="none" strike="noStrike">
                <a:solidFill>
                  <a:srgbClr val="34D186"/>
                </a:solidFill>
                <a:latin typeface="Arial"/>
                <a:ea typeface="Arial"/>
                <a:cs typeface="Arial"/>
                <a:sym typeface="Arial"/>
              </a:defRPr>
            </a:lvl6pPr>
            <a:lvl7pPr indent="0" lvl="6" marL="0" marR="0" rtl="0" algn="l">
              <a:spcBef>
                <a:spcPts val="0"/>
              </a:spcBef>
              <a:buNone/>
              <a:defRPr b="0" i="0" sz="800" u="none" cap="none" strike="noStrike">
                <a:solidFill>
                  <a:srgbClr val="34D186"/>
                </a:solidFill>
                <a:latin typeface="Arial"/>
                <a:ea typeface="Arial"/>
                <a:cs typeface="Arial"/>
                <a:sym typeface="Arial"/>
              </a:defRPr>
            </a:lvl7pPr>
            <a:lvl8pPr indent="0" lvl="7" marL="0" marR="0" rtl="0" algn="l">
              <a:spcBef>
                <a:spcPts val="0"/>
              </a:spcBef>
              <a:buNone/>
              <a:defRPr b="0" i="0" sz="800" u="none" cap="none" strike="noStrike">
                <a:solidFill>
                  <a:srgbClr val="34D186"/>
                </a:solidFill>
                <a:latin typeface="Arial"/>
                <a:ea typeface="Arial"/>
                <a:cs typeface="Arial"/>
                <a:sym typeface="Arial"/>
              </a:defRPr>
            </a:lvl8pPr>
            <a:lvl9pPr indent="0" lvl="8" marL="0" marR="0" rtl="0" algn="l">
              <a:spcBef>
                <a:spcPts val="0"/>
              </a:spcBef>
              <a:buNone/>
              <a:defRPr b="0" i="0" sz="800" u="none" cap="none" strike="noStrike">
                <a:solidFill>
                  <a:srgbClr val="34D18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pic>
        <p:nvPicPr>
          <p:cNvPr descr="A green and black text&#10;&#10;Description automatically generated" id="14" name="Google Shape;14;p18"/>
          <p:cNvPicPr preferRelativeResize="0"/>
          <p:nvPr/>
        </p:nvPicPr>
        <p:blipFill rotWithShape="1">
          <a:blip r:embed="rId1">
            <a:alphaModFix/>
          </a:blip>
          <a:srcRect b="0" l="0" r="0" t="0"/>
          <a:stretch/>
        </p:blipFill>
        <p:spPr>
          <a:xfrm>
            <a:off x="11302800" y="6346418"/>
            <a:ext cx="662869" cy="3844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72">
          <p15:clr>
            <a:srgbClr val="F26B43"/>
          </p15:clr>
        </p15:guide>
        <p15:guide id="2" orient="horz" pos="997">
          <p15:clr>
            <a:srgbClr val="F26B43"/>
          </p15:clr>
        </p15:guide>
        <p15:guide id="3" pos="271">
          <p15:clr>
            <a:srgbClr val="F26B43"/>
          </p15:clr>
        </p15:guide>
        <p15:guide id="4" pos="7414">
          <p15:clr>
            <a:srgbClr val="F26B43"/>
          </p15:clr>
        </p15:guide>
        <p15:guide id="5" orient="horz" pos="1079">
          <p15:clr>
            <a:srgbClr val="F26B43"/>
          </p15:clr>
        </p15:guide>
        <p15:guide id="6" orient="horz" pos="4047">
          <p15:clr>
            <a:srgbClr val="F26B43"/>
          </p15:clr>
        </p15:guide>
        <p15:guide id="7" pos="204">
          <p15:clr>
            <a:srgbClr val="A4A3A4"/>
          </p15:clr>
        </p15:guide>
        <p15:guide id="8" pos="7474">
          <p15:clr>
            <a:srgbClr val="A4A3A4"/>
          </p15:clr>
        </p15:guide>
        <p15:guide id="9" orient="horz" pos="4224">
          <p15:clr>
            <a:srgbClr val="A4A3A4"/>
          </p15:clr>
        </p15:guide>
        <p15:guide id="10" orient="horz" pos="392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22.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0.png"/><Relationship Id="rId7"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hyperlink" Target="https://www.linkedin.com/in/rsfagundes/" TargetMode="External"/><Relationship Id="rId5" Type="http://schemas.openxmlformats.org/officeDocument/2006/relationships/hyperlink" Target="https://rsfagundes.com/" TargetMode="External"/><Relationship Id="rId6"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A white car with green logo on it&#10;&#10;Description automatically generated" id="49" name="Google Shape;49;p1"/>
          <p:cNvPicPr preferRelativeResize="0"/>
          <p:nvPr>
            <p:ph idx="2" type="pic"/>
          </p:nvPr>
        </p:nvPicPr>
        <p:blipFill rotWithShape="1">
          <a:blip r:embed="rId3">
            <a:alphaModFix/>
          </a:blip>
          <a:srcRect b="0" l="16667" r="16666" t="0"/>
          <a:stretch/>
        </p:blipFill>
        <p:spPr>
          <a:xfrm>
            <a:off x="6096000" y="0"/>
            <a:ext cx="6096000" cy="6858000"/>
          </a:xfrm>
          <a:prstGeom prst="rect">
            <a:avLst/>
          </a:prstGeom>
          <a:solidFill>
            <a:schemeClr val="dk2"/>
          </a:solidFill>
          <a:ln>
            <a:noFill/>
          </a:ln>
        </p:spPr>
      </p:pic>
      <p:sp>
        <p:nvSpPr>
          <p:cNvPr id="50" name="Google Shape;50;p1"/>
          <p:cNvSpPr txBox="1"/>
          <p:nvPr>
            <p:ph type="ctrTitle"/>
          </p:nvPr>
        </p:nvSpPr>
        <p:spPr>
          <a:xfrm>
            <a:off x="323997" y="1997718"/>
            <a:ext cx="5336970" cy="1909264"/>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3F3F3F"/>
              </a:buClr>
              <a:buSzPts val="3200"/>
              <a:buFont typeface="Arial"/>
              <a:buNone/>
            </a:pPr>
            <a:r>
              <a:rPr lang="en-US">
                <a:solidFill>
                  <a:srgbClr val="3F3F3F"/>
                </a:solidFill>
              </a:rPr>
              <a:t>Homework Assignment for </a:t>
            </a:r>
            <a:br>
              <a:rPr lang="en-US">
                <a:solidFill>
                  <a:srgbClr val="3F3F3F"/>
                </a:solidFill>
              </a:rPr>
            </a:br>
            <a:r>
              <a:rPr lang="en-US">
                <a:solidFill>
                  <a:srgbClr val="3F3F3F"/>
                </a:solidFill>
              </a:rPr>
              <a:t>Growth Analytics Platform Manager</a:t>
            </a:r>
            <a:endParaRPr/>
          </a:p>
        </p:txBody>
      </p:sp>
      <p:sp>
        <p:nvSpPr>
          <p:cNvPr id="51" name="Google Shape;51;p1"/>
          <p:cNvSpPr txBox="1"/>
          <p:nvPr>
            <p:ph idx="1" type="body"/>
          </p:nvPr>
        </p:nvSpPr>
        <p:spPr>
          <a:xfrm>
            <a:off x="323996" y="5360903"/>
            <a:ext cx="5336969" cy="59100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2400"/>
              <a:buNone/>
            </a:pPr>
            <a:r>
              <a:rPr b="1" lang="en-US" sz="2400">
                <a:solidFill>
                  <a:srgbClr val="3F3F3F"/>
                </a:solidFill>
              </a:rPr>
              <a:t>Rafael Fagundes</a:t>
            </a:r>
            <a:endParaRPr/>
          </a:p>
          <a:p>
            <a:pPr indent="0" lvl="0" marL="0" rtl="0" algn="l">
              <a:lnSpc>
                <a:spcPct val="90000"/>
              </a:lnSpc>
              <a:spcBef>
                <a:spcPts val="600"/>
              </a:spcBef>
              <a:spcAft>
                <a:spcPts val="0"/>
              </a:spcAft>
              <a:buClr>
                <a:srgbClr val="3F3F3F"/>
              </a:buClr>
              <a:buSzPts val="2400"/>
              <a:buNone/>
            </a:pPr>
            <a:r>
              <a:rPr lang="en-US" sz="2400">
                <a:solidFill>
                  <a:srgbClr val="3F3F3F"/>
                </a:solidFill>
              </a:rPr>
              <a:t>Nov 2024</a:t>
            </a:r>
            <a:endParaRPr/>
          </a:p>
        </p:txBody>
      </p:sp>
      <p:sp>
        <p:nvSpPr>
          <p:cNvPr id="52" name="Google Shape;52;p1"/>
          <p:cNvSpPr txBox="1"/>
          <p:nvPr>
            <p:ph idx="10" type="dt"/>
          </p:nvPr>
        </p:nvSpPr>
        <p:spPr>
          <a:xfrm>
            <a:off x="0" y="6876000"/>
            <a:ext cx="0" cy="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53" name="Google Shape;53;p1"/>
          <p:cNvSpPr txBox="1"/>
          <p:nvPr>
            <p:ph idx="11" type="ftr"/>
          </p:nvPr>
        </p:nvSpPr>
        <p:spPr>
          <a:xfrm>
            <a:off x="0" y="6876000"/>
            <a:ext cx="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
          <p:cNvSpPr txBox="1"/>
          <p:nvPr>
            <p:ph idx="12" type="sldNum"/>
          </p:nvPr>
        </p:nvSpPr>
        <p:spPr>
          <a:xfrm>
            <a:off x="0" y="6876000"/>
            <a:ext cx="0" cy="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0	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Challenges and Recommended Approach</a:t>
            </a:r>
            <a:endParaRPr/>
          </a:p>
        </p:txBody>
      </p:sp>
      <p:sp>
        <p:nvSpPr>
          <p:cNvPr id="139" name="Google Shape;139;p10"/>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18 November, 2024</a:t>
            </a:r>
            <a:endParaRPr/>
          </a:p>
        </p:txBody>
      </p:sp>
      <p:sp>
        <p:nvSpPr>
          <p:cNvPr id="140" name="Google Shape;140;p10"/>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41" name="Google Shape;141;p10"/>
          <p:cNvGraphicFramePr/>
          <p:nvPr/>
        </p:nvGraphicFramePr>
        <p:xfrm>
          <a:off x="505867" y="1519229"/>
          <a:ext cx="3000000" cy="3000000"/>
        </p:xfrm>
        <a:graphic>
          <a:graphicData uri="http://schemas.openxmlformats.org/drawingml/2006/table">
            <a:tbl>
              <a:tblPr bandRow="1" firstRow="1">
                <a:noFill/>
                <a:tableStyleId>{F0292300-E47A-4EE8-BD9B-CA47828744E6}</a:tableStyleId>
              </a:tblPr>
              <a:tblGrid>
                <a:gridCol w="5590125"/>
                <a:gridCol w="5590125"/>
              </a:tblGrid>
              <a:tr h="548650">
                <a:tc>
                  <a:txBody>
                    <a:bodyPr/>
                    <a:lstStyle/>
                    <a:p>
                      <a:pPr indent="0" lvl="0" marL="0" marR="0" rtl="0" algn="ctr">
                        <a:spcBef>
                          <a:spcPts val="0"/>
                        </a:spcBef>
                        <a:spcAft>
                          <a:spcPts val="0"/>
                        </a:spcAft>
                        <a:buNone/>
                      </a:pPr>
                      <a:r>
                        <a:rPr b="1" lang="en-US" sz="1800" cap="none">
                          <a:solidFill>
                            <a:schemeClr val="lt1"/>
                          </a:solidFill>
                          <a:latin typeface="Arial"/>
                          <a:ea typeface="Arial"/>
                          <a:cs typeface="Arial"/>
                          <a:sym typeface="Arial"/>
                        </a:rPr>
                        <a:t>CURRENT SITUATION</a:t>
                      </a:r>
                      <a:endParaRPr b="1" sz="1800" cap="none">
                        <a:solidFill>
                          <a:schemeClr val="lt1"/>
                        </a:solidFill>
                        <a:latin typeface="Arial"/>
                        <a:ea typeface="Arial"/>
                        <a:cs typeface="Arial"/>
                        <a:sym typeface="Arial"/>
                      </a:endParaRPr>
                    </a:p>
                  </a:txBody>
                  <a:tcPr marT="137150" marB="137150" marR="137150" marL="1371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c>
                  <a:txBody>
                    <a:bodyPr/>
                    <a:lstStyle/>
                    <a:p>
                      <a:pPr indent="0" lvl="0" marL="0" marR="0" rtl="0" algn="ctr">
                        <a:spcBef>
                          <a:spcPts val="0"/>
                        </a:spcBef>
                        <a:spcAft>
                          <a:spcPts val="0"/>
                        </a:spcAft>
                        <a:buNone/>
                      </a:pPr>
                      <a:r>
                        <a:rPr b="1" lang="en-US" sz="1800" cap="none">
                          <a:solidFill>
                            <a:schemeClr val="lt1"/>
                          </a:solidFill>
                          <a:latin typeface="Arial"/>
                          <a:ea typeface="Arial"/>
                          <a:cs typeface="Arial"/>
                          <a:sym typeface="Arial"/>
                        </a:rPr>
                        <a:t>PROPOSED SOLUTION</a:t>
                      </a:r>
                      <a:endParaRPr b="1" sz="1800" cap="none">
                        <a:solidFill>
                          <a:schemeClr val="lt1"/>
                        </a:solidFill>
                        <a:latin typeface="Arial"/>
                        <a:ea typeface="Arial"/>
                        <a:cs typeface="Arial"/>
                        <a:sym typeface="Arial"/>
                      </a:endParaRPr>
                    </a:p>
                  </a:txBody>
                  <a:tcPr marT="137150" marB="137150" marR="137150" marL="1371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r>
              <a:tr h="3593475">
                <a:tc>
                  <a:txBody>
                    <a:bodyPr/>
                    <a:lstStyle/>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Bolt operates in 50+ countries and 600 cities.  </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Growth Analysts manually manage campaigns for only 100 cities.  </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The remaining 500 cities lack automated campaign execution. </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Headcount constraints limit scaling manual efforts.  </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Need an automated solution to support rider discounts and driver bonuses efficiently. </a:t>
                      </a:r>
                      <a:endParaRPr/>
                    </a:p>
                  </a:txBody>
                  <a:tcPr marT="137150" marB="137150" marR="137150" marL="137150">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Campaign Management Platform Implementation</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lang="en-US" sz="1400">
                          <a:solidFill>
                            <a:srgbClr val="3F3F3F"/>
                          </a:solidFill>
                          <a:latin typeface="Arial"/>
                          <a:ea typeface="Arial"/>
                          <a:cs typeface="Arial"/>
                          <a:sym typeface="Arial"/>
                        </a:rPr>
                        <a:t>A scalable solution to ensure scalability, efficiency, and market growth through:</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1" marL="742950" marR="0" rtl="0" algn="l">
                        <a:spcBef>
                          <a:spcPts val="0"/>
                        </a:spcBef>
                        <a:spcAft>
                          <a:spcPts val="0"/>
                        </a:spcAft>
                        <a:buClr>
                          <a:srgbClr val="3F3F3F"/>
                        </a:buClr>
                        <a:buSzPts val="1400"/>
                        <a:buFont typeface="Arial"/>
                        <a:buChar char="•"/>
                      </a:pPr>
                      <a:r>
                        <a:rPr b="1" lang="en-US" sz="1400" u="none" cap="none" strike="noStrike">
                          <a:solidFill>
                            <a:srgbClr val="3F3F3F"/>
                          </a:solidFill>
                          <a:latin typeface="Arial"/>
                          <a:ea typeface="Arial"/>
                          <a:cs typeface="Arial"/>
                          <a:sym typeface="Arial"/>
                        </a:rPr>
                        <a:t>Dynamic Incentives</a:t>
                      </a:r>
                      <a:r>
                        <a:rPr lang="en-US" sz="1400" u="none" cap="none" strike="noStrike">
                          <a:solidFill>
                            <a:srgbClr val="3F3F3F"/>
                          </a:solidFill>
                          <a:latin typeface="Arial"/>
                          <a:ea typeface="Arial"/>
                          <a:cs typeface="Arial"/>
                          <a:sym typeface="Arial"/>
                        </a:rPr>
                        <a:t>: Automates rider discounts and driver bonuses to address demand-supply gaps.</a:t>
                      </a:r>
                      <a:endParaRPr/>
                    </a:p>
                    <a:p>
                      <a:pPr indent="-196850" lvl="1" marL="742950" marR="0" rtl="0" algn="l">
                        <a:spcBef>
                          <a:spcPts val="0"/>
                        </a:spcBef>
                        <a:spcAft>
                          <a:spcPts val="0"/>
                        </a:spcAft>
                        <a:buClr>
                          <a:schemeClr val="dk1"/>
                        </a:buClr>
                        <a:buSzPts val="1400"/>
                        <a:buFont typeface="Arial"/>
                        <a:buNone/>
                      </a:pPr>
                      <a:r>
                        <a:t/>
                      </a:r>
                      <a:endParaRPr sz="1400" u="none" cap="none" strike="noStrike">
                        <a:solidFill>
                          <a:srgbClr val="3F3F3F"/>
                        </a:solidFill>
                        <a:latin typeface="Arial"/>
                        <a:ea typeface="Arial"/>
                        <a:cs typeface="Arial"/>
                        <a:sym typeface="Arial"/>
                      </a:endParaRPr>
                    </a:p>
                    <a:p>
                      <a:pPr indent="-285750" lvl="1" marL="742950" marR="0" rtl="0" algn="l">
                        <a:spcBef>
                          <a:spcPts val="0"/>
                        </a:spcBef>
                        <a:spcAft>
                          <a:spcPts val="0"/>
                        </a:spcAft>
                        <a:buClr>
                          <a:srgbClr val="3F3F3F"/>
                        </a:buClr>
                        <a:buSzPts val="1400"/>
                        <a:buFont typeface="Arial"/>
                        <a:buChar char="•"/>
                      </a:pPr>
                      <a:r>
                        <a:rPr b="1" lang="en-US" sz="1400" u="none" cap="none" strike="noStrike">
                          <a:solidFill>
                            <a:srgbClr val="3F3F3F"/>
                          </a:solidFill>
                          <a:latin typeface="Arial"/>
                          <a:ea typeface="Arial"/>
                          <a:cs typeface="Arial"/>
                          <a:sym typeface="Arial"/>
                        </a:rPr>
                        <a:t>Optimized Allocation</a:t>
                      </a:r>
                      <a:r>
                        <a:rPr lang="en-US" sz="1400" u="none" cap="none" strike="noStrike">
                          <a:solidFill>
                            <a:srgbClr val="3F3F3F"/>
                          </a:solidFill>
                          <a:latin typeface="Arial"/>
                          <a:ea typeface="Arial"/>
                          <a:cs typeface="Arial"/>
                          <a:sym typeface="Arial"/>
                        </a:rPr>
                        <a:t>: Targets high-value users using segmentation to maximize ROI.</a:t>
                      </a:r>
                      <a:endParaRPr/>
                    </a:p>
                    <a:p>
                      <a:pPr indent="-196850" lvl="1" marL="742950" marR="0" rtl="0" algn="l">
                        <a:spcBef>
                          <a:spcPts val="0"/>
                        </a:spcBef>
                        <a:spcAft>
                          <a:spcPts val="0"/>
                        </a:spcAft>
                        <a:buClr>
                          <a:schemeClr val="dk1"/>
                        </a:buClr>
                        <a:buSzPts val="1400"/>
                        <a:buFont typeface="Arial"/>
                        <a:buNone/>
                      </a:pPr>
                      <a:r>
                        <a:t/>
                      </a:r>
                      <a:endParaRPr sz="1400" u="none" cap="none" strike="noStrike">
                        <a:solidFill>
                          <a:srgbClr val="3F3F3F"/>
                        </a:solidFill>
                        <a:latin typeface="Arial"/>
                        <a:ea typeface="Arial"/>
                        <a:cs typeface="Arial"/>
                        <a:sym typeface="Arial"/>
                      </a:endParaRPr>
                    </a:p>
                    <a:p>
                      <a:pPr indent="-285750" lvl="1" marL="742950" marR="0" rtl="0" algn="l">
                        <a:spcBef>
                          <a:spcPts val="0"/>
                        </a:spcBef>
                        <a:spcAft>
                          <a:spcPts val="0"/>
                        </a:spcAft>
                        <a:buClr>
                          <a:srgbClr val="3F3F3F"/>
                        </a:buClr>
                        <a:buSzPts val="1400"/>
                        <a:buFont typeface="Arial"/>
                        <a:buChar char="•"/>
                      </a:pPr>
                      <a:r>
                        <a:rPr b="1" lang="en-US" sz="1400" u="none" cap="none" strike="noStrike">
                          <a:solidFill>
                            <a:srgbClr val="3F3F3F"/>
                          </a:solidFill>
                          <a:latin typeface="Arial"/>
                          <a:ea typeface="Arial"/>
                          <a:cs typeface="Arial"/>
                          <a:sym typeface="Arial"/>
                        </a:rPr>
                        <a:t>Monitoring</a:t>
                      </a:r>
                      <a:r>
                        <a:rPr lang="en-US" sz="1400" u="none" cap="none" strike="noStrike">
                          <a:solidFill>
                            <a:srgbClr val="3F3F3F"/>
                          </a:solidFill>
                          <a:latin typeface="Arial"/>
                          <a:ea typeface="Arial"/>
                          <a:cs typeface="Arial"/>
                          <a:sym typeface="Arial"/>
                        </a:rPr>
                        <a:t>: Real-time dashboards and alerts for tracking campaign performance.</a:t>
                      </a:r>
                      <a:endParaRPr/>
                    </a:p>
                    <a:p>
                      <a:pPr indent="-196850" lvl="1" marL="742950" marR="0" rtl="0" algn="l">
                        <a:spcBef>
                          <a:spcPts val="0"/>
                        </a:spcBef>
                        <a:spcAft>
                          <a:spcPts val="0"/>
                        </a:spcAft>
                        <a:buClr>
                          <a:schemeClr val="dk1"/>
                        </a:buClr>
                        <a:buSzPts val="1400"/>
                        <a:buFont typeface="Arial"/>
                        <a:buNone/>
                      </a:pPr>
                      <a:r>
                        <a:t/>
                      </a:r>
                      <a:endParaRPr sz="1400" u="none" cap="none" strike="noStrike">
                        <a:solidFill>
                          <a:srgbClr val="3F3F3F"/>
                        </a:solidFill>
                        <a:latin typeface="Arial"/>
                        <a:ea typeface="Arial"/>
                        <a:cs typeface="Arial"/>
                        <a:sym typeface="Arial"/>
                      </a:endParaRPr>
                    </a:p>
                    <a:p>
                      <a:pPr indent="-285750" lvl="1" marL="742950" marR="0" rtl="0" algn="l">
                        <a:spcBef>
                          <a:spcPts val="0"/>
                        </a:spcBef>
                        <a:spcAft>
                          <a:spcPts val="0"/>
                        </a:spcAft>
                        <a:buClr>
                          <a:srgbClr val="3F3F3F"/>
                        </a:buClr>
                        <a:buSzPts val="1400"/>
                        <a:buFont typeface="Arial"/>
                        <a:buChar char="•"/>
                      </a:pPr>
                      <a:r>
                        <a:rPr b="1" lang="en-US" sz="1400" u="none" cap="none" strike="noStrike">
                          <a:solidFill>
                            <a:srgbClr val="3F3F3F"/>
                          </a:solidFill>
                          <a:latin typeface="Arial"/>
                          <a:ea typeface="Arial"/>
                          <a:cs typeface="Arial"/>
                          <a:sym typeface="Arial"/>
                        </a:rPr>
                        <a:t>Continuous Improvement</a:t>
                      </a:r>
                      <a:r>
                        <a:rPr lang="en-US" sz="1400" u="none" cap="none" strike="noStrike">
                          <a:solidFill>
                            <a:srgbClr val="3F3F3F"/>
                          </a:solidFill>
                          <a:latin typeface="Arial"/>
                          <a:ea typeface="Arial"/>
                          <a:cs typeface="Arial"/>
                          <a:sym typeface="Arial"/>
                        </a:rPr>
                        <a:t>: Feedback loops, A/B testing, and model updates to refine strategies.</a:t>
                      </a:r>
                      <a:endParaRPr/>
                    </a:p>
                    <a:p>
                      <a:pPr indent="-196850" lvl="1" marL="742950" marR="0" rtl="0" algn="l">
                        <a:spcBef>
                          <a:spcPts val="0"/>
                        </a:spcBef>
                        <a:spcAft>
                          <a:spcPts val="0"/>
                        </a:spcAft>
                        <a:buClr>
                          <a:schemeClr val="dk1"/>
                        </a:buClr>
                        <a:buSzPts val="1400"/>
                        <a:buFont typeface="Arial"/>
                        <a:buNone/>
                      </a:pPr>
                      <a:r>
                        <a:t/>
                      </a:r>
                      <a:endParaRPr sz="1400" u="none" cap="none" strike="noStrike">
                        <a:solidFill>
                          <a:srgbClr val="3F3F3F"/>
                        </a:solidFill>
                        <a:latin typeface="Arial"/>
                        <a:ea typeface="Arial"/>
                        <a:cs typeface="Arial"/>
                        <a:sym typeface="Arial"/>
                      </a:endParaRPr>
                    </a:p>
                  </a:txBody>
                  <a:tcPr marT="137150" marB="137150" marR="137150" marL="137150">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bl>
          </a:graphicData>
        </a:graphic>
      </p:graphicFrame>
      <p:sp>
        <p:nvSpPr>
          <p:cNvPr id="142" name="Google Shape;142;p10"/>
          <p:cNvSpPr/>
          <p:nvPr/>
        </p:nvSpPr>
        <p:spPr>
          <a:xfrm rot="10800000">
            <a:off x="271818" y="1560804"/>
            <a:ext cx="1480294" cy="502920"/>
          </a:xfrm>
          <a:prstGeom prst="homePlate">
            <a:avLst>
              <a:gd fmla="val 50000" name="adj"/>
            </a:avLst>
          </a:prstGeom>
          <a:solidFill>
            <a:schemeClr val="accent6"/>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10"/>
          <p:cNvSpPr/>
          <p:nvPr/>
        </p:nvSpPr>
        <p:spPr>
          <a:xfrm>
            <a:off x="10419770" y="1557618"/>
            <a:ext cx="1480294" cy="502920"/>
          </a:xfrm>
          <a:prstGeom prst="homePlate">
            <a:avLst>
              <a:gd fmla="val 50000" name="adj"/>
            </a:avLst>
          </a:prstGeom>
          <a:solidFill>
            <a:srgbClr val="34D186"/>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4" name="Google Shape;144;p10"/>
          <p:cNvSpPr/>
          <p:nvPr/>
        </p:nvSpPr>
        <p:spPr>
          <a:xfrm>
            <a:off x="5661458" y="1388273"/>
            <a:ext cx="822120" cy="822120"/>
          </a:xfrm>
          <a:prstGeom prst="ellipse">
            <a:avLst/>
          </a:prstGeom>
          <a:solidFill>
            <a:schemeClr val="lt1"/>
          </a:solidFill>
          <a:ln cap="flat" cmpd="sng" w="12700">
            <a:solidFill>
              <a:srgbClr val="F2F2F2"/>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Lights On with solid fill" id="145" name="Google Shape;145;p10"/>
          <p:cNvPicPr preferRelativeResize="0"/>
          <p:nvPr/>
        </p:nvPicPr>
        <p:blipFill rotWithShape="1">
          <a:blip r:embed="rId3">
            <a:alphaModFix/>
          </a:blip>
          <a:srcRect b="0" l="0" r="0" t="0"/>
          <a:stretch/>
        </p:blipFill>
        <p:spPr>
          <a:xfrm>
            <a:off x="5889638" y="1616453"/>
            <a:ext cx="365760" cy="365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Necessary Considerations and Teams to Involve</a:t>
            </a:r>
            <a:endParaRPr/>
          </a:p>
        </p:txBody>
      </p:sp>
      <p:sp>
        <p:nvSpPr>
          <p:cNvPr id="151" name="Google Shape;151;p11"/>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18 November, 2024</a:t>
            </a:r>
            <a:endParaRPr/>
          </a:p>
        </p:txBody>
      </p:sp>
      <p:sp>
        <p:nvSpPr>
          <p:cNvPr id="152" name="Google Shape;152;p11"/>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53" name="Google Shape;153;p11"/>
          <p:cNvGraphicFramePr/>
          <p:nvPr/>
        </p:nvGraphicFramePr>
        <p:xfrm>
          <a:off x="430365" y="1515023"/>
          <a:ext cx="3000000" cy="3000000"/>
        </p:xfrm>
        <a:graphic>
          <a:graphicData uri="http://schemas.openxmlformats.org/drawingml/2006/table">
            <a:tbl>
              <a:tblPr bandRow="1" firstRow="1">
                <a:noFill/>
                <a:tableStyleId>{07F39EB6-9970-409A-B927-43EAE316797C}</a:tableStyleId>
              </a:tblPr>
              <a:tblGrid>
                <a:gridCol w="3866400"/>
              </a:tblGrid>
              <a:tr h="370850">
                <a:tc>
                  <a:txBody>
                    <a:bodyPr/>
                    <a:lstStyle/>
                    <a:p>
                      <a:pPr indent="0" lvl="0" marL="0" marR="0" rtl="0" algn="r">
                        <a:spcBef>
                          <a:spcPts val="0"/>
                        </a:spcBef>
                        <a:spcAft>
                          <a:spcPts val="0"/>
                        </a:spcAft>
                        <a:buNone/>
                      </a:pPr>
                      <a:r>
                        <a:rPr b="1" lang="en-US" sz="1400" cap="none">
                          <a:solidFill>
                            <a:srgbClr val="3F3F3F"/>
                          </a:solidFill>
                          <a:latin typeface="Arial"/>
                          <a:ea typeface="Arial"/>
                          <a:cs typeface="Arial"/>
                          <a:sym typeface="Arial"/>
                        </a:rPr>
                        <a:t>DEMAND-SUPPLY DYNAMICS</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r">
                        <a:spcBef>
                          <a:spcPts val="0"/>
                        </a:spcBef>
                        <a:spcAft>
                          <a:spcPts val="0"/>
                        </a:spcAft>
                        <a:buNone/>
                      </a:pPr>
                      <a:r>
                        <a:rPr lang="en-US" sz="1400">
                          <a:solidFill>
                            <a:srgbClr val="3F3F3F"/>
                          </a:solidFill>
                          <a:latin typeface="Arial"/>
                          <a:ea typeface="Arial"/>
                          <a:cs typeface="Arial"/>
                          <a:sym typeface="Arial"/>
                        </a:rPr>
                        <a:t>Automate incentives based on real-time data to address peak demand or supply shortages effectively.</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154" name="Google Shape;154;p11"/>
          <p:cNvGraphicFramePr/>
          <p:nvPr/>
        </p:nvGraphicFramePr>
        <p:xfrm>
          <a:off x="430365" y="3260933"/>
          <a:ext cx="3000000" cy="3000000"/>
        </p:xfrm>
        <a:graphic>
          <a:graphicData uri="http://schemas.openxmlformats.org/drawingml/2006/table">
            <a:tbl>
              <a:tblPr bandRow="1" firstRow="1">
                <a:noFill/>
                <a:tableStyleId>{07F39EB6-9970-409A-B927-43EAE316797C}</a:tableStyleId>
              </a:tblPr>
              <a:tblGrid>
                <a:gridCol w="3866400"/>
              </a:tblGrid>
              <a:tr h="370850">
                <a:tc>
                  <a:txBody>
                    <a:bodyPr/>
                    <a:lstStyle/>
                    <a:p>
                      <a:pPr indent="0" lvl="0" marL="0" marR="0" rtl="0" algn="r">
                        <a:spcBef>
                          <a:spcPts val="0"/>
                        </a:spcBef>
                        <a:spcAft>
                          <a:spcPts val="0"/>
                        </a:spcAft>
                        <a:buNone/>
                      </a:pPr>
                      <a:r>
                        <a:rPr b="1" lang="en-US" sz="1400" cap="none">
                          <a:solidFill>
                            <a:srgbClr val="3F3F3F"/>
                          </a:solidFill>
                          <a:latin typeface="Arial"/>
                          <a:ea typeface="Arial"/>
                          <a:cs typeface="Arial"/>
                          <a:sym typeface="Arial"/>
                        </a:rPr>
                        <a:t>USER SEGMENTATION</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r">
                        <a:spcBef>
                          <a:spcPts val="0"/>
                        </a:spcBef>
                        <a:spcAft>
                          <a:spcPts val="0"/>
                        </a:spcAft>
                        <a:buNone/>
                      </a:pPr>
                      <a:r>
                        <a:rPr lang="en-US" sz="1400">
                          <a:solidFill>
                            <a:srgbClr val="3F3F3F"/>
                          </a:solidFill>
                          <a:latin typeface="Arial"/>
                          <a:ea typeface="Arial"/>
                          <a:cs typeface="Arial"/>
                          <a:sym typeface="Arial"/>
                        </a:rPr>
                        <a:t>Target high-value riders and active/inactive drivers with tailored discounts or bonuses.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155" name="Google Shape;155;p11"/>
          <p:cNvGraphicFramePr/>
          <p:nvPr/>
        </p:nvGraphicFramePr>
        <p:xfrm>
          <a:off x="430365" y="5053838"/>
          <a:ext cx="3000000" cy="3000000"/>
        </p:xfrm>
        <a:graphic>
          <a:graphicData uri="http://schemas.openxmlformats.org/drawingml/2006/table">
            <a:tbl>
              <a:tblPr bandRow="1" firstRow="1">
                <a:noFill/>
                <a:tableStyleId>{07F39EB6-9970-409A-B927-43EAE316797C}</a:tableStyleId>
              </a:tblPr>
              <a:tblGrid>
                <a:gridCol w="3866400"/>
              </a:tblGrid>
              <a:tr h="370850">
                <a:tc>
                  <a:txBody>
                    <a:bodyPr/>
                    <a:lstStyle/>
                    <a:p>
                      <a:pPr indent="0" lvl="0" marL="0" marR="0" rtl="0" algn="r">
                        <a:spcBef>
                          <a:spcPts val="0"/>
                        </a:spcBef>
                        <a:spcAft>
                          <a:spcPts val="0"/>
                        </a:spcAft>
                        <a:buNone/>
                      </a:pPr>
                      <a:r>
                        <a:rPr b="1" lang="en-US" sz="1400" cap="none">
                          <a:solidFill>
                            <a:srgbClr val="3F3F3F"/>
                          </a:solidFill>
                          <a:latin typeface="Arial"/>
                          <a:ea typeface="Arial"/>
                          <a:cs typeface="Arial"/>
                          <a:sym typeface="Arial"/>
                        </a:rPr>
                        <a:t>FRAUD PREVENTION</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r">
                        <a:spcBef>
                          <a:spcPts val="0"/>
                        </a:spcBef>
                        <a:spcAft>
                          <a:spcPts val="0"/>
                        </a:spcAft>
                        <a:buNone/>
                      </a:pPr>
                      <a:r>
                        <a:rPr lang="en-US" sz="1400">
                          <a:solidFill>
                            <a:srgbClr val="3F3F3F"/>
                          </a:solidFill>
                          <a:latin typeface="Arial"/>
                          <a:ea typeface="Arial"/>
                          <a:cs typeface="Arial"/>
                          <a:sym typeface="Arial"/>
                        </a:rPr>
                        <a:t>Implement caps and anomaly detection to minimize misuse of campaigns.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156" name="Google Shape;156;p11"/>
          <p:cNvGraphicFramePr/>
          <p:nvPr/>
        </p:nvGraphicFramePr>
        <p:xfrm>
          <a:off x="7749373" y="2433835"/>
          <a:ext cx="3000000" cy="3000000"/>
        </p:xfrm>
        <a:graphic>
          <a:graphicData uri="http://schemas.openxmlformats.org/drawingml/2006/table">
            <a:tbl>
              <a:tblPr bandRow="1" firstRow="1">
                <a:noFill/>
                <a:tableStyleId>{07F39EB6-9970-409A-B927-43EAE316797C}</a:tableStyleId>
              </a:tblPr>
              <a:tblGrid>
                <a:gridCol w="3866400"/>
              </a:tblGrid>
              <a:tr h="370850">
                <a:tc>
                  <a:txBody>
                    <a:bodyPr/>
                    <a:lstStyle/>
                    <a:p>
                      <a:pPr indent="0" lvl="0" marL="0" marR="0" rtl="0" algn="l">
                        <a:spcBef>
                          <a:spcPts val="0"/>
                        </a:spcBef>
                        <a:spcAft>
                          <a:spcPts val="0"/>
                        </a:spcAft>
                        <a:buNone/>
                      </a:pPr>
                      <a:r>
                        <a:rPr b="1" lang="en-US" sz="1400" cap="none">
                          <a:solidFill>
                            <a:srgbClr val="3F3F3F"/>
                          </a:solidFill>
                          <a:latin typeface="Arial"/>
                          <a:ea typeface="Arial"/>
                          <a:cs typeface="Arial"/>
                          <a:sym typeface="Arial"/>
                        </a:rPr>
                        <a:t>SCALABILITY AND COMPLIANCE</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Adapt campaigns to local market conditions while ensuring legal and regulatory compliance.</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157" name="Google Shape;157;p11"/>
          <p:cNvGraphicFramePr/>
          <p:nvPr/>
        </p:nvGraphicFramePr>
        <p:xfrm>
          <a:off x="7744753" y="4083096"/>
          <a:ext cx="3000000" cy="3000000"/>
        </p:xfrm>
        <a:graphic>
          <a:graphicData uri="http://schemas.openxmlformats.org/drawingml/2006/table">
            <a:tbl>
              <a:tblPr bandRow="1" firstRow="1">
                <a:noFill/>
                <a:tableStyleId>{07F39EB6-9970-409A-B927-43EAE316797C}</a:tableStyleId>
              </a:tblPr>
              <a:tblGrid>
                <a:gridCol w="3866400"/>
              </a:tblGrid>
              <a:tr h="370850">
                <a:tc>
                  <a:txBody>
                    <a:bodyPr/>
                    <a:lstStyle/>
                    <a:p>
                      <a:pPr indent="0" lvl="0" marL="0" marR="0" rtl="0" algn="l">
                        <a:spcBef>
                          <a:spcPts val="0"/>
                        </a:spcBef>
                        <a:spcAft>
                          <a:spcPts val="0"/>
                        </a:spcAft>
                        <a:buNone/>
                      </a:pPr>
                      <a:r>
                        <a:rPr b="1" lang="en-US" sz="1400" cap="none">
                          <a:solidFill>
                            <a:srgbClr val="3F3F3F"/>
                          </a:solidFill>
                          <a:latin typeface="Arial"/>
                          <a:ea typeface="Arial"/>
                          <a:cs typeface="Arial"/>
                          <a:sym typeface="Arial"/>
                        </a:rPr>
                        <a:t>TEAMS TO INVOLVE</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Data Science, Engineering, Marketing, Product, Legal, and Operations for end-to-end automation and monitoring.</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sp>
        <p:nvSpPr>
          <p:cNvPr id="158" name="Google Shape;158;p11"/>
          <p:cNvSpPr/>
          <p:nvPr/>
        </p:nvSpPr>
        <p:spPr>
          <a:xfrm>
            <a:off x="4618531" y="1530457"/>
            <a:ext cx="1343517" cy="1343516"/>
          </a:xfrm>
          <a:prstGeom prst="ellipse">
            <a:avLst/>
          </a:prstGeom>
          <a:solidFill>
            <a:srgbClr val="019E53"/>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11"/>
          <p:cNvSpPr/>
          <p:nvPr/>
        </p:nvSpPr>
        <p:spPr>
          <a:xfrm>
            <a:off x="6050051" y="2265357"/>
            <a:ext cx="1343517" cy="1343516"/>
          </a:xfrm>
          <a:prstGeom prst="ellipse">
            <a:avLst/>
          </a:prstGeom>
          <a:solidFill>
            <a:srgbClr val="1AB86D"/>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11"/>
          <p:cNvSpPr/>
          <p:nvPr/>
        </p:nvSpPr>
        <p:spPr>
          <a:xfrm>
            <a:off x="4618531" y="3000257"/>
            <a:ext cx="1343517" cy="1343516"/>
          </a:xfrm>
          <a:prstGeom prst="ellipse">
            <a:avLst/>
          </a:prstGeom>
          <a:solidFill>
            <a:srgbClr val="34D186"/>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11"/>
          <p:cNvSpPr/>
          <p:nvPr/>
        </p:nvSpPr>
        <p:spPr>
          <a:xfrm>
            <a:off x="6048096" y="3735156"/>
            <a:ext cx="1343517" cy="1343516"/>
          </a:xfrm>
          <a:prstGeom prst="ellipse">
            <a:avLst/>
          </a:prstGeom>
          <a:solidFill>
            <a:srgbClr val="4EEAA0"/>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11"/>
          <p:cNvSpPr/>
          <p:nvPr/>
        </p:nvSpPr>
        <p:spPr>
          <a:xfrm>
            <a:off x="4618530" y="4470055"/>
            <a:ext cx="1343517" cy="1343516"/>
          </a:xfrm>
          <a:prstGeom prst="ellipse">
            <a:avLst/>
          </a:prstGeom>
          <a:solidFill>
            <a:srgbClr val="67FFB9"/>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Supply And Demand with solid fill" id="163" name="Google Shape;163;p11"/>
          <p:cNvPicPr preferRelativeResize="0"/>
          <p:nvPr/>
        </p:nvPicPr>
        <p:blipFill rotWithShape="1">
          <a:blip r:embed="rId3">
            <a:alphaModFix/>
          </a:blip>
          <a:srcRect b="0" l="0" r="0" t="0"/>
          <a:stretch/>
        </p:blipFill>
        <p:spPr>
          <a:xfrm>
            <a:off x="4903322" y="1815248"/>
            <a:ext cx="773934" cy="773933"/>
          </a:xfrm>
          <a:prstGeom prst="rect">
            <a:avLst/>
          </a:prstGeom>
          <a:noFill/>
          <a:ln>
            <a:noFill/>
          </a:ln>
        </p:spPr>
      </p:pic>
      <p:pic>
        <p:nvPicPr>
          <p:cNvPr descr="Maximize with solid fill" id="164" name="Google Shape;164;p11"/>
          <p:cNvPicPr preferRelativeResize="0"/>
          <p:nvPr/>
        </p:nvPicPr>
        <p:blipFill rotWithShape="1">
          <a:blip r:embed="rId4">
            <a:alphaModFix/>
          </a:blip>
          <a:srcRect b="0" l="0" r="0" t="0"/>
          <a:stretch/>
        </p:blipFill>
        <p:spPr>
          <a:xfrm>
            <a:off x="6334843" y="2550148"/>
            <a:ext cx="773934" cy="773933"/>
          </a:xfrm>
          <a:prstGeom prst="rect">
            <a:avLst/>
          </a:prstGeom>
          <a:noFill/>
          <a:ln>
            <a:noFill/>
          </a:ln>
        </p:spPr>
      </p:pic>
      <p:pic>
        <p:nvPicPr>
          <p:cNvPr descr="Social network with solid fill" id="165" name="Google Shape;165;p11"/>
          <p:cNvPicPr preferRelativeResize="0"/>
          <p:nvPr/>
        </p:nvPicPr>
        <p:blipFill rotWithShape="1">
          <a:blip r:embed="rId5">
            <a:alphaModFix/>
          </a:blip>
          <a:srcRect b="0" l="0" r="0" t="0"/>
          <a:stretch/>
        </p:blipFill>
        <p:spPr>
          <a:xfrm>
            <a:off x="4903322" y="3285048"/>
            <a:ext cx="773934" cy="773933"/>
          </a:xfrm>
          <a:prstGeom prst="rect">
            <a:avLst/>
          </a:prstGeom>
          <a:noFill/>
          <a:ln>
            <a:noFill/>
          </a:ln>
        </p:spPr>
      </p:pic>
      <p:pic>
        <p:nvPicPr>
          <p:cNvPr descr="Hierarchy with solid fill" id="166" name="Google Shape;166;p11"/>
          <p:cNvPicPr preferRelativeResize="0"/>
          <p:nvPr/>
        </p:nvPicPr>
        <p:blipFill rotWithShape="1">
          <a:blip r:embed="rId6">
            <a:alphaModFix/>
          </a:blip>
          <a:srcRect b="0" l="0" r="0" t="0"/>
          <a:stretch/>
        </p:blipFill>
        <p:spPr>
          <a:xfrm>
            <a:off x="6332888" y="4019947"/>
            <a:ext cx="773934" cy="773933"/>
          </a:xfrm>
          <a:prstGeom prst="rect">
            <a:avLst/>
          </a:prstGeom>
          <a:noFill/>
          <a:ln>
            <a:noFill/>
          </a:ln>
        </p:spPr>
      </p:pic>
      <p:pic>
        <p:nvPicPr>
          <p:cNvPr descr="Robber with solid fill" id="167" name="Google Shape;167;p11"/>
          <p:cNvPicPr preferRelativeResize="0"/>
          <p:nvPr/>
        </p:nvPicPr>
        <p:blipFill rotWithShape="1">
          <a:blip r:embed="rId7">
            <a:alphaModFix/>
          </a:blip>
          <a:srcRect b="0" l="0" r="0" t="0"/>
          <a:stretch/>
        </p:blipFill>
        <p:spPr>
          <a:xfrm>
            <a:off x="4903321" y="4754846"/>
            <a:ext cx="773934" cy="7739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Campaign Management Platform Design and Features</a:t>
            </a:r>
            <a:endParaRPr/>
          </a:p>
        </p:txBody>
      </p:sp>
      <p:sp>
        <p:nvSpPr>
          <p:cNvPr id="173" name="Google Shape;173;p12"/>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174" name="Google Shape;174;p12"/>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75" name="Google Shape;175;p12"/>
          <p:cNvGraphicFramePr/>
          <p:nvPr/>
        </p:nvGraphicFramePr>
        <p:xfrm>
          <a:off x="432000" y="1616559"/>
          <a:ext cx="3000000" cy="3000000"/>
        </p:xfrm>
        <a:graphic>
          <a:graphicData uri="http://schemas.openxmlformats.org/drawingml/2006/table">
            <a:tbl>
              <a:tblPr bandRow="1" firstRow="1">
                <a:noFill/>
                <a:tableStyleId>{D1E21CB1-1CCA-4D6A-A4D2-7899D1CF67B9}</a:tableStyleId>
              </a:tblPr>
              <a:tblGrid>
                <a:gridCol w="5664000"/>
                <a:gridCol w="5664000"/>
              </a:tblGrid>
              <a:tr h="548650">
                <a:tc>
                  <a:txBody>
                    <a:bodyPr/>
                    <a:lstStyle/>
                    <a:p>
                      <a:pPr indent="0" lvl="0" marL="0" marR="0" rtl="0" algn="ctr">
                        <a:spcBef>
                          <a:spcPts val="0"/>
                        </a:spcBef>
                        <a:spcAft>
                          <a:spcPts val="0"/>
                        </a:spcAft>
                        <a:buNone/>
                      </a:pPr>
                      <a:r>
                        <a:rPr lang="en-US" sz="1800" cap="none">
                          <a:latin typeface="Arial"/>
                          <a:ea typeface="Arial"/>
                          <a:cs typeface="Arial"/>
                          <a:sym typeface="Arial"/>
                        </a:rPr>
                        <a:t>PLATFORM DESIGN</a:t>
                      </a:r>
                      <a:endParaRPr/>
                    </a:p>
                  </a:txBody>
                  <a:tcPr marT="137150" marB="137150" marR="137150" marL="1371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lang="en-US" sz="1800" cap="none">
                          <a:latin typeface="Arial"/>
                          <a:ea typeface="Arial"/>
                          <a:cs typeface="Arial"/>
                          <a:sym typeface="Arial"/>
                        </a:rPr>
                        <a:t>MONITORING AND INTERVENTION MECHANISMS</a:t>
                      </a:r>
                      <a:endParaRPr/>
                    </a:p>
                  </a:txBody>
                  <a:tcPr marT="137150" marB="137150" marR="137150" marL="137150" anchor="ctr">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r>
              <a:tr h="370850">
                <a:tc>
                  <a:txBody>
                    <a:bodyPr/>
                    <a:lstStyle/>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Dynamic Templates</a:t>
                      </a:r>
                      <a:r>
                        <a:rPr lang="en-US" sz="1400">
                          <a:solidFill>
                            <a:srgbClr val="3F3F3F"/>
                          </a:solidFill>
                          <a:latin typeface="Arial"/>
                          <a:ea typeface="Arial"/>
                          <a:cs typeface="Arial"/>
                          <a:sym typeface="Arial"/>
                        </a:rPr>
                        <a:t>: Predefined, adjustable templates for discounts and bonuses.</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Real-Time Data Integration</a:t>
                      </a:r>
                      <a:r>
                        <a:rPr lang="en-US" sz="1400">
                          <a:solidFill>
                            <a:srgbClr val="3F3F3F"/>
                          </a:solidFill>
                          <a:latin typeface="Arial"/>
                          <a:ea typeface="Arial"/>
                          <a:cs typeface="Arial"/>
                          <a:sym typeface="Arial"/>
                        </a:rPr>
                        <a:t>: Continuously update campaigns based on demand-supply dynamics.</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Scalable Architecture</a:t>
                      </a:r>
                      <a:r>
                        <a:rPr lang="en-US" sz="1400">
                          <a:solidFill>
                            <a:srgbClr val="3F3F3F"/>
                          </a:solidFill>
                          <a:latin typeface="Arial"/>
                          <a:ea typeface="Arial"/>
                          <a:cs typeface="Arial"/>
                          <a:sym typeface="Arial"/>
                        </a:rPr>
                        <a:t>: Cloud-based system to manage 500+ cities efficiently.</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Fraud Prevention</a:t>
                      </a:r>
                      <a:r>
                        <a:rPr lang="en-US" sz="1400">
                          <a:solidFill>
                            <a:srgbClr val="3F3F3F"/>
                          </a:solidFill>
                          <a:latin typeface="Arial"/>
                          <a:ea typeface="Arial"/>
                          <a:cs typeface="Arial"/>
                          <a:sym typeface="Arial"/>
                        </a:rPr>
                        <a:t>: Built-in anomaly detection and usage caps for incentives.</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Performance Dashboards</a:t>
                      </a:r>
                      <a:r>
                        <a:rPr lang="en-US" sz="1400">
                          <a:solidFill>
                            <a:srgbClr val="3F3F3F"/>
                          </a:solidFill>
                          <a:latin typeface="Arial"/>
                          <a:ea typeface="Arial"/>
                          <a:cs typeface="Arial"/>
                          <a:sym typeface="Arial"/>
                        </a:rPr>
                        <a:t>: Visualize metrics like ROI, engagement, and demand-supply gaps.</a:t>
                      </a:r>
                      <a:endParaRPr/>
                    </a:p>
                    <a:p>
                      <a:pPr indent="0" lvl="0" marL="0" marR="0" rtl="0" algn="l">
                        <a:spcBef>
                          <a:spcPts val="0"/>
                        </a:spcBef>
                        <a:spcAft>
                          <a:spcPts val="0"/>
                        </a:spcAft>
                        <a:buNone/>
                      </a:pPr>
                      <a:r>
                        <a:t/>
                      </a:r>
                      <a:endParaRPr sz="1400">
                        <a:solidFill>
                          <a:srgbClr val="3F3F3F"/>
                        </a:solidFill>
                        <a:latin typeface="Arial"/>
                        <a:ea typeface="Arial"/>
                        <a:cs typeface="Arial"/>
                        <a:sym typeface="Arial"/>
                      </a:endParaRPr>
                    </a:p>
                  </a:txBody>
                  <a:tcPr marT="137150" marB="137150" marR="137150" marL="137150">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Real-Time Alerts</a:t>
                      </a:r>
                      <a:r>
                        <a:rPr lang="en-US" sz="1400">
                          <a:solidFill>
                            <a:srgbClr val="3F3F3F"/>
                          </a:solidFill>
                          <a:latin typeface="Arial"/>
                          <a:ea typeface="Arial"/>
                          <a:cs typeface="Arial"/>
                          <a:sym typeface="Arial"/>
                        </a:rPr>
                        <a:t>: Identify underperforming campaigns or anomalies automatically.</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Dynamic Adjustments</a:t>
                      </a:r>
                      <a:r>
                        <a:rPr lang="en-US" sz="1400">
                          <a:solidFill>
                            <a:srgbClr val="3F3F3F"/>
                          </a:solidFill>
                          <a:latin typeface="Arial"/>
                          <a:ea typeface="Arial"/>
                          <a:cs typeface="Arial"/>
                          <a:sym typeface="Arial"/>
                        </a:rPr>
                        <a:t>: Adjust incentives during peak hours or based on demand-supply gaps.</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Fraud Detection</a:t>
                      </a:r>
                      <a:r>
                        <a:rPr lang="en-US" sz="1400">
                          <a:solidFill>
                            <a:srgbClr val="3F3F3F"/>
                          </a:solidFill>
                          <a:latin typeface="Arial"/>
                          <a:ea typeface="Arial"/>
                          <a:cs typeface="Arial"/>
                          <a:sym typeface="Arial"/>
                        </a:rPr>
                        <a:t>: Spot and mitigate incentive misuse with anomaly algorithms.</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Engagement Metrics</a:t>
                      </a:r>
                      <a:r>
                        <a:rPr lang="en-US" sz="1400">
                          <a:solidFill>
                            <a:srgbClr val="3F3F3F"/>
                          </a:solidFill>
                          <a:latin typeface="Arial"/>
                          <a:ea typeface="Arial"/>
                          <a:cs typeface="Arial"/>
                          <a:sym typeface="Arial"/>
                        </a:rPr>
                        <a:t>: Track rider and driver activity to evaluate campaign effectiveness.</a:t>
                      </a:r>
                      <a:endParaRPr/>
                    </a:p>
                    <a:p>
                      <a:pPr indent="-196850" lvl="0" marL="285750" marR="0" rtl="0" algn="l">
                        <a:spcBef>
                          <a:spcPts val="0"/>
                        </a:spcBef>
                        <a:spcAft>
                          <a:spcPts val="0"/>
                        </a:spcAft>
                        <a:buClr>
                          <a:schemeClr val="dk1"/>
                        </a:buClr>
                        <a:buSzPts val="1400"/>
                        <a:buFont typeface="Arial"/>
                        <a:buNone/>
                      </a:pPr>
                      <a:r>
                        <a:t/>
                      </a:r>
                      <a:endParaRPr sz="1400">
                        <a:solidFill>
                          <a:srgbClr val="3F3F3F"/>
                        </a:solidFill>
                        <a:latin typeface="Arial"/>
                        <a:ea typeface="Arial"/>
                        <a:cs typeface="Arial"/>
                        <a:sym typeface="Arial"/>
                      </a:endParaRPr>
                    </a:p>
                    <a:p>
                      <a:pPr indent="-285750" lvl="0" marL="285750" marR="0" rtl="0" algn="l">
                        <a:spcBef>
                          <a:spcPts val="0"/>
                        </a:spcBef>
                        <a:spcAft>
                          <a:spcPts val="0"/>
                        </a:spcAft>
                        <a:buClr>
                          <a:srgbClr val="3F3F3F"/>
                        </a:buClr>
                        <a:buSzPts val="1400"/>
                        <a:buFont typeface="Arial"/>
                        <a:buChar char="•"/>
                      </a:pPr>
                      <a:r>
                        <a:rPr b="1" lang="en-US" sz="1400">
                          <a:solidFill>
                            <a:srgbClr val="3F3F3F"/>
                          </a:solidFill>
                          <a:latin typeface="Arial"/>
                          <a:ea typeface="Arial"/>
                          <a:cs typeface="Arial"/>
                          <a:sym typeface="Arial"/>
                        </a:rPr>
                        <a:t>Manual Overrides</a:t>
                      </a:r>
                      <a:r>
                        <a:rPr lang="en-US" sz="1400">
                          <a:solidFill>
                            <a:srgbClr val="3F3F3F"/>
                          </a:solidFill>
                          <a:latin typeface="Arial"/>
                          <a:ea typeface="Arial"/>
                          <a:cs typeface="Arial"/>
                          <a:sym typeface="Arial"/>
                        </a:rPr>
                        <a:t>: Allow analysts to intervene in unforeseen local events or market dynamics.</a:t>
                      </a:r>
                      <a:endParaRPr/>
                    </a:p>
                    <a:p>
                      <a:pPr indent="0" lvl="0" marL="0" marR="0" rtl="0" algn="l">
                        <a:spcBef>
                          <a:spcPts val="0"/>
                        </a:spcBef>
                        <a:spcAft>
                          <a:spcPts val="0"/>
                        </a:spcAft>
                        <a:buNone/>
                      </a:pPr>
                      <a:r>
                        <a:t/>
                      </a:r>
                      <a:endParaRPr sz="1400">
                        <a:solidFill>
                          <a:srgbClr val="3F3F3F"/>
                        </a:solidFill>
                        <a:latin typeface="Arial"/>
                        <a:ea typeface="Arial"/>
                        <a:cs typeface="Arial"/>
                        <a:sym typeface="Arial"/>
                      </a:endParaRPr>
                    </a:p>
                  </a:txBody>
                  <a:tcPr marT="137150" marB="137150" marR="137150" marL="137150">
                    <a:lnL cap="flat" cmpd="sng" w="76200">
                      <a:solidFill>
                        <a:schemeClr val="lt1"/>
                      </a:solidFill>
                      <a:prstDash val="solid"/>
                      <a:round/>
                      <a:headEnd len="sm" w="sm" type="none"/>
                      <a:tailEnd len="sm" w="sm" type="none"/>
                    </a:lnL>
                    <a:lnR cap="flat" cmpd="sng" w="762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r>
            </a:tbl>
          </a:graphicData>
        </a:graphic>
      </p:graphicFrame>
      <p:pic>
        <p:nvPicPr>
          <p:cNvPr descr="Layers Design with solid fill" id="176" name="Google Shape;176;p12"/>
          <p:cNvPicPr preferRelativeResize="0"/>
          <p:nvPr/>
        </p:nvPicPr>
        <p:blipFill rotWithShape="1">
          <a:blip r:embed="rId3">
            <a:alphaModFix/>
          </a:blip>
          <a:srcRect b="0" l="0" r="0" t="0"/>
          <a:stretch/>
        </p:blipFill>
        <p:spPr>
          <a:xfrm>
            <a:off x="1930320" y="1723693"/>
            <a:ext cx="365760" cy="365760"/>
          </a:xfrm>
          <a:prstGeom prst="rect">
            <a:avLst/>
          </a:prstGeom>
          <a:noFill/>
          <a:ln>
            <a:noFill/>
          </a:ln>
        </p:spPr>
      </p:pic>
      <p:pic>
        <p:nvPicPr>
          <p:cNvPr descr="Bar chart with solid fill" id="177" name="Google Shape;177;p12"/>
          <p:cNvPicPr preferRelativeResize="0"/>
          <p:nvPr/>
        </p:nvPicPr>
        <p:blipFill rotWithShape="1">
          <a:blip r:embed="rId4">
            <a:alphaModFix/>
          </a:blip>
          <a:srcRect b="0" l="0" r="0" t="0"/>
          <a:stretch/>
        </p:blipFill>
        <p:spPr>
          <a:xfrm>
            <a:off x="6236096" y="1732082"/>
            <a:ext cx="365760" cy="365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Key Metrics for Performance Tracking</a:t>
            </a:r>
            <a:endParaRPr/>
          </a:p>
        </p:txBody>
      </p:sp>
      <p:sp>
        <p:nvSpPr>
          <p:cNvPr id="183" name="Google Shape;183;p13"/>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184" name="Google Shape;184;p13"/>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85" name="Google Shape;185;p13"/>
          <p:cNvGraphicFramePr/>
          <p:nvPr/>
        </p:nvGraphicFramePr>
        <p:xfrm>
          <a:off x="461892" y="1402080"/>
          <a:ext cx="3000000" cy="3000000"/>
        </p:xfrm>
        <a:graphic>
          <a:graphicData uri="http://schemas.openxmlformats.org/drawingml/2006/table">
            <a:tbl>
              <a:tblPr>
                <a:noFill/>
                <a:tableStyleId>{29D204ED-0F0B-4856-A231-FCC6ABD5EDCE}</a:tableStyleId>
              </a:tblPr>
              <a:tblGrid>
                <a:gridCol w="2103125"/>
                <a:gridCol w="4405825"/>
                <a:gridCol w="4759275"/>
              </a:tblGrid>
              <a:tr h="548650">
                <a:tc>
                  <a:txBody>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METRIC</a:t>
                      </a:r>
                      <a:endParaRPr/>
                    </a:p>
                  </a:txBody>
                  <a:tcPr marT="137150" marB="137150" marR="137150" marL="1371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PURPOSE</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b="1" i="0" lang="en-US" sz="1800" u="none" cap="none" strike="noStrike">
                          <a:solidFill>
                            <a:schemeClr val="lt1"/>
                          </a:solidFill>
                          <a:latin typeface="Arial"/>
                          <a:ea typeface="Arial"/>
                          <a:cs typeface="Arial"/>
                          <a:sym typeface="Arial"/>
                        </a:rPr>
                        <a:t>IMPORTANCE</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34D186"/>
                    </a:solidFill>
                  </a:tcPr>
                </a:tc>
              </a:tr>
              <a:tr h="368300">
                <a:tc>
                  <a:txBody>
                    <a:bodyPr/>
                    <a:lstStyle/>
                    <a:p>
                      <a:pPr indent="0" lvl="0" marL="0" marR="0" rtl="0" algn="l">
                        <a:spcBef>
                          <a:spcPts val="0"/>
                        </a:spcBef>
                        <a:spcAft>
                          <a:spcPts val="0"/>
                        </a:spcAft>
                        <a:buNone/>
                      </a:pPr>
                      <a:r>
                        <a:rPr b="1" i="0" lang="en-US" sz="1400" u="none" strike="noStrike">
                          <a:solidFill>
                            <a:srgbClr val="3F3F3F"/>
                          </a:solidFill>
                          <a:latin typeface="Arial"/>
                          <a:ea typeface="Arial"/>
                          <a:cs typeface="Arial"/>
                          <a:sym typeface="Arial"/>
                        </a:rPr>
                        <a:t>Campaign ROI</a:t>
                      </a:r>
                      <a:endParaRPr/>
                    </a:p>
                  </a:txBody>
                  <a:tcPr marT="137150" marB="137150" marR="137150" marL="1371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Measure the cost-effectiveness of discounts and bonuses.</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Ensures resources are allocated efficiently, identifies impactful campaigns, and maximizes return on investment.</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r>
              <a:tr h="184150">
                <a:tc>
                  <a:txBody>
                    <a:bodyPr/>
                    <a:lstStyle/>
                    <a:p>
                      <a:pPr indent="0" lvl="0" marL="0" marR="0" rtl="0" algn="l">
                        <a:spcBef>
                          <a:spcPts val="0"/>
                        </a:spcBef>
                        <a:spcAft>
                          <a:spcPts val="0"/>
                        </a:spcAft>
                        <a:buNone/>
                      </a:pPr>
                      <a:r>
                        <a:rPr b="1" i="0" lang="en-US" sz="1400" u="none" strike="noStrike">
                          <a:solidFill>
                            <a:srgbClr val="3F3F3F"/>
                          </a:solidFill>
                          <a:latin typeface="Arial"/>
                          <a:ea typeface="Arial"/>
                          <a:cs typeface="Arial"/>
                          <a:sym typeface="Arial"/>
                        </a:rPr>
                        <a:t>Rider Engagement</a:t>
                      </a:r>
                      <a:endParaRPr/>
                    </a:p>
                  </a:txBody>
                  <a:tcPr marT="137150" marB="137150" marR="137150" marL="1371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Track acquisition, retention, and trip frequency.</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Helps understand customer behavior, improve satisfaction, and build long-term loyalty.</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r>
              <a:tr h="368300">
                <a:tc>
                  <a:txBody>
                    <a:bodyPr/>
                    <a:lstStyle/>
                    <a:p>
                      <a:pPr indent="0" lvl="0" marL="0" marR="0" rtl="0" algn="l">
                        <a:spcBef>
                          <a:spcPts val="0"/>
                        </a:spcBef>
                        <a:spcAft>
                          <a:spcPts val="0"/>
                        </a:spcAft>
                        <a:buNone/>
                      </a:pPr>
                      <a:r>
                        <a:rPr b="1" i="0" lang="en-US" sz="1400" u="none" strike="noStrike">
                          <a:solidFill>
                            <a:srgbClr val="3F3F3F"/>
                          </a:solidFill>
                          <a:latin typeface="Arial"/>
                          <a:ea typeface="Arial"/>
                          <a:cs typeface="Arial"/>
                          <a:sym typeface="Arial"/>
                        </a:rPr>
                        <a:t>Driver Activity</a:t>
                      </a:r>
                      <a:endParaRPr/>
                    </a:p>
                  </a:txBody>
                  <a:tcPr marT="137150" marB="137150" marR="137150" marL="1371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Monitor online hours, availability, and ride completions.</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Maintains a balanced platform, ensures sufficient active drivers, and optimizes driver earnings and efficiency.</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r>
              <a:tr h="368300">
                <a:tc>
                  <a:txBody>
                    <a:bodyPr/>
                    <a:lstStyle/>
                    <a:p>
                      <a:pPr indent="0" lvl="0" marL="0" marR="0" rtl="0" algn="l">
                        <a:spcBef>
                          <a:spcPts val="0"/>
                        </a:spcBef>
                        <a:spcAft>
                          <a:spcPts val="0"/>
                        </a:spcAft>
                        <a:buNone/>
                      </a:pPr>
                      <a:r>
                        <a:rPr b="1" i="0" lang="en-US" sz="1400" u="none" strike="noStrike">
                          <a:solidFill>
                            <a:srgbClr val="3F3F3F"/>
                          </a:solidFill>
                          <a:latin typeface="Arial"/>
                          <a:ea typeface="Arial"/>
                          <a:cs typeface="Arial"/>
                          <a:sym typeface="Arial"/>
                        </a:rPr>
                        <a:t>Demand-Supply Gaps</a:t>
                      </a:r>
                      <a:endParaRPr/>
                    </a:p>
                  </a:txBody>
                  <a:tcPr marT="137150" marB="137150" marR="137150" marL="1371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Assess service quality and coverage improvements.</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Provides insights to close gaps, improving rider satisfaction, reducing wait times, and enhancing performance.</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r>
              <a:tr h="368300">
                <a:tc>
                  <a:txBody>
                    <a:bodyPr/>
                    <a:lstStyle/>
                    <a:p>
                      <a:pPr indent="0" lvl="0" marL="0" marR="0" rtl="0" algn="l">
                        <a:spcBef>
                          <a:spcPts val="0"/>
                        </a:spcBef>
                        <a:spcAft>
                          <a:spcPts val="0"/>
                        </a:spcAft>
                        <a:buNone/>
                      </a:pPr>
                      <a:r>
                        <a:rPr b="1" i="0" lang="en-US" sz="1400" u="none" strike="noStrike">
                          <a:solidFill>
                            <a:srgbClr val="3F3F3F"/>
                          </a:solidFill>
                          <a:latin typeface="Arial"/>
                          <a:ea typeface="Arial"/>
                          <a:cs typeface="Arial"/>
                          <a:sym typeface="Arial"/>
                        </a:rPr>
                        <a:t>Market Share Growth</a:t>
                      </a:r>
                      <a:endParaRPr/>
                    </a:p>
                  </a:txBody>
                  <a:tcPr marT="137150" marB="137150" marR="137150" marL="137150" anchor="ctr">
                    <a:lnL cap="flat" cmpd="sng" w="762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Evaluate competitive positioning and revenue impact.</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c>
                  <a:txBody>
                    <a:bodyPr/>
                    <a:lstStyle/>
                    <a:p>
                      <a:pPr indent="0" lvl="0" marL="0" marR="0" rtl="0" algn="l">
                        <a:spcBef>
                          <a:spcPts val="0"/>
                        </a:spcBef>
                        <a:spcAft>
                          <a:spcPts val="0"/>
                        </a:spcAft>
                        <a:buNone/>
                      </a:pPr>
                      <a:r>
                        <a:rPr b="0" i="0" lang="en-US" sz="1400" u="none" strike="noStrike">
                          <a:solidFill>
                            <a:srgbClr val="3F3F3F"/>
                          </a:solidFill>
                          <a:latin typeface="Arial"/>
                          <a:ea typeface="Arial"/>
                          <a:cs typeface="Arial"/>
                          <a:sym typeface="Arial"/>
                        </a:rPr>
                        <a:t>Measures the success of growth strategies, monitors competitiveness, and ensures sustained expansion.</a:t>
                      </a:r>
                      <a:endParaRPr/>
                    </a:p>
                  </a:txBody>
                  <a:tcPr marT="137150" marB="137150" marR="137150" marL="137150" anchor="ctr">
                    <a:lnL cap="flat" cmpd="sng" w="9525">
                      <a:solidFill>
                        <a:srgbClr val="000000">
                          <a:alpha val="0"/>
                        </a:srgbClr>
                      </a:solidFill>
                      <a:prstDash val="solid"/>
                      <a:round/>
                      <a:headEnd len="sm" w="sm" type="none"/>
                      <a:tailEnd len="sm" w="sm" type="none"/>
                    </a:lnL>
                    <a:lnR cap="flat" cmpd="sng" w="76200">
                      <a:solidFill>
                        <a:schemeClr val="lt1"/>
                      </a:solidFill>
                      <a:prstDash val="solid"/>
                      <a:round/>
                      <a:headEnd len="sm" w="sm" type="none"/>
                      <a:tailEnd len="sm" w="sm" type="none"/>
                    </a:lnR>
                    <a:lnT cap="flat" cmpd="sng" w="76200">
                      <a:solidFill>
                        <a:schemeClr val="lt1"/>
                      </a:solidFill>
                      <a:prstDash val="solid"/>
                      <a:round/>
                      <a:headEnd len="sm" w="sm" type="none"/>
                      <a:tailEnd len="sm" w="sm" type="none"/>
                    </a:lnT>
                    <a:lnB cap="flat" cmpd="sng" w="76200">
                      <a:solidFill>
                        <a:schemeClr val="lt1"/>
                      </a:solidFill>
                      <a:prstDash val="solid"/>
                      <a:round/>
                      <a:headEnd len="sm" w="sm" type="none"/>
                      <a:tailEnd len="sm" w="sm" type="none"/>
                    </a:lnB>
                    <a:solidFill>
                      <a:srgbClr val="F2F2F2"/>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Continuous Improvement</a:t>
            </a:r>
            <a:endParaRPr/>
          </a:p>
        </p:txBody>
      </p:sp>
      <p:sp>
        <p:nvSpPr>
          <p:cNvPr id="191" name="Google Shape;191;p14"/>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18 November, 2024</a:t>
            </a:r>
            <a:endParaRPr/>
          </a:p>
        </p:txBody>
      </p:sp>
      <p:sp>
        <p:nvSpPr>
          <p:cNvPr id="192" name="Google Shape;192;p14"/>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
        <p:nvSpPr>
          <p:cNvPr id="193" name="Google Shape;193;p14"/>
          <p:cNvSpPr/>
          <p:nvPr/>
        </p:nvSpPr>
        <p:spPr>
          <a:xfrm rot="10800000">
            <a:off x="4814160" y="2166027"/>
            <a:ext cx="1865253" cy="766444"/>
          </a:xfrm>
          <a:custGeom>
            <a:rect b="b" l="l" r="r" t="t"/>
            <a:pathLst>
              <a:path extrusionOk="0" h="1265566" w="3079941">
                <a:moveTo>
                  <a:pt x="1368662" y="1265566"/>
                </a:moveTo>
                <a:cubicBezTo>
                  <a:pt x="945166" y="1265566"/>
                  <a:pt x="546729" y="1158281"/>
                  <a:pt x="199045" y="969408"/>
                </a:cubicBezTo>
                <a:lnTo>
                  <a:pt x="0" y="848486"/>
                </a:lnTo>
                <a:lnTo>
                  <a:pt x="46432" y="298984"/>
                </a:lnTo>
                <a:lnTo>
                  <a:pt x="431956" y="86535"/>
                </a:lnTo>
                <a:lnTo>
                  <a:pt x="483272" y="124908"/>
                </a:lnTo>
                <a:cubicBezTo>
                  <a:pt x="736012" y="295655"/>
                  <a:pt x="1040694" y="395357"/>
                  <a:pt x="1368662" y="395357"/>
                </a:cubicBezTo>
                <a:cubicBezTo>
                  <a:pt x="1751291" y="395357"/>
                  <a:pt x="2102225" y="259652"/>
                  <a:pt x="2375960" y="33746"/>
                </a:cubicBezTo>
                <a:lnTo>
                  <a:pt x="2413090" y="0"/>
                </a:lnTo>
                <a:lnTo>
                  <a:pt x="2635506" y="494402"/>
                </a:lnTo>
                <a:lnTo>
                  <a:pt x="3079941" y="568506"/>
                </a:lnTo>
                <a:lnTo>
                  <a:pt x="2929494" y="705242"/>
                </a:lnTo>
                <a:cubicBezTo>
                  <a:pt x="2505336" y="1055288"/>
                  <a:pt x="1961555" y="1265566"/>
                  <a:pt x="1368662" y="1265566"/>
                </a:cubicBezTo>
                <a:close/>
              </a:path>
            </a:pathLst>
          </a:custGeom>
          <a:solidFill>
            <a:srgbClr val="019E53"/>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14"/>
          <p:cNvSpPr/>
          <p:nvPr/>
        </p:nvSpPr>
        <p:spPr>
          <a:xfrm rot="10800000">
            <a:off x="6552524" y="2545128"/>
            <a:ext cx="784051" cy="1694037"/>
          </a:xfrm>
          <a:custGeom>
            <a:rect b="b" l="l" r="r" t="t"/>
            <a:pathLst>
              <a:path extrusionOk="0" h="2797225" w="1294639">
                <a:moveTo>
                  <a:pt x="820710" y="2797225"/>
                </a:moveTo>
                <a:lnTo>
                  <a:pt x="718696" y="2704508"/>
                </a:lnTo>
                <a:cubicBezTo>
                  <a:pt x="274649" y="2260462"/>
                  <a:pt x="0" y="1647017"/>
                  <a:pt x="0" y="969424"/>
                </a:cubicBezTo>
                <a:cubicBezTo>
                  <a:pt x="0" y="630628"/>
                  <a:pt x="68662" y="307869"/>
                  <a:pt x="192830" y="14302"/>
                </a:cubicBezTo>
                <a:lnTo>
                  <a:pt x="199720" y="0"/>
                </a:lnTo>
                <a:lnTo>
                  <a:pt x="605456" y="21558"/>
                </a:lnTo>
                <a:lnTo>
                  <a:pt x="925255" y="561319"/>
                </a:lnTo>
                <a:lnTo>
                  <a:pt x="902382" y="650279"/>
                </a:lnTo>
                <a:cubicBezTo>
                  <a:pt x="881287" y="753366"/>
                  <a:pt x="870209" y="860101"/>
                  <a:pt x="870209" y="969424"/>
                </a:cubicBezTo>
                <a:cubicBezTo>
                  <a:pt x="870209" y="1352054"/>
                  <a:pt x="1005914" y="1702988"/>
                  <a:pt x="1231820" y="1976722"/>
                </a:cubicBezTo>
                <a:lnTo>
                  <a:pt x="1294639" y="2045841"/>
                </a:lnTo>
                <a:lnTo>
                  <a:pt x="864156" y="2283066"/>
                </a:lnTo>
                <a:lnTo>
                  <a:pt x="820710" y="2797225"/>
                </a:lnTo>
                <a:close/>
              </a:path>
            </a:pathLst>
          </a:custGeom>
          <a:solidFill>
            <a:srgbClr val="1AB86D"/>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14"/>
          <p:cNvSpPr/>
          <p:nvPr/>
        </p:nvSpPr>
        <p:spPr>
          <a:xfrm rot="10800000">
            <a:off x="4364491" y="2738404"/>
            <a:ext cx="727376" cy="1570108"/>
          </a:xfrm>
          <a:custGeom>
            <a:rect b="b" l="l" r="r" t="t"/>
            <a:pathLst>
              <a:path extrusionOk="0" h="2592591" w="1201057">
                <a:moveTo>
                  <a:pt x="679746" y="2592591"/>
                </a:moveTo>
                <a:lnTo>
                  <a:pt x="208723" y="2514054"/>
                </a:lnTo>
                <a:lnTo>
                  <a:pt x="0" y="2050090"/>
                </a:lnTo>
                <a:lnTo>
                  <a:pt x="60399" y="1969320"/>
                </a:lnTo>
                <a:cubicBezTo>
                  <a:pt x="231146" y="1716580"/>
                  <a:pt x="330848" y="1411898"/>
                  <a:pt x="330848" y="1083930"/>
                </a:cubicBezTo>
                <a:cubicBezTo>
                  <a:pt x="330848" y="865285"/>
                  <a:pt x="286536" y="656989"/>
                  <a:pt x="206403" y="467533"/>
                </a:cubicBezTo>
                <a:lnTo>
                  <a:pt x="200122" y="454493"/>
                </a:lnTo>
                <a:lnTo>
                  <a:pt x="733892" y="400585"/>
                </a:lnTo>
                <a:lnTo>
                  <a:pt x="946176" y="0"/>
                </a:lnTo>
                <a:lnTo>
                  <a:pt x="1008227" y="128808"/>
                </a:lnTo>
                <a:cubicBezTo>
                  <a:pt x="1132395" y="422375"/>
                  <a:pt x="1201057" y="745134"/>
                  <a:pt x="1201057" y="1083930"/>
                </a:cubicBezTo>
                <a:cubicBezTo>
                  <a:pt x="1201057" y="1592125"/>
                  <a:pt x="1046567" y="2064236"/>
                  <a:pt x="781990" y="2455862"/>
                </a:cubicBezTo>
                <a:lnTo>
                  <a:pt x="679746" y="2592591"/>
                </a:lnTo>
                <a:close/>
              </a:path>
            </a:pathLst>
          </a:custGeom>
          <a:solidFill>
            <a:srgbClr val="67FFB9"/>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14"/>
          <p:cNvSpPr/>
          <p:nvPr/>
        </p:nvSpPr>
        <p:spPr>
          <a:xfrm rot="10800000">
            <a:off x="5871473" y="4100845"/>
            <a:ext cx="1258608" cy="1028834"/>
          </a:xfrm>
          <a:custGeom>
            <a:rect b="b" l="l" r="r" t="t"/>
            <a:pathLst>
              <a:path extrusionOk="0" h="1698830" w="2078237">
                <a:moveTo>
                  <a:pt x="713724" y="1698830"/>
                </a:moveTo>
                <a:lnTo>
                  <a:pt x="429616" y="1219311"/>
                </a:lnTo>
                <a:lnTo>
                  <a:pt x="0" y="1196483"/>
                </a:lnTo>
                <a:lnTo>
                  <a:pt x="78101" y="1067925"/>
                </a:lnTo>
                <a:cubicBezTo>
                  <a:pt x="430871" y="545758"/>
                  <a:pt x="979351" y="166676"/>
                  <a:pt x="1618292" y="35929"/>
                </a:cubicBezTo>
                <a:lnTo>
                  <a:pt x="1853713" y="0"/>
                </a:lnTo>
                <a:lnTo>
                  <a:pt x="2078237" y="419506"/>
                </a:lnTo>
                <a:lnTo>
                  <a:pt x="1830235" y="882879"/>
                </a:lnTo>
                <a:lnTo>
                  <a:pt x="1793669" y="888459"/>
                </a:lnTo>
                <a:cubicBezTo>
                  <a:pt x="1329779" y="983384"/>
                  <a:pt x="939776" y="1281147"/>
                  <a:pt x="720371" y="1685033"/>
                </a:cubicBezTo>
                <a:lnTo>
                  <a:pt x="713724" y="1698830"/>
                </a:lnTo>
                <a:close/>
              </a:path>
            </a:pathLst>
          </a:custGeom>
          <a:solidFill>
            <a:srgbClr val="34D186"/>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4"/>
          <p:cNvSpPr/>
          <p:nvPr/>
        </p:nvSpPr>
        <p:spPr>
          <a:xfrm rot="10800000">
            <a:off x="4618736" y="4195268"/>
            <a:ext cx="1202057" cy="941201"/>
          </a:xfrm>
          <a:custGeom>
            <a:rect b="b" l="l" r="r" t="t"/>
            <a:pathLst>
              <a:path extrusionOk="0" h="1554128" w="1984858">
                <a:moveTo>
                  <a:pt x="1255376" y="1554128"/>
                </a:moveTo>
                <a:lnTo>
                  <a:pt x="1172852" y="1443771"/>
                </a:lnTo>
                <a:cubicBezTo>
                  <a:pt x="914675" y="1130932"/>
                  <a:pt x="538683" y="918925"/>
                  <a:pt x="112803" y="875674"/>
                </a:cubicBezTo>
                <a:lnTo>
                  <a:pt x="0" y="869978"/>
                </a:lnTo>
                <a:lnTo>
                  <a:pt x="235096" y="430718"/>
                </a:lnTo>
                <a:lnTo>
                  <a:pt x="4572" y="0"/>
                </a:lnTo>
                <a:lnTo>
                  <a:pt x="201777" y="9958"/>
                </a:lnTo>
                <a:cubicBezTo>
                  <a:pt x="861688" y="76975"/>
                  <a:pt x="1444295" y="405486"/>
                  <a:pt x="1844348" y="890237"/>
                </a:cubicBezTo>
                <a:lnTo>
                  <a:pt x="1984858" y="1078138"/>
                </a:lnTo>
                <a:lnTo>
                  <a:pt x="1759601" y="1503204"/>
                </a:lnTo>
                <a:lnTo>
                  <a:pt x="1255376" y="1554128"/>
                </a:lnTo>
                <a:close/>
              </a:path>
            </a:pathLst>
          </a:custGeom>
          <a:solidFill>
            <a:srgbClr val="4EEAA0"/>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198" name="Google Shape;198;p14"/>
          <p:cNvGraphicFramePr/>
          <p:nvPr/>
        </p:nvGraphicFramePr>
        <p:xfrm>
          <a:off x="1652202" y="2788737"/>
          <a:ext cx="3000000" cy="3000000"/>
        </p:xfrm>
        <a:graphic>
          <a:graphicData uri="http://schemas.openxmlformats.org/drawingml/2006/table">
            <a:tbl>
              <a:tblPr bandRow="1" firstRow="1">
                <a:noFill/>
                <a:tableStyleId>{07F39EB6-9970-409A-B927-43EAE316797C}</a:tableStyleId>
              </a:tblPr>
              <a:tblGrid>
                <a:gridCol w="2380600"/>
              </a:tblGrid>
              <a:tr h="370850">
                <a:tc>
                  <a:txBody>
                    <a:bodyPr/>
                    <a:lstStyle/>
                    <a:p>
                      <a:pPr indent="0" lvl="0" marL="0" marR="0" rtl="0" algn="r">
                        <a:spcBef>
                          <a:spcPts val="0"/>
                        </a:spcBef>
                        <a:spcAft>
                          <a:spcPts val="0"/>
                        </a:spcAft>
                        <a:buNone/>
                      </a:pPr>
                      <a:r>
                        <a:rPr b="1" lang="en-US" sz="1400" cap="none">
                          <a:solidFill>
                            <a:srgbClr val="3F3F3F"/>
                          </a:solidFill>
                          <a:latin typeface="Arial"/>
                          <a:ea typeface="Arial"/>
                          <a:cs typeface="Arial"/>
                          <a:sym typeface="Arial"/>
                        </a:rPr>
                        <a:t>FEEDBACK LOOPS</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r">
                        <a:spcBef>
                          <a:spcPts val="0"/>
                        </a:spcBef>
                        <a:spcAft>
                          <a:spcPts val="0"/>
                        </a:spcAft>
                        <a:buNone/>
                      </a:pPr>
                      <a:r>
                        <a:rPr lang="en-US" sz="1400">
                          <a:solidFill>
                            <a:srgbClr val="3F3F3F"/>
                          </a:solidFill>
                          <a:latin typeface="Arial"/>
                          <a:ea typeface="Arial"/>
                          <a:cs typeface="Arial"/>
                          <a:sym typeface="Arial"/>
                        </a:rPr>
                        <a:t>Collect input from riders, drivers, and analysts for refinements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199" name="Google Shape;199;p14"/>
          <p:cNvGraphicFramePr/>
          <p:nvPr/>
        </p:nvGraphicFramePr>
        <p:xfrm>
          <a:off x="2433551" y="4970281"/>
          <a:ext cx="3000000" cy="3000000"/>
        </p:xfrm>
        <a:graphic>
          <a:graphicData uri="http://schemas.openxmlformats.org/drawingml/2006/table">
            <a:tbl>
              <a:tblPr bandRow="1" firstRow="1">
                <a:noFill/>
                <a:tableStyleId>{07F39EB6-9970-409A-B927-43EAE316797C}</a:tableStyleId>
              </a:tblPr>
              <a:tblGrid>
                <a:gridCol w="2380600"/>
              </a:tblGrid>
              <a:tr h="370850">
                <a:tc>
                  <a:txBody>
                    <a:bodyPr/>
                    <a:lstStyle/>
                    <a:p>
                      <a:pPr indent="0" lvl="0" marL="0" marR="0" rtl="0" algn="r">
                        <a:spcBef>
                          <a:spcPts val="0"/>
                        </a:spcBef>
                        <a:spcAft>
                          <a:spcPts val="0"/>
                        </a:spcAft>
                        <a:buNone/>
                      </a:pPr>
                      <a:r>
                        <a:rPr b="1" lang="en-US" sz="1400" cap="none">
                          <a:solidFill>
                            <a:srgbClr val="3F3F3F"/>
                          </a:solidFill>
                          <a:latin typeface="Arial"/>
                          <a:ea typeface="Arial"/>
                          <a:cs typeface="Arial"/>
                          <a:sym typeface="Arial"/>
                        </a:rPr>
                        <a:t>A/B TESTING: </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r">
                        <a:spcBef>
                          <a:spcPts val="0"/>
                        </a:spcBef>
                        <a:spcAft>
                          <a:spcPts val="0"/>
                        </a:spcAft>
                        <a:buNone/>
                      </a:pPr>
                      <a:r>
                        <a:rPr lang="en-US" sz="1400">
                          <a:solidFill>
                            <a:srgbClr val="3F3F3F"/>
                          </a:solidFill>
                          <a:latin typeface="Arial"/>
                          <a:ea typeface="Arial"/>
                          <a:cs typeface="Arial"/>
                          <a:sym typeface="Arial"/>
                        </a:rPr>
                        <a:t>Experiment with campaign parameters to identify optimal strategies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00" name="Google Shape;200;p14"/>
          <p:cNvGraphicFramePr/>
          <p:nvPr/>
        </p:nvGraphicFramePr>
        <p:xfrm>
          <a:off x="6904672" y="4995019"/>
          <a:ext cx="3000000" cy="3000000"/>
        </p:xfrm>
        <a:graphic>
          <a:graphicData uri="http://schemas.openxmlformats.org/drawingml/2006/table">
            <a:tbl>
              <a:tblPr bandRow="1" firstRow="1">
                <a:noFill/>
                <a:tableStyleId>{07F39EB6-9970-409A-B927-43EAE316797C}</a:tableStyleId>
              </a:tblPr>
              <a:tblGrid>
                <a:gridCol w="2380600"/>
              </a:tblGrid>
              <a:tr h="370850">
                <a:tc>
                  <a:txBody>
                    <a:bodyPr/>
                    <a:lstStyle/>
                    <a:p>
                      <a:pPr indent="0" lvl="0" marL="0" marR="0" rtl="0" algn="l">
                        <a:spcBef>
                          <a:spcPts val="0"/>
                        </a:spcBef>
                        <a:spcAft>
                          <a:spcPts val="0"/>
                        </a:spcAft>
                        <a:buNone/>
                      </a:pPr>
                      <a:r>
                        <a:rPr b="1" lang="en-US" sz="1400" cap="none">
                          <a:solidFill>
                            <a:srgbClr val="3F3F3F"/>
                          </a:solidFill>
                          <a:latin typeface="Arial"/>
                          <a:ea typeface="Arial"/>
                          <a:cs typeface="Arial"/>
                          <a:sym typeface="Arial"/>
                        </a:rPr>
                        <a:t>DATA-DRIVEN UPDATES</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Regularly enhance segmentation and forecasting models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01" name="Google Shape;201;p14"/>
          <p:cNvGraphicFramePr/>
          <p:nvPr/>
        </p:nvGraphicFramePr>
        <p:xfrm>
          <a:off x="7668256" y="2788737"/>
          <a:ext cx="3000000" cy="3000000"/>
        </p:xfrm>
        <a:graphic>
          <a:graphicData uri="http://schemas.openxmlformats.org/drawingml/2006/table">
            <a:tbl>
              <a:tblPr bandRow="1" firstRow="1">
                <a:noFill/>
                <a:tableStyleId>{07F39EB6-9970-409A-B927-43EAE316797C}</a:tableStyleId>
              </a:tblPr>
              <a:tblGrid>
                <a:gridCol w="2560325"/>
              </a:tblGrid>
              <a:tr h="370850">
                <a:tc>
                  <a:txBody>
                    <a:bodyPr/>
                    <a:lstStyle/>
                    <a:p>
                      <a:pPr indent="0" lvl="0" marL="0" marR="0" rtl="0" algn="l">
                        <a:spcBef>
                          <a:spcPts val="0"/>
                        </a:spcBef>
                        <a:spcAft>
                          <a:spcPts val="0"/>
                        </a:spcAft>
                        <a:buNone/>
                      </a:pPr>
                      <a:r>
                        <a:rPr b="1" lang="en-US" sz="1400" cap="none">
                          <a:solidFill>
                            <a:srgbClr val="3F3F3F"/>
                          </a:solidFill>
                          <a:latin typeface="Arial"/>
                          <a:ea typeface="Arial"/>
                          <a:cs typeface="Arial"/>
                          <a:sym typeface="Arial"/>
                        </a:rPr>
                        <a:t>PLAYBOOK REFINEMENT</a:t>
                      </a:r>
                      <a:endParaRPr/>
                    </a:p>
                  </a:txBody>
                  <a:tcPr marT="45725" marB="45725" marR="91450" marL="91450" anchor="ctr">
                    <a:lnB cap="flat" cmpd="sng" w="9525">
                      <a:solidFill>
                        <a:srgbClr val="3F3F3F"/>
                      </a:solidFill>
                      <a:prstDash val="solid"/>
                      <a:round/>
                      <a:headEnd len="sm" w="sm" type="none"/>
                      <a:tailEnd len="sm" w="sm" type="none"/>
                    </a:lnB>
                  </a:tcPr>
                </a:tc>
              </a:tr>
              <a:tr h="177800">
                <a:tc>
                  <a:txBody>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Document and share successful practices across markets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02" name="Google Shape;202;p14"/>
          <p:cNvGraphicFramePr/>
          <p:nvPr/>
        </p:nvGraphicFramePr>
        <p:xfrm>
          <a:off x="4523384" y="1137339"/>
          <a:ext cx="3000000" cy="3000000"/>
        </p:xfrm>
        <a:graphic>
          <a:graphicData uri="http://schemas.openxmlformats.org/drawingml/2006/table">
            <a:tbl>
              <a:tblPr bandRow="1" firstRow="1">
                <a:noFill/>
                <a:tableStyleId>{07F39EB6-9970-409A-B927-43EAE316797C}</a:tableStyleId>
              </a:tblPr>
              <a:tblGrid>
                <a:gridCol w="2560325"/>
              </a:tblGrid>
              <a:tr h="370850">
                <a:tc>
                  <a:txBody>
                    <a:bodyPr/>
                    <a:lstStyle/>
                    <a:p>
                      <a:pPr indent="0" lvl="0" marL="0" marR="0" rtl="0" algn="ctr">
                        <a:spcBef>
                          <a:spcPts val="0"/>
                        </a:spcBef>
                        <a:spcAft>
                          <a:spcPts val="0"/>
                        </a:spcAft>
                        <a:buNone/>
                      </a:pPr>
                      <a:r>
                        <a:rPr b="1" lang="en-US" sz="1400" cap="none">
                          <a:solidFill>
                            <a:srgbClr val="3F3F3F"/>
                          </a:solidFill>
                          <a:latin typeface="Arial"/>
                          <a:ea typeface="Arial"/>
                          <a:cs typeface="Arial"/>
                          <a:sym typeface="Arial"/>
                        </a:rPr>
                        <a:t>PERFORMANCE REVIEWS</a:t>
                      </a:r>
                      <a:endParaRPr/>
                    </a:p>
                  </a:txBody>
                  <a:tcPr marT="45725" marB="45725" marR="91450" marL="91450" anchor="ctr">
                    <a:lnB cap="flat" cmpd="sng" w="9525">
                      <a:solidFill>
                        <a:srgbClr val="3F3F3F"/>
                      </a:solidFill>
                      <a:prstDash val="solid"/>
                      <a:round/>
                      <a:headEnd len="sm" w="sm" type="none"/>
                      <a:tailEnd len="sm" w="sm" type="none"/>
                    </a:lnB>
                  </a:tcPr>
                </a:tc>
              </a:tr>
              <a:tr h="177800">
                <a:tc>
                  <a:txBody>
                    <a:bodyPr/>
                    <a:lstStyle/>
                    <a:p>
                      <a:pPr indent="0" lvl="0" marL="0" marR="0" rtl="0" algn="ctr">
                        <a:spcBef>
                          <a:spcPts val="0"/>
                        </a:spcBef>
                        <a:spcAft>
                          <a:spcPts val="0"/>
                        </a:spcAft>
                        <a:buNone/>
                      </a:pPr>
                      <a:r>
                        <a:rPr b="0" i="0" lang="en-US" sz="1400" u="none" strike="noStrike">
                          <a:solidFill>
                            <a:srgbClr val="3F3F3F"/>
                          </a:solidFill>
                          <a:latin typeface="Arial"/>
                          <a:ea typeface="Arial"/>
                          <a:cs typeface="Arial"/>
                          <a:sym typeface="Arial"/>
                        </a:rPr>
                        <a:t>Continuously evaluate and adapt based on campaign outcomes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Measuring and Quantifying Project Impact</a:t>
            </a:r>
            <a:endParaRPr/>
          </a:p>
        </p:txBody>
      </p:sp>
      <p:sp>
        <p:nvSpPr>
          <p:cNvPr id="208" name="Google Shape;208;p15"/>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18 November, 2024</a:t>
            </a:r>
            <a:endParaRPr/>
          </a:p>
        </p:txBody>
      </p:sp>
      <p:sp>
        <p:nvSpPr>
          <p:cNvPr id="209" name="Google Shape;209;p15"/>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210" name="Google Shape;210;p15"/>
          <p:cNvGraphicFramePr/>
          <p:nvPr/>
        </p:nvGraphicFramePr>
        <p:xfrm>
          <a:off x="1326392" y="4823525"/>
          <a:ext cx="3000000" cy="3000000"/>
        </p:xfrm>
        <a:graphic>
          <a:graphicData uri="http://schemas.openxmlformats.org/drawingml/2006/table">
            <a:tbl>
              <a:tblPr bandRow="1" firstRow="1">
                <a:noFill/>
                <a:tableStyleId>{07F39EB6-9970-409A-B927-43EAE316797C}</a:tableStyleId>
              </a:tblPr>
              <a:tblGrid>
                <a:gridCol w="2380600"/>
              </a:tblGrid>
              <a:tr h="370850">
                <a:tc>
                  <a:txBody>
                    <a:bodyPr/>
                    <a:lstStyle/>
                    <a:p>
                      <a:pPr indent="0" lvl="0" marL="0" marR="0" rtl="0" algn="ctr">
                        <a:spcBef>
                          <a:spcPts val="0"/>
                        </a:spcBef>
                        <a:spcAft>
                          <a:spcPts val="0"/>
                        </a:spcAft>
                        <a:buNone/>
                      </a:pPr>
                      <a:r>
                        <a:rPr b="1" lang="en-US" sz="1400" cap="none">
                          <a:solidFill>
                            <a:srgbClr val="3F3F3F"/>
                          </a:solidFill>
                          <a:latin typeface="Arial"/>
                          <a:ea typeface="Arial"/>
                          <a:cs typeface="Arial"/>
                          <a:sym typeface="Arial"/>
                        </a:rPr>
                        <a:t>REVENUE GROWTH</a:t>
                      </a:r>
                      <a:endParaRPr/>
                    </a:p>
                  </a:txBody>
                  <a:tcPr marT="45725" marB="45725" marR="91450" marL="91450">
                    <a:lnB cap="flat" cmpd="sng" w="9525">
                      <a:solidFill>
                        <a:srgbClr val="3F3F3F"/>
                      </a:solidFill>
                      <a:prstDash val="solid"/>
                      <a:round/>
                      <a:headEnd len="sm" w="sm" type="none"/>
                      <a:tailEnd len="sm" w="sm" type="none"/>
                    </a:lnB>
                  </a:tcPr>
                </a:tc>
              </a:tr>
              <a:tr h="17780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Compare revenue increases in automated vs. manual cities.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11" name="Google Shape;211;p15"/>
          <p:cNvGraphicFramePr/>
          <p:nvPr/>
        </p:nvGraphicFramePr>
        <p:xfrm>
          <a:off x="2946865" y="1507236"/>
          <a:ext cx="3000000" cy="3000000"/>
        </p:xfrm>
        <a:graphic>
          <a:graphicData uri="http://schemas.openxmlformats.org/drawingml/2006/table">
            <a:tbl>
              <a:tblPr bandRow="1" firstRow="1">
                <a:noFill/>
                <a:tableStyleId>{07F39EB6-9970-409A-B927-43EAE316797C}</a:tableStyleId>
              </a:tblPr>
              <a:tblGrid>
                <a:gridCol w="2380600"/>
              </a:tblGrid>
              <a:tr h="370850">
                <a:tc>
                  <a:txBody>
                    <a:bodyPr/>
                    <a:lstStyle/>
                    <a:p>
                      <a:pPr indent="0" lvl="0" marL="0" marR="0" rtl="0" algn="ctr">
                        <a:spcBef>
                          <a:spcPts val="0"/>
                        </a:spcBef>
                        <a:spcAft>
                          <a:spcPts val="0"/>
                        </a:spcAft>
                        <a:buNone/>
                      </a:pPr>
                      <a:r>
                        <a:rPr b="1" lang="en-US" sz="1400" cap="none">
                          <a:solidFill>
                            <a:srgbClr val="3F3F3F"/>
                          </a:solidFill>
                          <a:latin typeface="Arial"/>
                          <a:ea typeface="Arial"/>
                          <a:cs typeface="Arial"/>
                          <a:sym typeface="Arial"/>
                        </a:rPr>
                        <a:t>CAMPAIGN ROI</a:t>
                      </a:r>
                      <a:endParaRPr/>
                    </a:p>
                  </a:txBody>
                  <a:tcPr marT="45725" marB="45725" marR="91450" marL="91450">
                    <a:lnB cap="flat" cmpd="sng" w="9525">
                      <a:solidFill>
                        <a:srgbClr val="3F3F3F"/>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Assess the cost-effectiveness of discounts and bonuses.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12" name="Google Shape;212;p15"/>
          <p:cNvGraphicFramePr/>
          <p:nvPr/>
        </p:nvGraphicFramePr>
        <p:xfrm>
          <a:off x="4602293" y="4823525"/>
          <a:ext cx="3000000" cy="3000000"/>
        </p:xfrm>
        <a:graphic>
          <a:graphicData uri="http://schemas.openxmlformats.org/drawingml/2006/table">
            <a:tbl>
              <a:tblPr bandRow="1" firstRow="1">
                <a:noFill/>
                <a:tableStyleId>{07F39EB6-9970-409A-B927-43EAE316797C}</a:tableStyleId>
              </a:tblPr>
              <a:tblGrid>
                <a:gridCol w="2380600"/>
              </a:tblGrid>
              <a:tr h="370850">
                <a:tc>
                  <a:txBody>
                    <a:bodyPr/>
                    <a:lstStyle/>
                    <a:p>
                      <a:pPr indent="0" lvl="0" marL="0" marR="0" rtl="0" algn="ctr">
                        <a:spcBef>
                          <a:spcPts val="0"/>
                        </a:spcBef>
                        <a:spcAft>
                          <a:spcPts val="0"/>
                        </a:spcAft>
                        <a:buNone/>
                      </a:pPr>
                      <a:r>
                        <a:rPr b="1" lang="en-US" sz="1400" cap="none">
                          <a:solidFill>
                            <a:srgbClr val="3F3F3F"/>
                          </a:solidFill>
                          <a:latin typeface="Arial"/>
                          <a:ea typeface="Arial"/>
                          <a:cs typeface="Arial"/>
                          <a:sym typeface="Arial"/>
                        </a:rPr>
                        <a:t>OPERATIONAL EFFICIENCY</a:t>
                      </a:r>
                      <a:endParaRPr/>
                    </a:p>
                  </a:txBody>
                  <a:tcPr marT="45725" marB="45725" marR="91450" marL="91450">
                    <a:lnB cap="flat" cmpd="sng" w="9525">
                      <a:solidFill>
                        <a:srgbClr val="3F3F3F"/>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Measure time saved by analysts through automation.</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13" name="Google Shape;213;p15"/>
          <p:cNvGraphicFramePr/>
          <p:nvPr/>
        </p:nvGraphicFramePr>
        <p:xfrm>
          <a:off x="6180449" y="1507236"/>
          <a:ext cx="3000000" cy="3000000"/>
        </p:xfrm>
        <a:graphic>
          <a:graphicData uri="http://schemas.openxmlformats.org/drawingml/2006/table">
            <a:tbl>
              <a:tblPr bandRow="1" firstRow="1">
                <a:noFill/>
                <a:tableStyleId>{07F39EB6-9970-409A-B927-43EAE316797C}</a:tableStyleId>
              </a:tblPr>
              <a:tblGrid>
                <a:gridCol w="2560325"/>
              </a:tblGrid>
              <a:tr h="370850">
                <a:tc>
                  <a:txBody>
                    <a:bodyPr/>
                    <a:lstStyle/>
                    <a:p>
                      <a:pPr indent="0" lvl="0" marL="0" marR="0" rtl="0" algn="ctr">
                        <a:spcBef>
                          <a:spcPts val="0"/>
                        </a:spcBef>
                        <a:spcAft>
                          <a:spcPts val="0"/>
                        </a:spcAft>
                        <a:buNone/>
                      </a:pPr>
                      <a:r>
                        <a:rPr b="1" lang="en-US" sz="1400" cap="none">
                          <a:solidFill>
                            <a:srgbClr val="3F3F3F"/>
                          </a:solidFill>
                          <a:latin typeface="Arial"/>
                          <a:ea typeface="Arial"/>
                          <a:cs typeface="Arial"/>
                          <a:sym typeface="Arial"/>
                        </a:rPr>
                        <a:t>MARKET SHARE</a:t>
                      </a:r>
                      <a:endParaRPr/>
                    </a:p>
                  </a:txBody>
                  <a:tcPr marT="45725" marB="45725" marR="91450" marL="91450">
                    <a:lnB cap="flat" cmpd="sng" w="9525">
                      <a:solidFill>
                        <a:srgbClr val="3F3F3F"/>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Track growth in rider and driver adoption rates.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graphicFrame>
        <p:nvGraphicFramePr>
          <p:cNvPr id="214" name="Google Shape;214;p15"/>
          <p:cNvGraphicFramePr/>
          <p:nvPr/>
        </p:nvGraphicFramePr>
        <p:xfrm>
          <a:off x="7777154" y="4823525"/>
          <a:ext cx="3000000" cy="3000000"/>
        </p:xfrm>
        <a:graphic>
          <a:graphicData uri="http://schemas.openxmlformats.org/drawingml/2006/table">
            <a:tbl>
              <a:tblPr bandRow="1" firstRow="1">
                <a:noFill/>
                <a:tableStyleId>{07F39EB6-9970-409A-B927-43EAE316797C}</a:tableStyleId>
              </a:tblPr>
              <a:tblGrid>
                <a:gridCol w="2560325"/>
              </a:tblGrid>
              <a:tr h="370850">
                <a:tc>
                  <a:txBody>
                    <a:bodyPr/>
                    <a:lstStyle/>
                    <a:p>
                      <a:pPr indent="0" lvl="0" marL="0" marR="0" rtl="0" algn="ctr">
                        <a:spcBef>
                          <a:spcPts val="0"/>
                        </a:spcBef>
                        <a:spcAft>
                          <a:spcPts val="0"/>
                        </a:spcAft>
                        <a:buNone/>
                      </a:pPr>
                      <a:r>
                        <a:rPr b="1" lang="en-US" sz="1400" cap="none">
                          <a:solidFill>
                            <a:srgbClr val="3F3F3F"/>
                          </a:solidFill>
                          <a:latin typeface="Arial"/>
                          <a:ea typeface="Arial"/>
                          <a:cs typeface="Arial"/>
                          <a:sym typeface="Arial"/>
                        </a:rPr>
                        <a:t>DEMAND-SUPPLY IMPROVEMENTS</a:t>
                      </a:r>
                      <a:endParaRPr/>
                    </a:p>
                  </a:txBody>
                  <a:tcPr marT="45725" marB="45725" marR="91450" marL="91450">
                    <a:lnB cap="flat" cmpd="sng" w="9525">
                      <a:solidFill>
                        <a:srgbClr val="3F3F3F"/>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400">
                          <a:solidFill>
                            <a:srgbClr val="3F3F3F"/>
                          </a:solidFill>
                          <a:latin typeface="Arial"/>
                          <a:ea typeface="Arial"/>
                          <a:cs typeface="Arial"/>
                          <a:sym typeface="Arial"/>
                        </a:rPr>
                        <a:t>Analyze reductions in service gaps and wait times.</a:t>
                      </a:r>
                      <a:endParaRPr/>
                    </a:p>
                  </a:txBody>
                  <a:tcPr marT="45725" marB="45725" marR="91450" marL="91450">
                    <a:lnT cap="flat" cmpd="sng" w="9525">
                      <a:solidFill>
                        <a:srgbClr val="3F3F3F"/>
                      </a:solidFill>
                      <a:prstDash val="solid"/>
                      <a:round/>
                      <a:headEnd len="sm" w="sm" type="none"/>
                      <a:tailEnd len="sm" w="sm" type="none"/>
                    </a:lnT>
                  </a:tcPr>
                </a:tc>
              </a:tr>
            </a:tbl>
          </a:graphicData>
        </a:graphic>
      </p:graphicFrame>
      <p:cxnSp>
        <p:nvCxnSpPr>
          <p:cNvPr id="215" name="Google Shape;215;p15"/>
          <p:cNvCxnSpPr/>
          <p:nvPr/>
        </p:nvCxnSpPr>
        <p:spPr>
          <a:xfrm rot="10800000">
            <a:off x="2516697" y="3685840"/>
            <a:ext cx="0" cy="1073791"/>
          </a:xfrm>
          <a:prstGeom prst="straightConnector1">
            <a:avLst/>
          </a:prstGeom>
          <a:noFill/>
          <a:ln cap="flat" cmpd="sng" w="9525">
            <a:solidFill>
              <a:srgbClr val="3F3F3F"/>
            </a:solidFill>
            <a:prstDash val="dashDot"/>
            <a:miter lim="800000"/>
            <a:headEnd len="sm" w="sm" type="none"/>
            <a:tailEnd len="sm" w="sm" type="none"/>
          </a:ln>
        </p:spPr>
      </p:cxnSp>
      <p:cxnSp>
        <p:nvCxnSpPr>
          <p:cNvPr id="216" name="Google Shape;216;p15"/>
          <p:cNvCxnSpPr/>
          <p:nvPr/>
        </p:nvCxnSpPr>
        <p:spPr>
          <a:xfrm rot="10800000">
            <a:off x="5792598" y="3582520"/>
            <a:ext cx="0" cy="1073791"/>
          </a:xfrm>
          <a:prstGeom prst="straightConnector1">
            <a:avLst/>
          </a:prstGeom>
          <a:noFill/>
          <a:ln cap="flat" cmpd="sng" w="9525">
            <a:solidFill>
              <a:srgbClr val="3F3F3F"/>
            </a:solidFill>
            <a:prstDash val="dashDot"/>
            <a:miter lim="800000"/>
            <a:headEnd len="sm" w="sm" type="none"/>
            <a:tailEnd len="sm" w="sm" type="none"/>
          </a:ln>
        </p:spPr>
      </p:cxnSp>
      <p:cxnSp>
        <p:nvCxnSpPr>
          <p:cNvPr id="217" name="Google Shape;217;p15"/>
          <p:cNvCxnSpPr/>
          <p:nvPr/>
        </p:nvCxnSpPr>
        <p:spPr>
          <a:xfrm rot="10800000">
            <a:off x="9057314" y="3582520"/>
            <a:ext cx="0" cy="1073791"/>
          </a:xfrm>
          <a:prstGeom prst="straightConnector1">
            <a:avLst/>
          </a:prstGeom>
          <a:noFill/>
          <a:ln cap="flat" cmpd="sng" w="9525">
            <a:solidFill>
              <a:srgbClr val="3F3F3F"/>
            </a:solidFill>
            <a:prstDash val="dashDot"/>
            <a:miter lim="800000"/>
            <a:headEnd len="sm" w="sm" type="none"/>
            <a:tailEnd len="sm" w="sm" type="none"/>
          </a:ln>
        </p:spPr>
      </p:cxnSp>
      <p:cxnSp>
        <p:nvCxnSpPr>
          <p:cNvPr id="218" name="Google Shape;218;p15"/>
          <p:cNvCxnSpPr/>
          <p:nvPr/>
        </p:nvCxnSpPr>
        <p:spPr>
          <a:xfrm rot="10800000">
            <a:off x="4137170" y="2420637"/>
            <a:ext cx="0" cy="1073791"/>
          </a:xfrm>
          <a:prstGeom prst="straightConnector1">
            <a:avLst/>
          </a:prstGeom>
          <a:noFill/>
          <a:ln cap="flat" cmpd="sng" w="9525">
            <a:solidFill>
              <a:srgbClr val="3F3F3F"/>
            </a:solidFill>
            <a:prstDash val="dashDot"/>
            <a:miter lim="800000"/>
            <a:headEnd len="sm" w="sm" type="none"/>
            <a:tailEnd len="sm" w="sm" type="none"/>
          </a:ln>
        </p:spPr>
      </p:cxnSp>
      <p:cxnSp>
        <p:nvCxnSpPr>
          <p:cNvPr id="219" name="Google Shape;219;p15"/>
          <p:cNvCxnSpPr/>
          <p:nvPr/>
        </p:nvCxnSpPr>
        <p:spPr>
          <a:xfrm rot="10800000">
            <a:off x="7460609" y="2420637"/>
            <a:ext cx="0" cy="1073791"/>
          </a:xfrm>
          <a:prstGeom prst="straightConnector1">
            <a:avLst/>
          </a:prstGeom>
          <a:noFill/>
          <a:ln cap="flat" cmpd="sng" w="9525">
            <a:solidFill>
              <a:srgbClr val="3F3F3F"/>
            </a:solidFill>
            <a:prstDash val="dashDot"/>
            <a:miter lim="800000"/>
            <a:headEnd len="sm" w="sm" type="none"/>
            <a:tailEnd len="sm" w="sm" type="none"/>
          </a:ln>
        </p:spPr>
      </p:cxnSp>
      <p:sp>
        <p:nvSpPr>
          <p:cNvPr id="220" name="Google Shape;220;p15"/>
          <p:cNvSpPr/>
          <p:nvPr/>
        </p:nvSpPr>
        <p:spPr>
          <a:xfrm>
            <a:off x="8224256" y="2639020"/>
            <a:ext cx="1531878" cy="1320584"/>
          </a:xfrm>
          <a:prstGeom prst="hexagon">
            <a:avLst>
              <a:gd fmla="val 25000" name="adj"/>
              <a:gd fmla="val 115470" name="vf"/>
            </a:avLst>
          </a:prstGeom>
          <a:solidFill>
            <a:srgbClr val="67FFB9"/>
          </a:solidFill>
          <a:ln cap="flat" cmpd="sng" w="38100">
            <a:solidFill>
              <a:schemeClr val="lt1"/>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15"/>
          <p:cNvSpPr/>
          <p:nvPr/>
        </p:nvSpPr>
        <p:spPr>
          <a:xfrm>
            <a:off x="6613572" y="3130483"/>
            <a:ext cx="1531878" cy="1320584"/>
          </a:xfrm>
          <a:prstGeom prst="hexagon">
            <a:avLst>
              <a:gd fmla="val 25000" name="adj"/>
              <a:gd fmla="val 115470" name="vf"/>
            </a:avLst>
          </a:prstGeom>
          <a:solidFill>
            <a:srgbClr val="4EEAA0"/>
          </a:solidFill>
          <a:ln cap="flat" cmpd="sng" w="38100">
            <a:solidFill>
              <a:schemeClr val="lt1"/>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15"/>
          <p:cNvSpPr/>
          <p:nvPr/>
        </p:nvSpPr>
        <p:spPr>
          <a:xfrm>
            <a:off x="5002888" y="2639020"/>
            <a:ext cx="1531878" cy="1320584"/>
          </a:xfrm>
          <a:prstGeom prst="hexagon">
            <a:avLst>
              <a:gd fmla="val 25000" name="adj"/>
              <a:gd fmla="val 115470" name="vf"/>
            </a:avLst>
          </a:prstGeom>
          <a:solidFill>
            <a:srgbClr val="34D186"/>
          </a:solidFill>
          <a:ln cap="flat" cmpd="sng" w="38100">
            <a:solidFill>
              <a:schemeClr val="lt1"/>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5"/>
          <p:cNvSpPr/>
          <p:nvPr/>
        </p:nvSpPr>
        <p:spPr>
          <a:xfrm>
            <a:off x="3392204" y="3130483"/>
            <a:ext cx="1531878" cy="1320584"/>
          </a:xfrm>
          <a:prstGeom prst="hexagon">
            <a:avLst>
              <a:gd fmla="val 25000" name="adj"/>
              <a:gd fmla="val 115470" name="vf"/>
            </a:avLst>
          </a:prstGeom>
          <a:solidFill>
            <a:srgbClr val="1AB86D"/>
          </a:solidFill>
          <a:ln cap="flat" cmpd="sng" w="38100">
            <a:solidFill>
              <a:schemeClr val="lt1"/>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15"/>
          <p:cNvSpPr/>
          <p:nvPr/>
        </p:nvSpPr>
        <p:spPr>
          <a:xfrm>
            <a:off x="1781520" y="2639020"/>
            <a:ext cx="1531878" cy="1320584"/>
          </a:xfrm>
          <a:prstGeom prst="hexagon">
            <a:avLst>
              <a:gd fmla="val 25000" name="adj"/>
              <a:gd fmla="val 115470" name="vf"/>
            </a:avLst>
          </a:prstGeom>
          <a:solidFill>
            <a:srgbClr val="019E53"/>
          </a:solidFill>
          <a:ln cap="flat" cmpd="sng" w="38100">
            <a:solidFill>
              <a:schemeClr val="lt1"/>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Exponential Graph with solid fill" id="225" name="Google Shape;225;p15"/>
          <p:cNvPicPr preferRelativeResize="0"/>
          <p:nvPr/>
        </p:nvPicPr>
        <p:blipFill rotWithShape="1">
          <a:blip r:embed="rId3">
            <a:alphaModFix/>
          </a:blip>
          <a:srcRect b="0" l="0" r="0" t="0"/>
          <a:stretch/>
        </p:blipFill>
        <p:spPr>
          <a:xfrm>
            <a:off x="2273139" y="3024992"/>
            <a:ext cx="548640" cy="548640"/>
          </a:xfrm>
          <a:prstGeom prst="rect">
            <a:avLst/>
          </a:prstGeom>
          <a:noFill/>
          <a:ln>
            <a:noFill/>
          </a:ln>
        </p:spPr>
      </p:pic>
      <p:pic>
        <p:nvPicPr>
          <p:cNvPr descr="Presentation with pie chart with solid fill" id="226" name="Google Shape;226;p15"/>
          <p:cNvPicPr preferRelativeResize="0"/>
          <p:nvPr/>
        </p:nvPicPr>
        <p:blipFill rotWithShape="1">
          <a:blip r:embed="rId4">
            <a:alphaModFix/>
          </a:blip>
          <a:srcRect b="0" l="0" r="0" t="0"/>
          <a:stretch/>
        </p:blipFill>
        <p:spPr>
          <a:xfrm>
            <a:off x="3883823" y="3516455"/>
            <a:ext cx="548640" cy="548640"/>
          </a:xfrm>
          <a:prstGeom prst="rect">
            <a:avLst/>
          </a:prstGeom>
          <a:noFill/>
          <a:ln>
            <a:noFill/>
          </a:ln>
        </p:spPr>
      </p:pic>
      <p:pic>
        <p:nvPicPr>
          <p:cNvPr descr="Priorities with solid fill" id="227" name="Google Shape;227;p15"/>
          <p:cNvPicPr preferRelativeResize="0"/>
          <p:nvPr/>
        </p:nvPicPr>
        <p:blipFill rotWithShape="1">
          <a:blip r:embed="rId5">
            <a:alphaModFix/>
          </a:blip>
          <a:srcRect b="0" l="0" r="0" t="0"/>
          <a:stretch/>
        </p:blipFill>
        <p:spPr>
          <a:xfrm>
            <a:off x="8715875" y="3024992"/>
            <a:ext cx="548640" cy="548640"/>
          </a:xfrm>
          <a:prstGeom prst="rect">
            <a:avLst/>
          </a:prstGeom>
          <a:noFill/>
          <a:ln>
            <a:noFill/>
          </a:ln>
        </p:spPr>
      </p:pic>
      <p:pic>
        <p:nvPicPr>
          <p:cNvPr descr="Target Audience with solid fill" id="228" name="Google Shape;228;p15"/>
          <p:cNvPicPr preferRelativeResize="0"/>
          <p:nvPr/>
        </p:nvPicPr>
        <p:blipFill rotWithShape="1">
          <a:blip r:embed="rId6">
            <a:alphaModFix/>
          </a:blip>
          <a:srcRect b="0" l="0" r="0" t="0"/>
          <a:stretch/>
        </p:blipFill>
        <p:spPr>
          <a:xfrm>
            <a:off x="7105191" y="3516455"/>
            <a:ext cx="548640" cy="548640"/>
          </a:xfrm>
          <a:prstGeom prst="rect">
            <a:avLst/>
          </a:prstGeom>
          <a:noFill/>
          <a:ln>
            <a:noFill/>
          </a:ln>
        </p:spPr>
      </p:pic>
      <p:pic>
        <p:nvPicPr>
          <p:cNvPr descr="User network with solid fill" id="229" name="Google Shape;229;p15"/>
          <p:cNvPicPr preferRelativeResize="0"/>
          <p:nvPr/>
        </p:nvPicPr>
        <p:blipFill rotWithShape="1">
          <a:blip r:embed="rId7">
            <a:alphaModFix/>
          </a:blip>
          <a:srcRect b="0" l="0" r="0" t="0"/>
          <a:stretch/>
        </p:blipFill>
        <p:spPr>
          <a:xfrm>
            <a:off x="5494507" y="3024992"/>
            <a:ext cx="548640" cy="548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Conclusion and Next Steps</a:t>
            </a:r>
            <a:endParaRPr/>
          </a:p>
        </p:txBody>
      </p:sp>
      <p:sp>
        <p:nvSpPr>
          <p:cNvPr id="235" name="Google Shape;235;p16"/>
          <p:cNvSpPr txBox="1"/>
          <p:nvPr>
            <p:ph idx="1" type="body"/>
          </p:nvPr>
        </p:nvSpPr>
        <p:spPr>
          <a:xfrm>
            <a:off x="429164" y="1093892"/>
            <a:ext cx="11329200" cy="1011745"/>
          </a:xfrm>
          <a:prstGeom prst="rect">
            <a:avLst/>
          </a:prstGeom>
          <a:noFill/>
          <a:ln>
            <a:noFill/>
          </a:ln>
        </p:spPr>
        <p:txBody>
          <a:bodyPr anchorCtr="0" anchor="t" bIns="0" lIns="0" spcFirstLastPara="1" rIns="0" wrap="square" tIns="0">
            <a:noAutofit/>
          </a:bodyPr>
          <a:lstStyle/>
          <a:p>
            <a:pPr indent="0" lvl="1" marL="180000" rtl="0" algn="l">
              <a:lnSpc>
                <a:spcPct val="90000"/>
              </a:lnSpc>
              <a:spcBef>
                <a:spcPts val="0"/>
              </a:spcBef>
              <a:spcAft>
                <a:spcPts val="0"/>
              </a:spcAft>
              <a:buClr>
                <a:srgbClr val="3F3F3F"/>
              </a:buClr>
              <a:buSzPts val="1600"/>
              <a:buNone/>
            </a:pPr>
            <a:r>
              <a:rPr lang="en-US" sz="1600">
                <a:solidFill>
                  <a:srgbClr val="3F3F3F"/>
                </a:solidFill>
                <a:latin typeface="Arial"/>
                <a:ea typeface="Arial"/>
                <a:cs typeface="Arial"/>
                <a:sym typeface="Arial"/>
              </a:rPr>
              <a:t>The Campaign Management Platform will automate campaign processes, driving scalability, enhancing efficiency, and fostering market growth.</a:t>
            </a:r>
            <a:endParaRPr/>
          </a:p>
          <a:p>
            <a:pPr indent="0" lvl="1" marL="180000" rtl="0" algn="l">
              <a:lnSpc>
                <a:spcPct val="90000"/>
              </a:lnSpc>
              <a:spcBef>
                <a:spcPts val="600"/>
              </a:spcBef>
              <a:spcAft>
                <a:spcPts val="0"/>
              </a:spcAft>
              <a:buClr>
                <a:schemeClr val="dk1"/>
              </a:buClr>
              <a:buSzPts val="1600"/>
              <a:buNone/>
            </a:pPr>
            <a:r>
              <a:t/>
            </a:r>
            <a:endParaRPr sz="1600">
              <a:solidFill>
                <a:srgbClr val="3F3F3F"/>
              </a:solidFill>
            </a:endParaRPr>
          </a:p>
          <a:p>
            <a:pPr indent="0" lvl="1" marL="180000" rtl="0" algn="l">
              <a:lnSpc>
                <a:spcPct val="90000"/>
              </a:lnSpc>
              <a:spcBef>
                <a:spcPts val="600"/>
              </a:spcBef>
              <a:spcAft>
                <a:spcPts val="0"/>
              </a:spcAft>
              <a:buClr>
                <a:schemeClr val="dk1"/>
              </a:buClr>
              <a:buSzPts val="1600"/>
              <a:buNone/>
            </a:pPr>
            <a:r>
              <a:t/>
            </a:r>
            <a:endParaRPr sz="1600">
              <a:solidFill>
                <a:srgbClr val="3F3F3F"/>
              </a:solidFill>
            </a:endParaRPr>
          </a:p>
          <a:p>
            <a:pPr indent="0" lvl="1" marL="180000" rtl="0" algn="l">
              <a:lnSpc>
                <a:spcPct val="90000"/>
              </a:lnSpc>
              <a:spcBef>
                <a:spcPts val="600"/>
              </a:spcBef>
              <a:spcAft>
                <a:spcPts val="0"/>
              </a:spcAft>
              <a:buClr>
                <a:srgbClr val="3F3F3F"/>
              </a:buClr>
              <a:buSzPts val="1600"/>
              <a:buNone/>
            </a:pPr>
            <a:r>
              <a:rPr b="1" lang="en-US" sz="1600" cap="none">
                <a:solidFill>
                  <a:srgbClr val="3F3F3F"/>
                </a:solidFill>
                <a:latin typeface="Arial"/>
                <a:ea typeface="Arial"/>
                <a:cs typeface="Arial"/>
                <a:sym typeface="Arial"/>
              </a:rPr>
              <a:t>NEXT STEPS:</a:t>
            </a:r>
            <a:endParaRPr/>
          </a:p>
        </p:txBody>
      </p:sp>
      <p:sp>
        <p:nvSpPr>
          <p:cNvPr id="236" name="Google Shape;236;p16"/>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18 November, 2024</a:t>
            </a:r>
            <a:endParaRPr/>
          </a:p>
        </p:txBody>
      </p:sp>
      <p:sp>
        <p:nvSpPr>
          <p:cNvPr id="237" name="Google Shape;237;p16"/>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238" name="Google Shape;238;p16"/>
          <p:cNvGraphicFramePr/>
          <p:nvPr/>
        </p:nvGraphicFramePr>
        <p:xfrm>
          <a:off x="608565" y="3868444"/>
          <a:ext cx="3000000" cy="3000000"/>
        </p:xfrm>
        <a:graphic>
          <a:graphicData uri="http://schemas.openxmlformats.org/drawingml/2006/table">
            <a:tbl>
              <a:tblPr>
                <a:noFill/>
                <a:tableStyleId>{29D204ED-0F0B-4856-A231-FCC6ABD5EDCE}</a:tableStyleId>
              </a:tblPr>
              <a:tblGrid>
                <a:gridCol w="2695500"/>
                <a:gridCol w="2695500"/>
                <a:gridCol w="2695500"/>
                <a:gridCol w="2695500"/>
              </a:tblGrid>
              <a:tr h="184150">
                <a:tc>
                  <a:txBody>
                    <a:bodyPr/>
                    <a:lstStyle/>
                    <a:p>
                      <a:pPr indent="0" lvl="0" marL="0" marR="0" rtl="0" algn="ctr">
                        <a:spcBef>
                          <a:spcPts val="0"/>
                        </a:spcBef>
                        <a:spcAft>
                          <a:spcPts val="0"/>
                        </a:spcAft>
                        <a:buNone/>
                      </a:pPr>
                      <a:r>
                        <a:rPr b="1" i="0" lang="en-US" sz="1400" u="none" cap="none" strike="noStrike">
                          <a:solidFill>
                            <a:srgbClr val="3F3F3F"/>
                          </a:solidFill>
                          <a:latin typeface="Arial"/>
                          <a:ea typeface="Arial"/>
                          <a:cs typeface="Arial"/>
                          <a:sym typeface="Arial"/>
                        </a:rPr>
                        <a:t>PILOT PROGRAM</a:t>
                      </a:r>
                      <a:endParaRPr/>
                    </a:p>
                  </a:txBody>
                  <a:tcPr marT="137150" marB="137150" marR="137150" marL="13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400" u="none" cap="none" strike="noStrike">
                          <a:solidFill>
                            <a:srgbClr val="3F3F3F"/>
                          </a:solidFill>
                          <a:latin typeface="Arial"/>
                          <a:ea typeface="Arial"/>
                          <a:cs typeface="Arial"/>
                          <a:sym typeface="Arial"/>
                        </a:rPr>
                        <a:t>FEEDBACK INTEGRATION</a:t>
                      </a:r>
                      <a:endParaRPr/>
                    </a:p>
                  </a:txBody>
                  <a:tcPr marT="137150" marB="137150" marR="137150" marL="13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400" u="none" cap="none" strike="noStrike">
                          <a:solidFill>
                            <a:srgbClr val="3F3F3F"/>
                          </a:solidFill>
                          <a:latin typeface="Arial"/>
                          <a:ea typeface="Arial"/>
                          <a:cs typeface="Arial"/>
                          <a:sym typeface="Arial"/>
                        </a:rPr>
                        <a:t>PROGRESSIVE ROLLOUT</a:t>
                      </a:r>
                      <a:endParaRPr/>
                    </a:p>
                  </a:txBody>
                  <a:tcPr marT="137150" marB="137150" marR="137150" marL="13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1" i="0" lang="en-US" sz="1400" u="none" cap="none" strike="noStrike">
                          <a:solidFill>
                            <a:srgbClr val="3F3F3F"/>
                          </a:solidFill>
                          <a:latin typeface="Arial"/>
                          <a:ea typeface="Arial"/>
                          <a:cs typeface="Arial"/>
                          <a:sym typeface="Arial"/>
                        </a:rPr>
                        <a:t>CONTINUOUS OPTIMIZATION</a:t>
                      </a:r>
                      <a:endParaRPr/>
                    </a:p>
                  </a:txBody>
                  <a:tcPr marT="137150" marB="137150" marR="137150" marL="1371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4150">
                <a:tc>
                  <a:txBody>
                    <a:bodyPr/>
                    <a:lstStyle/>
                    <a:p>
                      <a:pPr indent="0" lvl="0" marL="0" marR="0" rtl="0" algn="ctr">
                        <a:spcBef>
                          <a:spcPts val="0"/>
                        </a:spcBef>
                        <a:spcAft>
                          <a:spcPts val="0"/>
                        </a:spcAft>
                        <a:buNone/>
                      </a:pPr>
                      <a:r>
                        <a:rPr b="0" i="0" lang="en-US" sz="1400" u="none" strike="noStrike">
                          <a:solidFill>
                            <a:srgbClr val="3F3F3F"/>
                          </a:solidFill>
                          <a:latin typeface="Arial"/>
                          <a:ea typeface="Arial"/>
                          <a:cs typeface="Arial"/>
                          <a:sym typeface="Arial"/>
                        </a:rPr>
                        <a:t>Test automation in a subset of 50 cities to validate the approach.</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3F3F3F"/>
                          </a:solidFill>
                          <a:latin typeface="Arial"/>
                          <a:ea typeface="Arial"/>
                          <a:cs typeface="Arial"/>
                          <a:sym typeface="Arial"/>
                        </a:rPr>
                        <a:t>Collect and analyze results to refine the platform and strategies.</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3F3F3F"/>
                          </a:solidFill>
                          <a:latin typeface="Arial"/>
                          <a:ea typeface="Arial"/>
                          <a:cs typeface="Arial"/>
                          <a:sym typeface="Arial"/>
                        </a:rPr>
                        <a:t>Gradually implement the solution across all 500 cities, leveraging insights from the pilot phase.</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i="0" lang="en-US" sz="1400" u="none" strike="noStrike">
                          <a:solidFill>
                            <a:srgbClr val="3F3F3F"/>
                          </a:solidFill>
                          <a:latin typeface="Arial"/>
                          <a:ea typeface="Arial"/>
                          <a:cs typeface="Arial"/>
                          <a:sym typeface="Arial"/>
                        </a:rPr>
                        <a:t>Regularly update models, playbooks, and workflows for long-term success.</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39" name="Google Shape;239;p16"/>
          <p:cNvSpPr/>
          <p:nvPr/>
        </p:nvSpPr>
        <p:spPr>
          <a:xfrm>
            <a:off x="608565" y="3191681"/>
            <a:ext cx="10655886" cy="343948"/>
          </a:xfrm>
          <a:prstGeom prst="chevron">
            <a:avLst>
              <a:gd fmla="val 50000" name="adj"/>
            </a:avLst>
          </a:prstGeom>
          <a:solidFill>
            <a:srgbClr val="34D186"/>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6"/>
          <p:cNvSpPr/>
          <p:nvPr/>
        </p:nvSpPr>
        <p:spPr>
          <a:xfrm>
            <a:off x="1748733" y="3095429"/>
            <a:ext cx="505018" cy="505018"/>
          </a:xfrm>
          <a:prstGeom prst="ellipse">
            <a:avLst/>
          </a:prstGeom>
          <a:solidFill>
            <a:schemeClr val="lt1"/>
          </a:solidFill>
          <a:ln cap="flat" cmpd="sng" w="104775">
            <a:solidFill>
              <a:srgbClr val="34D186"/>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16"/>
          <p:cNvSpPr/>
          <p:nvPr/>
        </p:nvSpPr>
        <p:spPr>
          <a:xfrm>
            <a:off x="4428154" y="3095429"/>
            <a:ext cx="505018" cy="505018"/>
          </a:xfrm>
          <a:prstGeom prst="ellipse">
            <a:avLst/>
          </a:prstGeom>
          <a:solidFill>
            <a:schemeClr val="lt1"/>
          </a:solidFill>
          <a:ln cap="flat" cmpd="sng" w="104775">
            <a:solidFill>
              <a:srgbClr val="34D186"/>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16"/>
          <p:cNvSpPr/>
          <p:nvPr/>
        </p:nvSpPr>
        <p:spPr>
          <a:xfrm>
            <a:off x="7107575" y="3095429"/>
            <a:ext cx="505018" cy="505018"/>
          </a:xfrm>
          <a:prstGeom prst="ellipse">
            <a:avLst/>
          </a:prstGeom>
          <a:solidFill>
            <a:schemeClr val="lt1"/>
          </a:solidFill>
          <a:ln cap="flat" cmpd="sng" w="104775">
            <a:solidFill>
              <a:srgbClr val="34D186"/>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16"/>
          <p:cNvSpPr/>
          <p:nvPr/>
        </p:nvSpPr>
        <p:spPr>
          <a:xfrm>
            <a:off x="9786996" y="3095429"/>
            <a:ext cx="505018" cy="505018"/>
          </a:xfrm>
          <a:prstGeom prst="ellipse">
            <a:avLst/>
          </a:prstGeom>
          <a:solidFill>
            <a:schemeClr val="lt1"/>
          </a:solidFill>
          <a:ln cap="flat" cmpd="sng" w="104775">
            <a:solidFill>
              <a:srgbClr val="34D186"/>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idx="10" type="dt"/>
          </p:nvPr>
        </p:nvSpPr>
        <p:spPr>
          <a:xfrm>
            <a:off x="0" y="6876000"/>
            <a:ext cx="0" cy="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249" name="Google Shape;249;p17"/>
          <p:cNvSpPr txBox="1"/>
          <p:nvPr>
            <p:ph idx="11" type="ftr"/>
          </p:nvPr>
        </p:nvSpPr>
        <p:spPr>
          <a:xfrm>
            <a:off x="0" y="6876000"/>
            <a:ext cx="0" cy="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7"/>
          <p:cNvSpPr txBox="1"/>
          <p:nvPr>
            <p:ph idx="12" type="sldNum"/>
          </p:nvPr>
        </p:nvSpPr>
        <p:spPr>
          <a:xfrm>
            <a:off x="0" y="6876000"/>
            <a:ext cx="0" cy="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0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latin typeface="Arial"/>
                <a:ea typeface="Arial"/>
                <a:cs typeface="Arial"/>
                <a:sym typeface="Arial"/>
              </a:rPr>
              <a:t>About me</a:t>
            </a:r>
            <a:endParaRPr/>
          </a:p>
        </p:txBody>
      </p:sp>
      <p:sp>
        <p:nvSpPr>
          <p:cNvPr id="60" name="Google Shape;60;p2"/>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latin typeface="Arial"/>
                <a:ea typeface="Arial"/>
                <a:cs typeface="Arial"/>
                <a:sym typeface="Arial"/>
              </a:rPr>
              <a:t>17 November, 2024</a:t>
            </a:r>
            <a:endParaRPr>
              <a:latin typeface="Arial"/>
              <a:ea typeface="Arial"/>
              <a:cs typeface="Arial"/>
              <a:sym typeface="Arial"/>
            </a:endParaRPr>
          </a:p>
        </p:txBody>
      </p:sp>
      <p:sp>
        <p:nvSpPr>
          <p:cNvPr id="61" name="Google Shape;61;p2"/>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 name="Google Shape;62;p2"/>
          <p:cNvSpPr/>
          <p:nvPr/>
        </p:nvSpPr>
        <p:spPr>
          <a:xfrm>
            <a:off x="889200" y="1267258"/>
            <a:ext cx="2033967" cy="1982072"/>
          </a:xfrm>
          <a:prstGeom prst="ellipse">
            <a:avLst/>
          </a:prstGeom>
          <a:blipFill rotWithShape="1">
            <a:blip r:embed="rId3">
              <a:alphaModFix/>
            </a:blip>
            <a:stretch>
              <a:fillRect b="0" l="0" r="0" t="0"/>
            </a:stretch>
          </a:blipFill>
          <a:ln cap="flat" cmpd="sng" w="76200">
            <a:solidFill>
              <a:srgbClr val="BFBFB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3" name="Google Shape;63;p2"/>
          <p:cNvSpPr/>
          <p:nvPr/>
        </p:nvSpPr>
        <p:spPr>
          <a:xfrm>
            <a:off x="3149672" y="1267258"/>
            <a:ext cx="4035104" cy="1283515"/>
          </a:xfrm>
          <a:prstGeom prst="rect">
            <a:avLst/>
          </a:prstGeom>
          <a:noFill/>
          <a:ln>
            <a:noFill/>
          </a:ln>
        </p:spPr>
        <p:txBody>
          <a:bodyPr anchorCtr="0" anchor="ctr" bIns="36000" lIns="72000" spcFirstLastPara="1" rIns="72000" wrap="square" tIns="36000">
            <a:noAutofit/>
          </a:bodyPr>
          <a:lstStyle/>
          <a:p>
            <a:pPr indent="0" lvl="0" marL="0" marR="0" rtl="0" algn="l">
              <a:spcBef>
                <a:spcPts val="0"/>
              </a:spcBef>
              <a:spcAft>
                <a:spcPts val="0"/>
              </a:spcAft>
              <a:buNone/>
            </a:pPr>
            <a:r>
              <a:rPr b="1" i="0" lang="en-US" sz="1800" u="none" cap="none" strike="noStrike">
                <a:solidFill>
                  <a:srgbClr val="3F3F3F"/>
                </a:solidFill>
                <a:latin typeface="Arial"/>
                <a:ea typeface="Arial"/>
                <a:cs typeface="Arial"/>
                <a:sym typeface="Arial"/>
              </a:rPr>
              <a:t>Rafael Fagundes</a:t>
            </a:r>
            <a:endParaRPr/>
          </a:p>
          <a:p>
            <a:pPr indent="0" lvl="0" marL="0" marR="0" rtl="0" algn="l">
              <a:spcBef>
                <a:spcPts val="0"/>
              </a:spcBef>
              <a:spcAft>
                <a:spcPts val="0"/>
              </a:spcAft>
              <a:buNone/>
            </a:pPr>
            <a:r>
              <a:rPr lang="en-US" sz="1600">
                <a:solidFill>
                  <a:srgbClr val="3F3F3F"/>
                </a:solidFill>
                <a:latin typeface="Arial"/>
                <a:ea typeface="Arial"/>
                <a:cs typeface="Arial"/>
                <a:sym typeface="Arial"/>
              </a:rPr>
              <a:t>Lisbon, Portugal</a:t>
            </a:r>
            <a:endParaRPr/>
          </a:p>
          <a:p>
            <a:pPr indent="0" lvl="0" marL="0" marR="0" rtl="0" algn="l">
              <a:spcBef>
                <a:spcPts val="0"/>
              </a:spcBef>
              <a:spcAft>
                <a:spcPts val="0"/>
              </a:spcAft>
              <a:buNone/>
            </a:pPr>
            <a:r>
              <a:rPr lang="en-US" sz="1600">
                <a:solidFill>
                  <a:srgbClr val="3F3F3F"/>
                </a:solidFill>
                <a:latin typeface="Arial"/>
                <a:ea typeface="Arial"/>
                <a:cs typeface="Arial"/>
                <a:sym typeface="Arial"/>
              </a:rPr>
              <a:t>Computer Engineer</a:t>
            </a:r>
            <a:endParaRPr/>
          </a:p>
          <a:p>
            <a:pPr indent="0" lvl="0" marL="0" marR="0" rtl="0" algn="l">
              <a:spcBef>
                <a:spcPts val="0"/>
              </a:spcBef>
              <a:spcAft>
                <a:spcPts val="0"/>
              </a:spcAft>
              <a:buNone/>
            </a:pPr>
            <a:r>
              <a:rPr lang="en-US" sz="1600" u="sng">
                <a:solidFill>
                  <a:srgbClr val="3F3F3F"/>
                </a:solidFill>
                <a:latin typeface="Arial"/>
                <a:ea typeface="Arial"/>
                <a:cs typeface="Arial"/>
                <a:sym typeface="Arial"/>
                <a:hlinkClick r:id="rId4">
                  <a:extLst>
                    <a:ext uri="{A12FA001-AC4F-418D-AE19-62706E023703}">
                      <ahyp:hlinkClr val="tx"/>
                    </a:ext>
                  </a:extLst>
                </a:hlinkClick>
              </a:rPr>
              <a:t>linkedin.com/in/rsfagundes</a:t>
            </a:r>
            <a:r>
              <a:rPr lang="en-US" sz="1600">
                <a:solidFill>
                  <a:srgbClr val="3F3F3F"/>
                </a:solidFill>
                <a:latin typeface="Arial"/>
                <a:ea typeface="Arial"/>
                <a:cs typeface="Arial"/>
                <a:sym typeface="Arial"/>
              </a:rPr>
              <a:t> |</a:t>
            </a:r>
            <a:r>
              <a:rPr lang="en-US" sz="1600" u="sng">
                <a:solidFill>
                  <a:srgbClr val="3F3F3F"/>
                </a:solidFill>
                <a:latin typeface="Arial"/>
                <a:ea typeface="Arial"/>
                <a:cs typeface="Arial"/>
                <a:sym typeface="Arial"/>
                <a:hlinkClick r:id="rId5">
                  <a:extLst>
                    <a:ext uri="{A12FA001-AC4F-418D-AE19-62706E023703}">
                      <ahyp:hlinkClr val="tx"/>
                    </a:ext>
                  </a:extLst>
                </a:hlinkClick>
              </a:rPr>
              <a:t>rsfagundes.com</a:t>
            </a:r>
            <a:endParaRPr sz="1600">
              <a:solidFill>
                <a:srgbClr val="3F3F3F"/>
              </a:solidFill>
              <a:latin typeface="Arial"/>
              <a:ea typeface="Arial"/>
              <a:cs typeface="Arial"/>
              <a:sym typeface="Arial"/>
            </a:endParaRPr>
          </a:p>
        </p:txBody>
      </p:sp>
      <p:pic>
        <p:nvPicPr>
          <p:cNvPr id="64" name="Google Shape;64;p2"/>
          <p:cNvPicPr preferRelativeResize="0"/>
          <p:nvPr/>
        </p:nvPicPr>
        <p:blipFill rotWithShape="1">
          <a:blip r:embed="rId6">
            <a:alphaModFix/>
          </a:blip>
          <a:srcRect b="0" l="0" r="0" t="0"/>
          <a:stretch/>
        </p:blipFill>
        <p:spPr>
          <a:xfrm>
            <a:off x="1684270" y="3991340"/>
            <a:ext cx="8396983" cy="1853038"/>
          </a:xfrm>
          <a:prstGeom prst="rect">
            <a:avLst/>
          </a:prstGeom>
          <a:noFill/>
          <a:ln>
            <a:noFill/>
          </a:ln>
        </p:spPr>
      </p:pic>
      <p:sp>
        <p:nvSpPr>
          <p:cNvPr id="65" name="Google Shape;65;p2"/>
          <p:cNvSpPr/>
          <p:nvPr/>
        </p:nvSpPr>
        <p:spPr>
          <a:xfrm>
            <a:off x="3149672" y="2573846"/>
            <a:ext cx="8396983" cy="718937"/>
          </a:xfrm>
          <a:prstGeom prst="rect">
            <a:avLst/>
          </a:prstGeom>
          <a:noFill/>
          <a:ln>
            <a:noFill/>
          </a:ln>
        </p:spPr>
        <p:txBody>
          <a:bodyPr anchorCtr="0" anchor="ctr" bIns="36000" lIns="72000" spcFirstLastPara="1" rIns="72000" wrap="square" tIns="36000">
            <a:noAutofit/>
          </a:bodyPr>
          <a:lstStyle/>
          <a:p>
            <a:pPr indent="0" lvl="0" marL="0" marR="0" rtl="0" algn="l">
              <a:spcBef>
                <a:spcPts val="0"/>
              </a:spcBef>
              <a:spcAft>
                <a:spcPts val="0"/>
              </a:spcAft>
              <a:buNone/>
            </a:pPr>
            <a:r>
              <a:rPr lang="en-US" sz="1400">
                <a:solidFill>
                  <a:srgbClr val="3F3F3F"/>
                </a:solidFill>
                <a:latin typeface="Arial"/>
                <a:ea typeface="Arial"/>
                <a:cs typeface="Arial"/>
                <a:sym typeface="Arial"/>
              </a:rPr>
              <a:t>With 10+ years in data analysis and marketing, I specialize in scalable solutions and automation using tools like SQL and Python. I’m excited to support Bolt’s mission by empowering Growth Analysts and driving efficiency.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p:nvPr>
            <p:ph type="title"/>
          </p:nvPr>
        </p:nvSpPr>
        <p:spPr>
          <a:xfrm>
            <a:off x="432000" y="1943488"/>
            <a:ext cx="4921049" cy="2971024"/>
          </a:xfrm>
          <a:prstGeom prst="roundRect">
            <a:avLst>
              <a:gd fmla="val 9435" name="adj"/>
            </a:avLst>
          </a:prstGeom>
          <a:solidFill>
            <a:srgbClr val="34D186"/>
          </a:solidFill>
          <a:ln>
            <a:noFill/>
          </a:ln>
        </p:spPr>
        <p:txBody>
          <a:bodyPr anchorCtr="0" anchor="t" bIns="457200" lIns="457200" spcFirstLastPara="1" rIns="457200" wrap="square" tIns="457200">
            <a:noAutofit/>
          </a:bodyPr>
          <a:lstStyle/>
          <a:p>
            <a:pPr indent="0" lvl="0" marL="0" rtl="0" algn="l">
              <a:lnSpc>
                <a:spcPct val="83000"/>
              </a:lnSpc>
              <a:spcBef>
                <a:spcPts val="0"/>
              </a:spcBef>
              <a:spcAft>
                <a:spcPts val="0"/>
              </a:spcAft>
              <a:buClr>
                <a:schemeClr val="lt1"/>
              </a:buClr>
              <a:buSzPts val="4000"/>
              <a:buFont typeface="Arial"/>
              <a:buNone/>
            </a:pPr>
            <a:r>
              <a:rPr lang="en-US" sz="4000"/>
              <a:t>1. Peak Hour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Considerations</a:t>
            </a:r>
            <a:endParaRPr/>
          </a:p>
        </p:txBody>
      </p:sp>
      <p:sp>
        <p:nvSpPr>
          <p:cNvPr id="76" name="Google Shape;76;p4"/>
          <p:cNvSpPr txBox="1"/>
          <p:nvPr>
            <p:ph idx="1" type="body"/>
          </p:nvPr>
        </p:nvSpPr>
        <p:spPr>
          <a:xfrm>
            <a:off x="429164" y="1093891"/>
            <a:ext cx="11329200" cy="5054381"/>
          </a:xfrm>
          <a:prstGeom prst="rect">
            <a:avLst/>
          </a:prstGeom>
          <a:noFill/>
          <a:ln>
            <a:noFill/>
          </a:ln>
        </p:spPr>
        <p:txBody>
          <a:bodyPr anchorCtr="0" anchor="t" bIns="0" lIns="0" spcFirstLastPara="1" rIns="0" wrap="square" tIns="0">
            <a:noAutofit/>
          </a:bodyPr>
          <a:lstStyle/>
          <a:p>
            <a:pPr indent="-180000" lvl="0" marL="180000" rtl="0" algn="l">
              <a:lnSpc>
                <a:spcPct val="90000"/>
              </a:lnSpc>
              <a:spcBef>
                <a:spcPts val="0"/>
              </a:spcBef>
              <a:spcAft>
                <a:spcPts val="0"/>
              </a:spcAft>
              <a:buClr>
                <a:srgbClr val="3F3F3F"/>
              </a:buClr>
              <a:buSzPts val="1400"/>
              <a:buChar char="•"/>
            </a:pPr>
            <a:r>
              <a:rPr lang="en-US" sz="1400">
                <a:solidFill>
                  <a:srgbClr val="3F3F3F"/>
                </a:solidFill>
              </a:rPr>
              <a:t>The main challenge in this homework was interpreting the dataset, its definitions, and its practical application. Below is the logic I used for calculating the main metrics:</a:t>
            </a:r>
            <a:endParaRPr/>
          </a:p>
          <a:p>
            <a:pPr indent="-91100" lvl="0" marL="180000" rtl="0" algn="l">
              <a:lnSpc>
                <a:spcPct val="90000"/>
              </a:lnSpc>
              <a:spcBef>
                <a:spcPts val="600"/>
              </a:spcBef>
              <a:spcAft>
                <a:spcPts val="0"/>
              </a:spcAft>
              <a:buClr>
                <a:schemeClr val="dk1"/>
              </a:buClr>
              <a:buSzPts val="1400"/>
              <a:buNone/>
            </a:pPr>
            <a:r>
              <a:t/>
            </a:r>
            <a:endParaRPr sz="1400">
              <a:solidFill>
                <a:srgbClr val="3F3F3F"/>
              </a:solidFill>
            </a:endParaRPr>
          </a:p>
          <a:p>
            <a:pPr indent="-179999" lvl="1" marL="360000" rtl="0" algn="l">
              <a:lnSpc>
                <a:spcPct val="90000"/>
              </a:lnSpc>
              <a:spcBef>
                <a:spcPts val="600"/>
              </a:spcBef>
              <a:spcAft>
                <a:spcPts val="0"/>
              </a:spcAft>
              <a:buClr>
                <a:srgbClr val="3F3F3F"/>
              </a:buClr>
              <a:buSzPts val="1400"/>
              <a:buChar char="•"/>
            </a:pPr>
            <a:r>
              <a:rPr b="1" lang="en-US" sz="1400">
                <a:solidFill>
                  <a:srgbClr val="3F3F3F"/>
                </a:solidFill>
              </a:rPr>
              <a:t>Demand</a:t>
            </a:r>
            <a:r>
              <a:rPr lang="en-US" sz="1400">
                <a:solidFill>
                  <a:srgbClr val="3F3F3F"/>
                </a:solidFill>
              </a:rPr>
              <a:t> is the total users requesting rides, calculated as unmet demand (users who saw 0 cars) plus met demand (users who saw +1 cars). </a:t>
            </a:r>
            <a:r>
              <a:rPr b="1" lang="en-US" sz="1400">
                <a:solidFill>
                  <a:srgbClr val="3F3F3F"/>
                </a:solidFill>
              </a:rPr>
              <a:t>Supply</a:t>
            </a:r>
            <a:r>
              <a:rPr lang="en-US" sz="1400">
                <a:solidFill>
                  <a:srgbClr val="3F3F3F"/>
                </a:solidFill>
              </a:rPr>
              <a:t> represents driver availability, based on users who saw at least one car.</a:t>
            </a:r>
            <a:endParaRPr/>
          </a:p>
          <a:p>
            <a:pPr indent="-91099" lvl="1" marL="360000" rtl="0" algn="l">
              <a:lnSpc>
                <a:spcPct val="90000"/>
              </a:lnSpc>
              <a:spcBef>
                <a:spcPts val="600"/>
              </a:spcBef>
              <a:spcAft>
                <a:spcPts val="0"/>
              </a:spcAft>
              <a:buClr>
                <a:schemeClr val="dk1"/>
              </a:buClr>
              <a:buSzPts val="1400"/>
              <a:buNone/>
            </a:pPr>
            <a:r>
              <a:t/>
            </a:r>
            <a:endParaRPr sz="1400">
              <a:solidFill>
                <a:srgbClr val="3F3F3F"/>
              </a:solidFill>
            </a:endParaRPr>
          </a:p>
          <a:p>
            <a:pPr indent="-179999" lvl="1" marL="360000" rtl="0" algn="l">
              <a:lnSpc>
                <a:spcPct val="90000"/>
              </a:lnSpc>
              <a:spcBef>
                <a:spcPts val="600"/>
              </a:spcBef>
              <a:spcAft>
                <a:spcPts val="0"/>
              </a:spcAft>
              <a:buClr>
                <a:srgbClr val="3F3F3F"/>
              </a:buClr>
              <a:buSzPts val="1400"/>
              <a:buChar char="•"/>
            </a:pPr>
            <a:r>
              <a:rPr lang="en-US" sz="1400">
                <a:solidFill>
                  <a:srgbClr val="3F3F3F"/>
                </a:solidFill>
              </a:rPr>
              <a:t>To calculate </a:t>
            </a:r>
            <a:r>
              <a:rPr b="1" lang="en-US" sz="1400">
                <a:solidFill>
                  <a:srgbClr val="3F3F3F"/>
                </a:solidFill>
              </a:rPr>
              <a:t>Additional Hours Needed</a:t>
            </a:r>
            <a:r>
              <a:rPr lang="en-US" sz="1400">
                <a:solidFill>
                  <a:srgbClr val="3F3F3F"/>
                </a:solidFill>
              </a:rPr>
              <a:t>, I first determined </a:t>
            </a:r>
            <a:r>
              <a:rPr b="1" lang="en-US" sz="1400">
                <a:solidFill>
                  <a:srgbClr val="3F3F3F"/>
                </a:solidFill>
              </a:rPr>
              <a:t>Coverage per Online </a:t>
            </a:r>
            <a:r>
              <a:rPr lang="en-US" sz="1400">
                <a:solidFill>
                  <a:srgbClr val="3F3F3F"/>
                </a:solidFill>
              </a:rPr>
              <a:t>(Field ID 20), showing coverage achieved per driver hour, then calculated the </a:t>
            </a:r>
            <a:r>
              <a:rPr b="1" lang="en-US" sz="1400">
                <a:solidFill>
                  <a:srgbClr val="3F3F3F"/>
                </a:solidFill>
              </a:rPr>
              <a:t>Coverage Deficit </a:t>
            </a:r>
            <a:r>
              <a:rPr lang="en-US" sz="1400">
                <a:solidFill>
                  <a:srgbClr val="3F3F3F"/>
                </a:solidFill>
              </a:rPr>
              <a:t>(Field ID 21) as the gap to the 100% threshold. Using these, I computed </a:t>
            </a:r>
            <a:r>
              <a:rPr b="1" lang="en-US" sz="1400">
                <a:solidFill>
                  <a:srgbClr val="3F3F3F"/>
                </a:solidFill>
              </a:rPr>
              <a:t>Additional Hours Needed </a:t>
            </a:r>
            <a:r>
              <a:rPr lang="en-US" sz="1400">
                <a:solidFill>
                  <a:srgbClr val="3F3F3F"/>
                </a:solidFill>
              </a:rPr>
              <a:t>(Field ID 22) by dividing the deficit by coverage efficiency. Finally, I verified accuracy by checking the new coverage ratio, now at 100%.</a:t>
            </a:r>
            <a:endParaRPr/>
          </a:p>
          <a:p>
            <a:pPr indent="-91099" lvl="1" marL="360000" rtl="0" algn="l">
              <a:lnSpc>
                <a:spcPct val="90000"/>
              </a:lnSpc>
              <a:spcBef>
                <a:spcPts val="600"/>
              </a:spcBef>
              <a:spcAft>
                <a:spcPts val="0"/>
              </a:spcAft>
              <a:buClr>
                <a:schemeClr val="dk1"/>
              </a:buClr>
              <a:buSzPts val="1400"/>
              <a:buNone/>
            </a:pPr>
            <a:r>
              <a:t/>
            </a:r>
            <a:endParaRPr sz="1400">
              <a:solidFill>
                <a:srgbClr val="3F3F3F"/>
              </a:solidFill>
            </a:endParaRPr>
          </a:p>
          <a:p>
            <a:pPr indent="-179999" lvl="1" marL="360000" rtl="0" algn="l">
              <a:lnSpc>
                <a:spcPct val="90000"/>
              </a:lnSpc>
              <a:spcBef>
                <a:spcPts val="600"/>
              </a:spcBef>
              <a:spcAft>
                <a:spcPts val="0"/>
              </a:spcAft>
              <a:buClr>
                <a:srgbClr val="3F3F3F"/>
              </a:buClr>
              <a:buSzPts val="1400"/>
              <a:buChar char="•"/>
            </a:pPr>
            <a:r>
              <a:rPr lang="en-US" sz="1400">
                <a:solidFill>
                  <a:srgbClr val="3F3F3F"/>
                </a:solidFill>
              </a:rPr>
              <a:t>The </a:t>
            </a:r>
            <a:r>
              <a:rPr b="1" lang="en-US" sz="1400">
                <a:solidFill>
                  <a:srgbClr val="3F3F3F"/>
                </a:solidFill>
              </a:rPr>
              <a:t>Compensation</a:t>
            </a:r>
            <a:r>
              <a:rPr lang="en-US" sz="1400">
                <a:solidFill>
                  <a:srgbClr val="3F3F3F"/>
                </a:solidFill>
              </a:rPr>
              <a:t> is the difference between the Guaranteed Income, calculated using hourly guarantees based on the </a:t>
            </a:r>
            <a:r>
              <a:rPr b="1" lang="en-US" sz="1400">
                <a:solidFill>
                  <a:srgbClr val="3F3F3F"/>
                </a:solidFill>
              </a:rPr>
              <a:t>Hour Rate </a:t>
            </a:r>
            <a:r>
              <a:rPr lang="en-US" sz="1400">
                <a:solidFill>
                  <a:srgbClr val="3F3F3F"/>
                </a:solidFill>
              </a:rPr>
              <a:t>(Driver Income / Online (h)) and </a:t>
            </a:r>
            <a:r>
              <a:rPr b="1" lang="en-US" sz="1400">
                <a:solidFill>
                  <a:srgbClr val="3F3F3F"/>
                </a:solidFill>
              </a:rPr>
              <a:t>Total Required Hours </a:t>
            </a:r>
            <a:r>
              <a:rPr lang="en-US" sz="1400">
                <a:solidFill>
                  <a:srgbClr val="3F3F3F"/>
                </a:solidFill>
              </a:rPr>
              <a:t>(Online (h) + Additional Hours Needed), and the actual Driver Income.</a:t>
            </a:r>
            <a:endParaRPr/>
          </a:p>
          <a:p>
            <a:pPr indent="-91100" lvl="0" marL="180000" rtl="0" algn="l">
              <a:lnSpc>
                <a:spcPct val="90000"/>
              </a:lnSpc>
              <a:spcBef>
                <a:spcPts val="600"/>
              </a:spcBef>
              <a:spcAft>
                <a:spcPts val="0"/>
              </a:spcAft>
              <a:buClr>
                <a:schemeClr val="dk1"/>
              </a:buClr>
              <a:buSzPts val="1400"/>
              <a:buNone/>
            </a:pPr>
            <a:r>
              <a:t/>
            </a:r>
            <a:endParaRPr sz="1400">
              <a:solidFill>
                <a:srgbClr val="3F3F3F"/>
              </a:solidFill>
            </a:endParaRPr>
          </a:p>
          <a:p>
            <a:pPr indent="-180000" lvl="0" marL="180000" rtl="0" algn="l">
              <a:lnSpc>
                <a:spcPct val="90000"/>
              </a:lnSpc>
              <a:spcBef>
                <a:spcPts val="600"/>
              </a:spcBef>
              <a:spcAft>
                <a:spcPts val="0"/>
              </a:spcAft>
              <a:buClr>
                <a:srgbClr val="3F3F3F"/>
              </a:buClr>
              <a:buSzPts val="1400"/>
              <a:buChar char="•"/>
            </a:pPr>
            <a:r>
              <a:rPr lang="en-US" sz="1400">
                <a:solidFill>
                  <a:srgbClr val="3F3F3F"/>
                </a:solidFill>
              </a:rPr>
              <a:t>The next slide presents the calculated fields along with their descriptions.</a:t>
            </a:r>
            <a:endParaRPr/>
          </a:p>
        </p:txBody>
      </p:sp>
      <p:sp>
        <p:nvSpPr>
          <p:cNvPr id="77" name="Google Shape;77;p4"/>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78" name="Google Shape;78;p4"/>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p:nvPr/>
        </p:nvSpPr>
        <p:spPr>
          <a:xfrm>
            <a:off x="10695963" y="6274965"/>
            <a:ext cx="1400962" cy="532701"/>
          </a:xfrm>
          <a:prstGeom prst="rect">
            <a:avLst/>
          </a:prstGeom>
          <a:solidFill>
            <a:schemeClr val="lt1"/>
          </a:solidFill>
          <a:ln>
            <a:noFill/>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5"/>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85" name="Google Shape;85;p5"/>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86" name="Google Shape;86;p5"/>
          <p:cNvGraphicFramePr/>
          <p:nvPr/>
        </p:nvGraphicFramePr>
        <p:xfrm>
          <a:off x="335560" y="109612"/>
          <a:ext cx="3000000" cy="3000000"/>
        </p:xfrm>
        <a:graphic>
          <a:graphicData uri="http://schemas.openxmlformats.org/drawingml/2006/table">
            <a:tbl>
              <a:tblPr bandRow="1">
                <a:noFill/>
                <a:tableStyleId>{A17AFD5E-AEB6-43DA-9E1C-75E6CD7F6B0D}</a:tableStyleId>
              </a:tblPr>
              <a:tblGrid>
                <a:gridCol w="634300"/>
                <a:gridCol w="2124900"/>
                <a:gridCol w="3605025"/>
                <a:gridCol w="3444025"/>
                <a:gridCol w="1712600"/>
              </a:tblGrid>
              <a:tr h="167850">
                <a:tc>
                  <a:txBody>
                    <a:bodyPr/>
                    <a:lstStyle/>
                    <a:p>
                      <a:pPr indent="0" lvl="0" marL="0" marR="0" rtl="0" algn="ctr">
                        <a:spcBef>
                          <a:spcPts val="0"/>
                        </a:spcBef>
                        <a:spcAft>
                          <a:spcPts val="0"/>
                        </a:spcAft>
                        <a:buNone/>
                      </a:pPr>
                      <a:r>
                        <a:rPr b="1" lang="en-US" sz="800" u="none" cap="none" strike="noStrike">
                          <a:solidFill>
                            <a:srgbClr val="FFFFFF"/>
                          </a:solidFill>
                        </a:rPr>
                        <a:t>FIELD ID</a:t>
                      </a:r>
                      <a:endParaRPr b="1" i="0" sz="800" u="none" cap="none" strike="noStrike">
                        <a:solidFill>
                          <a:srgbClr val="FFFFFF"/>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b="1" lang="en-US" sz="800" u="none" cap="none" strike="noStrike">
                          <a:solidFill>
                            <a:srgbClr val="FFFFFF"/>
                          </a:solidFill>
                        </a:rPr>
                        <a:t>FIELD NAME</a:t>
                      </a:r>
                      <a:endParaRPr b="1" i="0" sz="800" u="none" cap="none" strike="noStrike">
                        <a:solidFill>
                          <a:srgbClr val="FFFFFF"/>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b="1" lang="en-US" sz="800" u="none" cap="none" strike="noStrike">
                          <a:solidFill>
                            <a:srgbClr val="FFFFFF"/>
                          </a:solidFill>
                        </a:rPr>
                        <a:t>DESCRIPTION</a:t>
                      </a:r>
                      <a:endParaRPr b="1" i="0" sz="800" u="none" cap="none" strike="noStrike">
                        <a:solidFill>
                          <a:srgbClr val="FFFFFF"/>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b="1" lang="en-US" sz="800" u="none" cap="none" strike="noStrike">
                          <a:solidFill>
                            <a:srgbClr val="FFFFFF"/>
                          </a:solidFill>
                        </a:rPr>
                        <a:t>FORMULA</a:t>
                      </a:r>
                      <a:endParaRPr b="1" i="0" sz="800" u="none" cap="none" strike="noStrike">
                        <a:solidFill>
                          <a:srgbClr val="FFFFFF"/>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c>
                  <a:txBody>
                    <a:bodyPr/>
                    <a:lstStyle/>
                    <a:p>
                      <a:pPr indent="0" lvl="0" marL="0" marR="0" rtl="0" algn="ctr">
                        <a:spcBef>
                          <a:spcPts val="0"/>
                        </a:spcBef>
                        <a:spcAft>
                          <a:spcPts val="0"/>
                        </a:spcAft>
                        <a:buNone/>
                      </a:pPr>
                      <a:r>
                        <a:rPr b="1" lang="en-US" sz="800" u="none" cap="none" strike="noStrike">
                          <a:solidFill>
                            <a:srgbClr val="FFFFFF"/>
                          </a:solidFill>
                        </a:rPr>
                        <a:t>SAMPLE</a:t>
                      </a:r>
                      <a:endParaRPr b="1" i="0" sz="800" u="none" cap="none" strike="noStrike">
                        <a:solidFill>
                          <a:srgbClr val="FFFFFF"/>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4D186"/>
                    </a:solidFill>
                  </a:tcPr>
                </a:tc>
              </a:tr>
              <a:tr h="167850">
                <a:tc>
                  <a:txBody>
                    <a:bodyPr/>
                    <a:lstStyle/>
                    <a:p>
                      <a:pPr indent="0" lvl="0" marL="0" marR="0" rtl="0" algn="ctr">
                        <a:spcBef>
                          <a:spcPts val="0"/>
                        </a:spcBef>
                        <a:spcAft>
                          <a:spcPts val="0"/>
                        </a:spcAft>
                        <a:buNone/>
                      </a:pPr>
                      <a:r>
                        <a:rPr b="1" lang="en-US" sz="800" u="none" cap="none" strike="noStrike">
                          <a:solidFill>
                            <a:srgbClr val="000000"/>
                          </a:solidFill>
                        </a:rPr>
                        <a:t>1</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Date_Hour</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Date and hour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2016-12-18 23</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Date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Date of the event</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12/18/2016</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3</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Hour</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Hour of the event</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23</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4</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Weekday</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Day of the week (numeric)</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6</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5</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Weekday Name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Day of the week (text)</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Sunday</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6</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Month</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Month (numeric)</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7</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Month Name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Month (text)</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December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8</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Active drivers</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Number of active drivers (any level of activity) available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52</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9</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Online (h)</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Total supply hours available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Has booking (h) + Waiting for booking (h)</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11 + 6 ≈ 18</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10</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Has booking (h)</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Total hours when drivers had a client booking (any state)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6</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11</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Waiting for booking (h)</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Total hours which drivers spent waiting for booking</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11</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12</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Hours per active driver</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Average number of hours each driver was online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Online (h) / Active drivers</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18 / 52 = 0.3</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13</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Rides per online hour</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Average finished trips per online hour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Finished Rides / Online (h)</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 / 18 = 0.67</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14</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Finished Rides</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Number of finished trips</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15</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People saw 0 cars (unique)</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Number of users who did not see a car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9</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16</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People saw +1 cars (unique)</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Number of users who saw at least a car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32</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17</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000000"/>
                          </a:solidFill>
                        </a:rPr>
                        <a:t>Coverage Ratio (%)</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Proportion of users who saw at least a car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People saw +1 cars (unique) / Total People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32 / 41 = 78%</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18</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Demand</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Total demand</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People saw 0 cars (unique) + People saw +1 cars (unique)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32 + 9 = 41</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19</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Supply</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Total supply</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People saw +1 cars (unique)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32</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20</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Coverage per Online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Coverage per online hour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Coverage Ratio (%) / Online (h)</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78 / 18 = 4.33</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21</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Coverage Deficit</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Deficit in coverage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Coverage Threshold - Coverage Ratio (%)</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100 - 78 = 22</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22</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Additional Hours Needed</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Additional hours needed to reach full coverage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Coverage Deficit / Coverage per Online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22 / 4.33 ≈ 5.08</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23</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New Coverage Ratio</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Expected coverage ratio with additional hours</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Coverage per Online * (Online (h) + Additional Hours Needed)</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4.33 * (18 + 5.08) = 100</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24</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Additional Rides</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Additional rides expected by solving missed coverage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People saw 0 cars (unique)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9</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25</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Total Revenue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Total revenue generated</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Finished Rides * Average Finished Ride Value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 * 10€ = 120€</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26</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Driver Income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Income earned by drivers (80% of total revenue)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Finished Rides * Average Finished Ride Value * Driver Share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 * 10€ * 80% = 96€</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27</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Hour Rate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Driver income per online hour</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Driver Income / Online (h)</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96 / 18 ≈ 5.33</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28</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Guaranteed Income</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Income guaranteed to drivers</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Hour Rate * (Online (h) + Additional Hours Needed)</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5.36 * (18 + 5.08) = 123.7€</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67850">
                <a:tc>
                  <a:txBody>
                    <a:bodyPr/>
                    <a:lstStyle/>
                    <a:p>
                      <a:pPr indent="0" lvl="0" marL="0" marR="0" rtl="0" algn="ctr">
                        <a:spcBef>
                          <a:spcPts val="0"/>
                        </a:spcBef>
                        <a:spcAft>
                          <a:spcPts val="0"/>
                        </a:spcAft>
                        <a:buNone/>
                      </a:pPr>
                      <a:r>
                        <a:rPr b="1" lang="en-US" sz="800" u="none" cap="none" strike="noStrike">
                          <a:solidFill>
                            <a:srgbClr val="000000"/>
                          </a:solidFill>
                        </a:rPr>
                        <a:t>29</a:t>
                      </a:r>
                      <a:endParaRPr b="1"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800" u="none" cap="none" strike="noStrike">
                          <a:solidFill>
                            <a:srgbClr val="98005C"/>
                          </a:solidFill>
                        </a:rPr>
                        <a:t>Compensation</a:t>
                      </a:r>
                      <a:endParaRPr b="1" i="0" sz="800" u="none" cap="none" strike="noStrike">
                        <a:solidFill>
                          <a:srgbClr val="98005C"/>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Compensation paid by the company to meet guaranteed income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0" lang="en-US" sz="800" u="none" cap="none" strike="noStrike">
                          <a:solidFill>
                            <a:srgbClr val="000000"/>
                          </a:solidFill>
                        </a:rPr>
                        <a:t>Guaranteed Income - Driver Income</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b="0" lang="en-US" sz="800" u="none" cap="none" strike="noStrike">
                          <a:solidFill>
                            <a:srgbClr val="000000"/>
                          </a:solidFill>
                        </a:rPr>
                        <a:t>123.7 - 96 = 27.7€</a:t>
                      </a:r>
                      <a:endParaRPr b="0" i="0" sz="800" u="none" cap="none" strike="noStrike">
                        <a:solidFill>
                          <a:srgbClr val="000000"/>
                        </a:solidFill>
                        <a:latin typeface="Arial"/>
                        <a:ea typeface="Arial"/>
                        <a:cs typeface="Arial"/>
                        <a:sym typeface="Arial"/>
                      </a:endParaRPr>
                    </a:p>
                  </a:txBody>
                  <a:tcPr marT="45725" marB="45725" marR="45725" marL="457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7" name="Google Shape;87;p5"/>
          <p:cNvSpPr txBox="1"/>
          <p:nvPr/>
        </p:nvSpPr>
        <p:spPr>
          <a:xfrm>
            <a:off x="10960868" y="6582095"/>
            <a:ext cx="737381"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US" sz="800">
                <a:solidFill>
                  <a:srgbClr val="98005C"/>
                </a:solidFill>
                <a:latin typeface="Arial"/>
                <a:ea typeface="Arial"/>
                <a:cs typeface="Arial"/>
                <a:sym typeface="Arial"/>
              </a:rPr>
              <a:t>*Calculated fields</a:t>
            </a:r>
            <a:endParaRPr i="1" sz="800">
              <a:solidFill>
                <a:srgbClr val="98005C"/>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1. Critical Undersupply Periods: Analysis and Insights for Optimized Driver Availability</a:t>
            </a:r>
            <a:endParaRPr/>
          </a:p>
        </p:txBody>
      </p:sp>
      <p:sp>
        <p:nvSpPr>
          <p:cNvPr id="93" name="Google Shape;93;p6"/>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94" name="Google Shape;94;p6"/>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pSp>
        <p:nvGrpSpPr>
          <p:cNvPr id="95" name="Google Shape;95;p6"/>
          <p:cNvGrpSpPr/>
          <p:nvPr/>
        </p:nvGrpSpPr>
        <p:grpSpPr>
          <a:xfrm>
            <a:off x="6132473" y="1293731"/>
            <a:ext cx="5705856" cy="3051530"/>
            <a:chOff x="5954894" y="1293731"/>
            <a:chExt cx="5705856" cy="3051530"/>
          </a:xfrm>
        </p:grpSpPr>
        <p:pic>
          <p:nvPicPr>
            <p:cNvPr id="96" name="Google Shape;96;p6"/>
            <p:cNvPicPr preferRelativeResize="0"/>
            <p:nvPr/>
          </p:nvPicPr>
          <p:blipFill rotWithShape="1">
            <a:blip r:embed="rId3">
              <a:alphaModFix/>
            </a:blip>
            <a:srcRect b="0" l="0" r="0" t="0"/>
            <a:stretch/>
          </p:blipFill>
          <p:spPr>
            <a:xfrm>
              <a:off x="5954894" y="1293731"/>
              <a:ext cx="5705856" cy="3051530"/>
            </a:xfrm>
            <a:prstGeom prst="rect">
              <a:avLst/>
            </a:prstGeom>
            <a:noFill/>
            <a:ln>
              <a:noFill/>
            </a:ln>
          </p:spPr>
        </p:pic>
        <p:grpSp>
          <p:nvGrpSpPr>
            <p:cNvPr id="97" name="Google Shape;97;p6"/>
            <p:cNvGrpSpPr/>
            <p:nvPr/>
          </p:nvGrpSpPr>
          <p:grpSpPr>
            <a:xfrm>
              <a:off x="7243011" y="1507800"/>
              <a:ext cx="3251122" cy="2675222"/>
              <a:chOff x="7243011" y="1507800"/>
              <a:chExt cx="3251122" cy="2675222"/>
            </a:xfrm>
          </p:grpSpPr>
          <p:sp>
            <p:nvSpPr>
              <p:cNvPr id="98" name="Google Shape;98;p6"/>
              <p:cNvSpPr/>
              <p:nvPr/>
            </p:nvSpPr>
            <p:spPr>
              <a:xfrm>
                <a:off x="7959257" y="1507800"/>
                <a:ext cx="722730" cy="2675222"/>
              </a:xfrm>
              <a:prstGeom prst="roundRect">
                <a:avLst>
                  <a:gd fmla="val 5570" name="adj"/>
                </a:avLst>
              </a:prstGeom>
              <a:noFill/>
              <a:ln cap="flat" cmpd="sng" w="12700">
                <a:solidFill>
                  <a:srgbClr val="FF0000"/>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6"/>
              <p:cNvSpPr/>
              <p:nvPr/>
            </p:nvSpPr>
            <p:spPr>
              <a:xfrm>
                <a:off x="9771404" y="1507800"/>
                <a:ext cx="722729" cy="2675222"/>
              </a:xfrm>
              <a:prstGeom prst="roundRect">
                <a:avLst>
                  <a:gd fmla="val 5570" name="adj"/>
                </a:avLst>
              </a:prstGeom>
              <a:noFill/>
              <a:ln cap="flat" cmpd="sng" w="12700">
                <a:solidFill>
                  <a:srgbClr val="FF0000"/>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6"/>
              <p:cNvSpPr/>
              <p:nvPr/>
            </p:nvSpPr>
            <p:spPr>
              <a:xfrm>
                <a:off x="7243011" y="1507800"/>
                <a:ext cx="383688" cy="2675222"/>
              </a:xfrm>
              <a:prstGeom prst="roundRect">
                <a:avLst>
                  <a:gd fmla="val 5570" name="adj"/>
                </a:avLst>
              </a:prstGeom>
              <a:noFill/>
              <a:ln cap="flat" cmpd="sng" w="12700">
                <a:solidFill>
                  <a:srgbClr val="FF0000"/>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pic>
        <p:nvPicPr>
          <p:cNvPr id="101" name="Google Shape;101;p6"/>
          <p:cNvPicPr preferRelativeResize="0"/>
          <p:nvPr/>
        </p:nvPicPr>
        <p:blipFill rotWithShape="1">
          <a:blip r:embed="rId4">
            <a:alphaModFix/>
          </a:blip>
          <a:srcRect b="0" l="0" r="0" t="0"/>
          <a:stretch/>
        </p:blipFill>
        <p:spPr>
          <a:xfrm>
            <a:off x="245771" y="1416227"/>
            <a:ext cx="5705856" cy="2806539"/>
          </a:xfrm>
          <a:prstGeom prst="rect">
            <a:avLst/>
          </a:prstGeom>
          <a:noFill/>
          <a:ln>
            <a:noFill/>
          </a:ln>
        </p:spPr>
      </p:pic>
      <p:sp>
        <p:nvSpPr>
          <p:cNvPr id="102" name="Google Shape;102;p6"/>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103" name="Google Shape;103;p6"/>
          <p:cNvGraphicFramePr/>
          <p:nvPr/>
        </p:nvGraphicFramePr>
        <p:xfrm>
          <a:off x="245771" y="4613452"/>
          <a:ext cx="3000000" cy="3000000"/>
        </p:xfrm>
        <a:graphic>
          <a:graphicData uri="http://schemas.openxmlformats.org/drawingml/2006/table">
            <a:tbl>
              <a:tblPr bandRow="1" firstRow="1">
                <a:noFill/>
                <a:tableStyleId>{D1E21CB1-1CCA-4D6A-A4D2-7899D1CF67B9}</a:tableStyleId>
              </a:tblPr>
              <a:tblGrid>
                <a:gridCol w="5756300"/>
                <a:gridCol w="5756300"/>
              </a:tblGrid>
              <a:tr h="1653125">
                <a:tc>
                  <a:txBody>
                    <a:bodyPr/>
                    <a:lstStyle/>
                    <a:p>
                      <a:pPr indent="-342900" lvl="0" marL="342900" marR="0" rtl="0" algn="l">
                        <a:spcBef>
                          <a:spcPts val="0"/>
                        </a:spcBef>
                        <a:spcAft>
                          <a:spcPts val="0"/>
                        </a:spcAft>
                        <a:buClr>
                          <a:srgbClr val="3F3F3F"/>
                        </a:buClr>
                        <a:buSzPts val="1400"/>
                        <a:buFont typeface="Arial"/>
                        <a:buAutoNum type="alphaLcPeriod"/>
                      </a:pPr>
                      <a:r>
                        <a:rPr b="0" lang="en-US" sz="1400" u="none" cap="none" strike="noStrike">
                          <a:solidFill>
                            <a:srgbClr val="3F3F3F"/>
                          </a:solidFill>
                          <a:latin typeface="Arial"/>
                          <a:ea typeface="Arial"/>
                          <a:cs typeface="Arial"/>
                          <a:sym typeface="Arial"/>
                        </a:rPr>
                        <a:t>The chart highlights significant demand-supply gaps during early mornings (3-4 AM), morning commutes (7-10 AM), and evening peaks (5-8 PM), suggesting the need for targeted driver incentives to improve coverage and reduce missed opportunities.</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342900" lvl="0" marL="342900" marR="0" rtl="0" algn="l">
                        <a:spcBef>
                          <a:spcPts val="0"/>
                        </a:spcBef>
                        <a:spcAft>
                          <a:spcPts val="0"/>
                        </a:spcAft>
                        <a:buClr>
                          <a:srgbClr val="3F3F3F"/>
                        </a:buClr>
                        <a:buSzPts val="1400"/>
                        <a:buFont typeface="Arial"/>
                        <a:buAutoNum type="alphaLcPeriod" startAt="2"/>
                      </a:pPr>
                      <a:r>
                        <a:rPr b="0" lang="en-US" sz="1400" u="none" cap="none" strike="noStrike">
                          <a:solidFill>
                            <a:srgbClr val="3F3F3F"/>
                          </a:solidFill>
                          <a:latin typeface="Arial"/>
                          <a:ea typeface="Arial"/>
                          <a:cs typeface="Arial"/>
                          <a:sym typeface="Arial"/>
                        </a:rPr>
                        <a:t>The weekly coverage ratio per hour chart illustrates the demand-supply gaps, emphasizing critical peak hours. This information can be shared with drivers to incentivize their availability during undersupplied periods. Targeted notifications and bonus structures during these hours can help improve coverage, reduce unmet demand, and enhance rider satisfaction.</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2. Optimizing Coverage: Required Online Hours for Peak Periods</a:t>
            </a:r>
            <a:endParaRPr/>
          </a:p>
        </p:txBody>
      </p:sp>
      <p:sp>
        <p:nvSpPr>
          <p:cNvPr id="109" name="Google Shape;109;p7"/>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110" name="Google Shape;110;p7"/>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pSp>
        <p:nvGrpSpPr>
          <p:cNvPr id="111" name="Google Shape;111;p7"/>
          <p:cNvGrpSpPr/>
          <p:nvPr/>
        </p:nvGrpSpPr>
        <p:grpSpPr>
          <a:xfrm>
            <a:off x="3020036" y="1287184"/>
            <a:ext cx="5705856" cy="3008316"/>
            <a:chOff x="1384183" y="3283764"/>
            <a:chExt cx="5705856" cy="3008316"/>
          </a:xfrm>
        </p:grpSpPr>
        <p:pic>
          <p:nvPicPr>
            <p:cNvPr id="112" name="Google Shape;112;p7"/>
            <p:cNvPicPr preferRelativeResize="0"/>
            <p:nvPr/>
          </p:nvPicPr>
          <p:blipFill rotWithShape="1">
            <a:blip r:embed="rId3">
              <a:alphaModFix/>
            </a:blip>
            <a:srcRect b="0" l="0" r="0" t="0"/>
            <a:stretch/>
          </p:blipFill>
          <p:spPr>
            <a:xfrm>
              <a:off x="1384183" y="3283764"/>
              <a:ext cx="5705856" cy="3008316"/>
            </a:xfrm>
            <a:prstGeom prst="rect">
              <a:avLst/>
            </a:prstGeom>
            <a:noFill/>
            <a:ln>
              <a:noFill/>
            </a:ln>
          </p:spPr>
        </p:pic>
        <p:grpSp>
          <p:nvGrpSpPr>
            <p:cNvPr id="113" name="Google Shape;113;p7"/>
            <p:cNvGrpSpPr/>
            <p:nvPr/>
          </p:nvGrpSpPr>
          <p:grpSpPr>
            <a:xfrm>
              <a:off x="2645106" y="3487161"/>
              <a:ext cx="3217566" cy="2675222"/>
              <a:chOff x="7243011" y="1507800"/>
              <a:chExt cx="3217566" cy="2675222"/>
            </a:xfrm>
          </p:grpSpPr>
          <p:sp>
            <p:nvSpPr>
              <p:cNvPr id="114" name="Google Shape;114;p7"/>
              <p:cNvSpPr/>
              <p:nvPr/>
            </p:nvSpPr>
            <p:spPr>
              <a:xfrm>
                <a:off x="7959257" y="1507800"/>
                <a:ext cx="722730" cy="2675222"/>
              </a:xfrm>
              <a:prstGeom prst="roundRect">
                <a:avLst>
                  <a:gd fmla="val 5570" name="adj"/>
                </a:avLst>
              </a:prstGeom>
              <a:noFill/>
              <a:ln cap="flat" cmpd="sng" w="12700">
                <a:solidFill>
                  <a:srgbClr val="FF0000"/>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7"/>
              <p:cNvSpPr/>
              <p:nvPr/>
            </p:nvSpPr>
            <p:spPr>
              <a:xfrm>
                <a:off x="9737848" y="1507800"/>
                <a:ext cx="722729" cy="2675222"/>
              </a:xfrm>
              <a:prstGeom prst="roundRect">
                <a:avLst>
                  <a:gd fmla="val 5570" name="adj"/>
                </a:avLst>
              </a:prstGeom>
              <a:noFill/>
              <a:ln cap="flat" cmpd="sng" w="12700">
                <a:solidFill>
                  <a:srgbClr val="FF0000"/>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6" name="Google Shape;116;p7"/>
              <p:cNvSpPr/>
              <p:nvPr/>
            </p:nvSpPr>
            <p:spPr>
              <a:xfrm>
                <a:off x="7243011" y="1507800"/>
                <a:ext cx="383688" cy="2675222"/>
              </a:xfrm>
              <a:prstGeom prst="roundRect">
                <a:avLst>
                  <a:gd fmla="val 5570" name="adj"/>
                </a:avLst>
              </a:prstGeom>
              <a:noFill/>
              <a:ln cap="flat" cmpd="sng" w="12700">
                <a:solidFill>
                  <a:srgbClr val="FF0000"/>
                </a:solidFill>
                <a:prstDash val="solid"/>
                <a:miter lim="800000"/>
                <a:headEnd len="sm" w="sm" type="none"/>
                <a:tailEnd len="sm" w="sm" type="none"/>
              </a:ln>
            </p:spPr>
            <p:txBody>
              <a:bodyPr anchorCtr="0" anchor="ctr" bIns="36000" lIns="72000" spcFirstLastPara="1" rIns="72000" wrap="square" tIns="360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aphicFrame>
        <p:nvGraphicFramePr>
          <p:cNvPr id="117" name="Google Shape;117;p7"/>
          <p:cNvGraphicFramePr/>
          <p:nvPr/>
        </p:nvGraphicFramePr>
        <p:xfrm>
          <a:off x="505202" y="4613452"/>
          <a:ext cx="3000000" cy="3000000"/>
        </p:xfrm>
        <a:graphic>
          <a:graphicData uri="http://schemas.openxmlformats.org/drawingml/2006/table">
            <a:tbl>
              <a:tblPr bandRow="1" firstRow="1">
                <a:noFill/>
                <a:tableStyleId>{D1E21CB1-1CCA-4D6A-A4D2-7899D1CF67B9}</a:tableStyleId>
              </a:tblPr>
              <a:tblGrid>
                <a:gridCol w="11253150"/>
              </a:tblGrid>
              <a:tr h="1653125">
                <a:tc>
                  <a:txBody>
                    <a:bodyPr/>
                    <a:lstStyle/>
                    <a:p>
                      <a:pPr indent="0" lvl="0" marL="0" marR="0" rtl="0" algn="l">
                        <a:spcBef>
                          <a:spcPts val="0"/>
                        </a:spcBef>
                        <a:spcAft>
                          <a:spcPts val="0"/>
                        </a:spcAft>
                        <a:buNone/>
                      </a:pPr>
                      <a:r>
                        <a:rPr b="0" lang="en-US" sz="1400" u="none" cap="none" strike="noStrike">
                          <a:solidFill>
                            <a:srgbClr val="3F3F3F"/>
                          </a:solidFill>
                          <a:latin typeface="Arial"/>
                          <a:ea typeface="Arial"/>
                          <a:cs typeface="Arial"/>
                          <a:sym typeface="Arial"/>
                        </a:rPr>
                        <a:t>The chart illustrates the required additional online hours to achieve a 100% coverage ratio. It highlights the critical undersupplied periods, enabling us to target specific hours where driver availability is insufficient. By incentivizing drivers during these times, we can close the demand-supply gap, improve service quality, and ensure rider satisfaction. Additionally, this data can guide the optimization of operational strategies, such as adjusting guaranteed income schemes or deploying targeted promotions.</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430365" y="432000"/>
            <a:ext cx="11327999" cy="468000"/>
          </a:xfrm>
          <a:prstGeom prst="rect">
            <a:avLst/>
          </a:prstGeom>
          <a:noFill/>
          <a:ln>
            <a:noFill/>
          </a:ln>
        </p:spPr>
        <p:txBody>
          <a:bodyPr anchorCtr="0" anchor="t" bIns="0" lIns="0" spcFirstLastPara="1" rIns="0" wrap="square" tIns="0">
            <a:noAutofit/>
          </a:bodyPr>
          <a:lstStyle/>
          <a:p>
            <a:pPr indent="0" lvl="0" marL="0" rtl="0" algn="l">
              <a:lnSpc>
                <a:spcPct val="83000"/>
              </a:lnSpc>
              <a:spcBef>
                <a:spcPts val="0"/>
              </a:spcBef>
              <a:spcAft>
                <a:spcPts val="0"/>
              </a:spcAft>
              <a:buClr>
                <a:srgbClr val="34D186"/>
              </a:buClr>
              <a:buSzPts val="2600"/>
              <a:buFont typeface="Arial"/>
              <a:buNone/>
            </a:pPr>
            <a:r>
              <a:rPr lang="en-US"/>
              <a:t>3. Guaranteed Earnings Analysis: Attracting Drivers During Peak Hours</a:t>
            </a:r>
            <a:endParaRPr/>
          </a:p>
        </p:txBody>
      </p:sp>
      <p:sp>
        <p:nvSpPr>
          <p:cNvPr id="123" name="Google Shape;123;p8"/>
          <p:cNvSpPr txBox="1"/>
          <p:nvPr>
            <p:ph idx="10" type="dt"/>
          </p:nvPr>
        </p:nvSpPr>
        <p:spPr>
          <a:xfrm>
            <a:off x="889200" y="6586388"/>
            <a:ext cx="12240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17 November, 2024</a:t>
            </a:r>
            <a:endParaRPr/>
          </a:p>
        </p:txBody>
      </p:sp>
      <p:sp>
        <p:nvSpPr>
          <p:cNvPr id="124" name="Google Shape;124;p8"/>
          <p:cNvSpPr txBox="1"/>
          <p:nvPr>
            <p:ph idx="12" type="sldNum"/>
          </p:nvPr>
        </p:nvSpPr>
        <p:spPr>
          <a:xfrm>
            <a:off x="432000" y="6586388"/>
            <a:ext cx="302400" cy="162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graphicFrame>
        <p:nvGraphicFramePr>
          <p:cNvPr id="125" name="Google Shape;125;p8"/>
          <p:cNvGraphicFramePr/>
          <p:nvPr/>
        </p:nvGraphicFramePr>
        <p:xfrm>
          <a:off x="505202" y="4613452"/>
          <a:ext cx="3000000" cy="3000000"/>
        </p:xfrm>
        <a:graphic>
          <a:graphicData uri="http://schemas.openxmlformats.org/drawingml/2006/table">
            <a:tbl>
              <a:tblPr bandRow="1" firstRow="1">
                <a:noFill/>
                <a:tableStyleId>{D1E21CB1-1CCA-4D6A-A4D2-7899D1CF67B9}</a:tableStyleId>
              </a:tblPr>
              <a:tblGrid>
                <a:gridCol w="11253150"/>
              </a:tblGrid>
              <a:tr h="1653125">
                <a:tc>
                  <a:txBody>
                    <a:bodyPr/>
                    <a:lstStyle/>
                    <a:p>
                      <a:pPr indent="0" lvl="0" marL="0" marR="0" rtl="0" algn="l">
                        <a:spcBef>
                          <a:spcPts val="0"/>
                        </a:spcBef>
                        <a:spcAft>
                          <a:spcPts val="0"/>
                        </a:spcAft>
                        <a:buNone/>
                      </a:pPr>
                      <a:r>
                        <a:rPr b="0" lang="en-US" sz="1400">
                          <a:solidFill>
                            <a:srgbClr val="3F3F3F"/>
                          </a:solidFill>
                          <a:latin typeface="Arial"/>
                          <a:ea typeface="Arial"/>
                          <a:cs typeface="Arial"/>
                          <a:sym typeface="Arial"/>
                        </a:rPr>
                        <a:t>The chart shows compensation per hour during peak periods, illustrating how guaranteed income attracts drivers during undersupplied hours. For example, on Friday at 9 AM, a compensation of €179 ensures that if a driver’s earnings fall short, Bolt pays the difference, motivating drivers to stay active and reducing coverage gaps. Aligning incentives with demand peaks improves rider satisfaction and operational efficiency.</a:t>
                      </a:r>
                      <a:endParaRPr/>
                    </a:p>
                  </a:txBody>
                  <a:tcPr marT="137150" marB="137150" marR="137150" marL="1371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26" name="Google Shape;126;p8"/>
          <p:cNvSpPr/>
          <p:nvPr/>
        </p:nvSpPr>
        <p:spPr>
          <a:xfrm>
            <a:off x="0" y="0"/>
            <a:ext cx="12192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127" name="Google Shape;127;p8"/>
          <p:cNvPicPr preferRelativeResize="0"/>
          <p:nvPr/>
        </p:nvPicPr>
        <p:blipFill rotWithShape="1">
          <a:blip r:embed="rId3">
            <a:alphaModFix/>
          </a:blip>
          <a:srcRect b="0" l="0" r="0" t="0"/>
          <a:stretch/>
        </p:blipFill>
        <p:spPr>
          <a:xfrm>
            <a:off x="3243072" y="1108745"/>
            <a:ext cx="5705856" cy="3021482"/>
          </a:xfrm>
          <a:prstGeom prst="rect">
            <a:avLst/>
          </a:prstGeom>
          <a:noFill/>
          <a:ln>
            <a:noFill/>
          </a:ln>
        </p:spPr>
      </p:pic>
      <p:sp>
        <p:nvSpPr>
          <p:cNvPr id="128" name="Google Shape;128;p8"/>
          <p:cNvSpPr/>
          <p:nvPr/>
        </p:nvSpPr>
        <p:spPr>
          <a:xfrm>
            <a:off x="152400" y="152400"/>
            <a:ext cx="5705856"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p:nvPr>
            <p:ph type="title"/>
          </p:nvPr>
        </p:nvSpPr>
        <p:spPr>
          <a:xfrm>
            <a:off x="432000" y="1943488"/>
            <a:ext cx="4921049" cy="2971024"/>
          </a:xfrm>
          <a:prstGeom prst="roundRect">
            <a:avLst>
              <a:gd fmla="val 9435" name="adj"/>
            </a:avLst>
          </a:prstGeom>
          <a:solidFill>
            <a:srgbClr val="34D186"/>
          </a:solidFill>
          <a:ln>
            <a:noFill/>
          </a:ln>
        </p:spPr>
        <p:txBody>
          <a:bodyPr anchorCtr="0" anchor="t" bIns="457200" lIns="457200" spcFirstLastPara="1" rIns="457200" wrap="square" tIns="457200">
            <a:noAutofit/>
          </a:bodyPr>
          <a:lstStyle/>
          <a:p>
            <a:pPr indent="0" lvl="0" marL="0" rtl="0" algn="l">
              <a:lnSpc>
                <a:spcPct val="83000"/>
              </a:lnSpc>
              <a:spcBef>
                <a:spcPts val="0"/>
              </a:spcBef>
              <a:spcAft>
                <a:spcPts val="0"/>
              </a:spcAft>
              <a:buClr>
                <a:schemeClr val="lt1"/>
              </a:buClr>
              <a:buSzPts val="4000"/>
              <a:buFont typeface="Arial"/>
              <a:buNone/>
            </a:pPr>
            <a:r>
              <a:rPr lang="en-US" sz="4000"/>
              <a:t>2. Scaling Growth Analytics Operational Support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stlé 16:9">
  <a:themeElements>
    <a:clrScheme name="IBS Visual Identity 2020">
      <a:dk1>
        <a:srgbClr val="594A3C"/>
      </a:dk1>
      <a:lt1>
        <a:srgbClr val="FFFFFF"/>
      </a:lt1>
      <a:dk2>
        <a:srgbClr val="0065A1"/>
      </a:dk2>
      <a:lt2>
        <a:srgbClr val="F3F1EF"/>
      </a:lt2>
      <a:accent1>
        <a:srgbClr val="00A0DF"/>
      </a:accent1>
      <a:accent2>
        <a:srgbClr val="00AFAA"/>
      </a:accent2>
      <a:accent3>
        <a:srgbClr val="61A60E"/>
      </a:accent3>
      <a:accent4>
        <a:srgbClr val="FFC600"/>
      </a:accent4>
      <a:accent5>
        <a:srgbClr val="CB007B"/>
      </a:accent5>
      <a:accent6>
        <a:srgbClr val="000000"/>
      </a:accent6>
      <a:hlink>
        <a:srgbClr val="00A0DF"/>
      </a:hlink>
      <a:folHlink>
        <a:srgbClr val="B14F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2020-06-16T14:30:01Z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da0a2f-b917-4d51-b0d0-d418a10c8b23_Enabled">
    <vt:lpwstr>True</vt:lpwstr>
  </property>
  <property fmtid="{D5CDD505-2E9C-101B-9397-08002B2CF9AE}" pid="3" name="MSIP_Label_1ada0a2f-b917-4d51-b0d0-d418a10c8b23_SiteId">
    <vt:lpwstr>12a3af23-a769-4654-847f-958f3d479f4a</vt:lpwstr>
  </property>
  <property fmtid="{D5CDD505-2E9C-101B-9397-08002B2CF9AE}" pid="4" name="MSIP_Label_1ada0a2f-b917-4d51-b0d0-d418a10c8b23_Owner">
    <vt:lpwstr>Candy.Scarfe@nestle.com</vt:lpwstr>
  </property>
  <property fmtid="{D5CDD505-2E9C-101B-9397-08002B2CF9AE}" pid="5" name="MSIP_Label_1ada0a2f-b917-4d51-b0d0-d418a10c8b23_SetDate">
    <vt:lpwstr>2020-06-16T14:33:30.7160994Z</vt:lpwstr>
  </property>
  <property fmtid="{D5CDD505-2E9C-101B-9397-08002B2CF9AE}" pid="6" name="MSIP_Label_1ada0a2f-b917-4d51-b0d0-d418a10c8b23_Name">
    <vt:lpwstr>General Use</vt:lpwstr>
  </property>
  <property fmtid="{D5CDD505-2E9C-101B-9397-08002B2CF9AE}" pid="7" name="MSIP_Label_1ada0a2f-b917-4d51-b0d0-d418a10c8b23_Application">
    <vt:lpwstr>Microsoft Azure Information Protection</vt:lpwstr>
  </property>
  <property fmtid="{D5CDD505-2E9C-101B-9397-08002B2CF9AE}" pid="8" name="MSIP_Label_1ada0a2f-b917-4d51-b0d0-d418a10c8b23_ActionId">
    <vt:lpwstr>4ca5926c-93c1-4364-a6f1-e78bd76d91f4</vt:lpwstr>
  </property>
  <property fmtid="{D5CDD505-2E9C-101B-9397-08002B2CF9AE}" pid="9" name="MSIP_Label_1ada0a2f-b917-4d51-b0d0-d418a10c8b23_Extended_MSFT_Method">
    <vt:lpwstr>Automatic</vt:lpwstr>
  </property>
  <property fmtid="{D5CDD505-2E9C-101B-9397-08002B2CF9AE}" pid="10" name="Sensitivity">
    <vt:lpwstr>General Use</vt:lpwstr>
  </property>
  <property fmtid="{D5CDD505-2E9C-101B-9397-08002B2CF9AE}" pid="11" name="ContentTypeId">
    <vt:lpwstr>0x01010066AC04B51B80B74FB7963D2F50A2C04A</vt:lpwstr>
  </property>
  <property fmtid="{D5CDD505-2E9C-101B-9397-08002B2CF9AE}" pid="12" name="_dlc_DocIdItemGuid">
    <vt:lpwstr>bda4f9eb-3a9f-4099-96fe-1f40b1a350ac</vt:lpwstr>
  </property>
  <property fmtid="{D5CDD505-2E9C-101B-9397-08002B2CF9AE}" pid="13" name="MediaServiceImageTags">
    <vt:lpwstr/>
  </property>
</Properties>
</file>