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61" r:id="rId2"/>
    <p:sldId id="263" r:id="rId3"/>
    <p:sldId id="274" r:id="rId4"/>
    <p:sldId id="275" r:id="rId5"/>
    <p:sldId id="276" r:id="rId6"/>
    <p:sldId id="277" r:id="rId7"/>
    <p:sldId id="278" r:id="rId8"/>
    <p:sldId id="282" r:id="rId9"/>
    <p:sldId id="265" r:id="rId10"/>
    <p:sldId id="279" r:id="rId11"/>
    <p:sldId id="273" r:id="rId12"/>
    <p:sldId id="280" r:id="rId13"/>
    <p:sldId id="281" r:id="rId14"/>
    <p:sldId id="272"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3748" userDrawn="1">
          <p15:clr>
            <a:srgbClr val="A4A3A4"/>
          </p15:clr>
        </p15:guide>
        <p15:guide id="2" pos="16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436FC1"/>
    <a:srgbClr val="A2A4A4"/>
    <a:srgbClr val="5999D3"/>
    <a:srgbClr val="254175"/>
    <a:srgbClr val="6D6868"/>
    <a:srgbClr val="005296"/>
    <a:srgbClr val="014D8E"/>
    <a:srgbClr val="00589F"/>
    <a:srgbClr val="005FA8"/>
    <a:srgbClr val="005AA5"/>
  </p:clrMru>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9770"/>
    <p:restoredTop sz="96208"/>
  </p:normalViewPr>
  <p:slideViewPr>
    <p:cSldViewPr snapToGrid="0" snapToObjects="1" showGuides="1">
      <p:cViewPr varScale="1">
        <p:scale>
          <a:sx n="91" d="100"/>
          <a:sy n="91" d="100"/>
        </p:scale>
        <p:origin x="-154" y="-86"/>
      </p:cViewPr>
      <p:guideLst>
        <p:guide orient="horz" pos="3748"/>
        <p:guide pos="166"/>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035896B-F54D-CB4E-8E1F-E922CD2678BE}"/>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 xmlns:a16="http://schemas.microsoft.com/office/drawing/2014/main" id="{8FB9CB30-EEA7-6C48-BA49-131675470AA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 xmlns:a16="http://schemas.microsoft.com/office/drawing/2014/main" id="{B30C9555-C9B4-D94D-A6AC-7000721C11DA}"/>
              </a:ext>
            </a:extLst>
          </p:cNvPr>
          <p:cNvSpPr>
            <a:spLocks noGrp="1"/>
          </p:cNvSpPr>
          <p:nvPr>
            <p:ph type="dt" sz="half" idx="10"/>
          </p:nvPr>
        </p:nvSpPr>
        <p:spPr/>
        <p:txBody>
          <a:bodyPr/>
          <a:lstStyle/>
          <a:p>
            <a:fld id="{9A82BF8E-211B-9C43-825C-0671E50D7E39}" type="datetimeFigureOut">
              <a:rPr lang="en-US" smtClean="0"/>
              <a:pPr/>
              <a:t>7/10/2021</a:t>
            </a:fld>
            <a:endParaRPr lang="en-US" dirty="0"/>
          </a:p>
        </p:txBody>
      </p:sp>
      <p:sp>
        <p:nvSpPr>
          <p:cNvPr id="5" name="Footer Placeholder 4">
            <a:extLst>
              <a:ext uri="{FF2B5EF4-FFF2-40B4-BE49-F238E27FC236}">
                <a16:creationId xmlns="" xmlns:a16="http://schemas.microsoft.com/office/drawing/2014/main" id="{41E0B8D3-9A29-B64E-B444-0F0A1CB16BA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 xmlns:a16="http://schemas.microsoft.com/office/drawing/2014/main" id="{415229D4-3156-F845-AAA9-9F4AAF57EA97}"/>
              </a:ext>
            </a:extLst>
          </p:cNvPr>
          <p:cNvSpPr>
            <a:spLocks noGrp="1"/>
          </p:cNvSpPr>
          <p:nvPr>
            <p:ph type="sldNum" sz="quarter" idx="12"/>
          </p:nvPr>
        </p:nvSpPr>
        <p:spPr/>
        <p:txBody>
          <a:bodyPr/>
          <a:lstStyle/>
          <a:p>
            <a:fld id="{E14FFDC9-3D54-674E-86E0-9C3C86728DA7}" type="slidenum">
              <a:rPr lang="en-US" smtClean="0"/>
              <a:pPr/>
              <a:t>‹#›</a:t>
            </a:fld>
            <a:endParaRPr lang="en-US" dirty="0"/>
          </a:p>
        </p:txBody>
      </p:sp>
    </p:spTree>
    <p:extLst>
      <p:ext uri="{BB962C8B-B14F-4D97-AF65-F5344CB8AC3E}">
        <p14:creationId xmlns="" xmlns:p14="http://schemas.microsoft.com/office/powerpoint/2010/main" val="29125328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4_Blank">
    <p:spTree>
      <p:nvGrpSpPr>
        <p:cNvPr id="1" name=""/>
        <p:cNvGrpSpPr/>
        <p:nvPr/>
      </p:nvGrpSpPr>
      <p:grpSpPr>
        <a:xfrm>
          <a:off x="0" y="0"/>
          <a:ext cx="0" cy="0"/>
          <a:chOff x="0" y="0"/>
          <a:chExt cx="0" cy="0"/>
        </a:xfrm>
      </p:grpSpPr>
      <p:pic>
        <p:nvPicPr>
          <p:cNvPr id="2" name="Picture 1">
            <a:extLst>
              <a:ext uri="{FF2B5EF4-FFF2-40B4-BE49-F238E27FC236}">
                <a16:creationId xmlns="" xmlns:a16="http://schemas.microsoft.com/office/drawing/2014/main" id="{F1F07356-A34D-4F4D-A489-BAAA1D2552E9}"/>
              </a:ext>
            </a:extLst>
          </p:cNvPr>
          <p:cNvPicPr>
            <a:picLocks noChangeAspect="1"/>
          </p:cNvPicPr>
          <p:nvPr userDrawn="1"/>
        </p:nvPicPr>
        <p:blipFill rotWithShape="1">
          <a:blip r:embed="rId2"/>
          <a:srcRect l="1825" t="12803" r="7288" b="46015"/>
          <a:stretch/>
        </p:blipFill>
        <p:spPr>
          <a:xfrm>
            <a:off x="0" y="0"/>
            <a:ext cx="12192000" cy="3616864"/>
          </a:xfrm>
          <a:prstGeom prst="rect">
            <a:avLst/>
          </a:prstGeom>
        </p:spPr>
      </p:pic>
      <p:pic>
        <p:nvPicPr>
          <p:cNvPr id="24" name="Picture 23">
            <a:extLst>
              <a:ext uri="{FF2B5EF4-FFF2-40B4-BE49-F238E27FC236}">
                <a16:creationId xmlns="" xmlns:a16="http://schemas.microsoft.com/office/drawing/2014/main" id="{1B503D70-FF35-A949-A3D8-E63C868F360C}"/>
              </a:ext>
            </a:extLst>
          </p:cNvPr>
          <p:cNvPicPr>
            <a:picLocks noChangeAspect="1"/>
          </p:cNvPicPr>
          <p:nvPr userDrawn="1"/>
        </p:nvPicPr>
        <p:blipFill rotWithShape="1">
          <a:blip r:embed="rId3"/>
          <a:srcRect l="4686" t="451" r="7375" b="1"/>
          <a:stretch/>
        </p:blipFill>
        <p:spPr>
          <a:xfrm rot="20436793">
            <a:off x="-188402" y="2374729"/>
            <a:ext cx="13432426" cy="5601308"/>
          </a:xfrm>
          <a:custGeom>
            <a:avLst/>
            <a:gdLst>
              <a:gd name="connsiteX0" fmla="*/ 12359125 w 13432426"/>
              <a:gd name="connsiteY0" fmla="*/ 0 h 5601308"/>
              <a:gd name="connsiteX1" fmla="*/ 13432426 w 13432426"/>
              <a:gd name="connsiteY1" fmla="*/ 377691 h 5601308"/>
              <a:gd name="connsiteX2" fmla="*/ 13432426 w 13432426"/>
              <a:gd name="connsiteY2" fmla="*/ 778593 h 5601308"/>
              <a:gd name="connsiteX3" fmla="*/ 11735330 w 13432426"/>
              <a:gd name="connsiteY3" fmla="*/ 5601308 h 5601308"/>
              <a:gd name="connsiteX4" fmla="*/ 9605975 w 13432426"/>
              <a:gd name="connsiteY4" fmla="*/ 5601308 h 5601308"/>
              <a:gd name="connsiteX5" fmla="*/ 0 w 13432426"/>
              <a:gd name="connsiteY5" fmla="*/ 2221001 h 5601308"/>
              <a:gd name="connsiteX6" fmla="*/ 781562 w 13432426"/>
              <a:gd name="connsiteY6" fmla="*/ 0 h 56013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432426" h="5601308">
                <a:moveTo>
                  <a:pt x="12359125" y="0"/>
                </a:moveTo>
                <a:lnTo>
                  <a:pt x="13432426" y="377691"/>
                </a:lnTo>
                <a:lnTo>
                  <a:pt x="13432426" y="778593"/>
                </a:lnTo>
                <a:lnTo>
                  <a:pt x="11735330" y="5601308"/>
                </a:lnTo>
                <a:lnTo>
                  <a:pt x="9605975" y="5601308"/>
                </a:lnTo>
                <a:lnTo>
                  <a:pt x="0" y="2221001"/>
                </a:lnTo>
                <a:lnTo>
                  <a:pt x="781562" y="0"/>
                </a:lnTo>
                <a:close/>
              </a:path>
            </a:pathLst>
          </a:custGeom>
        </p:spPr>
      </p:pic>
    </p:spTree>
    <p:extLst>
      <p:ext uri="{BB962C8B-B14F-4D97-AF65-F5344CB8AC3E}">
        <p14:creationId xmlns="" xmlns:p14="http://schemas.microsoft.com/office/powerpoint/2010/main" val="5936068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3_Blank">
    <p:spTree>
      <p:nvGrpSpPr>
        <p:cNvPr id="1" name=""/>
        <p:cNvGrpSpPr/>
        <p:nvPr/>
      </p:nvGrpSpPr>
      <p:grpSpPr>
        <a:xfrm>
          <a:off x="0" y="0"/>
          <a:ext cx="0" cy="0"/>
          <a:chOff x="0" y="0"/>
          <a:chExt cx="0" cy="0"/>
        </a:xfrm>
      </p:grpSpPr>
      <p:sp>
        <p:nvSpPr>
          <p:cNvPr id="5" name="Rectangle 4">
            <a:extLst>
              <a:ext uri="{FF2B5EF4-FFF2-40B4-BE49-F238E27FC236}">
                <a16:creationId xmlns="" xmlns:a16="http://schemas.microsoft.com/office/drawing/2014/main" id="{55068E9B-E8B9-FD4D-B2B9-D4F02F0B2B31}"/>
              </a:ext>
            </a:extLst>
          </p:cNvPr>
          <p:cNvSpPr/>
          <p:nvPr userDrawn="1"/>
        </p:nvSpPr>
        <p:spPr>
          <a:xfrm>
            <a:off x="11328400" y="0"/>
            <a:ext cx="863600" cy="6858000"/>
          </a:xfrm>
          <a:prstGeom prst="rect">
            <a:avLst/>
          </a:prstGeom>
          <a:gradFill>
            <a:gsLst>
              <a:gs pos="37000">
                <a:srgbClr val="0070C0"/>
              </a:gs>
              <a:gs pos="100000">
                <a:srgbClr val="00B0F0"/>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Picture 8">
            <a:extLst>
              <a:ext uri="{FF2B5EF4-FFF2-40B4-BE49-F238E27FC236}">
                <a16:creationId xmlns="" xmlns:a16="http://schemas.microsoft.com/office/drawing/2014/main" id="{A18BA7AC-F33E-C740-BF8D-F8385FEFA684}"/>
              </a:ext>
            </a:extLst>
          </p:cNvPr>
          <p:cNvPicPr>
            <a:picLocks noChangeAspect="1"/>
          </p:cNvPicPr>
          <p:nvPr userDrawn="1"/>
        </p:nvPicPr>
        <p:blipFill rotWithShape="1">
          <a:blip r:embed="rId2"/>
          <a:srcRect l="7025" t="16383" r="11065" b="12297"/>
          <a:stretch/>
        </p:blipFill>
        <p:spPr>
          <a:xfrm>
            <a:off x="0" y="0"/>
            <a:ext cx="11328400" cy="6858000"/>
          </a:xfrm>
          <a:prstGeom prst="rect">
            <a:avLst/>
          </a:prstGeom>
        </p:spPr>
      </p:pic>
      <p:sp>
        <p:nvSpPr>
          <p:cNvPr id="6" name="Oval 5">
            <a:extLst>
              <a:ext uri="{FF2B5EF4-FFF2-40B4-BE49-F238E27FC236}">
                <a16:creationId xmlns="" xmlns:a16="http://schemas.microsoft.com/office/drawing/2014/main" id="{D2832F23-5F8E-C24A-924C-295E5E3C0658}"/>
              </a:ext>
            </a:extLst>
          </p:cNvPr>
          <p:cNvSpPr/>
          <p:nvPr userDrawn="1"/>
        </p:nvSpPr>
        <p:spPr>
          <a:xfrm>
            <a:off x="10778066" y="5338233"/>
            <a:ext cx="1130300" cy="1130300"/>
          </a:xfrm>
          <a:prstGeom prst="ellipse">
            <a:avLst/>
          </a:prstGeom>
          <a:solidFill>
            <a:schemeClr val="bg1"/>
          </a:solidFill>
          <a:ln>
            <a:noFill/>
          </a:ln>
          <a:effectLst>
            <a:outerShdw blurRad="177800" dist="12700" dir="2580000" sx="104000" sy="104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7" descr="A close up of a sign&#10;&#10;Description automatically generated">
            <a:extLst>
              <a:ext uri="{FF2B5EF4-FFF2-40B4-BE49-F238E27FC236}">
                <a16:creationId xmlns="" xmlns:a16="http://schemas.microsoft.com/office/drawing/2014/main" id="{94B41FC5-8BC2-BB44-AC5B-4D88A0635522}"/>
              </a:ext>
            </a:extLst>
          </p:cNvPr>
          <p:cNvPicPr>
            <a:picLocks noChangeAspect="1"/>
          </p:cNvPicPr>
          <p:nvPr userDrawn="1"/>
        </p:nvPicPr>
        <p:blipFill>
          <a:blip r:embed="rId3"/>
          <a:stretch>
            <a:fillRect/>
          </a:stretch>
        </p:blipFill>
        <p:spPr>
          <a:xfrm>
            <a:off x="10962216" y="5520267"/>
            <a:ext cx="762000" cy="762000"/>
          </a:xfrm>
          <a:prstGeom prst="rect">
            <a:avLst/>
          </a:prstGeom>
        </p:spPr>
      </p:pic>
    </p:spTree>
    <p:extLst>
      <p:ext uri="{BB962C8B-B14F-4D97-AF65-F5344CB8AC3E}">
        <p14:creationId xmlns="" xmlns:p14="http://schemas.microsoft.com/office/powerpoint/2010/main" val="22506437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5_Blank">
    <p:spTree>
      <p:nvGrpSpPr>
        <p:cNvPr id="1" name=""/>
        <p:cNvGrpSpPr/>
        <p:nvPr/>
      </p:nvGrpSpPr>
      <p:grpSpPr>
        <a:xfrm>
          <a:off x="0" y="0"/>
          <a:ext cx="0" cy="0"/>
          <a:chOff x="0" y="0"/>
          <a:chExt cx="0" cy="0"/>
        </a:xfrm>
      </p:grpSpPr>
      <p:sp>
        <p:nvSpPr>
          <p:cNvPr id="5" name="Rectangle 4">
            <a:extLst>
              <a:ext uri="{FF2B5EF4-FFF2-40B4-BE49-F238E27FC236}">
                <a16:creationId xmlns="" xmlns:a16="http://schemas.microsoft.com/office/drawing/2014/main" id="{55068E9B-E8B9-FD4D-B2B9-D4F02F0B2B31}"/>
              </a:ext>
            </a:extLst>
          </p:cNvPr>
          <p:cNvSpPr/>
          <p:nvPr userDrawn="1"/>
        </p:nvSpPr>
        <p:spPr>
          <a:xfrm>
            <a:off x="11328400" y="0"/>
            <a:ext cx="863600" cy="6858000"/>
          </a:xfrm>
          <a:prstGeom prst="rect">
            <a:avLst/>
          </a:prstGeom>
          <a:gradFill>
            <a:gsLst>
              <a:gs pos="37000">
                <a:srgbClr val="0070C0"/>
              </a:gs>
              <a:gs pos="100000">
                <a:srgbClr val="00B0F0"/>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Oval 5">
            <a:extLst>
              <a:ext uri="{FF2B5EF4-FFF2-40B4-BE49-F238E27FC236}">
                <a16:creationId xmlns="" xmlns:a16="http://schemas.microsoft.com/office/drawing/2014/main" id="{D2832F23-5F8E-C24A-924C-295E5E3C0658}"/>
              </a:ext>
            </a:extLst>
          </p:cNvPr>
          <p:cNvSpPr/>
          <p:nvPr userDrawn="1"/>
        </p:nvSpPr>
        <p:spPr>
          <a:xfrm>
            <a:off x="10778066" y="5338233"/>
            <a:ext cx="1130300" cy="1130300"/>
          </a:xfrm>
          <a:prstGeom prst="ellipse">
            <a:avLst/>
          </a:prstGeom>
          <a:solidFill>
            <a:schemeClr val="bg1"/>
          </a:solidFill>
          <a:ln>
            <a:noFill/>
          </a:ln>
          <a:effectLst>
            <a:outerShdw blurRad="177800" dist="12700" dir="2580000" sx="104000" sy="104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7" descr="A close up of a sign&#10;&#10;Description automatically generated">
            <a:extLst>
              <a:ext uri="{FF2B5EF4-FFF2-40B4-BE49-F238E27FC236}">
                <a16:creationId xmlns="" xmlns:a16="http://schemas.microsoft.com/office/drawing/2014/main" id="{94B41FC5-8BC2-BB44-AC5B-4D88A0635522}"/>
              </a:ext>
            </a:extLst>
          </p:cNvPr>
          <p:cNvPicPr>
            <a:picLocks noChangeAspect="1"/>
          </p:cNvPicPr>
          <p:nvPr userDrawn="1"/>
        </p:nvPicPr>
        <p:blipFill>
          <a:blip r:embed="rId2"/>
          <a:stretch>
            <a:fillRect/>
          </a:stretch>
        </p:blipFill>
        <p:spPr>
          <a:xfrm>
            <a:off x="10962216" y="5520267"/>
            <a:ext cx="762000" cy="762000"/>
          </a:xfrm>
          <a:prstGeom prst="rect">
            <a:avLst/>
          </a:prstGeom>
        </p:spPr>
      </p:pic>
    </p:spTree>
    <p:extLst>
      <p:ext uri="{BB962C8B-B14F-4D97-AF65-F5344CB8AC3E}">
        <p14:creationId xmlns="" xmlns:p14="http://schemas.microsoft.com/office/powerpoint/2010/main" val="27765646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CF31018-2976-AA49-A740-DDC5D6D70DAF}"/>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 xmlns:a16="http://schemas.microsoft.com/office/drawing/2014/main" id="{6DD3960F-3B9D-134F-920F-56EC4DE5872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 xmlns:a16="http://schemas.microsoft.com/office/drawing/2014/main" id="{2899E991-8828-2049-9393-950FD703A14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 xmlns:a16="http://schemas.microsoft.com/office/drawing/2014/main" id="{4EED5707-B915-DA47-9178-0C1ABADB0FD6}"/>
              </a:ext>
            </a:extLst>
          </p:cNvPr>
          <p:cNvSpPr>
            <a:spLocks noGrp="1"/>
          </p:cNvSpPr>
          <p:nvPr>
            <p:ph type="dt" sz="half" idx="10"/>
          </p:nvPr>
        </p:nvSpPr>
        <p:spPr/>
        <p:txBody>
          <a:bodyPr/>
          <a:lstStyle/>
          <a:p>
            <a:fld id="{9A82BF8E-211B-9C43-825C-0671E50D7E39}" type="datetimeFigureOut">
              <a:rPr lang="en-US" smtClean="0"/>
              <a:pPr/>
              <a:t>7/10/2021</a:t>
            </a:fld>
            <a:endParaRPr lang="en-US" dirty="0"/>
          </a:p>
        </p:txBody>
      </p:sp>
      <p:sp>
        <p:nvSpPr>
          <p:cNvPr id="6" name="Footer Placeholder 5">
            <a:extLst>
              <a:ext uri="{FF2B5EF4-FFF2-40B4-BE49-F238E27FC236}">
                <a16:creationId xmlns="" xmlns:a16="http://schemas.microsoft.com/office/drawing/2014/main" id="{D564392B-A7E4-D143-BD60-F9538421A8AF}"/>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 xmlns:a16="http://schemas.microsoft.com/office/drawing/2014/main" id="{B5351E37-109A-B343-B780-F7233ACAF45C}"/>
              </a:ext>
            </a:extLst>
          </p:cNvPr>
          <p:cNvSpPr>
            <a:spLocks noGrp="1"/>
          </p:cNvSpPr>
          <p:nvPr>
            <p:ph type="sldNum" sz="quarter" idx="12"/>
          </p:nvPr>
        </p:nvSpPr>
        <p:spPr/>
        <p:txBody>
          <a:bodyPr/>
          <a:lstStyle/>
          <a:p>
            <a:fld id="{E14FFDC9-3D54-674E-86E0-9C3C86728DA7}" type="slidenum">
              <a:rPr lang="en-US" smtClean="0"/>
              <a:pPr/>
              <a:t>‹#›</a:t>
            </a:fld>
            <a:endParaRPr lang="en-US" dirty="0"/>
          </a:p>
        </p:txBody>
      </p:sp>
    </p:spTree>
    <p:extLst>
      <p:ext uri="{BB962C8B-B14F-4D97-AF65-F5344CB8AC3E}">
        <p14:creationId xmlns="" xmlns:p14="http://schemas.microsoft.com/office/powerpoint/2010/main" val="13337017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F122277-4EFA-E743-8BB3-E6C403E66673}"/>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 xmlns:a16="http://schemas.microsoft.com/office/drawing/2014/main" id="{3F2D57E5-3218-D44D-89DB-D869107F77D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 xmlns:a16="http://schemas.microsoft.com/office/drawing/2014/main" id="{C00F2D83-EAB4-CA44-A7F7-C18A4A7153D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 xmlns:a16="http://schemas.microsoft.com/office/drawing/2014/main" id="{7B85B392-C1F3-764E-9AA3-457044F124D7}"/>
              </a:ext>
            </a:extLst>
          </p:cNvPr>
          <p:cNvSpPr>
            <a:spLocks noGrp="1"/>
          </p:cNvSpPr>
          <p:nvPr>
            <p:ph type="dt" sz="half" idx="10"/>
          </p:nvPr>
        </p:nvSpPr>
        <p:spPr/>
        <p:txBody>
          <a:bodyPr/>
          <a:lstStyle/>
          <a:p>
            <a:fld id="{9A82BF8E-211B-9C43-825C-0671E50D7E39}" type="datetimeFigureOut">
              <a:rPr lang="en-US" smtClean="0"/>
              <a:pPr/>
              <a:t>7/10/2021</a:t>
            </a:fld>
            <a:endParaRPr lang="en-US" dirty="0"/>
          </a:p>
        </p:txBody>
      </p:sp>
      <p:sp>
        <p:nvSpPr>
          <p:cNvPr id="6" name="Footer Placeholder 5">
            <a:extLst>
              <a:ext uri="{FF2B5EF4-FFF2-40B4-BE49-F238E27FC236}">
                <a16:creationId xmlns="" xmlns:a16="http://schemas.microsoft.com/office/drawing/2014/main" id="{8354A54A-FF07-7C48-999A-67D71B4B086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 xmlns:a16="http://schemas.microsoft.com/office/drawing/2014/main" id="{F648022A-1337-0B44-AEA8-E4615BE3D78C}"/>
              </a:ext>
            </a:extLst>
          </p:cNvPr>
          <p:cNvSpPr>
            <a:spLocks noGrp="1"/>
          </p:cNvSpPr>
          <p:nvPr>
            <p:ph type="sldNum" sz="quarter" idx="12"/>
          </p:nvPr>
        </p:nvSpPr>
        <p:spPr/>
        <p:txBody>
          <a:bodyPr/>
          <a:lstStyle/>
          <a:p>
            <a:fld id="{E14FFDC9-3D54-674E-86E0-9C3C86728DA7}" type="slidenum">
              <a:rPr lang="en-US" smtClean="0"/>
              <a:pPr/>
              <a:t>‹#›</a:t>
            </a:fld>
            <a:endParaRPr lang="en-US" dirty="0"/>
          </a:p>
        </p:txBody>
      </p:sp>
    </p:spTree>
    <p:extLst>
      <p:ext uri="{BB962C8B-B14F-4D97-AF65-F5344CB8AC3E}">
        <p14:creationId xmlns="" xmlns:p14="http://schemas.microsoft.com/office/powerpoint/2010/main" val="26229588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1D33C27-9C65-3E45-873D-7188A5407D8E}"/>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 xmlns:a16="http://schemas.microsoft.com/office/drawing/2014/main" id="{58668386-7936-D842-93AB-FC92510A5CF6}"/>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 xmlns:a16="http://schemas.microsoft.com/office/drawing/2014/main" id="{47951898-E20A-7241-B4F6-77B54730E075}"/>
              </a:ext>
            </a:extLst>
          </p:cNvPr>
          <p:cNvSpPr>
            <a:spLocks noGrp="1"/>
          </p:cNvSpPr>
          <p:nvPr>
            <p:ph type="dt" sz="half" idx="10"/>
          </p:nvPr>
        </p:nvSpPr>
        <p:spPr/>
        <p:txBody>
          <a:bodyPr/>
          <a:lstStyle/>
          <a:p>
            <a:fld id="{9A82BF8E-211B-9C43-825C-0671E50D7E39}" type="datetimeFigureOut">
              <a:rPr lang="en-US" smtClean="0"/>
              <a:pPr/>
              <a:t>7/10/2021</a:t>
            </a:fld>
            <a:endParaRPr lang="en-US" dirty="0"/>
          </a:p>
        </p:txBody>
      </p:sp>
      <p:sp>
        <p:nvSpPr>
          <p:cNvPr id="5" name="Footer Placeholder 4">
            <a:extLst>
              <a:ext uri="{FF2B5EF4-FFF2-40B4-BE49-F238E27FC236}">
                <a16:creationId xmlns="" xmlns:a16="http://schemas.microsoft.com/office/drawing/2014/main" id="{B1C5934C-A9FF-B24C-8179-DD4A08F8388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 xmlns:a16="http://schemas.microsoft.com/office/drawing/2014/main" id="{3362683F-F7E4-5848-A263-3A612EE69924}"/>
              </a:ext>
            </a:extLst>
          </p:cNvPr>
          <p:cNvSpPr>
            <a:spLocks noGrp="1"/>
          </p:cNvSpPr>
          <p:nvPr>
            <p:ph type="sldNum" sz="quarter" idx="12"/>
          </p:nvPr>
        </p:nvSpPr>
        <p:spPr/>
        <p:txBody>
          <a:bodyPr/>
          <a:lstStyle/>
          <a:p>
            <a:fld id="{E14FFDC9-3D54-674E-86E0-9C3C86728DA7}" type="slidenum">
              <a:rPr lang="en-US" smtClean="0"/>
              <a:pPr/>
              <a:t>‹#›</a:t>
            </a:fld>
            <a:endParaRPr lang="en-US" dirty="0"/>
          </a:p>
        </p:txBody>
      </p:sp>
    </p:spTree>
    <p:extLst>
      <p:ext uri="{BB962C8B-B14F-4D97-AF65-F5344CB8AC3E}">
        <p14:creationId xmlns="" xmlns:p14="http://schemas.microsoft.com/office/powerpoint/2010/main" val="32058805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90D2FD4F-C622-364D-BAB7-1FCE29216DF6}"/>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 xmlns:a16="http://schemas.microsoft.com/office/drawing/2014/main" id="{F006E67C-1202-244C-8382-954898328A90}"/>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 xmlns:a16="http://schemas.microsoft.com/office/drawing/2014/main" id="{4E755452-BB22-FC4D-B6DC-D4C0270D6C42}"/>
              </a:ext>
            </a:extLst>
          </p:cNvPr>
          <p:cNvSpPr>
            <a:spLocks noGrp="1"/>
          </p:cNvSpPr>
          <p:nvPr>
            <p:ph type="dt" sz="half" idx="10"/>
          </p:nvPr>
        </p:nvSpPr>
        <p:spPr/>
        <p:txBody>
          <a:bodyPr/>
          <a:lstStyle/>
          <a:p>
            <a:fld id="{9A82BF8E-211B-9C43-825C-0671E50D7E39}" type="datetimeFigureOut">
              <a:rPr lang="en-US" smtClean="0"/>
              <a:pPr/>
              <a:t>7/10/2021</a:t>
            </a:fld>
            <a:endParaRPr lang="en-US" dirty="0"/>
          </a:p>
        </p:txBody>
      </p:sp>
      <p:sp>
        <p:nvSpPr>
          <p:cNvPr id="5" name="Footer Placeholder 4">
            <a:extLst>
              <a:ext uri="{FF2B5EF4-FFF2-40B4-BE49-F238E27FC236}">
                <a16:creationId xmlns="" xmlns:a16="http://schemas.microsoft.com/office/drawing/2014/main" id="{265DABA5-026E-9641-AAB0-00A2093D8BC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 xmlns:a16="http://schemas.microsoft.com/office/drawing/2014/main" id="{738273DA-7F7F-9343-A113-D4F5DF98BB6C}"/>
              </a:ext>
            </a:extLst>
          </p:cNvPr>
          <p:cNvSpPr>
            <a:spLocks noGrp="1"/>
          </p:cNvSpPr>
          <p:nvPr>
            <p:ph type="sldNum" sz="quarter" idx="12"/>
          </p:nvPr>
        </p:nvSpPr>
        <p:spPr/>
        <p:txBody>
          <a:bodyPr/>
          <a:lstStyle/>
          <a:p>
            <a:fld id="{E14FFDC9-3D54-674E-86E0-9C3C86728DA7}" type="slidenum">
              <a:rPr lang="en-US" smtClean="0"/>
              <a:pPr/>
              <a:t>‹#›</a:t>
            </a:fld>
            <a:endParaRPr lang="en-US" dirty="0"/>
          </a:p>
        </p:txBody>
      </p:sp>
    </p:spTree>
    <p:extLst>
      <p:ext uri="{BB962C8B-B14F-4D97-AF65-F5344CB8AC3E}">
        <p14:creationId xmlns="" xmlns:p14="http://schemas.microsoft.com/office/powerpoint/2010/main" val="11101688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66D2A24-3BCF-104F-B2B4-808FFA12F322}"/>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 xmlns:a16="http://schemas.microsoft.com/office/drawing/2014/main" id="{DA09C088-CD2E-5547-B2FF-83C53C834318}"/>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 xmlns:a16="http://schemas.microsoft.com/office/drawing/2014/main" id="{09CFA407-11D9-5947-BBF3-D9FAD7D347D0}"/>
              </a:ext>
            </a:extLst>
          </p:cNvPr>
          <p:cNvSpPr>
            <a:spLocks noGrp="1"/>
          </p:cNvSpPr>
          <p:nvPr>
            <p:ph type="dt" sz="half" idx="10"/>
          </p:nvPr>
        </p:nvSpPr>
        <p:spPr/>
        <p:txBody>
          <a:bodyPr/>
          <a:lstStyle/>
          <a:p>
            <a:fld id="{9A82BF8E-211B-9C43-825C-0671E50D7E39}" type="datetimeFigureOut">
              <a:rPr lang="en-US" smtClean="0"/>
              <a:pPr/>
              <a:t>7/10/2021</a:t>
            </a:fld>
            <a:endParaRPr lang="en-US" dirty="0"/>
          </a:p>
        </p:txBody>
      </p:sp>
      <p:sp>
        <p:nvSpPr>
          <p:cNvPr id="5" name="Footer Placeholder 4">
            <a:extLst>
              <a:ext uri="{FF2B5EF4-FFF2-40B4-BE49-F238E27FC236}">
                <a16:creationId xmlns="" xmlns:a16="http://schemas.microsoft.com/office/drawing/2014/main" id="{C8D7F927-7DAC-9341-842B-0FD264B3B96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 xmlns:a16="http://schemas.microsoft.com/office/drawing/2014/main" id="{C125873C-CF74-1049-BA6C-9C81E0EE9384}"/>
              </a:ext>
            </a:extLst>
          </p:cNvPr>
          <p:cNvSpPr>
            <a:spLocks noGrp="1"/>
          </p:cNvSpPr>
          <p:nvPr>
            <p:ph type="sldNum" sz="quarter" idx="12"/>
          </p:nvPr>
        </p:nvSpPr>
        <p:spPr/>
        <p:txBody>
          <a:bodyPr/>
          <a:lstStyle/>
          <a:p>
            <a:fld id="{E14FFDC9-3D54-674E-86E0-9C3C86728DA7}" type="slidenum">
              <a:rPr lang="en-US" smtClean="0"/>
              <a:pPr/>
              <a:t>‹#›</a:t>
            </a:fld>
            <a:endParaRPr lang="en-US" dirty="0"/>
          </a:p>
        </p:txBody>
      </p:sp>
    </p:spTree>
    <p:extLst>
      <p:ext uri="{BB962C8B-B14F-4D97-AF65-F5344CB8AC3E}">
        <p14:creationId xmlns="" xmlns:p14="http://schemas.microsoft.com/office/powerpoint/2010/main" val="19335716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4F1A87C-251F-CB4D-AA3C-16067809D993}"/>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 xmlns:a16="http://schemas.microsoft.com/office/drawing/2014/main" id="{4D1BE4E9-9A6A-714C-9DDC-E4500738C05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 xmlns:a16="http://schemas.microsoft.com/office/drawing/2014/main" id="{AB349ECF-C4D9-6E4A-840B-E852BB7D8AEE}"/>
              </a:ext>
            </a:extLst>
          </p:cNvPr>
          <p:cNvSpPr>
            <a:spLocks noGrp="1"/>
          </p:cNvSpPr>
          <p:nvPr>
            <p:ph type="dt" sz="half" idx="10"/>
          </p:nvPr>
        </p:nvSpPr>
        <p:spPr/>
        <p:txBody>
          <a:bodyPr/>
          <a:lstStyle/>
          <a:p>
            <a:fld id="{9A82BF8E-211B-9C43-825C-0671E50D7E39}" type="datetimeFigureOut">
              <a:rPr lang="en-US" smtClean="0"/>
              <a:pPr/>
              <a:t>7/10/2021</a:t>
            </a:fld>
            <a:endParaRPr lang="en-US" dirty="0"/>
          </a:p>
        </p:txBody>
      </p:sp>
      <p:sp>
        <p:nvSpPr>
          <p:cNvPr id="5" name="Footer Placeholder 4">
            <a:extLst>
              <a:ext uri="{FF2B5EF4-FFF2-40B4-BE49-F238E27FC236}">
                <a16:creationId xmlns="" xmlns:a16="http://schemas.microsoft.com/office/drawing/2014/main" id="{FEFAB227-288D-904A-95BB-5BE988289E3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 xmlns:a16="http://schemas.microsoft.com/office/drawing/2014/main" id="{3252B549-73B6-8C4B-B667-111ADF176B04}"/>
              </a:ext>
            </a:extLst>
          </p:cNvPr>
          <p:cNvSpPr>
            <a:spLocks noGrp="1"/>
          </p:cNvSpPr>
          <p:nvPr>
            <p:ph type="sldNum" sz="quarter" idx="12"/>
          </p:nvPr>
        </p:nvSpPr>
        <p:spPr/>
        <p:txBody>
          <a:bodyPr/>
          <a:lstStyle/>
          <a:p>
            <a:fld id="{E14FFDC9-3D54-674E-86E0-9C3C86728DA7}" type="slidenum">
              <a:rPr lang="en-US" smtClean="0"/>
              <a:pPr/>
              <a:t>‹#›</a:t>
            </a:fld>
            <a:endParaRPr lang="en-US" dirty="0"/>
          </a:p>
        </p:txBody>
      </p:sp>
    </p:spTree>
    <p:extLst>
      <p:ext uri="{BB962C8B-B14F-4D97-AF65-F5344CB8AC3E}">
        <p14:creationId xmlns="" xmlns:p14="http://schemas.microsoft.com/office/powerpoint/2010/main" val="10334153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7857E6A-42EF-944F-A701-188B72DAC708}"/>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 xmlns:a16="http://schemas.microsoft.com/office/drawing/2014/main" id="{91611A28-F85A-CD49-95B6-8BDD3110BDA9}"/>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 xmlns:a16="http://schemas.microsoft.com/office/drawing/2014/main" id="{27370336-DDE3-E147-AAC4-D175A5EE413F}"/>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 xmlns:a16="http://schemas.microsoft.com/office/drawing/2014/main" id="{497FC7F5-0F77-CC4E-A7F3-E09E89CD3354}"/>
              </a:ext>
            </a:extLst>
          </p:cNvPr>
          <p:cNvSpPr>
            <a:spLocks noGrp="1"/>
          </p:cNvSpPr>
          <p:nvPr>
            <p:ph type="dt" sz="half" idx="10"/>
          </p:nvPr>
        </p:nvSpPr>
        <p:spPr/>
        <p:txBody>
          <a:bodyPr/>
          <a:lstStyle/>
          <a:p>
            <a:fld id="{9A82BF8E-211B-9C43-825C-0671E50D7E39}" type="datetimeFigureOut">
              <a:rPr lang="en-US" smtClean="0"/>
              <a:pPr/>
              <a:t>7/10/2021</a:t>
            </a:fld>
            <a:endParaRPr lang="en-US" dirty="0"/>
          </a:p>
        </p:txBody>
      </p:sp>
      <p:sp>
        <p:nvSpPr>
          <p:cNvPr id="6" name="Footer Placeholder 5">
            <a:extLst>
              <a:ext uri="{FF2B5EF4-FFF2-40B4-BE49-F238E27FC236}">
                <a16:creationId xmlns="" xmlns:a16="http://schemas.microsoft.com/office/drawing/2014/main" id="{893B59C2-A178-754D-898A-11EDEB4AD54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 xmlns:a16="http://schemas.microsoft.com/office/drawing/2014/main" id="{D5372E9B-7AC7-E942-A5A8-7CF1D9F2315B}"/>
              </a:ext>
            </a:extLst>
          </p:cNvPr>
          <p:cNvSpPr>
            <a:spLocks noGrp="1"/>
          </p:cNvSpPr>
          <p:nvPr>
            <p:ph type="sldNum" sz="quarter" idx="12"/>
          </p:nvPr>
        </p:nvSpPr>
        <p:spPr/>
        <p:txBody>
          <a:bodyPr/>
          <a:lstStyle/>
          <a:p>
            <a:fld id="{E14FFDC9-3D54-674E-86E0-9C3C86728DA7}" type="slidenum">
              <a:rPr lang="en-US" smtClean="0"/>
              <a:pPr/>
              <a:t>‹#›</a:t>
            </a:fld>
            <a:endParaRPr lang="en-US" dirty="0"/>
          </a:p>
        </p:txBody>
      </p:sp>
    </p:spTree>
    <p:extLst>
      <p:ext uri="{BB962C8B-B14F-4D97-AF65-F5344CB8AC3E}">
        <p14:creationId xmlns="" xmlns:p14="http://schemas.microsoft.com/office/powerpoint/2010/main" val="34577385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949D4EE-9647-124A-A396-2CD164183603}"/>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 xmlns:a16="http://schemas.microsoft.com/office/drawing/2014/main" id="{817BC021-8473-1247-A0A3-6E92389A522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 xmlns:a16="http://schemas.microsoft.com/office/drawing/2014/main" id="{85461C68-B174-6F42-A27E-E6DFD2819BFB}"/>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 xmlns:a16="http://schemas.microsoft.com/office/drawing/2014/main" id="{D6A13931-4430-B94E-B071-1A9E67B5CDB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 xmlns:a16="http://schemas.microsoft.com/office/drawing/2014/main" id="{B3A3A001-AFF5-8242-A49C-787813881EA1}"/>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 xmlns:a16="http://schemas.microsoft.com/office/drawing/2014/main" id="{E2947992-8148-4B4B-88CE-1BD94B6291A2}"/>
              </a:ext>
            </a:extLst>
          </p:cNvPr>
          <p:cNvSpPr>
            <a:spLocks noGrp="1"/>
          </p:cNvSpPr>
          <p:nvPr>
            <p:ph type="dt" sz="half" idx="10"/>
          </p:nvPr>
        </p:nvSpPr>
        <p:spPr/>
        <p:txBody>
          <a:bodyPr/>
          <a:lstStyle/>
          <a:p>
            <a:fld id="{9A82BF8E-211B-9C43-825C-0671E50D7E39}" type="datetimeFigureOut">
              <a:rPr lang="en-US" smtClean="0"/>
              <a:pPr/>
              <a:t>7/10/2021</a:t>
            </a:fld>
            <a:endParaRPr lang="en-US" dirty="0"/>
          </a:p>
        </p:txBody>
      </p:sp>
      <p:sp>
        <p:nvSpPr>
          <p:cNvPr id="8" name="Footer Placeholder 7">
            <a:extLst>
              <a:ext uri="{FF2B5EF4-FFF2-40B4-BE49-F238E27FC236}">
                <a16:creationId xmlns="" xmlns:a16="http://schemas.microsoft.com/office/drawing/2014/main" id="{43778456-4CE9-8E47-A1D5-F506F16D89D7}"/>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 xmlns:a16="http://schemas.microsoft.com/office/drawing/2014/main" id="{08D1E0FB-33FF-614D-A183-66470F06D6B2}"/>
              </a:ext>
            </a:extLst>
          </p:cNvPr>
          <p:cNvSpPr>
            <a:spLocks noGrp="1"/>
          </p:cNvSpPr>
          <p:nvPr>
            <p:ph type="sldNum" sz="quarter" idx="12"/>
          </p:nvPr>
        </p:nvSpPr>
        <p:spPr/>
        <p:txBody>
          <a:bodyPr/>
          <a:lstStyle/>
          <a:p>
            <a:fld id="{E14FFDC9-3D54-674E-86E0-9C3C86728DA7}" type="slidenum">
              <a:rPr lang="en-US" smtClean="0"/>
              <a:pPr/>
              <a:t>‹#›</a:t>
            </a:fld>
            <a:endParaRPr lang="en-US" dirty="0"/>
          </a:p>
        </p:txBody>
      </p:sp>
    </p:spTree>
    <p:extLst>
      <p:ext uri="{BB962C8B-B14F-4D97-AF65-F5344CB8AC3E}">
        <p14:creationId xmlns="" xmlns:p14="http://schemas.microsoft.com/office/powerpoint/2010/main" val="8854673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2EBACE1-36CE-3A43-83D4-971EE0EFFB0A}"/>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 xmlns:a16="http://schemas.microsoft.com/office/drawing/2014/main" id="{EC14C53A-F68C-C543-B6B1-7918BAF3540B}"/>
              </a:ext>
            </a:extLst>
          </p:cNvPr>
          <p:cNvSpPr>
            <a:spLocks noGrp="1"/>
          </p:cNvSpPr>
          <p:nvPr>
            <p:ph type="dt" sz="half" idx="10"/>
          </p:nvPr>
        </p:nvSpPr>
        <p:spPr/>
        <p:txBody>
          <a:bodyPr/>
          <a:lstStyle/>
          <a:p>
            <a:fld id="{9A82BF8E-211B-9C43-825C-0671E50D7E39}" type="datetimeFigureOut">
              <a:rPr lang="en-US" smtClean="0"/>
              <a:pPr/>
              <a:t>7/10/2021</a:t>
            </a:fld>
            <a:endParaRPr lang="en-US" dirty="0"/>
          </a:p>
        </p:txBody>
      </p:sp>
      <p:sp>
        <p:nvSpPr>
          <p:cNvPr id="4" name="Footer Placeholder 3">
            <a:extLst>
              <a:ext uri="{FF2B5EF4-FFF2-40B4-BE49-F238E27FC236}">
                <a16:creationId xmlns="" xmlns:a16="http://schemas.microsoft.com/office/drawing/2014/main" id="{AA0ACA56-584B-8249-9BAB-AD5093169FF2}"/>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 xmlns:a16="http://schemas.microsoft.com/office/drawing/2014/main" id="{A7822BB5-F0BF-C94C-BF58-AFC8229696EB}"/>
              </a:ext>
            </a:extLst>
          </p:cNvPr>
          <p:cNvSpPr>
            <a:spLocks noGrp="1"/>
          </p:cNvSpPr>
          <p:nvPr>
            <p:ph type="sldNum" sz="quarter" idx="12"/>
          </p:nvPr>
        </p:nvSpPr>
        <p:spPr/>
        <p:txBody>
          <a:bodyPr/>
          <a:lstStyle/>
          <a:p>
            <a:fld id="{E14FFDC9-3D54-674E-86E0-9C3C86728DA7}" type="slidenum">
              <a:rPr lang="en-US" smtClean="0"/>
              <a:pPr/>
              <a:t>‹#›</a:t>
            </a:fld>
            <a:endParaRPr lang="en-US" dirty="0"/>
          </a:p>
        </p:txBody>
      </p:sp>
    </p:spTree>
    <p:extLst>
      <p:ext uri="{BB962C8B-B14F-4D97-AF65-F5344CB8AC3E}">
        <p14:creationId xmlns="" xmlns:p14="http://schemas.microsoft.com/office/powerpoint/2010/main" val="25936222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a:extLst>
              <a:ext uri="{FF2B5EF4-FFF2-40B4-BE49-F238E27FC236}">
                <a16:creationId xmlns="" xmlns:a16="http://schemas.microsoft.com/office/drawing/2014/main" id="{55068E9B-E8B9-FD4D-B2B9-D4F02F0B2B31}"/>
              </a:ext>
            </a:extLst>
          </p:cNvPr>
          <p:cNvSpPr/>
          <p:nvPr userDrawn="1"/>
        </p:nvSpPr>
        <p:spPr>
          <a:xfrm>
            <a:off x="11328400" y="0"/>
            <a:ext cx="863600" cy="6858000"/>
          </a:xfrm>
          <a:prstGeom prst="rect">
            <a:avLst/>
          </a:prstGeom>
          <a:gradFill>
            <a:gsLst>
              <a:gs pos="37000">
                <a:srgbClr val="0070C0"/>
              </a:gs>
              <a:gs pos="100000">
                <a:srgbClr val="00B0F0"/>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8" name="Picture 17">
            <a:extLst>
              <a:ext uri="{FF2B5EF4-FFF2-40B4-BE49-F238E27FC236}">
                <a16:creationId xmlns="" xmlns:a16="http://schemas.microsoft.com/office/drawing/2014/main" id="{4B40D476-EEF5-7540-AF03-C95B5E3ABBED}"/>
              </a:ext>
            </a:extLst>
          </p:cNvPr>
          <p:cNvPicPr>
            <a:picLocks noChangeAspect="1"/>
          </p:cNvPicPr>
          <p:nvPr userDrawn="1"/>
        </p:nvPicPr>
        <p:blipFill rotWithShape="1">
          <a:blip r:embed="rId2"/>
          <a:srcRect l="7025" t="16383" r="11065" b="12297"/>
          <a:stretch/>
        </p:blipFill>
        <p:spPr>
          <a:xfrm>
            <a:off x="0" y="0"/>
            <a:ext cx="11328400" cy="6858000"/>
          </a:xfrm>
          <a:prstGeom prst="rect">
            <a:avLst/>
          </a:prstGeom>
        </p:spPr>
      </p:pic>
    </p:spTree>
    <p:extLst>
      <p:ext uri="{BB962C8B-B14F-4D97-AF65-F5344CB8AC3E}">
        <p14:creationId xmlns="" xmlns:p14="http://schemas.microsoft.com/office/powerpoint/2010/main" val="13164042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pic>
        <p:nvPicPr>
          <p:cNvPr id="18" name="Picture 17">
            <a:extLst>
              <a:ext uri="{FF2B5EF4-FFF2-40B4-BE49-F238E27FC236}">
                <a16:creationId xmlns="" xmlns:a16="http://schemas.microsoft.com/office/drawing/2014/main" id="{4B40D476-EEF5-7540-AF03-C95B5E3ABBED}"/>
              </a:ext>
            </a:extLst>
          </p:cNvPr>
          <p:cNvPicPr>
            <a:picLocks noChangeAspect="1"/>
          </p:cNvPicPr>
          <p:nvPr userDrawn="1"/>
        </p:nvPicPr>
        <p:blipFill rotWithShape="1">
          <a:blip r:embed="rId2"/>
          <a:srcRect l="4619" t="13182" r="3002" b="7575"/>
          <a:stretch/>
        </p:blipFill>
        <p:spPr>
          <a:xfrm>
            <a:off x="0" y="1"/>
            <a:ext cx="12192000" cy="6858000"/>
          </a:xfrm>
          <a:prstGeom prst="rect">
            <a:avLst/>
          </a:prstGeom>
        </p:spPr>
      </p:pic>
    </p:spTree>
    <p:extLst>
      <p:ext uri="{BB962C8B-B14F-4D97-AF65-F5344CB8AC3E}">
        <p14:creationId xmlns="" xmlns:p14="http://schemas.microsoft.com/office/powerpoint/2010/main" val="4343426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2_Blank">
    <p:spTree>
      <p:nvGrpSpPr>
        <p:cNvPr id="1" name=""/>
        <p:cNvGrpSpPr/>
        <p:nvPr/>
      </p:nvGrpSpPr>
      <p:grpSpPr>
        <a:xfrm>
          <a:off x="0" y="0"/>
          <a:ext cx="0" cy="0"/>
          <a:chOff x="0" y="0"/>
          <a:chExt cx="0" cy="0"/>
        </a:xfrm>
      </p:grpSpPr>
      <p:sp>
        <p:nvSpPr>
          <p:cNvPr id="5" name="Rectangle 4">
            <a:extLst>
              <a:ext uri="{FF2B5EF4-FFF2-40B4-BE49-F238E27FC236}">
                <a16:creationId xmlns="" xmlns:a16="http://schemas.microsoft.com/office/drawing/2014/main" id="{55068E9B-E8B9-FD4D-B2B9-D4F02F0B2B31}"/>
              </a:ext>
            </a:extLst>
          </p:cNvPr>
          <p:cNvSpPr/>
          <p:nvPr userDrawn="1"/>
        </p:nvSpPr>
        <p:spPr>
          <a:xfrm>
            <a:off x="11328400" y="0"/>
            <a:ext cx="863600" cy="6858000"/>
          </a:xfrm>
          <a:prstGeom prst="rect">
            <a:avLst/>
          </a:prstGeom>
          <a:gradFill>
            <a:gsLst>
              <a:gs pos="37000">
                <a:srgbClr val="0070C0"/>
              </a:gs>
              <a:gs pos="100000">
                <a:srgbClr val="00B0F0"/>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 xmlns:p14="http://schemas.microsoft.com/office/powerpoint/2010/main" val="40083951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1980D5B3-FA64-FD40-A370-F37EF9C6C7C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 xmlns:a16="http://schemas.microsoft.com/office/drawing/2014/main" id="{A2717060-FA86-7942-99EC-88B397F1550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 xmlns:a16="http://schemas.microsoft.com/office/drawing/2014/main" id="{869D0105-0DFD-3F40-AA87-1642704DF0F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A82BF8E-211B-9C43-825C-0671E50D7E39}" type="datetimeFigureOut">
              <a:rPr lang="en-US" smtClean="0"/>
              <a:pPr/>
              <a:t>7/10/2021</a:t>
            </a:fld>
            <a:endParaRPr lang="en-US" dirty="0"/>
          </a:p>
        </p:txBody>
      </p:sp>
      <p:sp>
        <p:nvSpPr>
          <p:cNvPr id="5" name="Footer Placeholder 4">
            <a:extLst>
              <a:ext uri="{FF2B5EF4-FFF2-40B4-BE49-F238E27FC236}">
                <a16:creationId xmlns="" xmlns:a16="http://schemas.microsoft.com/office/drawing/2014/main" id="{DF93CF04-95E7-7144-8A2B-1D7ADE92740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 xmlns:a16="http://schemas.microsoft.com/office/drawing/2014/main" id="{3FB88691-866E-CF46-9919-541469EDC67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14FFDC9-3D54-674E-86E0-9C3C86728DA7}" type="slidenum">
              <a:rPr lang="en-US" smtClean="0"/>
              <a:pPr/>
              <a:t>‹#›</a:t>
            </a:fld>
            <a:endParaRPr lang="en-US" dirty="0"/>
          </a:p>
        </p:txBody>
      </p:sp>
    </p:spTree>
    <p:extLst>
      <p:ext uri="{BB962C8B-B14F-4D97-AF65-F5344CB8AC3E}">
        <p14:creationId xmlns="" xmlns:p14="http://schemas.microsoft.com/office/powerpoint/2010/main" val="319735985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77" r:id="rId8"/>
    <p:sldLayoutId id="2147483673" r:id="rId9"/>
    <p:sldLayoutId id="2147483675" r:id="rId10"/>
    <p:sldLayoutId id="2147483674" r:id="rId11"/>
    <p:sldLayoutId id="2147483676" r:id="rId12"/>
    <p:sldLayoutId id="2147483668" r:id="rId13"/>
    <p:sldLayoutId id="2147483669" r:id="rId14"/>
    <p:sldLayoutId id="2147483670" r:id="rId15"/>
    <p:sldLayoutId id="2147483671"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emf"/><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5.png"/><Relationship Id="rId1" Type="http://schemas.openxmlformats.org/officeDocument/2006/relationships/slideLayout" Target="../slideLayouts/slideLayout11.xml"/><Relationship Id="rId4" Type="http://schemas.openxmlformats.org/officeDocument/2006/relationships/image" Target="../media/image21.png"/></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2.png"/><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2.png"/><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1.png"/><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1.xml"/><Relationship Id="rId5" Type="http://schemas.openxmlformats.org/officeDocument/2006/relationships/image" Target="../media/image18.png"/><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image" Target="../media/image15.png"/><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 xmlns:a16="http://schemas.microsoft.com/office/drawing/2014/main" id="{0F8621ED-814E-F441-93A2-B7DC230A79A3}"/>
              </a:ext>
            </a:extLst>
          </p:cNvPr>
          <p:cNvPicPr>
            <a:picLocks noChangeAspect="1"/>
          </p:cNvPicPr>
          <p:nvPr/>
        </p:nvPicPr>
        <p:blipFill>
          <a:blip r:embed="rId2"/>
          <a:stretch>
            <a:fillRect/>
          </a:stretch>
        </p:blipFill>
        <p:spPr>
          <a:xfrm>
            <a:off x="9026554" y="72290"/>
            <a:ext cx="3021463" cy="455145"/>
          </a:xfrm>
          <a:prstGeom prst="rect">
            <a:avLst/>
          </a:prstGeom>
        </p:spPr>
      </p:pic>
      <p:sp>
        <p:nvSpPr>
          <p:cNvPr id="2" name="TextBox 1">
            <a:extLst>
              <a:ext uri="{FF2B5EF4-FFF2-40B4-BE49-F238E27FC236}">
                <a16:creationId xmlns="" xmlns:a16="http://schemas.microsoft.com/office/drawing/2014/main" id="{DF890AA6-3288-7A41-9F48-31D099259D5C}"/>
              </a:ext>
            </a:extLst>
          </p:cNvPr>
          <p:cNvSpPr txBox="1"/>
          <p:nvPr/>
        </p:nvSpPr>
        <p:spPr>
          <a:xfrm>
            <a:off x="282105" y="939567"/>
            <a:ext cx="10925587" cy="2369880"/>
          </a:xfrm>
          <a:prstGeom prst="rect">
            <a:avLst/>
          </a:prstGeom>
          <a:noFill/>
        </p:spPr>
        <p:txBody>
          <a:bodyPr wrap="square" rtlCol="0">
            <a:spAutoFit/>
          </a:bodyPr>
          <a:lstStyle/>
          <a:p>
            <a:r>
              <a:rPr lang="en-US" sz="8800" b="1" dirty="0" smtClean="0">
                <a:solidFill>
                  <a:srgbClr val="0070C0"/>
                </a:solidFill>
                <a:latin typeface="Arial Narrow" pitchFamily="34" charset="0"/>
                <a:cs typeface="Arial" panose="020B0604020202020204" pitchFamily="34" charset="0"/>
              </a:rPr>
              <a:t>Customer Churn</a:t>
            </a:r>
          </a:p>
          <a:p>
            <a:r>
              <a:rPr lang="en-US" sz="6000" b="1" dirty="0" smtClean="0">
                <a:solidFill>
                  <a:srgbClr val="0070C0"/>
                </a:solidFill>
                <a:latin typeface="Arial Narrow" pitchFamily="34" charset="0"/>
                <a:cs typeface="Arial" panose="020B0604020202020204" pitchFamily="34" charset="0"/>
              </a:rPr>
              <a:t>                        </a:t>
            </a:r>
            <a:r>
              <a:rPr lang="en-US" sz="5400" b="1" dirty="0" smtClean="0">
                <a:solidFill>
                  <a:srgbClr val="0070C0"/>
                </a:solidFill>
                <a:latin typeface="Arial Narrow" pitchFamily="34" charset="0"/>
                <a:cs typeface="Arial" panose="020B0604020202020204" pitchFamily="34" charset="0"/>
              </a:rPr>
              <a:t>- </a:t>
            </a:r>
            <a:r>
              <a:rPr lang="en-US" sz="3200" b="1" dirty="0" smtClean="0">
                <a:solidFill>
                  <a:srgbClr val="0070C0"/>
                </a:solidFill>
                <a:latin typeface="Arial Narrow" pitchFamily="34" charset="0"/>
                <a:cs typeface="Arial" panose="020B0604020202020204" pitchFamily="34" charset="0"/>
              </a:rPr>
              <a:t>Prediction and Recommendation </a:t>
            </a:r>
            <a:endParaRPr lang="en-US" sz="6000" b="1" dirty="0">
              <a:solidFill>
                <a:srgbClr val="0070C0"/>
              </a:solidFill>
              <a:latin typeface="Arial Narrow" pitchFamily="34" charset="0"/>
              <a:cs typeface="Arial" panose="020B0604020202020204" pitchFamily="34" charset="0"/>
            </a:endParaRPr>
          </a:p>
        </p:txBody>
      </p:sp>
      <p:pic>
        <p:nvPicPr>
          <p:cNvPr id="6" name="Picture 5" descr="rerere.png"/>
          <p:cNvPicPr>
            <a:picLocks noChangeAspect="1"/>
          </p:cNvPicPr>
          <p:nvPr/>
        </p:nvPicPr>
        <p:blipFill>
          <a:blip r:embed="rId3"/>
          <a:stretch>
            <a:fillRect/>
          </a:stretch>
        </p:blipFill>
        <p:spPr>
          <a:xfrm>
            <a:off x="181437" y="3309447"/>
            <a:ext cx="7666385" cy="1112616"/>
          </a:xfrm>
          <a:prstGeom prst="rect">
            <a:avLst/>
          </a:prstGeom>
        </p:spPr>
      </p:pic>
    </p:spTree>
    <p:extLst>
      <p:ext uri="{BB962C8B-B14F-4D97-AF65-F5344CB8AC3E}">
        <p14:creationId xmlns="" xmlns:p14="http://schemas.microsoft.com/office/powerpoint/2010/main" val="325227422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ml.png"/>
          <p:cNvPicPr>
            <a:picLocks noChangeAspect="1"/>
          </p:cNvPicPr>
          <p:nvPr/>
        </p:nvPicPr>
        <p:blipFill>
          <a:blip r:embed="rId2"/>
          <a:stretch>
            <a:fillRect/>
          </a:stretch>
        </p:blipFill>
        <p:spPr>
          <a:xfrm rot="5400000">
            <a:off x="9733941" y="-153727"/>
            <a:ext cx="1259190" cy="1783080"/>
          </a:xfrm>
          <a:prstGeom prst="rect">
            <a:avLst/>
          </a:prstGeom>
        </p:spPr>
      </p:pic>
      <p:sp>
        <p:nvSpPr>
          <p:cNvPr id="6" name="Rectangle 5">
            <a:extLst>
              <a:ext uri="{FF2B5EF4-FFF2-40B4-BE49-F238E27FC236}">
                <a16:creationId xmlns="" xmlns:a16="http://schemas.microsoft.com/office/drawing/2014/main" id="{3902C64F-B802-E343-B318-70D330A9A3FE}"/>
              </a:ext>
            </a:extLst>
          </p:cNvPr>
          <p:cNvSpPr/>
          <p:nvPr/>
        </p:nvSpPr>
        <p:spPr>
          <a:xfrm>
            <a:off x="1287519" y="209408"/>
            <a:ext cx="9116863" cy="707886"/>
          </a:xfrm>
          <a:prstGeom prst="rect">
            <a:avLst/>
          </a:prstGeom>
        </p:spPr>
        <p:txBody>
          <a:bodyPr wrap="square" anchor="t">
            <a:spAutoFit/>
          </a:bodyPr>
          <a:lstStyle/>
          <a:p>
            <a:r>
              <a:rPr lang="en-US" sz="4000" b="1" dirty="0">
                <a:solidFill>
                  <a:srgbClr val="0070C0"/>
                </a:solidFill>
                <a:latin typeface="Arial" panose="020B0604020202020204" pitchFamily="34" charset="0"/>
                <a:cs typeface="Arial" panose="020B0604020202020204" pitchFamily="34" charset="0"/>
              </a:rPr>
              <a:t>Modelling Approach Used &amp; Why</a:t>
            </a:r>
          </a:p>
        </p:txBody>
      </p:sp>
      <p:sp>
        <p:nvSpPr>
          <p:cNvPr id="13" name="Oval 12">
            <a:extLst>
              <a:ext uri="{FF2B5EF4-FFF2-40B4-BE49-F238E27FC236}">
                <a16:creationId xmlns="" xmlns:a16="http://schemas.microsoft.com/office/drawing/2014/main" id="{BA2BBB34-2883-154B-B588-CD7BD235E055}"/>
              </a:ext>
            </a:extLst>
          </p:cNvPr>
          <p:cNvSpPr/>
          <p:nvPr/>
        </p:nvSpPr>
        <p:spPr>
          <a:xfrm>
            <a:off x="1287519" y="5148306"/>
            <a:ext cx="1019742" cy="101974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6" name="Oval 15">
            <a:extLst>
              <a:ext uri="{FF2B5EF4-FFF2-40B4-BE49-F238E27FC236}">
                <a16:creationId xmlns="" xmlns:a16="http://schemas.microsoft.com/office/drawing/2014/main" id="{F89D5F40-FD28-F442-905F-E871742D5041}"/>
              </a:ext>
            </a:extLst>
          </p:cNvPr>
          <p:cNvSpPr/>
          <p:nvPr/>
        </p:nvSpPr>
        <p:spPr>
          <a:xfrm>
            <a:off x="4585895" y="5148306"/>
            <a:ext cx="1019742" cy="101974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pic>
        <p:nvPicPr>
          <p:cNvPr id="11" name="Picture 10"/>
          <p:cNvPicPr/>
          <p:nvPr/>
        </p:nvPicPr>
        <p:blipFill>
          <a:blip r:embed="rId3"/>
          <a:srcRect/>
          <a:stretch>
            <a:fillRect/>
          </a:stretch>
        </p:blipFill>
        <p:spPr bwMode="auto">
          <a:xfrm>
            <a:off x="5883326" y="917294"/>
            <a:ext cx="5254304" cy="3615655"/>
          </a:xfrm>
          <a:prstGeom prst="rect">
            <a:avLst/>
          </a:prstGeom>
          <a:noFill/>
          <a:ln w="9525">
            <a:noFill/>
            <a:miter lim="800000"/>
            <a:headEnd/>
            <a:tailEnd/>
          </a:ln>
        </p:spPr>
      </p:pic>
      <p:sp>
        <p:nvSpPr>
          <p:cNvPr id="12" name="Rectangle 11"/>
          <p:cNvSpPr/>
          <p:nvPr/>
        </p:nvSpPr>
        <p:spPr>
          <a:xfrm>
            <a:off x="351332" y="4664279"/>
            <a:ext cx="10508609" cy="1754326"/>
          </a:xfrm>
          <a:prstGeom prst="rect">
            <a:avLst/>
          </a:prstGeom>
        </p:spPr>
        <p:txBody>
          <a:bodyPr wrap="square">
            <a:spAutoFit/>
          </a:bodyPr>
          <a:lstStyle/>
          <a:p>
            <a:r>
              <a:rPr lang="en-IN" dirty="0" smtClean="0"/>
              <a:t>KNN gives a probability of a particular customer churning. The threshold is usually set to .5 by default. This means that anyone with a probability of more than .5 is predicted to churn. If you reduce the probability threshold, more people will be predicted to churn, this gives you a higher number of “at risk customers” to target. However, this increases the likelihood that customers who are not at risk will pass the threshold and be predicted to churn. This can be checked by looking at the </a:t>
            </a:r>
            <a:r>
              <a:rPr lang="en-IN" b="1" dirty="0" smtClean="0"/>
              <a:t>Recall score (TP/TP+FN</a:t>
            </a:r>
            <a:r>
              <a:rPr lang="en-IN" dirty="0" smtClean="0"/>
              <a:t>) . The results from models show that KNN Classifier algorithm is a promising opportunity in predicting customer churn status</a:t>
            </a:r>
            <a:endParaRPr lang="en-IN" dirty="0"/>
          </a:p>
        </p:txBody>
      </p:sp>
      <p:pic>
        <p:nvPicPr>
          <p:cNvPr id="8" name="Picture 7"/>
          <p:cNvPicPr/>
          <p:nvPr/>
        </p:nvPicPr>
        <p:blipFill>
          <a:blip r:embed="rId4"/>
          <a:srcRect/>
          <a:stretch>
            <a:fillRect/>
          </a:stretch>
        </p:blipFill>
        <p:spPr bwMode="auto">
          <a:xfrm>
            <a:off x="0" y="1315719"/>
            <a:ext cx="5734050" cy="3046555"/>
          </a:xfrm>
          <a:prstGeom prst="rect">
            <a:avLst/>
          </a:prstGeom>
          <a:noFill/>
          <a:ln w="9525">
            <a:noFill/>
            <a:miter lim="800000"/>
            <a:headEnd/>
            <a:tailEnd/>
          </a:ln>
        </p:spPr>
      </p:pic>
    </p:spTree>
    <p:extLst>
      <p:ext uri="{BB962C8B-B14F-4D97-AF65-F5344CB8AC3E}">
        <p14:creationId xmlns="" xmlns:p14="http://schemas.microsoft.com/office/powerpoint/2010/main" val="53269516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 xmlns:a16="http://schemas.microsoft.com/office/drawing/2014/main" id="{3902C64F-B802-E343-B318-70D330A9A3FE}"/>
              </a:ext>
            </a:extLst>
          </p:cNvPr>
          <p:cNvSpPr/>
          <p:nvPr/>
        </p:nvSpPr>
        <p:spPr>
          <a:xfrm>
            <a:off x="295943" y="0"/>
            <a:ext cx="10676857" cy="707886"/>
          </a:xfrm>
          <a:prstGeom prst="rect">
            <a:avLst/>
          </a:prstGeom>
        </p:spPr>
        <p:txBody>
          <a:bodyPr wrap="square" anchor="t">
            <a:spAutoFit/>
          </a:bodyPr>
          <a:lstStyle/>
          <a:p>
            <a:pPr algn="ctr"/>
            <a:r>
              <a:rPr lang="en-US" sz="4000" b="1" dirty="0">
                <a:solidFill>
                  <a:srgbClr val="0070C0"/>
                </a:solidFill>
                <a:latin typeface="Arial" panose="020B0604020202020204" pitchFamily="34" charset="0"/>
                <a:cs typeface="Arial" panose="020B0604020202020204" pitchFamily="34" charset="0"/>
              </a:rPr>
              <a:t>Insights from Analysis</a:t>
            </a:r>
          </a:p>
        </p:txBody>
      </p:sp>
      <p:sp>
        <p:nvSpPr>
          <p:cNvPr id="7" name="TextBox 6">
            <a:extLst>
              <a:ext uri="{FF2B5EF4-FFF2-40B4-BE49-F238E27FC236}">
                <a16:creationId xmlns="" xmlns:a16="http://schemas.microsoft.com/office/drawing/2014/main" id="{A84B8933-F44C-374A-B677-D79AD8184284}"/>
              </a:ext>
            </a:extLst>
          </p:cNvPr>
          <p:cNvSpPr txBox="1"/>
          <p:nvPr/>
        </p:nvSpPr>
        <p:spPr>
          <a:xfrm>
            <a:off x="295943" y="707886"/>
            <a:ext cx="10972800" cy="615553"/>
          </a:xfrm>
          <a:prstGeom prst="rect">
            <a:avLst/>
          </a:prstGeom>
          <a:noFill/>
        </p:spPr>
        <p:txBody>
          <a:bodyPr wrap="square" rtlCol="0">
            <a:spAutoFit/>
          </a:bodyPr>
          <a:lstStyle/>
          <a:p>
            <a:r>
              <a:rPr lang="en-US" dirty="0" smtClean="0"/>
              <a:t>On observing different independent variables with respect to output variable ‘Churn’. We have got following info : </a:t>
            </a:r>
            <a:endParaRPr lang="en-IN" dirty="0"/>
          </a:p>
          <a:p>
            <a:pPr>
              <a:buClr>
                <a:srgbClr val="0070C0"/>
              </a:buClr>
            </a:pPr>
            <a:r>
              <a:rPr lang="en-IN" sz="1600" dirty="0">
                <a:solidFill>
                  <a:srgbClr val="6D6868"/>
                </a:solidFill>
                <a:latin typeface="Arial" panose="020B0604020202020204" pitchFamily="34" charset="0"/>
                <a:cs typeface="Arial" panose="020B0604020202020204" pitchFamily="34" charset="0"/>
              </a:rPr>
              <a:t> </a:t>
            </a:r>
          </a:p>
        </p:txBody>
      </p:sp>
      <p:pic>
        <p:nvPicPr>
          <p:cNvPr id="4" name="Picture 3" descr="gfhh.png"/>
          <p:cNvPicPr>
            <a:picLocks noChangeAspect="1"/>
          </p:cNvPicPr>
          <p:nvPr/>
        </p:nvPicPr>
        <p:blipFill>
          <a:blip r:embed="rId2"/>
          <a:stretch>
            <a:fillRect/>
          </a:stretch>
        </p:blipFill>
        <p:spPr>
          <a:xfrm>
            <a:off x="1153193" y="0"/>
            <a:ext cx="1480950" cy="707886"/>
          </a:xfrm>
          <a:prstGeom prst="rect">
            <a:avLst/>
          </a:prstGeom>
        </p:spPr>
      </p:pic>
      <p:pic>
        <p:nvPicPr>
          <p:cNvPr id="6145" name="Picture 1"/>
          <p:cNvPicPr>
            <a:picLocks noChangeAspect="1" noChangeArrowheads="1"/>
          </p:cNvPicPr>
          <p:nvPr/>
        </p:nvPicPr>
        <p:blipFill>
          <a:blip r:embed="rId3"/>
          <a:srcRect/>
          <a:stretch>
            <a:fillRect/>
          </a:stretch>
        </p:blipFill>
        <p:spPr bwMode="auto">
          <a:xfrm>
            <a:off x="109058" y="1157682"/>
            <a:ext cx="11870422" cy="5538394"/>
          </a:xfrm>
          <a:prstGeom prst="rect">
            <a:avLst/>
          </a:prstGeom>
          <a:noFill/>
          <a:ln w="9525">
            <a:noFill/>
            <a:miter lim="800000"/>
            <a:headEnd/>
            <a:tailEnd/>
          </a:ln>
          <a:effectLst/>
        </p:spPr>
      </p:pic>
    </p:spTree>
    <p:extLst>
      <p:ext uri="{BB962C8B-B14F-4D97-AF65-F5344CB8AC3E}">
        <p14:creationId xmlns="" xmlns:p14="http://schemas.microsoft.com/office/powerpoint/2010/main" val="207328492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 xmlns:a16="http://schemas.microsoft.com/office/drawing/2014/main" id="{3902C64F-B802-E343-B318-70D330A9A3FE}"/>
              </a:ext>
            </a:extLst>
          </p:cNvPr>
          <p:cNvSpPr/>
          <p:nvPr/>
        </p:nvSpPr>
        <p:spPr>
          <a:xfrm>
            <a:off x="295943" y="0"/>
            <a:ext cx="10676857" cy="707886"/>
          </a:xfrm>
          <a:prstGeom prst="rect">
            <a:avLst/>
          </a:prstGeom>
        </p:spPr>
        <p:txBody>
          <a:bodyPr wrap="square" anchor="t">
            <a:spAutoFit/>
          </a:bodyPr>
          <a:lstStyle/>
          <a:p>
            <a:pPr algn="ctr"/>
            <a:r>
              <a:rPr lang="en-US" sz="4000" b="1" dirty="0">
                <a:solidFill>
                  <a:srgbClr val="0070C0"/>
                </a:solidFill>
                <a:latin typeface="Arial" panose="020B0604020202020204" pitchFamily="34" charset="0"/>
                <a:cs typeface="Arial" panose="020B0604020202020204" pitchFamily="34" charset="0"/>
              </a:rPr>
              <a:t>Insights from Analysis</a:t>
            </a:r>
          </a:p>
        </p:txBody>
      </p:sp>
      <p:sp>
        <p:nvSpPr>
          <p:cNvPr id="7" name="TextBox 6">
            <a:extLst>
              <a:ext uri="{FF2B5EF4-FFF2-40B4-BE49-F238E27FC236}">
                <a16:creationId xmlns="" xmlns:a16="http://schemas.microsoft.com/office/drawing/2014/main" id="{A84B8933-F44C-374A-B677-D79AD8184284}"/>
              </a:ext>
            </a:extLst>
          </p:cNvPr>
          <p:cNvSpPr txBox="1"/>
          <p:nvPr/>
        </p:nvSpPr>
        <p:spPr>
          <a:xfrm>
            <a:off x="295943" y="707886"/>
            <a:ext cx="10972800" cy="615553"/>
          </a:xfrm>
          <a:prstGeom prst="rect">
            <a:avLst/>
          </a:prstGeom>
          <a:noFill/>
        </p:spPr>
        <p:txBody>
          <a:bodyPr wrap="square" rtlCol="0">
            <a:spAutoFit/>
          </a:bodyPr>
          <a:lstStyle/>
          <a:p>
            <a:r>
              <a:rPr lang="en-US" dirty="0" smtClean="0"/>
              <a:t>On observing different independent variables with respect to output variable ‘Churn’. We have got following info : </a:t>
            </a:r>
            <a:endParaRPr lang="en-IN" dirty="0"/>
          </a:p>
          <a:p>
            <a:pPr>
              <a:buClr>
                <a:srgbClr val="0070C0"/>
              </a:buClr>
            </a:pPr>
            <a:r>
              <a:rPr lang="en-IN" sz="1600" dirty="0">
                <a:solidFill>
                  <a:srgbClr val="6D6868"/>
                </a:solidFill>
                <a:latin typeface="Arial" panose="020B0604020202020204" pitchFamily="34" charset="0"/>
                <a:cs typeface="Arial" panose="020B0604020202020204" pitchFamily="34" charset="0"/>
              </a:rPr>
              <a:t> </a:t>
            </a:r>
          </a:p>
        </p:txBody>
      </p:sp>
      <p:pic>
        <p:nvPicPr>
          <p:cNvPr id="4" name="Picture 3" descr="gfhh.png"/>
          <p:cNvPicPr>
            <a:picLocks noChangeAspect="1"/>
          </p:cNvPicPr>
          <p:nvPr/>
        </p:nvPicPr>
        <p:blipFill>
          <a:blip r:embed="rId2"/>
          <a:stretch>
            <a:fillRect/>
          </a:stretch>
        </p:blipFill>
        <p:spPr>
          <a:xfrm>
            <a:off x="1153193" y="0"/>
            <a:ext cx="1480950" cy="707886"/>
          </a:xfrm>
          <a:prstGeom prst="rect">
            <a:avLst/>
          </a:prstGeom>
        </p:spPr>
      </p:pic>
      <p:pic>
        <p:nvPicPr>
          <p:cNvPr id="28675" name="Picture 3"/>
          <p:cNvPicPr>
            <a:picLocks noChangeAspect="1" noChangeArrowheads="1"/>
          </p:cNvPicPr>
          <p:nvPr/>
        </p:nvPicPr>
        <p:blipFill>
          <a:blip r:embed="rId3"/>
          <a:srcRect/>
          <a:stretch>
            <a:fillRect/>
          </a:stretch>
        </p:blipFill>
        <p:spPr bwMode="auto">
          <a:xfrm>
            <a:off x="159390" y="1140903"/>
            <a:ext cx="11870423" cy="5574222"/>
          </a:xfrm>
          <a:prstGeom prst="rect">
            <a:avLst/>
          </a:prstGeom>
          <a:noFill/>
          <a:ln w="9525">
            <a:noFill/>
            <a:miter lim="800000"/>
            <a:headEnd/>
            <a:tailEnd/>
          </a:ln>
          <a:effectLst/>
        </p:spPr>
      </p:pic>
    </p:spTree>
    <p:extLst>
      <p:ext uri="{BB962C8B-B14F-4D97-AF65-F5344CB8AC3E}">
        <p14:creationId xmlns="" xmlns:p14="http://schemas.microsoft.com/office/powerpoint/2010/main" val="207328492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 xmlns:a16="http://schemas.microsoft.com/office/drawing/2014/main" id="{3902C64F-B802-E343-B318-70D330A9A3FE}"/>
              </a:ext>
            </a:extLst>
          </p:cNvPr>
          <p:cNvSpPr/>
          <p:nvPr/>
        </p:nvSpPr>
        <p:spPr>
          <a:xfrm>
            <a:off x="295943" y="0"/>
            <a:ext cx="10676857" cy="707886"/>
          </a:xfrm>
          <a:prstGeom prst="rect">
            <a:avLst/>
          </a:prstGeom>
        </p:spPr>
        <p:txBody>
          <a:bodyPr wrap="square" anchor="t">
            <a:spAutoFit/>
          </a:bodyPr>
          <a:lstStyle/>
          <a:p>
            <a:pPr algn="ctr"/>
            <a:r>
              <a:rPr lang="en-US" sz="4000" b="1" dirty="0">
                <a:solidFill>
                  <a:srgbClr val="0070C0"/>
                </a:solidFill>
                <a:latin typeface="Arial" panose="020B0604020202020204" pitchFamily="34" charset="0"/>
                <a:cs typeface="Arial" panose="020B0604020202020204" pitchFamily="34" charset="0"/>
              </a:rPr>
              <a:t>Insights from Analysis</a:t>
            </a:r>
          </a:p>
        </p:txBody>
      </p:sp>
      <p:sp>
        <p:nvSpPr>
          <p:cNvPr id="7" name="TextBox 6">
            <a:extLst>
              <a:ext uri="{FF2B5EF4-FFF2-40B4-BE49-F238E27FC236}">
                <a16:creationId xmlns="" xmlns:a16="http://schemas.microsoft.com/office/drawing/2014/main" id="{A84B8933-F44C-374A-B677-D79AD8184284}"/>
              </a:ext>
            </a:extLst>
          </p:cNvPr>
          <p:cNvSpPr txBox="1"/>
          <p:nvPr/>
        </p:nvSpPr>
        <p:spPr>
          <a:xfrm>
            <a:off x="295943" y="707886"/>
            <a:ext cx="10972800" cy="615553"/>
          </a:xfrm>
          <a:prstGeom prst="rect">
            <a:avLst/>
          </a:prstGeom>
          <a:noFill/>
        </p:spPr>
        <p:txBody>
          <a:bodyPr wrap="square" rtlCol="0">
            <a:spAutoFit/>
          </a:bodyPr>
          <a:lstStyle/>
          <a:p>
            <a:r>
              <a:rPr lang="en-US" dirty="0" smtClean="0"/>
              <a:t>Segregating customers based on probability of churn, Revenue and Tenure . We have got the following Matrix </a:t>
            </a:r>
            <a:endParaRPr lang="en-IN" dirty="0"/>
          </a:p>
          <a:p>
            <a:pPr>
              <a:buClr>
                <a:srgbClr val="0070C0"/>
              </a:buClr>
            </a:pPr>
            <a:r>
              <a:rPr lang="en-IN" sz="1600" dirty="0">
                <a:solidFill>
                  <a:srgbClr val="6D6868"/>
                </a:solidFill>
                <a:latin typeface="Arial" panose="020B0604020202020204" pitchFamily="34" charset="0"/>
                <a:cs typeface="Arial" panose="020B0604020202020204" pitchFamily="34" charset="0"/>
              </a:rPr>
              <a:t> </a:t>
            </a:r>
          </a:p>
        </p:txBody>
      </p:sp>
      <p:pic>
        <p:nvPicPr>
          <p:cNvPr id="4" name="Picture 3" descr="gfhh.png"/>
          <p:cNvPicPr>
            <a:picLocks noChangeAspect="1"/>
          </p:cNvPicPr>
          <p:nvPr/>
        </p:nvPicPr>
        <p:blipFill>
          <a:blip r:embed="rId2"/>
          <a:stretch>
            <a:fillRect/>
          </a:stretch>
        </p:blipFill>
        <p:spPr>
          <a:xfrm>
            <a:off x="1153193" y="0"/>
            <a:ext cx="1480950" cy="707886"/>
          </a:xfrm>
          <a:prstGeom prst="rect">
            <a:avLst/>
          </a:prstGeom>
        </p:spPr>
      </p:pic>
      <p:sp>
        <p:nvSpPr>
          <p:cNvPr id="9" name="TextBox 8"/>
          <p:cNvSpPr txBox="1"/>
          <p:nvPr/>
        </p:nvSpPr>
        <p:spPr>
          <a:xfrm>
            <a:off x="6686026" y="1124120"/>
            <a:ext cx="4395831" cy="4524315"/>
          </a:xfrm>
          <a:prstGeom prst="rect">
            <a:avLst/>
          </a:prstGeom>
          <a:noFill/>
        </p:spPr>
        <p:txBody>
          <a:bodyPr wrap="square" rtlCol="0">
            <a:spAutoFit/>
          </a:bodyPr>
          <a:lstStyle/>
          <a:p>
            <a:pPr>
              <a:buFont typeface="Arial" pitchFamily="34" charset="0"/>
              <a:buChar char="•"/>
            </a:pPr>
            <a:r>
              <a:rPr lang="en-US" dirty="0" smtClean="0"/>
              <a:t> We can never afford to lose the customers who are providing Very High Revenue and Very Old Tenure account. They are the most loyal and high monetary value customers. </a:t>
            </a:r>
          </a:p>
          <a:p>
            <a:pPr>
              <a:buFont typeface="Arial" pitchFamily="34" charset="0"/>
              <a:buChar char="•"/>
            </a:pPr>
            <a:r>
              <a:rPr lang="en-US" dirty="0" smtClean="0"/>
              <a:t> Different strategies can be applied to retain the customers based on value of  the customer.</a:t>
            </a:r>
          </a:p>
          <a:p>
            <a:pPr>
              <a:buFont typeface="Arial" pitchFamily="34" charset="0"/>
              <a:buChar char="•"/>
            </a:pPr>
            <a:r>
              <a:rPr lang="en-US" dirty="0" smtClean="0"/>
              <a:t>Red color Marked customers are most important , followed by Blue and Brown. As majority of the business happens through these customers we have to make customer specific retention efforts.</a:t>
            </a:r>
          </a:p>
          <a:p>
            <a:pPr>
              <a:buFont typeface="Arial" pitchFamily="34" charset="0"/>
              <a:buChar char="•"/>
            </a:pPr>
            <a:r>
              <a:rPr lang="en-US" dirty="0" smtClean="0"/>
              <a:t>Budget preference should be based on High Value-High Risk</a:t>
            </a:r>
          </a:p>
          <a:p>
            <a:endParaRPr lang="en-US" dirty="0" smtClean="0"/>
          </a:p>
          <a:p>
            <a:endParaRPr lang="en-IN" dirty="0"/>
          </a:p>
        </p:txBody>
      </p:sp>
      <p:graphicFrame>
        <p:nvGraphicFramePr>
          <p:cNvPr id="10" name="Table 9"/>
          <p:cNvGraphicFramePr>
            <a:graphicFrameLocks noGrp="1"/>
          </p:cNvGraphicFramePr>
          <p:nvPr/>
        </p:nvGraphicFramePr>
        <p:xfrm>
          <a:off x="295943" y="1124120"/>
          <a:ext cx="6121636" cy="5461236"/>
        </p:xfrm>
        <a:graphic>
          <a:graphicData uri="http://schemas.openxmlformats.org/drawingml/2006/table">
            <a:tbl>
              <a:tblPr/>
              <a:tblGrid>
                <a:gridCol w="1533571"/>
                <a:gridCol w="1628431"/>
                <a:gridCol w="1233181"/>
                <a:gridCol w="986545"/>
                <a:gridCol w="739908"/>
              </a:tblGrid>
              <a:tr h="485706">
                <a:tc gridSpan="5">
                  <a:txBody>
                    <a:bodyPr/>
                    <a:lstStyle/>
                    <a:p>
                      <a:pPr algn="ctr" fontAlgn="ctr"/>
                      <a:r>
                        <a:rPr lang="en-IN" sz="2000" b="1" i="0" u="none" strike="noStrike">
                          <a:solidFill>
                            <a:srgbClr val="000000"/>
                          </a:solidFill>
                          <a:latin typeface="Calibri"/>
                        </a:rPr>
                        <a:t>Risk-Value-Tenure Matrix</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r>
              <a:tr h="355395">
                <a:tc rowSpan="2">
                  <a:txBody>
                    <a:bodyPr/>
                    <a:lstStyle/>
                    <a:p>
                      <a:pPr algn="ctr" fontAlgn="ctr"/>
                      <a:r>
                        <a:rPr lang="en-IN" sz="1400" b="1" i="0" u="none" strike="noStrike">
                          <a:solidFill>
                            <a:srgbClr val="000000"/>
                          </a:solidFill>
                          <a:latin typeface="Arial Narrow"/>
                        </a:rPr>
                        <a:t>Risk (Prob)</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rowSpan="2">
                  <a:txBody>
                    <a:bodyPr/>
                    <a:lstStyle/>
                    <a:p>
                      <a:pPr algn="ctr" fontAlgn="ctr"/>
                      <a:r>
                        <a:rPr lang="en-IN" sz="1400" b="1" i="0" u="none" strike="noStrike">
                          <a:solidFill>
                            <a:srgbClr val="000000"/>
                          </a:solidFill>
                          <a:latin typeface="Arial Narrow"/>
                        </a:rPr>
                        <a:t>Revenue Value</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gridSpan="3">
                  <a:txBody>
                    <a:bodyPr/>
                    <a:lstStyle/>
                    <a:p>
                      <a:pPr algn="ctr" fontAlgn="ctr"/>
                      <a:r>
                        <a:rPr lang="en-IN" sz="1400" b="1" i="0" u="none" strike="noStrike">
                          <a:solidFill>
                            <a:srgbClr val="000000"/>
                          </a:solidFill>
                          <a:latin typeface="Arial Narrow"/>
                        </a:rPr>
                        <a:t>Account Tenure</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hMerge="1">
                  <a:txBody>
                    <a:bodyPr/>
                    <a:lstStyle/>
                    <a:p>
                      <a:endParaRPr lang="en-IN"/>
                    </a:p>
                  </a:txBody>
                  <a:tcPr/>
                </a:tc>
                <a:tc hMerge="1">
                  <a:txBody>
                    <a:bodyPr/>
                    <a:lstStyle/>
                    <a:p>
                      <a:endParaRPr lang="en-IN"/>
                    </a:p>
                  </a:txBody>
                  <a:tcPr/>
                </a:tc>
              </a:tr>
              <a:tr h="355395">
                <a:tc vMerge="1">
                  <a:txBody>
                    <a:bodyPr/>
                    <a:lstStyle/>
                    <a:p>
                      <a:endParaRPr lang="en-IN"/>
                    </a:p>
                  </a:txBody>
                  <a:tcPr/>
                </a:tc>
                <a:tc vMerge="1">
                  <a:txBody>
                    <a:bodyPr/>
                    <a:lstStyle/>
                    <a:p>
                      <a:endParaRPr lang="en-IN"/>
                    </a:p>
                  </a:txBody>
                  <a:tcPr/>
                </a:tc>
                <a:tc>
                  <a:txBody>
                    <a:bodyPr/>
                    <a:lstStyle/>
                    <a:p>
                      <a:pPr algn="ctr" fontAlgn="ctr"/>
                      <a:r>
                        <a:rPr lang="en-IN" sz="1400" b="1" i="0" u="none" strike="noStrike">
                          <a:solidFill>
                            <a:srgbClr val="000000"/>
                          </a:solidFill>
                          <a:latin typeface="Arial Narrow"/>
                        </a:rPr>
                        <a:t>VeryOld</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400" b="1" i="0" u="none" strike="noStrike">
                          <a:solidFill>
                            <a:srgbClr val="000000"/>
                          </a:solidFill>
                          <a:latin typeface="Arial Narrow"/>
                        </a:rPr>
                        <a:t>Old</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400" b="1" i="0" u="none" strike="noStrike">
                          <a:solidFill>
                            <a:srgbClr val="000000"/>
                          </a:solidFill>
                          <a:latin typeface="Arial Narrow"/>
                        </a:rPr>
                        <a:t>Latest</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55395">
                <a:tc rowSpan="4">
                  <a:txBody>
                    <a:bodyPr/>
                    <a:lstStyle/>
                    <a:p>
                      <a:pPr algn="ctr" fontAlgn="ctr"/>
                      <a:r>
                        <a:rPr lang="en-IN" sz="1400" b="1" i="0" u="none" strike="noStrike">
                          <a:solidFill>
                            <a:srgbClr val="000000"/>
                          </a:solidFill>
                          <a:latin typeface="Arial Narrow"/>
                        </a:rPr>
                        <a:t>VeryHigh (&gt;0.8)</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6D0A"/>
                    </a:solidFill>
                  </a:tcPr>
                </a:tc>
                <a:tc>
                  <a:txBody>
                    <a:bodyPr/>
                    <a:lstStyle/>
                    <a:p>
                      <a:pPr algn="ctr" fontAlgn="ctr"/>
                      <a:r>
                        <a:rPr lang="en-IN" sz="1400" b="1" i="0" u="none" strike="noStrike">
                          <a:solidFill>
                            <a:srgbClr val="000000"/>
                          </a:solidFill>
                          <a:latin typeface="Arial Narrow"/>
                        </a:rPr>
                        <a:t>VeryHigh</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FF0000"/>
                          </a:solidFill>
                          <a:latin typeface="Arial Narrow"/>
                        </a:rPr>
                        <a:t>49</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70C0"/>
                          </a:solidFill>
                          <a:latin typeface="Arial Narrow"/>
                        </a:rPr>
                        <a:t>16</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1" i="0" u="none" strike="noStrike">
                          <a:solidFill>
                            <a:srgbClr val="974807"/>
                          </a:solidFill>
                          <a:latin typeface="Arial Narrow"/>
                        </a:rPr>
                        <a:t>64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55395">
                <a:tc vMerge="1">
                  <a:txBody>
                    <a:bodyPr/>
                    <a:lstStyle/>
                    <a:p>
                      <a:endParaRPr lang="en-IN"/>
                    </a:p>
                  </a:txBody>
                  <a:tcPr/>
                </a:tc>
                <a:tc>
                  <a:txBody>
                    <a:bodyPr/>
                    <a:lstStyle/>
                    <a:p>
                      <a:pPr algn="ctr" fontAlgn="ctr"/>
                      <a:r>
                        <a:rPr lang="en-IN" sz="1400" b="1" i="0" u="none" strike="noStrike">
                          <a:solidFill>
                            <a:srgbClr val="000000"/>
                          </a:solidFill>
                          <a:latin typeface="Arial Narrow"/>
                        </a:rPr>
                        <a:t>High</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FF0000"/>
                          </a:solidFill>
                          <a:latin typeface="Arial Narrow"/>
                        </a:rPr>
                        <a:t>56</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70C0"/>
                          </a:solidFill>
                          <a:latin typeface="Arial Narrow"/>
                        </a:rPr>
                        <a:t>15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1" i="0" u="none" strike="noStrike">
                          <a:solidFill>
                            <a:srgbClr val="974807"/>
                          </a:solidFill>
                          <a:latin typeface="Arial Narrow"/>
                        </a:rPr>
                        <a:t>83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55395">
                <a:tc vMerge="1">
                  <a:txBody>
                    <a:bodyPr/>
                    <a:lstStyle/>
                    <a:p>
                      <a:endParaRPr lang="en-IN"/>
                    </a:p>
                  </a:txBody>
                  <a:tcPr/>
                </a:tc>
                <a:tc>
                  <a:txBody>
                    <a:bodyPr/>
                    <a:lstStyle/>
                    <a:p>
                      <a:pPr algn="ctr" fontAlgn="ctr"/>
                      <a:r>
                        <a:rPr lang="en-IN" sz="1400" b="1" i="0" u="none" strike="noStrike">
                          <a:solidFill>
                            <a:srgbClr val="000000"/>
                          </a:solidFill>
                          <a:latin typeface="Arial Narrow"/>
                        </a:rPr>
                        <a:t>Medium</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70C0"/>
                          </a:solidFill>
                          <a:latin typeface="Arial Narrow"/>
                        </a:rPr>
                        <a:t>93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70C0"/>
                          </a:solidFill>
                          <a:latin typeface="Arial Narrow"/>
                        </a:rPr>
                        <a:t>31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1" i="0" u="none" strike="noStrike">
                          <a:solidFill>
                            <a:srgbClr val="974807"/>
                          </a:solidFill>
                          <a:latin typeface="Arial Narrow"/>
                        </a:rPr>
                        <a:t>104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55395">
                <a:tc vMerge="1">
                  <a:txBody>
                    <a:bodyPr/>
                    <a:lstStyle/>
                    <a:p>
                      <a:endParaRPr lang="en-IN"/>
                    </a:p>
                  </a:txBody>
                  <a:tcPr/>
                </a:tc>
                <a:tc>
                  <a:txBody>
                    <a:bodyPr/>
                    <a:lstStyle/>
                    <a:p>
                      <a:pPr algn="ctr" fontAlgn="ctr"/>
                      <a:r>
                        <a:rPr lang="en-IN" sz="1400" b="1" i="0" u="none" strike="noStrike">
                          <a:solidFill>
                            <a:srgbClr val="000000"/>
                          </a:solidFill>
                          <a:latin typeface="Arial Narrow"/>
                        </a:rPr>
                        <a:t>Low</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1" i="0" u="none" strike="noStrike">
                          <a:solidFill>
                            <a:srgbClr val="974807"/>
                          </a:solidFill>
                          <a:latin typeface="Arial Narrow"/>
                        </a:rPr>
                        <a:t>190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1" i="0" u="none" strike="noStrike">
                          <a:solidFill>
                            <a:srgbClr val="974807"/>
                          </a:solidFill>
                          <a:latin typeface="Arial Narrow"/>
                        </a:rPr>
                        <a:t>38</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1" i="0" u="none" strike="noStrike">
                          <a:solidFill>
                            <a:srgbClr val="974807"/>
                          </a:solidFill>
                          <a:latin typeface="Arial Narrow"/>
                        </a:rPr>
                        <a:t>174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55395">
                <a:tc rowSpan="4">
                  <a:txBody>
                    <a:bodyPr/>
                    <a:lstStyle/>
                    <a:p>
                      <a:pPr algn="ctr" fontAlgn="ctr"/>
                      <a:r>
                        <a:rPr lang="en-IN" sz="1400" b="1" i="0" u="none" strike="noStrike">
                          <a:solidFill>
                            <a:srgbClr val="000000"/>
                          </a:solidFill>
                          <a:latin typeface="Arial Narrow"/>
                        </a:rPr>
                        <a:t>High (0.8-0.6)</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C090"/>
                    </a:solidFill>
                  </a:tcPr>
                </a:tc>
                <a:tc>
                  <a:txBody>
                    <a:bodyPr/>
                    <a:lstStyle/>
                    <a:p>
                      <a:pPr algn="ctr" fontAlgn="ctr"/>
                      <a:r>
                        <a:rPr lang="en-IN" sz="1400" b="1" i="0" u="none" strike="noStrike">
                          <a:solidFill>
                            <a:srgbClr val="000000"/>
                          </a:solidFill>
                          <a:latin typeface="Arial Narrow"/>
                        </a:rPr>
                        <a:t>VeryHigh</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FF0000"/>
                          </a:solidFill>
                          <a:latin typeface="Arial Narrow"/>
                        </a:rPr>
                        <a:t>111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70C0"/>
                          </a:solidFill>
                          <a:latin typeface="Arial Narrow"/>
                        </a:rPr>
                        <a:t>126</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1" i="0" u="none" strike="noStrike">
                          <a:solidFill>
                            <a:srgbClr val="974807"/>
                          </a:solidFill>
                          <a:latin typeface="Arial Narrow"/>
                        </a:rPr>
                        <a:t>191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55395">
                <a:tc vMerge="1">
                  <a:txBody>
                    <a:bodyPr/>
                    <a:lstStyle/>
                    <a:p>
                      <a:endParaRPr lang="en-IN"/>
                    </a:p>
                  </a:txBody>
                  <a:tcPr/>
                </a:tc>
                <a:tc>
                  <a:txBody>
                    <a:bodyPr/>
                    <a:lstStyle/>
                    <a:p>
                      <a:pPr algn="ctr" fontAlgn="ctr"/>
                      <a:r>
                        <a:rPr lang="en-IN" sz="1400" b="1" i="0" u="none" strike="noStrike">
                          <a:solidFill>
                            <a:srgbClr val="000000"/>
                          </a:solidFill>
                          <a:latin typeface="Arial Narrow"/>
                        </a:rPr>
                        <a:t>High</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FF0000"/>
                          </a:solidFill>
                          <a:latin typeface="Arial Narrow"/>
                        </a:rPr>
                        <a:t>112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70C0"/>
                          </a:solidFill>
                          <a:latin typeface="Arial Narrow"/>
                        </a:rPr>
                        <a:t>80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1" i="0" u="none" strike="noStrike">
                          <a:solidFill>
                            <a:srgbClr val="974807"/>
                          </a:solidFill>
                          <a:latin typeface="Arial Narrow"/>
                        </a:rPr>
                        <a:t>165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55395">
                <a:tc vMerge="1">
                  <a:txBody>
                    <a:bodyPr/>
                    <a:lstStyle/>
                    <a:p>
                      <a:endParaRPr lang="en-IN"/>
                    </a:p>
                  </a:txBody>
                  <a:tcPr/>
                </a:tc>
                <a:tc>
                  <a:txBody>
                    <a:bodyPr/>
                    <a:lstStyle/>
                    <a:p>
                      <a:pPr algn="ctr" fontAlgn="ctr"/>
                      <a:r>
                        <a:rPr lang="en-IN" sz="1400" b="1" i="0" u="none" strike="noStrike">
                          <a:solidFill>
                            <a:srgbClr val="000000"/>
                          </a:solidFill>
                          <a:latin typeface="Arial Narrow"/>
                        </a:rPr>
                        <a:t>Medium</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70C0"/>
                          </a:solidFill>
                          <a:latin typeface="Arial Narrow"/>
                        </a:rPr>
                        <a:t>149</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70C0"/>
                          </a:solidFill>
                          <a:latin typeface="Arial Narrow"/>
                        </a:rPr>
                        <a:t>119</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1" i="0" u="none" strike="noStrike">
                          <a:solidFill>
                            <a:srgbClr val="974807"/>
                          </a:solidFill>
                          <a:latin typeface="Arial Narrow"/>
                        </a:rPr>
                        <a:t>210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55395">
                <a:tc vMerge="1">
                  <a:txBody>
                    <a:bodyPr/>
                    <a:lstStyle/>
                    <a:p>
                      <a:endParaRPr lang="en-IN"/>
                    </a:p>
                  </a:txBody>
                  <a:tcPr/>
                </a:tc>
                <a:tc>
                  <a:txBody>
                    <a:bodyPr/>
                    <a:lstStyle/>
                    <a:p>
                      <a:pPr algn="ctr" fontAlgn="ctr"/>
                      <a:r>
                        <a:rPr lang="en-IN" sz="1400" b="1" i="0" u="none" strike="noStrike">
                          <a:solidFill>
                            <a:srgbClr val="000000"/>
                          </a:solidFill>
                          <a:latin typeface="Arial Narrow"/>
                        </a:rPr>
                        <a:t>Low</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1" i="0" u="none" strike="noStrike">
                          <a:solidFill>
                            <a:srgbClr val="974807"/>
                          </a:solidFill>
                          <a:latin typeface="Arial Narrow"/>
                        </a:rPr>
                        <a:t>361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1" i="0" u="none" strike="noStrike">
                          <a:solidFill>
                            <a:srgbClr val="974807"/>
                          </a:solidFill>
                          <a:latin typeface="Arial Narrow"/>
                        </a:rPr>
                        <a:t>192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1" i="0" u="none" strike="noStrike">
                          <a:solidFill>
                            <a:srgbClr val="974807"/>
                          </a:solidFill>
                          <a:latin typeface="Arial Narrow"/>
                        </a:rPr>
                        <a:t>430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55395">
                <a:tc rowSpan="4">
                  <a:txBody>
                    <a:bodyPr/>
                    <a:lstStyle/>
                    <a:p>
                      <a:pPr algn="ctr" fontAlgn="ctr"/>
                      <a:r>
                        <a:rPr lang="en-IN" sz="1400" b="1" i="0" u="none" strike="noStrike">
                          <a:solidFill>
                            <a:srgbClr val="000000"/>
                          </a:solidFill>
                          <a:latin typeface="Arial Narrow"/>
                        </a:rPr>
                        <a:t>Moderate(0.5-0.6)</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ctr"/>
                      <a:r>
                        <a:rPr lang="en-IN" sz="1400" b="1" i="0" u="none" strike="noStrike">
                          <a:solidFill>
                            <a:srgbClr val="000000"/>
                          </a:solidFill>
                          <a:latin typeface="Arial Narrow"/>
                        </a:rPr>
                        <a:t>VeryHigh</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FF0000"/>
                          </a:solidFill>
                          <a:latin typeface="Arial Narrow"/>
                        </a:rPr>
                        <a:t>20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70C0"/>
                          </a:solidFill>
                          <a:latin typeface="Arial Narrow"/>
                        </a:rPr>
                        <a:t>33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1" i="0" u="none" strike="noStrike">
                          <a:solidFill>
                            <a:srgbClr val="974807"/>
                          </a:solidFill>
                          <a:latin typeface="Arial Narrow"/>
                        </a:rPr>
                        <a:t>13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55395">
                <a:tc vMerge="1">
                  <a:txBody>
                    <a:bodyPr/>
                    <a:lstStyle/>
                    <a:p>
                      <a:endParaRPr lang="en-IN"/>
                    </a:p>
                  </a:txBody>
                  <a:tcPr/>
                </a:tc>
                <a:tc>
                  <a:txBody>
                    <a:bodyPr/>
                    <a:lstStyle/>
                    <a:p>
                      <a:pPr algn="ctr" fontAlgn="ctr"/>
                      <a:r>
                        <a:rPr lang="en-IN" sz="1400" b="1" i="0" u="none" strike="noStrike">
                          <a:solidFill>
                            <a:srgbClr val="000000"/>
                          </a:solidFill>
                          <a:latin typeface="Arial Narrow"/>
                        </a:rPr>
                        <a:t>High</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FF0000"/>
                          </a:solidFill>
                          <a:latin typeface="Arial Narrow"/>
                        </a:rPr>
                        <a:t>11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70C0"/>
                          </a:solidFill>
                          <a:latin typeface="Arial Narrow"/>
                        </a:rPr>
                        <a:t>25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1" i="0" u="none" strike="noStrike">
                          <a:solidFill>
                            <a:srgbClr val="974807"/>
                          </a:solidFill>
                          <a:latin typeface="Arial Narrow"/>
                        </a:rPr>
                        <a:t>24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55395">
                <a:tc vMerge="1">
                  <a:txBody>
                    <a:bodyPr/>
                    <a:lstStyle/>
                    <a:p>
                      <a:endParaRPr lang="en-IN"/>
                    </a:p>
                  </a:txBody>
                  <a:tcPr/>
                </a:tc>
                <a:tc>
                  <a:txBody>
                    <a:bodyPr/>
                    <a:lstStyle/>
                    <a:p>
                      <a:pPr algn="ctr" fontAlgn="ctr"/>
                      <a:r>
                        <a:rPr lang="en-IN" sz="1400" b="1" i="0" u="none" strike="noStrike">
                          <a:solidFill>
                            <a:srgbClr val="000000"/>
                          </a:solidFill>
                          <a:latin typeface="Arial Narrow"/>
                        </a:rPr>
                        <a:t>Medium</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70C0"/>
                          </a:solidFill>
                          <a:latin typeface="Arial Narrow"/>
                        </a:rPr>
                        <a:t>25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70C0"/>
                          </a:solidFill>
                          <a:latin typeface="Arial Narrow"/>
                        </a:rPr>
                        <a:t>60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1" i="0" u="none" strike="noStrike">
                          <a:solidFill>
                            <a:srgbClr val="974807"/>
                          </a:solidFill>
                          <a:latin typeface="Arial Narrow"/>
                        </a:rPr>
                        <a:t>74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55395">
                <a:tc vMerge="1">
                  <a:txBody>
                    <a:bodyPr/>
                    <a:lstStyle/>
                    <a:p>
                      <a:endParaRPr lang="en-IN"/>
                    </a:p>
                  </a:txBody>
                  <a:tcPr/>
                </a:tc>
                <a:tc>
                  <a:txBody>
                    <a:bodyPr/>
                    <a:lstStyle/>
                    <a:p>
                      <a:pPr algn="ctr" fontAlgn="ctr"/>
                      <a:r>
                        <a:rPr lang="en-IN" sz="1400" b="1" i="0" u="none" strike="noStrike">
                          <a:solidFill>
                            <a:srgbClr val="000000"/>
                          </a:solidFill>
                          <a:latin typeface="Arial Narrow"/>
                        </a:rPr>
                        <a:t>Low</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1" i="0" u="none" strike="noStrike">
                          <a:solidFill>
                            <a:srgbClr val="974807"/>
                          </a:solidFill>
                          <a:latin typeface="Arial Narrow"/>
                        </a:rPr>
                        <a:t>54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1" i="0" u="none" strike="noStrike">
                          <a:solidFill>
                            <a:srgbClr val="974807"/>
                          </a:solidFill>
                          <a:latin typeface="Arial Narrow"/>
                        </a:rPr>
                        <a:t>108</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1" i="0" u="none" strike="noStrike" dirty="0">
                          <a:solidFill>
                            <a:srgbClr val="974807"/>
                          </a:solidFill>
                          <a:latin typeface="Arial Narrow"/>
                        </a:rPr>
                        <a:t>156</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pic>
        <p:nvPicPr>
          <p:cNvPr id="11" name="Picture 10" descr="400px-Customer_Churn.png"/>
          <p:cNvPicPr>
            <a:picLocks noChangeAspect="1"/>
          </p:cNvPicPr>
          <p:nvPr/>
        </p:nvPicPr>
        <p:blipFill>
          <a:blip r:embed="rId3"/>
          <a:stretch>
            <a:fillRect/>
          </a:stretch>
        </p:blipFill>
        <p:spPr>
          <a:xfrm>
            <a:off x="6908766" y="5058561"/>
            <a:ext cx="3810532" cy="1661021"/>
          </a:xfrm>
          <a:prstGeom prst="rect">
            <a:avLst/>
          </a:prstGeom>
        </p:spPr>
      </p:pic>
    </p:spTree>
    <p:extLst>
      <p:ext uri="{BB962C8B-B14F-4D97-AF65-F5344CB8AC3E}">
        <p14:creationId xmlns="" xmlns:p14="http://schemas.microsoft.com/office/powerpoint/2010/main" val="207328492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 xmlns:a16="http://schemas.microsoft.com/office/drawing/2014/main" id="{3902C64F-B802-E343-B318-70D330A9A3FE}"/>
              </a:ext>
            </a:extLst>
          </p:cNvPr>
          <p:cNvSpPr/>
          <p:nvPr/>
        </p:nvSpPr>
        <p:spPr>
          <a:xfrm>
            <a:off x="3106567" y="0"/>
            <a:ext cx="5374857" cy="646331"/>
          </a:xfrm>
          <a:prstGeom prst="rect">
            <a:avLst/>
          </a:prstGeom>
        </p:spPr>
        <p:txBody>
          <a:bodyPr wrap="square" anchor="t">
            <a:spAutoFit/>
          </a:bodyPr>
          <a:lstStyle/>
          <a:p>
            <a:r>
              <a:rPr lang="en-US" sz="3600" b="1" dirty="0">
                <a:solidFill>
                  <a:srgbClr val="0070C0"/>
                </a:solidFill>
                <a:latin typeface="Arial" panose="020B0604020202020204" pitchFamily="34" charset="0"/>
                <a:cs typeface="Arial" panose="020B0604020202020204" pitchFamily="34" charset="0"/>
              </a:rPr>
              <a:t>Recommendations</a:t>
            </a:r>
          </a:p>
        </p:txBody>
      </p:sp>
      <p:sp>
        <p:nvSpPr>
          <p:cNvPr id="4" name="TextBox 3"/>
          <p:cNvSpPr txBox="1"/>
          <p:nvPr/>
        </p:nvSpPr>
        <p:spPr>
          <a:xfrm>
            <a:off x="209724" y="671692"/>
            <a:ext cx="10695964" cy="6186309"/>
          </a:xfrm>
          <a:prstGeom prst="rect">
            <a:avLst/>
          </a:prstGeom>
          <a:noFill/>
        </p:spPr>
        <p:txBody>
          <a:bodyPr wrap="square" rtlCol="0">
            <a:spAutoFit/>
          </a:bodyPr>
          <a:lstStyle/>
          <a:p>
            <a:pPr marL="342900" indent="-342900">
              <a:buFont typeface="Arial" pitchFamily="34" charset="0"/>
              <a:buChar char="•"/>
            </a:pPr>
            <a:r>
              <a:rPr lang="en-US" dirty="0" smtClean="0"/>
              <a:t>Majority of the customers belongs to segment </a:t>
            </a:r>
            <a:r>
              <a:rPr lang="en-US" b="1" dirty="0" smtClean="0"/>
              <a:t>– ‘Regular Plus’ &amp; ‘Super</a:t>
            </a:r>
            <a:r>
              <a:rPr lang="en-US" dirty="0" smtClean="0"/>
              <a:t>’ and also associated with </a:t>
            </a:r>
            <a:r>
              <a:rPr lang="en-US" b="1" dirty="0" smtClean="0"/>
              <a:t>3-4</a:t>
            </a:r>
            <a:r>
              <a:rPr lang="en-US" dirty="0" smtClean="0"/>
              <a:t> persons per account. So, we can include </a:t>
            </a:r>
            <a:r>
              <a:rPr lang="en-US" b="1" dirty="0" smtClean="0"/>
              <a:t>more channels </a:t>
            </a:r>
            <a:r>
              <a:rPr lang="en-US" dirty="0" smtClean="0"/>
              <a:t>in these segments to cover </a:t>
            </a:r>
            <a:r>
              <a:rPr lang="en-US" b="1" dirty="0" smtClean="0"/>
              <a:t>wide range of audience</a:t>
            </a:r>
            <a:r>
              <a:rPr lang="en-US" dirty="0" smtClean="0"/>
              <a:t>. </a:t>
            </a:r>
          </a:p>
          <a:p>
            <a:pPr marL="342900" indent="-342900">
              <a:buFont typeface="Arial" pitchFamily="34" charset="0"/>
              <a:buChar char="•"/>
            </a:pPr>
            <a:r>
              <a:rPr lang="en-US" dirty="0" smtClean="0"/>
              <a:t>Most of the customers are using </a:t>
            </a:r>
            <a:r>
              <a:rPr lang="en-US" b="1" dirty="0" smtClean="0"/>
              <a:t>mobile as Login device</a:t>
            </a:r>
            <a:r>
              <a:rPr lang="en-US" dirty="0" smtClean="0"/>
              <a:t>. So, we can allow </a:t>
            </a:r>
            <a:r>
              <a:rPr lang="en-US" b="1" dirty="0" smtClean="0"/>
              <a:t>multiple login </a:t>
            </a:r>
            <a:r>
              <a:rPr lang="en-US" dirty="0" smtClean="0"/>
              <a:t>for single account through discounted pricing. This would help in retaining customers.</a:t>
            </a:r>
          </a:p>
          <a:p>
            <a:pPr marL="342900" indent="-342900">
              <a:buFont typeface="Arial" pitchFamily="34" charset="0"/>
              <a:buChar char="•"/>
            </a:pPr>
            <a:r>
              <a:rPr lang="en-US" dirty="0" smtClean="0"/>
              <a:t>Most of the Payment is done through </a:t>
            </a:r>
            <a:r>
              <a:rPr lang="en-US" b="1" dirty="0" smtClean="0"/>
              <a:t>Credit and Debit Cards</a:t>
            </a:r>
            <a:r>
              <a:rPr lang="en-US" dirty="0" smtClean="0"/>
              <a:t>. We can attract customers for higher recharge values through </a:t>
            </a:r>
            <a:r>
              <a:rPr lang="en-US" b="1" dirty="0" smtClean="0"/>
              <a:t>reward points and high cash back</a:t>
            </a:r>
            <a:r>
              <a:rPr lang="en-US" dirty="0" smtClean="0"/>
              <a:t> for payments.</a:t>
            </a:r>
          </a:p>
          <a:p>
            <a:pPr marL="342900" indent="-342900">
              <a:buFont typeface="Arial" pitchFamily="34" charset="0"/>
              <a:buChar char="•"/>
            </a:pPr>
            <a:r>
              <a:rPr lang="en-US" dirty="0" smtClean="0"/>
              <a:t>Majority of the customers gave an </a:t>
            </a:r>
            <a:r>
              <a:rPr lang="en-US" b="1" dirty="0" smtClean="0"/>
              <a:t>average score </a:t>
            </a:r>
            <a:r>
              <a:rPr lang="en-US" dirty="0" smtClean="0"/>
              <a:t>on both Service score and Customer service score. Its preferable to </a:t>
            </a:r>
            <a:r>
              <a:rPr lang="en-US" b="1" dirty="0" smtClean="0"/>
              <a:t>get customer feedback through text </a:t>
            </a:r>
            <a:r>
              <a:rPr lang="en-US" dirty="0" smtClean="0"/>
              <a:t>by providing certain questionnaire. This would be helpful in understanding the exact problem and then we can act accordingly.</a:t>
            </a:r>
          </a:p>
          <a:p>
            <a:pPr marL="342900" indent="-342900">
              <a:buFont typeface="Arial" pitchFamily="34" charset="0"/>
              <a:buChar char="•"/>
            </a:pPr>
            <a:r>
              <a:rPr lang="en-US" dirty="0" smtClean="0"/>
              <a:t>Customer complaints must be solved in minimal time. Customer service should be very effective to make it easy for the customer as per his requirements.</a:t>
            </a:r>
          </a:p>
          <a:p>
            <a:pPr marL="342900" indent="-342900">
              <a:buFont typeface="Arial" pitchFamily="34" charset="0"/>
              <a:buChar char="•"/>
            </a:pPr>
            <a:r>
              <a:rPr lang="en-US" dirty="0" smtClean="0"/>
              <a:t> There is </a:t>
            </a:r>
            <a:r>
              <a:rPr lang="en-US" b="1" dirty="0" smtClean="0"/>
              <a:t>high churn</a:t>
            </a:r>
            <a:r>
              <a:rPr lang="en-US" dirty="0" smtClean="0"/>
              <a:t> rate in </a:t>
            </a:r>
            <a:r>
              <a:rPr lang="en-US" b="1" dirty="0" smtClean="0"/>
              <a:t>low tenure or recent </a:t>
            </a:r>
            <a:r>
              <a:rPr lang="en-US" dirty="0" smtClean="0"/>
              <a:t>accounts. We can provide offers such as Welcome bundle etc., for first 3-6 months. So that customer will get to know about various options available for him.</a:t>
            </a:r>
          </a:p>
          <a:p>
            <a:pPr marL="342900" indent="-342900">
              <a:buFont typeface="Arial" pitchFamily="34" charset="0"/>
              <a:buChar char="•"/>
            </a:pPr>
            <a:r>
              <a:rPr lang="en-IN" b="1" dirty="0" smtClean="0"/>
              <a:t>Retention Marketing: </a:t>
            </a:r>
            <a:r>
              <a:rPr lang="en-IN" dirty="0" smtClean="0"/>
              <a:t>The at risk customers can be specially added to retention marketing lists so that sufficient measures can be used for them specifically.</a:t>
            </a:r>
          </a:p>
          <a:p>
            <a:pPr marL="342900" lvl="0" indent="-342900">
              <a:buFont typeface="Arial" pitchFamily="34" charset="0"/>
              <a:buChar char="•"/>
            </a:pPr>
            <a:r>
              <a:rPr lang="en-IN" dirty="0" smtClean="0"/>
              <a:t>Discounts or other incentives can be offered to at risk customers to try to retain them.</a:t>
            </a:r>
          </a:p>
          <a:p>
            <a:pPr marL="342900" lvl="0" indent="-342900">
              <a:buFont typeface="Arial" pitchFamily="34" charset="0"/>
              <a:buChar char="•"/>
            </a:pPr>
            <a:r>
              <a:rPr lang="en-US" dirty="0" smtClean="0"/>
              <a:t>Offering Special deals such </a:t>
            </a:r>
            <a:r>
              <a:rPr lang="en-US" b="1" dirty="0" smtClean="0"/>
              <a:t>OTT Subscriptions </a:t>
            </a:r>
            <a:r>
              <a:rPr lang="en-US" dirty="0" smtClean="0"/>
              <a:t>could be given to retain customers.</a:t>
            </a:r>
            <a:endParaRPr lang="en-IN" dirty="0" smtClean="0"/>
          </a:p>
          <a:p>
            <a:pPr marL="342900" indent="-342900">
              <a:buFont typeface="Arial" pitchFamily="34" charset="0"/>
              <a:buChar char="•"/>
            </a:pPr>
            <a:r>
              <a:rPr lang="en-US" dirty="0" smtClean="0"/>
              <a:t>Proactively </a:t>
            </a:r>
            <a:r>
              <a:rPr lang="en-US" b="1" dirty="0" smtClean="0"/>
              <a:t>emailing or calling </a:t>
            </a:r>
            <a:r>
              <a:rPr lang="en-US" dirty="0" smtClean="0"/>
              <a:t>at-risk customers to understand their requirements</a:t>
            </a:r>
            <a:endParaRPr lang="en-IN" dirty="0" smtClean="0"/>
          </a:p>
          <a:p>
            <a:pPr marL="342900" indent="-342900">
              <a:buFont typeface="Arial" pitchFamily="34" charset="0"/>
              <a:buChar char="•"/>
            </a:pPr>
            <a:r>
              <a:rPr lang="en-IN" dirty="0" smtClean="0"/>
              <a:t>Customers with a </a:t>
            </a:r>
            <a:r>
              <a:rPr lang="en-IN" b="1" dirty="0" smtClean="0"/>
              <a:t>low probability of churning </a:t>
            </a:r>
            <a:r>
              <a:rPr lang="en-IN" dirty="0" smtClean="0"/>
              <a:t>can be removed from re-targeting lists, this could lead to cost </a:t>
            </a:r>
            <a:r>
              <a:rPr lang="en-IN" b="1" dirty="0" smtClean="0"/>
              <a:t>saving in marketing</a:t>
            </a:r>
            <a:r>
              <a:rPr lang="en-IN" dirty="0" smtClean="0"/>
              <a:t>.</a:t>
            </a:r>
          </a:p>
          <a:p>
            <a:pPr marL="342900" indent="-342900">
              <a:buAutoNum type="arabicPeriod"/>
            </a:pPr>
            <a:endParaRPr lang="en-US" dirty="0" smtClean="0"/>
          </a:p>
          <a:p>
            <a:pPr marL="342900" indent="-342900">
              <a:buAutoNum type="arabicPeriod"/>
            </a:pPr>
            <a:endParaRPr lang="en-IN" dirty="0"/>
          </a:p>
        </p:txBody>
      </p:sp>
      <p:pic>
        <p:nvPicPr>
          <p:cNvPr id="5" name="Picture 4" descr="2356442-200.png"/>
          <p:cNvPicPr>
            <a:picLocks noChangeAspect="1"/>
          </p:cNvPicPr>
          <p:nvPr/>
        </p:nvPicPr>
        <p:blipFill>
          <a:blip r:embed="rId2"/>
          <a:stretch>
            <a:fillRect/>
          </a:stretch>
        </p:blipFill>
        <p:spPr>
          <a:xfrm>
            <a:off x="7401578" y="0"/>
            <a:ext cx="1549475" cy="646332"/>
          </a:xfrm>
          <a:prstGeom prst="rect">
            <a:avLst/>
          </a:prstGeom>
        </p:spPr>
      </p:pic>
    </p:spTree>
    <p:extLst>
      <p:ext uri="{BB962C8B-B14F-4D97-AF65-F5344CB8AC3E}">
        <p14:creationId xmlns="" xmlns:p14="http://schemas.microsoft.com/office/powerpoint/2010/main" val="202373415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flat-thinking-concept_23-2148156507.jpg"/>
          <p:cNvPicPr>
            <a:picLocks noChangeAspect="1"/>
          </p:cNvPicPr>
          <p:nvPr/>
        </p:nvPicPr>
        <p:blipFill>
          <a:blip r:embed="rId2"/>
          <a:stretch>
            <a:fillRect/>
          </a:stretch>
        </p:blipFill>
        <p:spPr>
          <a:xfrm>
            <a:off x="9471172" y="0"/>
            <a:ext cx="1854604" cy="1971413"/>
          </a:xfrm>
          <a:prstGeom prst="rect">
            <a:avLst/>
          </a:prstGeom>
        </p:spPr>
      </p:pic>
      <p:sp>
        <p:nvSpPr>
          <p:cNvPr id="6" name="Rectangle 5">
            <a:extLst>
              <a:ext uri="{FF2B5EF4-FFF2-40B4-BE49-F238E27FC236}">
                <a16:creationId xmlns="" xmlns:a16="http://schemas.microsoft.com/office/drawing/2014/main" id="{3902C64F-B802-E343-B318-70D330A9A3FE}"/>
              </a:ext>
            </a:extLst>
          </p:cNvPr>
          <p:cNvSpPr/>
          <p:nvPr/>
        </p:nvSpPr>
        <p:spPr>
          <a:xfrm>
            <a:off x="1138445" y="240185"/>
            <a:ext cx="9327879" cy="646331"/>
          </a:xfrm>
          <a:prstGeom prst="rect">
            <a:avLst/>
          </a:prstGeom>
        </p:spPr>
        <p:txBody>
          <a:bodyPr wrap="square" anchor="t">
            <a:spAutoFit/>
          </a:bodyPr>
          <a:lstStyle/>
          <a:p>
            <a:pPr algn="ctr"/>
            <a:r>
              <a:rPr lang="en-US" sz="3600" b="1" dirty="0">
                <a:solidFill>
                  <a:srgbClr val="0070C0"/>
                </a:solidFill>
                <a:latin typeface="Arial" panose="020B0604020202020204" pitchFamily="34" charset="0"/>
                <a:cs typeface="Arial" panose="020B0604020202020204" pitchFamily="34" charset="0"/>
              </a:rPr>
              <a:t>Business Problem Understanding</a:t>
            </a:r>
          </a:p>
        </p:txBody>
      </p:sp>
      <p:sp>
        <p:nvSpPr>
          <p:cNvPr id="7" name="TextBox 6">
            <a:extLst>
              <a:ext uri="{FF2B5EF4-FFF2-40B4-BE49-F238E27FC236}">
                <a16:creationId xmlns="" xmlns:a16="http://schemas.microsoft.com/office/drawing/2014/main" id="{A84B8933-F44C-374A-B677-D79AD8184284}"/>
              </a:ext>
            </a:extLst>
          </p:cNvPr>
          <p:cNvSpPr txBox="1"/>
          <p:nvPr/>
        </p:nvSpPr>
        <p:spPr>
          <a:xfrm>
            <a:off x="392858" y="989901"/>
            <a:ext cx="10073466" cy="5262979"/>
          </a:xfrm>
          <a:prstGeom prst="rect">
            <a:avLst/>
          </a:prstGeom>
          <a:noFill/>
        </p:spPr>
        <p:txBody>
          <a:bodyPr wrap="square" rtlCol="0">
            <a:spAutoFit/>
          </a:bodyPr>
          <a:lstStyle/>
          <a:p>
            <a:pPr marL="25400" indent="0">
              <a:buNone/>
            </a:pPr>
            <a:r>
              <a:rPr lang="en-IN" sz="2800" b="1" dirty="0" smtClean="0"/>
              <a:t>      Customer Churn</a:t>
            </a:r>
            <a:r>
              <a:rPr lang="en-IN" sz="2800" dirty="0" smtClean="0"/>
              <a:t> occurs when a customer decides to </a:t>
            </a:r>
            <a:r>
              <a:rPr lang="en-IN" sz="2800" b="1" dirty="0" smtClean="0"/>
              <a:t>end</a:t>
            </a:r>
            <a:r>
              <a:rPr lang="en-IN" sz="2800" dirty="0" smtClean="0"/>
              <a:t> </a:t>
            </a:r>
          </a:p>
          <a:p>
            <a:pPr marL="25400" indent="0">
              <a:buNone/>
            </a:pPr>
            <a:r>
              <a:rPr lang="en-IN" sz="2800" dirty="0" smtClean="0"/>
              <a:t>  his or her </a:t>
            </a:r>
            <a:r>
              <a:rPr lang="en-IN" sz="2800" b="1" dirty="0" smtClean="0"/>
              <a:t>relationship</a:t>
            </a:r>
            <a:r>
              <a:rPr lang="en-IN" sz="2800" dirty="0" smtClean="0"/>
              <a:t> with a business. </a:t>
            </a:r>
          </a:p>
          <a:p>
            <a:pPr marL="25400" indent="0">
              <a:buFont typeface="Arial" pitchFamily="34" charset="0"/>
              <a:buChar char="•"/>
            </a:pPr>
            <a:r>
              <a:rPr lang="en-IN" sz="2800" dirty="0" smtClean="0"/>
              <a:t>     DTH industry is one of the most competitive industries in the world with high acquisition costs and changing tariff plans. Industry also has to face severe competition from market through the attractive offers and discounts from competitors to retain &amp; switch customers. </a:t>
            </a:r>
          </a:p>
          <a:p>
            <a:pPr marL="25400" indent="0">
              <a:buFont typeface="Arial" pitchFamily="34" charset="0"/>
              <a:buChar char="•"/>
            </a:pPr>
            <a:r>
              <a:rPr lang="en-IN" sz="2800" dirty="0" smtClean="0"/>
              <a:t>The challenge in front of this service provider was the potential churn of subscribers. The business objective was to identify the subscribers who have a high propensity to churn and thereby focus the marketing campaigns on a select segments of subscribers and therefore optimize the marketing spend.</a:t>
            </a:r>
            <a:endParaRPr lang="en-IN" sz="2800" dirty="0"/>
          </a:p>
        </p:txBody>
      </p:sp>
      <p:pic>
        <p:nvPicPr>
          <p:cNvPr id="8" name="Picture 7" descr="customer_churn.png"/>
          <p:cNvPicPr>
            <a:picLocks noChangeAspect="1"/>
          </p:cNvPicPr>
          <p:nvPr/>
        </p:nvPicPr>
        <p:blipFill>
          <a:blip r:embed="rId3"/>
          <a:stretch>
            <a:fillRect/>
          </a:stretch>
        </p:blipFill>
        <p:spPr>
          <a:xfrm>
            <a:off x="6892234" y="5712902"/>
            <a:ext cx="3574090" cy="1017201"/>
          </a:xfrm>
          <a:prstGeom prst="rect">
            <a:avLst/>
          </a:prstGeom>
        </p:spPr>
      </p:pic>
    </p:spTree>
    <p:extLst>
      <p:ext uri="{BB962C8B-B14F-4D97-AF65-F5344CB8AC3E}">
        <p14:creationId xmlns="" xmlns:p14="http://schemas.microsoft.com/office/powerpoint/2010/main" val="95403677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 xmlns:a16="http://schemas.microsoft.com/office/drawing/2014/main" id="{3902C64F-B802-E343-B318-70D330A9A3FE}"/>
              </a:ext>
            </a:extLst>
          </p:cNvPr>
          <p:cNvSpPr/>
          <p:nvPr/>
        </p:nvSpPr>
        <p:spPr>
          <a:xfrm>
            <a:off x="1138445" y="133845"/>
            <a:ext cx="9327879" cy="646331"/>
          </a:xfrm>
          <a:prstGeom prst="rect">
            <a:avLst/>
          </a:prstGeom>
        </p:spPr>
        <p:txBody>
          <a:bodyPr wrap="square" anchor="t">
            <a:spAutoFit/>
          </a:bodyPr>
          <a:lstStyle/>
          <a:p>
            <a:pPr algn="ctr"/>
            <a:r>
              <a:rPr lang="en-US" sz="3600" b="1" dirty="0" smtClean="0">
                <a:solidFill>
                  <a:srgbClr val="0070C0"/>
                </a:solidFill>
                <a:latin typeface="Arial" panose="020B0604020202020204" pitchFamily="34" charset="0"/>
                <a:cs typeface="Arial" panose="020B0604020202020204" pitchFamily="34" charset="0"/>
              </a:rPr>
              <a:t>About Dataset</a:t>
            </a:r>
            <a:endParaRPr lang="en-US" sz="3600" b="1" dirty="0">
              <a:solidFill>
                <a:srgbClr val="0070C0"/>
              </a:solidFill>
              <a:latin typeface="Arial" panose="020B0604020202020204" pitchFamily="34" charset="0"/>
              <a:cs typeface="Arial" panose="020B0604020202020204" pitchFamily="34" charset="0"/>
            </a:endParaRPr>
          </a:p>
        </p:txBody>
      </p:sp>
      <p:sp>
        <p:nvSpPr>
          <p:cNvPr id="7" name="TextBox 6">
            <a:extLst>
              <a:ext uri="{FF2B5EF4-FFF2-40B4-BE49-F238E27FC236}">
                <a16:creationId xmlns="" xmlns:a16="http://schemas.microsoft.com/office/drawing/2014/main" id="{A84B8933-F44C-374A-B677-D79AD8184284}"/>
              </a:ext>
            </a:extLst>
          </p:cNvPr>
          <p:cNvSpPr txBox="1"/>
          <p:nvPr/>
        </p:nvSpPr>
        <p:spPr>
          <a:xfrm>
            <a:off x="392858" y="780176"/>
            <a:ext cx="10073466" cy="892552"/>
          </a:xfrm>
          <a:prstGeom prst="rect">
            <a:avLst/>
          </a:prstGeom>
          <a:noFill/>
        </p:spPr>
        <p:txBody>
          <a:bodyPr wrap="square" rtlCol="0">
            <a:spAutoFit/>
          </a:bodyPr>
          <a:lstStyle/>
          <a:p>
            <a:pPr marL="25400" indent="0">
              <a:buFont typeface="Arial" pitchFamily="34" charset="0"/>
              <a:buChar char="•"/>
            </a:pPr>
            <a:r>
              <a:rPr lang="en-US" sz="2400" dirty="0" smtClean="0"/>
              <a:t> </a:t>
            </a:r>
            <a:r>
              <a:rPr lang="en-US" sz="2400" u="sng" dirty="0" smtClean="0"/>
              <a:t>Data Report</a:t>
            </a:r>
          </a:p>
          <a:p>
            <a:pPr marL="25400" indent="0"/>
            <a:endParaRPr lang="en-IN" sz="2800" dirty="0"/>
          </a:p>
        </p:txBody>
      </p:sp>
      <p:pic>
        <p:nvPicPr>
          <p:cNvPr id="1026" name="Picture 2"/>
          <p:cNvPicPr>
            <a:picLocks noChangeAspect="1" noChangeArrowheads="1"/>
          </p:cNvPicPr>
          <p:nvPr/>
        </p:nvPicPr>
        <p:blipFill>
          <a:blip r:embed="rId2"/>
          <a:srcRect/>
          <a:stretch>
            <a:fillRect/>
          </a:stretch>
        </p:blipFill>
        <p:spPr bwMode="auto">
          <a:xfrm>
            <a:off x="392858" y="1208015"/>
            <a:ext cx="4962525" cy="5285064"/>
          </a:xfrm>
          <a:prstGeom prst="rect">
            <a:avLst/>
          </a:prstGeom>
          <a:noFill/>
          <a:ln w="9525">
            <a:noFill/>
            <a:miter lim="800000"/>
            <a:headEnd/>
            <a:tailEnd/>
          </a:ln>
          <a:effectLst/>
        </p:spPr>
      </p:pic>
      <p:sp>
        <p:nvSpPr>
          <p:cNvPr id="8" name="TextBox 7"/>
          <p:cNvSpPr txBox="1"/>
          <p:nvPr/>
        </p:nvSpPr>
        <p:spPr>
          <a:xfrm>
            <a:off x="5746459" y="1208015"/>
            <a:ext cx="5033395" cy="4247317"/>
          </a:xfrm>
          <a:prstGeom prst="rect">
            <a:avLst/>
          </a:prstGeom>
          <a:noFill/>
        </p:spPr>
        <p:txBody>
          <a:bodyPr wrap="square" rtlCol="0">
            <a:spAutoFit/>
          </a:bodyPr>
          <a:lstStyle/>
          <a:p>
            <a:r>
              <a:rPr lang="en-IN" dirty="0" smtClean="0"/>
              <a:t>The given dataset is provided by the great learning for the Capstone project- Customer Churn. </a:t>
            </a:r>
          </a:p>
          <a:p>
            <a:endParaRPr lang="en-IN" dirty="0" smtClean="0"/>
          </a:p>
          <a:p>
            <a:pPr>
              <a:buFont typeface="Arial" pitchFamily="34" charset="0"/>
              <a:buChar char="•"/>
            </a:pPr>
            <a:r>
              <a:rPr lang="en-IN" dirty="0" smtClean="0"/>
              <a:t> After performing different data cleaning techniques , we have got information about </a:t>
            </a:r>
            <a:r>
              <a:rPr lang="en-IN" b="1" dirty="0" smtClean="0"/>
              <a:t>11001</a:t>
            </a:r>
            <a:r>
              <a:rPr lang="en-IN" dirty="0" smtClean="0"/>
              <a:t> customers. </a:t>
            </a:r>
          </a:p>
          <a:p>
            <a:pPr>
              <a:buFont typeface="Arial" pitchFamily="34" charset="0"/>
              <a:buChar char="•"/>
            </a:pPr>
            <a:r>
              <a:rPr lang="en-IN" dirty="0" smtClean="0"/>
              <a:t> There are ‘</a:t>
            </a:r>
            <a:r>
              <a:rPr lang="en-IN" b="1" dirty="0" smtClean="0"/>
              <a:t>four’ variables</a:t>
            </a:r>
            <a:r>
              <a:rPr lang="en-IN" dirty="0" smtClean="0"/>
              <a:t> of data type-</a:t>
            </a:r>
            <a:r>
              <a:rPr lang="en-IN" b="1" dirty="0" err="1" smtClean="0"/>
              <a:t>int</a:t>
            </a:r>
            <a:r>
              <a:rPr lang="en-IN" b="1" dirty="0" smtClean="0"/>
              <a:t> </a:t>
            </a:r>
            <a:r>
              <a:rPr lang="en-IN" dirty="0" smtClean="0"/>
              <a:t>and</a:t>
            </a:r>
            <a:r>
              <a:rPr lang="en-IN" b="1" dirty="0" smtClean="0"/>
              <a:t> ‘fourteen’</a:t>
            </a:r>
            <a:r>
              <a:rPr lang="en-IN" dirty="0" smtClean="0"/>
              <a:t> variables of data type - </a:t>
            </a:r>
            <a:r>
              <a:rPr lang="en-IN" b="1" dirty="0" smtClean="0"/>
              <a:t>string</a:t>
            </a:r>
            <a:r>
              <a:rPr lang="en-IN" dirty="0" smtClean="0"/>
              <a:t>.</a:t>
            </a:r>
          </a:p>
          <a:p>
            <a:pPr>
              <a:buFont typeface="Arial" pitchFamily="34" charset="0"/>
              <a:buChar char="•"/>
            </a:pPr>
            <a:r>
              <a:rPr lang="en-IN" dirty="0" smtClean="0"/>
              <a:t> This dataset has </a:t>
            </a:r>
            <a:r>
              <a:rPr lang="en-IN" b="1" dirty="0" smtClean="0"/>
              <a:t>one dependent variable</a:t>
            </a:r>
            <a:r>
              <a:rPr lang="en-IN" dirty="0" smtClean="0"/>
              <a:t> </a:t>
            </a:r>
            <a:r>
              <a:rPr lang="en-IN" b="1" dirty="0" smtClean="0"/>
              <a:t>‘Churn’</a:t>
            </a:r>
            <a:r>
              <a:rPr lang="en-IN" dirty="0" smtClean="0"/>
              <a:t> and </a:t>
            </a:r>
            <a:r>
              <a:rPr lang="en-IN" b="1" dirty="0" smtClean="0"/>
              <a:t>17 independent variables</a:t>
            </a:r>
            <a:r>
              <a:rPr lang="en-IN" dirty="0" smtClean="0"/>
              <a:t> excluding variable ‘</a:t>
            </a:r>
            <a:r>
              <a:rPr lang="en-IN" dirty="0" err="1" smtClean="0"/>
              <a:t>AccountID</a:t>
            </a:r>
            <a:r>
              <a:rPr lang="en-IN" dirty="0" smtClean="0"/>
              <a:t>’. </a:t>
            </a:r>
          </a:p>
          <a:p>
            <a:pPr>
              <a:buFont typeface="Arial" pitchFamily="34" charset="0"/>
              <a:buChar char="•"/>
            </a:pPr>
            <a:r>
              <a:rPr lang="en-IN" dirty="0" smtClean="0"/>
              <a:t> The given data is imbalanced based on variable </a:t>
            </a:r>
            <a:r>
              <a:rPr lang="en-IN" b="1" dirty="0" smtClean="0"/>
              <a:t>‘Churn’ </a:t>
            </a:r>
            <a:r>
              <a:rPr lang="en-IN" dirty="0" smtClean="0"/>
              <a:t>as it has lesser data points in True Churn category (</a:t>
            </a:r>
            <a:r>
              <a:rPr lang="en-IN" b="1" dirty="0" smtClean="0"/>
              <a:t>16.8%</a:t>
            </a:r>
            <a:r>
              <a:rPr lang="en-IN" dirty="0" smtClean="0"/>
              <a:t> of total dataset)</a:t>
            </a:r>
          </a:p>
          <a:p>
            <a:pPr>
              <a:buFont typeface="Arial" pitchFamily="34" charset="0"/>
              <a:buChar char="•"/>
            </a:pPr>
            <a:endParaRPr lang="en-IN" dirty="0"/>
          </a:p>
        </p:txBody>
      </p:sp>
      <p:pic>
        <p:nvPicPr>
          <p:cNvPr id="4098" name="Picture 2"/>
          <p:cNvPicPr>
            <a:picLocks noChangeAspect="1" noChangeArrowheads="1"/>
          </p:cNvPicPr>
          <p:nvPr/>
        </p:nvPicPr>
        <p:blipFill>
          <a:blip r:embed="rId3"/>
          <a:srcRect/>
          <a:stretch>
            <a:fillRect/>
          </a:stretch>
        </p:blipFill>
        <p:spPr bwMode="auto">
          <a:xfrm>
            <a:off x="6084504" y="5276675"/>
            <a:ext cx="4381820" cy="1432739"/>
          </a:xfrm>
          <a:prstGeom prst="rect">
            <a:avLst/>
          </a:prstGeom>
          <a:noFill/>
          <a:ln w="9525">
            <a:noFill/>
            <a:miter lim="800000"/>
            <a:headEnd/>
            <a:tailEnd/>
          </a:ln>
          <a:effectLst/>
        </p:spPr>
      </p:pic>
    </p:spTree>
    <p:extLst>
      <p:ext uri="{BB962C8B-B14F-4D97-AF65-F5344CB8AC3E}">
        <p14:creationId xmlns="" xmlns:p14="http://schemas.microsoft.com/office/powerpoint/2010/main" val="95403677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 xmlns:a16="http://schemas.microsoft.com/office/drawing/2014/main" id="{3902C64F-B802-E343-B318-70D330A9A3FE}"/>
              </a:ext>
            </a:extLst>
          </p:cNvPr>
          <p:cNvSpPr/>
          <p:nvPr/>
        </p:nvSpPr>
        <p:spPr>
          <a:xfrm>
            <a:off x="1138445" y="133845"/>
            <a:ext cx="9327879" cy="646331"/>
          </a:xfrm>
          <a:prstGeom prst="rect">
            <a:avLst/>
          </a:prstGeom>
        </p:spPr>
        <p:txBody>
          <a:bodyPr wrap="square" anchor="t">
            <a:spAutoFit/>
          </a:bodyPr>
          <a:lstStyle/>
          <a:p>
            <a:pPr algn="ctr"/>
            <a:r>
              <a:rPr lang="en-US" sz="3600" b="1" dirty="0" smtClean="0">
                <a:solidFill>
                  <a:srgbClr val="0070C0"/>
                </a:solidFill>
                <a:latin typeface="Arial" panose="020B0604020202020204" pitchFamily="34" charset="0"/>
                <a:cs typeface="Arial" panose="020B0604020202020204" pitchFamily="34" charset="0"/>
              </a:rPr>
              <a:t>About Dataset</a:t>
            </a:r>
            <a:endParaRPr lang="en-US" sz="3600" b="1" dirty="0">
              <a:solidFill>
                <a:srgbClr val="0070C0"/>
              </a:solidFill>
              <a:latin typeface="Arial" panose="020B0604020202020204" pitchFamily="34" charset="0"/>
              <a:cs typeface="Arial" panose="020B0604020202020204" pitchFamily="34" charset="0"/>
            </a:endParaRPr>
          </a:p>
        </p:txBody>
      </p:sp>
      <p:sp>
        <p:nvSpPr>
          <p:cNvPr id="7" name="TextBox 6">
            <a:extLst>
              <a:ext uri="{FF2B5EF4-FFF2-40B4-BE49-F238E27FC236}">
                <a16:creationId xmlns="" xmlns:a16="http://schemas.microsoft.com/office/drawing/2014/main" id="{A84B8933-F44C-374A-B677-D79AD8184284}"/>
              </a:ext>
            </a:extLst>
          </p:cNvPr>
          <p:cNvSpPr txBox="1"/>
          <p:nvPr/>
        </p:nvSpPr>
        <p:spPr>
          <a:xfrm>
            <a:off x="392858" y="652682"/>
            <a:ext cx="10073466" cy="892552"/>
          </a:xfrm>
          <a:prstGeom prst="rect">
            <a:avLst/>
          </a:prstGeom>
          <a:noFill/>
        </p:spPr>
        <p:txBody>
          <a:bodyPr wrap="square" rtlCol="0">
            <a:spAutoFit/>
          </a:bodyPr>
          <a:lstStyle/>
          <a:p>
            <a:pPr marL="25400" indent="0">
              <a:buFont typeface="Arial" pitchFamily="34" charset="0"/>
              <a:buChar char="•"/>
            </a:pPr>
            <a:r>
              <a:rPr lang="en-US" sz="2400" dirty="0" smtClean="0"/>
              <a:t> </a:t>
            </a:r>
            <a:r>
              <a:rPr lang="en-US" sz="2400" u="sng" dirty="0" smtClean="0"/>
              <a:t>Descriptive stats:</a:t>
            </a:r>
          </a:p>
          <a:p>
            <a:pPr marL="25400" indent="0"/>
            <a:endParaRPr lang="en-IN" sz="2800" dirty="0"/>
          </a:p>
        </p:txBody>
      </p:sp>
      <p:sp>
        <p:nvSpPr>
          <p:cNvPr id="8" name="TextBox 7"/>
          <p:cNvSpPr txBox="1"/>
          <p:nvPr/>
        </p:nvSpPr>
        <p:spPr>
          <a:xfrm>
            <a:off x="5964573" y="880844"/>
            <a:ext cx="5033395" cy="5078313"/>
          </a:xfrm>
          <a:prstGeom prst="rect">
            <a:avLst/>
          </a:prstGeom>
          <a:noFill/>
        </p:spPr>
        <p:txBody>
          <a:bodyPr wrap="square" rtlCol="0">
            <a:spAutoFit/>
          </a:bodyPr>
          <a:lstStyle/>
          <a:p>
            <a:pPr lvl="0">
              <a:buFont typeface="Arial" pitchFamily="34" charset="0"/>
              <a:buChar char="•"/>
            </a:pPr>
            <a:r>
              <a:rPr lang="en-IN" dirty="0" smtClean="0"/>
              <a:t> Majority of the customers are </a:t>
            </a:r>
            <a:r>
              <a:rPr lang="en-IN" b="1" dirty="0" smtClean="0"/>
              <a:t>‘Male’ </a:t>
            </a:r>
            <a:r>
              <a:rPr lang="en-IN" dirty="0" smtClean="0"/>
              <a:t>and belongs to </a:t>
            </a:r>
            <a:r>
              <a:rPr lang="en-IN" b="1" dirty="0" smtClean="0"/>
              <a:t>City_Tier-01. </a:t>
            </a:r>
          </a:p>
          <a:p>
            <a:pPr lvl="0">
              <a:buFont typeface="Arial" pitchFamily="34" charset="0"/>
              <a:buChar char="•"/>
            </a:pPr>
            <a:endParaRPr lang="en-IN" b="1" dirty="0" smtClean="0"/>
          </a:p>
          <a:p>
            <a:pPr>
              <a:buFont typeface="Arial" pitchFamily="34" charset="0"/>
              <a:buChar char="•"/>
            </a:pPr>
            <a:r>
              <a:rPr lang="en-IN" b="1" dirty="0" smtClean="0"/>
              <a:t> Mobile </a:t>
            </a:r>
            <a:r>
              <a:rPr lang="en-IN" dirty="0" smtClean="0"/>
              <a:t>is the most preferred login device of the customers in the account and most of the customers gave </a:t>
            </a:r>
            <a:r>
              <a:rPr lang="en-IN" b="1" dirty="0" smtClean="0"/>
              <a:t>Satisfaction score</a:t>
            </a:r>
            <a:r>
              <a:rPr lang="en-IN" dirty="0" smtClean="0"/>
              <a:t> of </a:t>
            </a:r>
            <a:r>
              <a:rPr lang="en-IN" b="1" dirty="0" smtClean="0"/>
              <a:t>3</a:t>
            </a:r>
            <a:r>
              <a:rPr lang="en-IN" dirty="0" smtClean="0"/>
              <a:t> about the service provided by company.</a:t>
            </a:r>
          </a:p>
          <a:p>
            <a:pPr>
              <a:buFont typeface="Arial" pitchFamily="34" charset="0"/>
              <a:buChar char="•"/>
            </a:pPr>
            <a:endParaRPr lang="en-IN" dirty="0" smtClean="0"/>
          </a:p>
          <a:p>
            <a:pPr>
              <a:buFont typeface="Arial" pitchFamily="34" charset="0"/>
              <a:buChar char="•"/>
            </a:pPr>
            <a:r>
              <a:rPr lang="en-IN" dirty="0" smtClean="0"/>
              <a:t>Majority of the customers made </a:t>
            </a:r>
            <a:r>
              <a:rPr lang="en-IN" b="1" dirty="0" smtClean="0"/>
              <a:t>payment</a:t>
            </a:r>
            <a:r>
              <a:rPr lang="en-IN" dirty="0" smtClean="0"/>
              <a:t> through </a:t>
            </a:r>
            <a:r>
              <a:rPr lang="en-IN" b="1" dirty="0" smtClean="0"/>
              <a:t>‘Debit Card’ </a:t>
            </a:r>
            <a:r>
              <a:rPr lang="en-IN" dirty="0" smtClean="0"/>
              <a:t>and are coming under </a:t>
            </a:r>
            <a:r>
              <a:rPr lang="en-IN" b="1" dirty="0" err="1" smtClean="0"/>
              <a:t>account_segment</a:t>
            </a:r>
            <a:r>
              <a:rPr lang="en-IN" b="1" dirty="0" smtClean="0"/>
              <a:t> –‘Regular Plus’</a:t>
            </a:r>
          </a:p>
          <a:p>
            <a:pPr>
              <a:buFont typeface="Arial" pitchFamily="34" charset="0"/>
              <a:buChar char="•"/>
            </a:pPr>
            <a:endParaRPr lang="en-US" b="1" dirty="0" smtClean="0"/>
          </a:p>
          <a:p>
            <a:pPr lvl="0">
              <a:buFont typeface="Arial" pitchFamily="34" charset="0"/>
              <a:buChar char="•"/>
            </a:pPr>
            <a:r>
              <a:rPr lang="en-IN" dirty="0" smtClean="0"/>
              <a:t> Majority of the customers are </a:t>
            </a:r>
            <a:r>
              <a:rPr lang="en-IN" b="1" dirty="0" smtClean="0"/>
              <a:t>‘Married’ </a:t>
            </a:r>
            <a:r>
              <a:rPr lang="en-IN" dirty="0" smtClean="0"/>
              <a:t>and Most of</a:t>
            </a:r>
            <a:r>
              <a:rPr lang="en-IN" b="1" dirty="0" smtClean="0"/>
              <a:t> </a:t>
            </a:r>
            <a:r>
              <a:rPr lang="en-IN" dirty="0" smtClean="0"/>
              <a:t>accounts have </a:t>
            </a:r>
            <a:r>
              <a:rPr lang="en-IN" b="1" dirty="0" smtClean="0"/>
              <a:t>4 no of customers</a:t>
            </a:r>
            <a:r>
              <a:rPr lang="en-IN" dirty="0" smtClean="0"/>
              <a:t> tagged with the account</a:t>
            </a:r>
          </a:p>
          <a:p>
            <a:pPr>
              <a:buFont typeface="Arial" pitchFamily="34" charset="0"/>
              <a:buChar char="•"/>
            </a:pPr>
            <a:r>
              <a:rPr lang="en-IN" dirty="0" smtClean="0"/>
              <a:t> Most of the customers have used coupons to do the payment in last 12 months for single time only</a:t>
            </a:r>
          </a:p>
          <a:p>
            <a:pPr>
              <a:buFont typeface="Arial" pitchFamily="34" charset="0"/>
              <a:buChar char="•"/>
            </a:pPr>
            <a:endParaRPr lang="en-IN" dirty="0"/>
          </a:p>
        </p:txBody>
      </p:sp>
      <p:pic>
        <p:nvPicPr>
          <p:cNvPr id="24578" name="Picture 2"/>
          <p:cNvPicPr>
            <a:picLocks noChangeAspect="1" noChangeArrowheads="1"/>
          </p:cNvPicPr>
          <p:nvPr/>
        </p:nvPicPr>
        <p:blipFill>
          <a:blip r:embed="rId2"/>
          <a:srcRect/>
          <a:stretch>
            <a:fillRect/>
          </a:stretch>
        </p:blipFill>
        <p:spPr bwMode="auto">
          <a:xfrm>
            <a:off x="244024" y="1098958"/>
            <a:ext cx="5720549" cy="5553075"/>
          </a:xfrm>
          <a:prstGeom prst="rect">
            <a:avLst/>
          </a:prstGeom>
          <a:noFill/>
          <a:ln w="9525">
            <a:noFill/>
            <a:miter lim="800000"/>
            <a:headEnd/>
            <a:tailEnd/>
          </a:ln>
          <a:effectLst/>
        </p:spPr>
      </p:pic>
      <p:pic>
        <p:nvPicPr>
          <p:cNvPr id="9" name="Picture 2"/>
          <p:cNvPicPr>
            <a:picLocks noChangeAspect="1" noChangeArrowheads="1"/>
          </p:cNvPicPr>
          <p:nvPr/>
        </p:nvPicPr>
        <p:blipFill>
          <a:blip r:embed="rId3"/>
          <a:srcRect/>
          <a:stretch>
            <a:fillRect/>
          </a:stretch>
        </p:blipFill>
        <p:spPr bwMode="auto">
          <a:xfrm>
            <a:off x="6302618" y="5637402"/>
            <a:ext cx="4381820" cy="1113788"/>
          </a:xfrm>
          <a:prstGeom prst="rect">
            <a:avLst/>
          </a:prstGeom>
          <a:noFill/>
          <a:ln w="9525">
            <a:noFill/>
            <a:miter lim="800000"/>
            <a:headEnd/>
            <a:tailEnd/>
          </a:ln>
          <a:effectLst/>
        </p:spPr>
      </p:pic>
    </p:spTree>
    <p:extLst>
      <p:ext uri="{BB962C8B-B14F-4D97-AF65-F5344CB8AC3E}">
        <p14:creationId xmlns="" xmlns:p14="http://schemas.microsoft.com/office/powerpoint/2010/main" val="95403677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 xmlns:a16="http://schemas.microsoft.com/office/drawing/2014/main" id="{3902C64F-B802-E343-B318-70D330A9A3FE}"/>
              </a:ext>
            </a:extLst>
          </p:cNvPr>
          <p:cNvSpPr/>
          <p:nvPr/>
        </p:nvSpPr>
        <p:spPr>
          <a:xfrm>
            <a:off x="1138445" y="8010"/>
            <a:ext cx="9327879" cy="646331"/>
          </a:xfrm>
          <a:prstGeom prst="rect">
            <a:avLst/>
          </a:prstGeom>
        </p:spPr>
        <p:txBody>
          <a:bodyPr wrap="square" anchor="t">
            <a:spAutoFit/>
          </a:bodyPr>
          <a:lstStyle/>
          <a:p>
            <a:pPr algn="ctr"/>
            <a:r>
              <a:rPr lang="en-US" sz="3600" b="1" dirty="0" smtClean="0">
                <a:solidFill>
                  <a:srgbClr val="0070C0"/>
                </a:solidFill>
                <a:latin typeface="Arial" panose="020B0604020202020204" pitchFamily="34" charset="0"/>
                <a:cs typeface="Arial" panose="020B0604020202020204" pitchFamily="34" charset="0"/>
              </a:rPr>
              <a:t>EDA - Inferences</a:t>
            </a:r>
            <a:endParaRPr lang="en-US" sz="3600" b="1" dirty="0">
              <a:solidFill>
                <a:srgbClr val="0070C0"/>
              </a:solidFill>
              <a:latin typeface="Arial" panose="020B0604020202020204" pitchFamily="34" charset="0"/>
              <a:cs typeface="Arial" panose="020B0604020202020204" pitchFamily="34" charset="0"/>
            </a:endParaRPr>
          </a:p>
        </p:txBody>
      </p:sp>
      <p:pic>
        <p:nvPicPr>
          <p:cNvPr id="1026" name="Picture 2"/>
          <p:cNvPicPr>
            <a:picLocks noChangeAspect="1" noChangeArrowheads="1"/>
          </p:cNvPicPr>
          <p:nvPr/>
        </p:nvPicPr>
        <p:blipFill>
          <a:blip r:embed="rId2"/>
          <a:srcRect/>
          <a:stretch>
            <a:fillRect/>
          </a:stretch>
        </p:blipFill>
        <p:spPr bwMode="auto">
          <a:xfrm>
            <a:off x="134221" y="654341"/>
            <a:ext cx="11929147" cy="5960902"/>
          </a:xfrm>
          <a:prstGeom prst="rect">
            <a:avLst/>
          </a:prstGeom>
          <a:noFill/>
          <a:ln w="9525">
            <a:noFill/>
            <a:miter lim="800000"/>
            <a:headEnd/>
            <a:tailEnd/>
          </a:ln>
          <a:effectLst/>
        </p:spPr>
      </p:pic>
    </p:spTree>
    <p:extLst>
      <p:ext uri="{BB962C8B-B14F-4D97-AF65-F5344CB8AC3E}">
        <p14:creationId xmlns="" xmlns:p14="http://schemas.microsoft.com/office/powerpoint/2010/main" val="95403677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 xmlns:a16="http://schemas.microsoft.com/office/drawing/2014/main" id="{3902C64F-B802-E343-B318-70D330A9A3FE}"/>
              </a:ext>
            </a:extLst>
          </p:cNvPr>
          <p:cNvSpPr/>
          <p:nvPr/>
        </p:nvSpPr>
        <p:spPr>
          <a:xfrm>
            <a:off x="1138445" y="8010"/>
            <a:ext cx="9327879" cy="646331"/>
          </a:xfrm>
          <a:prstGeom prst="rect">
            <a:avLst/>
          </a:prstGeom>
        </p:spPr>
        <p:txBody>
          <a:bodyPr wrap="square" anchor="t">
            <a:spAutoFit/>
          </a:bodyPr>
          <a:lstStyle/>
          <a:p>
            <a:pPr algn="ctr"/>
            <a:r>
              <a:rPr lang="en-US" sz="3600" b="1" dirty="0" smtClean="0">
                <a:solidFill>
                  <a:srgbClr val="0070C0"/>
                </a:solidFill>
                <a:latin typeface="Arial" panose="020B0604020202020204" pitchFamily="34" charset="0"/>
                <a:cs typeface="Arial" panose="020B0604020202020204" pitchFamily="34" charset="0"/>
              </a:rPr>
              <a:t>EDA - Inferences</a:t>
            </a:r>
            <a:endParaRPr lang="en-US" sz="3600" b="1" dirty="0">
              <a:solidFill>
                <a:srgbClr val="0070C0"/>
              </a:solidFill>
              <a:latin typeface="Arial" panose="020B0604020202020204" pitchFamily="34" charset="0"/>
              <a:cs typeface="Arial" panose="020B0604020202020204" pitchFamily="34" charset="0"/>
            </a:endParaRPr>
          </a:p>
        </p:txBody>
      </p:sp>
      <p:pic>
        <p:nvPicPr>
          <p:cNvPr id="2050" name="Picture 2"/>
          <p:cNvPicPr>
            <a:picLocks noChangeAspect="1" noChangeArrowheads="1"/>
          </p:cNvPicPr>
          <p:nvPr/>
        </p:nvPicPr>
        <p:blipFill>
          <a:blip r:embed="rId2"/>
          <a:srcRect/>
          <a:stretch>
            <a:fillRect/>
          </a:stretch>
        </p:blipFill>
        <p:spPr bwMode="auto">
          <a:xfrm>
            <a:off x="151003" y="654341"/>
            <a:ext cx="11878810" cy="6056852"/>
          </a:xfrm>
          <a:prstGeom prst="rect">
            <a:avLst/>
          </a:prstGeom>
          <a:noFill/>
          <a:ln w="9525">
            <a:noFill/>
            <a:miter lim="800000"/>
            <a:headEnd/>
            <a:tailEnd/>
          </a:ln>
          <a:effectLst/>
        </p:spPr>
      </p:pic>
    </p:spTree>
    <p:extLst>
      <p:ext uri="{BB962C8B-B14F-4D97-AF65-F5344CB8AC3E}">
        <p14:creationId xmlns="" xmlns:p14="http://schemas.microsoft.com/office/powerpoint/2010/main" val="95403677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 xmlns:a16="http://schemas.microsoft.com/office/drawing/2014/main" id="{3902C64F-B802-E343-B318-70D330A9A3FE}"/>
              </a:ext>
            </a:extLst>
          </p:cNvPr>
          <p:cNvSpPr/>
          <p:nvPr/>
        </p:nvSpPr>
        <p:spPr>
          <a:xfrm>
            <a:off x="1138445" y="8010"/>
            <a:ext cx="9327879" cy="646331"/>
          </a:xfrm>
          <a:prstGeom prst="rect">
            <a:avLst/>
          </a:prstGeom>
        </p:spPr>
        <p:txBody>
          <a:bodyPr wrap="square" anchor="t">
            <a:spAutoFit/>
          </a:bodyPr>
          <a:lstStyle/>
          <a:p>
            <a:pPr algn="ctr"/>
            <a:r>
              <a:rPr lang="en-US" sz="3600" b="1" dirty="0" smtClean="0">
                <a:solidFill>
                  <a:srgbClr val="0070C0"/>
                </a:solidFill>
                <a:latin typeface="Arial" panose="020B0604020202020204" pitchFamily="34" charset="0"/>
                <a:cs typeface="Arial" panose="020B0604020202020204" pitchFamily="34" charset="0"/>
              </a:rPr>
              <a:t>EDA - Inferences</a:t>
            </a:r>
            <a:endParaRPr lang="en-US" sz="3600" b="1" dirty="0">
              <a:solidFill>
                <a:srgbClr val="0070C0"/>
              </a:solidFill>
              <a:latin typeface="Arial" panose="020B0604020202020204" pitchFamily="34" charset="0"/>
              <a:cs typeface="Arial" panose="020B0604020202020204" pitchFamily="34" charset="0"/>
            </a:endParaRPr>
          </a:p>
        </p:txBody>
      </p:sp>
      <p:pic>
        <p:nvPicPr>
          <p:cNvPr id="3074" name="Picture 2"/>
          <p:cNvPicPr>
            <a:picLocks noChangeAspect="1" noChangeArrowheads="1"/>
          </p:cNvPicPr>
          <p:nvPr/>
        </p:nvPicPr>
        <p:blipFill>
          <a:blip r:embed="rId2"/>
          <a:srcRect/>
          <a:stretch>
            <a:fillRect/>
          </a:stretch>
        </p:blipFill>
        <p:spPr bwMode="auto">
          <a:xfrm>
            <a:off x="184558" y="654340"/>
            <a:ext cx="11874092" cy="6031685"/>
          </a:xfrm>
          <a:prstGeom prst="rect">
            <a:avLst/>
          </a:prstGeom>
          <a:noFill/>
          <a:ln w="9525">
            <a:noFill/>
            <a:miter lim="800000"/>
            <a:headEnd/>
            <a:tailEnd/>
          </a:ln>
          <a:effectLst/>
        </p:spPr>
      </p:pic>
    </p:spTree>
    <p:extLst>
      <p:ext uri="{BB962C8B-B14F-4D97-AF65-F5344CB8AC3E}">
        <p14:creationId xmlns="" xmlns:p14="http://schemas.microsoft.com/office/powerpoint/2010/main" val="95403677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ml.png"/>
          <p:cNvPicPr>
            <a:picLocks noChangeAspect="1"/>
          </p:cNvPicPr>
          <p:nvPr/>
        </p:nvPicPr>
        <p:blipFill>
          <a:blip r:embed="rId2"/>
          <a:stretch>
            <a:fillRect/>
          </a:stretch>
        </p:blipFill>
        <p:spPr>
          <a:xfrm rot="5400000">
            <a:off x="9733941" y="-153727"/>
            <a:ext cx="1259190" cy="1783080"/>
          </a:xfrm>
          <a:prstGeom prst="rect">
            <a:avLst/>
          </a:prstGeom>
        </p:spPr>
      </p:pic>
      <p:sp>
        <p:nvSpPr>
          <p:cNvPr id="6" name="Rectangle 5">
            <a:extLst>
              <a:ext uri="{FF2B5EF4-FFF2-40B4-BE49-F238E27FC236}">
                <a16:creationId xmlns="" xmlns:a16="http://schemas.microsoft.com/office/drawing/2014/main" id="{3902C64F-B802-E343-B318-70D330A9A3FE}"/>
              </a:ext>
            </a:extLst>
          </p:cNvPr>
          <p:cNvSpPr/>
          <p:nvPr/>
        </p:nvSpPr>
        <p:spPr>
          <a:xfrm>
            <a:off x="1287519" y="209408"/>
            <a:ext cx="9116863" cy="707886"/>
          </a:xfrm>
          <a:prstGeom prst="rect">
            <a:avLst/>
          </a:prstGeom>
        </p:spPr>
        <p:txBody>
          <a:bodyPr wrap="square" anchor="t">
            <a:spAutoFit/>
          </a:bodyPr>
          <a:lstStyle/>
          <a:p>
            <a:r>
              <a:rPr lang="en-US" sz="4000" b="1" dirty="0">
                <a:solidFill>
                  <a:srgbClr val="0070C0"/>
                </a:solidFill>
                <a:latin typeface="Arial" panose="020B0604020202020204" pitchFamily="34" charset="0"/>
                <a:cs typeface="Arial" panose="020B0604020202020204" pitchFamily="34" charset="0"/>
              </a:rPr>
              <a:t>Modelling Approach Used &amp; Why</a:t>
            </a:r>
          </a:p>
        </p:txBody>
      </p:sp>
      <p:sp>
        <p:nvSpPr>
          <p:cNvPr id="13" name="Oval 12">
            <a:extLst>
              <a:ext uri="{FF2B5EF4-FFF2-40B4-BE49-F238E27FC236}">
                <a16:creationId xmlns="" xmlns:a16="http://schemas.microsoft.com/office/drawing/2014/main" id="{BA2BBB34-2883-154B-B588-CD7BD235E055}"/>
              </a:ext>
            </a:extLst>
          </p:cNvPr>
          <p:cNvSpPr/>
          <p:nvPr/>
        </p:nvSpPr>
        <p:spPr>
          <a:xfrm>
            <a:off x="1287519" y="5148306"/>
            <a:ext cx="1019742" cy="101974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6" name="Oval 15">
            <a:extLst>
              <a:ext uri="{FF2B5EF4-FFF2-40B4-BE49-F238E27FC236}">
                <a16:creationId xmlns="" xmlns:a16="http://schemas.microsoft.com/office/drawing/2014/main" id="{F89D5F40-FD28-F442-905F-E871742D5041}"/>
              </a:ext>
            </a:extLst>
          </p:cNvPr>
          <p:cNvSpPr/>
          <p:nvPr/>
        </p:nvSpPr>
        <p:spPr>
          <a:xfrm>
            <a:off x="4585895" y="5148306"/>
            <a:ext cx="1019742" cy="101974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pic>
        <p:nvPicPr>
          <p:cNvPr id="1026" name="Picture 2"/>
          <p:cNvPicPr>
            <a:picLocks noChangeAspect="1" noChangeArrowheads="1"/>
          </p:cNvPicPr>
          <p:nvPr/>
        </p:nvPicPr>
        <p:blipFill>
          <a:blip r:embed="rId3"/>
          <a:srcRect/>
          <a:stretch>
            <a:fillRect/>
          </a:stretch>
        </p:blipFill>
        <p:spPr bwMode="auto">
          <a:xfrm>
            <a:off x="351332" y="3330429"/>
            <a:ext cx="6641809" cy="3171038"/>
          </a:xfrm>
          <a:prstGeom prst="rect">
            <a:avLst/>
          </a:prstGeom>
          <a:noFill/>
          <a:ln w="9525">
            <a:noFill/>
            <a:miter lim="800000"/>
            <a:headEnd/>
            <a:tailEnd/>
          </a:ln>
          <a:effectLst/>
        </p:spPr>
      </p:pic>
      <p:sp>
        <p:nvSpPr>
          <p:cNvPr id="10" name="TextBox 9"/>
          <p:cNvSpPr txBox="1"/>
          <p:nvPr/>
        </p:nvSpPr>
        <p:spPr>
          <a:xfrm>
            <a:off x="7206143" y="3900881"/>
            <a:ext cx="3653798" cy="1754326"/>
          </a:xfrm>
          <a:prstGeom prst="rect">
            <a:avLst/>
          </a:prstGeom>
          <a:noFill/>
        </p:spPr>
        <p:txBody>
          <a:bodyPr wrap="square" rtlCol="0">
            <a:spAutoFit/>
          </a:bodyPr>
          <a:lstStyle/>
          <a:p>
            <a:pPr>
              <a:buFont typeface="Arial" pitchFamily="34" charset="0"/>
              <a:buChar char="•"/>
            </a:pPr>
            <a:r>
              <a:rPr lang="en-US" dirty="0" smtClean="0"/>
              <a:t>These are the most important variables which contribute much to our target variable and are helpful in order to achieve better accuracy of the model.</a:t>
            </a:r>
          </a:p>
          <a:p>
            <a:endParaRPr lang="en-US" dirty="0" smtClean="0"/>
          </a:p>
        </p:txBody>
      </p:sp>
      <p:pic>
        <p:nvPicPr>
          <p:cNvPr id="14" name="Picture 13"/>
          <p:cNvPicPr/>
          <p:nvPr/>
        </p:nvPicPr>
        <p:blipFill>
          <a:blip r:embed="rId4"/>
          <a:srcRect/>
          <a:stretch>
            <a:fillRect/>
          </a:stretch>
        </p:blipFill>
        <p:spPr bwMode="auto">
          <a:xfrm>
            <a:off x="142612" y="1185854"/>
            <a:ext cx="3305263" cy="1935480"/>
          </a:xfrm>
          <a:prstGeom prst="rect">
            <a:avLst/>
          </a:prstGeom>
          <a:noFill/>
          <a:ln w="9525">
            <a:noFill/>
            <a:miter lim="800000"/>
            <a:headEnd/>
            <a:tailEnd/>
          </a:ln>
        </p:spPr>
      </p:pic>
      <p:pic>
        <p:nvPicPr>
          <p:cNvPr id="17" name="Picture 16"/>
          <p:cNvPicPr/>
          <p:nvPr/>
        </p:nvPicPr>
        <p:blipFill>
          <a:blip r:embed="rId5"/>
          <a:srcRect/>
          <a:stretch>
            <a:fillRect/>
          </a:stretch>
        </p:blipFill>
        <p:spPr bwMode="auto">
          <a:xfrm>
            <a:off x="3622270" y="1185854"/>
            <a:ext cx="3223147" cy="1935480"/>
          </a:xfrm>
          <a:prstGeom prst="rect">
            <a:avLst/>
          </a:prstGeom>
          <a:noFill/>
          <a:ln w="9525">
            <a:noFill/>
            <a:miter lim="800000"/>
            <a:headEnd/>
            <a:tailEnd/>
          </a:ln>
        </p:spPr>
      </p:pic>
      <p:sp>
        <p:nvSpPr>
          <p:cNvPr id="18" name="TextBox 17"/>
          <p:cNvSpPr txBox="1"/>
          <p:nvPr/>
        </p:nvSpPr>
        <p:spPr>
          <a:xfrm>
            <a:off x="7331978" y="1185854"/>
            <a:ext cx="3322040" cy="2862322"/>
          </a:xfrm>
          <a:prstGeom prst="rect">
            <a:avLst/>
          </a:prstGeom>
          <a:noFill/>
        </p:spPr>
        <p:txBody>
          <a:bodyPr wrap="square" rtlCol="0">
            <a:spAutoFit/>
          </a:bodyPr>
          <a:lstStyle/>
          <a:p>
            <a:r>
              <a:rPr lang="en-IN" dirty="0" smtClean="0"/>
              <a:t>The given data is imbalanced based on variable </a:t>
            </a:r>
            <a:r>
              <a:rPr lang="en-IN" b="1" dirty="0" smtClean="0"/>
              <a:t>‘Churn’ </a:t>
            </a:r>
            <a:r>
              <a:rPr lang="en-IN" dirty="0" smtClean="0"/>
              <a:t>as it has lesser </a:t>
            </a:r>
            <a:r>
              <a:rPr lang="en-IN" dirty="0" err="1" smtClean="0"/>
              <a:t>datapoints</a:t>
            </a:r>
            <a:r>
              <a:rPr lang="en-IN" dirty="0" smtClean="0"/>
              <a:t> in True Churn category (</a:t>
            </a:r>
            <a:r>
              <a:rPr lang="en-IN" b="1" dirty="0" smtClean="0"/>
              <a:t>16.8%</a:t>
            </a:r>
            <a:r>
              <a:rPr lang="en-IN" dirty="0" smtClean="0"/>
              <a:t> of total dataset). We try to increase the frequency of the customers of churn class to obtain approximately the same number of instances for both the classes.</a:t>
            </a:r>
          </a:p>
          <a:p>
            <a:endParaRPr lang="en-IN" dirty="0"/>
          </a:p>
        </p:txBody>
      </p:sp>
    </p:spTree>
    <p:extLst>
      <p:ext uri="{BB962C8B-B14F-4D97-AF65-F5344CB8AC3E}">
        <p14:creationId xmlns="" xmlns:p14="http://schemas.microsoft.com/office/powerpoint/2010/main" val="53269516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ml.png"/>
          <p:cNvPicPr>
            <a:picLocks noChangeAspect="1"/>
          </p:cNvPicPr>
          <p:nvPr/>
        </p:nvPicPr>
        <p:blipFill>
          <a:blip r:embed="rId2"/>
          <a:stretch>
            <a:fillRect/>
          </a:stretch>
        </p:blipFill>
        <p:spPr>
          <a:xfrm rot="5400000">
            <a:off x="9733941" y="-153727"/>
            <a:ext cx="1259190" cy="1783080"/>
          </a:xfrm>
          <a:prstGeom prst="rect">
            <a:avLst/>
          </a:prstGeom>
        </p:spPr>
      </p:pic>
      <p:sp>
        <p:nvSpPr>
          <p:cNvPr id="6" name="Rectangle 5">
            <a:extLst>
              <a:ext uri="{FF2B5EF4-FFF2-40B4-BE49-F238E27FC236}">
                <a16:creationId xmlns="" xmlns:a16="http://schemas.microsoft.com/office/drawing/2014/main" id="{3902C64F-B802-E343-B318-70D330A9A3FE}"/>
              </a:ext>
            </a:extLst>
          </p:cNvPr>
          <p:cNvSpPr/>
          <p:nvPr/>
        </p:nvSpPr>
        <p:spPr>
          <a:xfrm>
            <a:off x="1287519" y="209408"/>
            <a:ext cx="9116863" cy="707886"/>
          </a:xfrm>
          <a:prstGeom prst="rect">
            <a:avLst/>
          </a:prstGeom>
        </p:spPr>
        <p:txBody>
          <a:bodyPr wrap="square" anchor="t">
            <a:spAutoFit/>
          </a:bodyPr>
          <a:lstStyle/>
          <a:p>
            <a:r>
              <a:rPr lang="en-US" sz="4000" b="1" dirty="0">
                <a:solidFill>
                  <a:srgbClr val="0070C0"/>
                </a:solidFill>
                <a:latin typeface="Arial" panose="020B0604020202020204" pitchFamily="34" charset="0"/>
                <a:cs typeface="Arial" panose="020B0604020202020204" pitchFamily="34" charset="0"/>
              </a:rPr>
              <a:t>Modelling Approach Used &amp; Why</a:t>
            </a:r>
          </a:p>
        </p:txBody>
      </p:sp>
      <p:sp>
        <p:nvSpPr>
          <p:cNvPr id="13" name="Oval 12">
            <a:extLst>
              <a:ext uri="{FF2B5EF4-FFF2-40B4-BE49-F238E27FC236}">
                <a16:creationId xmlns="" xmlns:a16="http://schemas.microsoft.com/office/drawing/2014/main" id="{BA2BBB34-2883-154B-B588-CD7BD235E055}"/>
              </a:ext>
            </a:extLst>
          </p:cNvPr>
          <p:cNvSpPr/>
          <p:nvPr/>
        </p:nvSpPr>
        <p:spPr>
          <a:xfrm>
            <a:off x="1287519" y="5148306"/>
            <a:ext cx="1019742" cy="101974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6" name="Oval 15">
            <a:extLst>
              <a:ext uri="{FF2B5EF4-FFF2-40B4-BE49-F238E27FC236}">
                <a16:creationId xmlns="" xmlns:a16="http://schemas.microsoft.com/office/drawing/2014/main" id="{F89D5F40-FD28-F442-905F-E871742D5041}"/>
              </a:ext>
            </a:extLst>
          </p:cNvPr>
          <p:cNvSpPr/>
          <p:nvPr/>
        </p:nvSpPr>
        <p:spPr>
          <a:xfrm>
            <a:off x="4585895" y="5148306"/>
            <a:ext cx="1019742" cy="101974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0" name="TextBox 19">
            <a:extLst>
              <a:ext uri="{FF2B5EF4-FFF2-40B4-BE49-F238E27FC236}">
                <a16:creationId xmlns="" xmlns:a16="http://schemas.microsoft.com/office/drawing/2014/main" id="{BF277A7B-E5CC-8D42-B702-381586A72771}"/>
              </a:ext>
            </a:extLst>
          </p:cNvPr>
          <p:cNvSpPr txBox="1"/>
          <p:nvPr/>
        </p:nvSpPr>
        <p:spPr>
          <a:xfrm>
            <a:off x="8128932" y="3742143"/>
            <a:ext cx="2699656" cy="2862322"/>
          </a:xfrm>
          <a:prstGeom prst="rect">
            <a:avLst/>
          </a:prstGeom>
          <a:noFill/>
        </p:spPr>
        <p:txBody>
          <a:bodyPr wrap="square" rtlCol="0">
            <a:spAutoFit/>
          </a:bodyPr>
          <a:lstStyle/>
          <a:p>
            <a:pPr algn="ctr">
              <a:buClr>
                <a:srgbClr val="0070C0"/>
              </a:buClr>
            </a:pPr>
            <a:r>
              <a:rPr lang="en-IN" sz="2000" dirty="0" smtClean="0"/>
              <a:t>The overall measures are high in KNN Classifier model. Therefore, </a:t>
            </a:r>
            <a:r>
              <a:rPr lang="en-IN" sz="2000" b="1" dirty="0" smtClean="0"/>
              <a:t>KNN Classifier model has best performance among all the models and can used for predictions.</a:t>
            </a:r>
            <a:endParaRPr lang="en-IN" sz="2000" dirty="0" smtClean="0"/>
          </a:p>
        </p:txBody>
      </p:sp>
      <p:sp>
        <p:nvSpPr>
          <p:cNvPr id="8" name="Rectangle 7"/>
          <p:cNvSpPr/>
          <p:nvPr/>
        </p:nvSpPr>
        <p:spPr>
          <a:xfrm>
            <a:off x="355133" y="1090569"/>
            <a:ext cx="10642834" cy="2585323"/>
          </a:xfrm>
          <a:prstGeom prst="rect">
            <a:avLst/>
          </a:prstGeom>
        </p:spPr>
        <p:txBody>
          <a:bodyPr wrap="square">
            <a:spAutoFit/>
          </a:bodyPr>
          <a:lstStyle/>
          <a:p>
            <a:r>
              <a:rPr lang="en-IN" dirty="0" smtClean="0"/>
              <a:t>        Predicting churn is important only to the extent that effective action can be taken to retain the customer before it is too late. Once those customers at risk of churning have been identified, certain measures can be taken for each individual customer to maximize the chances that the customer will remain a customer</a:t>
            </a:r>
          </a:p>
          <a:p>
            <a:r>
              <a:rPr lang="en-IN" dirty="0" smtClean="0"/>
              <a:t>    </a:t>
            </a:r>
          </a:p>
          <a:p>
            <a:r>
              <a:rPr lang="en-IN" dirty="0" smtClean="0"/>
              <a:t>     As per our project, we have to predict whether a customer is going to </a:t>
            </a:r>
            <a:r>
              <a:rPr lang="en-IN" b="1" dirty="0" smtClean="0"/>
              <a:t>churn or not</a:t>
            </a:r>
            <a:r>
              <a:rPr lang="en-IN" dirty="0" smtClean="0"/>
              <a:t>. We have target variable of qualitative data type. So, we are going to build </a:t>
            </a:r>
            <a:r>
              <a:rPr lang="en-IN" b="1" dirty="0" smtClean="0"/>
              <a:t>classification models </a:t>
            </a:r>
            <a:r>
              <a:rPr lang="en-IN" dirty="0" smtClean="0"/>
              <a:t>for prediction.  </a:t>
            </a:r>
          </a:p>
          <a:p>
            <a:endParaRPr lang="en-US" dirty="0" smtClean="0"/>
          </a:p>
          <a:p>
            <a:r>
              <a:rPr lang="en-US" dirty="0" smtClean="0"/>
              <a:t>We have used variety of models such as Logistic Regression, KNN Classifier, Decision Tree etc., for prediction on test data and summarized overall results.	</a:t>
            </a:r>
            <a:endParaRPr lang="en-IN" dirty="0"/>
          </a:p>
        </p:txBody>
      </p:sp>
      <p:pic>
        <p:nvPicPr>
          <p:cNvPr id="10" name="Picture 9"/>
          <p:cNvPicPr/>
          <p:nvPr/>
        </p:nvPicPr>
        <p:blipFill>
          <a:blip r:embed="rId3"/>
          <a:srcRect/>
          <a:stretch>
            <a:fillRect/>
          </a:stretch>
        </p:blipFill>
        <p:spPr bwMode="auto">
          <a:xfrm>
            <a:off x="209004" y="3742143"/>
            <a:ext cx="7752148" cy="2425905"/>
          </a:xfrm>
          <a:prstGeom prst="rect">
            <a:avLst/>
          </a:prstGeom>
          <a:noFill/>
          <a:ln w="9525">
            <a:noFill/>
            <a:miter lim="800000"/>
            <a:headEnd/>
            <a:tailEnd/>
          </a:ln>
        </p:spPr>
      </p:pic>
    </p:spTree>
    <p:extLst>
      <p:ext uri="{BB962C8B-B14F-4D97-AF65-F5344CB8AC3E}">
        <p14:creationId xmlns="" xmlns:p14="http://schemas.microsoft.com/office/powerpoint/2010/main" val="532695167"/>
      </p:ext>
    </p:extLst>
  </p:cSld>
  <p:clrMapOvr>
    <a:masterClrMapping/>
  </p:clrMapOvr>
  <p:timing>
    <p:tnLst>
      <p:par>
        <p:cTn id="1" dur="indefinite" restart="never" nodeType="tmRoot"/>
      </p:par>
    </p:tnLst>
  </p:timing>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4203</TotalTime>
  <Words>1256</Words>
  <Application>Microsoft Office PowerPoint</Application>
  <PresentationFormat>Custom</PresentationFormat>
  <Paragraphs>123</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Custom Design</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Rashmi P</dc:creator>
  <cp:lastModifiedBy>USER</cp:lastModifiedBy>
  <cp:revision>133</cp:revision>
  <dcterms:created xsi:type="dcterms:W3CDTF">2019-12-31T09:37:22Z</dcterms:created>
  <dcterms:modified xsi:type="dcterms:W3CDTF">2021-07-10T17:48:17Z</dcterms:modified>
</cp:coreProperties>
</file>