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59" r:id="rId3"/>
    <p:sldId id="333" r:id="rId4"/>
    <p:sldId id="296" r:id="rId5"/>
    <p:sldId id="295" r:id="rId6"/>
    <p:sldId id="297" r:id="rId7"/>
    <p:sldId id="261" r:id="rId8"/>
    <p:sldId id="298" r:id="rId9"/>
    <p:sldId id="299" r:id="rId10"/>
    <p:sldId id="300" r:id="rId11"/>
    <p:sldId id="301" r:id="rId12"/>
    <p:sldId id="302" r:id="rId13"/>
    <p:sldId id="292" r:id="rId14"/>
    <p:sldId id="303" r:id="rId15"/>
    <p:sldId id="304" r:id="rId16"/>
    <p:sldId id="305" r:id="rId17"/>
    <p:sldId id="308" r:id="rId18"/>
    <p:sldId id="309" r:id="rId19"/>
    <p:sldId id="311" r:id="rId20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B1213-61EF-BC05-4500-648F8593317F}" name="Ginger Lee Jacobson" initials="GJ" userId="S::glj8018@ads.northwestern.edu::3a49910d-c358-4586-b31b-05d58406f615" providerId="AD"/>
  <p188:author id="{F3797547-0A53-4BAB-BBE8-D3B829EBBE26}" name="John Patrick Johnson" initials="JJ" userId="S::jpj8711@ads.northwestern.edu::fe18dc51-e5c5-41f0-a67f-645431199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95"/>
    <p:restoredTop sz="96208"/>
  </p:normalViewPr>
  <p:slideViewPr>
    <p:cSldViewPr snapToGrid="0">
      <p:cViewPr varScale="1">
        <p:scale>
          <a:sx n="115" d="100"/>
          <a:sy n="115" d="100"/>
        </p:scale>
        <p:origin x="2152" y="184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/>
              <a:t>All these things turn procedural unspoken knowledge into explicit, declarative and executable specifications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09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0414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2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2659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569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765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2696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417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Reproducibility Principles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yblp.readthedocs.io/en/stable/tutorial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bl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dirty="0"/>
              <a:t>Session 5 – Discrete Choice - </a:t>
            </a:r>
            <a:r>
              <a:rPr lang="en-US" sz="4000" dirty="0" err="1"/>
              <a:t>PyBLP</a:t>
            </a:r>
            <a:br>
              <a:rPr lang="en-US" sz="4000" dirty="0"/>
            </a:br>
            <a:r>
              <a:rPr lang="en-US" sz="2400" dirty="0"/>
              <a:t>Data Skills for Research 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indent="0"/>
            <a:r>
              <a:rPr lang="en-US" dirty="0"/>
              <a:t>August 16, 2023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9CA4ED-6DAD-386B-A788-B7C6CAF743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Discrete Choice Models - </a:t>
            </a:r>
            <a:r>
              <a:rPr lang="en-US" dirty="0" err="1"/>
              <a:t>PyBLP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349112"/>
            <a:ext cx="8248294" cy="994172"/>
          </a:xfrm>
        </p:spPr>
        <p:txBody>
          <a:bodyPr/>
          <a:lstStyle/>
          <a:p>
            <a:r>
              <a:rPr lang="en-US" dirty="0"/>
              <a:t>So what’s the problem? K-M 2014 (!)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B86E4-A806-CBF1-DF6B-EFE5366A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47" y="1343284"/>
            <a:ext cx="8354706" cy="1173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7233C-F710-18A4-2721-4F2F684AF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72" y="2773332"/>
            <a:ext cx="7447255" cy="261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2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6" y="1346001"/>
            <a:ext cx="8332194" cy="4165998"/>
          </a:xfrm>
        </p:spPr>
        <p:txBody>
          <a:bodyPr/>
          <a:lstStyle/>
          <a:p>
            <a:r>
              <a:rPr lang="en-US" sz="2000" dirty="0"/>
              <a:t>Paper by Conlon and </a:t>
            </a:r>
            <a:r>
              <a:rPr lang="en-US" sz="2000" dirty="0" err="1"/>
              <a:t>Gortmaker</a:t>
            </a:r>
            <a:r>
              <a:rPr lang="en-US" sz="2000" dirty="0"/>
              <a:t> (2020) with accompanying python package</a:t>
            </a:r>
          </a:p>
          <a:p>
            <a:pPr marL="114300" indent="0">
              <a:buNone/>
            </a:pPr>
            <a:endParaRPr lang="en-US" sz="1000" dirty="0"/>
          </a:p>
          <a:p>
            <a:r>
              <a:rPr lang="en-US" sz="2000" dirty="0"/>
              <a:t>Expansive model that nests many canonical BLP-style papers</a:t>
            </a:r>
          </a:p>
          <a:p>
            <a:pPr lvl="1"/>
            <a:r>
              <a:rPr lang="en-US" sz="2000" dirty="0"/>
              <a:t>Consistent notation helps understand differences between models</a:t>
            </a:r>
          </a:p>
          <a:p>
            <a:pPr lvl="1"/>
            <a:r>
              <a:rPr lang="en-US" sz="2000" dirty="0"/>
              <a:t>Very modular – elements such as supply-side restrictions, micro moments can be added as appropriate</a:t>
            </a:r>
          </a:p>
          <a:p>
            <a:pPr marL="533400" lvl="1" indent="0">
              <a:buNone/>
            </a:pPr>
            <a:endParaRPr lang="en-US" sz="1000" dirty="0"/>
          </a:p>
          <a:p>
            <a:r>
              <a:rPr lang="en-US" sz="2000" dirty="0"/>
              <a:t>Using CS-inspired best practices on various subproblems appears to allay many of the </a:t>
            </a:r>
            <a:r>
              <a:rPr lang="en-US" sz="2000" dirty="0" err="1"/>
              <a:t>Knittel-Metaxoglou</a:t>
            </a:r>
            <a:r>
              <a:rPr lang="en-US" sz="2000" dirty="0"/>
              <a:t> (2014) concerns</a:t>
            </a:r>
          </a:p>
          <a:p>
            <a:pPr marL="114300" indent="0">
              <a:buNone/>
            </a:pPr>
            <a:endParaRPr lang="en-US" sz="1000" dirty="0"/>
          </a:p>
          <a:p>
            <a:r>
              <a:rPr lang="en-US" sz="2000" dirty="0"/>
              <a:t>Choice of free (SciPy) or commercial (</a:t>
            </a:r>
            <a:r>
              <a:rPr lang="en-US" sz="2000" dirty="0" err="1"/>
              <a:t>Artelys</a:t>
            </a:r>
            <a:r>
              <a:rPr lang="en-US" sz="2000" dirty="0"/>
              <a:t> </a:t>
            </a:r>
            <a:r>
              <a:rPr lang="en-US" sz="2000" dirty="0" err="1"/>
              <a:t>Knitro</a:t>
            </a:r>
            <a:r>
              <a:rPr lang="en-US" sz="2000" dirty="0"/>
              <a:t>) optimization routines</a:t>
            </a:r>
          </a:p>
          <a:p>
            <a:pPr marL="533400" lvl="1" indent="0">
              <a:buNone/>
            </a:pPr>
            <a:endParaRPr lang="en-US" sz="2000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 err="1"/>
              <a:t>PyBLP</a:t>
            </a:r>
            <a:r>
              <a:rPr lang="en-US" dirty="0"/>
              <a:t> to the Rescue</a:t>
            </a:r>
          </a:p>
        </p:txBody>
      </p:sp>
    </p:spTree>
    <p:extLst>
      <p:ext uri="{BB962C8B-B14F-4D97-AF65-F5344CB8AC3E}">
        <p14:creationId xmlns:p14="http://schemas.microsoft.com/office/powerpoint/2010/main" val="406794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6" y="1346001"/>
            <a:ext cx="8332194" cy="4165998"/>
          </a:xfrm>
        </p:spPr>
        <p:txBody>
          <a:bodyPr/>
          <a:lstStyle/>
          <a:p>
            <a:r>
              <a:rPr lang="en-US" dirty="0" err="1"/>
              <a:t>PyBLP</a:t>
            </a:r>
            <a:r>
              <a:rPr lang="en-US" dirty="0"/>
              <a:t> offers tutorials here: </a:t>
            </a:r>
            <a:r>
              <a:rPr lang="en-US" dirty="0">
                <a:hlinkClick r:id="rId2"/>
              </a:rPr>
              <a:t>https://pyblp.readthedocs.io/en/stable/tutorial.html</a:t>
            </a:r>
            <a:r>
              <a:rPr lang="en-US" dirty="0"/>
              <a:t>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Today we will go through the logit, random coefficients tutorials using the supply and demand side data from the original BLP (1995) dataset.</a:t>
            </a:r>
          </a:p>
          <a:p>
            <a:endParaRPr lang="en-US" dirty="0"/>
          </a:p>
          <a:p>
            <a:r>
              <a:rPr lang="en-US" sz="2400" dirty="0"/>
              <a:t>We </a:t>
            </a:r>
            <a:r>
              <a:rPr lang="en-US" dirty="0"/>
              <a:t>will also demonstrate how to apply</a:t>
            </a:r>
            <a:r>
              <a:rPr lang="en-US" sz="2400" dirty="0"/>
              <a:t> </a:t>
            </a:r>
            <a:r>
              <a:rPr lang="en-US" sz="2400" dirty="0" err="1"/>
              <a:t>Artelys</a:t>
            </a:r>
            <a:r>
              <a:rPr lang="en-US" sz="2400" dirty="0"/>
              <a:t> </a:t>
            </a:r>
            <a:r>
              <a:rPr lang="en-US" sz="2400" dirty="0" err="1"/>
              <a:t>Knitro</a:t>
            </a:r>
            <a:r>
              <a:rPr lang="en-US" sz="2400" dirty="0"/>
              <a:t> </a:t>
            </a:r>
            <a:r>
              <a:rPr lang="en-US" dirty="0"/>
              <a:t>as an optimization solver on KLC</a:t>
            </a:r>
            <a:endParaRPr lang="en-US" sz="2400" dirty="0"/>
          </a:p>
          <a:p>
            <a:pPr marL="114300" indent="0">
              <a:buNone/>
            </a:pPr>
            <a:endParaRPr lang="en-US" sz="2000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 err="1"/>
              <a:t>PyBLP</a:t>
            </a:r>
            <a:r>
              <a:rPr lang="en-US" dirty="0"/>
              <a:t> Modified Tutorials</a:t>
            </a:r>
          </a:p>
        </p:txBody>
      </p:sp>
    </p:spTree>
    <p:extLst>
      <p:ext uri="{BB962C8B-B14F-4D97-AF65-F5344CB8AC3E}">
        <p14:creationId xmlns:p14="http://schemas.microsoft.com/office/powerpoint/2010/main" val="213841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Creating a </a:t>
            </a:r>
            <a:r>
              <a:rPr lang="en-US" dirty="0" err="1"/>
              <a:t>PyBLP</a:t>
            </a:r>
            <a:r>
              <a:rPr lang="en-US" dirty="0"/>
              <a:t> </a:t>
            </a:r>
            <a:r>
              <a:rPr lang="en-US" dirty="0" err="1"/>
              <a:t>Conda</a:t>
            </a:r>
            <a:r>
              <a:rPr lang="en-US" dirty="0"/>
              <a:t> Environment 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4" y="873125"/>
            <a:ext cx="8386475" cy="617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The </a:t>
            </a:r>
            <a:r>
              <a:rPr lang="en-US" sz="1800" dirty="0" err="1"/>
              <a:t>PyBLP</a:t>
            </a: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website</a:t>
            </a:r>
            <a:r>
              <a:rPr lang="en-US" sz="1800" dirty="0"/>
              <a:t> provides explicit instructions for installing the package.  Unlike most package installations, the environment needs to have certain related packages already installed before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pyblp</a:t>
            </a:r>
            <a:r>
              <a:rPr lang="en-US" sz="1800" dirty="0"/>
              <a:t> will install properly.  To create a </a:t>
            </a:r>
            <a:r>
              <a:rPr lang="en-US" sz="1800" dirty="0" err="1"/>
              <a:t>PyBLP</a:t>
            </a:r>
            <a:r>
              <a:rPr lang="en-US" sz="1800" dirty="0"/>
              <a:t> </a:t>
            </a:r>
            <a:r>
              <a:rPr lang="en-US" sz="1800" dirty="0" err="1"/>
              <a:t>conda</a:t>
            </a:r>
            <a:r>
              <a:rPr lang="en-US" sz="1800" dirty="0"/>
              <a:t> environment, first load mamba:</a:t>
            </a:r>
          </a:p>
          <a:p>
            <a:pPr>
              <a:buClr>
                <a:schemeClr val="dk1"/>
              </a:buClr>
              <a:buSzPts val="1100"/>
            </a:pPr>
            <a:endParaRPr lang="en-US" sz="1000" dirty="0"/>
          </a:p>
          <a:p>
            <a:pPr>
              <a:buClr>
                <a:schemeClr val="dk1"/>
              </a:buClr>
              <a:buSzPts val="1100"/>
            </a:pPr>
            <a:endParaRPr lang="en-US" sz="200" dirty="0">
              <a:solidFill>
                <a:schemeClr val="dk1"/>
              </a:solidFill>
              <a:highlight>
                <a:srgbClr val="C0C0C0"/>
              </a:highlight>
            </a:endParaRPr>
          </a:p>
          <a:p>
            <a:pPr lvl="4" indent="46037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mamba</a:t>
            </a:r>
          </a:p>
          <a:p>
            <a:pPr lvl="4" indent="460375">
              <a:buClr>
                <a:schemeClr val="dk1"/>
              </a:buClr>
              <a:buSzPts val="1100"/>
            </a:pPr>
            <a:endParaRPr lang="en-US" sz="10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lvl="4" indent="11113">
              <a:buClr>
                <a:schemeClr val="dk1"/>
              </a:buClr>
              <a:buSzPts val="1100"/>
            </a:pPr>
            <a:r>
              <a:rPr lang="en-US" sz="1800" dirty="0"/>
              <a:t>Then use mamba to install a clean python environment:</a:t>
            </a:r>
          </a:p>
          <a:p>
            <a:pPr lvl="4" indent="46037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mamba create -n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blp_env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python=3.10</a:t>
            </a:r>
          </a:p>
          <a:p>
            <a:pPr lvl="4" indent="460375">
              <a:buClr>
                <a:schemeClr val="dk1"/>
              </a:buClr>
              <a:buSzPts val="1100"/>
            </a:pPr>
            <a:endParaRPr lang="en-US" sz="10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11113">
              <a:buClr>
                <a:schemeClr val="dk1"/>
              </a:buClr>
              <a:buSzPts val="1100"/>
            </a:pPr>
            <a:r>
              <a:rPr lang="en-US" sz="1800" dirty="0"/>
              <a:t>Activate the environment and load the following: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46037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blp_env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460375">
              <a:buClr>
                <a:schemeClr val="dk1"/>
              </a:buClr>
              <a:buSzPts val="1100"/>
            </a:pPr>
            <a:endParaRPr lang="en-US" sz="10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11113">
              <a:buClr>
                <a:schemeClr val="dk1"/>
              </a:buClr>
              <a:buSzPts val="1100"/>
            </a:pPr>
            <a:r>
              <a:rPr lang="en-US" sz="1800" dirty="0">
                <a:sym typeface="Consolas"/>
              </a:rPr>
              <a:t>Install the related packages: </a:t>
            </a:r>
          </a:p>
          <a:p>
            <a:pPr marL="860425" lvl="4" indent="-40005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install -c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-forge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scipy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sympy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patsy notebook pandas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statsmodels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60375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gcc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/11.2.0 </a:t>
            </a:r>
            <a:r>
              <a:rPr lang="en-US" sz="1800" dirty="0">
                <a:sym typeface="Consolas"/>
              </a:rPr>
              <a:t># this is used for </a:t>
            </a:r>
            <a:r>
              <a:rPr lang="en-US" sz="1800" dirty="0" err="1">
                <a:sym typeface="Consolas"/>
              </a:rPr>
              <a:t>statsmodels</a:t>
            </a:r>
            <a:endParaRPr lang="en-US" sz="1800" dirty="0">
              <a:sym typeface="Consolas"/>
            </a:endParaRPr>
          </a:p>
          <a:p>
            <a:pPr lvl="4" indent="460375">
              <a:buClr>
                <a:schemeClr val="dk1"/>
              </a:buClr>
              <a:buSzPts val="1100"/>
            </a:pPr>
            <a:endParaRPr lang="en-US" sz="10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46037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pip install --upgrade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pyhdfe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460375">
              <a:buClr>
                <a:schemeClr val="dk1"/>
              </a:buClr>
              <a:buSzPts val="1100"/>
            </a:pPr>
            <a:endParaRPr lang="en-US" sz="10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11113">
              <a:buClr>
                <a:schemeClr val="dk1"/>
              </a:buClr>
              <a:buSzPts val="1100"/>
            </a:pPr>
            <a:r>
              <a:rPr lang="en-US" sz="1800" dirty="0">
                <a:sym typeface="Consolas"/>
              </a:rPr>
              <a:t>Finally, install </a:t>
            </a:r>
            <a:r>
              <a:rPr lang="en-US" sz="1800" dirty="0" err="1">
                <a:sym typeface="Consolas"/>
              </a:rPr>
              <a:t>pyblp</a:t>
            </a:r>
            <a:r>
              <a:rPr lang="en-US" sz="1800" dirty="0">
                <a:sym typeface="Consolas"/>
              </a:rPr>
              <a:t>:</a:t>
            </a:r>
          </a:p>
          <a:p>
            <a:pPr lvl="4" indent="46037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pip install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pyblp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920750"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lang="en-US" sz="3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0849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Activating a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544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activate the environment in the future, either load mamba: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mamba </a:t>
            </a: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OR any version of </a:t>
            </a:r>
            <a:r>
              <a:rPr lang="en-US" sz="1800" dirty="0" err="1">
                <a:solidFill>
                  <a:schemeClr val="dk1"/>
                </a:solidFill>
              </a:rPr>
              <a:t>conda</a:t>
            </a:r>
            <a:r>
              <a:rPr lang="en-US" sz="1800" dirty="0">
                <a:solidFill>
                  <a:schemeClr val="dk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python-anaconda3/2019.10</a:t>
            </a:r>
            <a:endParaRPr lang="en-US" sz="18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Then run this line to activate the environment: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pyblp_env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leave the environment: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deactivate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pyblp_env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output the </a:t>
            </a:r>
            <a:r>
              <a:rPr lang="en-US" sz="1800" dirty="0" err="1">
                <a:solidFill>
                  <a:schemeClr val="dk1"/>
                </a:solidFill>
              </a:rPr>
              <a:t>yaml</a:t>
            </a:r>
            <a:r>
              <a:rPr lang="en-US" sz="1800" dirty="0">
                <a:solidFill>
                  <a:schemeClr val="dk1"/>
                </a:solidFill>
              </a:rPr>
              <a:t> file so you can share your environment with others: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ea typeface="Consolas"/>
              </a:rPr>
              <a:t>     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env export &gt;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pyblp_env.yml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01469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err="1"/>
              <a:t>Jupyter</a:t>
            </a:r>
            <a:r>
              <a:rPr lang="en-US" dirty="0"/>
              <a:t> Notebooks on KLC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05800" y="2182637"/>
            <a:ext cx="81324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Recall that we already installed </a:t>
            </a:r>
            <a:r>
              <a:rPr lang="en-US" sz="1800" dirty="0" err="1">
                <a:solidFill>
                  <a:schemeClr val="dk1"/>
                </a:solidFill>
              </a:rPr>
              <a:t>jupyter</a:t>
            </a:r>
            <a:r>
              <a:rPr lang="en-US" sz="1800" dirty="0">
                <a:solidFill>
                  <a:schemeClr val="dk1"/>
                </a:solidFill>
              </a:rPr>
              <a:t> notebooks into our </a:t>
            </a:r>
            <a:r>
              <a:rPr lang="en-US" sz="1800" dirty="0" err="1">
                <a:solidFill>
                  <a:schemeClr val="dk1"/>
                </a:solidFill>
              </a:rPr>
              <a:t>PyBLP</a:t>
            </a:r>
            <a:r>
              <a:rPr lang="en-US" sz="1800" dirty="0">
                <a:solidFill>
                  <a:schemeClr val="dk1"/>
                </a:solidFill>
              </a:rPr>
              <a:t> environment. To open a notebook on KLC, we recommend using the default Firefox web browser that is already loaded on KLC for you.  Just type:  </a:t>
            </a: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jupyter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 notebook --browser =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firefox</a:t>
            </a:r>
            <a:endParaRPr lang="en-US" sz="18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882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err="1"/>
              <a:t>PyBLP</a:t>
            </a:r>
            <a:r>
              <a:rPr lang="en-US" dirty="0"/>
              <a:t> with </a:t>
            </a:r>
            <a:r>
              <a:rPr lang="en-US" dirty="0" err="1"/>
              <a:t>Knitro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4" y="873125"/>
            <a:ext cx="8768096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Once you activate your </a:t>
            </a:r>
            <a:r>
              <a:rPr lang="en-US" sz="1800" dirty="0" err="1">
                <a:solidFill>
                  <a:schemeClr val="dk1"/>
                </a:solidFill>
              </a:rPr>
              <a:t>pyblp</a:t>
            </a:r>
            <a:r>
              <a:rPr lang="en-US" sz="1800" dirty="0">
                <a:solidFill>
                  <a:schemeClr val="dk1"/>
                </a:solidFill>
              </a:rPr>
              <a:t> environment: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5175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blp_env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Just load a </a:t>
            </a:r>
            <a:r>
              <a:rPr lang="en-US" sz="1800" dirty="0" err="1">
                <a:solidFill>
                  <a:schemeClr val="dk1"/>
                </a:solidFill>
              </a:rPr>
              <a:t>knitro</a:t>
            </a:r>
            <a:r>
              <a:rPr lang="en-US" sz="1800" dirty="0">
                <a:solidFill>
                  <a:schemeClr val="dk1"/>
                </a:solidFill>
              </a:rPr>
              <a:t> module on KLC: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indent="51752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knitro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/12.4</a:t>
            </a:r>
          </a:p>
          <a:p>
            <a:pPr indent="517525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mkdir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~/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python_knitro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51752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cp -r /software/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knitro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/12.4/examples/Python ~/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python_knitro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</a:p>
          <a:p>
            <a:pPr indent="51752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cd ~/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python_knitro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/Python</a:t>
            </a:r>
          </a:p>
          <a:p>
            <a:pPr indent="517525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python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setup.py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install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Now just run your </a:t>
            </a:r>
            <a:r>
              <a:rPr lang="en-US" sz="1800" dirty="0" err="1">
                <a:solidFill>
                  <a:schemeClr val="dk1"/>
                </a:solidFill>
              </a:rPr>
              <a:t>pyblp</a:t>
            </a:r>
            <a:r>
              <a:rPr lang="en-US" sz="1800" dirty="0">
                <a:solidFill>
                  <a:schemeClr val="dk1"/>
                </a:solidFill>
              </a:rPr>
              <a:t> file that uses </a:t>
            </a:r>
            <a:r>
              <a:rPr lang="en-US" sz="1800" dirty="0" err="1">
                <a:solidFill>
                  <a:schemeClr val="dk1"/>
                </a:solidFill>
              </a:rPr>
              <a:t>Knitro</a:t>
            </a:r>
            <a:r>
              <a:rPr lang="en-US" sz="1800" dirty="0">
                <a:solidFill>
                  <a:schemeClr val="dk1"/>
                </a:solidFill>
              </a:rPr>
              <a:t> as an optimization solver:</a:t>
            </a:r>
          </a:p>
          <a:p>
            <a:pPr lvl="0" indent="5175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CCCCC"/>
              </a:highlight>
              <a:ea typeface="Consolas"/>
            </a:endParaRPr>
          </a:p>
          <a:p>
            <a:pPr lvl="0" indent="5175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python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blp_opt.py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--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opt_method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knitro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11152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err="1"/>
              <a:t>PyBLP</a:t>
            </a:r>
            <a:r>
              <a:rPr lang="en-US" dirty="0"/>
              <a:t> Optimization Routine Comparison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6" name="Picture 5" descr="A white table with black text&#10;&#10;Description automatically generated">
            <a:extLst>
              <a:ext uri="{FF2B5EF4-FFF2-40B4-BE49-F238E27FC236}">
                <a16:creationId xmlns:a16="http://schemas.microsoft.com/office/drawing/2014/main" id="{78A30F36-5A39-08C8-B91A-ABEA9C710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51" y="898063"/>
            <a:ext cx="6659698" cy="53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16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err="1"/>
              <a:t>PyBLP</a:t>
            </a:r>
            <a:r>
              <a:rPr lang="en-US" dirty="0"/>
              <a:t> Applications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656AF7-BF2D-5CE6-FA23-4BE0E2DE17B7}"/>
              </a:ext>
            </a:extLst>
          </p:cNvPr>
          <p:cNvSpPr txBox="1">
            <a:spLocks/>
          </p:cNvSpPr>
          <p:nvPr/>
        </p:nvSpPr>
        <p:spPr>
          <a:xfrm>
            <a:off x="183156" y="1037063"/>
            <a:ext cx="8332194" cy="447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/>
              <a:t>Product Pricing: </a:t>
            </a:r>
            <a:r>
              <a:rPr lang="en-US" sz="2000" dirty="0"/>
              <a:t>Optimize prices based on market demand and competition, enhancing pricing strategies.</a:t>
            </a:r>
          </a:p>
          <a:p>
            <a:endParaRPr lang="en-US" sz="1000" dirty="0"/>
          </a:p>
          <a:p>
            <a:r>
              <a:rPr lang="en-US" sz="2000" b="1" dirty="0"/>
              <a:t>Market Competition</a:t>
            </a:r>
            <a:r>
              <a:rPr lang="en-US" sz="2000" dirty="0"/>
              <a:t>: Analyze competition, mergers, and entry decisions to predict market outcomes.</a:t>
            </a:r>
          </a:p>
          <a:p>
            <a:endParaRPr lang="en-US" sz="1000" dirty="0"/>
          </a:p>
          <a:p>
            <a:r>
              <a:rPr lang="en-US" sz="2000" b="1" dirty="0"/>
              <a:t>Policy Evaluation: </a:t>
            </a:r>
            <a:r>
              <a:rPr lang="en-US" sz="2000" dirty="0"/>
              <a:t>Assess policy impact on prices, consumer welfare, and industry performance.</a:t>
            </a:r>
          </a:p>
          <a:p>
            <a:endParaRPr lang="en-US" sz="1000" dirty="0"/>
          </a:p>
          <a:p>
            <a:r>
              <a:rPr lang="en-US" sz="2000" b="1" dirty="0"/>
              <a:t>New Product Launch</a:t>
            </a:r>
            <a:r>
              <a:rPr lang="en-US" sz="2000" dirty="0"/>
              <a:t>: Predict market share for new products, aiding launch strategies.</a:t>
            </a:r>
          </a:p>
          <a:p>
            <a:endParaRPr lang="en-US" sz="1000" dirty="0"/>
          </a:p>
          <a:p>
            <a:r>
              <a:rPr lang="en-US" sz="2000" b="1" dirty="0"/>
              <a:t>Consumer Behavior: </a:t>
            </a:r>
            <a:r>
              <a:rPr lang="en-US" sz="2000" dirty="0"/>
              <a:t>Understand preferences across segments for targeted marketing.</a:t>
            </a:r>
          </a:p>
          <a:p>
            <a:endParaRPr lang="en-US" sz="1000" dirty="0"/>
          </a:p>
          <a:p>
            <a:r>
              <a:rPr lang="en-US" sz="2000" b="1" dirty="0"/>
              <a:t>Industrial Research: </a:t>
            </a:r>
            <a:r>
              <a:rPr lang="en-US" sz="2000" dirty="0"/>
              <a:t>Study market power, price discrimination, and entry barriers.</a:t>
            </a:r>
          </a:p>
          <a:p>
            <a:endParaRPr lang="en-US" sz="20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56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Takeaways: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936FCD-6694-2D86-9950-8EA9638FBBE4}"/>
              </a:ext>
            </a:extLst>
          </p:cNvPr>
          <p:cNvSpPr txBox="1">
            <a:spLocks/>
          </p:cNvSpPr>
          <p:nvPr/>
        </p:nvSpPr>
        <p:spPr>
          <a:xfrm>
            <a:off x="183156" y="1102322"/>
            <a:ext cx="8332194" cy="465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/>
              <a:t>Versatile Estimation: </a:t>
            </a:r>
            <a:r>
              <a:rPr lang="en-US" sz="2000" dirty="0"/>
              <a:t>One-stop solution for diverse industries, flexible model options.</a:t>
            </a:r>
          </a:p>
          <a:p>
            <a:endParaRPr lang="en-US" sz="1000" dirty="0"/>
          </a:p>
          <a:p>
            <a:r>
              <a:rPr lang="en-US" sz="2000" b="1" dirty="0"/>
              <a:t>Seamless Process: </a:t>
            </a:r>
            <a:r>
              <a:rPr lang="en-US" sz="2000" dirty="0"/>
              <a:t>Data prep, estimation, equilibrium in an integrated package.</a:t>
            </a:r>
          </a:p>
          <a:p>
            <a:endParaRPr lang="en-US" sz="1000" dirty="0"/>
          </a:p>
          <a:p>
            <a:r>
              <a:rPr lang="en-US" sz="2000" b="1" dirty="0"/>
              <a:t>Efficient Optimization: </a:t>
            </a:r>
            <a:r>
              <a:rPr lang="en-US" sz="2000" dirty="0"/>
              <a:t>Faster convergence, accurate results with </a:t>
            </a:r>
            <a:r>
              <a:rPr lang="en-US" sz="2000" dirty="0" err="1"/>
              <a:t>Knitro</a:t>
            </a:r>
            <a:r>
              <a:rPr lang="en-US" sz="2000" dirty="0"/>
              <a:t>, BFGS, or default.</a:t>
            </a:r>
          </a:p>
          <a:p>
            <a:endParaRPr lang="en-US" sz="1000" dirty="0"/>
          </a:p>
          <a:p>
            <a:r>
              <a:rPr lang="en-US" sz="2000" b="1" dirty="0"/>
              <a:t>Informed Decision-Making</a:t>
            </a:r>
            <a:r>
              <a:rPr lang="en-US" sz="2000" dirty="0"/>
              <a:t>: Scenario evaluation for insightful policy decisions.</a:t>
            </a:r>
          </a:p>
          <a:p>
            <a:endParaRPr lang="en-US" sz="1000" dirty="0"/>
          </a:p>
          <a:p>
            <a:r>
              <a:rPr lang="en-US" sz="2000" b="1" dirty="0"/>
              <a:t>Real-World Applicability: </a:t>
            </a:r>
            <a:r>
              <a:rPr lang="en-US" sz="2000" dirty="0"/>
              <a:t>Tailored to consumer goods, automotive, finance, and more.</a:t>
            </a:r>
          </a:p>
          <a:p>
            <a:endParaRPr lang="en-US" sz="1000" dirty="0"/>
          </a:p>
          <a:p>
            <a:r>
              <a:rPr lang="en-US" sz="2000" b="1" dirty="0"/>
              <a:t>Interdisciplinary Integration: </a:t>
            </a:r>
            <a:r>
              <a:rPr lang="en-US" sz="2000" dirty="0"/>
              <a:t>Merge economics, data science, business insights seamlessly.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9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6" y="1346001"/>
            <a:ext cx="8332194" cy="4165998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sz="2000" dirty="0"/>
              <a:t>Models based on Berry, </a:t>
            </a:r>
            <a:r>
              <a:rPr lang="en-US" sz="2000" dirty="0" err="1"/>
              <a:t>Levinsohn</a:t>
            </a:r>
            <a:r>
              <a:rPr lang="en-US" sz="2000" dirty="0"/>
              <a:t> and </a:t>
            </a:r>
            <a:r>
              <a:rPr lang="en-US" sz="2000" dirty="0" err="1"/>
              <a:t>Pakes</a:t>
            </a:r>
            <a:r>
              <a:rPr lang="en-US" sz="2000" dirty="0"/>
              <a:t> (1995) and related papers have become ‘workhorse’ models in Empirical Industrial Organization, Marketing, Environmental Economics, Economics of Education, ….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What do these models do differently? </a:t>
            </a:r>
          </a:p>
          <a:p>
            <a:pPr lvl="1"/>
            <a:r>
              <a:rPr lang="en-US" sz="2000" dirty="0"/>
              <a:t>Discrete choice models of differentiated product demand</a:t>
            </a:r>
          </a:p>
          <a:p>
            <a:pPr lvl="1"/>
            <a:r>
              <a:rPr lang="en-US" sz="2000" dirty="0"/>
              <a:t>Tackle Price Endogeneity</a:t>
            </a:r>
          </a:p>
          <a:p>
            <a:pPr lvl="1"/>
            <a:r>
              <a:rPr lang="en-US" sz="2000" dirty="0"/>
              <a:t>Can generate realistic substitution patterns by modeling unobserved attributes / quality and allowing for preference heterogeneity</a:t>
            </a:r>
          </a:p>
          <a:p>
            <a:pPr lvl="1"/>
            <a:r>
              <a:rPr lang="en-US" sz="2000" dirty="0"/>
              <a:t>Allow computation of counterfactuals for policy analysis (mergers, regulation,…)</a:t>
            </a:r>
          </a:p>
          <a:p>
            <a:pPr marL="533400" lvl="1" indent="0">
              <a:buNone/>
            </a:pPr>
            <a:endParaRPr lang="en-US" sz="2000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FDD84-48CA-250D-F1B6-DE26ECE14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81" y="292894"/>
            <a:ext cx="6108063" cy="1507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/>
              <a:t>What is BLP?</a:t>
            </a:r>
          </a:p>
        </p:txBody>
      </p:sp>
    </p:spTree>
    <p:extLst>
      <p:ext uri="{BB962C8B-B14F-4D97-AF65-F5344CB8AC3E}">
        <p14:creationId xmlns:p14="http://schemas.microsoft.com/office/powerpoint/2010/main" val="105165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403" y="960021"/>
            <a:ext cx="8229600" cy="5260688"/>
          </a:xfrm>
        </p:spPr>
        <p:txBody>
          <a:bodyPr/>
          <a:lstStyle/>
          <a:p>
            <a:r>
              <a:rPr lang="en-US" b="1" dirty="0">
                <a:latin typeface="+mj-lt"/>
              </a:rPr>
              <a:t>Why use a BLP Framework?</a:t>
            </a:r>
          </a:p>
          <a:p>
            <a:pPr lvl="1"/>
            <a:r>
              <a:rPr lang="en-US" b="1" dirty="0">
                <a:latin typeface="+mj-lt"/>
              </a:rPr>
              <a:t>What does it solve?</a:t>
            </a:r>
          </a:p>
          <a:p>
            <a:pPr lvl="1"/>
            <a:r>
              <a:rPr lang="en-US" b="1" dirty="0">
                <a:latin typeface="+mj-lt"/>
              </a:rPr>
              <a:t>What are the limitations?</a:t>
            </a:r>
          </a:p>
          <a:p>
            <a:pPr lvl="1"/>
            <a:endParaRPr lang="en-US" b="1" dirty="0">
              <a:latin typeface="+mj-lt"/>
            </a:endParaRPr>
          </a:p>
          <a:p>
            <a:r>
              <a:rPr lang="en-US" b="1" dirty="0" err="1">
                <a:latin typeface="+mj-lt"/>
              </a:rPr>
              <a:t>PyBLP</a:t>
            </a:r>
            <a:r>
              <a:rPr lang="en-US" b="1" dirty="0">
                <a:latin typeface="+mj-lt"/>
              </a:rPr>
              <a:t> to the Rescue</a:t>
            </a:r>
          </a:p>
          <a:p>
            <a:pPr lvl="1"/>
            <a:r>
              <a:rPr lang="en-US" b="1" dirty="0">
                <a:latin typeface="+mj-lt"/>
              </a:rPr>
              <a:t>Tutorials</a:t>
            </a:r>
          </a:p>
          <a:p>
            <a:pPr lvl="1"/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Using </a:t>
            </a:r>
            <a:r>
              <a:rPr lang="en-US" b="1" dirty="0" err="1">
                <a:latin typeface="+mj-lt"/>
              </a:rPr>
              <a:t>PyBLP</a:t>
            </a:r>
            <a:r>
              <a:rPr lang="en-US" b="1" dirty="0">
                <a:latin typeface="+mj-lt"/>
              </a:rPr>
              <a:t> on KLC</a:t>
            </a:r>
          </a:p>
          <a:p>
            <a:pPr lvl="1"/>
            <a:r>
              <a:rPr lang="en-US" b="1" dirty="0">
                <a:latin typeface="+mj-lt"/>
              </a:rPr>
              <a:t>Running Tutorials</a:t>
            </a:r>
          </a:p>
          <a:p>
            <a:pPr lvl="1"/>
            <a:r>
              <a:rPr lang="en-US" b="1" dirty="0">
                <a:latin typeface="+mj-lt"/>
              </a:rPr>
              <a:t>Using </a:t>
            </a:r>
            <a:r>
              <a:rPr lang="en-US" b="1" dirty="0" err="1">
                <a:latin typeface="+mj-lt"/>
              </a:rPr>
              <a:t>Knitro</a:t>
            </a:r>
            <a:r>
              <a:rPr lang="en-US" b="1" dirty="0">
                <a:latin typeface="+mj-lt"/>
              </a:rPr>
              <a:t> as an Optimization Routine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478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/>
              <a:t>Dataset – Automobile Market 1970-1990</a:t>
            </a:r>
          </a:p>
        </p:txBody>
      </p:sp>
      <p:pic>
        <p:nvPicPr>
          <p:cNvPr id="8" name="Picture 7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0167CB62-3EFF-84CA-8454-5A51AE3B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75" y="1256001"/>
            <a:ext cx="8089911" cy="480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0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6" y="1016487"/>
            <a:ext cx="8332194" cy="4165998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Berry, </a:t>
            </a:r>
            <a:r>
              <a:rPr lang="en-US" sz="2000" dirty="0" err="1"/>
              <a:t>Levinsohn</a:t>
            </a:r>
            <a:r>
              <a:rPr lang="en-US" sz="2000" dirty="0"/>
              <a:t> and </a:t>
            </a:r>
            <a:r>
              <a:rPr lang="en-US" sz="2000" dirty="0" err="1"/>
              <a:t>Pakes</a:t>
            </a:r>
            <a:r>
              <a:rPr lang="en-US" sz="2000" dirty="0"/>
              <a:t> (1995) car sales results of a regular OLS</a:t>
            </a:r>
          </a:p>
          <a:p>
            <a:pPr marL="533400" lvl="1" indent="0">
              <a:buNone/>
            </a:pPr>
            <a:endParaRPr lang="en-US" sz="2000" dirty="0"/>
          </a:p>
          <a:p>
            <a:pPr marL="3776663" indent="0">
              <a:buNone/>
            </a:pPr>
            <a:r>
              <a:rPr lang="en-US" sz="2000" dirty="0"/>
              <a:t>This model predicts that the same price increase for a BMW and Yugo would equally decrease demand. </a:t>
            </a:r>
          </a:p>
          <a:p>
            <a:pPr marL="7620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/>
              <a:t>Why BLP?</a:t>
            </a:r>
          </a:p>
        </p:txBody>
      </p:sp>
      <p:pic>
        <p:nvPicPr>
          <p:cNvPr id="5" name="Picture 4" descr="A table of numbers and a list of items&#10;&#10;Description automatically generated with medium confidence">
            <a:extLst>
              <a:ext uri="{FF2B5EF4-FFF2-40B4-BE49-F238E27FC236}">
                <a16:creationId xmlns:a16="http://schemas.microsoft.com/office/drawing/2014/main" id="{4FB86AC4-F9E4-5DDA-4C49-94D5D5343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56" y="1675515"/>
            <a:ext cx="3689722" cy="4681978"/>
          </a:xfrm>
          <a:prstGeom prst="rect">
            <a:avLst/>
          </a:prstGeom>
        </p:spPr>
      </p:pic>
      <p:pic>
        <p:nvPicPr>
          <p:cNvPr id="8" name="Picture 7" descr="A red car and a white car&#10;&#10;Description automatically generated">
            <a:extLst>
              <a:ext uri="{FF2B5EF4-FFF2-40B4-BE49-F238E27FC236}">
                <a16:creationId xmlns:a16="http://schemas.microsoft.com/office/drawing/2014/main" id="{0226D7D6-CE47-A249-F601-C4D875CB0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887" y="3099486"/>
            <a:ext cx="4408463" cy="28831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01DCC9-F1E6-3D82-6F24-CA48F23EAF45}"/>
              </a:ext>
            </a:extLst>
          </p:cNvPr>
          <p:cNvSpPr/>
          <p:nvPr/>
        </p:nvSpPr>
        <p:spPr>
          <a:xfrm>
            <a:off x="183156" y="4884234"/>
            <a:ext cx="2838824" cy="29825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5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/>
              <a:t>BLP fixes this!</a:t>
            </a:r>
          </a:p>
        </p:txBody>
      </p:sp>
      <p:pic>
        <p:nvPicPr>
          <p:cNvPr id="8" name="Picture 7" descr="A table with numbers and text&#10;&#10;Description automatically generated">
            <a:extLst>
              <a:ext uri="{FF2B5EF4-FFF2-40B4-BE49-F238E27FC236}">
                <a16:creationId xmlns:a16="http://schemas.microsoft.com/office/drawing/2014/main" id="{514381C7-4492-2B57-D5B1-72D50D431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28" y="1089411"/>
            <a:ext cx="6023944" cy="54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9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349112"/>
            <a:ext cx="8248294" cy="994172"/>
          </a:xfrm>
        </p:spPr>
        <p:txBody>
          <a:bodyPr/>
          <a:lstStyle/>
          <a:p>
            <a:r>
              <a:rPr lang="en-US" dirty="0"/>
              <a:t>So what’s the problem? </a:t>
            </a:r>
            <a:r>
              <a:rPr lang="en-US" dirty="0" err="1"/>
              <a:t>Nevo</a:t>
            </a:r>
            <a:r>
              <a:rPr lang="en-US" dirty="0"/>
              <a:t> (2000)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F82BE-91FA-5D08-A594-D6B1A426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767" y="1547373"/>
            <a:ext cx="6577027" cy="432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2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349112"/>
            <a:ext cx="8248294" cy="994172"/>
          </a:xfrm>
        </p:spPr>
        <p:txBody>
          <a:bodyPr/>
          <a:lstStyle/>
          <a:p>
            <a:r>
              <a:rPr lang="en-US" dirty="0"/>
              <a:t>So what’s the problem?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4202-0F99-B6DF-4E80-D68A12CBB522}"/>
              </a:ext>
            </a:extLst>
          </p:cNvPr>
          <p:cNvSpPr txBox="1">
            <a:spLocks/>
          </p:cNvSpPr>
          <p:nvPr/>
        </p:nvSpPr>
        <p:spPr>
          <a:xfrm>
            <a:off x="393357" y="1343284"/>
            <a:ext cx="8074368" cy="482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From the econometric model to pseudocode to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AFBC2-46EC-0203-05D1-B8362AE5B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4" y="2077348"/>
            <a:ext cx="7487374" cy="34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3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349112"/>
            <a:ext cx="8248294" cy="994172"/>
          </a:xfrm>
        </p:spPr>
        <p:txBody>
          <a:bodyPr/>
          <a:lstStyle/>
          <a:p>
            <a:r>
              <a:rPr lang="en-US" dirty="0"/>
              <a:t>So what’s the problem?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4202-0F99-B6DF-4E80-D68A12CBB522}"/>
              </a:ext>
            </a:extLst>
          </p:cNvPr>
          <p:cNvSpPr txBox="1">
            <a:spLocks/>
          </p:cNvSpPr>
          <p:nvPr/>
        </p:nvSpPr>
        <p:spPr>
          <a:xfrm>
            <a:off x="393357" y="1343284"/>
            <a:ext cx="8074368" cy="482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From the econometric model to pseudocode to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B8EBE-E31E-3185-CAB1-FFF695C0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7" y="2016094"/>
            <a:ext cx="8353766" cy="41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9418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2394</TotalTime>
  <Words>929</Words>
  <Application>Microsoft Macintosh PowerPoint</Application>
  <PresentationFormat>On-screen Show (4:3)</PresentationFormat>
  <Paragraphs>161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2_Custom Design</vt:lpstr>
      <vt:lpstr>Session 5 – Discrete Choice - PyBLP Data Skills for Research  Kellogg Research Support</vt:lpstr>
      <vt:lpstr>What is BLP?</vt:lpstr>
      <vt:lpstr>Roadmap</vt:lpstr>
      <vt:lpstr>Dataset – Automobile Market 1970-1990</vt:lpstr>
      <vt:lpstr>Why BLP?</vt:lpstr>
      <vt:lpstr>BLP fixes this!</vt:lpstr>
      <vt:lpstr>So what’s the problem? Nevo (2000)</vt:lpstr>
      <vt:lpstr>So what’s the problem? </vt:lpstr>
      <vt:lpstr>So what’s the problem? </vt:lpstr>
      <vt:lpstr>So what’s the problem? K-M 2014 (!) </vt:lpstr>
      <vt:lpstr>PyBLP to the Rescue</vt:lpstr>
      <vt:lpstr>PyBLP Modified Tutorials</vt:lpstr>
      <vt:lpstr>Creating a PyBLP Conda Environment </vt:lpstr>
      <vt:lpstr>Activating a Conda Environment</vt:lpstr>
      <vt:lpstr>Jupyter Notebooks on KLC</vt:lpstr>
      <vt:lpstr>PyBLP with Knitro</vt:lpstr>
      <vt:lpstr>PyBLP Optimization Routine Comparison</vt:lpstr>
      <vt:lpstr>PyBLP Applications</vt:lpstr>
      <vt:lpstr>Takeaways: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lastModifiedBy>Ambreen Chaudhri</cp:lastModifiedBy>
  <cp:revision>240</cp:revision>
  <dcterms:modified xsi:type="dcterms:W3CDTF">2023-08-16T04:18:29Z</dcterms:modified>
</cp:coreProperties>
</file>